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16.xml" ContentType="application/vnd.openxmlformats-officedocument.presentationml.notesSlide+xml"/>
  <Override PartName="/ppt/tags/tag22.xml" ContentType="application/vnd.openxmlformats-officedocument.presentationml.tags+xml"/>
  <Override PartName="/ppt/notesSlides/notesSlide17.xml" ContentType="application/vnd.openxmlformats-officedocument.presentationml.notesSlide+xml"/>
  <Override PartName="/ppt/tags/tag23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3"/>
  </p:notesMasterIdLst>
  <p:sldIdLst>
    <p:sldId id="256" r:id="rId2"/>
    <p:sldId id="336" r:id="rId3"/>
    <p:sldId id="337" r:id="rId4"/>
    <p:sldId id="260" r:id="rId5"/>
    <p:sldId id="261" r:id="rId6"/>
    <p:sldId id="262" r:id="rId7"/>
    <p:sldId id="263" r:id="rId8"/>
    <p:sldId id="264" r:id="rId9"/>
    <p:sldId id="266" r:id="rId10"/>
    <p:sldId id="338" r:id="rId11"/>
    <p:sldId id="335" r:id="rId12"/>
    <p:sldId id="344" r:id="rId13"/>
    <p:sldId id="311" r:id="rId14"/>
    <p:sldId id="312" r:id="rId15"/>
    <p:sldId id="270" r:id="rId16"/>
    <p:sldId id="302" r:id="rId17"/>
    <p:sldId id="272" r:id="rId18"/>
    <p:sldId id="339" r:id="rId19"/>
    <p:sldId id="343" r:id="rId20"/>
    <p:sldId id="319" r:id="rId21"/>
    <p:sldId id="340" r:id="rId22"/>
    <p:sldId id="325" r:id="rId23"/>
    <p:sldId id="326" r:id="rId24"/>
    <p:sldId id="327" r:id="rId25"/>
    <p:sldId id="328" r:id="rId26"/>
    <p:sldId id="348" r:id="rId27"/>
    <p:sldId id="290" r:id="rId28"/>
    <p:sldId id="341" r:id="rId29"/>
    <p:sldId id="297" r:id="rId30"/>
    <p:sldId id="298" r:id="rId31"/>
    <p:sldId id="34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30B908-28B0-455F-ADD7-8AF44E0683F5}">
          <p14:sldIdLst>
            <p14:sldId id="256"/>
            <p14:sldId id="336"/>
            <p14:sldId id="337"/>
            <p14:sldId id="260"/>
            <p14:sldId id="261"/>
            <p14:sldId id="262"/>
            <p14:sldId id="263"/>
            <p14:sldId id="264"/>
            <p14:sldId id="266"/>
            <p14:sldId id="338"/>
            <p14:sldId id="335"/>
            <p14:sldId id="344"/>
            <p14:sldId id="311"/>
            <p14:sldId id="312"/>
            <p14:sldId id="270"/>
            <p14:sldId id="302"/>
            <p14:sldId id="272"/>
            <p14:sldId id="339"/>
            <p14:sldId id="343"/>
            <p14:sldId id="319"/>
            <p14:sldId id="340"/>
            <p14:sldId id="325"/>
            <p14:sldId id="326"/>
            <p14:sldId id="327"/>
            <p14:sldId id="328"/>
            <p14:sldId id="348"/>
            <p14:sldId id="290"/>
            <p14:sldId id="341"/>
            <p14:sldId id="297"/>
            <p14:sldId id="298"/>
            <p14:sldId id="34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222" autoAdjust="0"/>
  </p:normalViewPr>
  <p:slideViewPr>
    <p:cSldViewPr>
      <p:cViewPr>
        <p:scale>
          <a:sx n="70" d="100"/>
          <a:sy n="70" d="100"/>
        </p:scale>
        <p:origin x="-1008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6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75211-EB78-4656-95D0-AA346F4C1D2D}" type="datetimeFigureOut">
              <a:rPr lang="en-CA" smtClean="0"/>
              <a:t>20/09/2011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F1816-F8A3-410E-A33D-714DF6D4715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6785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Load = 20 </a:t>
            </a:r>
            <a:r>
              <a:rPr lang="en-US" dirty="0" err="1" smtClean="0"/>
              <a:t>msges</a:t>
            </a:r>
            <a:r>
              <a:rPr lang="en-US" dirty="0" smtClean="0"/>
              <a:t> per second.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F1816-F8A3-410E-A33D-714DF6D4715E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1466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E644E1-5405-4BC2-9597-85334D1206FB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E644E1-5405-4BC2-9597-85334D1206F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F1816-F8A3-410E-A33D-714DF6D4715E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40355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F1816-F8A3-410E-A33D-714DF6D4715E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12632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F1816-F8A3-410E-A33D-714DF6D4715E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43990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E644E1-5405-4BC2-9597-85334D1206FB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F1816-F8A3-410E-A33D-714DF6D4715E}" type="slidenum">
              <a:rPr lang="en-CA" smtClean="0"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55530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F1816-F8A3-410E-A33D-714DF6D4715E}" type="slidenum">
              <a:rPr lang="en-CA" smtClean="0"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55530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E644E1-5405-4BC2-9597-85334D1206FB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23FF13-CC3D-4086-9D4E-552DEB41FD4B}" type="slidenum">
              <a:rPr lang="en-US" smtClean="0"/>
              <a:pPr>
                <a:defRPr/>
              </a:pPr>
              <a:t>30</a:t>
            </a:fld>
            <a:endParaRPr lang="en-US" dirty="0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F1816-F8A3-410E-A33D-714DF6D4715E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9515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E644E1-5405-4BC2-9597-85334D1206FB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E644E1-5405-4BC2-9597-85334D1206FB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E644E1-5405-4BC2-9597-85334D1206FB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E644E1-5405-4BC2-9597-85334D1206FB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E644E1-5405-4BC2-9597-85334D1206FB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F1816-F8A3-410E-A33D-714DF6D4715E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70976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EF1816-F8A3-410E-A33D-714DF6D4715E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9515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561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35602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2722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2895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16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2174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038600" cy="52174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5879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90872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4253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90872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0808"/>
            <a:ext cx="4041775" cy="442535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83618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58251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2689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6439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3093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08720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75853-7FE6-4AAA-8C64-BBA95E991267}" type="datetimeFigureOut">
              <a:rPr lang="en-CA" smtClean="0"/>
              <a:t>20/09/2011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FDC02-58A2-4BAF-833C-581200C10E7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1556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Relationship Id="rId4" Type="http://schemas.openxmlformats.org/officeDocument/2006/relationships/image" Target="../media/image3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nesys.com/blog/2010/11/chinas-18-minute-mystery.s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412777"/>
            <a:ext cx="7846640" cy="2187674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Let the Market Drive Deployment</a:t>
            </a:r>
            <a:b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A Strategy for Transitioning to BGP Security</a:t>
            </a:r>
            <a:endParaRPr lang="en-CA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3728" y="3861048"/>
            <a:ext cx="5000600" cy="1054968"/>
          </a:xfrm>
        </p:spPr>
        <p:txBody>
          <a:bodyPr/>
          <a:lstStyle/>
          <a:p>
            <a:r>
              <a:rPr lang="en-CA" sz="2800" b="1" dirty="0" err="1" smtClean="0">
                <a:solidFill>
                  <a:schemeClr val="accent3"/>
                </a:solidFill>
              </a:rPr>
              <a:t>Phillipa</a:t>
            </a:r>
            <a:r>
              <a:rPr lang="en-CA" sz="2800" b="1" dirty="0" smtClean="0">
                <a:solidFill>
                  <a:schemeClr val="accent3"/>
                </a:solidFill>
              </a:rPr>
              <a:t> Gill</a:t>
            </a:r>
          </a:p>
          <a:p>
            <a:r>
              <a:rPr lang="en-CA" sz="2800" b="1" dirty="0" smtClean="0">
                <a:solidFill>
                  <a:schemeClr val="accent3"/>
                </a:solidFill>
              </a:rPr>
              <a:t>University of Toronto</a:t>
            </a:r>
          </a:p>
          <a:p>
            <a:endParaRPr lang="en-CA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580112" y="5110336"/>
            <a:ext cx="3344416" cy="1054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b="1" dirty="0" smtClean="0">
                <a:solidFill>
                  <a:schemeClr val="accent6"/>
                </a:solidFill>
              </a:rPr>
              <a:t>Sharon Goldberg </a:t>
            </a:r>
          </a:p>
          <a:p>
            <a:r>
              <a:rPr lang="en-CA" sz="2400" b="1" dirty="0" smtClean="0">
                <a:solidFill>
                  <a:schemeClr val="accent6"/>
                </a:solidFill>
              </a:rPr>
              <a:t>Boston University</a:t>
            </a:r>
            <a:endParaRPr lang="en-CA" sz="2800" b="1" dirty="0">
              <a:solidFill>
                <a:schemeClr val="accent6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251520" y="5110336"/>
            <a:ext cx="3344416" cy="1054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 b="1" dirty="0" smtClean="0">
                <a:solidFill>
                  <a:schemeClr val="accent6"/>
                </a:solidFill>
              </a:rPr>
              <a:t>Michael </a:t>
            </a:r>
            <a:r>
              <a:rPr lang="en-CA" sz="2400" b="1" dirty="0" err="1" smtClean="0">
                <a:solidFill>
                  <a:schemeClr val="accent6"/>
                </a:solidFill>
              </a:rPr>
              <a:t>Schapira</a:t>
            </a:r>
            <a:endParaRPr lang="en-CA" sz="2400" b="1" dirty="0" smtClean="0">
              <a:solidFill>
                <a:schemeClr val="accent6"/>
              </a:solidFill>
            </a:endParaRPr>
          </a:p>
          <a:p>
            <a:r>
              <a:rPr lang="en-CA" sz="2400" b="1" dirty="0" smtClean="0">
                <a:solidFill>
                  <a:schemeClr val="accent6"/>
                </a:solidFill>
              </a:rPr>
              <a:t>Princeton University</a:t>
            </a:r>
            <a:endParaRPr lang="en-CA" sz="2800" b="1" dirty="0">
              <a:solidFill>
                <a:schemeClr val="accent6"/>
              </a:solidFill>
            </a:endParaRPr>
          </a:p>
        </p:txBody>
      </p:sp>
      <p:pic>
        <p:nvPicPr>
          <p:cNvPr id="8" name="Picture 3" descr="C:\Users\phillipa\AppData\Local\Microsoft\Windows\Temporary Internet Files\Content.IE5\EPGSUW7C\MC900442004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60648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292082" y="51414"/>
            <a:ext cx="17334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SIGCOMM 2011</a:t>
            </a:r>
          </a:p>
          <a:p>
            <a:pPr algn="r"/>
            <a:r>
              <a:rPr lang="en-US" dirty="0" smtClean="0"/>
              <a:t>Toronto, ON</a:t>
            </a:r>
          </a:p>
          <a:p>
            <a:pPr algn="r"/>
            <a:r>
              <a:rPr lang="en-US" dirty="0" smtClean="0"/>
              <a:t>Aug. 16,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95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02"/>
    </mc:Choice>
    <mc:Fallback xmlns="">
      <p:transition spd="slow" advTm="1220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CA" dirty="0" smtClean="0"/>
              <a:t>Part 1: Background</a:t>
            </a:r>
          </a:p>
          <a:p>
            <a:endParaRPr lang="en-CA" dirty="0"/>
          </a:p>
          <a:p>
            <a:r>
              <a:rPr lang="en-CA" dirty="0" smtClean="0"/>
              <a:t>Part 2: Our strategy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Part 3: Evaluating our strategy</a:t>
            </a:r>
          </a:p>
          <a:p>
            <a:pPr lvl="1"/>
            <a:r>
              <a:rPr lang="en-CA" dirty="0" smtClean="0"/>
              <a:t>Model</a:t>
            </a:r>
          </a:p>
          <a:p>
            <a:pPr lvl="1"/>
            <a:r>
              <a:rPr lang="en-CA" dirty="0" smtClean="0"/>
              <a:t>Simulations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Part 4: Summary and recommendations</a:t>
            </a:r>
            <a:endParaRPr lang="en-CA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70678" y="1772816"/>
            <a:ext cx="6781800" cy="576064"/>
          </a:xfrm>
          <a:prstGeom prst="roundRect">
            <a:avLst/>
          </a:prstGeom>
          <a:noFill/>
          <a:ln w="762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5" name="Picture 4" descr="C:\Users\phillipa\AppData\Local\Microsoft\Windows\Temporary Internet Files\Content.IE5\ORR4VXK8\MP90043317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116632"/>
            <a:ext cx="720080" cy="66721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Rectangle 5"/>
          <p:cNvSpPr/>
          <p:nvPr/>
        </p:nvSpPr>
        <p:spPr>
          <a:xfrm>
            <a:off x="7740351" y="0"/>
            <a:ext cx="72009" cy="783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7740351" y="0"/>
            <a:ext cx="914400" cy="122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2354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659"/>
    </mc:Choice>
    <mc:Fallback xmlns="">
      <p:transition spd="slow" advTm="4659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How to deploy S*BGP globally?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 smtClean="0">
                <a:solidFill>
                  <a:schemeClr val="accent4"/>
                </a:solidFill>
              </a:rPr>
              <a:t>Pessimistic view:</a:t>
            </a:r>
          </a:p>
          <a:p>
            <a:r>
              <a:rPr lang="en-CA" dirty="0" smtClean="0"/>
              <a:t>No local </a:t>
            </a:r>
            <a:r>
              <a:rPr lang="en-CA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</a:t>
            </a:r>
            <a:r>
              <a:rPr lang="en-CA" dirty="0" smtClean="0"/>
              <a:t> incentives; only security incentives</a:t>
            </a:r>
          </a:p>
          <a:p>
            <a:r>
              <a:rPr lang="en-CA" dirty="0"/>
              <a:t>Like IPv6, but worse, because entire path must be </a:t>
            </a:r>
            <a:r>
              <a:rPr lang="en-CA" dirty="0" smtClean="0"/>
              <a:t>secure</a:t>
            </a:r>
          </a:p>
          <a:p>
            <a:endParaRPr lang="en-CA" dirty="0" smtClean="0"/>
          </a:p>
          <a:p>
            <a:pPr marL="0" indent="0">
              <a:buNone/>
            </a:pPr>
            <a:r>
              <a:rPr lang="en-CA" b="1" dirty="0" smtClean="0">
                <a:solidFill>
                  <a:schemeClr val="accent4"/>
                </a:solidFill>
              </a:rPr>
              <a:t>Our view:</a:t>
            </a:r>
          </a:p>
          <a:p>
            <a:r>
              <a:rPr lang="en-CA" dirty="0" smtClean="0"/>
              <a:t>S*BGP has an advantage: </a:t>
            </a:r>
            <a:r>
              <a:rPr lang="en-CA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 affects route selection</a:t>
            </a:r>
          </a:p>
          <a:p>
            <a:r>
              <a:rPr lang="en-CA" dirty="0" smtClean="0"/>
              <a:t>Route selection controls traffic flows</a:t>
            </a:r>
          </a:p>
          <a:p>
            <a:r>
              <a:rPr lang="en-CA" dirty="0" smtClean="0"/>
              <a:t>And an </a:t>
            </a:r>
            <a:r>
              <a:rPr lang="en-CA" dirty="0"/>
              <a:t>ISP that attracts more customer traffic earns more revenue.</a:t>
            </a:r>
          </a:p>
          <a:p>
            <a:endParaRPr lang="en-CA" dirty="0"/>
          </a:p>
        </p:txBody>
      </p:sp>
      <p:sp>
        <p:nvSpPr>
          <p:cNvPr id="5" name="Cloud 4"/>
          <p:cNvSpPr/>
          <p:nvPr/>
        </p:nvSpPr>
        <p:spPr bwMode="auto">
          <a:xfrm>
            <a:off x="7164288" y="5877272"/>
            <a:ext cx="1600200" cy="8382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8359</a:t>
            </a:r>
            <a:endParaRPr lang="en-US" sz="2200" b="1" dirty="0">
              <a:latin typeface="+mj-lt"/>
            </a:endParaRPr>
          </a:p>
        </p:txBody>
      </p:sp>
      <p:sp>
        <p:nvSpPr>
          <p:cNvPr id="6" name="Oval Callout 5"/>
          <p:cNvSpPr/>
          <p:nvPr/>
        </p:nvSpPr>
        <p:spPr bwMode="auto">
          <a:xfrm>
            <a:off x="3363888" y="5040507"/>
            <a:ext cx="3600400" cy="1554099"/>
          </a:xfrm>
          <a:prstGeom prst="wedgeEllipseCallout">
            <a:avLst>
              <a:gd name="adj1" fmla="val 57710"/>
              <a:gd name="adj2" fmla="val 16138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 smtClean="0">
                <a:latin typeface="+mj-lt"/>
              </a:rPr>
              <a:t>Why should I upgrade if (security) benefits don’t kick in unless everyone else does? </a:t>
            </a:r>
            <a:endParaRPr lang="en-US" sz="2000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897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597"/>
    </mc:Choice>
    <mc:Fallback xmlns="">
      <p:transition spd="slow" advTm="5559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6"/>
          <p:cNvSpPr>
            <a:spLocks noChangeArrowheads="1"/>
          </p:cNvSpPr>
          <p:nvPr/>
        </p:nvSpPr>
        <p:spPr bwMode="auto">
          <a:xfrm>
            <a:off x="0" y="762000"/>
            <a:ext cx="9144000" cy="84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en-US" sz="2200" b="1" dirty="0" smtClean="0">
                <a:latin typeface="+mj-lt"/>
              </a:rPr>
              <a:t>A stub is an AS with no customers.</a:t>
            </a:r>
          </a:p>
          <a:p>
            <a:pPr marL="0" lvl="1" algn="ctr">
              <a:defRPr/>
            </a:pPr>
            <a:endParaRPr lang="en-US" sz="700" b="1" dirty="0" smtClean="0">
              <a:latin typeface="+mj-lt"/>
            </a:endParaRPr>
          </a:p>
          <a:p>
            <a:pPr marL="0" lvl="1" algn="ctr">
              <a:defRPr/>
            </a:pPr>
            <a:r>
              <a:rPr lang="en-US" sz="2000" b="1" dirty="0" smtClean="0">
                <a:latin typeface="+mj-lt"/>
              </a:rPr>
              <a:t>Stubs shouldn’t transit traffic.  They only originate their own prefixes.</a:t>
            </a:r>
            <a:endParaRPr lang="en-US" sz="2000" b="1" dirty="0">
              <a:latin typeface="+mj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66800" y="2220681"/>
            <a:ext cx="7162800" cy="3581400"/>
            <a:chOff x="1066800" y="3113319"/>
            <a:chExt cx="7162800" cy="3581400"/>
          </a:xfrm>
        </p:grpSpPr>
        <p:sp>
          <p:nvSpPr>
            <p:cNvPr id="181" name="Cloud 180"/>
            <p:cNvSpPr/>
            <p:nvPr/>
          </p:nvSpPr>
          <p:spPr bwMode="auto">
            <a:xfrm>
              <a:off x="1066800" y="3418119"/>
              <a:ext cx="1828800" cy="1066800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8359</a:t>
              </a:r>
              <a:endParaRPr lang="en-US" sz="2200" b="1" dirty="0">
                <a:latin typeface="+mj-lt"/>
              </a:endParaRPr>
            </a:p>
          </p:txBody>
        </p:sp>
        <p:sp>
          <p:nvSpPr>
            <p:cNvPr id="182" name="Cloud 181"/>
            <p:cNvSpPr/>
            <p:nvPr/>
          </p:nvSpPr>
          <p:spPr bwMode="auto">
            <a:xfrm>
              <a:off x="3886200" y="3113319"/>
              <a:ext cx="1524000" cy="762000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Sprint</a:t>
              </a:r>
            </a:p>
          </p:txBody>
        </p:sp>
        <p:sp>
          <p:nvSpPr>
            <p:cNvPr id="183" name="Cloud 182"/>
            <p:cNvSpPr/>
            <p:nvPr/>
          </p:nvSpPr>
          <p:spPr bwMode="auto">
            <a:xfrm>
              <a:off x="3810000" y="5856519"/>
              <a:ext cx="1600200" cy="838200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18608</a:t>
              </a:r>
              <a:endParaRPr lang="en-US" sz="2200" b="1" dirty="0">
                <a:latin typeface="+mj-lt"/>
              </a:endParaRPr>
            </a:p>
          </p:txBody>
        </p:sp>
        <p:cxnSp>
          <p:nvCxnSpPr>
            <p:cNvPr id="184" name="Straight Connector 160"/>
            <p:cNvCxnSpPr>
              <a:cxnSpLocks noChangeShapeType="1"/>
              <a:stCxn id="183" idx="0"/>
              <a:endCxn id="275" idx="1"/>
            </p:cNvCxnSpPr>
            <p:nvPr/>
          </p:nvCxnSpPr>
          <p:spPr bwMode="auto">
            <a:xfrm flipV="1">
              <a:off x="5408867" y="4483783"/>
              <a:ext cx="1906333" cy="1791836"/>
            </a:xfrm>
            <a:prstGeom prst="line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stealth"/>
            </a:ln>
          </p:spPr>
        </p:cxnSp>
        <p:cxnSp>
          <p:nvCxnSpPr>
            <p:cNvPr id="185" name="Straight Connector 160"/>
            <p:cNvCxnSpPr>
              <a:cxnSpLocks noChangeShapeType="1"/>
              <a:stCxn id="183" idx="2"/>
              <a:endCxn id="181" idx="1"/>
            </p:cNvCxnSpPr>
            <p:nvPr/>
          </p:nvCxnSpPr>
          <p:spPr bwMode="auto">
            <a:xfrm flipH="1" flipV="1">
              <a:off x="1981200" y="4483783"/>
              <a:ext cx="1833764" cy="1791836"/>
            </a:xfrm>
            <a:prstGeom prst="line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stealth"/>
            </a:ln>
          </p:spPr>
        </p:cxnSp>
        <p:cxnSp>
          <p:nvCxnSpPr>
            <p:cNvPr id="186" name="Straight Connector 160"/>
            <p:cNvCxnSpPr>
              <a:cxnSpLocks noChangeShapeType="1"/>
              <a:stCxn id="181" idx="0"/>
              <a:endCxn id="182" idx="2"/>
            </p:cNvCxnSpPr>
            <p:nvPr/>
          </p:nvCxnSpPr>
          <p:spPr bwMode="auto">
            <a:xfrm flipV="1">
              <a:off x="2894076" y="3494319"/>
              <a:ext cx="996851" cy="457200"/>
            </a:xfrm>
            <a:prstGeom prst="line">
              <a:avLst/>
            </a:prstGeom>
            <a:noFill/>
            <a:ln w="57150" algn="ctr">
              <a:solidFill>
                <a:schemeClr val="tx2"/>
              </a:solidFill>
              <a:round/>
              <a:headEnd type="none" w="med" len="med"/>
              <a:tailEnd type="none" w="med" len="med"/>
            </a:ln>
          </p:spPr>
        </p:cxnSp>
        <p:cxnSp>
          <p:nvCxnSpPr>
            <p:cNvPr id="187" name="Straight Connector 160"/>
            <p:cNvCxnSpPr>
              <a:cxnSpLocks noChangeShapeType="1"/>
              <a:stCxn id="182" idx="0"/>
              <a:endCxn id="275" idx="2"/>
            </p:cNvCxnSpPr>
            <p:nvPr/>
          </p:nvCxnSpPr>
          <p:spPr bwMode="auto">
            <a:xfrm>
              <a:off x="5408930" y="3494319"/>
              <a:ext cx="997543" cy="457200"/>
            </a:xfrm>
            <a:prstGeom prst="line">
              <a:avLst/>
            </a:prstGeom>
            <a:noFill/>
            <a:ln w="57150" algn="ctr">
              <a:solidFill>
                <a:schemeClr val="tx2"/>
              </a:solidFill>
              <a:round/>
              <a:headEnd type="none" w="med" len="med"/>
              <a:tailEnd type="none" w="med" len="med"/>
            </a:ln>
          </p:spPr>
        </p:cxnSp>
        <p:sp>
          <p:nvSpPr>
            <p:cNvPr id="275" name="Cloud 274"/>
            <p:cNvSpPr/>
            <p:nvPr/>
          </p:nvSpPr>
          <p:spPr bwMode="auto">
            <a:xfrm>
              <a:off x="6400800" y="3418119"/>
              <a:ext cx="1828800" cy="1066800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13789</a:t>
              </a:r>
              <a:endParaRPr lang="en-US" sz="2200" b="1" dirty="0">
                <a:latin typeface="+mj-lt"/>
              </a:endParaRPr>
            </a:p>
          </p:txBody>
        </p:sp>
      </p:grpSp>
      <p:sp>
        <p:nvSpPr>
          <p:cNvPr id="143" name="Rounded Rectangle 142"/>
          <p:cNvSpPr/>
          <p:nvPr/>
        </p:nvSpPr>
        <p:spPr bwMode="auto">
          <a:xfrm>
            <a:off x="4191000" y="1752600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 algn="ctr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ISP</a:t>
            </a:r>
            <a:endParaRPr lang="en-US" sz="2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44" name="Rounded Rectangle 143"/>
          <p:cNvSpPr/>
          <p:nvPr/>
        </p:nvSpPr>
        <p:spPr bwMode="auto">
          <a:xfrm>
            <a:off x="6827783" y="2067725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 algn="ctr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ISP</a:t>
            </a:r>
            <a:endParaRPr lang="en-US" sz="2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45" name="Rounded Rectangle 144"/>
          <p:cNvSpPr/>
          <p:nvPr/>
        </p:nvSpPr>
        <p:spPr bwMode="auto">
          <a:xfrm>
            <a:off x="1493783" y="2072610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 algn="ctr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ISP</a:t>
            </a:r>
            <a:endParaRPr lang="en-US" sz="2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-76200" y="0"/>
            <a:ext cx="9296400" cy="685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Stubs </a:t>
            </a:r>
            <a:r>
              <a:rPr lang="en-US" sz="3200" b="1" dirty="0" err="1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en-US" sz="3200" b="1" dirty="0" smtClean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ISPs</a:t>
            </a:r>
            <a:r>
              <a:rPr lang="en-US" sz="3200" dirty="0" smtClean="0"/>
              <a:t>:  Stubs are 85% of the Internet’s ASes!</a:t>
            </a:r>
            <a:endParaRPr lang="en-US" sz="3200" dirty="0" smtClean="0">
              <a:solidFill>
                <a:srgbClr val="C00000"/>
              </a:solidFill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3124202" y="3904521"/>
            <a:ext cx="609599" cy="906960"/>
            <a:chOff x="2590801" y="3429000"/>
            <a:chExt cx="609599" cy="906960"/>
          </a:xfrm>
        </p:grpSpPr>
        <p:cxnSp>
          <p:nvCxnSpPr>
            <p:cNvPr id="102" name="Straight Arrow Connector 101"/>
            <p:cNvCxnSpPr/>
            <p:nvPr/>
          </p:nvCxnSpPr>
          <p:spPr bwMode="auto">
            <a:xfrm rot="10800000">
              <a:off x="2590801" y="3733800"/>
              <a:ext cx="609599" cy="60216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03" name="Rectangle 102"/>
            <p:cNvSpPr/>
            <p:nvPr/>
          </p:nvSpPr>
          <p:spPr>
            <a:xfrm>
              <a:off x="2819400" y="3429000"/>
              <a:ext cx="380999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dirty="0" smtClean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$</a:t>
              </a:r>
              <a:endParaRPr lang="en-US" sz="4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5486401" y="3962400"/>
            <a:ext cx="761999" cy="878295"/>
            <a:chOff x="2133603" y="2735759"/>
            <a:chExt cx="761999" cy="878295"/>
          </a:xfrm>
        </p:grpSpPr>
        <p:cxnSp>
          <p:nvCxnSpPr>
            <p:cNvPr id="105" name="Straight Arrow Connector 104"/>
            <p:cNvCxnSpPr/>
            <p:nvPr/>
          </p:nvCxnSpPr>
          <p:spPr bwMode="auto">
            <a:xfrm flipV="1">
              <a:off x="2286002" y="2971800"/>
              <a:ext cx="609600" cy="64225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06" name="Rectangle 105"/>
            <p:cNvSpPr/>
            <p:nvPr/>
          </p:nvSpPr>
          <p:spPr>
            <a:xfrm>
              <a:off x="2133603" y="2735759"/>
              <a:ext cx="609599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dirty="0" smtClean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$</a:t>
              </a:r>
              <a:endParaRPr lang="en-US" sz="4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11" name="Rounded Rectangle 110"/>
          <p:cNvSpPr/>
          <p:nvPr/>
        </p:nvSpPr>
        <p:spPr bwMode="auto">
          <a:xfrm>
            <a:off x="4130567" y="4441362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Stub</a:t>
            </a:r>
            <a:endParaRPr lang="en-US" sz="2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1" name="Rectangle 6"/>
          <p:cNvSpPr>
            <a:spLocks noChangeArrowheads="1"/>
          </p:cNvSpPr>
          <p:nvPr/>
        </p:nvSpPr>
        <p:spPr bwMode="auto">
          <a:xfrm>
            <a:off x="0" y="6274713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85% of ASes are stubs! </a:t>
            </a:r>
            <a:r>
              <a:rPr lang="en-US" sz="2200" b="1" dirty="0" smtClean="0">
                <a:solidFill>
                  <a:srgbClr val="000000"/>
                </a:solidFill>
                <a:latin typeface="+mj-lt"/>
              </a:rPr>
              <a:t>We call the rest (15%) ISPs.</a:t>
            </a:r>
            <a:endParaRPr lang="en-US" sz="22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5679586" y="5257800"/>
            <a:ext cx="16049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Loses $$!</a:t>
            </a:r>
            <a:endParaRPr lang="en-US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3004457" y="4609669"/>
            <a:ext cx="3091543" cy="1105331"/>
          </a:xfrm>
          <a:custGeom>
            <a:avLst/>
            <a:gdLst>
              <a:gd name="connsiteX0" fmla="*/ 3167743 w 3167743"/>
              <a:gd name="connsiteY0" fmla="*/ 185057 h 1105331"/>
              <a:gd name="connsiteX1" fmla="*/ 1796143 w 3167743"/>
              <a:gd name="connsiteY1" fmla="*/ 1023257 h 1105331"/>
              <a:gd name="connsiteX2" fmla="*/ 1099457 w 3167743"/>
              <a:gd name="connsiteY2" fmla="*/ 957943 h 1105331"/>
              <a:gd name="connsiteX3" fmla="*/ 0 w 3167743"/>
              <a:gd name="connsiteY3" fmla="*/ 0 h 110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67743" h="1105331">
                <a:moveTo>
                  <a:pt x="3167743" y="185057"/>
                </a:moveTo>
                <a:cubicBezTo>
                  <a:pt x="2654300" y="539750"/>
                  <a:pt x="2140857" y="894443"/>
                  <a:pt x="1796143" y="1023257"/>
                </a:cubicBezTo>
                <a:cubicBezTo>
                  <a:pt x="1451429" y="1152071"/>
                  <a:pt x="1398814" y="1128486"/>
                  <a:pt x="1099457" y="957943"/>
                </a:cubicBezTo>
                <a:cubicBezTo>
                  <a:pt x="800100" y="787400"/>
                  <a:pt x="400050" y="393700"/>
                  <a:pt x="0" y="0"/>
                </a:cubicBezTo>
              </a:path>
            </a:pathLst>
          </a:custGeom>
          <a:ln w="127000">
            <a:solidFill>
              <a:schemeClr val="accent3"/>
            </a:solidFill>
            <a:tailEnd type="triangle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040883" y="4724400"/>
            <a:ext cx="9906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X</a:t>
            </a:r>
            <a:endParaRPr lang="en-US" sz="6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3837778"/>
      </p:ext>
    </p:extLst>
  </p:cSld>
  <p:clrMapOvr>
    <a:masterClrMapping/>
  </p:clrMapOvr>
  <p:transition advTm="4445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144" grpId="0"/>
      <p:bldP spid="145" grpId="0"/>
      <p:bldP spid="111" grpId="0"/>
      <p:bldP spid="55" grpId="0"/>
      <p:bldP spid="3" grpId="0" animBg="1"/>
      <p:bldP spid="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 bwMode="auto">
          <a:xfrm>
            <a:off x="4191000" y="1752600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 algn="ctr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ISP</a:t>
            </a:r>
            <a:endParaRPr lang="en-US" sz="2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6827783" y="2067725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 algn="ctr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ISP</a:t>
            </a:r>
            <a:endParaRPr lang="en-US" sz="2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1493783" y="2072610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 algn="ctr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ISP</a:t>
            </a:r>
            <a:endParaRPr lang="en-US" sz="2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 bwMode="auto">
          <a:xfrm>
            <a:off x="4130567" y="4441362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Stub</a:t>
            </a:r>
            <a:endParaRPr lang="en-US" sz="2200" dirty="0">
              <a:solidFill>
                <a:schemeClr val="accent4"/>
              </a:solidFill>
              <a:latin typeface="+mj-lt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066800" y="2220681"/>
            <a:ext cx="7162800" cy="3581400"/>
            <a:chOff x="1066800" y="3113319"/>
            <a:chExt cx="7162800" cy="3581400"/>
          </a:xfrm>
        </p:grpSpPr>
        <p:sp>
          <p:nvSpPr>
            <p:cNvPr id="181" name="Cloud 180"/>
            <p:cNvSpPr/>
            <p:nvPr/>
          </p:nvSpPr>
          <p:spPr bwMode="auto">
            <a:xfrm>
              <a:off x="1066800" y="3418119"/>
              <a:ext cx="1828800" cy="1066800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8359</a:t>
              </a:r>
              <a:endParaRPr lang="en-US" sz="2200" b="1" dirty="0">
                <a:latin typeface="+mj-lt"/>
              </a:endParaRPr>
            </a:p>
          </p:txBody>
        </p:sp>
        <p:sp>
          <p:nvSpPr>
            <p:cNvPr id="182" name="Cloud 181"/>
            <p:cNvSpPr/>
            <p:nvPr/>
          </p:nvSpPr>
          <p:spPr bwMode="auto">
            <a:xfrm>
              <a:off x="3886200" y="3113319"/>
              <a:ext cx="1524000" cy="762000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Sprint</a:t>
              </a:r>
            </a:p>
          </p:txBody>
        </p:sp>
        <p:sp>
          <p:nvSpPr>
            <p:cNvPr id="183" name="Cloud 182"/>
            <p:cNvSpPr/>
            <p:nvPr/>
          </p:nvSpPr>
          <p:spPr bwMode="auto">
            <a:xfrm>
              <a:off x="3810000" y="5856519"/>
              <a:ext cx="1600200" cy="838200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18608</a:t>
              </a:r>
              <a:endParaRPr lang="en-US" sz="2200" b="1" dirty="0">
                <a:latin typeface="+mj-lt"/>
              </a:endParaRPr>
            </a:p>
          </p:txBody>
        </p:sp>
        <p:cxnSp>
          <p:nvCxnSpPr>
            <p:cNvPr id="184" name="Straight Connector 160"/>
            <p:cNvCxnSpPr>
              <a:cxnSpLocks noChangeShapeType="1"/>
              <a:stCxn id="183" idx="0"/>
              <a:endCxn id="275" idx="1"/>
            </p:cNvCxnSpPr>
            <p:nvPr/>
          </p:nvCxnSpPr>
          <p:spPr bwMode="auto">
            <a:xfrm flipV="1">
              <a:off x="5408867" y="4483783"/>
              <a:ext cx="1906333" cy="1791836"/>
            </a:xfrm>
            <a:prstGeom prst="line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stealth"/>
            </a:ln>
          </p:spPr>
        </p:cxnSp>
        <p:cxnSp>
          <p:nvCxnSpPr>
            <p:cNvPr id="185" name="Straight Connector 160"/>
            <p:cNvCxnSpPr>
              <a:cxnSpLocks noChangeShapeType="1"/>
              <a:stCxn id="183" idx="2"/>
              <a:endCxn id="181" idx="1"/>
            </p:cNvCxnSpPr>
            <p:nvPr/>
          </p:nvCxnSpPr>
          <p:spPr bwMode="auto">
            <a:xfrm flipH="1" flipV="1">
              <a:off x="1981200" y="4483783"/>
              <a:ext cx="1833764" cy="1791836"/>
            </a:xfrm>
            <a:prstGeom prst="line">
              <a:avLst/>
            </a:prstGeom>
            <a:noFill/>
            <a:ln w="57150" algn="ctr">
              <a:solidFill>
                <a:schemeClr val="tx2"/>
              </a:solidFill>
              <a:round/>
              <a:headEnd/>
              <a:tailEnd type="stealth"/>
            </a:ln>
          </p:spPr>
        </p:cxnSp>
        <p:cxnSp>
          <p:nvCxnSpPr>
            <p:cNvPr id="186" name="Straight Connector 160"/>
            <p:cNvCxnSpPr>
              <a:cxnSpLocks noChangeShapeType="1"/>
              <a:stCxn id="181" idx="0"/>
              <a:endCxn id="182" idx="2"/>
            </p:cNvCxnSpPr>
            <p:nvPr/>
          </p:nvCxnSpPr>
          <p:spPr bwMode="auto">
            <a:xfrm flipV="1">
              <a:off x="2894076" y="3494319"/>
              <a:ext cx="996851" cy="457200"/>
            </a:xfrm>
            <a:prstGeom prst="line">
              <a:avLst/>
            </a:prstGeom>
            <a:noFill/>
            <a:ln w="57150" algn="ctr">
              <a:solidFill>
                <a:schemeClr val="tx2"/>
              </a:solidFill>
              <a:round/>
              <a:headEnd type="none" w="med" len="med"/>
              <a:tailEnd type="none" w="med" len="med"/>
            </a:ln>
          </p:spPr>
        </p:cxnSp>
        <p:cxnSp>
          <p:nvCxnSpPr>
            <p:cNvPr id="187" name="Straight Connector 160"/>
            <p:cNvCxnSpPr>
              <a:cxnSpLocks noChangeShapeType="1"/>
              <a:stCxn id="182" idx="0"/>
              <a:endCxn id="275" idx="2"/>
            </p:cNvCxnSpPr>
            <p:nvPr/>
          </p:nvCxnSpPr>
          <p:spPr bwMode="auto">
            <a:xfrm>
              <a:off x="5408930" y="3494319"/>
              <a:ext cx="997543" cy="457200"/>
            </a:xfrm>
            <a:prstGeom prst="line">
              <a:avLst/>
            </a:prstGeom>
            <a:noFill/>
            <a:ln w="57150" algn="ctr">
              <a:solidFill>
                <a:schemeClr val="tx2"/>
              </a:solidFill>
              <a:round/>
              <a:headEnd type="none" w="med" len="med"/>
              <a:tailEnd type="none" w="med" len="med"/>
            </a:ln>
          </p:spPr>
        </p:cxnSp>
        <p:sp>
          <p:nvSpPr>
            <p:cNvPr id="275" name="Cloud 274"/>
            <p:cNvSpPr/>
            <p:nvPr/>
          </p:nvSpPr>
          <p:spPr bwMode="auto">
            <a:xfrm>
              <a:off x="6400800" y="3418119"/>
              <a:ext cx="1828800" cy="1066800"/>
            </a:xfrm>
            <a:prstGeom prst="cloud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13789</a:t>
              </a:r>
              <a:endParaRPr lang="en-US" sz="2200" b="1" dirty="0">
                <a:latin typeface="+mj-lt"/>
              </a:endParaRPr>
            </a:p>
          </p:txBody>
        </p:sp>
      </p:grp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 fontScale="90000"/>
          </a:bodyPr>
          <a:lstStyle/>
          <a:p>
            <a:r>
              <a:rPr lang="en-CA" dirty="0"/>
              <a:t>How can we create market pressure?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189" name="AutoShape 148"/>
          <p:cNvSpPr>
            <a:spLocks noChangeArrowheads="1"/>
          </p:cNvSpPr>
          <p:nvPr/>
        </p:nvSpPr>
        <p:spPr bwMode="auto">
          <a:xfrm>
            <a:off x="283264" y="4963882"/>
            <a:ext cx="3069535" cy="697366"/>
          </a:xfrm>
          <a:prstGeom prst="wedgeRoundRectCallout">
            <a:avLst>
              <a:gd name="adj1" fmla="val 63007"/>
              <a:gd name="adj2" fmla="val 22315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18608</a:t>
            </a:r>
          </a:p>
          <a:p>
            <a:pPr algn="ctr">
              <a:defRPr/>
            </a:pPr>
            <a:r>
              <a:rPr lang="en-US" dirty="0" smtClean="0"/>
              <a:t>38.101.185.0/24</a:t>
            </a:r>
            <a:endParaRPr lang="en-US" sz="1800" dirty="0"/>
          </a:p>
        </p:txBody>
      </p:sp>
      <p:sp>
        <p:nvSpPr>
          <p:cNvPr id="199" name="AutoShape 149"/>
          <p:cNvSpPr>
            <a:spLocks noChangeArrowheads="1"/>
          </p:cNvSpPr>
          <p:nvPr/>
        </p:nvSpPr>
        <p:spPr bwMode="auto">
          <a:xfrm>
            <a:off x="395536" y="1268760"/>
            <a:ext cx="3719264" cy="674339"/>
          </a:xfrm>
          <a:prstGeom prst="wedgeRoundRectCallout">
            <a:avLst>
              <a:gd name="adj1" fmla="val 5231"/>
              <a:gd name="adj2" fmla="val 135974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8359, 18608</a:t>
            </a:r>
          </a:p>
          <a:p>
            <a:pPr algn="ctr">
              <a:defRPr/>
            </a:pPr>
            <a:r>
              <a:rPr lang="en-US" dirty="0" smtClean="0"/>
              <a:t>38.101.185.0/24</a:t>
            </a:r>
            <a:endParaRPr lang="en-US" sz="1800" dirty="0"/>
          </a:p>
        </p:txBody>
      </p:sp>
      <p:sp>
        <p:nvSpPr>
          <p:cNvPr id="214" name="Line 151"/>
          <p:cNvSpPr>
            <a:spLocks noChangeShapeType="1"/>
          </p:cNvSpPr>
          <p:nvPr/>
        </p:nvSpPr>
        <p:spPr bwMode="auto">
          <a:xfrm flipV="1">
            <a:off x="5356331" y="3624933"/>
            <a:ext cx="1906333" cy="1758048"/>
          </a:xfrm>
          <a:prstGeom prst="line">
            <a:avLst/>
          </a:prstGeom>
          <a:noFill/>
          <a:ln w="127000">
            <a:solidFill>
              <a:schemeClr val="accent4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5" name="Line 151"/>
          <p:cNvSpPr>
            <a:spLocks noChangeShapeType="1"/>
          </p:cNvSpPr>
          <p:nvPr/>
        </p:nvSpPr>
        <p:spPr bwMode="auto">
          <a:xfrm flipH="1" flipV="1">
            <a:off x="2006650" y="3608701"/>
            <a:ext cx="1833527" cy="1803399"/>
          </a:xfrm>
          <a:prstGeom prst="line">
            <a:avLst/>
          </a:prstGeom>
          <a:noFill/>
          <a:ln w="127000">
            <a:solidFill>
              <a:schemeClr val="accent4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6" name="Line 151"/>
          <p:cNvSpPr>
            <a:spLocks noChangeShapeType="1"/>
          </p:cNvSpPr>
          <p:nvPr/>
        </p:nvSpPr>
        <p:spPr bwMode="auto">
          <a:xfrm flipV="1">
            <a:off x="2923414" y="2601681"/>
            <a:ext cx="1011174" cy="457200"/>
          </a:xfrm>
          <a:prstGeom prst="line">
            <a:avLst/>
          </a:prstGeom>
          <a:noFill/>
          <a:ln w="127000">
            <a:solidFill>
              <a:schemeClr val="accent4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3" name="Smiley Face 272"/>
          <p:cNvSpPr/>
          <p:nvPr/>
        </p:nvSpPr>
        <p:spPr bwMode="auto">
          <a:xfrm>
            <a:off x="588064" y="3320138"/>
            <a:ext cx="631136" cy="544286"/>
          </a:xfrm>
          <a:prstGeom prst="smileyFace">
            <a:avLst/>
          </a:prstGeom>
          <a:solidFill>
            <a:schemeClr val="bg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07" name="AutoShape 149"/>
          <p:cNvSpPr>
            <a:spLocks noChangeArrowheads="1"/>
          </p:cNvSpPr>
          <p:nvPr/>
        </p:nvSpPr>
        <p:spPr bwMode="auto">
          <a:xfrm>
            <a:off x="6063443" y="4941168"/>
            <a:ext cx="2908057" cy="720080"/>
          </a:xfrm>
          <a:prstGeom prst="wedgeRoundRectCallout">
            <a:avLst>
              <a:gd name="adj1" fmla="val -70276"/>
              <a:gd name="adj2" fmla="val 23749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/>
              <a:t>18608</a:t>
            </a:r>
            <a:r>
              <a:rPr lang="en-US" b="1" dirty="0"/>
              <a:t> </a:t>
            </a:r>
            <a:r>
              <a:rPr lang="en-US" b="1" dirty="0" smtClean="0"/>
              <a:t> </a:t>
            </a:r>
          </a:p>
          <a:p>
            <a:pPr algn="ctr">
              <a:defRPr/>
            </a:pPr>
            <a:r>
              <a:rPr lang="en-US" dirty="0" smtClean="0"/>
              <a:t>38.101.185.0/24</a:t>
            </a:r>
            <a:endParaRPr lang="en-US" sz="1800" dirty="0"/>
          </a:p>
        </p:txBody>
      </p:sp>
      <p:sp>
        <p:nvSpPr>
          <p:cNvPr id="108" name="AutoShape 149"/>
          <p:cNvSpPr>
            <a:spLocks noChangeArrowheads="1"/>
          </p:cNvSpPr>
          <p:nvPr/>
        </p:nvSpPr>
        <p:spPr bwMode="auto">
          <a:xfrm>
            <a:off x="5105400" y="1268760"/>
            <a:ext cx="3960440" cy="674339"/>
          </a:xfrm>
          <a:prstGeom prst="wedgeRoundRectCallout">
            <a:avLst>
              <a:gd name="adj1" fmla="val -8240"/>
              <a:gd name="adj2" fmla="val 155756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13789, 18608</a:t>
            </a:r>
          </a:p>
          <a:p>
            <a:pPr algn="ctr">
              <a:defRPr/>
            </a:pPr>
            <a:r>
              <a:rPr lang="en-US" dirty="0" smtClean="0"/>
              <a:t>38.101.185.0/24</a:t>
            </a:r>
            <a:endParaRPr lang="en-US" sz="1800" dirty="0"/>
          </a:p>
        </p:txBody>
      </p:sp>
      <p:sp>
        <p:nvSpPr>
          <p:cNvPr id="34" name="Content Placeholder 6"/>
          <p:cNvSpPr txBox="1">
            <a:spLocks/>
          </p:cNvSpPr>
          <p:nvPr/>
        </p:nvSpPr>
        <p:spPr bwMode="auto">
          <a:xfrm>
            <a:off x="-152400" y="6172200"/>
            <a:ext cx="9448800" cy="451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CA" sz="2200" b="1" dirty="0" smtClean="0">
                <a:solidFill>
                  <a:schemeClr val="accent5"/>
                </a:solidFill>
              </a:rPr>
              <a:t>ISPs can use S*BGP to attract customer traffic &amp; thus money</a:t>
            </a:r>
            <a:endParaRPr lang="en-CA" sz="2200" b="1" dirty="0">
              <a:solidFill>
                <a:schemeClr val="accent5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3124202" y="3904521"/>
            <a:ext cx="609599" cy="906960"/>
            <a:chOff x="2590801" y="3429000"/>
            <a:chExt cx="609599" cy="906960"/>
          </a:xfrm>
        </p:grpSpPr>
        <p:cxnSp>
          <p:nvCxnSpPr>
            <p:cNvPr id="37" name="Straight Arrow Connector 36"/>
            <p:cNvCxnSpPr/>
            <p:nvPr/>
          </p:nvCxnSpPr>
          <p:spPr bwMode="auto">
            <a:xfrm rot="10800000">
              <a:off x="2590801" y="3733800"/>
              <a:ext cx="609599" cy="60216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38" name="Rectangle 37"/>
            <p:cNvSpPr/>
            <p:nvPr/>
          </p:nvSpPr>
          <p:spPr>
            <a:xfrm>
              <a:off x="2819400" y="3429000"/>
              <a:ext cx="380999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dirty="0" smtClean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$</a:t>
              </a:r>
              <a:endParaRPr lang="en-US" sz="4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486401" y="3962400"/>
            <a:ext cx="761999" cy="878295"/>
            <a:chOff x="2133603" y="2735759"/>
            <a:chExt cx="761999" cy="878295"/>
          </a:xfrm>
        </p:grpSpPr>
        <p:cxnSp>
          <p:nvCxnSpPr>
            <p:cNvPr id="40" name="Straight Arrow Connector 39"/>
            <p:cNvCxnSpPr/>
            <p:nvPr/>
          </p:nvCxnSpPr>
          <p:spPr bwMode="auto">
            <a:xfrm flipV="1">
              <a:off x="2286002" y="2971800"/>
              <a:ext cx="609600" cy="64225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41" name="Rectangle 40"/>
            <p:cNvSpPr/>
            <p:nvPr/>
          </p:nvSpPr>
          <p:spPr>
            <a:xfrm>
              <a:off x="2133603" y="2735759"/>
              <a:ext cx="609599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dirty="0" smtClean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$</a:t>
              </a:r>
              <a:endParaRPr lang="en-US" sz="4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9" name="Rounded Rectangle 28"/>
          <p:cNvSpPr/>
          <p:nvPr/>
        </p:nvSpPr>
        <p:spPr bwMode="auto">
          <a:xfrm>
            <a:off x="283264" y="609600"/>
            <a:ext cx="8174936" cy="838200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latin typeface="+mj-lt"/>
              </a:rPr>
              <a:t>Assume that secure </a:t>
            </a:r>
            <a:r>
              <a:rPr lang="en-US" sz="2200" b="1" dirty="0" err="1" smtClean="0">
                <a:latin typeface="+mj-lt"/>
              </a:rPr>
              <a:t>ASes</a:t>
            </a:r>
            <a:r>
              <a:rPr lang="en-US" sz="2200" b="1" dirty="0" smtClean="0">
                <a:latin typeface="+mj-lt"/>
              </a:rPr>
              <a:t> </a:t>
            </a:r>
            <a:r>
              <a:rPr lang="en-US" sz="2200" b="1" i="1" dirty="0" smtClean="0">
                <a:latin typeface="+mj-lt"/>
              </a:rPr>
              <a:t>break ties</a:t>
            </a:r>
            <a:r>
              <a:rPr lang="en-US" sz="2200" b="1" dirty="0" smtClean="0">
                <a:latin typeface="+mj-lt"/>
              </a:rPr>
              <a:t> on secure paths!</a:t>
            </a:r>
            <a:endParaRPr lang="en-US" sz="2200" dirty="0">
              <a:latin typeface="+mj-lt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35496" y="3948663"/>
            <a:ext cx="2309562" cy="9525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latin typeface="+mj-lt"/>
              </a:rPr>
              <a:t>AS 8359 attracts customer traffic</a:t>
            </a:r>
            <a:endParaRPr lang="en-US" sz="2200" b="1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493493"/>
      </p:ext>
    </p:extLst>
  </p:cSld>
  <p:clrMapOvr>
    <a:masterClrMapping/>
  </p:clrMapOvr>
  <p:transition advTm="5393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" grpId="0" animBg="1"/>
      <p:bldP spid="189" grpId="1" animBg="1"/>
      <p:bldP spid="199" grpId="0" animBg="1"/>
      <p:bldP spid="199" grpId="1" animBg="1"/>
      <p:bldP spid="214" grpId="0" animBg="1"/>
      <p:bldP spid="215" grpId="0" animBg="1"/>
      <p:bldP spid="273" grpId="0" animBg="1"/>
      <p:bldP spid="107" grpId="0" animBg="1"/>
      <p:bldP spid="107" grpId="1" animBg="1"/>
      <p:bldP spid="108" grpId="0" animBg="1"/>
      <p:bldP spid="108" grpId="1" animBg="1"/>
      <p:bldP spid="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How can we create market pressure?</a:t>
            </a:r>
            <a:endParaRPr lang="en-CA" dirty="0"/>
          </a:p>
        </p:txBody>
      </p:sp>
      <p:sp>
        <p:nvSpPr>
          <p:cNvPr id="4" name="Can 3"/>
          <p:cNvSpPr/>
          <p:nvPr/>
        </p:nvSpPr>
        <p:spPr bwMode="auto">
          <a:xfrm>
            <a:off x="8001000" y="685800"/>
            <a:ext cx="762000" cy="685800"/>
          </a:xfrm>
          <a:prstGeom prst="can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001000" y="685801"/>
            <a:ext cx="381000" cy="990599"/>
            <a:chOff x="8763000" y="2133600"/>
            <a:chExt cx="381000" cy="990599"/>
          </a:xfrm>
        </p:grpSpPr>
        <p:grpSp>
          <p:nvGrpSpPr>
            <p:cNvPr id="6" name="Group 79"/>
            <p:cNvGrpSpPr/>
            <p:nvPr/>
          </p:nvGrpSpPr>
          <p:grpSpPr bwMode="auto">
            <a:xfrm>
              <a:off x="8763000" y="2438400"/>
              <a:ext cx="381000" cy="685799"/>
              <a:chOff x="6858000" y="5257797"/>
              <a:chExt cx="914400" cy="1600196"/>
            </a:xfrm>
            <a:solidFill>
              <a:srgbClr val="660066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31" name="Flowchart: Alternate Process 30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7" name="Group 85"/>
            <p:cNvGrpSpPr/>
            <p:nvPr/>
          </p:nvGrpSpPr>
          <p:grpSpPr bwMode="auto">
            <a:xfrm>
              <a:off x="8763000" y="2362200"/>
              <a:ext cx="3810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26" name="Flowchart: Alternate Process 25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" name="Rectangle 27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8" name="Group 79"/>
            <p:cNvGrpSpPr/>
            <p:nvPr/>
          </p:nvGrpSpPr>
          <p:grpSpPr bwMode="auto">
            <a:xfrm>
              <a:off x="8763000" y="2286000"/>
              <a:ext cx="381000" cy="685799"/>
              <a:chOff x="6858000" y="5257797"/>
              <a:chExt cx="914400" cy="1600196"/>
            </a:xfrm>
            <a:solidFill>
              <a:srgbClr val="FF33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21" name="Flowchart: Alternate Process 20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9" name="Group 79"/>
            <p:cNvGrpSpPr/>
            <p:nvPr/>
          </p:nvGrpSpPr>
          <p:grpSpPr bwMode="auto">
            <a:xfrm>
              <a:off x="8763000" y="2209799"/>
              <a:ext cx="381000" cy="685799"/>
              <a:chOff x="6858000" y="5257797"/>
              <a:chExt cx="914400" cy="1600196"/>
            </a:xfrm>
            <a:solidFill>
              <a:srgbClr val="9AE69A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6" name="Flowchart: Alternate Process 15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10" name="Group 79"/>
            <p:cNvGrpSpPr/>
            <p:nvPr/>
          </p:nvGrpSpPr>
          <p:grpSpPr bwMode="auto">
            <a:xfrm>
              <a:off x="8763000" y="2133600"/>
              <a:ext cx="381000" cy="685799"/>
              <a:chOff x="6858000" y="5257797"/>
              <a:chExt cx="914400" cy="1600196"/>
            </a:xfrm>
            <a:solidFill>
              <a:srgbClr val="C00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11" name="Flowchart: Alternate Process 10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" name="Rectangle 11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sp>
        <p:nvSpPr>
          <p:cNvPr id="36" name="Rounded Rectangle 35"/>
          <p:cNvSpPr/>
          <p:nvPr/>
        </p:nvSpPr>
        <p:spPr bwMode="auto">
          <a:xfrm>
            <a:off x="283264" y="609600"/>
            <a:ext cx="8174936" cy="838200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latin typeface="+mj-lt"/>
              </a:rPr>
              <a:t>Assume that secure </a:t>
            </a:r>
            <a:r>
              <a:rPr lang="en-US" sz="2200" b="1" dirty="0" err="1" smtClean="0">
                <a:latin typeface="+mj-lt"/>
              </a:rPr>
              <a:t>ASes</a:t>
            </a:r>
            <a:r>
              <a:rPr lang="en-US" sz="2200" b="1" dirty="0" smtClean="0">
                <a:latin typeface="+mj-lt"/>
              </a:rPr>
              <a:t> </a:t>
            </a:r>
            <a:r>
              <a:rPr lang="en-US" sz="2200" b="1" i="1" dirty="0" smtClean="0">
                <a:latin typeface="+mj-lt"/>
              </a:rPr>
              <a:t>break ties</a:t>
            </a:r>
            <a:r>
              <a:rPr lang="en-US" sz="2200" b="1" dirty="0" smtClean="0">
                <a:latin typeface="+mj-lt"/>
              </a:rPr>
              <a:t> on secure paths!</a:t>
            </a:r>
            <a:endParaRPr lang="en-US" sz="2200" dirty="0">
              <a:latin typeface="+mj-lt"/>
            </a:endParaRPr>
          </a:p>
        </p:txBody>
      </p:sp>
      <p:sp>
        <p:nvSpPr>
          <p:cNvPr id="37" name="Rounded Rectangle 36"/>
          <p:cNvSpPr/>
          <p:nvPr/>
        </p:nvSpPr>
        <p:spPr bwMode="auto">
          <a:xfrm>
            <a:off x="23387" y="4102098"/>
            <a:ext cx="2040835" cy="14859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latin typeface="+mj-lt"/>
              </a:rPr>
              <a:t>AS 8359 loses traffic, feels             pressure to deploy.</a:t>
            </a:r>
            <a:endParaRPr lang="en-US" sz="2200" b="1" dirty="0">
              <a:latin typeface="+mj-lt"/>
            </a:endParaRPr>
          </a:p>
        </p:txBody>
      </p:sp>
      <p:sp>
        <p:nvSpPr>
          <p:cNvPr id="38" name="Cloud 37"/>
          <p:cNvSpPr/>
          <p:nvPr/>
        </p:nvSpPr>
        <p:spPr bwMode="auto">
          <a:xfrm>
            <a:off x="1066800" y="2895600"/>
            <a:ext cx="1828800" cy="10668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8359</a:t>
            </a:r>
            <a:endParaRPr lang="en-US" sz="2200" b="1" dirty="0">
              <a:latin typeface="+mj-lt"/>
            </a:endParaRPr>
          </a:p>
        </p:txBody>
      </p:sp>
      <p:sp>
        <p:nvSpPr>
          <p:cNvPr id="39" name="Cloud 38"/>
          <p:cNvSpPr/>
          <p:nvPr/>
        </p:nvSpPr>
        <p:spPr bwMode="auto">
          <a:xfrm>
            <a:off x="3886200" y="2590800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Sprint</a:t>
            </a:r>
          </a:p>
        </p:txBody>
      </p:sp>
      <p:sp>
        <p:nvSpPr>
          <p:cNvPr id="40" name="Cloud 39"/>
          <p:cNvSpPr/>
          <p:nvPr/>
        </p:nvSpPr>
        <p:spPr bwMode="auto">
          <a:xfrm>
            <a:off x="3810000" y="5334000"/>
            <a:ext cx="1600200" cy="8382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18608</a:t>
            </a:r>
            <a:endParaRPr lang="en-US" sz="2200" b="1" dirty="0">
              <a:latin typeface="+mj-lt"/>
            </a:endParaRPr>
          </a:p>
        </p:txBody>
      </p:sp>
      <p:cxnSp>
        <p:nvCxnSpPr>
          <p:cNvPr id="41" name="Straight Connector 160"/>
          <p:cNvCxnSpPr>
            <a:cxnSpLocks noChangeShapeType="1"/>
            <a:stCxn id="40" idx="0"/>
            <a:endCxn id="88" idx="1"/>
          </p:cNvCxnSpPr>
          <p:nvPr/>
        </p:nvCxnSpPr>
        <p:spPr bwMode="auto">
          <a:xfrm flipV="1">
            <a:off x="5408867" y="3961264"/>
            <a:ext cx="1906333" cy="1791836"/>
          </a:xfrm>
          <a:prstGeom prst="line">
            <a:avLst/>
          </a:prstGeom>
          <a:noFill/>
          <a:ln w="57150" algn="ctr">
            <a:solidFill>
              <a:schemeClr val="accent6">
                <a:lumMod val="50000"/>
              </a:schemeClr>
            </a:solidFill>
            <a:round/>
            <a:headEnd/>
            <a:tailEnd type="stealth"/>
          </a:ln>
        </p:spPr>
      </p:cxnSp>
      <p:cxnSp>
        <p:nvCxnSpPr>
          <p:cNvPr id="42" name="Straight Connector 160"/>
          <p:cNvCxnSpPr>
            <a:cxnSpLocks noChangeShapeType="1"/>
            <a:stCxn id="40" idx="2"/>
            <a:endCxn id="38" idx="1"/>
          </p:cNvCxnSpPr>
          <p:nvPr/>
        </p:nvCxnSpPr>
        <p:spPr bwMode="auto">
          <a:xfrm flipH="1" flipV="1">
            <a:off x="1981200" y="3961264"/>
            <a:ext cx="1833764" cy="1791836"/>
          </a:xfrm>
          <a:prstGeom prst="line">
            <a:avLst/>
          </a:prstGeom>
          <a:noFill/>
          <a:ln w="57150" algn="ctr">
            <a:solidFill>
              <a:schemeClr val="accent6">
                <a:lumMod val="50000"/>
              </a:schemeClr>
            </a:solidFill>
            <a:round/>
            <a:headEnd/>
            <a:tailEnd type="stealth"/>
          </a:ln>
        </p:spPr>
      </p:cxnSp>
      <p:cxnSp>
        <p:nvCxnSpPr>
          <p:cNvPr id="43" name="Straight Connector 160"/>
          <p:cNvCxnSpPr>
            <a:cxnSpLocks noChangeShapeType="1"/>
            <a:stCxn id="38" idx="0"/>
            <a:endCxn id="39" idx="2"/>
          </p:cNvCxnSpPr>
          <p:nvPr/>
        </p:nvCxnSpPr>
        <p:spPr bwMode="auto">
          <a:xfrm flipV="1">
            <a:off x="2894076" y="2971800"/>
            <a:ext cx="996851" cy="457200"/>
          </a:xfrm>
          <a:prstGeom prst="line">
            <a:avLst/>
          </a:prstGeom>
          <a:noFill/>
          <a:ln w="57150" algn="ctr">
            <a:solidFill>
              <a:schemeClr val="accent6">
                <a:lumMod val="50000"/>
              </a:schemeClr>
            </a:solidFill>
            <a:round/>
            <a:headEnd type="none" w="med" len="med"/>
            <a:tailEnd type="none" w="med" len="med"/>
          </a:ln>
        </p:spPr>
      </p:cxnSp>
      <p:cxnSp>
        <p:nvCxnSpPr>
          <p:cNvPr id="44" name="Straight Connector 160"/>
          <p:cNvCxnSpPr>
            <a:cxnSpLocks noChangeShapeType="1"/>
            <a:stCxn id="39" idx="0"/>
            <a:endCxn id="88" idx="2"/>
          </p:cNvCxnSpPr>
          <p:nvPr/>
        </p:nvCxnSpPr>
        <p:spPr bwMode="auto">
          <a:xfrm>
            <a:off x="5408930" y="2971800"/>
            <a:ext cx="997543" cy="457200"/>
          </a:xfrm>
          <a:prstGeom prst="line">
            <a:avLst/>
          </a:prstGeom>
          <a:noFill/>
          <a:ln w="57150" algn="ctr">
            <a:solidFill>
              <a:schemeClr val="accent6">
                <a:lumMod val="50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45" name="AutoShape 148"/>
          <p:cNvSpPr>
            <a:spLocks noChangeArrowheads="1"/>
          </p:cNvSpPr>
          <p:nvPr/>
        </p:nvSpPr>
        <p:spPr bwMode="auto">
          <a:xfrm>
            <a:off x="307970" y="5772433"/>
            <a:ext cx="2885255" cy="740227"/>
          </a:xfrm>
          <a:prstGeom prst="wedgeRoundRectCallout">
            <a:avLst>
              <a:gd name="adj1" fmla="val 67153"/>
              <a:gd name="adj2" fmla="val -27087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18608</a:t>
            </a:r>
            <a:endParaRPr lang="en-US" b="1" dirty="0"/>
          </a:p>
          <a:p>
            <a:pPr algn="ctr">
              <a:defRPr/>
            </a:pPr>
            <a:r>
              <a:rPr lang="en-US" sz="1800" dirty="0" smtClean="0"/>
              <a:t>38.101.185.0/24</a:t>
            </a:r>
          </a:p>
          <a:p>
            <a:pPr algn="ctr">
              <a:defRPr/>
            </a:pPr>
            <a:endParaRPr lang="en-US" sz="1800" b="1" dirty="0"/>
          </a:p>
        </p:txBody>
      </p:sp>
      <p:sp>
        <p:nvSpPr>
          <p:cNvPr id="46" name="AutoShape 149"/>
          <p:cNvSpPr>
            <a:spLocks noChangeArrowheads="1"/>
          </p:cNvSpPr>
          <p:nvPr/>
        </p:nvSpPr>
        <p:spPr bwMode="auto">
          <a:xfrm>
            <a:off x="395536" y="1501166"/>
            <a:ext cx="3719264" cy="708262"/>
          </a:xfrm>
          <a:prstGeom prst="wedgeRoundRectCallout">
            <a:avLst>
              <a:gd name="adj1" fmla="val 5615"/>
              <a:gd name="adj2" fmla="val 150992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8359, 18608 </a:t>
            </a:r>
          </a:p>
          <a:p>
            <a:pPr algn="ctr">
              <a:defRPr/>
            </a:pPr>
            <a:r>
              <a:rPr lang="en-US" sz="1800" dirty="0" smtClean="0"/>
              <a:t>38.101.185.0/24</a:t>
            </a:r>
            <a:endParaRPr lang="en-US" sz="1800" dirty="0"/>
          </a:p>
        </p:txBody>
      </p:sp>
      <p:sp>
        <p:nvSpPr>
          <p:cNvPr id="47" name="Line 151"/>
          <p:cNvSpPr>
            <a:spLocks noChangeShapeType="1"/>
          </p:cNvSpPr>
          <p:nvPr/>
        </p:nvSpPr>
        <p:spPr bwMode="auto">
          <a:xfrm flipV="1">
            <a:off x="5332668" y="3995052"/>
            <a:ext cx="1906333" cy="1758048"/>
          </a:xfrm>
          <a:prstGeom prst="line">
            <a:avLst/>
          </a:prstGeom>
          <a:noFill/>
          <a:ln w="127000">
            <a:solidFill>
              <a:schemeClr val="accent4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Line 151"/>
          <p:cNvSpPr>
            <a:spLocks noChangeShapeType="1"/>
          </p:cNvSpPr>
          <p:nvPr/>
        </p:nvSpPr>
        <p:spPr bwMode="auto">
          <a:xfrm flipH="1" flipV="1">
            <a:off x="1981200" y="3962399"/>
            <a:ext cx="1833527" cy="1803399"/>
          </a:xfrm>
          <a:prstGeom prst="line">
            <a:avLst/>
          </a:prstGeom>
          <a:noFill/>
          <a:ln w="127000">
            <a:solidFill>
              <a:schemeClr val="accent4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" name="Line 151"/>
          <p:cNvSpPr>
            <a:spLocks noChangeShapeType="1"/>
          </p:cNvSpPr>
          <p:nvPr/>
        </p:nvSpPr>
        <p:spPr bwMode="auto">
          <a:xfrm flipH="1" flipV="1">
            <a:off x="5334001" y="2971799"/>
            <a:ext cx="1085850" cy="511631"/>
          </a:xfrm>
          <a:prstGeom prst="line">
            <a:avLst/>
          </a:prstGeom>
          <a:noFill/>
          <a:ln w="127000">
            <a:solidFill>
              <a:schemeClr val="accent4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0" name="Group 85"/>
          <p:cNvGrpSpPr/>
          <p:nvPr/>
        </p:nvGrpSpPr>
        <p:grpSpPr bwMode="auto">
          <a:xfrm>
            <a:off x="3810000" y="5715000"/>
            <a:ext cx="381000" cy="685800"/>
            <a:chOff x="6858000" y="5257800"/>
            <a:chExt cx="914400" cy="1600200"/>
          </a:xfrm>
          <a:solidFill>
            <a:srgbClr val="FFC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51" name="Flowchart: Alternate Process 50"/>
            <p:cNvSpPr/>
            <p:nvPr/>
          </p:nvSpPr>
          <p:spPr bwMode="auto">
            <a:xfrm>
              <a:off x="6858000" y="5257800"/>
              <a:ext cx="914400" cy="609600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7086600" y="5791200"/>
              <a:ext cx="381000" cy="10668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Rectangle 52"/>
            <p:cNvSpPr/>
            <p:nvPr/>
          </p:nvSpPr>
          <p:spPr bwMode="auto">
            <a:xfrm>
              <a:off x="7239000" y="60198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7239000" y="6248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239000" y="6629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56" name="Group 79"/>
          <p:cNvGrpSpPr/>
          <p:nvPr/>
        </p:nvGrpSpPr>
        <p:grpSpPr bwMode="auto">
          <a:xfrm>
            <a:off x="3886200" y="2895600"/>
            <a:ext cx="381000" cy="685799"/>
            <a:chOff x="6858000" y="5257797"/>
            <a:chExt cx="914400" cy="1600196"/>
          </a:xfrm>
          <a:solidFill>
            <a:srgbClr val="C00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57" name="Flowchart: Alternate Process 56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8" name="Cloud 87"/>
          <p:cNvSpPr/>
          <p:nvPr/>
        </p:nvSpPr>
        <p:spPr bwMode="auto">
          <a:xfrm>
            <a:off x="6400800" y="2895600"/>
            <a:ext cx="1828800" cy="10668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13789</a:t>
            </a:r>
            <a:endParaRPr lang="en-US" sz="2200" b="1" dirty="0">
              <a:latin typeface="+mj-lt"/>
            </a:endParaRPr>
          </a:p>
        </p:txBody>
      </p:sp>
      <p:grpSp>
        <p:nvGrpSpPr>
          <p:cNvPr id="89" name="Group 79"/>
          <p:cNvGrpSpPr/>
          <p:nvPr/>
        </p:nvGrpSpPr>
        <p:grpSpPr bwMode="auto">
          <a:xfrm>
            <a:off x="6400800" y="3429000"/>
            <a:ext cx="381000" cy="685799"/>
            <a:chOff x="6858000" y="5257797"/>
            <a:chExt cx="914400" cy="1600196"/>
          </a:xfrm>
          <a:solidFill>
            <a:srgbClr val="660066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90" name="Flowchart: Alternate Process 89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3124202" y="4274640"/>
            <a:ext cx="609599" cy="906960"/>
            <a:chOff x="2590801" y="3429000"/>
            <a:chExt cx="609599" cy="906960"/>
          </a:xfrm>
        </p:grpSpPr>
        <p:cxnSp>
          <p:nvCxnSpPr>
            <p:cNvPr id="96" name="Straight Arrow Connector 95"/>
            <p:cNvCxnSpPr/>
            <p:nvPr/>
          </p:nvCxnSpPr>
          <p:spPr bwMode="auto">
            <a:xfrm rot="10800000">
              <a:off x="2590801" y="3733800"/>
              <a:ext cx="609599" cy="60216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97" name="Rectangle 96"/>
            <p:cNvSpPr/>
            <p:nvPr/>
          </p:nvSpPr>
          <p:spPr>
            <a:xfrm>
              <a:off x="2819400" y="3429000"/>
              <a:ext cx="380999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dirty="0" smtClean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$</a:t>
              </a:r>
              <a:endParaRPr lang="en-US" sz="4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5105399" y="4267200"/>
            <a:ext cx="685801" cy="838200"/>
            <a:chOff x="2209801" y="2590800"/>
            <a:chExt cx="685801" cy="838200"/>
          </a:xfrm>
        </p:grpSpPr>
        <p:cxnSp>
          <p:nvCxnSpPr>
            <p:cNvPr id="99" name="Straight Arrow Connector 98"/>
            <p:cNvCxnSpPr/>
            <p:nvPr/>
          </p:nvCxnSpPr>
          <p:spPr bwMode="auto">
            <a:xfrm flipV="1">
              <a:off x="2438401" y="2971800"/>
              <a:ext cx="457201" cy="45720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00" name="Rectangle 99"/>
            <p:cNvSpPr/>
            <p:nvPr/>
          </p:nvSpPr>
          <p:spPr>
            <a:xfrm>
              <a:off x="2209801" y="2590800"/>
              <a:ext cx="609599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dirty="0" smtClean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rPr>
                <a:t>$</a:t>
              </a:r>
              <a:endParaRPr lang="en-US" sz="4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1" name="Smiley Face 100"/>
          <p:cNvSpPr/>
          <p:nvPr/>
        </p:nvSpPr>
        <p:spPr bwMode="auto">
          <a:xfrm>
            <a:off x="7867887" y="3521746"/>
            <a:ext cx="631136" cy="544286"/>
          </a:xfrm>
          <a:prstGeom prst="smileyFace">
            <a:avLst/>
          </a:prstGeom>
          <a:solidFill>
            <a:schemeClr val="bg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5709992" y="5067264"/>
            <a:ext cx="3495062" cy="788111"/>
            <a:chOff x="5709992" y="5067264"/>
            <a:chExt cx="3495062" cy="788111"/>
          </a:xfrm>
        </p:grpSpPr>
        <p:sp>
          <p:nvSpPr>
            <p:cNvPr id="103" name="AutoShape 148"/>
            <p:cNvSpPr>
              <a:spLocks noChangeArrowheads="1"/>
            </p:cNvSpPr>
            <p:nvPr/>
          </p:nvSpPr>
          <p:spPr bwMode="auto">
            <a:xfrm>
              <a:off x="5709992" y="5067264"/>
              <a:ext cx="3495062" cy="630487"/>
            </a:xfrm>
            <a:prstGeom prst="wedgeRoundRectCallout">
              <a:avLst>
                <a:gd name="adj1" fmla="val -74802"/>
                <a:gd name="adj2" fmla="val 106648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en-US" sz="1800" b="1" dirty="0"/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5836992" y="5181595"/>
              <a:ext cx="3237379" cy="390058"/>
            </a:xfrm>
            <a:prstGeom prst="rect">
              <a:avLst/>
            </a:prstGeom>
            <a:solidFill>
              <a:srgbClr val="FFC000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13789:  (18608, </a:t>
              </a:r>
              <a:r>
                <a:rPr lang="en-US" b="1" dirty="0" smtClean="0">
                  <a:latin typeface="+mj-lt"/>
                </a:rPr>
                <a:t>38.101.185.0/24)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105" name="Group 106"/>
            <p:cNvGrpSpPr/>
            <p:nvPr/>
          </p:nvGrpSpPr>
          <p:grpSpPr bwMode="auto">
            <a:xfrm rot="5400000" flipH="1">
              <a:off x="8581562" y="5361428"/>
              <a:ext cx="378294" cy="609599"/>
              <a:chOff x="6858000" y="5257800"/>
              <a:chExt cx="914400" cy="1600200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06" name="Flowchart: Alternate Process 105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1800"/>
              </a:p>
            </p:txBody>
          </p:sp>
          <p:sp>
            <p:nvSpPr>
              <p:cNvPr id="107" name="Rectangle 106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1800"/>
              </a:p>
            </p:txBody>
          </p:sp>
          <p:sp>
            <p:nvSpPr>
              <p:cNvPr id="108" name="Rectangle 107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1800"/>
              </a:p>
            </p:txBody>
          </p:sp>
          <p:sp>
            <p:nvSpPr>
              <p:cNvPr id="109" name="Rectangle 108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1800"/>
              </a:p>
            </p:txBody>
          </p:sp>
          <p:sp>
            <p:nvSpPr>
              <p:cNvPr id="110" name="Rectangle 109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1800"/>
              </a:p>
            </p:txBody>
          </p:sp>
        </p:grpSp>
      </p:grpSp>
      <p:grpSp>
        <p:nvGrpSpPr>
          <p:cNvPr id="111" name="Group 110"/>
          <p:cNvGrpSpPr/>
          <p:nvPr/>
        </p:nvGrpSpPr>
        <p:grpSpPr>
          <a:xfrm>
            <a:off x="4644008" y="1412776"/>
            <a:ext cx="4499992" cy="1066800"/>
            <a:chOff x="5219700" y="1676400"/>
            <a:chExt cx="3924300" cy="1066800"/>
          </a:xfrm>
        </p:grpSpPr>
        <p:sp>
          <p:nvSpPr>
            <p:cNvPr id="112" name="AutoShape 149"/>
            <p:cNvSpPr>
              <a:spLocks noChangeArrowheads="1"/>
            </p:cNvSpPr>
            <p:nvPr/>
          </p:nvSpPr>
          <p:spPr bwMode="auto">
            <a:xfrm>
              <a:off x="5219700" y="1676400"/>
              <a:ext cx="3924300" cy="1066800"/>
            </a:xfrm>
            <a:prstGeom prst="wedgeRoundRectCallout">
              <a:avLst>
                <a:gd name="adj1" fmla="val -13709"/>
                <a:gd name="adj2" fmla="val 85577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en-US" sz="1800" b="1" dirty="0"/>
            </a:p>
          </p:txBody>
        </p:sp>
        <p:sp>
          <p:nvSpPr>
            <p:cNvPr id="113" name="Rectangle 112"/>
            <p:cNvSpPr/>
            <p:nvPr/>
          </p:nvSpPr>
          <p:spPr bwMode="auto">
            <a:xfrm>
              <a:off x="5322403" y="1863824"/>
              <a:ext cx="3032485" cy="269775"/>
            </a:xfrm>
            <a:prstGeom prst="rect">
              <a:avLst/>
            </a:prstGeom>
            <a:solidFill>
              <a:srgbClr val="FFC000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13789:  (18608, 38.101.185.0/24)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114" name="Group 106"/>
            <p:cNvGrpSpPr/>
            <p:nvPr/>
          </p:nvGrpSpPr>
          <p:grpSpPr bwMode="auto">
            <a:xfrm rot="5400000" flipH="1">
              <a:off x="8265971" y="1897561"/>
              <a:ext cx="228600" cy="586406"/>
              <a:chOff x="6858000" y="6351781"/>
              <a:chExt cx="914400" cy="1600198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22" name="Flowchart: Alternate Process 121"/>
              <p:cNvSpPr/>
              <p:nvPr/>
            </p:nvSpPr>
            <p:spPr bwMode="auto">
              <a:xfrm>
                <a:off x="6858000" y="6351781"/>
                <a:ext cx="914400" cy="609601"/>
              </a:xfrm>
              <a:prstGeom prst="flowChartAlternateProcess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" name="Rectangle 122"/>
              <p:cNvSpPr/>
              <p:nvPr/>
            </p:nvSpPr>
            <p:spPr bwMode="auto">
              <a:xfrm>
                <a:off x="7086600" y="6885176"/>
                <a:ext cx="381000" cy="1066803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4" name="Rectangle 123"/>
              <p:cNvSpPr/>
              <p:nvPr/>
            </p:nvSpPr>
            <p:spPr bwMode="auto">
              <a:xfrm>
                <a:off x="7239004" y="711378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5" name="Rectangle 124"/>
              <p:cNvSpPr/>
              <p:nvPr/>
            </p:nvSpPr>
            <p:spPr bwMode="auto">
              <a:xfrm>
                <a:off x="7239004" y="7342383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 bwMode="auto">
              <a:xfrm>
                <a:off x="7239012" y="7723378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15" name="Rectangle 114"/>
            <p:cNvSpPr/>
            <p:nvPr/>
          </p:nvSpPr>
          <p:spPr bwMode="auto">
            <a:xfrm>
              <a:off x="5322403" y="2285999"/>
              <a:ext cx="3751966" cy="314323"/>
            </a:xfrm>
            <a:prstGeom prst="rect">
              <a:avLst/>
            </a:prstGeom>
            <a:solidFill>
              <a:srgbClr val="660066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Sprint:      (13789, 18608, </a:t>
              </a:r>
              <a:r>
                <a:rPr lang="en-US" b="1" dirty="0">
                  <a:latin typeface="+mj-lt"/>
                </a:rPr>
                <a:t>38.101.185.0/24</a:t>
              </a:r>
              <a:r>
                <a:rPr lang="en-US" sz="1800" b="1" dirty="0" smtClean="0">
                  <a:latin typeface="+mj-lt"/>
                </a:rPr>
                <a:t>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116" name="Group 106"/>
            <p:cNvGrpSpPr/>
            <p:nvPr/>
          </p:nvGrpSpPr>
          <p:grpSpPr bwMode="auto">
            <a:xfrm rot="5400000" flipH="1">
              <a:off x="8560903" y="2335696"/>
              <a:ext cx="228600" cy="586407"/>
              <a:chOff x="6858000" y="5257800"/>
              <a:chExt cx="914400" cy="1600200"/>
            </a:xfrm>
            <a:solidFill>
              <a:srgbClr val="C00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17" name="Flowchart: Alternate Process 116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8" name="Rectangle 117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9" name="Rectangle 118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0" name="Rectangle 119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1" name="Rectangle 120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26254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115"/>
    </mc:Choice>
    <mc:Fallback xmlns="">
      <p:transition spd="slow" advTm="531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5" grpId="0" animBg="1"/>
      <p:bldP spid="45" grpId="1" animBg="1"/>
      <p:bldP spid="46" grpId="0" animBg="1"/>
      <p:bldP spid="47" grpId="0" animBg="1"/>
      <p:bldP spid="48" grpId="0" animBg="1"/>
      <p:bldP spid="10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800" dirty="0" smtClean="0"/>
              <a:t>Our Strategy: 3 Guidelines for Deploying S*BGP (1)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CA" dirty="0" smtClean="0"/>
              <a:t>Secure </a:t>
            </a:r>
            <a:r>
              <a:rPr lang="en-CA" dirty="0" err="1" smtClean="0"/>
              <a:t>ASes</a:t>
            </a:r>
            <a:r>
              <a:rPr lang="en-CA" dirty="0" smtClean="0"/>
              <a:t> should break ties in </a:t>
            </a:r>
            <a:r>
              <a:rPr lang="en-CA" dirty="0" err="1" smtClean="0"/>
              <a:t>favor</a:t>
            </a:r>
            <a:r>
              <a:rPr lang="en-CA" dirty="0" smtClean="0"/>
              <a:t> of </a:t>
            </a:r>
            <a:r>
              <a:rPr lang="en-CA" b="1" dirty="0" smtClean="0">
                <a:solidFill>
                  <a:schemeClr val="accent3"/>
                </a:solidFill>
              </a:rPr>
              <a:t>secure paths </a:t>
            </a:r>
          </a:p>
          <a:p>
            <a:pPr marL="457200" indent="-457200">
              <a:buFont typeface="+mj-lt"/>
              <a:buAutoNum type="arabicPeriod"/>
            </a:pPr>
            <a:endParaRPr lang="en-CA" dirty="0" smtClean="0"/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ISPs “help” their </a:t>
            </a:r>
            <a:r>
              <a:rPr lang="en-CA" b="1" dirty="0" smtClean="0">
                <a:solidFill>
                  <a:schemeClr val="accent2"/>
                </a:solidFill>
              </a:rPr>
              <a:t>stub</a:t>
            </a:r>
            <a:r>
              <a:rPr lang="en-CA" dirty="0" smtClean="0">
                <a:solidFill>
                  <a:schemeClr val="accent2"/>
                </a:solidFill>
              </a:rPr>
              <a:t> </a:t>
            </a:r>
            <a:r>
              <a:rPr lang="en-CA" dirty="0" smtClean="0"/>
              <a:t>customers deploy </a:t>
            </a:r>
            <a:r>
              <a:rPr lang="en-CA" b="1" dirty="0" smtClean="0">
                <a:solidFill>
                  <a:schemeClr val="accent3"/>
                </a:solidFill>
              </a:rPr>
              <a:t>simplex S*BGP.</a:t>
            </a:r>
          </a:p>
          <a:p>
            <a:endParaRPr lang="en-CA" dirty="0"/>
          </a:p>
        </p:txBody>
      </p:sp>
      <p:sp>
        <p:nvSpPr>
          <p:cNvPr id="5" name="Cloud 4"/>
          <p:cNvSpPr/>
          <p:nvPr/>
        </p:nvSpPr>
        <p:spPr bwMode="auto">
          <a:xfrm>
            <a:off x="2133600" y="2702742"/>
            <a:ext cx="1828800" cy="10668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ISP1</a:t>
            </a:r>
            <a:endParaRPr lang="en-US" sz="2200" b="1" dirty="0">
              <a:latin typeface="+mj-lt"/>
            </a:endParaRPr>
          </a:p>
        </p:txBody>
      </p:sp>
      <p:sp>
        <p:nvSpPr>
          <p:cNvPr id="6" name="Cloud 5"/>
          <p:cNvSpPr/>
          <p:nvPr/>
        </p:nvSpPr>
        <p:spPr bwMode="auto">
          <a:xfrm>
            <a:off x="4899660" y="3384649"/>
            <a:ext cx="1600200" cy="8382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Boston U</a:t>
            </a:r>
            <a:endParaRPr lang="en-US" sz="2200" b="1" dirty="0">
              <a:latin typeface="+mj-lt"/>
            </a:endParaRPr>
          </a:p>
        </p:txBody>
      </p:sp>
      <p:sp>
        <p:nvSpPr>
          <p:cNvPr id="7" name="Cloud 6"/>
          <p:cNvSpPr/>
          <p:nvPr/>
        </p:nvSpPr>
        <p:spPr bwMode="auto">
          <a:xfrm>
            <a:off x="5410200" y="2438400"/>
            <a:ext cx="1600200" cy="8382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Bank of A</a:t>
            </a:r>
            <a:endParaRPr lang="en-US" sz="2200" b="1" dirty="0">
              <a:latin typeface="+mj-lt"/>
            </a:endParaRPr>
          </a:p>
        </p:txBody>
      </p:sp>
      <p:cxnSp>
        <p:nvCxnSpPr>
          <p:cNvPr id="8" name="Straight Connector 160"/>
          <p:cNvCxnSpPr>
            <a:cxnSpLocks noChangeShapeType="1"/>
          </p:cNvCxnSpPr>
          <p:nvPr/>
        </p:nvCxnSpPr>
        <p:spPr bwMode="auto">
          <a:xfrm flipH="1" flipV="1">
            <a:off x="3505200" y="3566850"/>
            <a:ext cx="1394460" cy="266700"/>
          </a:xfrm>
          <a:prstGeom prst="line">
            <a:avLst/>
          </a:prstGeom>
          <a:noFill/>
          <a:ln w="57150" algn="ctr">
            <a:solidFill>
              <a:schemeClr val="accent6">
                <a:lumMod val="50000"/>
              </a:schemeClr>
            </a:solidFill>
            <a:round/>
            <a:headEnd/>
            <a:tailEnd type="stealth"/>
          </a:ln>
        </p:spPr>
      </p:cxnSp>
      <p:cxnSp>
        <p:nvCxnSpPr>
          <p:cNvPr id="9" name="Straight Connector 160"/>
          <p:cNvCxnSpPr>
            <a:cxnSpLocks noChangeShapeType="1"/>
            <a:endCxn id="5" idx="0"/>
          </p:cNvCxnSpPr>
          <p:nvPr/>
        </p:nvCxnSpPr>
        <p:spPr bwMode="auto">
          <a:xfrm flipH="1">
            <a:off x="3960876" y="2887301"/>
            <a:ext cx="1454288" cy="348841"/>
          </a:xfrm>
          <a:prstGeom prst="line">
            <a:avLst/>
          </a:prstGeom>
          <a:noFill/>
          <a:ln w="57150" algn="ctr">
            <a:solidFill>
              <a:schemeClr val="accent6">
                <a:lumMod val="50000"/>
              </a:schemeClr>
            </a:solidFill>
            <a:round/>
            <a:headEnd/>
            <a:tailEnd type="stealth"/>
          </a:ln>
        </p:spPr>
      </p:cxn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6588224" y="3095731"/>
            <a:ext cx="2555776" cy="1852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200" dirty="0" smtClean="0">
                <a:latin typeface="Arial" charset="0"/>
              </a:rPr>
              <a:t>A stub is an AS that </a:t>
            </a:r>
            <a:r>
              <a:rPr lang="en-US" sz="2200" b="1" u="sng" dirty="0" smtClean="0">
                <a:latin typeface="Arial" charset="0"/>
              </a:rPr>
              <a:t>does not transit traffic.</a:t>
            </a:r>
          </a:p>
          <a:p>
            <a:pPr algn="ctr">
              <a:spcBef>
                <a:spcPct val="20000"/>
              </a:spcBef>
            </a:pPr>
            <a:r>
              <a:rPr lang="en-US" sz="2200" dirty="0" smtClean="0">
                <a:latin typeface="Arial" charset="0"/>
              </a:rPr>
              <a:t>85% of </a:t>
            </a:r>
            <a:r>
              <a:rPr lang="en-US" sz="2200" dirty="0" err="1" smtClean="0">
                <a:latin typeface="Arial" charset="0"/>
              </a:rPr>
              <a:t>ASes</a:t>
            </a:r>
            <a:r>
              <a:rPr lang="en-US" sz="2200" dirty="0" smtClean="0">
                <a:latin typeface="Arial" charset="0"/>
              </a:rPr>
              <a:t> are stubs!</a:t>
            </a:r>
          </a:p>
        </p:txBody>
      </p:sp>
      <p:sp>
        <p:nvSpPr>
          <p:cNvPr id="11" name="Cloud 10"/>
          <p:cNvSpPr/>
          <p:nvPr/>
        </p:nvSpPr>
        <p:spPr bwMode="auto">
          <a:xfrm>
            <a:off x="4899660" y="3384649"/>
            <a:ext cx="1600200" cy="8382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Boston U</a:t>
            </a:r>
            <a:endParaRPr lang="en-US" sz="2200" b="1" dirty="0">
              <a:latin typeface="+mj-lt"/>
            </a:endParaRPr>
          </a:p>
        </p:txBody>
      </p:sp>
      <p:sp>
        <p:nvSpPr>
          <p:cNvPr id="12" name="Cloud 11"/>
          <p:cNvSpPr/>
          <p:nvPr/>
        </p:nvSpPr>
        <p:spPr bwMode="auto">
          <a:xfrm>
            <a:off x="5410200" y="2438400"/>
            <a:ext cx="1600200" cy="8382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Bank of A</a:t>
            </a:r>
            <a:endParaRPr lang="en-US" sz="2200" b="1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1561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235"/>
    </mc:Choice>
    <mc:Fallback xmlns="">
      <p:transition spd="slow" advTm="382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10" grpId="0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-4218" y="676166"/>
            <a:ext cx="9300618" cy="61818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b="1" dirty="0" smtClean="0">
                <a:solidFill>
                  <a:schemeClr val="accent3"/>
                </a:solidFill>
              </a:rPr>
              <a:t>A stub never transits traffic</a:t>
            </a:r>
            <a:endParaRPr lang="en-CA" b="1" dirty="0">
              <a:solidFill>
                <a:schemeClr val="accent3"/>
              </a:solidFill>
            </a:endParaRPr>
          </a:p>
          <a:p>
            <a:r>
              <a:rPr lang="en-CA" dirty="0" smtClean="0"/>
              <a:t>Only announces its own prefixes..</a:t>
            </a:r>
          </a:p>
          <a:p>
            <a:r>
              <a:rPr lang="en-CA" dirty="0" smtClean="0"/>
              <a:t>…and receives paths from provider</a:t>
            </a:r>
          </a:p>
          <a:p>
            <a:r>
              <a:rPr lang="en-CA" sz="2800" b="1" dirty="0" smtClean="0">
                <a:solidFill>
                  <a:schemeClr val="accent5"/>
                </a:solidFill>
              </a:rPr>
              <a:t>Sign but don’t verify!</a:t>
            </a:r>
          </a:p>
          <a:p>
            <a:pPr marL="0" indent="0">
              <a:buNone/>
            </a:pPr>
            <a:r>
              <a:rPr lang="en-CA" dirty="0"/>
              <a:t> </a:t>
            </a:r>
            <a:r>
              <a:rPr lang="en-CA" dirty="0" smtClean="0"/>
              <a:t>(rely on provider to validate)</a:t>
            </a:r>
          </a:p>
          <a:p>
            <a:pPr marL="0" indent="0">
              <a:buNone/>
            </a:pPr>
            <a:endParaRPr lang="en-CA" b="1" dirty="0" smtClean="0">
              <a:solidFill>
                <a:srgbClr val="800080"/>
              </a:solidFill>
            </a:endParaRPr>
          </a:p>
          <a:p>
            <a:pPr marL="0" indent="0">
              <a:buNone/>
            </a:pPr>
            <a:r>
              <a:rPr lang="en-CA" b="1" dirty="0" smtClean="0">
                <a:solidFill>
                  <a:schemeClr val="accent3">
                    <a:lumMod val="75000"/>
                  </a:schemeClr>
                </a:solidFill>
              </a:rPr>
              <a:t>2 options for deploying S*BGP in stubs: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Have providers sign for stub customers. (Stubs do nothing)</a:t>
            </a:r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Stubs run </a:t>
            </a:r>
            <a:r>
              <a:rPr lang="en-CA" b="1" dirty="0" smtClean="0">
                <a:solidFill>
                  <a:schemeClr val="accent3">
                    <a:lumMod val="75000"/>
                  </a:schemeClr>
                </a:solidFill>
              </a:rPr>
              <a:t>simplex S*BGP</a:t>
            </a:r>
            <a:r>
              <a:rPr lang="en-CA" b="1" dirty="0" smtClean="0">
                <a:solidFill>
                  <a:srgbClr val="800080"/>
                </a:solidFill>
              </a:rPr>
              <a:t>. </a:t>
            </a:r>
            <a:r>
              <a:rPr lang="en-CA" dirty="0" smtClean="0"/>
              <a:t>(Stub only signs, provider validates)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CA" sz="2400" b="1" dirty="0" smtClean="0">
                <a:solidFill>
                  <a:schemeClr val="accent5"/>
                </a:solidFill>
              </a:rPr>
              <a:t>No hardware upgrade required</a:t>
            </a:r>
          </a:p>
          <a:p>
            <a:pPr marL="1257300" lvl="2" indent="-457200"/>
            <a:r>
              <a:rPr lang="en-CA" dirty="0" smtClean="0"/>
              <a:t>Sign </a:t>
            </a:r>
            <a:r>
              <a:rPr lang="en-CA" dirty="0"/>
              <a:t>for </a:t>
            </a:r>
            <a:r>
              <a:rPr lang="en-CA" b="1" dirty="0"/>
              <a:t>~1 prefix</a:t>
            </a:r>
            <a:r>
              <a:rPr lang="en-CA" dirty="0"/>
              <a:t>, not </a:t>
            </a:r>
            <a:r>
              <a:rPr lang="en-CA" b="1" dirty="0"/>
              <a:t>~300K </a:t>
            </a:r>
            <a:r>
              <a:rPr lang="en-CA" b="1" dirty="0" smtClean="0"/>
              <a:t>prefixes</a:t>
            </a:r>
          </a:p>
          <a:p>
            <a:pPr marL="1257300" lvl="2" indent="-457200"/>
            <a:r>
              <a:rPr lang="en-CA" dirty="0" smtClean="0"/>
              <a:t>Use </a:t>
            </a:r>
            <a:r>
              <a:rPr lang="en-CA" b="1" dirty="0"/>
              <a:t>~1 </a:t>
            </a:r>
            <a:r>
              <a:rPr lang="en-CA" b="1" dirty="0" smtClean="0"/>
              <a:t>private key,</a:t>
            </a:r>
            <a:r>
              <a:rPr lang="en-CA" dirty="0" smtClean="0"/>
              <a:t> </a:t>
            </a:r>
            <a:r>
              <a:rPr lang="en-CA" dirty="0"/>
              <a:t>not </a:t>
            </a:r>
            <a:r>
              <a:rPr lang="en-CA" b="1" dirty="0"/>
              <a:t>~36K public </a:t>
            </a:r>
            <a:r>
              <a:rPr lang="en-CA" b="1" dirty="0" smtClean="0"/>
              <a:t>keys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CA" sz="2400" b="1" dirty="0" smtClean="0">
                <a:solidFill>
                  <a:schemeClr val="accent5"/>
                </a:solidFill>
              </a:rPr>
              <a:t>Security </a:t>
            </a:r>
            <a:r>
              <a:rPr lang="en-CA" sz="2400" b="1" dirty="0">
                <a:solidFill>
                  <a:schemeClr val="accent5"/>
                </a:solidFill>
              </a:rPr>
              <a:t>impact is </a:t>
            </a:r>
            <a:r>
              <a:rPr lang="en-CA" sz="2400" b="1" dirty="0" smtClean="0">
                <a:solidFill>
                  <a:schemeClr val="accent5"/>
                </a:solidFill>
              </a:rPr>
              <a:t>minor (we evaluated this):</a:t>
            </a:r>
          </a:p>
          <a:p>
            <a:pPr marL="1257300" lvl="2" indent="-457200"/>
            <a:r>
              <a:rPr lang="en-CA" dirty="0" smtClean="0"/>
              <a:t>Stub vulnerable </a:t>
            </a:r>
            <a:r>
              <a:rPr lang="en-CA" dirty="0"/>
              <a:t>to </a:t>
            </a:r>
            <a:r>
              <a:rPr lang="en-CA" dirty="0" smtClean="0"/>
              <a:t>attacks </a:t>
            </a:r>
            <a:r>
              <a:rPr lang="en-CA" dirty="0"/>
              <a:t>by </a:t>
            </a:r>
            <a:r>
              <a:rPr lang="en-CA" dirty="0" smtClean="0"/>
              <a:t>its </a:t>
            </a:r>
            <a:r>
              <a:rPr lang="en-CA" dirty="0"/>
              <a:t>direct provider</a:t>
            </a:r>
            <a:r>
              <a:rPr lang="en-CA" dirty="0" smtClean="0"/>
              <a:t>.</a:t>
            </a:r>
          </a:p>
          <a:p>
            <a:pPr marL="0" indent="0">
              <a:buNone/>
            </a:pPr>
            <a:r>
              <a:rPr lang="en-CA" dirty="0" smtClean="0"/>
              <a:t>    </a:t>
            </a:r>
          </a:p>
          <a:p>
            <a:pPr marL="400050" lvl="1" indent="0">
              <a:buNone/>
            </a:pPr>
            <a:r>
              <a:rPr lang="en-CA" sz="2400" dirty="0" smtClean="0"/>
              <a:t> </a:t>
            </a:r>
            <a:endParaRPr lang="en-C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Simplex S*BGP: `Cheap’ S*BGP for Stubs</a:t>
            </a:r>
            <a:endParaRPr lang="en-US" sz="3600" dirty="0"/>
          </a:p>
        </p:txBody>
      </p:sp>
      <p:sp>
        <p:nvSpPr>
          <p:cNvPr id="7" name="Cloud 6"/>
          <p:cNvSpPr/>
          <p:nvPr/>
        </p:nvSpPr>
        <p:spPr bwMode="auto">
          <a:xfrm>
            <a:off x="6248400" y="2014736"/>
            <a:ext cx="1600200" cy="8382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18608</a:t>
            </a:r>
            <a:endParaRPr lang="en-US" sz="2200" b="1" dirty="0">
              <a:latin typeface="+mj-lt"/>
            </a:endParaRPr>
          </a:p>
        </p:txBody>
      </p:sp>
      <p:cxnSp>
        <p:nvCxnSpPr>
          <p:cNvPr id="8" name="Straight Connector 160"/>
          <p:cNvCxnSpPr>
            <a:cxnSpLocks noChangeShapeType="1"/>
            <a:stCxn id="7" idx="0"/>
          </p:cNvCxnSpPr>
          <p:nvPr/>
        </p:nvCxnSpPr>
        <p:spPr bwMode="auto">
          <a:xfrm flipV="1">
            <a:off x="7847267" y="1187417"/>
            <a:ext cx="1296733" cy="1246419"/>
          </a:xfrm>
          <a:prstGeom prst="line">
            <a:avLst/>
          </a:prstGeom>
          <a:noFill/>
          <a:ln w="57150" algn="ctr">
            <a:solidFill>
              <a:schemeClr val="tx2"/>
            </a:solidFill>
            <a:round/>
            <a:headEnd/>
            <a:tailEnd type="stealth"/>
          </a:ln>
        </p:spPr>
      </p:cxnSp>
      <p:cxnSp>
        <p:nvCxnSpPr>
          <p:cNvPr id="9" name="Straight Connector 160"/>
          <p:cNvCxnSpPr>
            <a:cxnSpLocks noChangeShapeType="1"/>
            <a:stCxn id="7" idx="2"/>
          </p:cNvCxnSpPr>
          <p:nvPr/>
        </p:nvCxnSpPr>
        <p:spPr bwMode="auto">
          <a:xfrm flipH="1" flipV="1">
            <a:off x="4876800" y="1103776"/>
            <a:ext cx="1376564" cy="1330060"/>
          </a:xfrm>
          <a:prstGeom prst="line">
            <a:avLst/>
          </a:prstGeom>
          <a:noFill/>
          <a:ln w="57150" algn="ctr">
            <a:solidFill>
              <a:schemeClr val="tx2"/>
            </a:solidFill>
            <a:round/>
            <a:headEnd/>
            <a:tailEnd type="stealth"/>
          </a:ln>
        </p:spPr>
      </p:cxnSp>
      <p:sp>
        <p:nvSpPr>
          <p:cNvPr id="16" name="Rounded Rectangle 15"/>
          <p:cNvSpPr/>
          <p:nvPr/>
        </p:nvSpPr>
        <p:spPr bwMode="auto">
          <a:xfrm>
            <a:off x="6568967" y="1492217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solidFill>
                  <a:schemeClr val="accent4"/>
                </a:solidFill>
                <a:latin typeface="+mj-lt"/>
              </a:rPr>
              <a:t>Stub</a:t>
            </a:r>
            <a:endParaRPr lang="en-US" sz="2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AutoShape 148"/>
          <p:cNvSpPr>
            <a:spLocks noChangeArrowheads="1"/>
          </p:cNvSpPr>
          <p:nvPr/>
        </p:nvSpPr>
        <p:spPr bwMode="auto">
          <a:xfrm>
            <a:off x="5565082" y="692696"/>
            <a:ext cx="2652517" cy="799521"/>
          </a:xfrm>
          <a:prstGeom prst="wedgeRoundRectCallout">
            <a:avLst>
              <a:gd name="adj1" fmla="val -15191"/>
              <a:gd name="adj2" fmla="val 117601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/>
              <a:t>18608 </a:t>
            </a:r>
            <a:r>
              <a:rPr lang="en-US" sz="2000" b="1" dirty="0" smtClean="0"/>
              <a:t> </a:t>
            </a:r>
            <a:endParaRPr lang="en-US" b="1" dirty="0" smtClean="0"/>
          </a:p>
          <a:p>
            <a:pPr algn="ctr">
              <a:defRPr/>
            </a:pPr>
            <a:r>
              <a:rPr lang="en-US" dirty="0" smtClean="0"/>
              <a:t>38.101.185.0/24</a:t>
            </a:r>
            <a:endParaRPr lang="en-US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203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744"/>
    </mc:Choice>
    <mc:Fallback xmlns="">
      <p:transition spd="slow" advTm="767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2800" dirty="0" smtClean="0"/>
              <a:t>Our Strategy: 3 Guidelines for Deploying S*BGP (2)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CA" dirty="0" smtClean="0"/>
              <a:t>Secure </a:t>
            </a:r>
            <a:r>
              <a:rPr lang="en-CA" dirty="0" err="1" smtClean="0"/>
              <a:t>ASes</a:t>
            </a:r>
            <a:r>
              <a:rPr lang="en-CA" dirty="0" smtClean="0"/>
              <a:t> should break ties in </a:t>
            </a:r>
            <a:r>
              <a:rPr lang="en-CA" dirty="0" err="1" smtClean="0"/>
              <a:t>favor</a:t>
            </a:r>
            <a:r>
              <a:rPr lang="en-CA" dirty="0" smtClean="0"/>
              <a:t> of </a:t>
            </a:r>
            <a:r>
              <a:rPr lang="en-CA" b="1" dirty="0" smtClean="0">
                <a:solidFill>
                  <a:schemeClr val="accent3"/>
                </a:solidFill>
              </a:rPr>
              <a:t>secure paths </a:t>
            </a:r>
          </a:p>
          <a:p>
            <a:pPr marL="457200" indent="-457200">
              <a:buFont typeface="+mj-lt"/>
              <a:buAutoNum type="arabicPeriod"/>
            </a:pPr>
            <a:endParaRPr lang="en-CA" dirty="0" smtClean="0"/>
          </a:p>
          <a:p>
            <a:pPr marL="457200" indent="-457200">
              <a:buFont typeface="+mj-lt"/>
              <a:buAutoNum type="arabicPeriod"/>
            </a:pPr>
            <a:r>
              <a:rPr lang="en-CA" dirty="0" smtClean="0"/>
              <a:t>ISPs “help” their </a:t>
            </a:r>
            <a:r>
              <a:rPr lang="en-CA" b="1" dirty="0" smtClean="0">
                <a:solidFill>
                  <a:schemeClr val="accent2"/>
                </a:solidFill>
              </a:rPr>
              <a:t>stub</a:t>
            </a:r>
            <a:r>
              <a:rPr lang="en-CA" dirty="0" smtClean="0">
                <a:solidFill>
                  <a:schemeClr val="accent2"/>
                </a:solidFill>
              </a:rPr>
              <a:t> </a:t>
            </a:r>
            <a:r>
              <a:rPr lang="en-CA" dirty="0" smtClean="0"/>
              <a:t>customers deploy </a:t>
            </a:r>
            <a:r>
              <a:rPr lang="en-CA" b="1" dirty="0" smtClean="0">
                <a:solidFill>
                  <a:schemeClr val="accent3"/>
                </a:solidFill>
              </a:rPr>
              <a:t>simplex S*BGP.</a:t>
            </a:r>
          </a:p>
          <a:p>
            <a:pPr marL="457200" indent="-457200">
              <a:buFont typeface="+mj-lt"/>
              <a:buAutoNum type="arabicPeriod"/>
            </a:pPr>
            <a:endParaRPr lang="en-CA" b="1" dirty="0">
              <a:solidFill>
                <a:schemeClr val="accent3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CA" b="1" dirty="0" smtClean="0">
              <a:solidFill>
                <a:schemeClr val="accent3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CA" b="1" dirty="0">
              <a:solidFill>
                <a:schemeClr val="accent3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CA" b="1" dirty="0" smtClean="0">
              <a:solidFill>
                <a:schemeClr val="accent3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CA" b="1" dirty="0">
              <a:solidFill>
                <a:schemeClr val="accent3"/>
              </a:solidFill>
            </a:endParaRPr>
          </a:p>
          <a:p>
            <a:pPr marL="0" indent="0" algn="ctr">
              <a:buNone/>
            </a:pPr>
            <a:r>
              <a:rPr lang="en-CA" b="1" dirty="0" smtClean="0">
                <a:solidFill>
                  <a:schemeClr val="accent6"/>
                </a:solidFill>
              </a:rPr>
              <a:t>(possibly with some government subsidies)</a:t>
            </a:r>
          </a:p>
          <a:p>
            <a:pPr marL="0" indent="0" algn="ctr">
              <a:buNone/>
            </a:pPr>
            <a:endParaRPr lang="en-CA" b="1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CA" dirty="0" smtClean="0"/>
              <a:t>3.  Initially, a few </a:t>
            </a:r>
            <a:r>
              <a:rPr lang="en-CA" b="1" dirty="0" smtClean="0">
                <a:solidFill>
                  <a:schemeClr val="accent3"/>
                </a:solidFill>
              </a:rPr>
              <a:t>early adopters</a:t>
            </a:r>
            <a:r>
              <a:rPr lang="en-CA" dirty="0" smtClean="0">
                <a:solidFill>
                  <a:schemeClr val="accent3"/>
                </a:solidFill>
              </a:rPr>
              <a:t> </a:t>
            </a:r>
            <a:r>
              <a:rPr lang="en-CA" dirty="0" smtClean="0"/>
              <a:t>deploy S*BGP (gov’t incentives, regulations, altruism, </a:t>
            </a:r>
            <a:r>
              <a:rPr lang="en-CA" dirty="0" err="1" smtClean="0"/>
              <a:t>etc</a:t>
            </a:r>
            <a:r>
              <a:rPr lang="en-CA" dirty="0" smtClean="0"/>
              <a:t>).</a:t>
            </a:r>
          </a:p>
          <a:p>
            <a:pPr marL="0" indent="0" algn="ctr">
              <a:buNone/>
            </a:pPr>
            <a:endParaRPr lang="en-CA" b="1" dirty="0" smtClean="0">
              <a:solidFill>
                <a:schemeClr val="accent6"/>
              </a:solidFill>
            </a:endParaRPr>
          </a:p>
          <a:p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2133600" y="2438400"/>
            <a:ext cx="4876800" cy="1784449"/>
            <a:chOff x="914400" y="2025551"/>
            <a:chExt cx="4876800" cy="1784449"/>
          </a:xfrm>
        </p:grpSpPr>
        <p:sp>
          <p:nvSpPr>
            <p:cNvPr id="5" name="Cloud 4"/>
            <p:cNvSpPr/>
            <p:nvPr/>
          </p:nvSpPr>
          <p:spPr bwMode="auto">
            <a:xfrm>
              <a:off x="914400" y="2289893"/>
              <a:ext cx="1828800" cy="1066800"/>
            </a:xfrm>
            <a:prstGeom prst="cloud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ISP1</a:t>
              </a:r>
              <a:endParaRPr lang="en-US" sz="2200" b="1" dirty="0">
                <a:latin typeface="+mj-lt"/>
              </a:endParaRPr>
            </a:p>
          </p:txBody>
        </p:sp>
        <p:sp>
          <p:nvSpPr>
            <p:cNvPr id="6" name="Cloud 5"/>
            <p:cNvSpPr/>
            <p:nvPr/>
          </p:nvSpPr>
          <p:spPr bwMode="auto">
            <a:xfrm>
              <a:off x="3680460" y="2971800"/>
              <a:ext cx="1600200" cy="838200"/>
            </a:xfrm>
            <a:prstGeom prst="cloud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Boston U</a:t>
              </a:r>
              <a:endParaRPr lang="en-US" sz="2200" b="1" dirty="0">
                <a:latin typeface="+mj-lt"/>
              </a:endParaRPr>
            </a:p>
          </p:txBody>
        </p:sp>
        <p:sp>
          <p:nvSpPr>
            <p:cNvPr id="7" name="Cloud 6"/>
            <p:cNvSpPr/>
            <p:nvPr/>
          </p:nvSpPr>
          <p:spPr bwMode="auto">
            <a:xfrm>
              <a:off x="4191000" y="2025551"/>
              <a:ext cx="1600200" cy="838200"/>
            </a:xfrm>
            <a:prstGeom prst="cloud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Bank of A</a:t>
              </a:r>
              <a:endParaRPr lang="en-US" sz="2200" b="1" dirty="0">
                <a:latin typeface="+mj-lt"/>
              </a:endParaRPr>
            </a:p>
          </p:txBody>
        </p:sp>
        <p:cxnSp>
          <p:nvCxnSpPr>
            <p:cNvPr id="8" name="Straight Connector 160"/>
            <p:cNvCxnSpPr>
              <a:cxnSpLocks noChangeShapeType="1"/>
            </p:cNvCxnSpPr>
            <p:nvPr/>
          </p:nvCxnSpPr>
          <p:spPr bwMode="auto">
            <a:xfrm flipH="1" flipV="1">
              <a:off x="2286000" y="3154001"/>
              <a:ext cx="1394460" cy="266700"/>
            </a:xfrm>
            <a:prstGeom prst="line">
              <a:avLst/>
            </a:prstGeom>
            <a:noFill/>
            <a:ln w="57150" algn="ctr">
              <a:solidFill>
                <a:schemeClr val="accent6">
                  <a:lumMod val="50000"/>
                </a:schemeClr>
              </a:solidFill>
              <a:round/>
              <a:headEnd/>
              <a:tailEnd type="stealth"/>
            </a:ln>
          </p:spPr>
        </p:cxnSp>
        <p:cxnSp>
          <p:nvCxnSpPr>
            <p:cNvPr id="9" name="Straight Connector 160"/>
            <p:cNvCxnSpPr>
              <a:cxnSpLocks noChangeShapeType="1"/>
              <a:endCxn id="5" idx="0"/>
            </p:cNvCxnSpPr>
            <p:nvPr/>
          </p:nvCxnSpPr>
          <p:spPr bwMode="auto">
            <a:xfrm flipH="1">
              <a:off x="2741676" y="2474452"/>
              <a:ext cx="1454288" cy="348841"/>
            </a:xfrm>
            <a:prstGeom prst="line">
              <a:avLst/>
            </a:prstGeom>
            <a:noFill/>
            <a:ln w="57150" algn="ctr">
              <a:solidFill>
                <a:schemeClr val="accent6">
                  <a:lumMod val="50000"/>
                </a:schemeClr>
              </a:solidFill>
              <a:round/>
              <a:headEnd/>
              <a:tailEnd type="stealth"/>
            </a:ln>
          </p:spPr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245354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334"/>
    </mc:Choice>
    <mc:Fallback xmlns="">
      <p:transition spd="slow" advTm="3533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CA" dirty="0" smtClean="0"/>
              <a:t>Part 1: Background</a:t>
            </a:r>
          </a:p>
          <a:p>
            <a:endParaRPr lang="en-CA" dirty="0"/>
          </a:p>
          <a:p>
            <a:r>
              <a:rPr lang="en-CA" dirty="0" smtClean="0"/>
              <a:t>Part 2: Our strategy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Part 3: Evaluating our strategy</a:t>
            </a:r>
          </a:p>
          <a:p>
            <a:pPr lvl="1"/>
            <a:r>
              <a:rPr lang="en-CA" dirty="0" smtClean="0"/>
              <a:t>Model</a:t>
            </a:r>
          </a:p>
          <a:p>
            <a:pPr lvl="1"/>
            <a:r>
              <a:rPr lang="en-CA" dirty="0" smtClean="0"/>
              <a:t>Simulations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Part 4: Summary and recommendations</a:t>
            </a:r>
            <a:endParaRPr lang="en-CA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70678" y="3068960"/>
            <a:ext cx="6781800" cy="432048"/>
          </a:xfrm>
          <a:prstGeom prst="roundRect">
            <a:avLst/>
          </a:prstGeom>
          <a:noFill/>
          <a:ln w="762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5" name="Picture 4" descr="C:\Users\phillipa\AppData\Local\Microsoft\Windows\Temporary Internet Files\Content.IE5\ORR4VXK8\MP90043317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116632"/>
            <a:ext cx="720080" cy="66721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Rectangle 5"/>
          <p:cNvSpPr/>
          <p:nvPr/>
        </p:nvSpPr>
        <p:spPr>
          <a:xfrm>
            <a:off x="7740351" y="0"/>
            <a:ext cx="72009" cy="783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7740351" y="0"/>
            <a:ext cx="914400" cy="122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81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183"/>
    </mc:Choice>
    <mc:Fallback xmlns="">
      <p:transition spd="slow" advTm="13183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 model of the S*BGP deployment process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763000" cy="5479504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6"/>
                </a:solidFill>
              </a:rPr>
              <a:t>To start the process: </a:t>
            </a:r>
          </a:p>
          <a:p>
            <a:pPr lvl="1"/>
            <a:r>
              <a:rPr lang="en-US" dirty="0"/>
              <a:t>Early adopter </a:t>
            </a:r>
            <a:r>
              <a:rPr lang="en-US" dirty="0" err="1"/>
              <a:t>ASes</a:t>
            </a:r>
            <a:r>
              <a:rPr lang="en-US" dirty="0"/>
              <a:t> have deployed S*BGP</a:t>
            </a:r>
          </a:p>
          <a:p>
            <a:pPr lvl="1"/>
            <a:r>
              <a:rPr lang="en-US" dirty="0"/>
              <a:t>Their stub customers deploy simplex S*BGP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r>
              <a:rPr lang="en-US" sz="2800" b="1" dirty="0" smtClean="0">
                <a:solidFill>
                  <a:schemeClr val="accent3"/>
                </a:solidFill>
              </a:rPr>
              <a:t>Each round:</a:t>
            </a:r>
          </a:p>
          <a:p>
            <a:pPr lvl="1"/>
            <a:r>
              <a:rPr lang="en-US" sz="2200" dirty="0" smtClean="0"/>
              <a:t>Compute </a:t>
            </a:r>
            <a:r>
              <a:rPr lang="en-US" sz="2200" b="1" dirty="0" smtClean="0">
                <a:solidFill>
                  <a:schemeClr val="tx2"/>
                </a:solidFill>
              </a:rPr>
              <a:t>utility</a:t>
            </a:r>
            <a:r>
              <a:rPr lang="en-US" sz="2200" b="1" dirty="0" smtClean="0">
                <a:solidFill>
                  <a:srgbClr val="800080"/>
                </a:solidFill>
              </a:rPr>
              <a:t> </a:t>
            </a:r>
            <a:r>
              <a:rPr lang="en-US" sz="2200" dirty="0" smtClean="0"/>
              <a:t>for </a:t>
            </a:r>
            <a:r>
              <a:rPr lang="en-US" sz="2200" b="1" dirty="0" smtClean="0">
                <a:solidFill>
                  <a:schemeClr val="tx2"/>
                </a:solidFill>
              </a:rPr>
              <a:t>every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b="1" dirty="0" smtClean="0">
                <a:solidFill>
                  <a:schemeClr val="tx2"/>
                </a:solidFill>
              </a:rPr>
              <a:t>insecure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smtClean="0"/>
              <a:t>ISP      </a:t>
            </a:r>
            <a:endParaRPr lang="en-US" sz="2200" b="1" dirty="0" smtClean="0"/>
          </a:p>
          <a:p>
            <a:pPr lvl="1"/>
            <a:r>
              <a:rPr lang="en-US" sz="2200" dirty="0" smtClean="0"/>
              <a:t>If         its ’ ‘s utility can increase by more than </a:t>
            </a:r>
            <a:r>
              <a:rPr lang="el-GR" sz="2800" b="1" dirty="0" smtClean="0">
                <a:solidFill>
                  <a:srgbClr val="C00000"/>
                </a:solidFill>
                <a:latin typeface="Arial" charset="0"/>
              </a:rPr>
              <a:t>θ</a:t>
            </a:r>
            <a:r>
              <a:rPr lang="en-US" sz="2800" b="1" dirty="0" smtClean="0">
                <a:solidFill>
                  <a:srgbClr val="C00000"/>
                </a:solidFill>
                <a:latin typeface="Arial" charset="0"/>
              </a:rPr>
              <a:t>% </a:t>
            </a:r>
            <a:r>
              <a:rPr lang="en-US" sz="2200" dirty="0" smtClean="0"/>
              <a:t> </a:t>
            </a:r>
          </a:p>
          <a:p>
            <a:pPr marL="457200" lvl="1" indent="0">
              <a:buNone/>
            </a:pPr>
            <a:r>
              <a:rPr lang="en-US" sz="2200" dirty="0" smtClean="0"/>
              <a:t>		</a:t>
            </a:r>
            <a:r>
              <a:rPr lang="en-US" sz="2200" dirty="0"/>
              <a:t>w</a:t>
            </a:r>
            <a:r>
              <a:rPr lang="en-US" sz="2200" dirty="0" smtClean="0"/>
              <a:t>hen it deploys S*BGP,</a:t>
            </a:r>
          </a:p>
          <a:p>
            <a:pPr lvl="1"/>
            <a:r>
              <a:rPr lang="en-US" sz="2200" dirty="0" smtClean="0"/>
              <a:t>Then   SP n     decides to </a:t>
            </a:r>
            <a:r>
              <a:rPr lang="en-US" sz="2200" b="1" dirty="0" smtClean="0">
                <a:solidFill>
                  <a:schemeClr val="tx2"/>
                </a:solidFill>
              </a:rPr>
              <a:t>secure itself </a:t>
            </a:r>
            <a:r>
              <a:rPr lang="en-US" sz="2200" dirty="0" smtClean="0"/>
              <a:t>&amp; </a:t>
            </a:r>
            <a:r>
              <a:rPr lang="en-US" sz="2200" b="1" dirty="0" smtClean="0">
                <a:solidFill>
                  <a:schemeClr val="tx2"/>
                </a:solidFill>
              </a:rPr>
              <a:t>all its stub </a:t>
            </a:r>
            <a:r>
              <a:rPr lang="en-US" sz="2200" dirty="0" smtClean="0"/>
              <a:t>customers</a:t>
            </a:r>
          </a:p>
          <a:p>
            <a:pPr marL="457200" lvl="1" indent="0">
              <a:buNone/>
            </a:pPr>
            <a:endParaRPr lang="en-US" sz="2200" dirty="0" smtClean="0"/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chemeClr val="accent4"/>
                </a:solidFill>
              </a:rPr>
              <a:t>Stop when no new ISPs decide to become secure.</a:t>
            </a:r>
            <a:endParaRPr lang="en-US" sz="2800" b="1" dirty="0">
              <a:solidFill>
                <a:schemeClr val="accent4"/>
              </a:solidFill>
            </a:endParaRPr>
          </a:p>
          <a:p>
            <a:pPr marL="457200" lvl="1" indent="0">
              <a:buNone/>
            </a:pPr>
            <a:endParaRPr lang="en-US" sz="2200" dirty="0" smtClean="0"/>
          </a:p>
        </p:txBody>
      </p:sp>
      <p:sp>
        <p:nvSpPr>
          <p:cNvPr id="37" name="Cloud 36"/>
          <p:cNvSpPr/>
          <p:nvPr/>
        </p:nvSpPr>
        <p:spPr bwMode="auto">
          <a:xfrm>
            <a:off x="5606008" y="2749098"/>
            <a:ext cx="838200" cy="607894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1800" b="1" dirty="0" smtClean="0">
                <a:latin typeface="+mj-lt"/>
              </a:rPr>
              <a:t>ISP n</a:t>
            </a:r>
            <a:endParaRPr lang="en-US" sz="1800" b="1" dirty="0">
              <a:latin typeface="+mj-lt"/>
            </a:endParaRPr>
          </a:p>
        </p:txBody>
      </p:sp>
      <p:sp>
        <p:nvSpPr>
          <p:cNvPr id="38" name="Cloud 37"/>
          <p:cNvSpPr/>
          <p:nvPr/>
        </p:nvSpPr>
        <p:spPr bwMode="auto">
          <a:xfrm>
            <a:off x="1547664" y="3325162"/>
            <a:ext cx="838200" cy="607894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1800" b="1" dirty="0" smtClean="0">
                <a:latin typeface="+mj-lt"/>
              </a:rPr>
              <a:t>ISP n</a:t>
            </a:r>
            <a:endParaRPr lang="en-US" sz="1800" b="1" dirty="0">
              <a:latin typeface="+mj-lt"/>
            </a:endParaRPr>
          </a:p>
        </p:txBody>
      </p:sp>
      <p:sp>
        <p:nvSpPr>
          <p:cNvPr id="39" name="Cloud 38"/>
          <p:cNvSpPr/>
          <p:nvPr/>
        </p:nvSpPr>
        <p:spPr bwMode="auto">
          <a:xfrm>
            <a:off x="1905000" y="4261266"/>
            <a:ext cx="838200" cy="607894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1800" b="1" dirty="0" smtClean="0">
                <a:latin typeface="+mj-lt"/>
              </a:rPr>
              <a:t>ISP n</a:t>
            </a:r>
            <a:endParaRPr lang="en-US" sz="1800" b="1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24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957"/>
    </mc:Choice>
    <mc:Fallback xmlns="">
      <p:transition spd="slow" advTm="649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7" grpId="0" uiExpand="1" animBg="1"/>
      <p:bldP spid="38" grpId="0" uiExpand="1" animBg="1"/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Incentives for BGP Security </a:t>
            </a:r>
            <a:endParaRPr lang="en-CA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691208"/>
            <a:ext cx="9372600" cy="61667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b="1" dirty="0">
                <a:solidFill>
                  <a:schemeClr val="accent3"/>
                </a:solidFill>
              </a:rPr>
              <a:t>Insecurity of Internet routing is well known:</a:t>
            </a:r>
          </a:p>
          <a:p>
            <a:r>
              <a:rPr lang="en-CA" b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S-BGP</a:t>
            </a:r>
            <a:r>
              <a:rPr lang="en-CA" dirty="0">
                <a:solidFill>
                  <a:schemeClr val="accent5"/>
                </a:solidFill>
              </a:rPr>
              <a:t> </a:t>
            </a:r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proposed in 1997 to address many </a:t>
            </a:r>
            <a:r>
              <a:rPr lang="en-CA" dirty="0" smtClean="0">
                <a:solidFill>
                  <a:schemeClr val="accent1">
                    <a:lumMod val="50000"/>
                  </a:schemeClr>
                </a:solidFill>
              </a:rPr>
              <a:t>issues</a:t>
            </a:r>
          </a:p>
          <a:p>
            <a:r>
              <a:rPr lang="en-CA" dirty="0" smtClean="0">
                <a:solidFill>
                  <a:schemeClr val="accent1">
                    <a:lumMod val="50000"/>
                  </a:schemeClr>
                </a:solidFill>
              </a:rPr>
              <a:t>Challenges are </a:t>
            </a:r>
            <a:r>
              <a:rPr lang="en-CA" dirty="0">
                <a:solidFill>
                  <a:schemeClr val="accent1">
                    <a:lumMod val="50000"/>
                  </a:schemeClr>
                </a:solidFill>
              </a:rPr>
              <a:t>being </a:t>
            </a:r>
            <a:r>
              <a:rPr lang="en-CA" dirty="0" smtClean="0">
                <a:solidFill>
                  <a:schemeClr val="accent1">
                    <a:lumMod val="50000"/>
                  </a:schemeClr>
                </a:solidFill>
              </a:rPr>
              <a:t>surmounted:</a:t>
            </a:r>
          </a:p>
          <a:p>
            <a:pPr lvl="1"/>
            <a:r>
              <a:rPr lang="en-CA" dirty="0" smtClean="0">
                <a:solidFill>
                  <a:schemeClr val="accent1">
                    <a:lumMod val="50000"/>
                  </a:schemeClr>
                </a:solidFill>
              </a:rPr>
              <a:t>Political: Rollout of RPKI as a cryptographic root trust </a:t>
            </a:r>
          </a:p>
          <a:p>
            <a:pPr lvl="1"/>
            <a:r>
              <a:rPr lang="en-CA" dirty="0" smtClean="0">
                <a:solidFill>
                  <a:schemeClr val="accent1">
                    <a:lumMod val="50000"/>
                  </a:schemeClr>
                </a:solidFill>
              </a:rPr>
              <a:t>Technical: Lots of activity in the IETF SIDR working group</a:t>
            </a:r>
          </a:p>
          <a:p>
            <a:pPr marL="0" indent="0">
              <a:buNone/>
            </a:pPr>
            <a:endParaRPr lang="en-CA" sz="1400" dirty="0" smtClean="0"/>
          </a:p>
          <a:p>
            <a:pPr marL="0" indent="0">
              <a:buNone/>
            </a:pPr>
            <a:r>
              <a:rPr lang="en-CA" b="1" dirty="0" smtClean="0">
                <a:solidFill>
                  <a:schemeClr val="accent3"/>
                </a:solidFill>
              </a:rPr>
              <a:t>The pessimistic view:  </a:t>
            </a:r>
          </a:p>
          <a:p>
            <a:r>
              <a:rPr lang="en-CA" dirty="0" smtClean="0"/>
              <a:t>This is economically infeasible!</a:t>
            </a:r>
          </a:p>
          <a:p>
            <a:r>
              <a:rPr lang="en-CA" dirty="0" smtClean="0"/>
              <a:t>Why should ISPs bother deploying </a:t>
            </a:r>
            <a:r>
              <a:rPr lang="en-CA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S*BGP</a:t>
            </a:r>
            <a:r>
              <a:rPr lang="en-CA" dirty="0" smtClean="0"/>
              <a:t>?</a:t>
            </a:r>
          </a:p>
          <a:p>
            <a:r>
              <a:rPr lang="en-CA" dirty="0" smtClean="0"/>
              <a:t>No security benefits until many other </a:t>
            </a:r>
            <a:r>
              <a:rPr lang="en-CA" dirty="0" err="1" smtClean="0"/>
              <a:t>ASes</a:t>
            </a:r>
            <a:r>
              <a:rPr lang="en-CA" dirty="0" smtClean="0"/>
              <a:t> deploy!</a:t>
            </a:r>
          </a:p>
          <a:p>
            <a:r>
              <a:rPr lang="en-CA" dirty="0" smtClean="0"/>
              <a:t>Worse yet, they can’t make money from it!</a:t>
            </a:r>
          </a:p>
          <a:p>
            <a:pPr marL="0" indent="0">
              <a:buNone/>
            </a:pPr>
            <a:endParaRPr lang="en-CA" sz="1400" dirty="0"/>
          </a:p>
          <a:p>
            <a:pPr marL="0" indent="0">
              <a:buNone/>
            </a:pPr>
            <a:r>
              <a:rPr lang="en-CA" b="1" dirty="0" smtClean="0">
                <a:solidFill>
                  <a:schemeClr val="accent3"/>
                </a:solidFill>
              </a:rPr>
              <a:t>Our view:  </a:t>
            </a:r>
          </a:p>
          <a:p>
            <a:r>
              <a:rPr lang="en-CA" dirty="0" smtClean="0"/>
              <a:t>Calm down.  Things aren’t so bad.</a:t>
            </a:r>
          </a:p>
          <a:p>
            <a:r>
              <a:rPr lang="en-CA" dirty="0" smtClean="0"/>
              <a:t>ISPs </a:t>
            </a:r>
            <a:r>
              <a:rPr lang="en-CA" b="1" dirty="0" smtClean="0"/>
              <a:t>can</a:t>
            </a:r>
            <a:r>
              <a:rPr lang="en-CA" dirty="0" smtClean="0"/>
              <a:t> use S*BGP to make money </a:t>
            </a:r>
          </a:p>
          <a:p>
            <a:r>
              <a:rPr lang="en-CA" dirty="0" smtClean="0"/>
              <a:t>…by attracting traffic to their network.</a:t>
            </a:r>
          </a:p>
          <a:p>
            <a:pPr marL="0" indent="0">
              <a:buNone/>
            </a:pPr>
            <a:endParaRPr lang="en-CA" dirty="0" smtClean="0"/>
          </a:p>
          <a:p>
            <a:endParaRPr lang="en-C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910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688"/>
    </mc:Choice>
    <mc:Fallback xmlns="">
      <p:transition spd="slow" advTm="1246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r>
              <a:rPr lang="en-US" sz="3600" dirty="0" smtClean="0"/>
              <a:t>How do we compute utility?</a:t>
            </a:r>
            <a:endParaRPr lang="en-US" sz="3600" dirty="0" smtClean="0">
              <a:solidFill>
                <a:srgbClr val="C00000"/>
              </a:solidFill>
            </a:endParaRPr>
          </a:p>
        </p:txBody>
      </p:sp>
      <p:sp>
        <p:nvSpPr>
          <p:cNvPr id="12" name="Content Placeholder 4"/>
          <p:cNvSpPr txBox="1">
            <a:spLocks/>
          </p:cNvSpPr>
          <p:nvPr/>
        </p:nvSpPr>
        <p:spPr bwMode="auto">
          <a:xfrm>
            <a:off x="3962694" y="1143000"/>
            <a:ext cx="4647906" cy="1933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lvl="2" indent="0" algn="ctr">
              <a:buNone/>
            </a:pPr>
            <a:r>
              <a:rPr lang="en-US" sz="2200" b="1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" charset="0"/>
              </a:rPr>
              <a:t> </a:t>
            </a:r>
          </a:p>
          <a:p>
            <a:pPr marL="0" lvl="2" indent="0" algn="ctr">
              <a:buNone/>
            </a:pPr>
            <a:r>
              <a:rPr lang="en-US" b="1" dirty="0" smtClean="0"/>
              <a:t>Number of </a:t>
            </a:r>
            <a:r>
              <a:rPr lang="en-US" b="1" dirty="0" smtClean="0">
                <a:solidFill>
                  <a:srgbClr val="800080"/>
                </a:solidFill>
              </a:rPr>
              <a:t>source ASes </a:t>
            </a:r>
          </a:p>
          <a:p>
            <a:pPr marL="0" indent="0" algn="ctr">
              <a:buNone/>
            </a:pPr>
            <a:r>
              <a:rPr lang="en-US" b="1" dirty="0" smtClean="0"/>
              <a:t>routing through ISP n  </a:t>
            </a:r>
          </a:p>
          <a:p>
            <a:pPr marL="0" indent="0" algn="ctr">
              <a:buNone/>
            </a:pPr>
            <a:r>
              <a:rPr lang="en-US" b="1" dirty="0" smtClean="0"/>
              <a:t>to all </a:t>
            </a:r>
            <a:r>
              <a:rPr lang="en-US" b="1" dirty="0" smtClean="0">
                <a:solidFill>
                  <a:srgbClr val="800080"/>
                </a:solidFill>
              </a:rPr>
              <a:t>customer destinations</a:t>
            </a:r>
            <a:r>
              <a:rPr lang="en-US" sz="2200" b="1" dirty="0" smtClean="0"/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67193" y="864548"/>
            <a:ext cx="3821989" cy="2827042"/>
            <a:chOff x="292811" y="4114800"/>
            <a:chExt cx="2825920" cy="2090272"/>
          </a:xfrm>
        </p:grpSpPr>
        <p:sp>
          <p:nvSpPr>
            <p:cNvPr id="32" name="Isosceles Triangle 31"/>
            <p:cNvSpPr/>
            <p:nvPr/>
          </p:nvSpPr>
          <p:spPr>
            <a:xfrm rot="10800000">
              <a:off x="609600" y="4114800"/>
              <a:ext cx="2031433" cy="1469769"/>
            </a:xfrm>
            <a:prstGeom prst="triangle">
              <a:avLst/>
            </a:prstGeom>
            <a:solidFill>
              <a:srgbClr val="FFFF99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" name="Cloud 14"/>
            <p:cNvSpPr/>
            <p:nvPr/>
          </p:nvSpPr>
          <p:spPr bwMode="auto">
            <a:xfrm>
              <a:off x="977617" y="5002753"/>
              <a:ext cx="1295400" cy="587912"/>
            </a:xfrm>
            <a:prstGeom prst="cloud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200" b="1" dirty="0" smtClean="0">
                  <a:latin typeface="+mj-lt"/>
                </a:rPr>
                <a:t>ISP n</a:t>
              </a:r>
              <a:endParaRPr lang="en-US" sz="2200" b="1" dirty="0">
                <a:latin typeface="+mj-lt"/>
              </a:endParaRPr>
            </a:p>
          </p:txBody>
        </p:sp>
        <p:cxnSp>
          <p:nvCxnSpPr>
            <p:cNvPr id="16" name="Straight Connector 160"/>
            <p:cNvCxnSpPr>
              <a:cxnSpLocks noChangeShapeType="1"/>
            </p:cNvCxnSpPr>
            <p:nvPr/>
          </p:nvCxnSpPr>
          <p:spPr bwMode="auto">
            <a:xfrm flipH="1" flipV="1">
              <a:off x="977617" y="4419600"/>
              <a:ext cx="398947" cy="725036"/>
            </a:xfrm>
            <a:prstGeom prst="line">
              <a:avLst/>
            </a:prstGeom>
            <a:noFill/>
            <a:ln w="57150" algn="ctr">
              <a:solidFill>
                <a:srgbClr val="FF0000"/>
              </a:solidFill>
              <a:round/>
              <a:headEnd/>
              <a:tailEnd type="stealth"/>
            </a:ln>
          </p:spPr>
        </p:cxnSp>
        <p:grpSp>
          <p:nvGrpSpPr>
            <p:cNvPr id="17" name="Group 16"/>
            <p:cNvGrpSpPr/>
            <p:nvPr/>
          </p:nvGrpSpPr>
          <p:grpSpPr>
            <a:xfrm rot="2929450">
              <a:off x="1679712" y="5694300"/>
              <a:ext cx="719097" cy="302448"/>
              <a:chOff x="2345824" y="3497416"/>
              <a:chExt cx="905860" cy="366819"/>
            </a:xfrm>
          </p:grpSpPr>
          <p:cxnSp>
            <p:nvCxnSpPr>
              <p:cNvPr id="30" name="Straight Arrow Connector 29"/>
              <p:cNvCxnSpPr/>
              <p:nvPr/>
            </p:nvCxnSpPr>
            <p:spPr bwMode="auto">
              <a:xfrm rot="18670550" flipV="1">
                <a:off x="2635387" y="3501345"/>
                <a:ext cx="33417" cy="612543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31" name="Rectangle 30"/>
              <p:cNvSpPr/>
              <p:nvPr/>
            </p:nvSpPr>
            <p:spPr>
              <a:xfrm rot="18670550">
                <a:off x="2668682" y="3281233"/>
                <a:ext cx="366819" cy="7991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rPr>
                  <a:t>$</a:t>
                </a:r>
                <a:endParaRPr lang="en-US" sz="440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cxnSp>
          <p:nvCxnSpPr>
            <p:cNvPr id="19" name="Straight Connector 160"/>
            <p:cNvCxnSpPr>
              <a:cxnSpLocks noChangeShapeType="1"/>
              <a:endCxn id="15" idx="3"/>
            </p:cNvCxnSpPr>
            <p:nvPr/>
          </p:nvCxnSpPr>
          <p:spPr bwMode="auto">
            <a:xfrm>
              <a:off x="1625317" y="4419600"/>
              <a:ext cx="0" cy="616767"/>
            </a:xfrm>
            <a:prstGeom prst="line">
              <a:avLst/>
            </a:prstGeom>
            <a:noFill/>
            <a:ln w="57150" algn="ctr">
              <a:solidFill>
                <a:srgbClr val="008000"/>
              </a:solidFill>
              <a:round/>
              <a:headEnd/>
              <a:tailEnd type="stealth"/>
            </a:ln>
          </p:spPr>
        </p:cxnSp>
        <p:cxnSp>
          <p:nvCxnSpPr>
            <p:cNvPr id="20" name="Straight Connector 160"/>
            <p:cNvCxnSpPr>
              <a:cxnSpLocks noChangeShapeType="1"/>
            </p:cNvCxnSpPr>
            <p:nvPr/>
          </p:nvCxnSpPr>
          <p:spPr bwMode="auto">
            <a:xfrm flipH="1">
              <a:off x="1905000" y="4419600"/>
              <a:ext cx="457199" cy="616767"/>
            </a:xfrm>
            <a:prstGeom prst="line">
              <a:avLst/>
            </a:prstGeom>
            <a:noFill/>
            <a:ln w="57150" algn="ctr">
              <a:solidFill>
                <a:srgbClr val="0070C0"/>
              </a:solidFill>
              <a:round/>
              <a:headEnd type="none" w="med" len="med"/>
              <a:tailEnd type="none" w="med" len="med"/>
            </a:ln>
          </p:spPr>
        </p:cxnSp>
        <p:cxnSp>
          <p:nvCxnSpPr>
            <p:cNvPr id="21" name="Straight Connector 160"/>
            <p:cNvCxnSpPr>
              <a:cxnSpLocks noChangeShapeType="1"/>
            </p:cNvCxnSpPr>
            <p:nvPr/>
          </p:nvCxnSpPr>
          <p:spPr bwMode="auto">
            <a:xfrm flipV="1">
              <a:off x="1625316" y="5516191"/>
              <a:ext cx="1150" cy="630425"/>
            </a:xfrm>
            <a:prstGeom prst="line">
              <a:avLst/>
            </a:prstGeom>
            <a:noFill/>
            <a:ln w="57150" algn="ctr">
              <a:solidFill>
                <a:srgbClr val="008000"/>
              </a:solidFill>
              <a:round/>
              <a:headEnd/>
              <a:tailEnd type="stealth"/>
            </a:ln>
          </p:spPr>
        </p:cxnSp>
        <p:grpSp>
          <p:nvGrpSpPr>
            <p:cNvPr id="22" name="Group 21"/>
            <p:cNvGrpSpPr/>
            <p:nvPr/>
          </p:nvGrpSpPr>
          <p:grpSpPr>
            <a:xfrm rot="2929450">
              <a:off x="188450" y="4528782"/>
              <a:ext cx="865096" cy="656373"/>
              <a:chOff x="2287404" y="3631791"/>
              <a:chExt cx="1089777" cy="796071"/>
            </a:xfrm>
          </p:grpSpPr>
          <p:cxnSp>
            <p:nvCxnSpPr>
              <p:cNvPr id="28" name="Straight Arrow Connector 27"/>
              <p:cNvCxnSpPr/>
              <p:nvPr/>
            </p:nvCxnSpPr>
            <p:spPr bwMode="auto">
              <a:xfrm rot="18670550" flipH="1" flipV="1">
                <a:off x="2810688" y="3451704"/>
                <a:ext cx="386405" cy="746580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29" name="Rectangle 28"/>
              <p:cNvSpPr/>
              <p:nvPr/>
            </p:nvSpPr>
            <p:spPr>
              <a:xfrm rot="18670550">
                <a:off x="2587205" y="3758384"/>
                <a:ext cx="369677" cy="9692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b="1" dirty="0" smtClean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charset="0"/>
                  </a:rPr>
                  <a:t>$</a:t>
                </a:r>
                <a:endParaRPr lang="en-US" sz="4400" dirty="0">
                  <a:solidFill>
                    <a:srgbClr val="008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23" name="Group 163"/>
            <p:cNvGrpSpPr/>
            <p:nvPr/>
          </p:nvGrpSpPr>
          <p:grpSpPr>
            <a:xfrm rot="18474948">
              <a:off x="2376466" y="4733310"/>
              <a:ext cx="762000" cy="722531"/>
              <a:chOff x="2438400" y="4419600"/>
              <a:chExt cx="762000" cy="722531"/>
            </a:xfrm>
          </p:grpSpPr>
          <p:cxnSp>
            <p:nvCxnSpPr>
              <p:cNvPr id="24" name="Straight Arrow Connector 23"/>
              <p:cNvCxnSpPr/>
              <p:nvPr/>
            </p:nvCxnSpPr>
            <p:spPr bwMode="auto">
              <a:xfrm>
                <a:off x="2438400" y="4419600"/>
                <a:ext cx="762000" cy="1588"/>
              </a:xfrm>
              <a:prstGeom prst="straightConnector1">
                <a:avLst/>
              </a:prstGeom>
              <a:solidFill>
                <a:schemeClr val="accent1"/>
              </a:solidFill>
              <a:ln w="57150" cap="flat" cmpd="sng" algn="ctr">
                <a:solidFill>
                  <a:srgbClr val="008000"/>
                </a:solidFill>
                <a:prstDash val="sysDot"/>
                <a:round/>
                <a:headEnd type="triangle" w="med" len="med"/>
                <a:tailEnd type="triangle" w="med" len="med"/>
              </a:ln>
              <a:effectLst/>
            </p:spPr>
          </p:cxnSp>
          <p:grpSp>
            <p:nvGrpSpPr>
              <p:cNvPr id="25" name="Group 131"/>
              <p:cNvGrpSpPr/>
              <p:nvPr/>
            </p:nvGrpSpPr>
            <p:grpSpPr>
              <a:xfrm>
                <a:off x="2553778" y="4495800"/>
                <a:ext cx="478168" cy="646331"/>
                <a:chOff x="2706178" y="3581400"/>
                <a:chExt cx="478168" cy="646331"/>
              </a:xfrm>
            </p:grpSpPr>
            <p:sp>
              <p:nvSpPr>
                <p:cNvPr id="26" name="Rectangle 25"/>
                <p:cNvSpPr/>
                <p:nvPr/>
              </p:nvSpPr>
              <p:spPr>
                <a:xfrm>
                  <a:off x="2743200" y="3581400"/>
                  <a:ext cx="441146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3600" b="1" dirty="0" smtClean="0">
                      <a:solidFill>
                        <a:srgbClr val="008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Arial" charset="0"/>
                      <a:sym typeface="Wingdings" pitchFamily="2" charset="2"/>
                    </a:rPr>
                    <a:t>$</a:t>
                  </a:r>
                  <a:endParaRPr lang="en-US" sz="3600" dirty="0">
                    <a:solidFill>
                      <a:srgbClr val="008000"/>
                    </a:solidFill>
                  </a:endParaRPr>
                </a:p>
              </p:txBody>
            </p:sp>
            <p:sp>
              <p:nvSpPr>
                <p:cNvPr id="27" name="&quot;No&quot; Symbol 26"/>
                <p:cNvSpPr/>
                <p:nvPr/>
              </p:nvSpPr>
              <p:spPr bwMode="auto">
                <a:xfrm>
                  <a:off x="2706178" y="3627081"/>
                  <a:ext cx="392680" cy="364966"/>
                </a:xfrm>
                <a:prstGeom prst="noSmoking">
                  <a:avLst>
                    <a:gd name="adj" fmla="val 9150"/>
                  </a:avLst>
                </a:prstGeom>
                <a:solidFill>
                  <a:schemeClr val="bg1">
                    <a:lumMod val="50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3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</a:endParaRPr>
                </a:p>
              </p:txBody>
            </p:sp>
          </p:grpSp>
        </p:grpSp>
      </p:grpSp>
      <p:sp>
        <p:nvSpPr>
          <p:cNvPr id="34" name="Cloud 33"/>
          <p:cNvSpPr/>
          <p:nvPr/>
        </p:nvSpPr>
        <p:spPr bwMode="auto">
          <a:xfrm>
            <a:off x="7064680" y="2059106"/>
            <a:ext cx="838200" cy="607894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1800" b="1" dirty="0" smtClean="0">
                <a:latin typeface="+mj-lt"/>
              </a:rPr>
              <a:t>ISP n</a:t>
            </a:r>
            <a:endParaRPr lang="en-US" sz="1800" b="1" dirty="0">
              <a:latin typeface="+mj-lt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4343400" y="4114800"/>
            <a:ext cx="4634810" cy="2590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BGP</a:t>
            </a:r>
            <a:r>
              <a:rPr kumimoji="0" lang="en-US" sz="2000" b="0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Routing Policy Model: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latin typeface="+mj-lt"/>
              </a:rPr>
              <a:t>1.</a:t>
            </a:r>
            <a:r>
              <a:rPr lang="en-US" sz="2000" dirty="0" smtClean="0">
                <a:latin typeface="+mj-lt"/>
              </a:rPr>
              <a:t>	</a:t>
            </a:r>
            <a:r>
              <a:rPr lang="en-US" sz="2000" baseline="0" dirty="0" smtClean="0">
                <a:latin typeface="+mj-lt"/>
              </a:rPr>
              <a:t>Prefer</a:t>
            </a:r>
            <a:r>
              <a:rPr lang="en-US" sz="2000" dirty="0" smtClean="0">
                <a:latin typeface="+mj-lt"/>
              </a:rPr>
              <a:t> customer paths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 	   over peer paths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	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over provider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 paths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 smtClean="0">
                <a:latin typeface="+mj-lt"/>
              </a:rPr>
              <a:t>2.</a:t>
            </a:r>
            <a:r>
              <a:rPr lang="en-US" sz="2000" baseline="0" dirty="0" smtClean="0">
                <a:latin typeface="+mj-lt"/>
              </a:rPr>
              <a:t>	Prefer shorter</a:t>
            </a:r>
            <a:r>
              <a:rPr lang="en-US" sz="2000" dirty="0" smtClean="0">
                <a:latin typeface="+mj-lt"/>
              </a:rPr>
              <a:t> paths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900" dirty="0" smtClean="0">
              <a:latin typeface="+mj-lt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3.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	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If secure, prefer secure paths</a:t>
            </a: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.</a:t>
            </a:r>
            <a:endParaRPr kumimoji="0" lang="en-US" sz="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baseline="0" dirty="0" smtClean="0">
                <a:latin typeface="+mj-lt"/>
              </a:rPr>
              <a:t>4.</a:t>
            </a:r>
            <a:r>
              <a:rPr lang="en-US" sz="2000" baseline="0" dirty="0" smtClean="0">
                <a:latin typeface="+mj-lt"/>
              </a:rPr>
              <a:t>	Arbitrary</a:t>
            </a:r>
            <a:r>
              <a:rPr lang="en-US" sz="2000" dirty="0" smtClean="0">
                <a:latin typeface="+mj-lt"/>
              </a:rPr>
              <a:t> tiebreak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228476" y="5876622"/>
            <a:ext cx="3672408" cy="412513"/>
          </a:xfrm>
          <a:prstGeom prst="rect">
            <a:avLst/>
          </a:prstGeom>
          <a:noFill/>
          <a:ln w="381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Rectangle 1"/>
          <p:cNvSpPr/>
          <p:nvPr/>
        </p:nvSpPr>
        <p:spPr>
          <a:xfrm>
            <a:off x="83402" y="4526340"/>
            <a:ext cx="43641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 smtClean="0">
                <a:latin typeface="+mj-lt"/>
              </a:rPr>
              <a:t>To determine routing,</a:t>
            </a:r>
          </a:p>
          <a:p>
            <a:pPr algn="ctr"/>
            <a:r>
              <a:rPr lang="en-US" sz="2200" b="1" dirty="0" smtClean="0">
                <a:latin typeface="+mj-lt"/>
              </a:rPr>
              <a:t>we run simulations on the </a:t>
            </a:r>
          </a:p>
          <a:p>
            <a:pPr algn="ctr"/>
            <a:r>
              <a:rPr lang="en-US" sz="2400" b="1" dirty="0" smtClean="0">
                <a:solidFill>
                  <a:srgbClr val="008000"/>
                </a:solidFill>
                <a:latin typeface="+mj-lt"/>
              </a:rPr>
              <a:t>[UCLA Cyclops]</a:t>
            </a:r>
            <a:r>
              <a:rPr lang="en-US" sz="2200" b="1" dirty="0" smtClean="0">
                <a:latin typeface="+mj-lt"/>
              </a:rPr>
              <a:t> AS graph</a:t>
            </a:r>
          </a:p>
          <a:p>
            <a:pPr algn="ctr"/>
            <a:r>
              <a:rPr lang="en-US" sz="2200" b="1" dirty="0" smtClean="0">
                <a:latin typeface="+mj-lt"/>
              </a:rPr>
              <a:t>with these routing policies:</a:t>
            </a:r>
            <a:endParaRPr lang="en-US" sz="2200" dirty="0">
              <a:latin typeface="+mj-lt"/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1"/>
          </p:nvPr>
        </p:nvSpPr>
        <p:spPr>
          <a:xfrm>
            <a:off x="0" y="3508702"/>
            <a:ext cx="9144000" cy="400907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 anchorCtr="0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Important Note: ISP utility does not depend on security.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640172" y="980728"/>
            <a:ext cx="0" cy="2448272"/>
          </a:xfrm>
          <a:prstGeom prst="straightConnector1">
            <a:avLst/>
          </a:prstGeom>
          <a:ln w="1270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756393" y="980728"/>
            <a:ext cx="8968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traffic</a:t>
            </a:r>
            <a:endParaRPr lang="en-US" sz="20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4217920"/>
      </p:ext>
    </p:extLst>
  </p:cSld>
  <p:clrMapOvr>
    <a:masterClrMapping/>
  </p:clrMapOvr>
  <p:transition advTm="7892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2" grpId="0"/>
      <p:bldP spid="33" grpId="0" uiExpand="1" build="p" animBg="1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CA" dirty="0" smtClean="0"/>
              <a:t>Part 1: Background</a:t>
            </a:r>
          </a:p>
          <a:p>
            <a:endParaRPr lang="en-CA" dirty="0"/>
          </a:p>
          <a:p>
            <a:r>
              <a:rPr lang="en-CA" dirty="0" smtClean="0"/>
              <a:t>Part 2: Our strategy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Part 3: Evaluating our strategy</a:t>
            </a:r>
          </a:p>
          <a:p>
            <a:pPr lvl="1"/>
            <a:r>
              <a:rPr lang="en-CA" dirty="0" smtClean="0"/>
              <a:t>Model</a:t>
            </a:r>
          </a:p>
          <a:p>
            <a:pPr lvl="1"/>
            <a:r>
              <a:rPr lang="en-CA" dirty="0" smtClean="0"/>
              <a:t>Simulations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Part 4: Summary and recommendations</a:t>
            </a:r>
            <a:endParaRPr lang="en-CA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70678" y="3501008"/>
            <a:ext cx="6781800" cy="432048"/>
          </a:xfrm>
          <a:prstGeom prst="roundRect">
            <a:avLst/>
          </a:prstGeom>
          <a:noFill/>
          <a:ln w="762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5" name="Picture 4" descr="C:\Users\phillipa\AppData\Local\Microsoft\Windows\Temporary Internet Files\Content.IE5\ORR4VXK8\MP90043317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116632"/>
            <a:ext cx="720080" cy="66721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Rectangle 5"/>
          <p:cNvSpPr/>
          <p:nvPr/>
        </p:nvSpPr>
        <p:spPr>
          <a:xfrm>
            <a:off x="7740351" y="0"/>
            <a:ext cx="72009" cy="783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7740351" y="0"/>
            <a:ext cx="914400" cy="122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508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54"/>
    </mc:Choice>
    <mc:Fallback xmlns="">
      <p:transition spd="slow" advTm="7454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Case Study of S*BGP deployment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Ten early </a:t>
            </a:r>
            <a:r>
              <a:rPr lang="en-US" b="1" dirty="0">
                <a:solidFill>
                  <a:schemeClr val="accent2"/>
                </a:solidFill>
              </a:rPr>
              <a:t>adopters:</a:t>
            </a:r>
          </a:p>
          <a:p>
            <a:r>
              <a:rPr lang="en-US" b="1" dirty="0"/>
              <a:t>Five Tier 1s: </a:t>
            </a:r>
          </a:p>
          <a:p>
            <a:pPr lvl="1"/>
            <a:r>
              <a:rPr lang="en-US" dirty="0"/>
              <a:t>Sprint </a:t>
            </a:r>
            <a:r>
              <a:rPr lang="en-US" dirty="0" smtClean="0"/>
              <a:t>(AS 1239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Verizon </a:t>
            </a:r>
            <a:r>
              <a:rPr lang="en-US" dirty="0" smtClean="0"/>
              <a:t>(AS 701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 AT&amp;T </a:t>
            </a:r>
            <a:r>
              <a:rPr lang="en-US" dirty="0" smtClean="0"/>
              <a:t>(AS 7018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 Level 3 </a:t>
            </a:r>
            <a:r>
              <a:rPr lang="en-US" dirty="0" smtClean="0"/>
              <a:t>(AS 3356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 Cogent </a:t>
            </a:r>
            <a:r>
              <a:rPr lang="en-US" dirty="0" smtClean="0"/>
              <a:t>(AS 174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The five content providers source </a:t>
            </a:r>
            <a:r>
              <a:rPr lang="en-US" b="1" dirty="0">
                <a:solidFill>
                  <a:schemeClr val="accent3"/>
                </a:solidFill>
              </a:rPr>
              <a:t>10%</a:t>
            </a:r>
            <a:r>
              <a:rPr lang="en-US" dirty="0"/>
              <a:t> of Internet traffic</a:t>
            </a:r>
          </a:p>
          <a:p>
            <a:r>
              <a:rPr lang="en-US" dirty="0"/>
              <a:t>Stubs break ties in favor of secure paths</a:t>
            </a:r>
          </a:p>
          <a:p>
            <a:r>
              <a:rPr lang="en-US" dirty="0"/>
              <a:t>Threshold </a:t>
            </a:r>
            <a:r>
              <a:rPr lang="el-GR" b="1" dirty="0">
                <a:solidFill>
                  <a:schemeClr val="accent3"/>
                </a:solidFill>
              </a:rPr>
              <a:t>θ </a:t>
            </a:r>
            <a:r>
              <a:rPr lang="en-US" b="1" dirty="0">
                <a:solidFill>
                  <a:schemeClr val="accent3"/>
                </a:solidFill>
              </a:rPr>
              <a:t>= 5%. </a:t>
            </a:r>
            <a:endParaRPr lang="en-US" dirty="0">
              <a:solidFill>
                <a:schemeClr val="accent3"/>
              </a:solidFill>
            </a:endParaRPr>
          </a:p>
          <a:p>
            <a:endParaRPr lang="en-CA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352800" y="1371600"/>
            <a:ext cx="5181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b="1" dirty="0" smtClean="0">
                <a:solidFill>
                  <a:schemeClr val="tx1">
                    <a:lumMod val="50000"/>
                  </a:schemeClr>
                </a:solidFill>
              </a:rPr>
              <a:t>Five Popular Content Providers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Google (AS 15169)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Microsoft (AS 8075)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Facebook (AS 32934)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Akamai (AS 22822)</a:t>
            </a:r>
          </a:p>
          <a:p>
            <a:pPr lvl="1"/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</a:rPr>
              <a:t>Limelight (AS 20940)</a:t>
            </a:r>
            <a:endParaRPr lang="en-US" sz="22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741313"/>
            <a:ext cx="9144000" cy="76944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+mj-lt"/>
              </a:rPr>
              <a:t>This leads to 85% of </a:t>
            </a:r>
            <a:r>
              <a:rPr lang="en-US" sz="2200" b="1" dirty="0" err="1" smtClean="0">
                <a:latin typeface="+mj-lt"/>
              </a:rPr>
              <a:t>ASes</a:t>
            </a:r>
            <a:r>
              <a:rPr lang="en-US" sz="2200" b="1" dirty="0" smtClean="0">
                <a:latin typeface="+mj-lt"/>
              </a:rPr>
              <a:t> deploying S*BGP</a:t>
            </a:r>
          </a:p>
          <a:p>
            <a:pPr algn="ctr"/>
            <a:r>
              <a:rPr lang="en-US" sz="2200" b="1" dirty="0" smtClean="0">
                <a:latin typeface="+mj-lt"/>
              </a:rPr>
              <a:t>(65% of ISPs)</a:t>
            </a:r>
            <a:endParaRPr lang="en-US" sz="2200" b="1" dirty="0"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106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8247"/>
    </mc:Choice>
    <mc:Fallback xmlns="">
      <p:transition spd="slow" advTm="582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7467600" y="762000"/>
            <a:ext cx="1414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Round 0</a:t>
            </a:r>
            <a:endParaRPr lang="en-CA" sz="2400" b="1" dirty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Simulation</a:t>
            </a:r>
            <a:r>
              <a:rPr lang="en-US" sz="3200" dirty="0" smtClean="0">
                <a:solidFill>
                  <a:schemeClr val="accent6"/>
                </a:solidFill>
              </a:rPr>
              <a:t>: </a:t>
            </a:r>
            <a:r>
              <a:rPr lang="en-US" sz="3200" dirty="0" smtClean="0"/>
              <a:t>Market pressure drives deployment (1)</a:t>
            </a:r>
            <a:endParaRPr lang="en-CA" sz="3200" dirty="0"/>
          </a:p>
        </p:txBody>
      </p:sp>
      <p:sp>
        <p:nvSpPr>
          <p:cNvPr id="4" name="Cloud 3"/>
          <p:cNvSpPr/>
          <p:nvPr/>
        </p:nvSpPr>
        <p:spPr bwMode="auto">
          <a:xfrm>
            <a:off x="1762780" y="2092424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13789</a:t>
            </a:r>
            <a:endParaRPr lang="en-US" sz="2200" b="1" dirty="0">
              <a:latin typeface="+mj-lt"/>
            </a:endParaRPr>
          </a:p>
        </p:txBody>
      </p:sp>
      <p:sp>
        <p:nvSpPr>
          <p:cNvPr id="5" name="Cloud 4"/>
          <p:cNvSpPr/>
          <p:nvPr/>
        </p:nvSpPr>
        <p:spPr bwMode="auto">
          <a:xfrm>
            <a:off x="3234741" y="838200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Sprint</a:t>
            </a:r>
            <a:endParaRPr lang="en-US" sz="2200" b="1" dirty="0">
              <a:latin typeface="+mj-lt"/>
            </a:endParaRPr>
          </a:p>
        </p:txBody>
      </p:sp>
      <p:sp>
        <p:nvSpPr>
          <p:cNvPr id="6" name="Cloud 5"/>
          <p:cNvSpPr/>
          <p:nvPr/>
        </p:nvSpPr>
        <p:spPr bwMode="auto">
          <a:xfrm>
            <a:off x="4530885" y="2164432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8359</a:t>
            </a:r>
            <a:endParaRPr lang="en-US" sz="2200" b="1" dirty="0">
              <a:latin typeface="+mj-lt"/>
            </a:endParaRPr>
          </a:p>
        </p:txBody>
      </p:sp>
      <p:sp>
        <p:nvSpPr>
          <p:cNvPr id="7" name="Cloud 6"/>
          <p:cNvSpPr/>
          <p:nvPr/>
        </p:nvSpPr>
        <p:spPr bwMode="auto">
          <a:xfrm>
            <a:off x="3090725" y="3263122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18608</a:t>
            </a:r>
            <a:endParaRPr lang="en-US" sz="2200" b="1" dirty="0">
              <a:latin typeface="+mj-lt"/>
            </a:endParaRPr>
          </a:p>
        </p:txBody>
      </p:sp>
      <p:cxnSp>
        <p:nvCxnSpPr>
          <p:cNvPr id="9" name="Straight Arrow Connector 8"/>
          <p:cNvCxnSpPr>
            <a:stCxn id="4" idx="3"/>
            <a:endCxn id="5" idx="2"/>
          </p:cNvCxnSpPr>
          <p:nvPr/>
        </p:nvCxnSpPr>
        <p:spPr>
          <a:xfrm flipV="1">
            <a:off x="2524780" y="1219200"/>
            <a:ext cx="714688" cy="916792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3"/>
            <a:endCxn id="5" idx="0"/>
          </p:cNvCxnSpPr>
          <p:nvPr/>
        </p:nvCxnSpPr>
        <p:spPr>
          <a:xfrm flipH="1" flipV="1">
            <a:off x="4757471" y="1219200"/>
            <a:ext cx="535414" cy="988800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0"/>
            <a:endCxn id="6" idx="1"/>
          </p:cNvCxnSpPr>
          <p:nvPr/>
        </p:nvCxnSpPr>
        <p:spPr>
          <a:xfrm flipV="1">
            <a:off x="4613455" y="2925621"/>
            <a:ext cx="679430" cy="718501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4" idx="1"/>
          </p:cNvCxnSpPr>
          <p:nvPr/>
        </p:nvCxnSpPr>
        <p:spPr>
          <a:xfrm flipH="1" flipV="1">
            <a:off x="2524780" y="2853613"/>
            <a:ext cx="570672" cy="790509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 26"/>
          <p:cNvSpPr/>
          <p:nvPr/>
        </p:nvSpPr>
        <p:spPr>
          <a:xfrm>
            <a:off x="4848571" y="1064653"/>
            <a:ext cx="1539219" cy="2609386"/>
          </a:xfrm>
          <a:custGeom>
            <a:avLst/>
            <a:gdLst>
              <a:gd name="connsiteX0" fmla="*/ 111512 w 1539219"/>
              <a:gd name="connsiteY0" fmla="*/ 0 h 2609386"/>
              <a:gd name="connsiteX1" fmla="*/ 1538869 w 1539219"/>
              <a:gd name="connsiteY1" fmla="*/ 1326995 h 2609386"/>
              <a:gd name="connsiteX2" fmla="*/ 0 w 1539219"/>
              <a:gd name="connsiteY2" fmla="*/ 2609386 h 2609386"/>
              <a:gd name="connsiteX3" fmla="*/ 0 w 1539219"/>
              <a:gd name="connsiteY3" fmla="*/ 2609386 h 2609386"/>
              <a:gd name="connsiteX4" fmla="*/ 0 w 1539219"/>
              <a:gd name="connsiteY4" fmla="*/ 2609386 h 2609386"/>
              <a:gd name="connsiteX5" fmla="*/ 33454 w 1539219"/>
              <a:gd name="connsiteY5" fmla="*/ 2587083 h 2609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9219" h="2609386">
                <a:moveTo>
                  <a:pt x="111512" y="0"/>
                </a:moveTo>
                <a:cubicBezTo>
                  <a:pt x="834483" y="446048"/>
                  <a:pt x="1557454" y="892097"/>
                  <a:pt x="1538869" y="1326995"/>
                </a:cubicBezTo>
                <a:cubicBezTo>
                  <a:pt x="1520284" y="1761893"/>
                  <a:pt x="0" y="2609386"/>
                  <a:pt x="0" y="2609386"/>
                </a:cubicBezTo>
                <a:lnTo>
                  <a:pt x="0" y="2609386"/>
                </a:lnTo>
                <a:lnTo>
                  <a:pt x="0" y="2609386"/>
                </a:lnTo>
                <a:lnTo>
                  <a:pt x="33454" y="2587083"/>
                </a:lnTo>
              </a:path>
            </a:pathLst>
          </a:custGeom>
          <a:ln w="12700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Cloud 12"/>
          <p:cNvSpPr/>
          <p:nvPr/>
        </p:nvSpPr>
        <p:spPr bwMode="auto">
          <a:xfrm>
            <a:off x="1751856" y="2092424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13789</a:t>
            </a:r>
            <a:endParaRPr lang="en-US" sz="2200" b="1" dirty="0">
              <a:latin typeface="+mj-lt"/>
            </a:endParaRPr>
          </a:p>
        </p:txBody>
      </p:sp>
      <p:sp>
        <p:nvSpPr>
          <p:cNvPr id="15" name="Cloud 14"/>
          <p:cNvSpPr/>
          <p:nvPr/>
        </p:nvSpPr>
        <p:spPr bwMode="auto">
          <a:xfrm>
            <a:off x="3090725" y="3243064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18608</a:t>
            </a:r>
            <a:endParaRPr lang="en-US" sz="2200" b="1" dirty="0">
              <a:latin typeface="+mj-lt"/>
            </a:endParaRPr>
          </a:p>
        </p:txBody>
      </p:sp>
      <p:sp>
        <p:nvSpPr>
          <p:cNvPr id="16" name="Freeform 15"/>
          <p:cNvSpPr/>
          <p:nvPr/>
        </p:nvSpPr>
        <p:spPr>
          <a:xfrm rot="10800000">
            <a:off x="1551506" y="1168731"/>
            <a:ext cx="1539219" cy="2609386"/>
          </a:xfrm>
          <a:custGeom>
            <a:avLst/>
            <a:gdLst>
              <a:gd name="connsiteX0" fmla="*/ 111512 w 1539219"/>
              <a:gd name="connsiteY0" fmla="*/ 0 h 2609386"/>
              <a:gd name="connsiteX1" fmla="*/ 1538869 w 1539219"/>
              <a:gd name="connsiteY1" fmla="*/ 1326995 h 2609386"/>
              <a:gd name="connsiteX2" fmla="*/ 0 w 1539219"/>
              <a:gd name="connsiteY2" fmla="*/ 2609386 h 2609386"/>
              <a:gd name="connsiteX3" fmla="*/ 0 w 1539219"/>
              <a:gd name="connsiteY3" fmla="*/ 2609386 h 2609386"/>
              <a:gd name="connsiteX4" fmla="*/ 0 w 1539219"/>
              <a:gd name="connsiteY4" fmla="*/ 2609386 h 2609386"/>
              <a:gd name="connsiteX5" fmla="*/ 33454 w 1539219"/>
              <a:gd name="connsiteY5" fmla="*/ 2587083 h 2609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9219" h="2609386">
                <a:moveTo>
                  <a:pt x="111512" y="0"/>
                </a:moveTo>
                <a:cubicBezTo>
                  <a:pt x="834483" y="446048"/>
                  <a:pt x="1557454" y="892097"/>
                  <a:pt x="1538869" y="1326995"/>
                </a:cubicBezTo>
                <a:cubicBezTo>
                  <a:pt x="1520284" y="1761893"/>
                  <a:pt x="0" y="2609386"/>
                  <a:pt x="0" y="2609386"/>
                </a:cubicBezTo>
                <a:lnTo>
                  <a:pt x="0" y="2609386"/>
                </a:lnTo>
                <a:lnTo>
                  <a:pt x="0" y="2609386"/>
                </a:lnTo>
                <a:lnTo>
                  <a:pt x="33454" y="2587083"/>
                </a:lnTo>
              </a:path>
            </a:pathLst>
          </a:custGeom>
          <a:ln w="127000">
            <a:solidFill>
              <a:schemeClr val="accent3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Cloud 18"/>
          <p:cNvSpPr/>
          <p:nvPr/>
        </p:nvSpPr>
        <p:spPr bwMode="auto">
          <a:xfrm>
            <a:off x="4499992" y="2168624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8359</a:t>
            </a:r>
            <a:endParaRPr lang="en-US" sz="2200" b="1" dirty="0">
              <a:latin typeface="+mj-lt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4860032" y="1064942"/>
            <a:ext cx="1539219" cy="2609386"/>
          </a:xfrm>
          <a:custGeom>
            <a:avLst/>
            <a:gdLst>
              <a:gd name="connsiteX0" fmla="*/ 111512 w 1539219"/>
              <a:gd name="connsiteY0" fmla="*/ 0 h 2609386"/>
              <a:gd name="connsiteX1" fmla="*/ 1538869 w 1539219"/>
              <a:gd name="connsiteY1" fmla="*/ 1326995 h 2609386"/>
              <a:gd name="connsiteX2" fmla="*/ 0 w 1539219"/>
              <a:gd name="connsiteY2" fmla="*/ 2609386 h 2609386"/>
              <a:gd name="connsiteX3" fmla="*/ 0 w 1539219"/>
              <a:gd name="connsiteY3" fmla="*/ 2609386 h 2609386"/>
              <a:gd name="connsiteX4" fmla="*/ 0 w 1539219"/>
              <a:gd name="connsiteY4" fmla="*/ 2609386 h 2609386"/>
              <a:gd name="connsiteX5" fmla="*/ 33454 w 1539219"/>
              <a:gd name="connsiteY5" fmla="*/ 2587083 h 2609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9219" h="2609386">
                <a:moveTo>
                  <a:pt x="111512" y="0"/>
                </a:moveTo>
                <a:cubicBezTo>
                  <a:pt x="834483" y="446048"/>
                  <a:pt x="1557454" y="892097"/>
                  <a:pt x="1538869" y="1326995"/>
                </a:cubicBezTo>
                <a:cubicBezTo>
                  <a:pt x="1520284" y="1761893"/>
                  <a:pt x="0" y="2609386"/>
                  <a:pt x="0" y="2609386"/>
                </a:cubicBezTo>
                <a:lnTo>
                  <a:pt x="0" y="2609386"/>
                </a:lnTo>
                <a:lnTo>
                  <a:pt x="0" y="2609386"/>
                </a:lnTo>
                <a:lnTo>
                  <a:pt x="33454" y="2587083"/>
                </a:lnTo>
              </a:path>
            </a:pathLst>
          </a:custGeom>
          <a:ln w="127000">
            <a:solidFill>
              <a:schemeClr val="accent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TextBox 20"/>
          <p:cNvSpPr txBox="1"/>
          <p:nvPr/>
        </p:nvSpPr>
        <p:spPr>
          <a:xfrm>
            <a:off x="7469672" y="757535"/>
            <a:ext cx="1414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Round 1</a:t>
            </a:r>
            <a:endParaRPr lang="en-CA" sz="2400" b="1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467600" y="762000"/>
            <a:ext cx="1414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Round 4</a:t>
            </a:r>
            <a:endParaRPr lang="en-CA" sz="2400" b="1" dirty="0">
              <a:latin typeface="+mj-lt"/>
            </a:endParaRPr>
          </a:p>
        </p:txBody>
      </p:sp>
      <p:sp>
        <p:nvSpPr>
          <p:cNvPr id="24" name="Smiley Face 23"/>
          <p:cNvSpPr/>
          <p:nvPr/>
        </p:nvSpPr>
        <p:spPr bwMode="auto">
          <a:xfrm>
            <a:off x="1447212" y="2549624"/>
            <a:ext cx="631136" cy="544286"/>
          </a:xfrm>
          <a:prstGeom prst="smileyFace">
            <a:avLst/>
          </a:prstGeom>
          <a:solidFill>
            <a:schemeClr val="bg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Smiley Face 24"/>
          <p:cNvSpPr/>
          <p:nvPr/>
        </p:nvSpPr>
        <p:spPr bwMode="auto">
          <a:xfrm>
            <a:off x="5464864" y="2590800"/>
            <a:ext cx="631136" cy="544286"/>
          </a:xfrm>
          <a:prstGeom prst="smileyFace">
            <a:avLst/>
          </a:prstGeom>
          <a:solidFill>
            <a:schemeClr val="bg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3444767" y="3951519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+mj-lt"/>
              </a:rPr>
              <a:t>Stub</a:t>
            </a:r>
            <a:endParaRPr lang="en-US" sz="2200" dirty="0">
              <a:solidFill>
                <a:srgbClr val="C0000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0507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29"/>
    </mc:Choice>
    <mc:Fallback xmlns="">
      <p:transition spd="slow" advTm="4712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 animBg="1"/>
      <p:bldP spid="13" grpId="0" animBg="1"/>
      <p:bldP spid="15" grpId="0" animBg="1"/>
      <p:bldP spid="16" grpId="0" animBg="1"/>
      <p:bldP spid="16" grpId="1" animBg="1"/>
      <p:bldP spid="19" grpId="0" animBg="1"/>
      <p:bldP spid="20" grpId="0" animBg="1"/>
      <p:bldP spid="21" grpId="0"/>
      <p:bldP spid="21" grpId="1"/>
      <p:bldP spid="22" grpId="0"/>
      <p:bldP spid="24" grpId="0" animBg="1"/>
      <p:bldP spid="24" grpId="1" animBg="1"/>
      <p:bldP spid="2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7467600" y="762000"/>
            <a:ext cx="1414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Round 4</a:t>
            </a:r>
            <a:endParaRPr lang="en-CA" sz="2400" b="1" dirty="0">
              <a:latin typeface="+mj-lt"/>
            </a:endParaRPr>
          </a:p>
        </p:txBody>
      </p:sp>
      <p:sp>
        <p:nvSpPr>
          <p:cNvPr id="5" name="Cloud 4"/>
          <p:cNvSpPr/>
          <p:nvPr/>
        </p:nvSpPr>
        <p:spPr bwMode="auto">
          <a:xfrm>
            <a:off x="3249960" y="838200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Sprint</a:t>
            </a:r>
            <a:endParaRPr lang="en-US" sz="2200" b="1" dirty="0">
              <a:latin typeface="+mj-lt"/>
            </a:endParaRPr>
          </a:p>
        </p:txBody>
      </p:sp>
      <p:sp>
        <p:nvSpPr>
          <p:cNvPr id="6" name="Cloud 5"/>
          <p:cNvSpPr/>
          <p:nvPr/>
        </p:nvSpPr>
        <p:spPr bwMode="auto">
          <a:xfrm>
            <a:off x="4598640" y="2164432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8359</a:t>
            </a:r>
            <a:endParaRPr lang="en-US" sz="2200" b="1" dirty="0">
              <a:latin typeface="+mj-lt"/>
            </a:endParaRPr>
          </a:p>
        </p:txBody>
      </p:sp>
      <p:cxnSp>
        <p:nvCxnSpPr>
          <p:cNvPr id="9" name="Straight Arrow Connector 8"/>
          <p:cNvCxnSpPr>
            <a:stCxn id="15" idx="3"/>
            <a:endCxn id="5" idx="0"/>
          </p:cNvCxnSpPr>
          <p:nvPr/>
        </p:nvCxnSpPr>
        <p:spPr>
          <a:xfrm flipH="1" flipV="1">
            <a:off x="4772690" y="1219200"/>
            <a:ext cx="3152110" cy="876477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3"/>
            <a:endCxn id="5" idx="0"/>
          </p:cNvCxnSpPr>
          <p:nvPr/>
        </p:nvCxnSpPr>
        <p:spPr>
          <a:xfrm flipH="1" flipV="1">
            <a:off x="4772690" y="1219200"/>
            <a:ext cx="587950" cy="988800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0" idx="3"/>
            <a:endCxn id="6" idx="1"/>
          </p:cNvCxnSpPr>
          <p:nvPr/>
        </p:nvCxnSpPr>
        <p:spPr>
          <a:xfrm flipV="1">
            <a:off x="5334000" y="2925621"/>
            <a:ext cx="26640" cy="886771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 flipV="1">
            <a:off x="7924800" y="2813298"/>
            <a:ext cx="0" cy="1113766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loud 14"/>
          <p:cNvSpPr/>
          <p:nvPr/>
        </p:nvSpPr>
        <p:spPr bwMode="auto">
          <a:xfrm>
            <a:off x="7162800" y="2052109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8342</a:t>
            </a:r>
            <a:endParaRPr lang="en-US" sz="2200" b="1" dirty="0">
              <a:latin typeface="+mj-lt"/>
            </a:endParaRPr>
          </a:p>
        </p:txBody>
      </p:sp>
      <p:sp>
        <p:nvSpPr>
          <p:cNvPr id="16" name="Cloud 15"/>
          <p:cNvSpPr/>
          <p:nvPr/>
        </p:nvSpPr>
        <p:spPr bwMode="auto">
          <a:xfrm>
            <a:off x="7162800" y="3883496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30733</a:t>
            </a:r>
            <a:endParaRPr lang="en-US" sz="2200" b="1" dirty="0">
              <a:latin typeface="+mj-lt"/>
            </a:endParaRPr>
          </a:p>
        </p:txBody>
      </p:sp>
      <p:sp>
        <p:nvSpPr>
          <p:cNvPr id="20" name="Cloud 19"/>
          <p:cNvSpPr/>
          <p:nvPr/>
        </p:nvSpPr>
        <p:spPr bwMode="auto">
          <a:xfrm>
            <a:off x="4572000" y="3768824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6731</a:t>
            </a:r>
            <a:endParaRPr lang="en-US" sz="2200" b="1" dirty="0">
              <a:latin typeface="+mj-lt"/>
            </a:endParaRPr>
          </a:p>
        </p:txBody>
      </p:sp>
      <p:sp>
        <p:nvSpPr>
          <p:cNvPr id="24" name="Cloud 23"/>
          <p:cNvSpPr/>
          <p:nvPr/>
        </p:nvSpPr>
        <p:spPr bwMode="auto">
          <a:xfrm>
            <a:off x="6019800" y="4988024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50197</a:t>
            </a:r>
          </a:p>
        </p:txBody>
      </p:sp>
      <p:cxnSp>
        <p:nvCxnSpPr>
          <p:cNvPr id="25" name="Straight Arrow Connector 24"/>
          <p:cNvCxnSpPr>
            <a:stCxn id="24" idx="0"/>
            <a:endCxn id="16" idx="1"/>
          </p:cNvCxnSpPr>
          <p:nvPr/>
        </p:nvCxnSpPr>
        <p:spPr>
          <a:xfrm flipV="1">
            <a:off x="7542530" y="4644685"/>
            <a:ext cx="382270" cy="724339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4" idx="2"/>
            <a:endCxn id="20" idx="1"/>
          </p:cNvCxnSpPr>
          <p:nvPr/>
        </p:nvCxnSpPr>
        <p:spPr>
          <a:xfrm flipH="1" flipV="1">
            <a:off x="5334000" y="4530013"/>
            <a:ext cx="690527" cy="839011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5" idx="2"/>
          </p:cNvCxnSpPr>
          <p:nvPr/>
        </p:nvCxnSpPr>
        <p:spPr>
          <a:xfrm flipV="1">
            <a:off x="2539999" y="1219200"/>
            <a:ext cx="714688" cy="916792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6" idx="1"/>
          </p:cNvCxnSpPr>
          <p:nvPr/>
        </p:nvCxnSpPr>
        <p:spPr>
          <a:xfrm flipV="1">
            <a:off x="4681210" y="2925621"/>
            <a:ext cx="679430" cy="718502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30" idx="1"/>
          </p:cNvCxnSpPr>
          <p:nvPr/>
        </p:nvCxnSpPr>
        <p:spPr>
          <a:xfrm flipH="1" flipV="1">
            <a:off x="2539999" y="2853613"/>
            <a:ext cx="570672" cy="790511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loud 29"/>
          <p:cNvSpPr/>
          <p:nvPr/>
        </p:nvSpPr>
        <p:spPr bwMode="auto">
          <a:xfrm>
            <a:off x="1777999" y="2092424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13789</a:t>
            </a:r>
            <a:endParaRPr lang="en-US" sz="2200" b="1" dirty="0">
              <a:latin typeface="+mj-lt"/>
            </a:endParaRPr>
          </a:p>
        </p:txBody>
      </p:sp>
      <p:sp>
        <p:nvSpPr>
          <p:cNvPr id="32" name="Cloud 31"/>
          <p:cNvSpPr/>
          <p:nvPr/>
        </p:nvSpPr>
        <p:spPr bwMode="auto">
          <a:xfrm>
            <a:off x="3105944" y="3263122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18608</a:t>
            </a:r>
            <a:endParaRPr lang="en-US" sz="2200" b="1" dirty="0">
              <a:latin typeface="+mj-lt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5070877" y="1482824"/>
            <a:ext cx="1203810" cy="3810000"/>
          </a:xfrm>
          <a:custGeom>
            <a:avLst/>
            <a:gdLst>
              <a:gd name="connsiteX0" fmla="*/ 0 w 1299327"/>
              <a:gd name="connsiteY0" fmla="*/ 0 h 3328416"/>
              <a:gd name="connsiteX1" fmla="*/ 1243584 w 1299327"/>
              <a:gd name="connsiteY1" fmla="*/ 1377696 h 3328416"/>
              <a:gd name="connsiteX2" fmla="*/ 1085088 w 1299327"/>
              <a:gd name="connsiteY2" fmla="*/ 2731008 h 3328416"/>
              <a:gd name="connsiteX3" fmla="*/ 1097280 w 1299327"/>
              <a:gd name="connsiteY3" fmla="*/ 3328416 h 3328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99327" h="3328416">
                <a:moveTo>
                  <a:pt x="0" y="0"/>
                </a:moveTo>
                <a:cubicBezTo>
                  <a:pt x="531368" y="461264"/>
                  <a:pt x="1062736" y="922528"/>
                  <a:pt x="1243584" y="1377696"/>
                </a:cubicBezTo>
                <a:cubicBezTo>
                  <a:pt x="1424432" y="1832864"/>
                  <a:pt x="1109472" y="2405888"/>
                  <a:pt x="1085088" y="2731008"/>
                </a:cubicBezTo>
                <a:cubicBezTo>
                  <a:pt x="1060704" y="3056128"/>
                  <a:pt x="1078992" y="3192272"/>
                  <a:pt x="1097280" y="3328416"/>
                </a:cubicBezTo>
              </a:path>
            </a:pathLst>
          </a:custGeom>
          <a:ln w="127000">
            <a:solidFill>
              <a:schemeClr val="accent3"/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Cloud 35"/>
          <p:cNvSpPr/>
          <p:nvPr/>
        </p:nvSpPr>
        <p:spPr bwMode="auto">
          <a:xfrm>
            <a:off x="4598640" y="3768824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6731</a:t>
            </a:r>
            <a:endParaRPr lang="en-US" sz="2200" b="1" dirty="0">
              <a:latin typeface="+mj-lt"/>
            </a:endParaRPr>
          </a:p>
        </p:txBody>
      </p:sp>
      <p:sp>
        <p:nvSpPr>
          <p:cNvPr id="37" name="Cloud 36"/>
          <p:cNvSpPr/>
          <p:nvPr/>
        </p:nvSpPr>
        <p:spPr bwMode="auto">
          <a:xfrm>
            <a:off x="6012160" y="4984976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50197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450564" y="762000"/>
            <a:ext cx="1414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Round 5</a:t>
            </a:r>
            <a:endParaRPr lang="en-CA" sz="2400" b="1" dirty="0">
              <a:latin typeface="+mj-lt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4983481" y="1022576"/>
            <a:ext cx="4008119" cy="4437888"/>
          </a:xfrm>
          <a:custGeom>
            <a:avLst/>
            <a:gdLst>
              <a:gd name="connsiteX0" fmla="*/ 0 w 4402947"/>
              <a:gd name="connsiteY0" fmla="*/ 0 h 4437888"/>
              <a:gd name="connsiteX1" fmla="*/ 4011168 w 4402947"/>
              <a:gd name="connsiteY1" fmla="*/ 1011936 h 4437888"/>
              <a:gd name="connsiteX2" fmla="*/ 4108704 w 4402947"/>
              <a:gd name="connsiteY2" fmla="*/ 3572256 h 4437888"/>
              <a:gd name="connsiteX3" fmla="*/ 2755392 w 4402947"/>
              <a:gd name="connsiteY3" fmla="*/ 4437888 h 4437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2947" h="4437888">
                <a:moveTo>
                  <a:pt x="0" y="0"/>
                </a:moveTo>
                <a:cubicBezTo>
                  <a:pt x="1663192" y="208280"/>
                  <a:pt x="3326384" y="416560"/>
                  <a:pt x="4011168" y="1011936"/>
                </a:cubicBezTo>
                <a:cubicBezTo>
                  <a:pt x="4695952" y="1607312"/>
                  <a:pt x="4318000" y="3001264"/>
                  <a:pt x="4108704" y="3572256"/>
                </a:cubicBezTo>
                <a:cubicBezTo>
                  <a:pt x="3899408" y="4143248"/>
                  <a:pt x="3327400" y="4290568"/>
                  <a:pt x="2755392" y="4437888"/>
                </a:cubicBezTo>
              </a:path>
            </a:pathLst>
          </a:custGeom>
          <a:ln w="127000">
            <a:solidFill>
              <a:schemeClr val="accent3"/>
            </a:solidFill>
            <a:headEnd type="none" w="med" len="med"/>
            <a:tailEnd type="triangle" w="med" len="med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Smiley Face 39"/>
          <p:cNvSpPr/>
          <p:nvPr/>
        </p:nvSpPr>
        <p:spPr bwMode="auto">
          <a:xfrm>
            <a:off x="4419600" y="4332514"/>
            <a:ext cx="631136" cy="544286"/>
          </a:xfrm>
          <a:prstGeom prst="smileyFace">
            <a:avLst/>
          </a:prstGeom>
          <a:solidFill>
            <a:schemeClr val="bg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Simulation</a:t>
            </a:r>
            <a:r>
              <a:rPr lang="en-US" sz="3200" dirty="0" smtClean="0"/>
              <a:t>: Market pressure drives deployment (2)</a:t>
            </a:r>
            <a:endParaRPr lang="en-CA" sz="3200" dirty="0"/>
          </a:p>
        </p:txBody>
      </p:sp>
      <p:sp>
        <p:nvSpPr>
          <p:cNvPr id="31" name="Rounded Rectangle 30"/>
          <p:cNvSpPr/>
          <p:nvPr/>
        </p:nvSpPr>
        <p:spPr bwMode="auto">
          <a:xfrm>
            <a:off x="3444767" y="3951519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+mj-lt"/>
              </a:rPr>
              <a:t>Stub</a:t>
            </a:r>
            <a:endParaRPr lang="en-US" sz="2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1" name="Rounded Rectangle 40"/>
          <p:cNvSpPr/>
          <p:nvPr/>
        </p:nvSpPr>
        <p:spPr bwMode="auto">
          <a:xfrm>
            <a:off x="6324600" y="5638800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+mj-lt"/>
              </a:rPr>
              <a:t>Stub</a:t>
            </a:r>
            <a:endParaRPr lang="en-US" sz="2200" dirty="0">
              <a:solidFill>
                <a:srgbClr val="C0000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730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59"/>
    </mc:Choice>
    <mc:Fallback xmlns="">
      <p:transition spd="slow" advTm="1655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 animBg="1"/>
      <p:bldP spid="36" grpId="0" animBg="1"/>
      <p:bldP spid="37" grpId="0" animBg="1"/>
      <p:bldP spid="38" grpId="0"/>
      <p:bldP spid="39" grpId="0" animBg="1"/>
      <p:bldP spid="4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0958" y="0"/>
            <a:ext cx="9194958" cy="6858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Simulation</a:t>
            </a:r>
            <a:r>
              <a:rPr lang="en-US" sz="3200" dirty="0"/>
              <a:t>: Market pressure drives deployment </a:t>
            </a:r>
            <a:r>
              <a:rPr lang="en-US" sz="3200" dirty="0" smtClean="0"/>
              <a:t>(3)</a:t>
            </a:r>
            <a:endParaRPr lang="en-CA" sz="3200" dirty="0"/>
          </a:p>
        </p:txBody>
      </p:sp>
      <p:sp>
        <p:nvSpPr>
          <p:cNvPr id="5" name="Cloud 4"/>
          <p:cNvSpPr/>
          <p:nvPr/>
        </p:nvSpPr>
        <p:spPr bwMode="auto">
          <a:xfrm>
            <a:off x="3249960" y="838200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Sprint</a:t>
            </a:r>
            <a:endParaRPr lang="en-US" sz="2200" b="1" dirty="0">
              <a:latin typeface="+mj-lt"/>
            </a:endParaRPr>
          </a:p>
        </p:txBody>
      </p:sp>
      <p:sp>
        <p:nvSpPr>
          <p:cNvPr id="6" name="Cloud 5"/>
          <p:cNvSpPr/>
          <p:nvPr/>
        </p:nvSpPr>
        <p:spPr bwMode="auto">
          <a:xfrm>
            <a:off x="4546104" y="2164432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8359</a:t>
            </a:r>
            <a:endParaRPr lang="en-US" sz="2200" b="1" dirty="0">
              <a:latin typeface="+mj-lt"/>
            </a:endParaRPr>
          </a:p>
        </p:txBody>
      </p:sp>
      <p:cxnSp>
        <p:nvCxnSpPr>
          <p:cNvPr id="9" name="Straight Arrow Connector 8"/>
          <p:cNvCxnSpPr>
            <a:stCxn id="15" idx="3"/>
            <a:endCxn id="5" idx="0"/>
          </p:cNvCxnSpPr>
          <p:nvPr/>
        </p:nvCxnSpPr>
        <p:spPr>
          <a:xfrm flipH="1" flipV="1">
            <a:off x="4772690" y="1219200"/>
            <a:ext cx="3152110" cy="876477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6" idx="3"/>
            <a:endCxn id="5" idx="0"/>
          </p:cNvCxnSpPr>
          <p:nvPr/>
        </p:nvCxnSpPr>
        <p:spPr>
          <a:xfrm flipH="1" flipV="1">
            <a:off x="4772690" y="1219200"/>
            <a:ext cx="535414" cy="988800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0" idx="3"/>
            <a:endCxn id="6" idx="1"/>
          </p:cNvCxnSpPr>
          <p:nvPr/>
        </p:nvCxnSpPr>
        <p:spPr>
          <a:xfrm flipH="1" flipV="1">
            <a:off x="5308104" y="2925621"/>
            <a:ext cx="25896" cy="886771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6" idx="3"/>
            <a:endCxn id="15" idx="1"/>
          </p:cNvCxnSpPr>
          <p:nvPr/>
        </p:nvCxnSpPr>
        <p:spPr>
          <a:xfrm flipV="1">
            <a:off x="7924800" y="2813298"/>
            <a:ext cx="0" cy="1113766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loud 14"/>
          <p:cNvSpPr/>
          <p:nvPr/>
        </p:nvSpPr>
        <p:spPr bwMode="auto">
          <a:xfrm>
            <a:off x="7162800" y="2052109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8342</a:t>
            </a:r>
            <a:endParaRPr lang="en-US" sz="2200" b="1" dirty="0">
              <a:latin typeface="+mj-lt"/>
            </a:endParaRPr>
          </a:p>
        </p:txBody>
      </p:sp>
      <p:sp>
        <p:nvSpPr>
          <p:cNvPr id="16" name="Cloud 15"/>
          <p:cNvSpPr/>
          <p:nvPr/>
        </p:nvSpPr>
        <p:spPr bwMode="auto">
          <a:xfrm>
            <a:off x="7162800" y="3883496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30733</a:t>
            </a:r>
            <a:endParaRPr lang="en-US" sz="2200" b="1" dirty="0">
              <a:latin typeface="+mj-lt"/>
            </a:endParaRPr>
          </a:p>
        </p:txBody>
      </p:sp>
      <p:sp>
        <p:nvSpPr>
          <p:cNvPr id="20" name="Cloud 19"/>
          <p:cNvSpPr/>
          <p:nvPr/>
        </p:nvSpPr>
        <p:spPr bwMode="auto">
          <a:xfrm>
            <a:off x="4572000" y="3768824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6731</a:t>
            </a:r>
            <a:endParaRPr lang="en-US" sz="2200" b="1" dirty="0">
              <a:latin typeface="+mj-lt"/>
            </a:endParaRPr>
          </a:p>
        </p:txBody>
      </p:sp>
      <p:sp>
        <p:nvSpPr>
          <p:cNvPr id="24" name="Cloud 23"/>
          <p:cNvSpPr/>
          <p:nvPr/>
        </p:nvSpPr>
        <p:spPr bwMode="auto">
          <a:xfrm>
            <a:off x="6019800" y="4988024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50197</a:t>
            </a:r>
          </a:p>
        </p:txBody>
      </p:sp>
      <p:cxnSp>
        <p:nvCxnSpPr>
          <p:cNvPr id="25" name="Straight Arrow Connector 24"/>
          <p:cNvCxnSpPr>
            <a:stCxn id="24" idx="0"/>
            <a:endCxn id="16" idx="1"/>
          </p:cNvCxnSpPr>
          <p:nvPr/>
        </p:nvCxnSpPr>
        <p:spPr>
          <a:xfrm flipV="1">
            <a:off x="7542530" y="4644685"/>
            <a:ext cx="382270" cy="724339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4" idx="2"/>
            <a:endCxn id="20" idx="1"/>
          </p:cNvCxnSpPr>
          <p:nvPr/>
        </p:nvCxnSpPr>
        <p:spPr>
          <a:xfrm flipH="1" flipV="1">
            <a:off x="5334000" y="4530013"/>
            <a:ext cx="690527" cy="839011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5" idx="2"/>
          </p:cNvCxnSpPr>
          <p:nvPr/>
        </p:nvCxnSpPr>
        <p:spPr>
          <a:xfrm flipV="1">
            <a:off x="2539999" y="1219200"/>
            <a:ext cx="714688" cy="916792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6" idx="1"/>
          </p:cNvCxnSpPr>
          <p:nvPr/>
        </p:nvCxnSpPr>
        <p:spPr>
          <a:xfrm flipV="1">
            <a:off x="4628674" y="2925621"/>
            <a:ext cx="679430" cy="718502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30" idx="1"/>
          </p:cNvCxnSpPr>
          <p:nvPr/>
        </p:nvCxnSpPr>
        <p:spPr>
          <a:xfrm flipH="1" flipV="1">
            <a:off x="2539999" y="2853613"/>
            <a:ext cx="570672" cy="790511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loud 29"/>
          <p:cNvSpPr/>
          <p:nvPr/>
        </p:nvSpPr>
        <p:spPr bwMode="auto">
          <a:xfrm>
            <a:off x="1777999" y="2092424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13789</a:t>
            </a:r>
            <a:endParaRPr lang="en-US" sz="2200" b="1" dirty="0">
              <a:latin typeface="+mj-lt"/>
            </a:endParaRPr>
          </a:p>
        </p:txBody>
      </p:sp>
      <p:sp>
        <p:nvSpPr>
          <p:cNvPr id="32" name="Cloud 31"/>
          <p:cNvSpPr/>
          <p:nvPr/>
        </p:nvSpPr>
        <p:spPr bwMode="auto">
          <a:xfrm>
            <a:off x="3105944" y="3263122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18608</a:t>
            </a:r>
            <a:endParaRPr lang="en-US" sz="2200" b="1" dirty="0">
              <a:latin typeface="+mj-lt"/>
            </a:endParaRPr>
          </a:p>
        </p:txBody>
      </p:sp>
      <p:sp>
        <p:nvSpPr>
          <p:cNvPr id="36" name="Cloud 35"/>
          <p:cNvSpPr/>
          <p:nvPr/>
        </p:nvSpPr>
        <p:spPr bwMode="auto">
          <a:xfrm>
            <a:off x="4546104" y="3789040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6731</a:t>
            </a:r>
            <a:endParaRPr lang="en-US" sz="2200" b="1" dirty="0">
              <a:latin typeface="+mj-lt"/>
            </a:endParaRPr>
          </a:p>
        </p:txBody>
      </p:sp>
      <p:sp>
        <p:nvSpPr>
          <p:cNvPr id="37" name="Cloud 36"/>
          <p:cNvSpPr/>
          <p:nvPr/>
        </p:nvSpPr>
        <p:spPr bwMode="auto">
          <a:xfrm>
            <a:off x="6019800" y="5005192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50197</a:t>
            </a:r>
          </a:p>
        </p:txBody>
      </p:sp>
      <p:cxnSp>
        <p:nvCxnSpPr>
          <p:cNvPr id="26" name="Straight Arrow Connector 25"/>
          <p:cNvCxnSpPr>
            <a:stCxn id="31" idx="3"/>
            <a:endCxn id="5" idx="2"/>
          </p:cNvCxnSpPr>
          <p:nvPr/>
        </p:nvCxnSpPr>
        <p:spPr>
          <a:xfrm flipV="1">
            <a:off x="940727" y="1219200"/>
            <a:ext cx="2313960" cy="576968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loud 30"/>
          <p:cNvSpPr/>
          <p:nvPr/>
        </p:nvSpPr>
        <p:spPr bwMode="auto">
          <a:xfrm>
            <a:off x="178727" y="1752600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8342</a:t>
            </a:r>
            <a:endParaRPr lang="en-US" sz="2200" b="1" dirty="0">
              <a:latin typeface="+mj-lt"/>
            </a:endParaRPr>
          </a:p>
        </p:txBody>
      </p:sp>
      <p:sp>
        <p:nvSpPr>
          <p:cNvPr id="33" name="Cloud 32"/>
          <p:cNvSpPr/>
          <p:nvPr/>
        </p:nvSpPr>
        <p:spPr bwMode="auto">
          <a:xfrm>
            <a:off x="2819400" y="5029200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41209</a:t>
            </a:r>
          </a:p>
        </p:txBody>
      </p:sp>
      <p:sp>
        <p:nvSpPr>
          <p:cNvPr id="40" name="Cloud 39"/>
          <p:cNvSpPr/>
          <p:nvPr/>
        </p:nvSpPr>
        <p:spPr bwMode="auto">
          <a:xfrm>
            <a:off x="164232" y="3352800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9002</a:t>
            </a:r>
            <a:endParaRPr lang="en-US" sz="2200" b="1" dirty="0">
              <a:latin typeface="+mj-lt"/>
            </a:endParaRPr>
          </a:p>
        </p:txBody>
      </p:sp>
      <p:sp>
        <p:nvSpPr>
          <p:cNvPr id="41" name="Cloud 40"/>
          <p:cNvSpPr/>
          <p:nvPr/>
        </p:nvSpPr>
        <p:spPr bwMode="auto">
          <a:xfrm>
            <a:off x="152400" y="5039816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43975</a:t>
            </a:r>
            <a:endParaRPr lang="en-US" sz="2200" b="1" dirty="0">
              <a:latin typeface="+mj-lt"/>
            </a:endParaRPr>
          </a:p>
        </p:txBody>
      </p:sp>
      <p:cxnSp>
        <p:nvCxnSpPr>
          <p:cNvPr id="42" name="Straight Arrow Connector 41"/>
          <p:cNvCxnSpPr>
            <a:stCxn id="40" idx="3"/>
            <a:endCxn id="31" idx="1"/>
          </p:cNvCxnSpPr>
          <p:nvPr/>
        </p:nvCxnSpPr>
        <p:spPr>
          <a:xfrm flipV="1">
            <a:off x="926232" y="2513789"/>
            <a:ext cx="14495" cy="882579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41" idx="3"/>
            <a:endCxn id="40" idx="1"/>
          </p:cNvCxnSpPr>
          <p:nvPr/>
        </p:nvCxnSpPr>
        <p:spPr>
          <a:xfrm flipV="1">
            <a:off x="914400" y="4113989"/>
            <a:ext cx="11832" cy="969395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loud 43"/>
          <p:cNvSpPr/>
          <p:nvPr/>
        </p:nvSpPr>
        <p:spPr bwMode="auto">
          <a:xfrm>
            <a:off x="1460376" y="5861992"/>
            <a:ext cx="1524000" cy="7620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39575</a:t>
            </a:r>
            <a:endParaRPr lang="en-US" sz="2200" b="1" dirty="0">
              <a:latin typeface="+mj-lt"/>
            </a:endParaRPr>
          </a:p>
        </p:txBody>
      </p:sp>
      <p:cxnSp>
        <p:nvCxnSpPr>
          <p:cNvPr id="45" name="Straight Arrow Connector 44"/>
          <p:cNvCxnSpPr>
            <a:stCxn id="44" idx="2"/>
            <a:endCxn id="41" idx="1"/>
          </p:cNvCxnSpPr>
          <p:nvPr/>
        </p:nvCxnSpPr>
        <p:spPr>
          <a:xfrm flipH="1" flipV="1">
            <a:off x="914400" y="5801005"/>
            <a:ext cx="550703" cy="441987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44" idx="0"/>
            <a:endCxn id="33" idx="1"/>
          </p:cNvCxnSpPr>
          <p:nvPr/>
        </p:nvCxnSpPr>
        <p:spPr>
          <a:xfrm flipV="1">
            <a:off x="2983106" y="5790389"/>
            <a:ext cx="598294" cy="452603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3" idx="0"/>
            <a:endCxn id="36" idx="1"/>
          </p:cNvCxnSpPr>
          <p:nvPr/>
        </p:nvCxnSpPr>
        <p:spPr>
          <a:xfrm flipV="1">
            <a:off x="4342130" y="4550229"/>
            <a:ext cx="965974" cy="859971"/>
          </a:xfrm>
          <a:prstGeom prst="straightConnector1">
            <a:avLst/>
          </a:prstGeom>
          <a:ln w="57150">
            <a:solidFill>
              <a:schemeClr val="tx1">
                <a:lumMod val="7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469672" y="757535"/>
            <a:ext cx="1414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Round 6</a:t>
            </a:r>
            <a:endParaRPr lang="en-CA" sz="2400" b="1" dirty="0">
              <a:latin typeface="+mj-lt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-50958" y="999744"/>
            <a:ext cx="3086766" cy="5498592"/>
          </a:xfrm>
          <a:custGeom>
            <a:avLst/>
            <a:gdLst>
              <a:gd name="connsiteX0" fmla="*/ 3086766 w 3086766"/>
              <a:gd name="connsiteY0" fmla="*/ 0 h 5498592"/>
              <a:gd name="connsiteX1" fmla="*/ 233838 w 3086766"/>
              <a:gd name="connsiteY1" fmla="*/ 719328 h 5498592"/>
              <a:gd name="connsiteX2" fmla="*/ 160686 w 3086766"/>
              <a:gd name="connsiteY2" fmla="*/ 2877312 h 5498592"/>
              <a:gd name="connsiteX3" fmla="*/ 148494 w 3086766"/>
              <a:gd name="connsiteY3" fmla="*/ 4645152 h 5498592"/>
              <a:gd name="connsiteX4" fmla="*/ 1343310 w 3086766"/>
              <a:gd name="connsiteY4" fmla="*/ 5498592 h 549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6766" h="5498592">
                <a:moveTo>
                  <a:pt x="3086766" y="0"/>
                </a:moveTo>
                <a:cubicBezTo>
                  <a:pt x="1904142" y="119888"/>
                  <a:pt x="721518" y="239776"/>
                  <a:pt x="233838" y="719328"/>
                </a:cubicBezTo>
                <a:cubicBezTo>
                  <a:pt x="-253842" y="1198880"/>
                  <a:pt x="174910" y="2223008"/>
                  <a:pt x="160686" y="2877312"/>
                </a:cubicBezTo>
                <a:cubicBezTo>
                  <a:pt x="146462" y="3531616"/>
                  <a:pt x="-48610" y="4208272"/>
                  <a:pt x="148494" y="4645152"/>
                </a:cubicBezTo>
                <a:cubicBezTo>
                  <a:pt x="345598" y="5082032"/>
                  <a:pt x="844454" y="5290312"/>
                  <a:pt x="1343310" y="5498592"/>
                </a:cubicBezTo>
              </a:path>
            </a:pathLst>
          </a:custGeom>
          <a:ln w="127000">
            <a:solidFill>
              <a:schemeClr val="accent3"/>
            </a:solidFill>
            <a:tailEnd type="triangle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9" name="Cloud 48"/>
          <p:cNvSpPr/>
          <p:nvPr/>
        </p:nvSpPr>
        <p:spPr bwMode="auto">
          <a:xfrm>
            <a:off x="2819400" y="5049416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41209</a:t>
            </a:r>
          </a:p>
        </p:txBody>
      </p:sp>
      <p:sp>
        <p:nvSpPr>
          <p:cNvPr id="50" name="Cloud 49"/>
          <p:cNvSpPr/>
          <p:nvPr/>
        </p:nvSpPr>
        <p:spPr bwMode="auto">
          <a:xfrm>
            <a:off x="1447800" y="5887616"/>
            <a:ext cx="1524000" cy="762000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39575</a:t>
            </a:r>
            <a:endParaRPr lang="en-US" sz="2200" b="1" dirty="0"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467600" y="762000"/>
            <a:ext cx="1414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+mj-lt"/>
              </a:rPr>
              <a:t>Round 7</a:t>
            </a:r>
            <a:endParaRPr lang="en-CA" sz="2400" b="1" dirty="0">
              <a:latin typeface="+mj-lt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670048" y="1621536"/>
            <a:ext cx="2321917" cy="4413504"/>
          </a:xfrm>
          <a:custGeom>
            <a:avLst/>
            <a:gdLst>
              <a:gd name="connsiteX0" fmla="*/ 1901952 w 2321917"/>
              <a:gd name="connsiteY0" fmla="*/ 0 h 4413504"/>
              <a:gd name="connsiteX1" fmla="*/ 2267712 w 2321917"/>
              <a:gd name="connsiteY1" fmla="*/ 1048512 h 4413504"/>
              <a:gd name="connsiteX2" fmla="*/ 2145792 w 2321917"/>
              <a:gd name="connsiteY2" fmla="*/ 2426208 h 4413504"/>
              <a:gd name="connsiteX3" fmla="*/ 670560 w 2321917"/>
              <a:gd name="connsiteY3" fmla="*/ 3657600 h 4413504"/>
              <a:gd name="connsiteX4" fmla="*/ 0 w 2321917"/>
              <a:gd name="connsiteY4" fmla="*/ 4413504 h 4413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21917" h="4413504">
                <a:moveTo>
                  <a:pt x="1901952" y="0"/>
                </a:moveTo>
                <a:cubicBezTo>
                  <a:pt x="2064512" y="322072"/>
                  <a:pt x="2227072" y="644144"/>
                  <a:pt x="2267712" y="1048512"/>
                </a:cubicBezTo>
                <a:cubicBezTo>
                  <a:pt x="2308352" y="1452880"/>
                  <a:pt x="2411984" y="1991360"/>
                  <a:pt x="2145792" y="2426208"/>
                </a:cubicBezTo>
                <a:cubicBezTo>
                  <a:pt x="1879600" y="2861056"/>
                  <a:pt x="1028192" y="3326384"/>
                  <a:pt x="670560" y="3657600"/>
                </a:cubicBezTo>
                <a:cubicBezTo>
                  <a:pt x="312928" y="3988816"/>
                  <a:pt x="156464" y="4201160"/>
                  <a:pt x="0" y="4413504"/>
                </a:cubicBezTo>
              </a:path>
            </a:pathLst>
          </a:custGeom>
          <a:ln w="127000">
            <a:solidFill>
              <a:schemeClr val="accent3"/>
            </a:solidFill>
            <a:tailEnd type="triangle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Smiley Face 51"/>
          <p:cNvSpPr/>
          <p:nvPr/>
        </p:nvSpPr>
        <p:spPr bwMode="auto">
          <a:xfrm>
            <a:off x="3810000" y="5475514"/>
            <a:ext cx="631136" cy="544286"/>
          </a:xfrm>
          <a:prstGeom prst="smileyFace">
            <a:avLst/>
          </a:prstGeom>
          <a:solidFill>
            <a:schemeClr val="bg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53" name="Rounded Rectangle 52"/>
          <p:cNvSpPr/>
          <p:nvPr/>
        </p:nvSpPr>
        <p:spPr bwMode="auto">
          <a:xfrm>
            <a:off x="3444767" y="3951519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+mj-lt"/>
              </a:rPr>
              <a:t>Stub</a:t>
            </a:r>
            <a:endParaRPr lang="en-US" sz="2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4" name="Rounded Rectangle 53"/>
          <p:cNvSpPr/>
          <p:nvPr/>
        </p:nvSpPr>
        <p:spPr bwMode="auto">
          <a:xfrm>
            <a:off x="6324600" y="5638800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+mj-lt"/>
              </a:rPr>
              <a:t>Stub</a:t>
            </a:r>
            <a:endParaRPr lang="en-US" sz="2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5" name="Rounded Rectangle 54"/>
          <p:cNvSpPr/>
          <p:nvPr/>
        </p:nvSpPr>
        <p:spPr bwMode="auto">
          <a:xfrm>
            <a:off x="1768367" y="5334000"/>
            <a:ext cx="974833" cy="620481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>
                <a:solidFill>
                  <a:srgbClr val="C00000"/>
                </a:solidFill>
                <a:latin typeface="+mj-lt"/>
              </a:rPr>
              <a:t>Stub</a:t>
            </a:r>
            <a:endParaRPr lang="en-US" sz="2200" dirty="0">
              <a:solidFill>
                <a:srgbClr val="C0000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805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379"/>
    </mc:Choice>
    <mc:Fallback xmlns="">
      <p:transition spd="slow" advTm="2237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12" grpId="0" animBg="1"/>
      <p:bldP spid="49" grpId="0" animBg="1"/>
      <p:bldP spid="50" grpId="0" animBg="1"/>
      <p:bldP spid="51" grpId="0"/>
      <p:bldP spid="13" grpId="0" animBg="1"/>
      <p:bldP spid="5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who should be the early adopters?</a:t>
            </a:r>
            <a:endParaRPr lang="en-CA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1408667" y="2192469"/>
            <a:ext cx="6629400" cy="176517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sym typeface="Wingdings" pitchFamily="2" charset="2"/>
              </a:rPr>
              <a:t>Theorem: Finding the optimal set of early adopters is NP-hard.  Approximating this within a constant factor is also NP-hard.  </a:t>
            </a:r>
            <a:endParaRPr lang="en-US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968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449"/>
    </mc:Choice>
    <mc:Fallback xmlns="">
      <p:transition spd="slow" advTm="774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70" y="-59353"/>
            <a:ext cx="8612830" cy="713375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 who should be the early adopters?</a:t>
            </a:r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396280" y="2721114"/>
            <a:ext cx="2880320" cy="707886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Small target set suffices for small threshold</a:t>
            </a:r>
            <a:endParaRPr lang="en-CA" sz="2000" dirty="0"/>
          </a:p>
        </p:txBody>
      </p:sp>
      <p:cxnSp>
        <p:nvCxnSpPr>
          <p:cNvPr id="9" name="Straight Arrow Connector 8"/>
          <p:cNvCxnSpPr>
            <a:stCxn id="8" idx="0"/>
          </p:cNvCxnSpPr>
          <p:nvPr/>
        </p:nvCxnSpPr>
        <p:spPr>
          <a:xfrm flipV="1">
            <a:off x="1836440" y="1828800"/>
            <a:ext cx="754360" cy="892314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019800" y="4191000"/>
            <a:ext cx="2263652" cy="1015663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Higher threshold</a:t>
            </a:r>
          </a:p>
          <a:p>
            <a:pPr algn="ctr"/>
            <a:r>
              <a:rPr lang="en-US" sz="2000" dirty="0"/>
              <a:t>r</a:t>
            </a:r>
            <a:r>
              <a:rPr lang="en-US" sz="2000" dirty="0" smtClean="0"/>
              <a:t>equires a larger target set.</a:t>
            </a:r>
            <a:endParaRPr lang="en-CA" sz="2000" dirty="0"/>
          </a:p>
        </p:txBody>
      </p:sp>
      <p:cxnSp>
        <p:nvCxnSpPr>
          <p:cNvPr id="13" name="Straight Arrow Connector 12"/>
          <p:cNvCxnSpPr>
            <a:stCxn id="12" idx="0"/>
          </p:cNvCxnSpPr>
          <p:nvPr/>
        </p:nvCxnSpPr>
        <p:spPr>
          <a:xfrm flipV="1">
            <a:off x="7151626" y="3645024"/>
            <a:ext cx="334214" cy="545976"/>
          </a:xfrm>
          <a:prstGeom prst="straightConnector1">
            <a:avLst/>
          </a:prstGeom>
          <a:ln w="5715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836440" y="6237312"/>
            <a:ext cx="186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5"/>
                </a:solidFill>
              </a:rPr>
              <a:t>Easy to deploy</a:t>
            </a:r>
            <a:endParaRPr lang="en-US" sz="2000" b="1" dirty="0">
              <a:solidFill>
                <a:schemeClr val="accent5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48264" y="6237312"/>
            <a:ext cx="19223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4"/>
                </a:solidFill>
              </a:rPr>
              <a:t>Hard to deploy</a:t>
            </a:r>
            <a:endParaRPr lang="en-US" sz="2000" b="1" dirty="0">
              <a:solidFill>
                <a:schemeClr val="accent4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4974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449"/>
    </mc:Choice>
    <mc:Fallback xmlns="">
      <p:transition spd="slow" advTm="774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3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CA" dirty="0" smtClean="0"/>
              <a:t>Part 1: Background</a:t>
            </a:r>
          </a:p>
          <a:p>
            <a:endParaRPr lang="en-CA" dirty="0"/>
          </a:p>
          <a:p>
            <a:r>
              <a:rPr lang="en-CA" dirty="0" smtClean="0"/>
              <a:t>Part 2: Our strategy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Part 3: Evaluating our strategy</a:t>
            </a:r>
          </a:p>
          <a:p>
            <a:pPr lvl="1"/>
            <a:r>
              <a:rPr lang="en-CA" dirty="0" smtClean="0"/>
              <a:t>Model</a:t>
            </a:r>
          </a:p>
          <a:p>
            <a:pPr lvl="1"/>
            <a:r>
              <a:rPr lang="en-CA" dirty="0" smtClean="0"/>
              <a:t>Simulations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Part 4: Summary and recommendations</a:t>
            </a:r>
            <a:endParaRPr lang="en-CA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70678" y="4293096"/>
            <a:ext cx="6781800" cy="576064"/>
          </a:xfrm>
          <a:prstGeom prst="roundRect">
            <a:avLst/>
          </a:prstGeom>
          <a:noFill/>
          <a:ln w="762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5" name="Picture 4" descr="C:\Users\phillipa\AppData\Local\Microsoft\Windows\Temporary Internet Files\Content.IE5\ORR4VXK8\MP90043317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116632"/>
            <a:ext cx="720080" cy="66721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Rectangle 5"/>
          <p:cNvSpPr/>
          <p:nvPr/>
        </p:nvSpPr>
        <p:spPr>
          <a:xfrm>
            <a:off x="7740351" y="0"/>
            <a:ext cx="72009" cy="783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7740351" y="0"/>
            <a:ext cx="914400" cy="122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508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41"/>
    </mc:Choice>
    <mc:Fallback xmlns="">
      <p:transition spd="slow" advTm="3641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Summary and Recommendations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711160"/>
            <a:ext cx="922020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Aft>
                <a:spcPts val="1200"/>
              </a:spcAft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How to create a market for S*BGP deployment?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1" indent="-45720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Many secure destinations via simplex S*BGP. </a:t>
            </a:r>
          </a:p>
          <a:p>
            <a:pPr lvl="1" indent="-45720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Market </a:t>
            </a:r>
            <a:r>
              <a:rPr lang="en-US" sz="2400" dirty="0">
                <a:solidFill>
                  <a:schemeClr val="tx2"/>
                </a:solidFill>
              </a:rPr>
              <a:t>pressure </a:t>
            </a:r>
            <a:r>
              <a:rPr lang="en-US" sz="2400" dirty="0" smtClean="0">
                <a:solidFill>
                  <a:schemeClr val="tx2"/>
                </a:solidFill>
              </a:rPr>
              <a:t>via S*BGP influence </a:t>
            </a:r>
            <a:r>
              <a:rPr lang="en-US" sz="2400" dirty="0">
                <a:solidFill>
                  <a:schemeClr val="tx2"/>
                </a:solidFill>
              </a:rPr>
              <a:t>on route selection.</a:t>
            </a:r>
          </a:p>
          <a:p>
            <a:pPr marL="0" lvl="1">
              <a:spcAft>
                <a:spcPts val="1200"/>
              </a:spcAft>
              <a:defRPr/>
            </a:pPr>
            <a:endParaRPr lang="en-US" sz="1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>
              <a:spcAft>
                <a:spcPts val="1200"/>
              </a:spcAft>
              <a:defRPr/>
            </a:pPr>
            <a:endParaRPr lang="en-US" sz="1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1">
              <a:spcAft>
                <a:spcPts val="1200"/>
              </a:spcAft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Where should government incentives and regulation go?</a:t>
            </a:r>
            <a:endParaRPr lang="en-US" sz="2400" b="1" dirty="0">
              <a:solidFill>
                <a:schemeClr val="accent3">
                  <a:lumMod val="75000"/>
                </a:schemeClr>
              </a:solidFill>
            </a:endParaRPr>
          </a:p>
          <a:p>
            <a:pPr lvl="1" indent="-45720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Focus on early adopters; Tier 1s, maybe content providers</a:t>
            </a:r>
            <a:endParaRPr lang="en-US" sz="2400" dirty="0">
              <a:solidFill>
                <a:schemeClr val="tx2"/>
              </a:solidFill>
            </a:endParaRPr>
          </a:p>
          <a:p>
            <a:pPr lvl="1" indent="-45720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Subsidize ISPs to upgrade stubs to simplex S*BGP</a:t>
            </a:r>
          </a:p>
          <a:p>
            <a:pPr lvl="1" indent="-457200">
              <a:spcAft>
                <a:spcPts val="1200"/>
              </a:spcAft>
              <a:defRPr/>
            </a:pPr>
            <a:endParaRPr lang="en-US" sz="200" b="1" dirty="0" smtClean="0">
              <a:solidFill>
                <a:schemeClr val="tx2"/>
              </a:solidFill>
            </a:endParaRPr>
          </a:p>
          <a:p>
            <a:pPr lvl="1" indent="-457200">
              <a:spcAft>
                <a:spcPts val="1200"/>
              </a:spcAft>
              <a:defRPr/>
            </a:pPr>
            <a:endParaRPr lang="en-US" sz="200" b="1" dirty="0" smtClean="0">
              <a:solidFill>
                <a:schemeClr val="tx2"/>
              </a:solidFill>
            </a:endParaRPr>
          </a:p>
          <a:p>
            <a:pPr lvl="1" indent="-457200">
              <a:spcAft>
                <a:spcPts val="1200"/>
              </a:spcAft>
              <a:defRPr/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</a:rPr>
              <a:t>Other challenges and future work : </a:t>
            </a:r>
          </a:p>
          <a:p>
            <a:pPr lvl="1" indent="-4572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ISPs can have incentives to turn off S*BGP</a:t>
            </a:r>
          </a:p>
          <a:p>
            <a:pPr lvl="1" indent="-4572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BGP and S*BGP will coexist in the long run </a:t>
            </a:r>
          </a:p>
          <a:p>
            <a:pPr lvl="1" indent="-457200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ISPs need tools to predict 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</a:rPr>
              <a:t>S*BGP impact 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</a:rPr>
              <a:t>on traffic</a:t>
            </a:r>
          </a:p>
          <a:p>
            <a:pPr lvl="1" indent="-457200">
              <a:spcAft>
                <a:spcPts val="1200"/>
              </a:spcAft>
              <a:buFont typeface="Arial" pitchFamily="34" charset="0"/>
              <a:buChar char="•"/>
              <a:defRPr/>
            </a:pPr>
            <a:endParaRPr lang="en-US" sz="2400" b="1" dirty="0" smtClean="0">
              <a:solidFill>
                <a:schemeClr val="accent4"/>
              </a:solidFill>
            </a:endParaRPr>
          </a:p>
          <a:p>
            <a:pPr lvl="1" indent="-457200">
              <a:spcAft>
                <a:spcPts val="1200"/>
              </a:spcAft>
              <a:buFont typeface="Arial" pitchFamily="34" charset="0"/>
              <a:buChar char="•"/>
              <a:defRPr/>
            </a:pPr>
            <a:endParaRPr lang="en-US" sz="2400" b="1" dirty="0" smtClean="0">
              <a:solidFill>
                <a:srgbClr val="008000"/>
              </a:solidFill>
            </a:endParaRPr>
          </a:p>
        </p:txBody>
      </p:sp>
      <p:pic>
        <p:nvPicPr>
          <p:cNvPr id="1026" name="Picture 2" descr="C:\Users\Phillipa\AppData\Local\Microsoft\Windows\Temporary Internet Files\Content.IE5\Q4LCCFBR\MC90032675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675" y="4581128"/>
            <a:ext cx="1368425" cy="181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04842076"/>
      </p:ext>
    </p:extLst>
  </p:cSld>
  <p:clrMapOvr>
    <a:masterClrMapping/>
  </p:clrMapOvr>
  <p:transition advTm="9073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Outline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CA" dirty="0" smtClean="0"/>
              <a:t>Part 1: Background</a:t>
            </a:r>
          </a:p>
          <a:p>
            <a:endParaRPr lang="en-CA" dirty="0"/>
          </a:p>
          <a:p>
            <a:r>
              <a:rPr lang="en-CA" dirty="0" smtClean="0"/>
              <a:t>Part 2: Our strategy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Part 3: Evaluating our strategy</a:t>
            </a:r>
          </a:p>
          <a:p>
            <a:pPr lvl="1"/>
            <a:r>
              <a:rPr lang="en-CA" dirty="0" smtClean="0"/>
              <a:t>Model</a:t>
            </a:r>
          </a:p>
          <a:p>
            <a:pPr lvl="1"/>
            <a:r>
              <a:rPr lang="en-CA" dirty="0" smtClean="0"/>
              <a:t>Simulations</a:t>
            </a:r>
          </a:p>
          <a:p>
            <a:pPr marL="0" indent="0">
              <a:buNone/>
            </a:pPr>
            <a:endParaRPr lang="en-CA" dirty="0" smtClean="0"/>
          </a:p>
          <a:p>
            <a:r>
              <a:rPr lang="en-CA" dirty="0" smtClean="0"/>
              <a:t>Part 4: Summary and recommendations</a:t>
            </a:r>
            <a:endParaRPr lang="en-CA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460930" y="908721"/>
            <a:ext cx="6781800" cy="576064"/>
          </a:xfrm>
          <a:prstGeom prst="roundRect">
            <a:avLst/>
          </a:prstGeom>
          <a:noFill/>
          <a:ln w="762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Times New Roman" pitchFamily="18" charset="0"/>
            </a:endParaRPr>
          </a:p>
        </p:txBody>
      </p:sp>
      <p:pic>
        <p:nvPicPr>
          <p:cNvPr id="5" name="Picture 4" descr="C:\Users\phillipa\AppData\Local\Microsoft\Windows\Temporary Internet Files\Content.IE5\ORR4VXK8\MP90043317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3" y="116632"/>
            <a:ext cx="720080" cy="66721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Rectangle 5"/>
          <p:cNvSpPr/>
          <p:nvPr/>
        </p:nvSpPr>
        <p:spPr>
          <a:xfrm>
            <a:off x="7740351" y="0"/>
            <a:ext cx="72009" cy="783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7740351" y="0"/>
            <a:ext cx="914400" cy="1223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357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923"/>
    </mc:Choice>
    <mc:Fallback xmlns="">
      <p:transition spd="slow" advTm="34923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5624"/>
            <a:ext cx="9144000" cy="480237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7504" y="116632"/>
            <a:ext cx="893263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5562" lvl="1" algn="ctr">
              <a:spcBef>
                <a:spcPct val="20000"/>
              </a:spcBef>
            </a:pPr>
            <a:r>
              <a:rPr lang="en-US" sz="2400" b="1" dirty="0" smtClean="0">
                <a:solidFill>
                  <a:schemeClr val="accent2"/>
                </a:solidFill>
              </a:rPr>
              <a:t>Contact: phillipa@cs.toronto.edu</a:t>
            </a:r>
          </a:p>
          <a:p>
            <a:pPr marL="55562" lvl="1" algn="ctr">
              <a:spcBef>
                <a:spcPct val="20000"/>
              </a:spcBef>
            </a:pPr>
            <a:r>
              <a:rPr lang="en-US" sz="2400" b="1" dirty="0" smtClean="0">
                <a:solidFill>
                  <a:schemeClr val="accent1"/>
                </a:solidFill>
              </a:rPr>
              <a:t>http://www.cs.toronto.edu/~phillipa/sbgpTrans.html</a:t>
            </a:r>
          </a:p>
          <a:p>
            <a:pPr marL="55562" lvl="1" algn="ctr">
              <a:spcBef>
                <a:spcPct val="20000"/>
              </a:spcBef>
            </a:pPr>
            <a:endParaRPr lang="en-US" sz="1200" b="1" dirty="0" smtClean="0">
              <a:solidFill>
                <a:schemeClr val="accent1"/>
              </a:solidFill>
            </a:endParaRPr>
          </a:p>
          <a:p>
            <a:pPr marL="55562" lvl="1" algn="ctr">
              <a:spcBef>
                <a:spcPct val="20000"/>
              </a:spcBef>
            </a:pPr>
            <a:r>
              <a:rPr lang="en-US" sz="2400" dirty="0" smtClean="0">
                <a:solidFill>
                  <a:schemeClr val="accent1"/>
                </a:solidFill>
              </a:rPr>
              <a:t>Thanks to Microsoft </a:t>
            </a:r>
            <a:r>
              <a:rPr lang="en-US" sz="2400" dirty="0">
                <a:solidFill>
                  <a:schemeClr val="accent1"/>
                </a:solidFill>
              </a:rPr>
              <a:t>Research </a:t>
            </a:r>
            <a:r>
              <a:rPr lang="en-US" sz="2400" dirty="0" smtClean="0">
                <a:solidFill>
                  <a:schemeClr val="accent1"/>
                </a:solidFill>
              </a:rPr>
              <a:t>SVC and New England for supporting us with </a:t>
            </a:r>
            <a:r>
              <a:rPr lang="en-US" sz="2400" dirty="0" err="1" smtClean="0">
                <a:solidFill>
                  <a:schemeClr val="accent1"/>
                </a:solidFill>
              </a:rPr>
              <a:t>DryadLINQ</a:t>
            </a:r>
            <a:r>
              <a:rPr lang="en-US" sz="2400" dirty="0" smtClean="0">
                <a:solidFill>
                  <a:schemeClr val="accent1"/>
                </a:solidFill>
              </a:rPr>
              <a:t>.</a:t>
            </a:r>
            <a:endParaRPr lang="en-US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335653"/>
      </p:ext>
    </p:extLst>
  </p:cSld>
  <p:clrMapOvr>
    <a:masterClrMapping/>
  </p:clrMapOvr>
  <p:transition advTm="28809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r>
              <a:rPr lang="en-US" sz="3600" dirty="0" smtClean="0"/>
              <a:t>Data Sources for </a:t>
            </a:r>
            <a:r>
              <a:rPr lang="en-US" sz="3600" dirty="0" err="1" smtClean="0"/>
              <a:t>ChinaTel</a:t>
            </a:r>
            <a:r>
              <a:rPr lang="en-US" sz="3600" dirty="0" smtClean="0"/>
              <a:t>  Incident of April 2010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486400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008000"/>
                </a:solidFill>
              </a:rPr>
              <a:t>Example topology derived from </a:t>
            </a:r>
            <a:r>
              <a:rPr lang="en-US" b="1" dirty="0" err="1" smtClean="0">
                <a:solidFill>
                  <a:srgbClr val="008000"/>
                </a:solidFill>
              </a:rPr>
              <a:t>Routeviews</a:t>
            </a:r>
            <a:r>
              <a:rPr lang="en-US" b="1" dirty="0" smtClean="0">
                <a:solidFill>
                  <a:srgbClr val="008000"/>
                </a:solidFill>
              </a:rPr>
              <a:t> messages observed at the LINX </a:t>
            </a:r>
            <a:r>
              <a:rPr lang="en-US" b="1" dirty="0" err="1" smtClean="0">
                <a:solidFill>
                  <a:srgbClr val="008000"/>
                </a:solidFill>
              </a:rPr>
              <a:t>Routeviews</a:t>
            </a:r>
            <a:r>
              <a:rPr lang="en-US" b="1" dirty="0" smtClean="0">
                <a:solidFill>
                  <a:srgbClr val="008000"/>
                </a:solidFill>
              </a:rPr>
              <a:t> monitor on April 8 2010</a:t>
            </a:r>
          </a:p>
          <a:p>
            <a:pPr lvl="1"/>
            <a:r>
              <a:rPr lang="en-US" dirty="0" smtClean="0"/>
              <a:t>BGP announcements &amp; topology was simplified to remove prepending</a:t>
            </a:r>
          </a:p>
          <a:p>
            <a:pPr lvl="1"/>
            <a:r>
              <a:rPr lang="en-US" dirty="0" smtClean="0"/>
              <a:t>We </a:t>
            </a:r>
            <a:r>
              <a:rPr lang="en-US" dirty="0" err="1" smtClean="0"/>
              <a:t>anonymized</a:t>
            </a:r>
            <a:r>
              <a:rPr lang="en-US" dirty="0" smtClean="0"/>
              <a:t> the large ISP in the Figure.</a:t>
            </a:r>
          </a:p>
          <a:p>
            <a:pPr lvl="1"/>
            <a:r>
              <a:rPr lang="en-US" dirty="0" smtClean="0"/>
              <a:t>Actual announcements at the large ISP were:</a:t>
            </a:r>
          </a:p>
          <a:p>
            <a:pPr lvl="1"/>
            <a:r>
              <a:rPr lang="en-US" dirty="0" smtClean="0"/>
              <a:t>From faulty </a:t>
            </a:r>
            <a:r>
              <a:rPr lang="en-US" dirty="0" err="1" smtClean="0"/>
              <a:t>ChinaTel</a:t>
            </a:r>
            <a:r>
              <a:rPr lang="en-US" dirty="0" smtClean="0"/>
              <a:t> router: </a:t>
            </a:r>
            <a:r>
              <a:rPr lang="en-US" b="1" dirty="0" smtClean="0"/>
              <a:t>“4134 23724 23724 for 66.174.161.0/24”</a:t>
            </a:r>
          </a:p>
          <a:p>
            <a:pPr lvl="1"/>
            <a:r>
              <a:rPr lang="en-US" dirty="0" smtClean="0"/>
              <a:t>From Level 3: </a:t>
            </a:r>
            <a:r>
              <a:rPr lang="en-US" b="1" dirty="0" smtClean="0"/>
              <a:t>“3356 6167 22394 22394 </a:t>
            </a:r>
            <a:r>
              <a:rPr lang="en-US" b="1" dirty="0"/>
              <a:t>for 66.174.161.0/24</a:t>
            </a:r>
            <a:r>
              <a:rPr lang="en-US" b="1" dirty="0" smtClean="0"/>
              <a:t>”</a:t>
            </a:r>
          </a:p>
          <a:p>
            <a:pPr lvl="1"/>
            <a:endParaRPr lang="en-US" b="1" dirty="0" smtClean="0"/>
          </a:p>
          <a:p>
            <a:r>
              <a:rPr lang="en-US" b="1" dirty="0" smtClean="0">
                <a:solidFill>
                  <a:srgbClr val="008000"/>
                </a:solidFill>
              </a:rPr>
              <a:t>Traffic interception was observed by </a:t>
            </a:r>
            <a:r>
              <a:rPr lang="en-US" b="1" dirty="0" err="1" smtClean="0">
                <a:solidFill>
                  <a:srgbClr val="008000"/>
                </a:solidFill>
              </a:rPr>
              <a:t>Renesys</a:t>
            </a:r>
            <a:r>
              <a:rPr lang="en-US" b="1" dirty="0" smtClean="0">
                <a:solidFill>
                  <a:srgbClr val="008000"/>
                </a:solidFill>
              </a:rPr>
              <a:t> blog</a:t>
            </a:r>
          </a:p>
          <a:p>
            <a:pPr lvl="1"/>
            <a:r>
              <a:rPr lang="en-US" dirty="0" smtClean="0">
                <a:hlinkClick r:id="rId2"/>
              </a:rPr>
              <a:t>http://www.renesys.com/blog/2010/11/chinas-18-minute-mystery.shtml</a:t>
            </a:r>
            <a:endParaRPr lang="en-US" dirty="0" smtClean="0"/>
          </a:p>
          <a:p>
            <a:pPr lvl="1"/>
            <a:r>
              <a:rPr lang="en-US" dirty="0" smtClean="0"/>
              <a:t>We don’t have data on the exact prefixes for which this happened.</a:t>
            </a:r>
          </a:p>
          <a:p>
            <a:pPr lvl="1"/>
            <a:endParaRPr lang="en-US" dirty="0" smtClean="0"/>
          </a:p>
          <a:p>
            <a:r>
              <a:rPr lang="en-US" b="1" dirty="0" smtClean="0">
                <a:solidFill>
                  <a:srgbClr val="008000"/>
                </a:solidFill>
              </a:rPr>
              <a:t>AS relationships: inferred by UCLA Cyclops</a:t>
            </a:r>
            <a:endParaRPr lang="en-US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53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/>
          <p:cNvSpPr/>
          <p:nvPr/>
        </p:nvSpPr>
        <p:spPr>
          <a:xfrm>
            <a:off x="1752600" y="990600"/>
            <a:ext cx="32607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000" b="1" dirty="0" smtClean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algn="ctr"/>
            <a:r>
              <a:rPr lang="en-US" sz="2000" b="1" dirty="0" err="1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ChinaTel</a:t>
            </a:r>
            <a:r>
              <a:rPr lang="en-US" sz="2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path is shorter</a:t>
            </a:r>
          </a:p>
          <a:p>
            <a:pPr algn="ctr"/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?</a:t>
            </a:r>
            <a:endParaRPr lang="en-US" sz="4000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6" name="Cloud 95"/>
          <p:cNvSpPr/>
          <p:nvPr/>
        </p:nvSpPr>
        <p:spPr bwMode="auto">
          <a:xfrm>
            <a:off x="445792" y="3558913"/>
            <a:ext cx="2224108" cy="1394087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endParaRPr lang="en-US" sz="2200" b="1" dirty="0" smtClean="0">
              <a:latin typeface="+mj-lt"/>
            </a:endParaRP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China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Telecom </a:t>
            </a:r>
            <a:endParaRPr lang="en-US" sz="2200" b="1" dirty="0">
              <a:latin typeface="+mj-lt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r>
              <a:rPr lang="en-US" sz="3600" dirty="0"/>
              <a:t>Traffic Attraction &amp; Interception Attacks</a:t>
            </a:r>
            <a:endParaRPr lang="en-US" sz="3600" dirty="0" smtClean="0">
              <a:solidFill>
                <a:srgbClr val="C00000"/>
              </a:solidFill>
            </a:endParaRPr>
          </a:p>
        </p:txBody>
      </p:sp>
      <p:sp>
        <p:nvSpPr>
          <p:cNvPr id="48" name="Cloud 47"/>
          <p:cNvSpPr/>
          <p:nvPr/>
        </p:nvSpPr>
        <p:spPr bwMode="auto">
          <a:xfrm>
            <a:off x="2439147" y="2201811"/>
            <a:ext cx="1828800" cy="951131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ISP 1</a:t>
            </a:r>
            <a:endParaRPr lang="en-US" sz="2200" b="1" dirty="0">
              <a:latin typeface="+mj-lt"/>
            </a:endParaRPr>
          </a:p>
        </p:txBody>
      </p:sp>
      <p:sp>
        <p:nvSpPr>
          <p:cNvPr id="57" name="Cloud 56"/>
          <p:cNvSpPr/>
          <p:nvPr/>
        </p:nvSpPr>
        <p:spPr bwMode="auto">
          <a:xfrm>
            <a:off x="7239747" y="3668805"/>
            <a:ext cx="1752600" cy="952499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Verizon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Wireless</a:t>
            </a:r>
            <a:endParaRPr lang="en-US" sz="2200" b="1" dirty="0">
              <a:latin typeface="+mj-lt"/>
            </a:endParaRPr>
          </a:p>
        </p:txBody>
      </p:sp>
      <p:cxnSp>
        <p:nvCxnSpPr>
          <p:cNvPr id="66" name="Straight Connector 160"/>
          <p:cNvCxnSpPr>
            <a:cxnSpLocks noChangeShapeType="1"/>
            <a:endCxn id="48" idx="2"/>
          </p:cNvCxnSpPr>
          <p:nvPr/>
        </p:nvCxnSpPr>
        <p:spPr bwMode="auto">
          <a:xfrm flipV="1">
            <a:off x="1538689" y="2677377"/>
            <a:ext cx="906131" cy="958203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cxnSp>
        <p:nvCxnSpPr>
          <p:cNvPr id="68" name="Straight Connector 160"/>
          <p:cNvCxnSpPr>
            <a:cxnSpLocks noChangeShapeType="1"/>
            <a:stCxn id="96" idx="0"/>
          </p:cNvCxnSpPr>
          <p:nvPr/>
        </p:nvCxnSpPr>
        <p:spPr bwMode="auto">
          <a:xfrm flipV="1">
            <a:off x="2668047" y="3382228"/>
            <a:ext cx="2209500" cy="873729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69" name="Straight Connector 160"/>
          <p:cNvCxnSpPr>
            <a:cxnSpLocks noChangeShapeType="1"/>
            <a:stCxn id="48" idx="0"/>
          </p:cNvCxnSpPr>
          <p:nvPr/>
        </p:nvCxnSpPr>
        <p:spPr bwMode="auto">
          <a:xfrm>
            <a:off x="4266423" y="2677377"/>
            <a:ext cx="801624" cy="475566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75" name="Cloud 74"/>
          <p:cNvSpPr/>
          <p:nvPr/>
        </p:nvSpPr>
        <p:spPr bwMode="auto">
          <a:xfrm>
            <a:off x="4877547" y="2886244"/>
            <a:ext cx="1828800" cy="99196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Level 3</a:t>
            </a:r>
            <a:endParaRPr lang="en-US" sz="2200" b="1" dirty="0">
              <a:latin typeface="+mj-lt"/>
            </a:endParaRPr>
          </a:p>
        </p:txBody>
      </p:sp>
      <p:cxnSp>
        <p:nvCxnSpPr>
          <p:cNvPr id="77" name="Straight Connector 160"/>
          <p:cNvCxnSpPr>
            <a:cxnSpLocks noChangeShapeType="1"/>
            <a:stCxn id="57" idx="2"/>
          </p:cNvCxnSpPr>
          <p:nvPr/>
        </p:nvCxnSpPr>
        <p:spPr bwMode="auto">
          <a:xfrm flipH="1" flipV="1">
            <a:off x="6477747" y="3668805"/>
            <a:ext cx="767436" cy="476250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/>
            <a:tailEnd type="stealth"/>
          </a:ln>
        </p:spPr>
      </p:cxnSp>
      <p:sp>
        <p:nvSpPr>
          <p:cNvPr id="80" name="AutoShape 149"/>
          <p:cNvSpPr>
            <a:spLocks noChangeArrowheads="1"/>
          </p:cNvSpPr>
          <p:nvPr/>
        </p:nvSpPr>
        <p:spPr bwMode="auto">
          <a:xfrm>
            <a:off x="293019" y="1870525"/>
            <a:ext cx="2221581" cy="720275"/>
          </a:xfrm>
          <a:prstGeom prst="wedgeRoundRectCallout">
            <a:avLst>
              <a:gd name="adj1" fmla="val -121"/>
              <a:gd name="adj2" fmla="val 187361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err="1" smtClean="0"/>
              <a:t>ChinaTel</a:t>
            </a:r>
            <a:r>
              <a:rPr lang="en-US" sz="2000" b="1" dirty="0" smtClean="0"/>
              <a:t> </a:t>
            </a:r>
            <a:r>
              <a:rPr lang="en-US" sz="1800" dirty="0" smtClean="0"/>
              <a:t>66.174.161.0/24 </a:t>
            </a:r>
            <a:endParaRPr lang="en-US" sz="1800" dirty="0"/>
          </a:p>
        </p:txBody>
      </p:sp>
      <p:sp>
        <p:nvSpPr>
          <p:cNvPr id="148" name="Line 151"/>
          <p:cNvSpPr>
            <a:spLocks noChangeShapeType="1"/>
          </p:cNvSpPr>
          <p:nvPr/>
        </p:nvSpPr>
        <p:spPr bwMode="auto">
          <a:xfrm flipH="1">
            <a:off x="2761602" y="3343865"/>
            <a:ext cx="2228188" cy="903695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50" name="Group 212"/>
          <p:cNvGrpSpPr>
            <a:grpSpLocks/>
          </p:cNvGrpSpPr>
          <p:nvPr/>
        </p:nvGrpSpPr>
        <p:grpSpPr bwMode="auto">
          <a:xfrm>
            <a:off x="1181100" y="3429000"/>
            <a:ext cx="685800" cy="933450"/>
            <a:chOff x="2736" y="1968"/>
            <a:chExt cx="432" cy="588"/>
          </a:xfrm>
        </p:grpSpPr>
        <p:grpSp>
          <p:nvGrpSpPr>
            <p:cNvPr id="151" name="Group 213"/>
            <p:cNvGrpSpPr>
              <a:grpSpLocks/>
            </p:cNvGrpSpPr>
            <p:nvPr/>
          </p:nvGrpSpPr>
          <p:grpSpPr bwMode="auto">
            <a:xfrm>
              <a:off x="2736" y="1968"/>
              <a:ext cx="432" cy="354"/>
              <a:chOff x="4224" y="3216"/>
              <a:chExt cx="432" cy="354"/>
            </a:xfrm>
          </p:grpSpPr>
          <p:sp>
            <p:nvSpPr>
              <p:cNvPr id="153" name="AutoShape 214"/>
              <p:cNvSpPr>
                <a:spLocks noChangeArrowheads="1"/>
              </p:cNvSpPr>
              <p:nvPr/>
            </p:nvSpPr>
            <p:spPr bwMode="auto">
              <a:xfrm>
                <a:off x="4560" y="3216"/>
                <a:ext cx="96" cy="192"/>
              </a:xfrm>
              <a:prstGeom prst="triangle">
                <a:avLst>
                  <a:gd name="adj" fmla="val 50000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AutoShape 215"/>
              <p:cNvSpPr>
                <a:spLocks noChangeArrowheads="1"/>
              </p:cNvSpPr>
              <p:nvPr/>
            </p:nvSpPr>
            <p:spPr bwMode="auto">
              <a:xfrm>
                <a:off x="4224" y="3216"/>
                <a:ext cx="96" cy="192"/>
              </a:xfrm>
              <a:prstGeom prst="triangle">
                <a:avLst>
                  <a:gd name="adj" fmla="val 50000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55" name="Oval 216"/>
              <p:cNvSpPr>
                <a:spLocks noChangeArrowheads="1"/>
              </p:cNvSpPr>
              <p:nvPr/>
            </p:nvSpPr>
            <p:spPr bwMode="auto">
              <a:xfrm>
                <a:off x="4225" y="3421"/>
                <a:ext cx="429" cy="149"/>
              </a:xfrm>
              <a:prstGeom prst="ellipse">
                <a:avLst/>
              </a:prstGeom>
              <a:solidFill>
                <a:srgbClr val="A50021"/>
              </a:solidFill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6" name="Rectangle 217"/>
              <p:cNvSpPr>
                <a:spLocks noChangeArrowheads="1"/>
              </p:cNvSpPr>
              <p:nvPr/>
            </p:nvSpPr>
            <p:spPr bwMode="auto">
              <a:xfrm>
                <a:off x="4224" y="3389"/>
                <a:ext cx="432" cy="10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7" name="Rectangle 218"/>
              <p:cNvSpPr>
                <a:spLocks noChangeArrowheads="1"/>
              </p:cNvSpPr>
              <p:nvPr/>
            </p:nvSpPr>
            <p:spPr bwMode="auto">
              <a:xfrm>
                <a:off x="4224" y="3389"/>
                <a:ext cx="432" cy="109"/>
              </a:xfrm>
              <a:prstGeom prst="rect">
                <a:avLst/>
              </a:prstGeom>
              <a:solidFill>
                <a:srgbClr val="A5002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8" name="Oval 219"/>
              <p:cNvSpPr>
                <a:spLocks noChangeArrowheads="1"/>
              </p:cNvSpPr>
              <p:nvPr/>
            </p:nvSpPr>
            <p:spPr bwMode="auto">
              <a:xfrm>
                <a:off x="4225" y="3312"/>
                <a:ext cx="429" cy="149"/>
              </a:xfrm>
              <a:prstGeom prst="ellipse">
                <a:avLst/>
              </a:prstGeom>
              <a:solidFill>
                <a:srgbClr val="FF3300"/>
              </a:solidFill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9" name="Freeform 220"/>
              <p:cNvSpPr>
                <a:spLocks/>
              </p:cNvSpPr>
              <p:nvPr/>
            </p:nvSpPr>
            <p:spPr bwMode="auto">
              <a:xfrm>
                <a:off x="4445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3" y="40"/>
                    </a:lnTo>
                    <a:lnTo>
                      <a:pt x="400" y="67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0" name="Freeform 221"/>
              <p:cNvSpPr>
                <a:spLocks/>
              </p:cNvSpPr>
              <p:nvPr/>
            </p:nvSpPr>
            <p:spPr bwMode="auto">
              <a:xfrm>
                <a:off x="4445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3" y="40"/>
                    </a:lnTo>
                    <a:lnTo>
                      <a:pt x="400" y="67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1" name="Freeform 222"/>
              <p:cNvSpPr>
                <a:spLocks/>
              </p:cNvSpPr>
              <p:nvPr/>
            </p:nvSpPr>
            <p:spPr bwMode="auto">
              <a:xfrm>
                <a:off x="4290" y="3389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7"/>
                    </a:moveTo>
                    <a:lnTo>
                      <a:pt x="311" y="0"/>
                    </a:lnTo>
                    <a:lnTo>
                      <a:pt x="103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2" name="Freeform 223"/>
              <p:cNvSpPr>
                <a:spLocks/>
              </p:cNvSpPr>
              <p:nvPr/>
            </p:nvSpPr>
            <p:spPr bwMode="auto">
              <a:xfrm>
                <a:off x="4290" y="3389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7"/>
                    </a:moveTo>
                    <a:lnTo>
                      <a:pt x="311" y="0"/>
                    </a:lnTo>
                    <a:lnTo>
                      <a:pt x="103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3" name="Freeform 224"/>
              <p:cNvSpPr>
                <a:spLocks/>
              </p:cNvSpPr>
              <p:nvPr/>
            </p:nvSpPr>
            <p:spPr bwMode="auto">
              <a:xfrm>
                <a:off x="4298" y="3330"/>
                <a:ext cx="142" cy="48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4"/>
                    </a:lnTo>
                    <a:lnTo>
                      <a:pt x="400" y="54"/>
                    </a:lnTo>
                    <a:lnTo>
                      <a:pt x="348" y="120"/>
                    </a:lnTo>
                    <a:lnTo>
                      <a:pt x="96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4" name="Freeform 225"/>
              <p:cNvSpPr>
                <a:spLocks/>
              </p:cNvSpPr>
              <p:nvPr/>
            </p:nvSpPr>
            <p:spPr bwMode="auto">
              <a:xfrm>
                <a:off x="4298" y="3330"/>
                <a:ext cx="142" cy="48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4"/>
                    </a:lnTo>
                    <a:lnTo>
                      <a:pt x="400" y="54"/>
                    </a:lnTo>
                    <a:lnTo>
                      <a:pt x="348" y="120"/>
                    </a:lnTo>
                    <a:lnTo>
                      <a:pt x="96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5" name="Freeform 226"/>
              <p:cNvSpPr>
                <a:spLocks/>
              </p:cNvSpPr>
              <p:nvPr/>
            </p:nvSpPr>
            <p:spPr bwMode="auto">
              <a:xfrm>
                <a:off x="4440" y="3395"/>
                <a:ext cx="142" cy="49"/>
              </a:xfrm>
              <a:custGeom>
                <a:avLst/>
                <a:gdLst>
                  <a:gd name="T0" fmla="*/ 0 w 400"/>
                  <a:gd name="T1" fmla="*/ 0 h 121"/>
                  <a:gd name="T2" fmla="*/ 0 w 400"/>
                  <a:gd name="T3" fmla="*/ 0 h 121"/>
                  <a:gd name="T4" fmla="*/ 0 w 400"/>
                  <a:gd name="T5" fmla="*/ 0 h 121"/>
                  <a:gd name="T6" fmla="*/ 0 w 400"/>
                  <a:gd name="T7" fmla="*/ 0 h 121"/>
                  <a:gd name="T8" fmla="*/ 0 w 400"/>
                  <a:gd name="T9" fmla="*/ 0 h 121"/>
                  <a:gd name="T10" fmla="*/ 0 w 400"/>
                  <a:gd name="T11" fmla="*/ 0 h 121"/>
                  <a:gd name="T12" fmla="*/ 0 w 400"/>
                  <a:gd name="T13" fmla="*/ 0 h 121"/>
                  <a:gd name="T14" fmla="*/ 0 w 400"/>
                  <a:gd name="T15" fmla="*/ 0 h 12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1"/>
                  <a:gd name="T26" fmla="*/ 400 w 400"/>
                  <a:gd name="T27" fmla="*/ 121 h 12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1">
                    <a:moveTo>
                      <a:pt x="400" y="94"/>
                    </a:moveTo>
                    <a:lnTo>
                      <a:pt x="311" y="121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6" name="Freeform 227"/>
              <p:cNvSpPr>
                <a:spLocks/>
              </p:cNvSpPr>
              <p:nvPr/>
            </p:nvSpPr>
            <p:spPr bwMode="auto">
              <a:xfrm>
                <a:off x="4440" y="3395"/>
                <a:ext cx="142" cy="49"/>
              </a:xfrm>
              <a:custGeom>
                <a:avLst/>
                <a:gdLst>
                  <a:gd name="T0" fmla="*/ 0 w 400"/>
                  <a:gd name="T1" fmla="*/ 0 h 121"/>
                  <a:gd name="T2" fmla="*/ 0 w 400"/>
                  <a:gd name="T3" fmla="*/ 0 h 121"/>
                  <a:gd name="T4" fmla="*/ 0 w 400"/>
                  <a:gd name="T5" fmla="*/ 0 h 121"/>
                  <a:gd name="T6" fmla="*/ 0 w 400"/>
                  <a:gd name="T7" fmla="*/ 0 h 121"/>
                  <a:gd name="T8" fmla="*/ 0 w 400"/>
                  <a:gd name="T9" fmla="*/ 0 h 121"/>
                  <a:gd name="T10" fmla="*/ 0 w 400"/>
                  <a:gd name="T11" fmla="*/ 0 h 121"/>
                  <a:gd name="T12" fmla="*/ 0 w 400"/>
                  <a:gd name="T13" fmla="*/ 0 h 121"/>
                  <a:gd name="T14" fmla="*/ 0 w 400"/>
                  <a:gd name="T15" fmla="*/ 0 h 12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1"/>
                  <a:gd name="T26" fmla="*/ 400 w 400"/>
                  <a:gd name="T27" fmla="*/ 121 h 12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1">
                    <a:moveTo>
                      <a:pt x="400" y="94"/>
                    </a:moveTo>
                    <a:lnTo>
                      <a:pt x="311" y="121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7" name="Freeform 228"/>
              <p:cNvSpPr>
                <a:spLocks/>
              </p:cNvSpPr>
              <p:nvPr/>
            </p:nvSpPr>
            <p:spPr bwMode="auto">
              <a:xfrm>
                <a:off x="4448" y="3335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4" y="40"/>
                    </a:lnTo>
                    <a:lnTo>
                      <a:pt x="400" y="66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8" name="Freeform 229"/>
              <p:cNvSpPr>
                <a:spLocks/>
              </p:cNvSpPr>
              <p:nvPr/>
            </p:nvSpPr>
            <p:spPr bwMode="auto">
              <a:xfrm>
                <a:off x="4448" y="3335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4" y="40"/>
                    </a:lnTo>
                    <a:lnTo>
                      <a:pt x="400" y="66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69" name="Freeform 230"/>
              <p:cNvSpPr>
                <a:spLocks/>
              </p:cNvSpPr>
              <p:nvPr/>
            </p:nvSpPr>
            <p:spPr bwMode="auto">
              <a:xfrm>
                <a:off x="4292" y="3392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6"/>
                    </a:moveTo>
                    <a:lnTo>
                      <a:pt x="311" y="0"/>
                    </a:lnTo>
                    <a:lnTo>
                      <a:pt x="104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0" name="Freeform 231"/>
              <p:cNvSpPr>
                <a:spLocks/>
              </p:cNvSpPr>
              <p:nvPr/>
            </p:nvSpPr>
            <p:spPr bwMode="auto">
              <a:xfrm>
                <a:off x="4292" y="3392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6"/>
                    </a:moveTo>
                    <a:lnTo>
                      <a:pt x="311" y="0"/>
                    </a:lnTo>
                    <a:lnTo>
                      <a:pt x="104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1" name="Freeform 232"/>
              <p:cNvSpPr>
                <a:spLocks/>
              </p:cNvSpPr>
              <p:nvPr/>
            </p:nvSpPr>
            <p:spPr bwMode="auto">
              <a:xfrm>
                <a:off x="4300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3"/>
                    </a:lnTo>
                    <a:lnTo>
                      <a:pt x="400" y="53"/>
                    </a:lnTo>
                    <a:lnTo>
                      <a:pt x="348" y="120"/>
                    </a:lnTo>
                    <a:lnTo>
                      <a:pt x="97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2" name="Freeform 234"/>
              <p:cNvSpPr>
                <a:spLocks/>
              </p:cNvSpPr>
              <p:nvPr/>
            </p:nvSpPr>
            <p:spPr bwMode="auto">
              <a:xfrm>
                <a:off x="4442" y="3398"/>
                <a:ext cx="143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400" y="94"/>
                    </a:moveTo>
                    <a:lnTo>
                      <a:pt x="311" y="120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3" name="Freeform 235"/>
              <p:cNvSpPr>
                <a:spLocks/>
              </p:cNvSpPr>
              <p:nvPr/>
            </p:nvSpPr>
            <p:spPr bwMode="auto">
              <a:xfrm>
                <a:off x="4442" y="3398"/>
                <a:ext cx="143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400" y="94"/>
                    </a:moveTo>
                    <a:lnTo>
                      <a:pt x="311" y="120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4" name="Line 236"/>
              <p:cNvSpPr>
                <a:spLocks noChangeShapeType="1"/>
              </p:cNvSpPr>
              <p:nvPr/>
            </p:nvSpPr>
            <p:spPr bwMode="auto">
              <a:xfrm>
                <a:off x="4224" y="3387"/>
                <a:ext cx="0" cy="108"/>
              </a:xfrm>
              <a:prstGeom prst="line">
                <a:avLst/>
              </a:prstGeom>
              <a:noFill/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5" name="Line 237"/>
              <p:cNvSpPr>
                <a:spLocks noChangeShapeType="1"/>
              </p:cNvSpPr>
              <p:nvPr/>
            </p:nvSpPr>
            <p:spPr bwMode="auto">
              <a:xfrm>
                <a:off x="4656" y="3387"/>
                <a:ext cx="0" cy="108"/>
              </a:xfrm>
              <a:prstGeom prst="line">
                <a:avLst/>
              </a:prstGeom>
              <a:noFill/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6" name="Freeform 233"/>
              <p:cNvSpPr>
                <a:spLocks/>
              </p:cNvSpPr>
              <p:nvPr/>
            </p:nvSpPr>
            <p:spPr bwMode="auto">
              <a:xfrm>
                <a:off x="4300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3"/>
                    </a:lnTo>
                    <a:lnTo>
                      <a:pt x="400" y="53"/>
                    </a:lnTo>
                    <a:lnTo>
                      <a:pt x="348" y="120"/>
                    </a:lnTo>
                    <a:lnTo>
                      <a:pt x="97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  <p:sp>
          <p:nvSpPr>
            <p:cNvPr id="152" name="Rectangle 238"/>
            <p:cNvSpPr>
              <a:spLocks noChangeArrowheads="1"/>
            </p:cNvSpPr>
            <p:nvPr/>
          </p:nvSpPr>
          <p:spPr bwMode="auto">
            <a:xfrm>
              <a:off x="2776" y="2304"/>
              <a:ext cx="1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sz="2000" b="1" dirty="0">
                <a:solidFill>
                  <a:srgbClr val="A50021"/>
                </a:solidFill>
                <a:latin typeface="Arial" charset="0"/>
              </a:endParaRPr>
            </a:p>
          </p:txBody>
        </p:sp>
      </p:grpSp>
      <p:grpSp>
        <p:nvGrpSpPr>
          <p:cNvPr id="125" name="Group 229"/>
          <p:cNvGrpSpPr>
            <a:grpSpLocks/>
          </p:cNvGrpSpPr>
          <p:nvPr/>
        </p:nvGrpSpPr>
        <p:grpSpPr bwMode="auto">
          <a:xfrm>
            <a:off x="2319462" y="4048126"/>
            <a:ext cx="684537" cy="450466"/>
            <a:chOff x="4115" y="3158"/>
            <a:chExt cx="1215" cy="633"/>
          </a:xfrm>
        </p:grpSpPr>
        <p:sp>
          <p:nvSpPr>
            <p:cNvPr id="126" name="Oval 230"/>
            <p:cNvSpPr>
              <a:spLocks noChangeArrowheads="1"/>
            </p:cNvSpPr>
            <p:nvPr/>
          </p:nvSpPr>
          <p:spPr bwMode="auto">
            <a:xfrm>
              <a:off x="4119" y="3426"/>
              <a:ext cx="1206" cy="365"/>
            </a:xfrm>
            <a:prstGeom prst="ellipse">
              <a:avLst/>
            </a:prstGeom>
            <a:solidFill>
              <a:srgbClr val="0078AA"/>
            </a:solidFill>
            <a:ln w="12700" cap="sq">
              <a:solidFill>
                <a:srgbClr val="AAE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27" name="Rectangle 231"/>
            <p:cNvSpPr>
              <a:spLocks noChangeArrowheads="1"/>
            </p:cNvSpPr>
            <p:nvPr/>
          </p:nvSpPr>
          <p:spPr bwMode="auto">
            <a:xfrm>
              <a:off x="4115" y="3348"/>
              <a:ext cx="1214" cy="267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28" name="Rectangle 232"/>
            <p:cNvSpPr>
              <a:spLocks noChangeArrowheads="1"/>
            </p:cNvSpPr>
            <p:nvPr/>
          </p:nvSpPr>
          <p:spPr bwMode="auto">
            <a:xfrm>
              <a:off x="4115" y="3348"/>
              <a:ext cx="1214" cy="267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29" name="Oval 233"/>
            <p:cNvSpPr>
              <a:spLocks noChangeArrowheads="1"/>
            </p:cNvSpPr>
            <p:nvPr/>
          </p:nvSpPr>
          <p:spPr bwMode="auto">
            <a:xfrm>
              <a:off x="4119" y="3158"/>
              <a:ext cx="1206" cy="366"/>
            </a:xfrm>
            <a:prstGeom prst="ellipse">
              <a:avLst/>
            </a:prstGeom>
            <a:solidFill>
              <a:srgbClr val="00B4FF"/>
            </a:solidFill>
            <a:ln w="12700" cap="sq">
              <a:solidFill>
                <a:srgbClr val="AAE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0" name="Freeform 234"/>
            <p:cNvSpPr>
              <a:spLocks/>
            </p:cNvSpPr>
            <p:nvPr/>
          </p:nvSpPr>
          <p:spPr bwMode="auto">
            <a:xfrm>
              <a:off x="4737" y="3208"/>
              <a:ext cx="400" cy="120"/>
            </a:xfrm>
            <a:custGeom>
              <a:avLst/>
              <a:gdLst>
                <a:gd name="T0" fmla="*/ 0 w 400"/>
                <a:gd name="T1" fmla="*/ 93 h 120"/>
                <a:gd name="T2" fmla="*/ 89 w 400"/>
                <a:gd name="T3" fmla="*/ 120 h 120"/>
                <a:gd name="T4" fmla="*/ 303 w 400"/>
                <a:gd name="T5" fmla="*/ 40 h 120"/>
                <a:gd name="T6" fmla="*/ 400 w 400"/>
                <a:gd name="T7" fmla="*/ 67 h 120"/>
                <a:gd name="T8" fmla="*/ 348 w 400"/>
                <a:gd name="T9" fmla="*/ 0 h 120"/>
                <a:gd name="T10" fmla="*/ 96 w 400"/>
                <a:gd name="T11" fmla="*/ 0 h 120"/>
                <a:gd name="T12" fmla="*/ 200 w 400"/>
                <a:gd name="T13" fmla="*/ 20 h 120"/>
                <a:gd name="T14" fmla="*/ 0 w 400"/>
                <a:gd name="T15" fmla="*/ 93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93"/>
                  </a:moveTo>
                  <a:lnTo>
                    <a:pt x="89" y="120"/>
                  </a:lnTo>
                  <a:lnTo>
                    <a:pt x="303" y="40"/>
                  </a:lnTo>
                  <a:lnTo>
                    <a:pt x="400" y="67"/>
                  </a:lnTo>
                  <a:lnTo>
                    <a:pt x="348" y="0"/>
                  </a:lnTo>
                  <a:lnTo>
                    <a:pt x="96" y="0"/>
                  </a:lnTo>
                  <a:lnTo>
                    <a:pt x="200" y="20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1" name="Freeform 235"/>
            <p:cNvSpPr>
              <a:spLocks/>
            </p:cNvSpPr>
            <p:nvPr/>
          </p:nvSpPr>
          <p:spPr bwMode="auto">
            <a:xfrm>
              <a:off x="4737" y="3208"/>
              <a:ext cx="400" cy="120"/>
            </a:xfrm>
            <a:custGeom>
              <a:avLst/>
              <a:gdLst>
                <a:gd name="T0" fmla="*/ 0 w 400"/>
                <a:gd name="T1" fmla="*/ 93 h 120"/>
                <a:gd name="T2" fmla="*/ 89 w 400"/>
                <a:gd name="T3" fmla="*/ 120 h 120"/>
                <a:gd name="T4" fmla="*/ 303 w 400"/>
                <a:gd name="T5" fmla="*/ 40 h 120"/>
                <a:gd name="T6" fmla="*/ 400 w 400"/>
                <a:gd name="T7" fmla="*/ 67 h 120"/>
                <a:gd name="T8" fmla="*/ 348 w 400"/>
                <a:gd name="T9" fmla="*/ 0 h 120"/>
                <a:gd name="T10" fmla="*/ 96 w 400"/>
                <a:gd name="T11" fmla="*/ 0 h 120"/>
                <a:gd name="T12" fmla="*/ 200 w 400"/>
                <a:gd name="T13" fmla="*/ 20 h 120"/>
                <a:gd name="T14" fmla="*/ 0 w 400"/>
                <a:gd name="T15" fmla="*/ 93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93"/>
                  </a:moveTo>
                  <a:lnTo>
                    <a:pt x="89" y="120"/>
                  </a:lnTo>
                  <a:lnTo>
                    <a:pt x="303" y="40"/>
                  </a:lnTo>
                  <a:lnTo>
                    <a:pt x="400" y="67"/>
                  </a:lnTo>
                  <a:lnTo>
                    <a:pt x="348" y="0"/>
                  </a:lnTo>
                  <a:lnTo>
                    <a:pt x="96" y="0"/>
                  </a:lnTo>
                  <a:lnTo>
                    <a:pt x="200" y="20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2" name="Freeform 236"/>
            <p:cNvSpPr>
              <a:spLocks/>
            </p:cNvSpPr>
            <p:nvPr/>
          </p:nvSpPr>
          <p:spPr bwMode="auto">
            <a:xfrm>
              <a:off x="4300" y="3348"/>
              <a:ext cx="400" cy="127"/>
            </a:xfrm>
            <a:custGeom>
              <a:avLst/>
              <a:gdLst>
                <a:gd name="T0" fmla="*/ 400 w 400"/>
                <a:gd name="T1" fmla="*/ 27 h 127"/>
                <a:gd name="T2" fmla="*/ 311 w 400"/>
                <a:gd name="T3" fmla="*/ 0 h 127"/>
                <a:gd name="T4" fmla="*/ 103 w 400"/>
                <a:gd name="T5" fmla="*/ 80 h 127"/>
                <a:gd name="T6" fmla="*/ 0 w 400"/>
                <a:gd name="T7" fmla="*/ 53 h 127"/>
                <a:gd name="T8" fmla="*/ 52 w 400"/>
                <a:gd name="T9" fmla="*/ 127 h 127"/>
                <a:gd name="T10" fmla="*/ 311 w 400"/>
                <a:gd name="T11" fmla="*/ 127 h 127"/>
                <a:gd name="T12" fmla="*/ 200 w 400"/>
                <a:gd name="T13" fmla="*/ 100 h 127"/>
                <a:gd name="T14" fmla="*/ 400 w 400"/>
                <a:gd name="T15" fmla="*/ 27 h 1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7"/>
                <a:gd name="T26" fmla="*/ 400 w 400"/>
                <a:gd name="T27" fmla="*/ 127 h 1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7">
                  <a:moveTo>
                    <a:pt x="400" y="27"/>
                  </a:moveTo>
                  <a:lnTo>
                    <a:pt x="311" y="0"/>
                  </a:lnTo>
                  <a:lnTo>
                    <a:pt x="103" y="80"/>
                  </a:lnTo>
                  <a:lnTo>
                    <a:pt x="0" y="53"/>
                  </a:lnTo>
                  <a:lnTo>
                    <a:pt x="52" y="127"/>
                  </a:lnTo>
                  <a:lnTo>
                    <a:pt x="311" y="127"/>
                  </a:lnTo>
                  <a:lnTo>
                    <a:pt x="200" y="100"/>
                  </a:lnTo>
                  <a:lnTo>
                    <a:pt x="40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3" name="Freeform 237"/>
            <p:cNvSpPr>
              <a:spLocks/>
            </p:cNvSpPr>
            <p:nvPr/>
          </p:nvSpPr>
          <p:spPr bwMode="auto">
            <a:xfrm>
              <a:off x="4300" y="3348"/>
              <a:ext cx="400" cy="127"/>
            </a:xfrm>
            <a:custGeom>
              <a:avLst/>
              <a:gdLst>
                <a:gd name="T0" fmla="*/ 400 w 400"/>
                <a:gd name="T1" fmla="*/ 27 h 127"/>
                <a:gd name="T2" fmla="*/ 311 w 400"/>
                <a:gd name="T3" fmla="*/ 0 h 127"/>
                <a:gd name="T4" fmla="*/ 103 w 400"/>
                <a:gd name="T5" fmla="*/ 80 h 127"/>
                <a:gd name="T6" fmla="*/ 0 w 400"/>
                <a:gd name="T7" fmla="*/ 53 h 127"/>
                <a:gd name="T8" fmla="*/ 52 w 400"/>
                <a:gd name="T9" fmla="*/ 127 h 127"/>
                <a:gd name="T10" fmla="*/ 311 w 400"/>
                <a:gd name="T11" fmla="*/ 127 h 127"/>
                <a:gd name="T12" fmla="*/ 200 w 400"/>
                <a:gd name="T13" fmla="*/ 100 h 127"/>
                <a:gd name="T14" fmla="*/ 400 w 400"/>
                <a:gd name="T15" fmla="*/ 27 h 1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7"/>
                <a:gd name="T26" fmla="*/ 400 w 400"/>
                <a:gd name="T27" fmla="*/ 127 h 1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7">
                  <a:moveTo>
                    <a:pt x="400" y="27"/>
                  </a:moveTo>
                  <a:lnTo>
                    <a:pt x="311" y="0"/>
                  </a:lnTo>
                  <a:lnTo>
                    <a:pt x="103" y="80"/>
                  </a:lnTo>
                  <a:lnTo>
                    <a:pt x="0" y="53"/>
                  </a:lnTo>
                  <a:lnTo>
                    <a:pt x="52" y="127"/>
                  </a:lnTo>
                  <a:lnTo>
                    <a:pt x="311" y="127"/>
                  </a:lnTo>
                  <a:lnTo>
                    <a:pt x="200" y="100"/>
                  </a:lnTo>
                  <a:lnTo>
                    <a:pt x="40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4" name="Freeform 238"/>
            <p:cNvSpPr>
              <a:spLocks/>
            </p:cNvSpPr>
            <p:nvPr/>
          </p:nvSpPr>
          <p:spPr bwMode="auto">
            <a:xfrm>
              <a:off x="4322" y="3201"/>
              <a:ext cx="400" cy="120"/>
            </a:xfrm>
            <a:custGeom>
              <a:avLst/>
              <a:gdLst>
                <a:gd name="T0" fmla="*/ 0 w 400"/>
                <a:gd name="T1" fmla="*/ 27 h 120"/>
                <a:gd name="T2" fmla="*/ 89 w 400"/>
                <a:gd name="T3" fmla="*/ 0 h 120"/>
                <a:gd name="T4" fmla="*/ 304 w 400"/>
                <a:gd name="T5" fmla="*/ 74 h 120"/>
                <a:gd name="T6" fmla="*/ 400 w 400"/>
                <a:gd name="T7" fmla="*/ 54 h 120"/>
                <a:gd name="T8" fmla="*/ 348 w 400"/>
                <a:gd name="T9" fmla="*/ 120 h 120"/>
                <a:gd name="T10" fmla="*/ 96 w 400"/>
                <a:gd name="T11" fmla="*/ 120 h 120"/>
                <a:gd name="T12" fmla="*/ 200 w 400"/>
                <a:gd name="T13" fmla="*/ 100 h 120"/>
                <a:gd name="T14" fmla="*/ 0 w 400"/>
                <a:gd name="T15" fmla="*/ 27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27"/>
                  </a:moveTo>
                  <a:lnTo>
                    <a:pt x="89" y="0"/>
                  </a:lnTo>
                  <a:lnTo>
                    <a:pt x="304" y="74"/>
                  </a:lnTo>
                  <a:lnTo>
                    <a:pt x="400" y="54"/>
                  </a:lnTo>
                  <a:lnTo>
                    <a:pt x="348" y="120"/>
                  </a:lnTo>
                  <a:lnTo>
                    <a:pt x="96" y="120"/>
                  </a:lnTo>
                  <a:lnTo>
                    <a:pt x="200" y="10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5" name="Freeform 239"/>
            <p:cNvSpPr>
              <a:spLocks/>
            </p:cNvSpPr>
            <p:nvPr/>
          </p:nvSpPr>
          <p:spPr bwMode="auto">
            <a:xfrm>
              <a:off x="4322" y="3201"/>
              <a:ext cx="400" cy="120"/>
            </a:xfrm>
            <a:custGeom>
              <a:avLst/>
              <a:gdLst>
                <a:gd name="T0" fmla="*/ 0 w 400"/>
                <a:gd name="T1" fmla="*/ 27 h 120"/>
                <a:gd name="T2" fmla="*/ 89 w 400"/>
                <a:gd name="T3" fmla="*/ 0 h 120"/>
                <a:gd name="T4" fmla="*/ 304 w 400"/>
                <a:gd name="T5" fmla="*/ 74 h 120"/>
                <a:gd name="T6" fmla="*/ 400 w 400"/>
                <a:gd name="T7" fmla="*/ 54 h 120"/>
                <a:gd name="T8" fmla="*/ 348 w 400"/>
                <a:gd name="T9" fmla="*/ 120 h 120"/>
                <a:gd name="T10" fmla="*/ 96 w 400"/>
                <a:gd name="T11" fmla="*/ 120 h 120"/>
                <a:gd name="T12" fmla="*/ 200 w 400"/>
                <a:gd name="T13" fmla="*/ 100 h 120"/>
                <a:gd name="T14" fmla="*/ 0 w 400"/>
                <a:gd name="T15" fmla="*/ 27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27"/>
                  </a:moveTo>
                  <a:lnTo>
                    <a:pt x="89" y="0"/>
                  </a:lnTo>
                  <a:lnTo>
                    <a:pt x="304" y="74"/>
                  </a:lnTo>
                  <a:lnTo>
                    <a:pt x="400" y="54"/>
                  </a:lnTo>
                  <a:lnTo>
                    <a:pt x="348" y="120"/>
                  </a:lnTo>
                  <a:lnTo>
                    <a:pt x="96" y="120"/>
                  </a:lnTo>
                  <a:lnTo>
                    <a:pt x="200" y="10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6" name="Freeform 240"/>
            <p:cNvSpPr>
              <a:spLocks/>
            </p:cNvSpPr>
            <p:nvPr/>
          </p:nvSpPr>
          <p:spPr bwMode="auto">
            <a:xfrm>
              <a:off x="4722" y="3361"/>
              <a:ext cx="400" cy="121"/>
            </a:xfrm>
            <a:custGeom>
              <a:avLst/>
              <a:gdLst>
                <a:gd name="T0" fmla="*/ 400 w 400"/>
                <a:gd name="T1" fmla="*/ 94 h 121"/>
                <a:gd name="T2" fmla="*/ 311 w 400"/>
                <a:gd name="T3" fmla="*/ 121 h 121"/>
                <a:gd name="T4" fmla="*/ 104 w 400"/>
                <a:gd name="T5" fmla="*/ 40 h 121"/>
                <a:gd name="T6" fmla="*/ 0 w 400"/>
                <a:gd name="T7" fmla="*/ 67 h 121"/>
                <a:gd name="T8" fmla="*/ 52 w 400"/>
                <a:gd name="T9" fmla="*/ 0 h 121"/>
                <a:gd name="T10" fmla="*/ 311 w 400"/>
                <a:gd name="T11" fmla="*/ 0 h 121"/>
                <a:gd name="T12" fmla="*/ 200 w 400"/>
                <a:gd name="T13" fmla="*/ 20 h 121"/>
                <a:gd name="T14" fmla="*/ 400 w 400"/>
                <a:gd name="T15" fmla="*/ 94 h 1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1"/>
                <a:gd name="T26" fmla="*/ 400 w 400"/>
                <a:gd name="T27" fmla="*/ 121 h 12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1">
                  <a:moveTo>
                    <a:pt x="400" y="94"/>
                  </a:moveTo>
                  <a:lnTo>
                    <a:pt x="311" y="121"/>
                  </a:lnTo>
                  <a:lnTo>
                    <a:pt x="104" y="40"/>
                  </a:lnTo>
                  <a:lnTo>
                    <a:pt x="0" y="67"/>
                  </a:lnTo>
                  <a:lnTo>
                    <a:pt x="52" y="0"/>
                  </a:lnTo>
                  <a:lnTo>
                    <a:pt x="311" y="0"/>
                  </a:lnTo>
                  <a:lnTo>
                    <a:pt x="200" y="20"/>
                  </a:lnTo>
                  <a:lnTo>
                    <a:pt x="400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7" name="Freeform 241"/>
            <p:cNvSpPr>
              <a:spLocks/>
            </p:cNvSpPr>
            <p:nvPr/>
          </p:nvSpPr>
          <p:spPr bwMode="auto">
            <a:xfrm>
              <a:off x="4722" y="3361"/>
              <a:ext cx="400" cy="121"/>
            </a:xfrm>
            <a:custGeom>
              <a:avLst/>
              <a:gdLst>
                <a:gd name="T0" fmla="*/ 400 w 400"/>
                <a:gd name="T1" fmla="*/ 94 h 121"/>
                <a:gd name="T2" fmla="*/ 311 w 400"/>
                <a:gd name="T3" fmla="*/ 121 h 121"/>
                <a:gd name="T4" fmla="*/ 104 w 400"/>
                <a:gd name="T5" fmla="*/ 40 h 121"/>
                <a:gd name="T6" fmla="*/ 0 w 400"/>
                <a:gd name="T7" fmla="*/ 67 h 121"/>
                <a:gd name="T8" fmla="*/ 52 w 400"/>
                <a:gd name="T9" fmla="*/ 0 h 121"/>
                <a:gd name="T10" fmla="*/ 311 w 400"/>
                <a:gd name="T11" fmla="*/ 0 h 121"/>
                <a:gd name="T12" fmla="*/ 200 w 400"/>
                <a:gd name="T13" fmla="*/ 20 h 121"/>
                <a:gd name="T14" fmla="*/ 400 w 400"/>
                <a:gd name="T15" fmla="*/ 94 h 12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1"/>
                <a:gd name="T26" fmla="*/ 400 w 400"/>
                <a:gd name="T27" fmla="*/ 121 h 12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1">
                  <a:moveTo>
                    <a:pt x="400" y="94"/>
                  </a:moveTo>
                  <a:lnTo>
                    <a:pt x="311" y="121"/>
                  </a:lnTo>
                  <a:lnTo>
                    <a:pt x="104" y="40"/>
                  </a:lnTo>
                  <a:lnTo>
                    <a:pt x="0" y="67"/>
                  </a:lnTo>
                  <a:lnTo>
                    <a:pt x="52" y="0"/>
                  </a:lnTo>
                  <a:lnTo>
                    <a:pt x="311" y="0"/>
                  </a:lnTo>
                  <a:lnTo>
                    <a:pt x="200" y="20"/>
                  </a:lnTo>
                  <a:lnTo>
                    <a:pt x="400" y="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8" name="Freeform 242"/>
            <p:cNvSpPr>
              <a:spLocks/>
            </p:cNvSpPr>
            <p:nvPr/>
          </p:nvSpPr>
          <p:spPr bwMode="auto">
            <a:xfrm>
              <a:off x="4744" y="3215"/>
              <a:ext cx="400" cy="120"/>
            </a:xfrm>
            <a:custGeom>
              <a:avLst/>
              <a:gdLst>
                <a:gd name="T0" fmla="*/ 0 w 400"/>
                <a:gd name="T1" fmla="*/ 93 h 120"/>
                <a:gd name="T2" fmla="*/ 89 w 400"/>
                <a:gd name="T3" fmla="*/ 120 h 120"/>
                <a:gd name="T4" fmla="*/ 304 w 400"/>
                <a:gd name="T5" fmla="*/ 40 h 120"/>
                <a:gd name="T6" fmla="*/ 400 w 400"/>
                <a:gd name="T7" fmla="*/ 66 h 120"/>
                <a:gd name="T8" fmla="*/ 348 w 400"/>
                <a:gd name="T9" fmla="*/ 0 h 120"/>
                <a:gd name="T10" fmla="*/ 96 w 400"/>
                <a:gd name="T11" fmla="*/ 0 h 120"/>
                <a:gd name="T12" fmla="*/ 200 w 400"/>
                <a:gd name="T13" fmla="*/ 20 h 120"/>
                <a:gd name="T14" fmla="*/ 0 w 400"/>
                <a:gd name="T15" fmla="*/ 93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93"/>
                  </a:moveTo>
                  <a:lnTo>
                    <a:pt x="89" y="120"/>
                  </a:lnTo>
                  <a:lnTo>
                    <a:pt x="304" y="40"/>
                  </a:lnTo>
                  <a:lnTo>
                    <a:pt x="400" y="66"/>
                  </a:lnTo>
                  <a:lnTo>
                    <a:pt x="348" y="0"/>
                  </a:lnTo>
                  <a:lnTo>
                    <a:pt x="96" y="0"/>
                  </a:lnTo>
                  <a:lnTo>
                    <a:pt x="200" y="20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39" name="Freeform 243"/>
            <p:cNvSpPr>
              <a:spLocks/>
            </p:cNvSpPr>
            <p:nvPr/>
          </p:nvSpPr>
          <p:spPr bwMode="auto">
            <a:xfrm>
              <a:off x="4744" y="3215"/>
              <a:ext cx="400" cy="120"/>
            </a:xfrm>
            <a:custGeom>
              <a:avLst/>
              <a:gdLst>
                <a:gd name="T0" fmla="*/ 0 w 400"/>
                <a:gd name="T1" fmla="*/ 93 h 120"/>
                <a:gd name="T2" fmla="*/ 89 w 400"/>
                <a:gd name="T3" fmla="*/ 120 h 120"/>
                <a:gd name="T4" fmla="*/ 304 w 400"/>
                <a:gd name="T5" fmla="*/ 40 h 120"/>
                <a:gd name="T6" fmla="*/ 400 w 400"/>
                <a:gd name="T7" fmla="*/ 66 h 120"/>
                <a:gd name="T8" fmla="*/ 348 w 400"/>
                <a:gd name="T9" fmla="*/ 0 h 120"/>
                <a:gd name="T10" fmla="*/ 96 w 400"/>
                <a:gd name="T11" fmla="*/ 0 h 120"/>
                <a:gd name="T12" fmla="*/ 200 w 400"/>
                <a:gd name="T13" fmla="*/ 20 h 120"/>
                <a:gd name="T14" fmla="*/ 0 w 400"/>
                <a:gd name="T15" fmla="*/ 93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93"/>
                  </a:moveTo>
                  <a:lnTo>
                    <a:pt x="89" y="120"/>
                  </a:lnTo>
                  <a:lnTo>
                    <a:pt x="304" y="40"/>
                  </a:lnTo>
                  <a:lnTo>
                    <a:pt x="400" y="66"/>
                  </a:lnTo>
                  <a:lnTo>
                    <a:pt x="348" y="0"/>
                  </a:lnTo>
                  <a:lnTo>
                    <a:pt x="96" y="0"/>
                  </a:lnTo>
                  <a:lnTo>
                    <a:pt x="200" y="20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40" name="Freeform 244"/>
            <p:cNvSpPr>
              <a:spLocks/>
            </p:cNvSpPr>
            <p:nvPr/>
          </p:nvSpPr>
          <p:spPr bwMode="auto">
            <a:xfrm>
              <a:off x="4307" y="3355"/>
              <a:ext cx="400" cy="127"/>
            </a:xfrm>
            <a:custGeom>
              <a:avLst/>
              <a:gdLst>
                <a:gd name="T0" fmla="*/ 400 w 400"/>
                <a:gd name="T1" fmla="*/ 26 h 127"/>
                <a:gd name="T2" fmla="*/ 311 w 400"/>
                <a:gd name="T3" fmla="*/ 0 h 127"/>
                <a:gd name="T4" fmla="*/ 104 w 400"/>
                <a:gd name="T5" fmla="*/ 80 h 127"/>
                <a:gd name="T6" fmla="*/ 0 w 400"/>
                <a:gd name="T7" fmla="*/ 53 h 127"/>
                <a:gd name="T8" fmla="*/ 52 w 400"/>
                <a:gd name="T9" fmla="*/ 127 h 127"/>
                <a:gd name="T10" fmla="*/ 311 w 400"/>
                <a:gd name="T11" fmla="*/ 127 h 127"/>
                <a:gd name="T12" fmla="*/ 200 w 400"/>
                <a:gd name="T13" fmla="*/ 100 h 127"/>
                <a:gd name="T14" fmla="*/ 400 w 400"/>
                <a:gd name="T15" fmla="*/ 26 h 1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7"/>
                <a:gd name="T26" fmla="*/ 400 w 400"/>
                <a:gd name="T27" fmla="*/ 127 h 1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7">
                  <a:moveTo>
                    <a:pt x="400" y="26"/>
                  </a:moveTo>
                  <a:lnTo>
                    <a:pt x="311" y="0"/>
                  </a:lnTo>
                  <a:lnTo>
                    <a:pt x="104" y="80"/>
                  </a:lnTo>
                  <a:lnTo>
                    <a:pt x="0" y="53"/>
                  </a:lnTo>
                  <a:lnTo>
                    <a:pt x="52" y="127"/>
                  </a:lnTo>
                  <a:lnTo>
                    <a:pt x="311" y="127"/>
                  </a:lnTo>
                  <a:lnTo>
                    <a:pt x="200" y="100"/>
                  </a:lnTo>
                  <a:lnTo>
                    <a:pt x="400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41" name="Freeform 245"/>
            <p:cNvSpPr>
              <a:spLocks/>
            </p:cNvSpPr>
            <p:nvPr/>
          </p:nvSpPr>
          <p:spPr bwMode="auto">
            <a:xfrm>
              <a:off x="4307" y="3355"/>
              <a:ext cx="400" cy="127"/>
            </a:xfrm>
            <a:custGeom>
              <a:avLst/>
              <a:gdLst>
                <a:gd name="T0" fmla="*/ 400 w 400"/>
                <a:gd name="T1" fmla="*/ 26 h 127"/>
                <a:gd name="T2" fmla="*/ 311 w 400"/>
                <a:gd name="T3" fmla="*/ 0 h 127"/>
                <a:gd name="T4" fmla="*/ 104 w 400"/>
                <a:gd name="T5" fmla="*/ 80 h 127"/>
                <a:gd name="T6" fmla="*/ 0 w 400"/>
                <a:gd name="T7" fmla="*/ 53 h 127"/>
                <a:gd name="T8" fmla="*/ 52 w 400"/>
                <a:gd name="T9" fmla="*/ 127 h 127"/>
                <a:gd name="T10" fmla="*/ 311 w 400"/>
                <a:gd name="T11" fmla="*/ 127 h 127"/>
                <a:gd name="T12" fmla="*/ 200 w 400"/>
                <a:gd name="T13" fmla="*/ 100 h 127"/>
                <a:gd name="T14" fmla="*/ 400 w 400"/>
                <a:gd name="T15" fmla="*/ 26 h 12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7"/>
                <a:gd name="T26" fmla="*/ 400 w 400"/>
                <a:gd name="T27" fmla="*/ 127 h 12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7">
                  <a:moveTo>
                    <a:pt x="400" y="26"/>
                  </a:moveTo>
                  <a:lnTo>
                    <a:pt x="311" y="0"/>
                  </a:lnTo>
                  <a:lnTo>
                    <a:pt x="104" y="80"/>
                  </a:lnTo>
                  <a:lnTo>
                    <a:pt x="0" y="53"/>
                  </a:lnTo>
                  <a:lnTo>
                    <a:pt x="52" y="127"/>
                  </a:lnTo>
                  <a:lnTo>
                    <a:pt x="311" y="127"/>
                  </a:lnTo>
                  <a:lnTo>
                    <a:pt x="200" y="100"/>
                  </a:lnTo>
                  <a:lnTo>
                    <a:pt x="400" y="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42" name="Freeform 246"/>
            <p:cNvSpPr>
              <a:spLocks/>
            </p:cNvSpPr>
            <p:nvPr/>
          </p:nvSpPr>
          <p:spPr bwMode="auto">
            <a:xfrm>
              <a:off x="4329" y="3208"/>
              <a:ext cx="400" cy="120"/>
            </a:xfrm>
            <a:custGeom>
              <a:avLst/>
              <a:gdLst>
                <a:gd name="T0" fmla="*/ 0 w 400"/>
                <a:gd name="T1" fmla="*/ 27 h 120"/>
                <a:gd name="T2" fmla="*/ 89 w 400"/>
                <a:gd name="T3" fmla="*/ 0 h 120"/>
                <a:gd name="T4" fmla="*/ 304 w 400"/>
                <a:gd name="T5" fmla="*/ 73 h 120"/>
                <a:gd name="T6" fmla="*/ 400 w 400"/>
                <a:gd name="T7" fmla="*/ 53 h 120"/>
                <a:gd name="T8" fmla="*/ 348 w 400"/>
                <a:gd name="T9" fmla="*/ 120 h 120"/>
                <a:gd name="T10" fmla="*/ 97 w 400"/>
                <a:gd name="T11" fmla="*/ 120 h 120"/>
                <a:gd name="T12" fmla="*/ 200 w 400"/>
                <a:gd name="T13" fmla="*/ 100 h 120"/>
                <a:gd name="T14" fmla="*/ 0 w 400"/>
                <a:gd name="T15" fmla="*/ 27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27"/>
                  </a:moveTo>
                  <a:lnTo>
                    <a:pt x="89" y="0"/>
                  </a:lnTo>
                  <a:lnTo>
                    <a:pt x="304" y="73"/>
                  </a:lnTo>
                  <a:lnTo>
                    <a:pt x="400" y="53"/>
                  </a:lnTo>
                  <a:lnTo>
                    <a:pt x="348" y="120"/>
                  </a:lnTo>
                  <a:lnTo>
                    <a:pt x="97" y="120"/>
                  </a:lnTo>
                  <a:lnTo>
                    <a:pt x="200" y="10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43" name="Freeform 247"/>
            <p:cNvSpPr>
              <a:spLocks/>
            </p:cNvSpPr>
            <p:nvPr/>
          </p:nvSpPr>
          <p:spPr bwMode="auto">
            <a:xfrm>
              <a:off x="4329" y="3208"/>
              <a:ext cx="400" cy="120"/>
            </a:xfrm>
            <a:custGeom>
              <a:avLst/>
              <a:gdLst>
                <a:gd name="T0" fmla="*/ 0 w 400"/>
                <a:gd name="T1" fmla="*/ 27 h 120"/>
                <a:gd name="T2" fmla="*/ 89 w 400"/>
                <a:gd name="T3" fmla="*/ 0 h 120"/>
                <a:gd name="T4" fmla="*/ 304 w 400"/>
                <a:gd name="T5" fmla="*/ 73 h 120"/>
                <a:gd name="T6" fmla="*/ 400 w 400"/>
                <a:gd name="T7" fmla="*/ 53 h 120"/>
                <a:gd name="T8" fmla="*/ 348 w 400"/>
                <a:gd name="T9" fmla="*/ 120 h 120"/>
                <a:gd name="T10" fmla="*/ 97 w 400"/>
                <a:gd name="T11" fmla="*/ 120 h 120"/>
                <a:gd name="T12" fmla="*/ 200 w 400"/>
                <a:gd name="T13" fmla="*/ 100 h 120"/>
                <a:gd name="T14" fmla="*/ 0 w 400"/>
                <a:gd name="T15" fmla="*/ 27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0" y="27"/>
                  </a:moveTo>
                  <a:lnTo>
                    <a:pt x="89" y="0"/>
                  </a:lnTo>
                  <a:lnTo>
                    <a:pt x="304" y="73"/>
                  </a:lnTo>
                  <a:lnTo>
                    <a:pt x="400" y="53"/>
                  </a:lnTo>
                  <a:lnTo>
                    <a:pt x="348" y="120"/>
                  </a:lnTo>
                  <a:lnTo>
                    <a:pt x="97" y="120"/>
                  </a:lnTo>
                  <a:lnTo>
                    <a:pt x="200" y="100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44" name="Freeform 248"/>
            <p:cNvSpPr>
              <a:spLocks/>
            </p:cNvSpPr>
            <p:nvPr/>
          </p:nvSpPr>
          <p:spPr bwMode="auto">
            <a:xfrm>
              <a:off x="4729" y="3368"/>
              <a:ext cx="400" cy="120"/>
            </a:xfrm>
            <a:custGeom>
              <a:avLst/>
              <a:gdLst>
                <a:gd name="T0" fmla="*/ 400 w 400"/>
                <a:gd name="T1" fmla="*/ 94 h 120"/>
                <a:gd name="T2" fmla="*/ 311 w 400"/>
                <a:gd name="T3" fmla="*/ 120 h 120"/>
                <a:gd name="T4" fmla="*/ 104 w 400"/>
                <a:gd name="T5" fmla="*/ 40 h 120"/>
                <a:gd name="T6" fmla="*/ 0 w 400"/>
                <a:gd name="T7" fmla="*/ 67 h 120"/>
                <a:gd name="T8" fmla="*/ 52 w 400"/>
                <a:gd name="T9" fmla="*/ 0 h 120"/>
                <a:gd name="T10" fmla="*/ 311 w 400"/>
                <a:gd name="T11" fmla="*/ 0 h 120"/>
                <a:gd name="T12" fmla="*/ 200 w 400"/>
                <a:gd name="T13" fmla="*/ 20 h 120"/>
                <a:gd name="T14" fmla="*/ 400 w 400"/>
                <a:gd name="T15" fmla="*/ 94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400" y="94"/>
                  </a:moveTo>
                  <a:lnTo>
                    <a:pt x="311" y="120"/>
                  </a:lnTo>
                  <a:lnTo>
                    <a:pt x="104" y="40"/>
                  </a:lnTo>
                  <a:lnTo>
                    <a:pt x="0" y="67"/>
                  </a:lnTo>
                  <a:lnTo>
                    <a:pt x="52" y="0"/>
                  </a:lnTo>
                  <a:lnTo>
                    <a:pt x="311" y="0"/>
                  </a:lnTo>
                  <a:lnTo>
                    <a:pt x="200" y="20"/>
                  </a:lnTo>
                  <a:lnTo>
                    <a:pt x="40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45" name="Freeform 249"/>
            <p:cNvSpPr>
              <a:spLocks/>
            </p:cNvSpPr>
            <p:nvPr/>
          </p:nvSpPr>
          <p:spPr bwMode="auto">
            <a:xfrm>
              <a:off x="4729" y="3368"/>
              <a:ext cx="400" cy="120"/>
            </a:xfrm>
            <a:custGeom>
              <a:avLst/>
              <a:gdLst>
                <a:gd name="T0" fmla="*/ 400 w 400"/>
                <a:gd name="T1" fmla="*/ 94 h 120"/>
                <a:gd name="T2" fmla="*/ 311 w 400"/>
                <a:gd name="T3" fmla="*/ 120 h 120"/>
                <a:gd name="T4" fmla="*/ 104 w 400"/>
                <a:gd name="T5" fmla="*/ 40 h 120"/>
                <a:gd name="T6" fmla="*/ 0 w 400"/>
                <a:gd name="T7" fmla="*/ 67 h 120"/>
                <a:gd name="T8" fmla="*/ 52 w 400"/>
                <a:gd name="T9" fmla="*/ 0 h 120"/>
                <a:gd name="T10" fmla="*/ 311 w 400"/>
                <a:gd name="T11" fmla="*/ 0 h 120"/>
                <a:gd name="T12" fmla="*/ 200 w 400"/>
                <a:gd name="T13" fmla="*/ 20 h 120"/>
                <a:gd name="T14" fmla="*/ 400 w 400"/>
                <a:gd name="T15" fmla="*/ 94 h 1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00"/>
                <a:gd name="T25" fmla="*/ 0 h 120"/>
                <a:gd name="T26" fmla="*/ 400 w 400"/>
                <a:gd name="T27" fmla="*/ 120 h 12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00" h="120">
                  <a:moveTo>
                    <a:pt x="400" y="94"/>
                  </a:moveTo>
                  <a:lnTo>
                    <a:pt x="311" y="120"/>
                  </a:lnTo>
                  <a:lnTo>
                    <a:pt x="104" y="40"/>
                  </a:lnTo>
                  <a:lnTo>
                    <a:pt x="0" y="67"/>
                  </a:lnTo>
                  <a:lnTo>
                    <a:pt x="52" y="0"/>
                  </a:lnTo>
                  <a:lnTo>
                    <a:pt x="311" y="0"/>
                  </a:lnTo>
                  <a:lnTo>
                    <a:pt x="200" y="20"/>
                  </a:lnTo>
                  <a:lnTo>
                    <a:pt x="40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46" name="Line 250"/>
            <p:cNvSpPr>
              <a:spLocks noChangeShapeType="1"/>
            </p:cNvSpPr>
            <p:nvPr/>
          </p:nvSpPr>
          <p:spPr bwMode="auto">
            <a:xfrm>
              <a:off x="4115" y="3341"/>
              <a:ext cx="1" cy="267"/>
            </a:xfrm>
            <a:prstGeom prst="line">
              <a:avLst/>
            </a:prstGeom>
            <a:noFill/>
            <a:ln w="12700" cap="sq">
              <a:solidFill>
                <a:srgbClr val="AAE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Line 251"/>
            <p:cNvSpPr>
              <a:spLocks noChangeShapeType="1"/>
            </p:cNvSpPr>
            <p:nvPr/>
          </p:nvSpPr>
          <p:spPr bwMode="auto">
            <a:xfrm>
              <a:off x="5329" y="3341"/>
              <a:ext cx="1" cy="267"/>
            </a:xfrm>
            <a:prstGeom prst="line">
              <a:avLst/>
            </a:prstGeom>
            <a:noFill/>
            <a:ln w="12700" cap="sq">
              <a:solidFill>
                <a:srgbClr val="AAE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7" name="Line 151"/>
          <p:cNvSpPr>
            <a:spLocks noChangeShapeType="1"/>
          </p:cNvSpPr>
          <p:nvPr/>
        </p:nvSpPr>
        <p:spPr bwMode="auto">
          <a:xfrm flipH="1" flipV="1">
            <a:off x="1644650" y="3962400"/>
            <a:ext cx="677066" cy="277868"/>
          </a:xfrm>
          <a:prstGeom prst="line">
            <a:avLst/>
          </a:prstGeom>
          <a:noFill/>
          <a:ln w="127000">
            <a:solidFill>
              <a:schemeClr val="accent3"/>
            </a:solidFill>
            <a:prstDash val="sysDash"/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2" name="AutoShape 149"/>
          <p:cNvSpPr>
            <a:spLocks noChangeArrowheads="1"/>
          </p:cNvSpPr>
          <p:nvPr/>
        </p:nvSpPr>
        <p:spPr bwMode="auto">
          <a:xfrm>
            <a:off x="4419600" y="1841673"/>
            <a:ext cx="2590799" cy="720275"/>
          </a:xfrm>
          <a:prstGeom prst="wedgeRoundRectCallout">
            <a:avLst>
              <a:gd name="adj1" fmla="val -33247"/>
              <a:gd name="adj2" fmla="val 145020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Level3</a:t>
            </a:r>
            <a:r>
              <a:rPr lang="en-US" sz="2000" b="1" dirty="0"/>
              <a:t>, VZW, </a:t>
            </a:r>
            <a:r>
              <a:rPr lang="en-US" sz="2000" b="1" dirty="0" smtClean="0"/>
              <a:t>22394</a:t>
            </a:r>
            <a:r>
              <a:rPr lang="en-US" sz="1800" b="1" dirty="0" smtClean="0"/>
              <a:t> </a:t>
            </a:r>
            <a:r>
              <a:rPr lang="en-US" sz="1800" dirty="0"/>
              <a:t>66.174.161.0/24 </a:t>
            </a:r>
          </a:p>
        </p:txBody>
      </p:sp>
      <p:sp>
        <p:nvSpPr>
          <p:cNvPr id="183" name="Line 151"/>
          <p:cNvSpPr>
            <a:spLocks noChangeShapeType="1"/>
          </p:cNvSpPr>
          <p:nvPr/>
        </p:nvSpPr>
        <p:spPr bwMode="auto">
          <a:xfrm flipH="1" flipV="1">
            <a:off x="6483184" y="3692862"/>
            <a:ext cx="761999" cy="488641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" name="Cloud 183"/>
          <p:cNvSpPr/>
          <p:nvPr/>
        </p:nvSpPr>
        <p:spPr bwMode="auto">
          <a:xfrm>
            <a:off x="7026480" y="4942778"/>
            <a:ext cx="1965120" cy="952499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22394</a:t>
            </a:r>
          </a:p>
        </p:txBody>
      </p:sp>
      <p:cxnSp>
        <p:nvCxnSpPr>
          <p:cNvPr id="185" name="Straight Connector 160"/>
          <p:cNvCxnSpPr>
            <a:cxnSpLocks noChangeShapeType="1"/>
            <a:endCxn id="184" idx="3"/>
          </p:cNvCxnSpPr>
          <p:nvPr/>
        </p:nvCxnSpPr>
        <p:spPr bwMode="auto">
          <a:xfrm flipH="1">
            <a:off x="8009040" y="4620290"/>
            <a:ext cx="107008" cy="376948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186" name="Line 151"/>
          <p:cNvSpPr>
            <a:spLocks noChangeShapeType="1"/>
          </p:cNvSpPr>
          <p:nvPr/>
        </p:nvSpPr>
        <p:spPr bwMode="auto">
          <a:xfrm flipV="1">
            <a:off x="7966920" y="4574717"/>
            <a:ext cx="191248" cy="484097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489858" y="5174159"/>
            <a:ext cx="55943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en-US" sz="2200" b="1" dirty="0" smtClean="0"/>
              <a:t>This prefix and 50K others were announced by China Telecom</a:t>
            </a:r>
            <a:endParaRPr lang="en-US" sz="2200" dirty="0"/>
          </a:p>
        </p:txBody>
      </p:sp>
      <p:sp>
        <p:nvSpPr>
          <p:cNvPr id="188" name="Rectangle 187"/>
          <p:cNvSpPr/>
          <p:nvPr/>
        </p:nvSpPr>
        <p:spPr>
          <a:xfrm>
            <a:off x="-171450" y="6096000"/>
            <a:ext cx="763905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en-US" sz="2200" b="1" dirty="0" smtClean="0"/>
              <a:t>Traffic for some prefixes was possibly </a:t>
            </a:r>
            <a:r>
              <a:rPr lang="en-US" sz="2200" b="1" dirty="0" smtClean="0">
                <a:solidFill>
                  <a:schemeClr val="accent4"/>
                </a:solidFill>
              </a:rPr>
              <a:t>intercepted</a:t>
            </a:r>
            <a:endParaRPr lang="en-US" sz="2200" dirty="0">
              <a:solidFill>
                <a:schemeClr val="accent4"/>
              </a:solidFill>
            </a:endParaRPr>
          </a:p>
        </p:txBody>
      </p:sp>
      <p:sp>
        <p:nvSpPr>
          <p:cNvPr id="192" name="Smiley Face 191"/>
          <p:cNvSpPr/>
          <p:nvPr/>
        </p:nvSpPr>
        <p:spPr bwMode="auto">
          <a:xfrm>
            <a:off x="3480821" y="2845411"/>
            <a:ext cx="631136" cy="544286"/>
          </a:xfrm>
          <a:prstGeom prst="smileyFace">
            <a:avLst>
              <a:gd name="adj" fmla="val -4653"/>
            </a:avLst>
          </a:prstGeom>
          <a:solidFill>
            <a:schemeClr val="bg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79" name="Rectangle 6"/>
          <p:cNvSpPr>
            <a:spLocks noChangeArrowheads="1"/>
          </p:cNvSpPr>
          <p:nvPr/>
        </p:nvSpPr>
        <p:spPr bwMode="auto">
          <a:xfrm>
            <a:off x="0" y="762000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65088" lvl="1" indent="-65088" algn="ctr">
              <a:defRPr/>
            </a:pPr>
            <a:r>
              <a:rPr lang="en-US" sz="2200" b="1" dirty="0"/>
              <a:t>April 2010 : China Telecom intercepts traffic</a:t>
            </a:r>
            <a:endParaRPr lang="en-US" sz="2200" b="1" dirty="0">
              <a:solidFill>
                <a:srgbClr val="C00000"/>
              </a:solidFill>
            </a:endParaRPr>
          </a:p>
        </p:txBody>
      </p:sp>
      <p:sp>
        <p:nvSpPr>
          <p:cNvPr id="90" name="Line 151"/>
          <p:cNvSpPr>
            <a:spLocks noChangeShapeType="1"/>
          </p:cNvSpPr>
          <p:nvPr/>
        </p:nvSpPr>
        <p:spPr bwMode="auto">
          <a:xfrm flipV="1">
            <a:off x="1563466" y="2637944"/>
            <a:ext cx="915147" cy="991429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7026480" y="6096000"/>
            <a:ext cx="1965120" cy="430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b="1" dirty="0" smtClean="0">
                <a:solidFill>
                  <a:schemeClr val="tx1"/>
                </a:solidFill>
              </a:rPr>
              <a:t>66.174.161.0/24</a:t>
            </a:r>
            <a:endParaRPr lang="en-CA" b="1" dirty="0">
              <a:solidFill>
                <a:schemeClr val="tx1"/>
              </a:solidFill>
            </a:endParaRPr>
          </a:p>
        </p:txBody>
      </p:sp>
      <p:cxnSp>
        <p:nvCxnSpPr>
          <p:cNvPr id="4" name="Straight Connector 3"/>
          <p:cNvCxnSpPr>
            <a:stCxn id="2" idx="0"/>
            <a:endCxn id="184" idx="1"/>
          </p:cNvCxnSpPr>
          <p:nvPr/>
        </p:nvCxnSpPr>
        <p:spPr>
          <a:xfrm flipV="1">
            <a:off x="8009040" y="5894263"/>
            <a:ext cx="0" cy="20173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AutoShape 149"/>
          <p:cNvSpPr>
            <a:spLocks noChangeArrowheads="1"/>
          </p:cNvSpPr>
          <p:nvPr/>
        </p:nvSpPr>
        <p:spPr bwMode="auto">
          <a:xfrm>
            <a:off x="6857463" y="2460989"/>
            <a:ext cx="2133600" cy="720275"/>
          </a:xfrm>
          <a:prstGeom prst="wedgeRoundRectCallout">
            <a:avLst>
              <a:gd name="adj1" fmla="val -30302"/>
              <a:gd name="adj2" fmla="val 145226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VZW</a:t>
            </a:r>
            <a:r>
              <a:rPr lang="en-US" sz="2000" b="1" dirty="0"/>
              <a:t>, </a:t>
            </a:r>
            <a:r>
              <a:rPr lang="en-US" sz="2000" b="1" dirty="0" smtClean="0"/>
              <a:t>22394</a:t>
            </a:r>
            <a:r>
              <a:rPr lang="en-US" sz="1800" b="1" dirty="0" smtClean="0"/>
              <a:t> </a:t>
            </a:r>
            <a:r>
              <a:rPr lang="en-US" sz="1800" dirty="0"/>
              <a:t>66.174.161.0/24</a:t>
            </a:r>
            <a:r>
              <a:rPr lang="en-US" sz="1800" b="1" dirty="0"/>
              <a:t> </a:t>
            </a:r>
          </a:p>
        </p:txBody>
      </p:sp>
      <p:sp>
        <p:nvSpPr>
          <p:cNvPr id="82" name="AutoShape 149"/>
          <p:cNvSpPr>
            <a:spLocks noChangeArrowheads="1"/>
          </p:cNvSpPr>
          <p:nvPr/>
        </p:nvSpPr>
        <p:spPr bwMode="auto">
          <a:xfrm>
            <a:off x="4730583" y="4308585"/>
            <a:ext cx="2133600" cy="720275"/>
          </a:xfrm>
          <a:prstGeom prst="wedgeRoundRectCallout">
            <a:avLst>
              <a:gd name="adj1" fmla="val 63532"/>
              <a:gd name="adj2" fmla="val 71728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22394</a:t>
            </a:r>
            <a:r>
              <a:rPr lang="en-US" sz="1800" b="1" dirty="0" smtClean="0"/>
              <a:t> </a:t>
            </a:r>
            <a:r>
              <a:rPr lang="en-US" sz="1800" dirty="0"/>
              <a:t>66.174.161.0/24</a:t>
            </a:r>
            <a:r>
              <a:rPr lang="en-US" sz="1800" b="1" dirty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7618237"/>
      </p:ext>
    </p:extLst>
  </p:cSld>
  <p:clrMapOvr>
    <a:masterClrMapping/>
  </p:clrMapOvr>
  <p:transition advTm="10509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build="p"/>
      <p:bldP spid="78" grpId="1" build="p"/>
      <p:bldP spid="148" grpId="0" animBg="1"/>
      <p:bldP spid="177" grpId="0" animBg="1"/>
      <p:bldP spid="183" grpId="0" animBg="1"/>
      <p:bldP spid="186" grpId="0" animBg="1"/>
      <p:bldP spid="187" grpId="0"/>
      <p:bldP spid="188" grpId="0"/>
      <p:bldP spid="192" grpId="0" animBg="1"/>
      <p:bldP spid="79" grpId="0"/>
      <p:bldP spid="90" grpId="0" animBg="1"/>
      <p:bldP spid="81" grpId="0" animBg="1"/>
      <p:bldP spid="81" grpId="1" animBg="1"/>
      <p:bldP spid="82" grpId="0" animBg="1"/>
      <p:bldP spid="8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Securing the Internet: </a:t>
            </a:r>
            <a:r>
              <a:rPr lang="en-US" b="1" dirty="0" smtClean="0">
                <a:solidFill>
                  <a:schemeClr val="accent4"/>
                </a:solidFill>
              </a:rPr>
              <a:t>RPKI</a:t>
            </a:r>
          </a:p>
        </p:txBody>
      </p:sp>
      <p:grpSp>
        <p:nvGrpSpPr>
          <p:cNvPr id="150" name="Group 149"/>
          <p:cNvGrpSpPr/>
          <p:nvPr/>
        </p:nvGrpSpPr>
        <p:grpSpPr>
          <a:xfrm>
            <a:off x="19050" y="685800"/>
            <a:ext cx="8743950" cy="838200"/>
            <a:chOff x="400050" y="685800"/>
            <a:chExt cx="8743950" cy="838200"/>
          </a:xfrm>
        </p:grpSpPr>
        <p:sp>
          <p:nvSpPr>
            <p:cNvPr id="71" name="Rounded Rectangle 70"/>
            <p:cNvSpPr/>
            <p:nvPr/>
          </p:nvSpPr>
          <p:spPr bwMode="auto">
            <a:xfrm>
              <a:off x="400050" y="685800"/>
              <a:ext cx="7772400" cy="838200"/>
            </a:xfrm>
            <a:prstGeom prst="roundRect">
              <a:avLst/>
            </a:prstGeom>
            <a:noFill/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lvl="1" algn="r">
                <a:defRPr/>
              </a:pPr>
              <a:r>
                <a:rPr lang="en-US" sz="2200" b="1" dirty="0" smtClean="0"/>
                <a:t>Resource Public Key Infrastructure (RPKI):   </a:t>
              </a:r>
              <a:r>
                <a:rPr lang="en-US" sz="2200" dirty="0" smtClean="0"/>
                <a:t>Certified    mapping from </a:t>
              </a:r>
              <a:r>
                <a:rPr lang="en-US" sz="2200" dirty="0" err="1" smtClean="0"/>
                <a:t>ASes</a:t>
              </a:r>
              <a:r>
                <a:rPr lang="en-US" sz="2200" dirty="0" smtClean="0"/>
                <a:t> to public keys and IP prefixes.  </a:t>
              </a:r>
              <a:endParaRPr lang="en-US" sz="2200" dirty="0"/>
            </a:p>
          </p:txBody>
        </p:sp>
        <p:sp>
          <p:nvSpPr>
            <p:cNvPr id="149" name="Can 148"/>
            <p:cNvSpPr/>
            <p:nvPr/>
          </p:nvSpPr>
          <p:spPr bwMode="auto">
            <a:xfrm>
              <a:off x="8382000" y="762000"/>
              <a:ext cx="762000" cy="685800"/>
            </a:xfrm>
            <a:prstGeom prst="can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153400" y="762001"/>
            <a:ext cx="381000" cy="990599"/>
            <a:chOff x="8763000" y="2133600"/>
            <a:chExt cx="381000" cy="990599"/>
          </a:xfrm>
        </p:grpSpPr>
        <p:grpSp>
          <p:nvGrpSpPr>
            <p:cNvPr id="48" name="Group 79"/>
            <p:cNvGrpSpPr/>
            <p:nvPr/>
          </p:nvGrpSpPr>
          <p:grpSpPr bwMode="auto">
            <a:xfrm>
              <a:off x="8763000" y="2438400"/>
              <a:ext cx="381000" cy="685799"/>
              <a:chOff x="6858000" y="5257797"/>
              <a:chExt cx="914400" cy="1600196"/>
            </a:xfrm>
            <a:solidFill>
              <a:srgbClr val="660066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74" name="Flowchart: Alternate Process 73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49" name="Group 85"/>
            <p:cNvGrpSpPr/>
            <p:nvPr/>
          </p:nvGrpSpPr>
          <p:grpSpPr bwMode="auto">
            <a:xfrm>
              <a:off x="8763000" y="2362200"/>
              <a:ext cx="3810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68" name="Flowchart: Alternate Process 67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0" name="Group 79"/>
            <p:cNvGrpSpPr/>
            <p:nvPr/>
          </p:nvGrpSpPr>
          <p:grpSpPr bwMode="auto">
            <a:xfrm>
              <a:off x="8763000" y="2286000"/>
              <a:ext cx="381000" cy="685799"/>
              <a:chOff x="6858000" y="5257797"/>
              <a:chExt cx="914400" cy="1600196"/>
            </a:xfrm>
            <a:solidFill>
              <a:srgbClr val="FF33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63" name="Flowchart: Alternate Process 62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1" name="Group 79"/>
            <p:cNvGrpSpPr/>
            <p:nvPr/>
          </p:nvGrpSpPr>
          <p:grpSpPr bwMode="auto">
            <a:xfrm>
              <a:off x="8763000" y="2209799"/>
              <a:ext cx="381000" cy="685799"/>
              <a:chOff x="6858000" y="5257797"/>
              <a:chExt cx="914400" cy="1600196"/>
            </a:xfrm>
            <a:solidFill>
              <a:srgbClr val="9AE69A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58" name="Flowchart: Alternate Process 57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2" name="Group 79"/>
            <p:cNvGrpSpPr/>
            <p:nvPr/>
          </p:nvGrpSpPr>
          <p:grpSpPr bwMode="auto">
            <a:xfrm>
              <a:off x="8763000" y="2133600"/>
              <a:ext cx="381000" cy="685799"/>
              <a:chOff x="6858000" y="5257797"/>
              <a:chExt cx="914400" cy="1600196"/>
            </a:xfrm>
            <a:solidFill>
              <a:srgbClr val="C00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53" name="Flowchart: Alternate Process 52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sp>
        <p:nvSpPr>
          <p:cNvPr id="79" name="Cloud 78"/>
          <p:cNvSpPr/>
          <p:nvPr/>
        </p:nvSpPr>
        <p:spPr bwMode="auto">
          <a:xfrm>
            <a:off x="445792" y="3558913"/>
            <a:ext cx="2224108" cy="1394087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endParaRPr lang="en-US" sz="2200" b="1" dirty="0" smtClean="0">
              <a:latin typeface="+mj-lt"/>
            </a:endParaRP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China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Telecom </a:t>
            </a:r>
            <a:endParaRPr lang="en-US" sz="2200" b="1" dirty="0">
              <a:latin typeface="+mj-lt"/>
            </a:endParaRPr>
          </a:p>
        </p:txBody>
      </p:sp>
      <p:sp>
        <p:nvSpPr>
          <p:cNvPr id="80" name="Cloud 79"/>
          <p:cNvSpPr/>
          <p:nvPr/>
        </p:nvSpPr>
        <p:spPr bwMode="auto">
          <a:xfrm>
            <a:off x="2439147" y="2201811"/>
            <a:ext cx="1828800" cy="951131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ISP 1</a:t>
            </a:r>
            <a:endParaRPr lang="en-US" sz="2200" b="1" dirty="0">
              <a:latin typeface="+mj-lt"/>
            </a:endParaRPr>
          </a:p>
        </p:txBody>
      </p:sp>
      <p:sp>
        <p:nvSpPr>
          <p:cNvPr id="81" name="Cloud 80"/>
          <p:cNvSpPr/>
          <p:nvPr/>
        </p:nvSpPr>
        <p:spPr bwMode="auto">
          <a:xfrm>
            <a:off x="7239747" y="3668805"/>
            <a:ext cx="1752600" cy="952499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Verizon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Wireless</a:t>
            </a:r>
            <a:endParaRPr lang="en-US" sz="2200" b="1" dirty="0">
              <a:latin typeface="+mj-lt"/>
            </a:endParaRPr>
          </a:p>
        </p:txBody>
      </p:sp>
      <p:cxnSp>
        <p:nvCxnSpPr>
          <p:cNvPr id="82" name="Straight Connector 160"/>
          <p:cNvCxnSpPr>
            <a:cxnSpLocks noChangeShapeType="1"/>
            <a:endCxn id="80" idx="2"/>
          </p:cNvCxnSpPr>
          <p:nvPr/>
        </p:nvCxnSpPr>
        <p:spPr bwMode="auto">
          <a:xfrm flipV="1">
            <a:off x="1538689" y="2677377"/>
            <a:ext cx="906131" cy="958203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cxnSp>
        <p:nvCxnSpPr>
          <p:cNvPr id="83" name="Straight Connector 160"/>
          <p:cNvCxnSpPr>
            <a:cxnSpLocks noChangeShapeType="1"/>
            <a:stCxn id="79" idx="0"/>
          </p:cNvCxnSpPr>
          <p:nvPr/>
        </p:nvCxnSpPr>
        <p:spPr bwMode="auto">
          <a:xfrm flipV="1">
            <a:off x="2668047" y="3382228"/>
            <a:ext cx="2209500" cy="873729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84" name="Straight Connector 160"/>
          <p:cNvCxnSpPr>
            <a:cxnSpLocks noChangeShapeType="1"/>
            <a:stCxn id="80" idx="0"/>
          </p:cNvCxnSpPr>
          <p:nvPr/>
        </p:nvCxnSpPr>
        <p:spPr bwMode="auto">
          <a:xfrm>
            <a:off x="4266423" y="2677377"/>
            <a:ext cx="801624" cy="475566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85" name="Cloud 84"/>
          <p:cNvSpPr/>
          <p:nvPr/>
        </p:nvSpPr>
        <p:spPr bwMode="auto">
          <a:xfrm>
            <a:off x="4877547" y="2886244"/>
            <a:ext cx="1828800" cy="99196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Level 3</a:t>
            </a:r>
            <a:endParaRPr lang="en-US" sz="2200" b="1" dirty="0">
              <a:latin typeface="+mj-lt"/>
            </a:endParaRPr>
          </a:p>
        </p:txBody>
      </p:sp>
      <p:cxnSp>
        <p:nvCxnSpPr>
          <p:cNvPr id="86" name="Straight Connector 160"/>
          <p:cNvCxnSpPr>
            <a:cxnSpLocks noChangeShapeType="1"/>
            <a:stCxn id="81" idx="2"/>
          </p:cNvCxnSpPr>
          <p:nvPr/>
        </p:nvCxnSpPr>
        <p:spPr bwMode="auto">
          <a:xfrm flipH="1" flipV="1">
            <a:off x="6477747" y="3668805"/>
            <a:ext cx="767436" cy="476250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/>
            <a:tailEnd type="stealth"/>
          </a:ln>
        </p:spPr>
      </p:cxnSp>
      <p:sp>
        <p:nvSpPr>
          <p:cNvPr id="87" name="AutoShape 149"/>
          <p:cNvSpPr>
            <a:spLocks noChangeArrowheads="1"/>
          </p:cNvSpPr>
          <p:nvPr/>
        </p:nvSpPr>
        <p:spPr bwMode="auto">
          <a:xfrm>
            <a:off x="293019" y="1870525"/>
            <a:ext cx="2221581" cy="720275"/>
          </a:xfrm>
          <a:prstGeom prst="wedgeRoundRectCallout">
            <a:avLst>
              <a:gd name="adj1" fmla="val -121"/>
              <a:gd name="adj2" fmla="val 187361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err="1" smtClean="0"/>
              <a:t>ChinaTel</a:t>
            </a:r>
            <a:r>
              <a:rPr lang="en-US" sz="2000" b="1" dirty="0" smtClean="0"/>
              <a:t> </a:t>
            </a:r>
            <a:r>
              <a:rPr lang="en-US" sz="1800" dirty="0" smtClean="0"/>
              <a:t>66.174.161.0/24 </a:t>
            </a:r>
            <a:endParaRPr lang="en-US" sz="1800" dirty="0"/>
          </a:p>
        </p:txBody>
      </p:sp>
      <p:sp>
        <p:nvSpPr>
          <p:cNvPr id="89" name="Rectangle 88"/>
          <p:cNvSpPr/>
          <p:nvPr/>
        </p:nvSpPr>
        <p:spPr>
          <a:xfrm>
            <a:off x="3104921" y="1525674"/>
            <a:ext cx="4972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?</a:t>
            </a:r>
            <a:endParaRPr lang="en-US" sz="4000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1" name="Group 212"/>
          <p:cNvGrpSpPr>
            <a:grpSpLocks/>
          </p:cNvGrpSpPr>
          <p:nvPr/>
        </p:nvGrpSpPr>
        <p:grpSpPr bwMode="auto">
          <a:xfrm>
            <a:off x="1181100" y="3429000"/>
            <a:ext cx="685800" cy="933450"/>
            <a:chOff x="2736" y="1968"/>
            <a:chExt cx="432" cy="588"/>
          </a:xfrm>
        </p:grpSpPr>
        <p:grpSp>
          <p:nvGrpSpPr>
            <p:cNvPr id="92" name="Group 213"/>
            <p:cNvGrpSpPr>
              <a:grpSpLocks/>
            </p:cNvGrpSpPr>
            <p:nvPr/>
          </p:nvGrpSpPr>
          <p:grpSpPr bwMode="auto">
            <a:xfrm>
              <a:off x="2736" y="1968"/>
              <a:ext cx="432" cy="354"/>
              <a:chOff x="4224" y="3216"/>
              <a:chExt cx="432" cy="354"/>
            </a:xfrm>
          </p:grpSpPr>
          <p:sp>
            <p:nvSpPr>
              <p:cNvPr id="94" name="AutoShape 214"/>
              <p:cNvSpPr>
                <a:spLocks noChangeArrowheads="1"/>
              </p:cNvSpPr>
              <p:nvPr/>
            </p:nvSpPr>
            <p:spPr bwMode="auto">
              <a:xfrm>
                <a:off x="4560" y="3216"/>
                <a:ext cx="96" cy="192"/>
              </a:xfrm>
              <a:prstGeom prst="triangle">
                <a:avLst>
                  <a:gd name="adj" fmla="val 50000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AutoShape 215"/>
              <p:cNvSpPr>
                <a:spLocks noChangeArrowheads="1"/>
              </p:cNvSpPr>
              <p:nvPr/>
            </p:nvSpPr>
            <p:spPr bwMode="auto">
              <a:xfrm>
                <a:off x="4224" y="3216"/>
                <a:ext cx="96" cy="192"/>
              </a:xfrm>
              <a:prstGeom prst="triangle">
                <a:avLst>
                  <a:gd name="adj" fmla="val 50000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216"/>
              <p:cNvSpPr>
                <a:spLocks noChangeArrowheads="1"/>
              </p:cNvSpPr>
              <p:nvPr/>
            </p:nvSpPr>
            <p:spPr bwMode="auto">
              <a:xfrm>
                <a:off x="4225" y="3421"/>
                <a:ext cx="429" cy="149"/>
              </a:xfrm>
              <a:prstGeom prst="ellipse">
                <a:avLst/>
              </a:prstGeom>
              <a:solidFill>
                <a:srgbClr val="A50021"/>
              </a:solidFill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217"/>
              <p:cNvSpPr>
                <a:spLocks noChangeArrowheads="1"/>
              </p:cNvSpPr>
              <p:nvPr/>
            </p:nvSpPr>
            <p:spPr bwMode="auto">
              <a:xfrm>
                <a:off x="4224" y="3389"/>
                <a:ext cx="432" cy="10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218"/>
              <p:cNvSpPr>
                <a:spLocks noChangeArrowheads="1"/>
              </p:cNvSpPr>
              <p:nvPr/>
            </p:nvSpPr>
            <p:spPr bwMode="auto">
              <a:xfrm>
                <a:off x="4224" y="3389"/>
                <a:ext cx="432" cy="109"/>
              </a:xfrm>
              <a:prstGeom prst="rect">
                <a:avLst/>
              </a:prstGeom>
              <a:solidFill>
                <a:srgbClr val="A5002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9" name="Oval 219"/>
              <p:cNvSpPr>
                <a:spLocks noChangeArrowheads="1"/>
              </p:cNvSpPr>
              <p:nvPr/>
            </p:nvSpPr>
            <p:spPr bwMode="auto">
              <a:xfrm>
                <a:off x="4225" y="3312"/>
                <a:ext cx="429" cy="149"/>
              </a:xfrm>
              <a:prstGeom prst="ellipse">
                <a:avLst/>
              </a:prstGeom>
              <a:solidFill>
                <a:srgbClr val="FF3300"/>
              </a:solidFill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0" name="Freeform 220"/>
              <p:cNvSpPr>
                <a:spLocks/>
              </p:cNvSpPr>
              <p:nvPr/>
            </p:nvSpPr>
            <p:spPr bwMode="auto">
              <a:xfrm>
                <a:off x="4445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3" y="40"/>
                    </a:lnTo>
                    <a:lnTo>
                      <a:pt x="400" y="67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221"/>
              <p:cNvSpPr>
                <a:spLocks/>
              </p:cNvSpPr>
              <p:nvPr/>
            </p:nvSpPr>
            <p:spPr bwMode="auto">
              <a:xfrm>
                <a:off x="4445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3" y="40"/>
                    </a:lnTo>
                    <a:lnTo>
                      <a:pt x="400" y="67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2" name="Freeform 222"/>
              <p:cNvSpPr>
                <a:spLocks/>
              </p:cNvSpPr>
              <p:nvPr/>
            </p:nvSpPr>
            <p:spPr bwMode="auto">
              <a:xfrm>
                <a:off x="4290" y="3389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7"/>
                    </a:moveTo>
                    <a:lnTo>
                      <a:pt x="311" y="0"/>
                    </a:lnTo>
                    <a:lnTo>
                      <a:pt x="103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223"/>
              <p:cNvSpPr>
                <a:spLocks/>
              </p:cNvSpPr>
              <p:nvPr/>
            </p:nvSpPr>
            <p:spPr bwMode="auto">
              <a:xfrm>
                <a:off x="4290" y="3389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7"/>
                    </a:moveTo>
                    <a:lnTo>
                      <a:pt x="311" y="0"/>
                    </a:lnTo>
                    <a:lnTo>
                      <a:pt x="103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224"/>
              <p:cNvSpPr>
                <a:spLocks/>
              </p:cNvSpPr>
              <p:nvPr/>
            </p:nvSpPr>
            <p:spPr bwMode="auto">
              <a:xfrm>
                <a:off x="4298" y="3330"/>
                <a:ext cx="142" cy="48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4"/>
                    </a:lnTo>
                    <a:lnTo>
                      <a:pt x="400" y="54"/>
                    </a:lnTo>
                    <a:lnTo>
                      <a:pt x="348" y="120"/>
                    </a:lnTo>
                    <a:lnTo>
                      <a:pt x="96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225"/>
              <p:cNvSpPr>
                <a:spLocks/>
              </p:cNvSpPr>
              <p:nvPr/>
            </p:nvSpPr>
            <p:spPr bwMode="auto">
              <a:xfrm>
                <a:off x="4298" y="3330"/>
                <a:ext cx="142" cy="48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4"/>
                    </a:lnTo>
                    <a:lnTo>
                      <a:pt x="400" y="54"/>
                    </a:lnTo>
                    <a:lnTo>
                      <a:pt x="348" y="120"/>
                    </a:lnTo>
                    <a:lnTo>
                      <a:pt x="96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6" name="Freeform 226"/>
              <p:cNvSpPr>
                <a:spLocks/>
              </p:cNvSpPr>
              <p:nvPr/>
            </p:nvSpPr>
            <p:spPr bwMode="auto">
              <a:xfrm>
                <a:off x="4440" y="3395"/>
                <a:ext cx="142" cy="49"/>
              </a:xfrm>
              <a:custGeom>
                <a:avLst/>
                <a:gdLst>
                  <a:gd name="T0" fmla="*/ 0 w 400"/>
                  <a:gd name="T1" fmla="*/ 0 h 121"/>
                  <a:gd name="T2" fmla="*/ 0 w 400"/>
                  <a:gd name="T3" fmla="*/ 0 h 121"/>
                  <a:gd name="T4" fmla="*/ 0 w 400"/>
                  <a:gd name="T5" fmla="*/ 0 h 121"/>
                  <a:gd name="T6" fmla="*/ 0 w 400"/>
                  <a:gd name="T7" fmla="*/ 0 h 121"/>
                  <a:gd name="T8" fmla="*/ 0 w 400"/>
                  <a:gd name="T9" fmla="*/ 0 h 121"/>
                  <a:gd name="T10" fmla="*/ 0 w 400"/>
                  <a:gd name="T11" fmla="*/ 0 h 121"/>
                  <a:gd name="T12" fmla="*/ 0 w 400"/>
                  <a:gd name="T13" fmla="*/ 0 h 121"/>
                  <a:gd name="T14" fmla="*/ 0 w 400"/>
                  <a:gd name="T15" fmla="*/ 0 h 12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1"/>
                  <a:gd name="T26" fmla="*/ 400 w 400"/>
                  <a:gd name="T27" fmla="*/ 121 h 12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1">
                    <a:moveTo>
                      <a:pt x="400" y="94"/>
                    </a:moveTo>
                    <a:lnTo>
                      <a:pt x="311" y="121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227"/>
              <p:cNvSpPr>
                <a:spLocks/>
              </p:cNvSpPr>
              <p:nvPr/>
            </p:nvSpPr>
            <p:spPr bwMode="auto">
              <a:xfrm>
                <a:off x="4440" y="3395"/>
                <a:ext cx="142" cy="49"/>
              </a:xfrm>
              <a:custGeom>
                <a:avLst/>
                <a:gdLst>
                  <a:gd name="T0" fmla="*/ 0 w 400"/>
                  <a:gd name="T1" fmla="*/ 0 h 121"/>
                  <a:gd name="T2" fmla="*/ 0 w 400"/>
                  <a:gd name="T3" fmla="*/ 0 h 121"/>
                  <a:gd name="T4" fmla="*/ 0 w 400"/>
                  <a:gd name="T5" fmla="*/ 0 h 121"/>
                  <a:gd name="T6" fmla="*/ 0 w 400"/>
                  <a:gd name="T7" fmla="*/ 0 h 121"/>
                  <a:gd name="T8" fmla="*/ 0 w 400"/>
                  <a:gd name="T9" fmla="*/ 0 h 121"/>
                  <a:gd name="T10" fmla="*/ 0 w 400"/>
                  <a:gd name="T11" fmla="*/ 0 h 121"/>
                  <a:gd name="T12" fmla="*/ 0 w 400"/>
                  <a:gd name="T13" fmla="*/ 0 h 121"/>
                  <a:gd name="T14" fmla="*/ 0 w 400"/>
                  <a:gd name="T15" fmla="*/ 0 h 12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1"/>
                  <a:gd name="T26" fmla="*/ 400 w 400"/>
                  <a:gd name="T27" fmla="*/ 121 h 12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1">
                    <a:moveTo>
                      <a:pt x="400" y="94"/>
                    </a:moveTo>
                    <a:lnTo>
                      <a:pt x="311" y="121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228"/>
              <p:cNvSpPr>
                <a:spLocks/>
              </p:cNvSpPr>
              <p:nvPr/>
            </p:nvSpPr>
            <p:spPr bwMode="auto">
              <a:xfrm>
                <a:off x="4448" y="3335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4" y="40"/>
                    </a:lnTo>
                    <a:lnTo>
                      <a:pt x="400" y="66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27" name="Freeform 229"/>
              <p:cNvSpPr>
                <a:spLocks/>
              </p:cNvSpPr>
              <p:nvPr/>
            </p:nvSpPr>
            <p:spPr bwMode="auto">
              <a:xfrm>
                <a:off x="4448" y="3335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4" y="40"/>
                    </a:lnTo>
                    <a:lnTo>
                      <a:pt x="400" y="66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42" name="Freeform 230"/>
              <p:cNvSpPr>
                <a:spLocks/>
              </p:cNvSpPr>
              <p:nvPr/>
            </p:nvSpPr>
            <p:spPr bwMode="auto">
              <a:xfrm>
                <a:off x="4292" y="3392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6"/>
                    </a:moveTo>
                    <a:lnTo>
                      <a:pt x="311" y="0"/>
                    </a:lnTo>
                    <a:lnTo>
                      <a:pt x="104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47" name="Freeform 231"/>
              <p:cNvSpPr>
                <a:spLocks/>
              </p:cNvSpPr>
              <p:nvPr/>
            </p:nvSpPr>
            <p:spPr bwMode="auto">
              <a:xfrm>
                <a:off x="4292" y="3392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6"/>
                    </a:moveTo>
                    <a:lnTo>
                      <a:pt x="311" y="0"/>
                    </a:lnTo>
                    <a:lnTo>
                      <a:pt x="104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48" name="Freeform 232"/>
              <p:cNvSpPr>
                <a:spLocks/>
              </p:cNvSpPr>
              <p:nvPr/>
            </p:nvSpPr>
            <p:spPr bwMode="auto">
              <a:xfrm>
                <a:off x="4300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3"/>
                    </a:lnTo>
                    <a:lnTo>
                      <a:pt x="400" y="53"/>
                    </a:lnTo>
                    <a:lnTo>
                      <a:pt x="348" y="120"/>
                    </a:lnTo>
                    <a:lnTo>
                      <a:pt x="97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1" name="Freeform 234"/>
              <p:cNvSpPr>
                <a:spLocks/>
              </p:cNvSpPr>
              <p:nvPr/>
            </p:nvSpPr>
            <p:spPr bwMode="auto">
              <a:xfrm>
                <a:off x="4442" y="3398"/>
                <a:ext cx="143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400" y="94"/>
                    </a:moveTo>
                    <a:lnTo>
                      <a:pt x="311" y="120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235"/>
              <p:cNvSpPr>
                <a:spLocks/>
              </p:cNvSpPr>
              <p:nvPr/>
            </p:nvSpPr>
            <p:spPr bwMode="auto">
              <a:xfrm>
                <a:off x="4442" y="3398"/>
                <a:ext cx="143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400" y="94"/>
                    </a:moveTo>
                    <a:lnTo>
                      <a:pt x="311" y="120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3" name="Line 236"/>
              <p:cNvSpPr>
                <a:spLocks noChangeShapeType="1"/>
              </p:cNvSpPr>
              <p:nvPr/>
            </p:nvSpPr>
            <p:spPr bwMode="auto">
              <a:xfrm>
                <a:off x="4224" y="3387"/>
                <a:ext cx="0" cy="108"/>
              </a:xfrm>
              <a:prstGeom prst="line">
                <a:avLst/>
              </a:prstGeom>
              <a:noFill/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Line 237"/>
              <p:cNvSpPr>
                <a:spLocks noChangeShapeType="1"/>
              </p:cNvSpPr>
              <p:nvPr/>
            </p:nvSpPr>
            <p:spPr bwMode="auto">
              <a:xfrm>
                <a:off x="4656" y="3387"/>
                <a:ext cx="0" cy="108"/>
              </a:xfrm>
              <a:prstGeom prst="line">
                <a:avLst/>
              </a:prstGeom>
              <a:noFill/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Freeform 233"/>
              <p:cNvSpPr>
                <a:spLocks/>
              </p:cNvSpPr>
              <p:nvPr/>
            </p:nvSpPr>
            <p:spPr bwMode="auto">
              <a:xfrm>
                <a:off x="4300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3"/>
                    </a:lnTo>
                    <a:lnTo>
                      <a:pt x="400" y="53"/>
                    </a:lnTo>
                    <a:lnTo>
                      <a:pt x="348" y="120"/>
                    </a:lnTo>
                    <a:lnTo>
                      <a:pt x="97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  <p:sp>
          <p:nvSpPr>
            <p:cNvPr id="93" name="Rectangle 238"/>
            <p:cNvSpPr>
              <a:spLocks noChangeArrowheads="1"/>
            </p:cNvSpPr>
            <p:nvPr/>
          </p:nvSpPr>
          <p:spPr bwMode="auto">
            <a:xfrm>
              <a:off x="2776" y="2304"/>
              <a:ext cx="1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sz="2000" b="1" dirty="0">
                <a:solidFill>
                  <a:srgbClr val="A50021"/>
                </a:solidFill>
                <a:latin typeface="Arial" charset="0"/>
              </a:endParaRPr>
            </a:p>
          </p:txBody>
        </p:sp>
      </p:grpSp>
      <p:sp>
        <p:nvSpPr>
          <p:cNvPr id="181" name="AutoShape 149"/>
          <p:cNvSpPr>
            <a:spLocks noChangeArrowheads="1"/>
          </p:cNvSpPr>
          <p:nvPr/>
        </p:nvSpPr>
        <p:spPr bwMode="auto">
          <a:xfrm>
            <a:off x="4419600" y="1841673"/>
            <a:ext cx="2590799" cy="720275"/>
          </a:xfrm>
          <a:prstGeom prst="wedgeRoundRectCallout">
            <a:avLst>
              <a:gd name="adj1" fmla="val -33667"/>
              <a:gd name="adj2" fmla="val 145020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Level3</a:t>
            </a:r>
            <a:r>
              <a:rPr lang="en-US" sz="2000" b="1" dirty="0"/>
              <a:t>, VZW, </a:t>
            </a:r>
            <a:r>
              <a:rPr lang="en-US" sz="2000" b="1" dirty="0" smtClean="0"/>
              <a:t>22394</a:t>
            </a:r>
            <a:r>
              <a:rPr lang="en-US" sz="1800" b="1" dirty="0" smtClean="0"/>
              <a:t> </a:t>
            </a:r>
            <a:r>
              <a:rPr lang="en-US" sz="1800" dirty="0"/>
              <a:t>66.174.161.0/24 </a:t>
            </a:r>
          </a:p>
        </p:txBody>
      </p:sp>
      <p:sp>
        <p:nvSpPr>
          <p:cNvPr id="182" name="Line 151"/>
          <p:cNvSpPr>
            <a:spLocks noChangeShapeType="1"/>
          </p:cNvSpPr>
          <p:nvPr/>
        </p:nvSpPr>
        <p:spPr bwMode="auto">
          <a:xfrm flipH="1" flipV="1">
            <a:off x="6477746" y="3669440"/>
            <a:ext cx="761999" cy="488641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3" name="Cloud 182"/>
          <p:cNvSpPr/>
          <p:nvPr/>
        </p:nvSpPr>
        <p:spPr bwMode="auto">
          <a:xfrm>
            <a:off x="7026480" y="4942778"/>
            <a:ext cx="1965120" cy="952499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22394</a:t>
            </a:r>
          </a:p>
        </p:txBody>
      </p:sp>
      <p:cxnSp>
        <p:nvCxnSpPr>
          <p:cNvPr id="184" name="Straight Connector 160"/>
          <p:cNvCxnSpPr>
            <a:cxnSpLocks noChangeShapeType="1"/>
            <a:endCxn id="183" idx="3"/>
          </p:cNvCxnSpPr>
          <p:nvPr/>
        </p:nvCxnSpPr>
        <p:spPr bwMode="auto">
          <a:xfrm flipH="1">
            <a:off x="8009040" y="4620290"/>
            <a:ext cx="107008" cy="376948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185" name="Line 151"/>
          <p:cNvSpPr>
            <a:spLocks noChangeShapeType="1"/>
          </p:cNvSpPr>
          <p:nvPr/>
        </p:nvSpPr>
        <p:spPr bwMode="auto">
          <a:xfrm flipV="1">
            <a:off x="7966920" y="4566715"/>
            <a:ext cx="191248" cy="484097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329852" y="1371600"/>
            <a:ext cx="2310959" cy="1221234"/>
            <a:chOff x="6086103" y="4497184"/>
            <a:chExt cx="2310959" cy="1221234"/>
          </a:xfrm>
        </p:grpSpPr>
        <p:sp>
          <p:nvSpPr>
            <p:cNvPr id="189" name="Rectangle 188"/>
            <p:cNvSpPr/>
            <p:nvPr/>
          </p:nvSpPr>
          <p:spPr>
            <a:xfrm rot="5400000">
              <a:off x="6698799" y="4115122"/>
              <a:ext cx="990600" cy="221599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38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X</a:t>
              </a:r>
              <a:endParaRPr lang="en-US" sz="13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sp>
          <p:nvSpPr>
            <p:cNvPr id="190" name="Rectangle 189"/>
            <p:cNvSpPr/>
            <p:nvPr/>
          </p:nvSpPr>
          <p:spPr>
            <a:xfrm>
              <a:off x="6213451" y="4497184"/>
              <a:ext cx="218361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RPKI: Invalid!</a:t>
              </a:r>
              <a:endParaRPr lang="en-US" sz="2400" dirty="0">
                <a:solidFill>
                  <a:srgbClr val="C00000"/>
                </a:solidFill>
                <a:latin typeface="+mj-lt"/>
              </a:endParaRPr>
            </a:p>
          </p:txBody>
        </p:sp>
      </p:grpSp>
      <p:sp>
        <p:nvSpPr>
          <p:cNvPr id="191" name="Rectangle 190"/>
          <p:cNvSpPr/>
          <p:nvPr/>
        </p:nvSpPr>
        <p:spPr>
          <a:xfrm>
            <a:off x="1295400" y="5174159"/>
            <a:ext cx="469248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en-US" sz="2200" b="1" dirty="0" smtClean="0"/>
              <a:t>RPKI shows China Telecom is not a valid origin for this prefix.</a:t>
            </a:r>
            <a:endParaRPr lang="en-US" sz="2200" dirty="0"/>
          </a:p>
        </p:txBody>
      </p:sp>
      <p:sp>
        <p:nvSpPr>
          <p:cNvPr id="192" name="Smiley Face 191"/>
          <p:cNvSpPr/>
          <p:nvPr/>
        </p:nvSpPr>
        <p:spPr bwMode="auto">
          <a:xfrm>
            <a:off x="3559864" y="2845411"/>
            <a:ext cx="631136" cy="544286"/>
          </a:xfrm>
          <a:prstGeom prst="smileyFace">
            <a:avLst>
              <a:gd name="adj" fmla="val 4653"/>
            </a:avLst>
          </a:prstGeom>
          <a:solidFill>
            <a:schemeClr val="bg1"/>
          </a:solidFill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88" name="Line 151"/>
          <p:cNvSpPr>
            <a:spLocks noChangeShapeType="1"/>
          </p:cNvSpPr>
          <p:nvPr/>
        </p:nvSpPr>
        <p:spPr bwMode="auto">
          <a:xfrm flipH="1" flipV="1">
            <a:off x="4328160" y="2699851"/>
            <a:ext cx="800100" cy="479102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0288601"/>
      </p:ext>
    </p:extLst>
  </p:cSld>
  <p:clrMapOvr>
    <a:masterClrMapping/>
  </p:clrMapOvr>
  <p:transition advTm="2813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191" grpId="0"/>
      <p:bldP spid="192" grpId="0" animBg="1"/>
      <p:bldP spid="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But </a:t>
            </a:r>
            <a:r>
              <a:rPr lang="en-US" b="1" dirty="0" smtClean="0">
                <a:solidFill>
                  <a:schemeClr val="accent4"/>
                </a:solidFill>
              </a:rPr>
              <a:t>RPKI</a:t>
            </a:r>
            <a:r>
              <a:rPr lang="en-US" dirty="0" smtClean="0"/>
              <a:t> alone is not enough!</a:t>
            </a:r>
            <a:endParaRPr lang="en-US" dirty="0" smtClean="0">
              <a:solidFill>
                <a:srgbClr val="002060"/>
              </a:solidFill>
            </a:endParaRPr>
          </a:p>
        </p:txBody>
      </p:sp>
      <p:grpSp>
        <p:nvGrpSpPr>
          <p:cNvPr id="150" name="Group 149"/>
          <p:cNvGrpSpPr/>
          <p:nvPr/>
        </p:nvGrpSpPr>
        <p:grpSpPr>
          <a:xfrm>
            <a:off x="228600" y="685800"/>
            <a:ext cx="8534400" cy="838200"/>
            <a:chOff x="609600" y="685800"/>
            <a:chExt cx="8534400" cy="838200"/>
          </a:xfrm>
        </p:grpSpPr>
        <p:sp>
          <p:nvSpPr>
            <p:cNvPr id="71" name="Rounded Rectangle 70"/>
            <p:cNvSpPr/>
            <p:nvPr/>
          </p:nvSpPr>
          <p:spPr bwMode="auto">
            <a:xfrm>
              <a:off x="609600" y="685800"/>
              <a:ext cx="7772400" cy="838200"/>
            </a:xfrm>
            <a:prstGeom prst="roundRect">
              <a:avLst/>
            </a:prstGeom>
            <a:noFill/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lvl="1" algn="r">
                <a:defRPr/>
              </a:pPr>
              <a:r>
                <a:rPr lang="en-US" sz="2200" b="1" dirty="0" smtClean="0"/>
                <a:t>Resource Public Key Infrastructure (RPKI):      </a:t>
              </a:r>
              <a:r>
                <a:rPr lang="en-US" sz="2200" dirty="0" smtClean="0"/>
                <a:t>Certified mapping from </a:t>
              </a:r>
              <a:r>
                <a:rPr lang="en-US" sz="2200" dirty="0" err="1" smtClean="0"/>
                <a:t>ASes</a:t>
              </a:r>
              <a:r>
                <a:rPr lang="en-US" sz="2200" dirty="0" smtClean="0"/>
                <a:t> to public keys and IP prefixes.  </a:t>
              </a:r>
              <a:endParaRPr lang="en-US" sz="2200" dirty="0"/>
            </a:p>
          </p:txBody>
        </p:sp>
        <p:sp>
          <p:nvSpPr>
            <p:cNvPr id="149" name="Can 148"/>
            <p:cNvSpPr/>
            <p:nvPr/>
          </p:nvSpPr>
          <p:spPr bwMode="auto">
            <a:xfrm>
              <a:off x="8382000" y="762000"/>
              <a:ext cx="762000" cy="685800"/>
            </a:xfrm>
            <a:prstGeom prst="can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153400" y="762001"/>
            <a:ext cx="381000" cy="990599"/>
            <a:chOff x="8763000" y="2133600"/>
            <a:chExt cx="381000" cy="990599"/>
          </a:xfrm>
        </p:grpSpPr>
        <p:grpSp>
          <p:nvGrpSpPr>
            <p:cNvPr id="48" name="Group 79"/>
            <p:cNvGrpSpPr/>
            <p:nvPr/>
          </p:nvGrpSpPr>
          <p:grpSpPr bwMode="auto">
            <a:xfrm>
              <a:off x="8763000" y="2438400"/>
              <a:ext cx="381000" cy="685799"/>
              <a:chOff x="6858000" y="5257797"/>
              <a:chExt cx="914400" cy="1600196"/>
            </a:xfrm>
            <a:solidFill>
              <a:srgbClr val="660066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74" name="Flowchart: Alternate Process 73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49" name="Group 85"/>
            <p:cNvGrpSpPr/>
            <p:nvPr/>
          </p:nvGrpSpPr>
          <p:grpSpPr bwMode="auto">
            <a:xfrm>
              <a:off x="8763000" y="2362200"/>
              <a:ext cx="3810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68" name="Flowchart: Alternate Process 67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0" name="Group 79"/>
            <p:cNvGrpSpPr/>
            <p:nvPr/>
          </p:nvGrpSpPr>
          <p:grpSpPr bwMode="auto">
            <a:xfrm>
              <a:off x="8763000" y="2286000"/>
              <a:ext cx="381000" cy="685799"/>
              <a:chOff x="6858000" y="5257797"/>
              <a:chExt cx="914400" cy="1600196"/>
            </a:xfrm>
            <a:solidFill>
              <a:srgbClr val="FF33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63" name="Flowchart: Alternate Process 62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1" name="Group 79"/>
            <p:cNvGrpSpPr/>
            <p:nvPr/>
          </p:nvGrpSpPr>
          <p:grpSpPr bwMode="auto">
            <a:xfrm>
              <a:off x="8763000" y="2209799"/>
              <a:ext cx="381000" cy="685799"/>
              <a:chOff x="6858000" y="5257797"/>
              <a:chExt cx="914400" cy="1600196"/>
            </a:xfrm>
            <a:solidFill>
              <a:srgbClr val="9AE69A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58" name="Flowchart: Alternate Process 57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2" name="Group 79"/>
            <p:cNvGrpSpPr/>
            <p:nvPr/>
          </p:nvGrpSpPr>
          <p:grpSpPr bwMode="auto">
            <a:xfrm>
              <a:off x="8763000" y="2133600"/>
              <a:ext cx="381000" cy="685799"/>
              <a:chOff x="6858000" y="5257797"/>
              <a:chExt cx="914400" cy="1600196"/>
            </a:xfrm>
            <a:solidFill>
              <a:srgbClr val="C00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53" name="Flowchart: Alternate Process 52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sp>
        <p:nvSpPr>
          <p:cNvPr id="79" name="Cloud 78"/>
          <p:cNvSpPr/>
          <p:nvPr/>
        </p:nvSpPr>
        <p:spPr bwMode="auto">
          <a:xfrm>
            <a:off x="445792" y="3558913"/>
            <a:ext cx="2224108" cy="1394087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endParaRPr lang="en-US" sz="2200" b="1" dirty="0" smtClean="0">
              <a:latin typeface="+mj-lt"/>
            </a:endParaRP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China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Telecom </a:t>
            </a:r>
            <a:endParaRPr lang="en-US" sz="2200" b="1" dirty="0">
              <a:latin typeface="+mj-lt"/>
            </a:endParaRPr>
          </a:p>
        </p:txBody>
      </p:sp>
      <p:sp>
        <p:nvSpPr>
          <p:cNvPr id="80" name="Cloud 79"/>
          <p:cNvSpPr/>
          <p:nvPr/>
        </p:nvSpPr>
        <p:spPr bwMode="auto">
          <a:xfrm>
            <a:off x="2439147" y="2201811"/>
            <a:ext cx="1828800" cy="951131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ISP 1</a:t>
            </a:r>
            <a:endParaRPr lang="en-US" sz="2200" b="1" dirty="0">
              <a:latin typeface="+mj-lt"/>
            </a:endParaRPr>
          </a:p>
        </p:txBody>
      </p:sp>
      <p:sp>
        <p:nvSpPr>
          <p:cNvPr id="81" name="Cloud 80"/>
          <p:cNvSpPr/>
          <p:nvPr/>
        </p:nvSpPr>
        <p:spPr bwMode="auto">
          <a:xfrm>
            <a:off x="7239747" y="3668805"/>
            <a:ext cx="1752600" cy="952499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Verizon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Wireless</a:t>
            </a:r>
            <a:endParaRPr lang="en-US" sz="2200" b="1" dirty="0">
              <a:latin typeface="+mj-lt"/>
            </a:endParaRPr>
          </a:p>
        </p:txBody>
      </p:sp>
      <p:cxnSp>
        <p:nvCxnSpPr>
          <p:cNvPr id="82" name="Straight Connector 160"/>
          <p:cNvCxnSpPr>
            <a:cxnSpLocks noChangeShapeType="1"/>
            <a:endCxn id="80" idx="2"/>
          </p:cNvCxnSpPr>
          <p:nvPr/>
        </p:nvCxnSpPr>
        <p:spPr bwMode="auto">
          <a:xfrm flipV="1">
            <a:off x="1538689" y="2677377"/>
            <a:ext cx="906131" cy="958203"/>
          </a:xfrm>
          <a:prstGeom prst="line">
            <a:avLst/>
          </a:prstGeom>
          <a:noFill/>
          <a:ln w="57150" algn="ctr">
            <a:solidFill>
              <a:schemeClr val="tx1">
                <a:lumMod val="50000"/>
              </a:schemeClr>
            </a:solidFill>
            <a:round/>
            <a:headEnd type="none" w="med" len="med"/>
            <a:tailEnd type="none" w="med" len="med"/>
          </a:ln>
        </p:spPr>
      </p:cxnSp>
      <p:cxnSp>
        <p:nvCxnSpPr>
          <p:cNvPr id="83" name="Straight Connector 160"/>
          <p:cNvCxnSpPr>
            <a:cxnSpLocks noChangeShapeType="1"/>
            <a:stCxn id="79" idx="0"/>
          </p:cNvCxnSpPr>
          <p:nvPr/>
        </p:nvCxnSpPr>
        <p:spPr bwMode="auto">
          <a:xfrm flipV="1">
            <a:off x="2668047" y="3382228"/>
            <a:ext cx="2209500" cy="873729"/>
          </a:xfrm>
          <a:prstGeom prst="line">
            <a:avLst/>
          </a:prstGeom>
          <a:noFill/>
          <a:ln w="57150" algn="ctr">
            <a:solidFill>
              <a:schemeClr val="tx1">
                <a:lumMod val="50000"/>
              </a:schemeClr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84" name="Straight Connector 160"/>
          <p:cNvCxnSpPr>
            <a:cxnSpLocks noChangeShapeType="1"/>
            <a:stCxn id="80" idx="0"/>
          </p:cNvCxnSpPr>
          <p:nvPr/>
        </p:nvCxnSpPr>
        <p:spPr bwMode="auto">
          <a:xfrm>
            <a:off x="4266423" y="2677377"/>
            <a:ext cx="801624" cy="475566"/>
          </a:xfrm>
          <a:prstGeom prst="line">
            <a:avLst/>
          </a:prstGeom>
          <a:noFill/>
          <a:ln w="57150" algn="ctr">
            <a:solidFill>
              <a:schemeClr val="tx1">
                <a:lumMod val="50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85" name="Cloud 84"/>
          <p:cNvSpPr/>
          <p:nvPr/>
        </p:nvSpPr>
        <p:spPr bwMode="auto">
          <a:xfrm>
            <a:off x="4877547" y="2886244"/>
            <a:ext cx="1828800" cy="99196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Level 3</a:t>
            </a:r>
            <a:endParaRPr lang="en-US" sz="2200" b="1" dirty="0">
              <a:latin typeface="+mj-lt"/>
            </a:endParaRPr>
          </a:p>
        </p:txBody>
      </p:sp>
      <p:cxnSp>
        <p:nvCxnSpPr>
          <p:cNvPr id="86" name="Straight Connector 160"/>
          <p:cNvCxnSpPr>
            <a:cxnSpLocks noChangeShapeType="1"/>
            <a:stCxn id="81" idx="2"/>
          </p:cNvCxnSpPr>
          <p:nvPr/>
        </p:nvCxnSpPr>
        <p:spPr bwMode="auto">
          <a:xfrm flipH="1" flipV="1">
            <a:off x="6477747" y="3668805"/>
            <a:ext cx="767436" cy="476250"/>
          </a:xfrm>
          <a:prstGeom prst="line">
            <a:avLst/>
          </a:prstGeom>
          <a:noFill/>
          <a:ln w="57150" algn="ctr">
            <a:solidFill>
              <a:schemeClr val="tx1">
                <a:lumMod val="50000"/>
              </a:schemeClr>
            </a:solidFill>
            <a:round/>
            <a:headEnd/>
            <a:tailEnd type="stealth"/>
          </a:ln>
        </p:spPr>
      </p:cxnSp>
      <p:sp>
        <p:nvSpPr>
          <p:cNvPr id="87" name="AutoShape 149"/>
          <p:cNvSpPr>
            <a:spLocks noChangeArrowheads="1"/>
          </p:cNvSpPr>
          <p:nvPr/>
        </p:nvSpPr>
        <p:spPr bwMode="auto">
          <a:xfrm>
            <a:off x="293019" y="1870525"/>
            <a:ext cx="2221581" cy="720275"/>
          </a:xfrm>
          <a:prstGeom prst="wedgeRoundRectCallout">
            <a:avLst>
              <a:gd name="adj1" fmla="val -121"/>
              <a:gd name="adj2" fmla="val 187361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err="1" smtClean="0"/>
              <a:t>ChinaTel</a:t>
            </a:r>
            <a:r>
              <a:rPr lang="en-US" sz="2000" b="1" dirty="0" smtClean="0"/>
              <a:t>, 22394 </a:t>
            </a:r>
            <a:r>
              <a:rPr lang="en-US" sz="1800" dirty="0" smtClean="0"/>
              <a:t>66.174.161.0/24 </a:t>
            </a:r>
            <a:endParaRPr lang="en-US" sz="1800" dirty="0"/>
          </a:p>
        </p:txBody>
      </p:sp>
      <p:sp>
        <p:nvSpPr>
          <p:cNvPr id="88" name="Line 151"/>
          <p:cNvSpPr>
            <a:spLocks noChangeShapeType="1"/>
          </p:cNvSpPr>
          <p:nvPr/>
        </p:nvSpPr>
        <p:spPr bwMode="auto">
          <a:xfrm flipV="1">
            <a:off x="1556368" y="2665542"/>
            <a:ext cx="906131" cy="904024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104921" y="1525674"/>
            <a:ext cx="4972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?</a:t>
            </a:r>
            <a:endParaRPr lang="en-US" sz="4000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1" name="Group 212"/>
          <p:cNvGrpSpPr>
            <a:grpSpLocks/>
          </p:cNvGrpSpPr>
          <p:nvPr/>
        </p:nvGrpSpPr>
        <p:grpSpPr bwMode="auto">
          <a:xfrm>
            <a:off x="1181100" y="3429000"/>
            <a:ext cx="685800" cy="933450"/>
            <a:chOff x="2736" y="1968"/>
            <a:chExt cx="432" cy="588"/>
          </a:xfrm>
        </p:grpSpPr>
        <p:grpSp>
          <p:nvGrpSpPr>
            <p:cNvPr id="92" name="Group 213"/>
            <p:cNvGrpSpPr>
              <a:grpSpLocks/>
            </p:cNvGrpSpPr>
            <p:nvPr/>
          </p:nvGrpSpPr>
          <p:grpSpPr bwMode="auto">
            <a:xfrm>
              <a:off x="2736" y="1968"/>
              <a:ext cx="432" cy="354"/>
              <a:chOff x="4224" y="3216"/>
              <a:chExt cx="432" cy="354"/>
            </a:xfrm>
          </p:grpSpPr>
          <p:sp>
            <p:nvSpPr>
              <p:cNvPr id="94" name="AutoShape 214"/>
              <p:cNvSpPr>
                <a:spLocks noChangeArrowheads="1"/>
              </p:cNvSpPr>
              <p:nvPr/>
            </p:nvSpPr>
            <p:spPr bwMode="auto">
              <a:xfrm>
                <a:off x="4560" y="3216"/>
                <a:ext cx="96" cy="192"/>
              </a:xfrm>
              <a:prstGeom prst="triangle">
                <a:avLst>
                  <a:gd name="adj" fmla="val 50000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AutoShape 215"/>
              <p:cNvSpPr>
                <a:spLocks noChangeArrowheads="1"/>
              </p:cNvSpPr>
              <p:nvPr/>
            </p:nvSpPr>
            <p:spPr bwMode="auto">
              <a:xfrm>
                <a:off x="4224" y="3216"/>
                <a:ext cx="96" cy="192"/>
              </a:xfrm>
              <a:prstGeom prst="triangle">
                <a:avLst>
                  <a:gd name="adj" fmla="val 50000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216"/>
              <p:cNvSpPr>
                <a:spLocks noChangeArrowheads="1"/>
              </p:cNvSpPr>
              <p:nvPr/>
            </p:nvSpPr>
            <p:spPr bwMode="auto">
              <a:xfrm>
                <a:off x="4225" y="3421"/>
                <a:ext cx="429" cy="149"/>
              </a:xfrm>
              <a:prstGeom prst="ellipse">
                <a:avLst/>
              </a:prstGeom>
              <a:solidFill>
                <a:srgbClr val="A50021"/>
              </a:solidFill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217"/>
              <p:cNvSpPr>
                <a:spLocks noChangeArrowheads="1"/>
              </p:cNvSpPr>
              <p:nvPr/>
            </p:nvSpPr>
            <p:spPr bwMode="auto">
              <a:xfrm>
                <a:off x="4224" y="3389"/>
                <a:ext cx="432" cy="10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 218"/>
              <p:cNvSpPr>
                <a:spLocks noChangeArrowheads="1"/>
              </p:cNvSpPr>
              <p:nvPr/>
            </p:nvSpPr>
            <p:spPr bwMode="auto">
              <a:xfrm>
                <a:off x="4224" y="3389"/>
                <a:ext cx="432" cy="109"/>
              </a:xfrm>
              <a:prstGeom prst="rect">
                <a:avLst/>
              </a:prstGeom>
              <a:solidFill>
                <a:srgbClr val="A5002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99" name="Oval 219"/>
              <p:cNvSpPr>
                <a:spLocks noChangeArrowheads="1"/>
              </p:cNvSpPr>
              <p:nvPr/>
            </p:nvSpPr>
            <p:spPr bwMode="auto">
              <a:xfrm>
                <a:off x="4225" y="3312"/>
                <a:ext cx="429" cy="149"/>
              </a:xfrm>
              <a:prstGeom prst="ellipse">
                <a:avLst/>
              </a:prstGeom>
              <a:solidFill>
                <a:srgbClr val="FF3300"/>
              </a:solidFill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0" name="Freeform 220"/>
              <p:cNvSpPr>
                <a:spLocks/>
              </p:cNvSpPr>
              <p:nvPr/>
            </p:nvSpPr>
            <p:spPr bwMode="auto">
              <a:xfrm>
                <a:off x="4445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3" y="40"/>
                    </a:lnTo>
                    <a:lnTo>
                      <a:pt x="400" y="67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221"/>
              <p:cNvSpPr>
                <a:spLocks/>
              </p:cNvSpPr>
              <p:nvPr/>
            </p:nvSpPr>
            <p:spPr bwMode="auto">
              <a:xfrm>
                <a:off x="4445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3" y="40"/>
                    </a:lnTo>
                    <a:lnTo>
                      <a:pt x="400" y="67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2" name="Freeform 222"/>
              <p:cNvSpPr>
                <a:spLocks/>
              </p:cNvSpPr>
              <p:nvPr/>
            </p:nvSpPr>
            <p:spPr bwMode="auto">
              <a:xfrm>
                <a:off x="4290" y="3389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7"/>
                    </a:moveTo>
                    <a:lnTo>
                      <a:pt x="311" y="0"/>
                    </a:lnTo>
                    <a:lnTo>
                      <a:pt x="103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223"/>
              <p:cNvSpPr>
                <a:spLocks/>
              </p:cNvSpPr>
              <p:nvPr/>
            </p:nvSpPr>
            <p:spPr bwMode="auto">
              <a:xfrm>
                <a:off x="4290" y="3389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7"/>
                    </a:moveTo>
                    <a:lnTo>
                      <a:pt x="311" y="0"/>
                    </a:lnTo>
                    <a:lnTo>
                      <a:pt x="103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224"/>
              <p:cNvSpPr>
                <a:spLocks/>
              </p:cNvSpPr>
              <p:nvPr/>
            </p:nvSpPr>
            <p:spPr bwMode="auto">
              <a:xfrm>
                <a:off x="4298" y="3330"/>
                <a:ext cx="142" cy="48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4"/>
                    </a:lnTo>
                    <a:lnTo>
                      <a:pt x="400" y="54"/>
                    </a:lnTo>
                    <a:lnTo>
                      <a:pt x="348" y="120"/>
                    </a:lnTo>
                    <a:lnTo>
                      <a:pt x="96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5" name="Freeform 225"/>
              <p:cNvSpPr>
                <a:spLocks/>
              </p:cNvSpPr>
              <p:nvPr/>
            </p:nvSpPr>
            <p:spPr bwMode="auto">
              <a:xfrm>
                <a:off x="4298" y="3330"/>
                <a:ext cx="142" cy="48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4"/>
                    </a:lnTo>
                    <a:lnTo>
                      <a:pt x="400" y="54"/>
                    </a:lnTo>
                    <a:lnTo>
                      <a:pt x="348" y="120"/>
                    </a:lnTo>
                    <a:lnTo>
                      <a:pt x="96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6" name="Freeform 226"/>
              <p:cNvSpPr>
                <a:spLocks/>
              </p:cNvSpPr>
              <p:nvPr/>
            </p:nvSpPr>
            <p:spPr bwMode="auto">
              <a:xfrm>
                <a:off x="4440" y="3395"/>
                <a:ext cx="142" cy="49"/>
              </a:xfrm>
              <a:custGeom>
                <a:avLst/>
                <a:gdLst>
                  <a:gd name="T0" fmla="*/ 0 w 400"/>
                  <a:gd name="T1" fmla="*/ 0 h 121"/>
                  <a:gd name="T2" fmla="*/ 0 w 400"/>
                  <a:gd name="T3" fmla="*/ 0 h 121"/>
                  <a:gd name="T4" fmla="*/ 0 w 400"/>
                  <a:gd name="T5" fmla="*/ 0 h 121"/>
                  <a:gd name="T6" fmla="*/ 0 w 400"/>
                  <a:gd name="T7" fmla="*/ 0 h 121"/>
                  <a:gd name="T8" fmla="*/ 0 w 400"/>
                  <a:gd name="T9" fmla="*/ 0 h 121"/>
                  <a:gd name="T10" fmla="*/ 0 w 400"/>
                  <a:gd name="T11" fmla="*/ 0 h 121"/>
                  <a:gd name="T12" fmla="*/ 0 w 400"/>
                  <a:gd name="T13" fmla="*/ 0 h 121"/>
                  <a:gd name="T14" fmla="*/ 0 w 400"/>
                  <a:gd name="T15" fmla="*/ 0 h 12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1"/>
                  <a:gd name="T26" fmla="*/ 400 w 400"/>
                  <a:gd name="T27" fmla="*/ 121 h 12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1">
                    <a:moveTo>
                      <a:pt x="400" y="94"/>
                    </a:moveTo>
                    <a:lnTo>
                      <a:pt x="311" y="121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7" name="Freeform 227"/>
              <p:cNvSpPr>
                <a:spLocks/>
              </p:cNvSpPr>
              <p:nvPr/>
            </p:nvSpPr>
            <p:spPr bwMode="auto">
              <a:xfrm>
                <a:off x="4440" y="3395"/>
                <a:ext cx="142" cy="49"/>
              </a:xfrm>
              <a:custGeom>
                <a:avLst/>
                <a:gdLst>
                  <a:gd name="T0" fmla="*/ 0 w 400"/>
                  <a:gd name="T1" fmla="*/ 0 h 121"/>
                  <a:gd name="T2" fmla="*/ 0 w 400"/>
                  <a:gd name="T3" fmla="*/ 0 h 121"/>
                  <a:gd name="T4" fmla="*/ 0 w 400"/>
                  <a:gd name="T5" fmla="*/ 0 h 121"/>
                  <a:gd name="T6" fmla="*/ 0 w 400"/>
                  <a:gd name="T7" fmla="*/ 0 h 121"/>
                  <a:gd name="T8" fmla="*/ 0 w 400"/>
                  <a:gd name="T9" fmla="*/ 0 h 121"/>
                  <a:gd name="T10" fmla="*/ 0 w 400"/>
                  <a:gd name="T11" fmla="*/ 0 h 121"/>
                  <a:gd name="T12" fmla="*/ 0 w 400"/>
                  <a:gd name="T13" fmla="*/ 0 h 121"/>
                  <a:gd name="T14" fmla="*/ 0 w 400"/>
                  <a:gd name="T15" fmla="*/ 0 h 12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1"/>
                  <a:gd name="T26" fmla="*/ 400 w 400"/>
                  <a:gd name="T27" fmla="*/ 121 h 12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1">
                    <a:moveTo>
                      <a:pt x="400" y="94"/>
                    </a:moveTo>
                    <a:lnTo>
                      <a:pt x="311" y="121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08" name="Freeform 228"/>
              <p:cNvSpPr>
                <a:spLocks/>
              </p:cNvSpPr>
              <p:nvPr/>
            </p:nvSpPr>
            <p:spPr bwMode="auto">
              <a:xfrm>
                <a:off x="4448" y="3335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4" y="40"/>
                    </a:lnTo>
                    <a:lnTo>
                      <a:pt x="400" y="66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27" name="Freeform 229"/>
              <p:cNvSpPr>
                <a:spLocks/>
              </p:cNvSpPr>
              <p:nvPr/>
            </p:nvSpPr>
            <p:spPr bwMode="auto">
              <a:xfrm>
                <a:off x="4448" y="3335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4" y="40"/>
                    </a:lnTo>
                    <a:lnTo>
                      <a:pt x="400" y="66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42" name="Freeform 230"/>
              <p:cNvSpPr>
                <a:spLocks/>
              </p:cNvSpPr>
              <p:nvPr/>
            </p:nvSpPr>
            <p:spPr bwMode="auto">
              <a:xfrm>
                <a:off x="4292" y="3392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6"/>
                    </a:moveTo>
                    <a:lnTo>
                      <a:pt x="311" y="0"/>
                    </a:lnTo>
                    <a:lnTo>
                      <a:pt x="104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47" name="Freeform 231"/>
              <p:cNvSpPr>
                <a:spLocks/>
              </p:cNvSpPr>
              <p:nvPr/>
            </p:nvSpPr>
            <p:spPr bwMode="auto">
              <a:xfrm>
                <a:off x="4292" y="3392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6"/>
                    </a:moveTo>
                    <a:lnTo>
                      <a:pt x="311" y="0"/>
                    </a:lnTo>
                    <a:lnTo>
                      <a:pt x="104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48" name="Freeform 232"/>
              <p:cNvSpPr>
                <a:spLocks/>
              </p:cNvSpPr>
              <p:nvPr/>
            </p:nvSpPr>
            <p:spPr bwMode="auto">
              <a:xfrm>
                <a:off x="4300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3"/>
                    </a:lnTo>
                    <a:lnTo>
                      <a:pt x="400" y="53"/>
                    </a:lnTo>
                    <a:lnTo>
                      <a:pt x="348" y="120"/>
                    </a:lnTo>
                    <a:lnTo>
                      <a:pt x="97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1" name="Freeform 234"/>
              <p:cNvSpPr>
                <a:spLocks/>
              </p:cNvSpPr>
              <p:nvPr/>
            </p:nvSpPr>
            <p:spPr bwMode="auto">
              <a:xfrm>
                <a:off x="4442" y="3398"/>
                <a:ext cx="143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400" y="94"/>
                    </a:moveTo>
                    <a:lnTo>
                      <a:pt x="311" y="120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235"/>
              <p:cNvSpPr>
                <a:spLocks/>
              </p:cNvSpPr>
              <p:nvPr/>
            </p:nvSpPr>
            <p:spPr bwMode="auto">
              <a:xfrm>
                <a:off x="4442" y="3398"/>
                <a:ext cx="143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400" y="94"/>
                    </a:moveTo>
                    <a:lnTo>
                      <a:pt x="311" y="120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3" name="Line 236"/>
              <p:cNvSpPr>
                <a:spLocks noChangeShapeType="1"/>
              </p:cNvSpPr>
              <p:nvPr/>
            </p:nvSpPr>
            <p:spPr bwMode="auto">
              <a:xfrm>
                <a:off x="4224" y="3387"/>
                <a:ext cx="0" cy="108"/>
              </a:xfrm>
              <a:prstGeom prst="line">
                <a:avLst/>
              </a:prstGeom>
              <a:noFill/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Line 237"/>
              <p:cNvSpPr>
                <a:spLocks noChangeShapeType="1"/>
              </p:cNvSpPr>
              <p:nvPr/>
            </p:nvSpPr>
            <p:spPr bwMode="auto">
              <a:xfrm>
                <a:off x="4656" y="3387"/>
                <a:ext cx="0" cy="108"/>
              </a:xfrm>
              <a:prstGeom prst="line">
                <a:avLst/>
              </a:prstGeom>
              <a:noFill/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Freeform 233"/>
              <p:cNvSpPr>
                <a:spLocks/>
              </p:cNvSpPr>
              <p:nvPr/>
            </p:nvSpPr>
            <p:spPr bwMode="auto">
              <a:xfrm>
                <a:off x="4300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3"/>
                    </a:lnTo>
                    <a:lnTo>
                      <a:pt x="400" y="53"/>
                    </a:lnTo>
                    <a:lnTo>
                      <a:pt x="348" y="120"/>
                    </a:lnTo>
                    <a:lnTo>
                      <a:pt x="97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  <p:sp>
          <p:nvSpPr>
            <p:cNvPr id="93" name="Rectangle 238"/>
            <p:cNvSpPr>
              <a:spLocks noChangeArrowheads="1"/>
            </p:cNvSpPr>
            <p:nvPr/>
          </p:nvSpPr>
          <p:spPr bwMode="auto">
            <a:xfrm>
              <a:off x="2776" y="2304"/>
              <a:ext cx="1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sz="2000" b="1" dirty="0">
                <a:solidFill>
                  <a:srgbClr val="A50021"/>
                </a:solidFill>
                <a:latin typeface="Arial" charset="0"/>
              </a:endParaRPr>
            </a:p>
          </p:txBody>
        </p:sp>
      </p:grpSp>
      <p:sp>
        <p:nvSpPr>
          <p:cNvPr id="181" name="AutoShape 149"/>
          <p:cNvSpPr>
            <a:spLocks noChangeArrowheads="1"/>
          </p:cNvSpPr>
          <p:nvPr/>
        </p:nvSpPr>
        <p:spPr bwMode="auto">
          <a:xfrm>
            <a:off x="4419600" y="1841673"/>
            <a:ext cx="2590799" cy="720275"/>
          </a:xfrm>
          <a:prstGeom prst="wedgeRoundRectCallout">
            <a:avLst>
              <a:gd name="adj1" fmla="val -34508"/>
              <a:gd name="adj2" fmla="val 140486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2000" b="1" dirty="0" smtClean="0"/>
              <a:t>Level3</a:t>
            </a:r>
            <a:r>
              <a:rPr lang="en-US" sz="2000" b="1" dirty="0"/>
              <a:t>, VZW, </a:t>
            </a:r>
            <a:r>
              <a:rPr lang="en-US" sz="2000" b="1" dirty="0" smtClean="0"/>
              <a:t>22394</a:t>
            </a:r>
            <a:r>
              <a:rPr lang="en-US" sz="1800" b="1" dirty="0" smtClean="0"/>
              <a:t> </a:t>
            </a:r>
            <a:r>
              <a:rPr lang="en-US" sz="1800" dirty="0"/>
              <a:t>66.174.161.0/24 </a:t>
            </a:r>
          </a:p>
        </p:txBody>
      </p:sp>
      <p:sp>
        <p:nvSpPr>
          <p:cNvPr id="182" name="Line 151"/>
          <p:cNvSpPr>
            <a:spLocks noChangeShapeType="1"/>
          </p:cNvSpPr>
          <p:nvPr/>
        </p:nvSpPr>
        <p:spPr bwMode="auto">
          <a:xfrm flipH="1" flipV="1">
            <a:off x="6483184" y="3623277"/>
            <a:ext cx="761999" cy="488641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3" name="Cloud 182"/>
          <p:cNvSpPr/>
          <p:nvPr/>
        </p:nvSpPr>
        <p:spPr bwMode="auto">
          <a:xfrm>
            <a:off x="7026480" y="4942778"/>
            <a:ext cx="1965120" cy="952499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22394</a:t>
            </a:r>
          </a:p>
        </p:txBody>
      </p:sp>
      <p:cxnSp>
        <p:nvCxnSpPr>
          <p:cNvPr id="184" name="Straight Connector 160"/>
          <p:cNvCxnSpPr>
            <a:cxnSpLocks noChangeShapeType="1"/>
            <a:endCxn id="183" idx="3"/>
          </p:cNvCxnSpPr>
          <p:nvPr/>
        </p:nvCxnSpPr>
        <p:spPr bwMode="auto">
          <a:xfrm flipH="1">
            <a:off x="8009040" y="4620290"/>
            <a:ext cx="107008" cy="376948"/>
          </a:xfrm>
          <a:prstGeom prst="line">
            <a:avLst/>
          </a:prstGeom>
          <a:noFill/>
          <a:ln w="57150" algn="ctr">
            <a:solidFill>
              <a:schemeClr val="tx1">
                <a:lumMod val="50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185" name="Line 151"/>
          <p:cNvSpPr>
            <a:spLocks noChangeShapeType="1"/>
          </p:cNvSpPr>
          <p:nvPr/>
        </p:nvSpPr>
        <p:spPr bwMode="auto">
          <a:xfrm flipV="1">
            <a:off x="7978194" y="4566715"/>
            <a:ext cx="191248" cy="484097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reeform 2"/>
          <p:cNvSpPr/>
          <p:nvPr/>
        </p:nvSpPr>
        <p:spPr>
          <a:xfrm>
            <a:off x="1868715" y="3920203"/>
            <a:ext cx="5157766" cy="1458686"/>
          </a:xfrm>
          <a:custGeom>
            <a:avLst/>
            <a:gdLst>
              <a:gd name="connsiteX0" fmla="*/ 0 w 5540829"/>
              <a:gd name="connsiteY0" fmla="*/ 0 h 1458686"/>
              <a:gd name="connsiteX1" fmla="*/ 859972 w 5540829"/>
              <a:gd name="connsiteY1" fmla="*/ 979715 h 1458686"/>
              <a:gd name="connsiteX2" fmla="*/ 2340429 w 5540829"/>
              <a:gd name="connsiteY2" fmla="*/ 576943 h 1458686"/>
              <a:gd name="connsiteX3" fmla="*/ 3820886 w 5540829"/>
              <a:gd name="connsiteY3" fmla="*/ 544286 h 1458686"/>
              <a:gd name="connsiteX4" fmla="*/ 4550229 w 5540829"/>
              <a:gd name="connsiteY4" fmla="*/ 1012372 h 1458686"/>
              <a:gd name="connsiteX5" fmla="*/ 5540829 w 5540829"/>
              <a:gd name="connsiteY5" fmla="*/ 1458686 h 145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40829" h="1458686">
                <a:moveTo>
                  <a:pt x="0" y="0"/>
                </a:moveTo>
                <a:cubicBezTo>
                  <a:pt x="234950" y="441779"/>
                  <a:pt x="469901" y="883558"/>
                  <a:pt x="859972" y="979715"/>
                </a:cubicBezTo>
                <a:cubicBezTo>
                  <a:pt x="1250043" y="1075872"/>
                  <a:pt x="1846943" y="649514"/>
                  <a:pt x="2340429" y="576943"/>
                </a:cubicBezTo>
                <a:cubicBezTo>
                  <a:pt x="2833915" y="504372"/>
                  <a:pt x="3452586" y="471715"/>
                  <a:pt x="3820886" y="544286"/>
                </a:cubicBezTo>
                <a:cubicBezTo>
                  <a:pt x="4189186" y="616857"/>
                  <a:pt x="4263572" y="859972"/>
                  <a:pt x="4550229" y="1012372"/>
                </a:cubicBezTo>
                <a:cubicBezTo>
                  <a:pt x="4836886" y="1164772"/>
                  <a:pt x="5188857" y="1311729"/>
                  <a:pt x="5540829" y="1458686"/>
                </a:cubicBezTo>
              </a:path>
            </a:pathLst>
          </a:custGeom>
          <a:ln w="57150">
            <a:solidFill>
              <a:srgbClr val="C00000"/>
            </a:solidFill>
            <a:prstDash val="sysDot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1099458" y="5174159"/>
            <a:ext cx="50727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en-US" sz="2200" b="1" dirty="0" smtClean="0"/>
              <a:t>Malicious router can </a:t>
            </a:r>
            <a:r>
              <a:rPr lang="en-US" sz="2200" b="1" dirty="0" smtClean="0">
                <a:solidFill>
                  <a:srgbClr val="C00000"/>
                </a:solidFill>
              </a:rPr>
              <a:t>pretend</a:t>
            </a:r>
            <a:r>
              <a:rPr lang="en-US" sz="2200" b="1" dirty="0" smtClean="0"/>
              <a:t> to  connect to the valid origin.</a:t>
            </a:r>
            <a:endParaRPr lang="en-US" sz="2200" dirty="0"/>
          </a:p>
        </p:txBody>
      </p:sp>
      <p:sp>
        <p:nvSpPr>
          <p:cNvPr id="110" name="Smiley Face 109"/>
          <p:cNvSpPr/>
          <p:nvPr/>
        </p:nvSpPr>
        <p:spPr bwMode="auto">
          <a:xfrm>
            <a:off x="3480821" y="2845411"/>
            <a:ext cx="631136" cy="544286"/>
          </a:xfrm>
          <a:prstGeom prst="smileyFace">
            <a:avLst>
              <a:gd name="adj" fmla="val -4653"/>
            </a:avLst>
          </a:prstGeom>
          <a:solidFill>
            <a:schemeClr val="bg1"/>
          </a:solidFill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30240159"/>
      </p:ext>
    </p:extLst>
  </p:cSld>
  <p:clrMapOvr>
    <a:masterClrMapping/>
  </p:clrMapOvr>
  <p:transition advTm="269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89" grpId="0"/>
      <p:bldP spid="89" grpId="1"/>
      <p:bldP spid="3" grpId="0" animBg="1"/>
      <p:bldP spid="109" grpId="0"/>
      <p:bldP spid="1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To stop this attack, we need </a:t>
            </a:r>
            <a:r>
              <a:rPr lang="en-US" sz="3200" b="1" dirty="0" smtClean="0">
                <a:solidFill>
                  <a:schemeClr val="accent4"/>
                </a:solidFill>
              </a:rPr>
              <a:t>S*BGP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(e.g. </a:t>
            </a:r>
            <a:r>
              <a:rPr lang="en-US" sz="2800" dirty="0" smtClean="0">
                <a:solidFill>
                  <a:schemeClr val="accent4"/>
                </a:solidFill>
              </a:rPr>
              <a:t>S-BGP/</a:t>
            </a:r>
            <a:r>
              <a:rPr lang="en-US" sz="2800" dirty="0" err="1" smtClean="0">
                <a:solidFill>
                  <a:schemeClr val="accent4"/>
                </a:solidFill>
              </a:rPr>
              <a:t>soBGP</a:t>
            </a:r>
            <a:r>
              <a:rPr lang="en-US" sz="2800" dirty="0" smtClean="0">
                <a:solidFill>
                  <a:srgbClr val="000000"/>
                </a:solidFill>
              </a:rPr>
              <a:t>) (1)</a:t>
            </a:r>
          </a:p>
        </p:txBody>
      </p:sp>
      <p:sp>
        <p:nvSpPr>
          <p:cNvPr id="79" name="Cloud 78"/>
          <p:cNvSpPr/>
          <p:nvPr/>
        </p:nvSpPr>
        <p:spPr bwMode="auto">
          <a:xfrm>
            <a:off x="445792" y="3558913"/>
            <a:ext cx="2224108" cy="1394087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endParaRPr lang="en-US" sz="2200" b="1" dirty="0" smtClean="0">
              <a:latin typeface="+mj-lt"/>
            </a:endParaRP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China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Telecom </a:t>
            </a:r>
            <a:endParaRPr lang="en-US" sz="2200" b="1" dirty="0">
              <a:latin typeface="+mj-lt"/>
            </a:endParaRPr>
          </a:p>
        </p:txBody>
      </p:sp>
      <p:sp>
        <p:nvSpPr>
          <p:cNvPr id="80" name="Cloud 79"/>
          <p:cNvSpPr/>
          <p:nvPr/>
        </p:nvSpPr>
        <p:spPr bwMode="auto">
          <a:xfrm>
            <a:off x="2439147" y="2201811"/>
            <a:ext cx="1828800" cy="951131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ISP 1</a:t>
            </a:r>
            <a:endParaRPr lang="en-US" sz="2200" b="1" dirty="0">
              <a:latin typeface="+mj-lt"/>
            </a:endParaRPr>
          </a:p>
        </p:txBody>
      </p:sp>
      <p:sp>
        <p:nvSpPr>
          <p:cNvPr id="81" name="Cloud 80"/>
          <p:cNvSpPr/>
          <p:nvPr/>
        </p:nvSpPr>
        <p:spPr bwMode="auto">
          <a:xfrm>
            <a:off x="7239747" y="3668805"/>
            <a:ext cx="1752600" cy="952499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Verizon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Wireless</a:t>
            </a:r>
            <a:endParaRPr lang="en-US" sz="2200" b="1" dirty="0">
              <a:latin typeface="+mj-lt"/>
            </a:endParaRPr>
          </a:p>
        </p:txBody>
      </p:sp>
      <p:cxnSp>
        <p:nvCxnSpPr>
          <p:cNvPr id="82" name="Straight Connector 160"/>
          <p:cNvCxnSpPr>
            <a:cxnSpLocks noChangeShapeType="1"/>
            <a:endCxn id="80" idx="2"/>
          </p:cNvCxnSpPr>
          <p:nvPr/>
        </p:nvCxnSpPr>
        <p:spPr bwMode="auto">
          <a:xfrm flipV="1">
            <a:off x="1538689" y="2677377"/>
            <a:ext cx="906131" cy="958203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cxnSp>
        <p:nvCxnSpPr>
          <p:cNvPr id="83" name="Straight Connector 160"/>
          <p:cNvCxnSpPr>
            <a:cxnSpLocks noChangeShapeType="1"/>
            <a:stCxn id="79" idx="0"/>
          </p:cNvCxnSpPr>
          <p:nvPr/>
        </p:nvCxnSpPr>
        <p:spPr bwMode="auto">
          <a:xfrm flipV="1">
            <a:off x="2668047" y="3382228"/>
            <a:ext cx="2209500" cy="873729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84" name="Straight Connector 160"/>
          <p:cNvCxnSpPr>
            <a:cxnSpLocks noChangeShapeType="1"/>
            <a:stCxn id="80" idx="0"/>
          </p:cNvCxnSpPr>
          <p:nvPr/>
        </p:nvCxnSpPr>
        <p:spPr bwMode="auto">
          <a:xfrm>
            <a:off x="4266423" y="2677377"/>
            <a:ext cx="801624" cy="475566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85" name="Cloud 84"/>
          <p:cNvSpPr/>
          <p:nvPr/>
        </p:nvSpPr>
        <p:spPr bwMode="auto">
          <a:xfrm>
            <a:off x="4877547" y="2886244"/>
            <a:ext cx="1828800" cy="991968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Level 3</a:t>
            </a:r>
            <a:endParaRPr lang="en-US" sz="2200" b="1" dirty="0">
              <a:latin typeface="+mj-lt"/>
            </a:endParaRPr>
          </a:p>
        </p:txBody>
      </p:sp>
      <p:cxnSp>
        <p:nvCxnSpPr>
          <p:cNvPr id="86" name="Straight Connector 160"/>
          <p:cNvCxnSpPr>
            <a:cxnSpLocks noChangeShapeType="1"/>
            <a:stCxn id="81" idx="2"/>
          </p:cNvCxnSpPr>
          <p:nvPr/>
        </p:nvCxnSpPr>
        <p:spPr bwMode="auto">
          <a:xfrm flipH="1" flipV="1">
            <a:off x="6477747" y="3668805"/>
            <a:ext cx="767436" cy="476250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/>
            <a:tailEnd type="stealth"/>
          </a:ln>
        </p:spPr>
      </p:cxnSp>
      <p:sp>
        <p:nvSpPr>
          <p:cNvPr id="183" name="Cloud 182"/>
          <p:cNvSpPr/>
          <p:nvPr/>
        </p:nvSpPr>
        <p:spPr bwMode="auto">
          <a:xfrm>
            <a:off x="7026480" y="4942778"/>
            <a:ext cx="1965120" cy="952499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22394</a:t>
            </a:r>
          </a:p>
        </p:txBody>
      </p:sp>
      <p:cxnSp>
        <p:nvCxnSpPr>
          <p:cNvPr id="184" name="Straight Connector 160"/>
          <p:cNvCxnSpPr>
            <a:cxnSpLocks noChangeShapeType="1"/>
            <a:endCxn id="183" idx="3"/>
          </p:cNvCxnSpPr>
          <p:nvPr/>
        </p:nvCxnSpPr>
        <p:spPr bwMode="auto">
          <a:xfrm flipH="1">
            <a:off x="8009040" y="4620290"/>
            <a:ext cx="107008" cy="376948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185" name="Line 151"/>
          <p:cNvSpPr>
            <a:spLocks noChangeShapeType="1"/>
          </p:cNvSpPr>
          <p:nvPr/>
        </p:nvSpPr>
        <p:spPr bwMode="auto">
          <a:xfrm flipV="1">
            <a:off x="7949078" y="4607695"/>
            <a:ext cx="191248" cy="484097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20" name="Group 189"/>
          <p:cNvGrpSpPr>
            <a:grpSpLocks/>
          </p:cNvGrpSpPr>
          <p:nvPr/>
        </p:nvGrpSpPr>
        <p:grpSpPr bwMode="auto">
          <a:xfrm>
            <a:off x="3290838" y="4114800"/>
            <a:ext cx="3567162" cy="1034143"/>
            <a:chOff x="4146885" y="5061857"/>
            <a:chExt cx="3092115" cy="1034143"/>
          </a:xfrm>
        </p:grpSpPr>
        <p:sp>
          <p:nvSpPr>
            <p:cNvPr id="121" name="AutoShape 149"/>
            <p:cNvSpPr>
              <a:spLocks noChangeArrowheads="1"/>
            </p:cNvSpPr>
            <p:nvPr/>
          </p:nvSpPr>
          <p:spPr bwMode="auto">
            <a:xfrm>
              <a:off x="4146885" y="5061857"/>
              <a:ext cx="3092115" cy="990600"/>
            </a:xfrm>
            <a:prstGeom prst="wedgeRoundRectCallout">
              <a:avLst>
                <a:gd name="adj1" fmla="val 61022"/>
                <a:gd name="adj2" fmla="val -47201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en-US" sz="1800" b="1" dirty="0"/>
            </a:p>
          </p:txBody>
        </p:sp>
        <p:sp>
          <p:nvSpPr>
            <p:cNvPr id="122" name="Rectangle 121"/>
            <p:cNvSpPr/>
            <p:nvPr/>
          </p:nvSpPr>
          <p:spPr bwMode="auto">
            <a:xfrm>
              <a:off x="4191000" y="5181600"/>
              <a:ext cx="2133600" cy="304800"/>
            </a:xfrm>
            <a:prstGeom prst="rect">
              <a:avLst/>
            </a:prstGeom>
            <a:solidFill>
              <a:srgbClr val="FFC000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VZW:     (22394, Prefix)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123" name="Group 106"/>
            <p:cNvGrpSpPr/>
            <p:nvPr/>
          </p:nvGrpSpPr>
          <p:grpSpPr>
            <a:xfrm rot="5400000" flipH="1">
              <a:off x="6286500" y="5295901"/>
              <a:ext cx="228600" cy="457199"/>
              <a:chOff x="6858000" y="5257800"/>
              <a:chExt cx="914400" cy="1600200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32" name="Flowchart: Alternate Process 131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3" name="Rectangle 132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4" name="Rectangle 133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5" name="Rectangle 134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6" name="Rectangle 135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24" name="Rectangle 123"/>
            <p:cNvSpPr/>
            <p:nvPr/>
          </p:nvSpPr>
          <p:spPr bwMode="auto">
            <a:xfrm>
              <a:off x="4191000" y="5638800"/>
              <a:ext cx="2743200" cy="304800"/>
            </a:xfrm>
            <a:prstGeom prst="rect">
              <a:avLst/>
            </a:prstGeom>
            <a:solidFill>
              <a:srgbClr val="9AE69A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Level3:  (VZW, 22394, Prefix)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125" name="Group 106"/>
            <p:cNvGrpSpPr/>
            <p:nvPr/>
          </p:nvGrpSpPr>
          <p:grpSpPr>
            <a:xfrm rot="5400000" flipH="1">
              <a:off x="6896100" y="5753100"/>
              <a:ext cx="228600" cy="457199"/>
              <a:chOff x="6858000" y="5257800"/>
              <a:chExt cx="914400" cy="1600200"/>
            </a:xfrm>
            <a:solidFill>
              <a:srgbClr val="C00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26" name="Flowchart: Alternate Process 125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0" name="Rectangle 129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31" name="Rectangle 130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137" name="Group 189"/>
          <p:cNvGrpSpPr>
            <a:grpSpLocks/>
          </p:cNvGrpSpPr>
          <p:nvPr/>
        </p:nvGrpSpPr>
        <p:grpSpPr bwMode="auto">
          <a:xfrm>
            <a:off x="3499240" y="5410200"/>
            <a:ext cx="3053960" cy="576943"/>
            <a:chOff x="4146884" y="5061858"/>
            <a:chExt cx="2647257" cy="576943"/>
          </a:xfrm>
        </p:grpSpPr>
        <p:sp>
          <p:nvSpPr>
            <p:cNvPr id="138" name="AutoShape 149"/>
            <p:cNvSpPr>
              <a:spLocks noChangeArrowheads="1"/>
            </p:cNvSpPr>
            <p:nvPr/>
          </p:nvSpPr>
          <p:spPr bwMode="auto">
            <a:xfrm>
              <a:off x="4146884" y="5061858"/>
              <a:ext cx="2647257" cy="528620"/>
            </a:xfrm>
            <a:prstGeom prst="wedgeRoundRectCallout">
              <a:avLst>
                <a:gd name="adj1" fmla="val 93510"/>
                <a:gd name="adj2" fmla="val -112691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en-US" sz="1800" b="1" dirty="0"/>
            </a:p>
          </p:txBody>
        </p:sp>
        <p:sp>
          <p:nvSpPr>
            <p:cNvPr id="139" name="Rectangle 138"/>
            <p:cNvSpPr/>
            <p:nvPr/>
          </p:nvSpPr>
          <p:spPr bwMode="auto">
            <a:xfrm>
              <a:off x="4191000" y="5181600"/>
              <a:ext cx="2133600" cy="304800"/>
            </a:xfrm>
            <a:prstGeom prst="rect">
              <a:avLst/>
            </a:prstGeom>
            <a:solidFill>
              <a:srgbClr val="FFC000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VZW:     (22394, Prefix)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140" name="Group 106"/>
            <p:cNvGrpSpPr/>
            <p:nvPr/>
          </p:nvGrpSpPr>
          <p:grpSpPr>
            <a:xfrm rot="5400000" flipH="1">
              <a:off x="6286500" y="5295901"/>
              <a:ext cx="228600" cy="457199"/>
              <a:chOff x="6858000" y="5257800"/>
              <a:chExt cx="914400" cy="1600200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58" name="Flowchart: Alternate Process 157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59" name="Rectangle 158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0" name="Rectangle 159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1" name="Rectangle 160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2" name="Rectangle 161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163" name="Group 162"/>
          <p:cNvGrpSpPr/>
          <p:nvPr/>
        </p:nvGrpSpPr>
        <p:grpSpPr>
          <a:xfrm>
            <a:off x="381000" y="6027003"/>
            <a:ext cx="8382000" cy="769441"/>
            <a:chOff x="239486" y="5867400"/>
            <a:chExt cx="8382000" cy="769441"/>
          </a:xfrm>
        </p:grpSpPr>
        <p:grpSp>
          <p:nvGrpSpPr>
            <p:cNvPr id="164" name="Group 54"/>
            <p:cNvGrpSpPr/>
            <p:nvPr/>
          </p:nvGrpSpPr>
          <p:grpSpPr>
            <a:xfrm>
              <a:off x="8305800" y="5943600"/>
              <a:ext cx="3048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66" name="Flowchart: Alternate Process 165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7" name="Rectangle 166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8" name="Rectangle 167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69" name="Rectangle 168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70" name="Rectangle 169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65" name="Rectangle 164"/>
            <p:cNvSpPr/>
            <p:nvPr/>
          </p:nvSpPr>
          <p:spPr>
            <a:xfrm>
              <a:off x="239486" y="5867400"/>
              <a:ext cx="838200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ts val="600"/>
                </a:spcBef>
                <a:defRPr/>
              </a:pPr>
              <a:r>
                <a:rPr lang="en-US" sz="2200" b="1" dirty="0" smtClean="0">
                  <a:solidFill>
                    <a:srgbClr val="660066"/>
                  </a:solidFill>
                </a:rPr>
                <a:t>Public Key Signature</a:t>
              </a:r>
              <a:r>
                <a:rPr lang="en-US" sz="2200" b="1" dirty="0" smtClean="0"/>
                <a:t>: </a:t>
              </a:r>
              <a:r>
                <a:rPr lang="en-US" sz="2200" dirty="0" smtClean="0"/>
                <a:t>Anyone with 22394’s public key can validate that the message was sent by 22394.</a:t>
              </a:r>
            </a:p>
          </p:txBody>
        </p:sp>
      </p:grpSp>
      <p:sp>
        <p:nvSpPr>
          <p:cNvPr id="171" name="Line 151"/>
          <p:cNvSpPr>
            <a:spLocks noChangeShapeType="1"/>
          </p:cNvSpPr>
          <p:nvPr/>
        </p:nvSpPr>
        <p:spPr bwMode="auto">
          <a:xfrm flipH="1" flipV="1">
            <a:off x="6452831" y="3623978"/>
            <a:ext cx="761999" cy="488641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16" name="Group 215"/>
          <p:cNvGrpSpPr/>
          <p:nvPr/>
        </p:nvGrpSpPr>
        <p:grpSpPr>
          <a:xfrm>
            <a:off x="609600" y="609600"/>
            <a:ext cx="8305800" cy="838200"/>
            <a:chOff x="838200" y="685800"/>
            <a:chExt cx="8305800" cy="838200"/>
          </a:xfrm>
        </p:grpSpPr>
        <p:sp>
          <p:nvSpPr>
            <p:cNvPr id="217" name="Rounded Rectangle 216"/>
            <p:cNvSpPr/>
            <p:nvPr/>
          </p:nvSpPr>
          <p:spPr bwMode="auto">
            <a:xfrm>
              <a:off x="838200" y="685800"/>
              <a:ext cx="7315200" cy="838200"/>
            </a:xfrm>
            <a:prstGeom prst="roundRect">
              <a:avLst/>
            </a:prstGeom>
            <a:noFill/>
            <a:ln w="571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lvl="1">
                <a:defRPr/>
              </a:pPr>
              <a:r>
                <a:rPr lang="en-US" sz="2200" b="1" dirty="0" smtClean="0"/>
                <a:t>S-BGP [1997]: </a:t>
              </a:r>
              <a:r>
                <a:rPr lang="en-US" sz="2200" dirty="0" smtClean="0"/>
                <a:t>RPKI + Cannot announce a path that was not announced to you.</a:t>
              </a:r>
              <a:endParaRPr lang="en-US" sz="2200" dirty="0"/>
            </a:p>
          </p:txBody>
        </p:sp>
        <p:sp>
          <p:nvSpPr>
            <p:cNvPr id="218" name="Can 217"/>
            <p:cNvSpPr/>
            <p:nvPr/>
          </p:nvSpPr>
          <p:spPr bwMode="auto">
            <a:xfrm>
              <a:off x="8382000" y="762000"/>
              <a:ext cx="762000" cy="685800"/>
            </a:xfrm>
            <a:prstGeom prst="can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8153400" y="762001"/>
            <a:ext cx="381000" cy="990599"/>
            <a:chOff x="8763000" y="2133600"/>
            <a:chExt cx="381000" cy="990599"/>
          </a:xfrm>
        </p:grpSpPr>
        <p:grpSp>
          <p:nvGrpSpPr>
            <p:cNvPr id="48" name="Group 79"/>
            <p:cNvGrpSpPr/>
            <p:nvPr/>
          </p:nvGrpSpPr>
          <p:grpSpPr bwMode="auto">
            <a:xfrm>
              <a:off x="8763000" y="2438400"/>
              <a:ext cx="381000" cy="685799"/>
              <a:chOff x="6858000" y="5257797"/>
              <a:chExt cx="914400" cy="1600196"/>
            </a:xfrm>
            <a:solidFill>
              <a:srgbClr val="660066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74" name="Flowchart: Alternate Process 73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49" name="Group 85"/>
            <p:cNvGrpSpPr/>
            <p:nvPr/>
          </p:nvGrpSpPr>
          <p:grpSpPr bwMode="auto">
            <a:xfrm>
              <a:off x="8763000" y="2362200"/>
              <a:ext cx="3810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68" name="Flowchart: Alternate Process 67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0" name="Group 79"/>
            <p:cNvGrpSpPr/>
            <p:nvPr/>
          </p:nvGrpSpPr>
          <p:grpSpPr bwMode="auto">
            <a:xfrm>
              <a:off x="8763000" y="2286000"/>
              <a:ext cx="381000" cy="685799"/>
              <a:chOff x="6858000" y="5257797"/>
              <a:chExt cx="914400" cy="1600196"/>
            </a:xfrm>
            <a:solidFill>
              <a:srgbClr val="FF33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63" name="Flowchart: Alternate Process 62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1" name="Group 79"/>
            <p:cNvGrpSpPr/>
            <p:nvPr/>
          </p:nvGrpSpPr>
          <p:grpSpPr bwMode="auto">
            <a:xfrm>
              <a:off x="8763000" y="2209799"/>
              <a:ext cx="381000" cy="685799"/>
              <a:chOff x="6858000" y="5257797"/>
              <a:chExt cx="914400" cy="1600196"/>
            </a:xfrm>
            <a:solidFill>
              <a:srgbClr val="9AE69A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58" name="Flowchart: Alternate Process 57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2" name="Group 79"/>
            <p:cNvGrpSpPr/>
            <p:nvPr/>
          </p:nvGrpSpPr>
          <p:grpSpPr bwMode="auto">
            <a:xfrm>
              <a:off x="8763000" y="2133600"/>
              <a:ext cx="381000" cy="685799"/>
              <a:chOff x="6858000" y="5257797"/>
              <a:chExt cx="914400" cy="1600196"/>
            </a:xfrm>
            <a:solidFill>
              <a:srgbClr val="C00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53" name="Flowchart: Alternate Process 52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4551400" y="1045029"/>
            <a:ext cx="4564863" cy="1452055"/>
            <a:chOff x="4579136" y="1519745"/>
            <a:chExt cx="4564863" cy="1452055"/>
          </a:xfrm>
        </p:grpSpPr>
        <p:sp>
          <p:nvSpPr>
            <p:cNvPr id="201" name="AutoShape 149"/>
            <p:cNvSpPr>
              <a:spLocks noChangeArrowheads="1"/>
            </p:cNvSpPr>
            <p:nvPr/>
          </p:nvSpPr>
          <p:spPr bwMode="auto">
            <a:xfrm>
              <a:off x="4579136" y="1519745"/>
              <a:ext cx="4564863" cy="1452055"/>
            </a:xfrm>
            <a:prstGeom prst="wedgeRoundRectCallout">
              <a:avLst>
                <a:gd name="adj1" fmla="val -39311"/>
                <a:gd name="adj2" fmla="val 86271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en-US" sz="1800" b="1" dirty="0"/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4685291" y="1611083"/>
              <a:ext cx="2706109" cy="304800"/>
            </a:xfrm>
            <a:prstGeom prst="rect">
              <a:avLst/>
            </a:prstGeom>
            <a:solidFill>
              <a:srgbClr val="FFC000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VZW:     (22394, Prefix)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203" name="Group 106"/>
            <p:cNvGrpSpPr/>
            <p:nvPr/>
          </p:nvGrpSpPr>
          <p:grpSpPr bwMode="auto">
            <a:xfrm rot="5400000" flipH="1">
              <a:off x="7298568" y="1627716"/>
              <a:ext cx="228600" cy="652536"/>
              <a:chOff x="6858000" y="5257800"/>
              <a:chExt cx="914400" cy="1600200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211" name="Flowchart: Alternate Process 210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04" name="Rectangle 203"/>
            <p:cNvSpPr/>
            <p:nvPr/>
          </p:nvSpPr>
          <p:spPr bwMode="auto">
            <a:xfrm>
              <a:off x="4685291" y="2068283"/>
              <a:ext cx="3323749" cy="304800"/>
            </a:xfrm>
            <a:prstGeom prst="rect">
              <a:avLst/>
            </a:prstGeom>
            <a:solidFill>
              <a:srgbClr val="9AE69A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Level3:  (VZW, 22394, Prefix)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205" name="Group 106"/>
            <p:cNvGrpSpPr/>
            <p:nvPr/>
          </p:nvGrpSpPr>
          <p:grpSpPr bwMode="auto">
            <a:xfrm rot="5400000" flipH="1">
              <a:off x="7908168" y="2074032"/>
              <a:ext cx="228600" cy="652536"/>
              <a:chOff x="6858000" y="5257800"/>
              <a:chExt cx="914400" cy="1600200"/>
            </a:xfrm>
            <a:solidFill>
              <a:srgbClr val="C00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206" name="Flowchart: Alternate Process 205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76" name="Rectangle 175"/>
            <p:cNvSpPr/>
            <p:nvPr/>
          </p:nvSpPr>
          <p:spPr bwMode="auto">
            <a:xfrm>
              <a:off x="4648200" y="2514600"/>
              <a:ext cx="4038600" cy="304800"/>
            </a:xfrm>
            <a:prstGeom prst="rect">
              <a:avLst/>
            </a:prstGeom>
            <a:solidFill>
              <a:srgbClr val="660066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ISP 1:     (Level3, VZW, 22394, Prefix)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177" name="Group 106"/>
            <p:cNvGrpSpPr/>
            <p:nvPr/>
          </p:nvGrpSpPr>
          <p:grpSpPr bwMode="auto">
            <a:xfrm rot="5400000" flipH="1">
              <a:off x="8628034" y="2535890"/>
              <a:ext cx="228600" cy="586407"/>
              <a:chOff x="6858000" y="5257800"/>
              <a:chExt cx="914400" cy="1600200"/>
            </a:xfrm>
            <a:solidFill>
              <a:srgbClr val="C00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90" name="Flowchart: Alternate Process 189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219" name="Group 79"/>
          <p:cNvGrpSpPr/>
          <p:nvPr/>
        </p:nvGrpSpPr>
        <p:grpSpPr bwMode="auto">
          <a:xfrm>
            <a:off x="4888493" y="3352800"/>
            <a:ext cx="381000" cy="685799"/>
            <a:chOff x="6858000" y="5257797"/>
            <a:chExt cx="914400" cy="1600196"/>
          </a:xfrm>
          <a:solidFill>
            <a:srgbClr val="660066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220" name="Flowchart: Alternate Process 219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2" name="Rectangle 221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25" name="Group 85"/>
          <p:cNvGrpSpPr/>
          <p:nvPr/>
        </p:nvGrpSpPr>
        <p:grpSpPr bwMode="auto">
          <a:xfrm>
            <a:off x="7313568" y="5442853"/>
            <a:ext cx="381000" cy="685800"/>
            <a:chOff x="6858000" y="5257800"/>
            <a:chExt cx="914400" cy="1600200"/>
          </a:xfrm>
          <a:solidFill>
            <a:srgbClr val="FFC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226" name="Flowchart: Alternate Process 225"/>
            <p:cNvSpPr/>
            <p:nvPr/>
          </p:nvSpPr>
          <p:spPr bwMode="auto">
            <a:xfrm>
              <a:off x="6858000" y="5257800"/>
              <a:ext cx="914400" cy="609600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7086600" y="5791200"/>
              <a:ext cx="381000" cy="10668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8" name="Rectangle 227"/>
            <p:cNvSpPr/>
            <p:nvPr/>
          </p:nvSpPr>
          <p:spPr bwMode="auto">
            <a:xfrm>
              <a:off x="7239000" y="60198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9" name="Rectangle 228"/>
            <p:cNvSpPr/>
            <p:nvPr/>
          </p:nvSpPr>
          <p:spPr bwMode="auto">
            <a:xfrm>
              <a:off x="7239000" y="6248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0" name="Rectangle 229"/>
            <p:cNvSpPr/>
            <p:nvPr/>
          </p:nvSpPr>
          <p:spPr bwMode="auto">
            <a:xfrm>
              <a:off x="7239000" y="6629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31" name="Group 79"/>
          <p:cNvGrpSpPr/>
          <p:nvPr/>
        </p:nvGrpSpPr>
        <p:grpSpPr bwMode="auto">
          <a:xfrm>
            <a:off x="2514600" y="2667000"/>
            <a:ext cx="381000" cy="685799"/>
            <a:chOff x="6858000" y="5257797"/>
            <a:chExt cx="914400" cy="1600196"/>
          </a:xfrm>
          <a:solidFill>
            <a:srgbClr val="FF33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232" name="Flowchart: Alternate Process 231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3" name="Rectangle 232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4" name="Rectangle 233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5" name="Rectangle 234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6" name="Rectangle 235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37" name="Group 79"/>
          <p:cNvGrpSpPr/>
          <p:nvPr/>
        </p:nvGrpSpPr>
        <p:grpSpPr bwMode="auto">
          <a:xfrm>
            <a:off x="7247347" y="4158343"/>
            <a:ext cx="381000" cy="685799"/>
            <a:chOff x="6858000" y="5257797"/>
            <a:chExt cx="914400" cy="1600196"/>
          </a:xfrm>
          <a:solidFill>
            <a:srgbClr val="9AE69A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238" name="Flowchart: Alternate Process 237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9" name="Rectangle 238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10" name="Line 151"/>
          <p:cNvSpPr>
            <a:spLocks noChangeShapeType="1"/>
          </p:cNvSpPr>
          <p:nvPr/>
        </p:nvSpPr>
        <p:spPr bwMode="auto">
          <a:xfrm flipH="1" flipV="1">
            <a:off x="4274319" y="2688706"/>
            <a:ext cx="800100" cy="479102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13" name="Group 79"/>
          <p:cNvGrpSpPr/>
          <p:nvPr/>
        </p:nvGrpSpPr>
        <p:grpSpPr bwMode="auto">
          <a:xfrm>
            <a:off x="475728" y="4419600"/>
            <a:ext cx="381000" cy="685799"/>
            <a:chOff x="6858000" y="5257797"/>
            <a:chExt cx="914400" cy="1600196"/>
          </a:xfrm>
          <a:solidFill>
            <a:srgbClr val="C00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314" name="Flowchart: Alternate Process 313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5" name="Rectangle 314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6" name="Rectangle 315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" name="Rectangle 316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8" name="Rectangle 317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85023406"/>
      </p:ext>
    </p:extLst>
  </p:cSld>
  <p:clrMapOvr>
    <a:masterClrMapping/>
  </p:clrMapOvr>
  <p:transition advTm="655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0" animBg="1"/>
      <p:bldP spid="3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To stop this attack, we need </a:t>
            </a:r>
            <a:r>
              <a:rPr lang="en-US" sz="3200" b="1" dirty="0" smtClean="0">
                <a:solidFill>
                  <a:schemeClr val="accent4"/>
                </a:solidFill>
              </a:rPr>
              <a:t>S*BGP</a:t>
            </a:r>
            <a:r>
              <a:rPr lang="en-US" sz="2800" dirty="0" smtClean="0">
                <a:solidFill>
                  <a:srgbClr val="C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(e.g. </a:t>
            </a:r>
            <a:r>
              <a:rPr lang="en-US" sz="2800" dirty="0" smtClean="0">
                <a:solidFill>
                  <a:schemeClr val="accent4"/>
                </a:solidFill>
              </a:rPr>
              <a:t>S-BGP/</a:t>
            </a:r>
            <a:r>
              <a:rPr lang="en-US" sz="2800" dirty="0" err="1" smtClean="0">
                <a:solidFill>
                  <a:schemeClr val="accent4"/>
                </a:solidFill>
              </a:rPr>
              <a:t>soBGP</a:t>
            </a:r>
            <a:r>
              <a:rPr lang="en-US" sz="2800" dirty="0" smtClean="0">
                <a:solidFill>
                  <a:srgbClr val="000000"/>
                </a:solidFill>
              </a:rPr>
              <a:t>) (2)</a:t>
            </a:r>
          </a:p>
        </p:txBody>
      </p:sp>
      <p:sp>
        <p:nvSpPr>
          <p:cNvPr id="79" name="Cloud 78"/>
          <p:cNvSpPr/>
          <p:nvPr/>
        </p:nvSpPr>
        <p:spPr bwMode="auto">
          <a:xfrm>
            <a:off x="445792" y="3558913"/>
            <a:ext cx="2224108" cy="1394087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endParaRPr lang="en-US" sz="2200" b="1" dirty="0" smtClean="0">
              <a:latin typeface="+mj-lt"/>
            </a:endParaRP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China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Telecom </a:t>
            </a:r>
            <a:endParaRPr lang="en-US" sz="2200" b="1" dirty="0">
              <a:latin typeface="+mj-lt"/>
            </a:endParaRPr>
          </a:p>
        </p:txBody>
      </p:sp>
      <p:sp>
        <p:nvSpPr>
          <p:cNvPr id="80" name="Cloud 79"/>
          <p:cNvSpPr/>
          <p:nvPr/>
        </p:nvSpPr>
        <p:spPr bwMode="auto">
          <a:xfrm>
            <a:off x="2439147" y="2201811"/>
            <a:ext cx="1828800" cy="951131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ISP 1</a:t>
            </a:r>
            <a:endParaRPr lang="en-US" sz="2200" b="1" dirty="0">
              <a:latin typeface="+mj-lt"/>
            </a:endParaRPr>
          </a:p>
        </p:txBody>
      </p:sp>
      <p:sp>
        <p:nvSpPr>
          <p:cNvPr id="81" name="Cloud 80"/>
          <p:cNvSpPr/>
          <p:nvPr/>
        </p:nvSpPr>
        <p:spPr bwMode="auto">
          <a:xfrm>
            <a:off x="7239747" y="3668805"/>
            <a:ext cx="1752600" cy="952499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Verizon</a:t>
            </a:r>
          </a:p>
          <a:p>
            <a:pPr algn="ctr">
              <a:defRPr/>
            </a:pPr>
            <a:r>
              <a:rPr lang="en-US" sz="2200" b="1" dirty="0" smtClean="0">
                <a:latin typeface="+mj-lt"/>
              </a:rPr>
              <a:t>Wireless</a:t>
            </a:r>
            <a:endParaRPr lang="en-US" sz="2200" b="1" dirty="0">
              <a:latin typeface="+mj-lt"/>
            </a:endParaRPr>
          </a:p>
        </p:txBody>
      </p:sp>
      <p:cxnSp>
        <p:nvCxnSpPr>
          <p:cNvPr id="82" name="Straight Connector 160"/>
          <p:cNvCxnSpPr>
            <a:cxnSpLocks noChangeShapeType="1"/>
            <a:endCxn id="80" idx="2"/>
          </p:cNvCxnSpPr>
          <p:nvPr/>
        </p:nvCxnSpPr>
        <p:spPr bwMode="auto">
          <a:xfrm flipV="1">
            <a:off x="1538689" y="2677377"/>
            <a:ext cx="906131" cy="958203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cxnSp>
        <p:nvCxnSpPr>
          <p:cNvPr id="83" name="Straight Connector 160"/>
          <p:cNvCxnSpPr>
            <a:cxnSpLocks noChangeShapeType="1"/>
            <a:stCxn id="79" idx="0"/>
          </p:cNvCxnSpPr>
          <p:nvPr/>
        </p:nvCxnSpPr>
        <p:spPr bwMode="auto">
          <a:xfrm flipV="1">
            <a:off x="2668047" y="3382228"/>
            <a:ext cx="2209500" cy="873729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triangle" w="med" len="med"/>
          </a:ln>
        </p:spPr>
      </p:cxnSp>
      <p:cxnSp>
        <p:nvCxnSpPr>
          <p:cNvPr id="84" name="Straight Connector 160"/>
          <p:cNvCxnSpPr>
            <a:cxnSpLocks noChangeShapeType="1"/>
            <a:stCxn id="80" idx="0"/>
          </p:cNvCxnSpPr>
          <p:nvPr/>
        </p:nvCxnSpPr>
        <p:spPr bwMode="auto">
          <a:xfrm>
            <a:off x="4266423" y="2677377"/>
            <a:ext cx="801624" cy="475566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85" name="Cloud 84"/>
          <p:cNvSpPr/>
          <p:nvPr/>
        </p:nvSpPr>
        <p:spPr bwMode="auto">
          <a:xfrm>
            <a:off x="4877547" y="2886244"/>
            <a:ext cx="1828800" cy="991968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Level 3</a:t>
            </a:r>
            <a:endParaRPr lang="en-US" sz="2200" b="1" dirty="0">
              <a:latin typeface="+mj-lt"/>
            </a:endParaRPr>
          </a:p>
        </p:txBody>
      </p:sp>
      <p:cxnSp>
        <p:nvCxnSpPr>
          <p:cNvPr id="86" name="Straight Connector 160"/>
          <p:cNvCxnSpPr>
            <a:cxnSpLocks noChangeShapeType="1"/>
            <a:stCxn id="81" idx="2"/>
          </p:cNvCxnSpPr>
          <p:nvPr/>
        </p:nvCxnSpPr>
        <p:spPr bwMode="auto">
          <a:xfrm flipH="1" flipV="1">
            <a:off x="6477747" y="3668805"/>
            <a:ext cx="767436" cy="476250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/>
            <a:tailEnd type="stealth"/>
          </a:ln>
        </p:spPr>
      </p:cxnSp>
      <p:sp>
        <p:nvSpPr>
          <p:cNvPr id="183" name="Cloud 182"/>
          <p:cNvSpPr/>
          <p:nvPr/>
        </p:nvSpPr>
        <p:spPr bwMode="auto">
          <a:xfrm>
            <a:off x="7026480" y="4942778"/>
            <a:ext cx="1965120" cy="952499"/>
          </a:xfrm>
          <a:prstGeom prst="cloud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200" b="1" dirty="0" smtClean="0">
                <a:latin typeface="+mj-lt"/>
              </a:rPr>
              <a:t>22394</a:t>
            </a:r>
          </a:p>
        </p:txBody>
      </p:sp>
      <p:cxnSp>
        <p:nvCxnSpPr>
          <p:cNvPr id="184" name="Straight Connector 160"/>
          <p:cNvCxnSpPr>
            <a:cxnSpLocks noChangeShapeType="1"/>
            <a:endCxn id="183" idx="3"/>
          </p:cNvCxnSpPr>
          <p:nvPr/>
        </p:nvCxnSpPr>
        <p:spPr bwMode="auto">
          <a:xfrm flipH="1">
            <a:off x="8009040" y="4620290"/>
            <a:ext cx="107008" cy="376948"/>
          </a:xfrm>
          <a:prstGeom prst="line">
            <a:avLst/>
          </a:prstGeom>
          <a:noFill/>
          <a:ln w="57150" algn="ctr">
            <a:solidFill>
              <a:schemeClr val="tx1">
                <a:lumMod val="75000"/>
              </a:schemeClr>
            </a:solidFill>
            <a:round/>
            <a:headEnd type="none" w="med" len="med"/>
            <a:tailEnd type="none" w="med" len="med"/>
          </a:ln>
        </p:spPr>
      </p:cxnSp>
      <p:sp>
        <p:nvSpPr>
          <p:cNvPr id="185" name="Line 151"/>
          <p:cNvSpPr>
            <a:spLocks noChangeShapeType="1"/>
          </p:cNvSpPr>
          <p:nvPr/>
        </p:nvSpPr>
        <p:spPr bwMode="auto">
          <a:xfrm flipV="1">
            <a:off x="7966920" y="4620290"/>
            <a:ext cx="191248" cy="484097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1" name="Line 151"/>
          <p:cNvSpPr>
            <a:spLocks noChangeShapeType="1"/>
          </p:cNvSpPr>
          <p:nvPr/>
        </p:nvSpPr>
        <p:spPr bwMode="auto">
          <a:xfrm flipH="1" flipV="1">
            <a:off x="6477747" y="3607005"/>
            <a:ext cx="761999" cy="488641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8" name="Can 217"/>
          <p:cNvSpPr/>
          <p:nvPr/>
        </p:nvSpPr>
        <p:spPr bwMode="auto">
          <a:xfrm>
            <a:off x="8153400" y="685800"/>
            <a:ext cx="762000" cy="685800"/>
          </a:xfrm>
          <a:prstGeom prst="can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8153400" y="762001"/>
            <a:ext cx="381000" cy="990599"/>
            <a:chOff x="8763000" y="2133600"/>
            <a:chExt cx="381000" cy="990599"/>
          </a:xfrm>
        </p:grpSpPr>
        <p:grpSp>
          <p:nvGrpSpPr>
            <p:cNvPr id="48" name="Group 79"/>
            <p:cNvGrpSpPr/>
            <p:nvPr/>
          </p:nvGrpSpPr>
          <p:grpSpPr bwMode="auto">
            <a:xfrm>
              <a:off x="8763000" y="2438400"/>
              <a:ext cx="381000" cy="685799"/>
              <a:chOff x="6858000" y="5257797"/>
              <a:chExt cx="914400" cy="1600196"/>
            </a:xfrm>
            <a:solidFill>
              <a:srgbClr val="660066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74" name="Flowchart: Alternate Process 73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49" name="Group 85"/>
            <p:cNvGrpSpPr/>
            <p:nvPr/>
          </p:nvGrpSpPr>
          <p:grpSpPr bwMode="auto">
            <a:xfrm>
              <a:off x="8763000" y="2362200"/>
              <a:ext cx="381000" cy="685800"/>
              <a:chOff x="6858000" y="5257800"/>
              <a:chExt cx="914400" cy="1600200"/>
            </a:xfrm>
            <a:solidFill>
              <a:srgbClr val="FFC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68" name="Flowchart: Alternate Process 67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0" name="Rectangle 69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3" name="Rectangle 72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0" name="Group 79"/>
            <p:cNvGrpSpPr/>
            <p:nvPr/>
          </p:nvGrpSpPr>
          <p:grpSpPr bwMode="auto">
            <a:xfrm>
              <a:off x="8763000" y="2286000"/>
              <a:ext cx="381000" cy="685799"/>
              <a:chOff x="6858000" y="5257797"/>
              <a:chExt cx="914400" cy="1600196"/>
            </a:xfrm>
            <a:solidFill>
              <a:srgbClr val="FF33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63" name="Flowchart: Alternate Process 62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7" name="Rectangle 66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1" name="Group 79"/>
            <p:cNvGrpSpPr/>
            <p:nvPr/>
          </p:nvGrpSpPr>
          <p:grpSpPr bwMode="auto">
            <a:xfrm>
              <a:off x="8763000" y="2209799"/>
              <a:ext cx="381000" cy="685799"/>
              <a:chOff x="6858000" y="5257797"/>
              <a:chExt cx="914400" cy="1600196"/>
            </a:xfrm>
            <a:solidFill>
              <a:srgbClr val="9AE69A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58" name="Flowchart: Alternate Process 57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9" name="Rectangle 58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0" name="Rectangle 59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1" name="Rectangle 60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2" name="Rectangle 61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52" name="Group 79"/>
            <p:cNvGrpSpPr/>
            <p:nvPr/>
          </p:nvGrpSpPr>
          <p:grpSpPr bwMode="auto">
            <a:xfrm>
              <a:off x="8763000" y="2133600"/>
              <a:ext cx="381000" cy="685799"/>
              <a:chOff x="6858000" y="5257797"/>
              <a:chExt cx="914400" cy="1600196"/>
            </a:xfrm>
            <a:solidFill>
              <a:srgbClr val="C00000"/>
            </a:solidFill>
            <a:scene3d>
              <a:camera prst="isometricTopUp"/>
              <a:lightRig rig="balanced" dir="t">
                <a:rot lat="0" lon="0" rev="8700000"/>
              </a:lightRig>
            </a:scene3d>
          </p:grpSpPr>
          <p:sp>
            <p:nvSpPr>
              <p:cNvPr id="53" name="Flowchart: Alternate Process 52"/>
              <p:cNvSpPr/>
              <p:nvPr/>
            </p:nvSpPr>
            <p:spPr bwMode="auto">
              <a:xfrm>
                <a:off x="6858000" y="5257797"/>
                <a:ext cx="914400" cy="609599"/>
              </a:xfrm>
              <a:prstGeom prst="flowChartAlternateProcess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 bwMode="auto">
              <a:xfrm>
                <a:off x="7086600" y="5791194"/>
                <a:ext cx="381000" cy="10667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 bwMode="auto">
              <a:xfrm>
                <a:off x="7239000" y="6019788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6" name="Rectangle 55"/>
              <p:cNvSpPr/>
              <p:nvPr/>
            </p:nvSpPr>
            <p:spPr bwMode="auto">
              <a:xfrm>
                <a:off x="7239000" y="6248387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57" name="Rectangle 56"/>
              <p:cNvSpPr/>
              <p:nvPr/>
            </p:nvSpPr>
            <p:spPr bwMode="auto">
              <a:xfrm>
                <a:off x="7239000" y="6629401"/>
                <a:ext cx="381000" cy="152399"/>
              </a:xfrm>
              <a:prstGeom prst="rect">
                <a:avLst/>
              </a:pr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4551400" y="1045029"/>
            <a:ext cx="4564863" cy="1452055"/>
            <a:chOff x="4579136" y="1519745"/>
            <a:chExt cx="4564863" cy="1452055"/>
          </a:xfrm>
        </p:grpSpPr>
        <p:sp>
          <p:nvSpPr>
            <p:cNvPr id="201" name="AutoShape 149"/>
            <p:cNvSpPr>
              <a:spLocks noChangeArrowheads="1"/>
            </p:cNvSpPr>
            <p:nvPr/>
          </p:nvSpPr>
          <p:spPr bwMode="auto">
            <a:xfrm>
              <a:off x="4579136" y="1519745"/>
              <a:ext cx="4564863" cy="1452055"/>
            </a:xfrm>
            <a:prstGeom prst="wedgeRoundRectCallout">
              <a:avLst>
                <a:gd name="adj1" fmla="val -39311"/>
                <a:gd name="adj2" fmla="val 86271"/>
                <a:gd name="adj3" fmla="val 16667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50000"/>
                </a:schemeClr>
              </a:solidFill>
              <a:headEnd/>
              <a:tailEnd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">
                <a:rot lat="0" lon="0" rev="600000"/>
              </a:lightRig>
            </a:scene3d>
            <a:sp3d prstMaterial="metal">
              <a:bevelT w="38100" h="57150"/>
            </a:sp3d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defRPr/>
              </a:pPr>
              <a:endParaRPr lang="en-US" sz="1800" b="1" dirty="0"/>
            </a:p>
          </p:txBody>
        </p:sp>
        <p:sp>
          <p:nvSpPr>
            <p:cNvPr id="202" name="Rectangle 201"/>
            <p:cNvSpPr/>
            <p:nvPr/>
          </p:nvSpPr>
          <p:spPr bwMode="auto">
            <a:xfrm>
              <a:off x="4685291" y="1611083"/>
              <a:ext cx="2706109" cy="304800"/>
            </a:xfrm>
            <a:prstGeom prst="rect">
              <a:avLst/>
            </a:prstGeom>
            <a:solidFill>
              <a:srgbClr val="FFC000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VZW:     (22394, Prefix)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203" name="Group 106"/>
            <p:cNvGrpSpPr/>
            <p:nvPr/>
          </p:nvGrpSpPr>
          <p:grpSpPr bwMode="auto">
            <a:xfrm rot="5400000" flipH="1">
              <a:off x="7298568" y="1627716"/>
              <a:ext cx="228600" cy="652536"/>
              <a:chOff x="6858000" y="5257800"/>
              <a:chExt cx="914400" cy="1600200"/>
            </a:xfrm>
            <a:solidFill>
              <a:srgbClr val="FFC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211" name="Flowchart: Alternate Process 210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2" name="Rectangle 211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3" name="Rectangle 212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4" name="Rectangle 213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5" name="Rectangle 214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grpFill/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04" name="Rectangle 203"/>
            <p:cNvSpPr/>
            <p:nvPr/>
          </p:nvSpPr>
          <p:spPr bwMode="auto">
            <a:xfrm>
              <a:off x="4685291" y="2068283"/>
              <a:ext cx="3323749" cy="304800"/>
            </a:xfrm>
            <a:prstGeom prst="rect">
              <a:avLst/>
            </a:prstGeom>
            <a:solidFill>
              <a:srgbClr val="9AE69A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Level3:  (VZW, 22394, Prefix)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205" name="Group 106"/>
            <p:cNvGrpSpPr/>
            <p:nvPr/>
          </p:nvGrpSpPr>
          <p:grpSpPr bwMode="auto">
            <a:xfrm rot="5400000" flipH="1">
              <a:off x="7908168" y="2074032"/>
              <a:ext cx="228600" cy="652536"/>
              <a:chOff x="6858000" y="5257800"/>
              <a:chExt cx="914400" cy="1600200"/>
            </a:xfrm>
            <a:solidFill>
              <a:srgbClr val="C00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206" name="Flowchart: Alternate Process 205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7" name="Rectangle 206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8" name="Rectangle 207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9" name="Rectangle 208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10" name="Rectangle 209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solidFill>
                <a:srgbClr val="9AE69A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176" name="Rectangle 175"/>
            <p:cNvSpPr/>
            <p:nvPr/>
          </p:nvSpPr>
          <p:spPr bwMode="auto">
            <a:xfrm>
              <a:off x="4648200" y="2514600"/>
              <a:ext cx="4038600" cy="304800"/>
            </a:xfrm>
            <a:prstGeom prst="rect">
              <a:avLst/>
            </a:prstGeom>
            <a:solidFill>
              <a:srgbClr val="660066">
                <a:alpha val="5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en-US" sz="1800" b="1" dirty="0" smtClean="0">
                  <a:latin typeface="+mj-lt"/>
                </a:rPr>
                <a:t>ISP 1:     (Level3, VZW, 22394, Prefix)</a:t>
              </a:r>
              <a:endParaRPr lang="en-US" sz="1800" b="1" dirty="0">
                <a:latin typeface="+mj-lt"/>
              </a:endParaRPr>
            </a:p>
          </p:txBody>
        </p:sp>
        <p:grpSp>
          <p:nvGrpSpPr>
            <p:cNvPr id="177" name="Group 106"/>
            <p:cNvGrpSpPr/>
            <p:nvPr/>
          </p:nvGrpSpPr>
          <p:grpSpPr bwMode="auto">
            <a:xfrm rot="5400000" flipH="1">
              <a:off x="8628034" y="2535890"/>
              <a:ext cx="228600" cy="586407"/>
              <a:chOff x="6858000" y="5257800"/>
              <a:chExt cx="914400" cy="1600200"/>
            </a:xfrm>
            <a:solidFill>
              <a:srgbClr val="C00000"/>
            </a:solidFill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</p:grpSpPr>
          <p:sp>
            <p:nvSpPr>
              <p:cNvPr id="190" name="Flowchart: Alternate Process 189"/>
              <p:cNvSpPr/>
              <p:nvPr/>
            </p:nvSpPr>
            <p:spPr bwMode="auto">
              <a:xfrm>
                <a:off x="6858000" y="5257800"/>
                <a:ext cx="914400" cy="609600"/>
              </a:xfrm>
              <a:prstGeom prst="flowChartAlternateProcess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1" name="Rectangle 190"/>
              <p:cNvSpPr/>
              <p:nvPr/>
            </p:nvSpPr>
            <p:spPr bwMode="auto">
              <a:xfrm>
                <a:off x="7086600" y="5791200"/>
                <a:ext cx="381000" cy="10668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2" name="Rectangle 191"/>
              <p:cNvSpPr/>
              <p:nvPr/>
            </p:nvSpPr>
            <p:spPr bwMode="auto">
              <a:xfrm>
                <a:off x="7239000" y="6019800"/>
                <a:ext cx="381000" cy="1524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3" name="Rectangle 192"/>
              <p:cNvSpPr/>
              <p:nvPr/>
            </p:nvSpPr>
            <p:spPr bwMode="auto">
              <a:xfrm>
                <a:off x="7239000" y="6248400"/>
                <a:ext cx="381000" cy="1524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4" name="Rectangle 193"/>
              <p:cNvSpPr/>
              <p:nvPr/>
            </p:nvSpPr>
            <p:spPr bwMode="auto">
              <a:xfrm>
                <a:off x="7239000" y="6629400"/>
                <a:ext cx="381000" cy="152400"/>
              </a:xfrm>
              <a:prstGeom prst="rect">
                <a:avLst/>
              </a:prstGeom>
              <a:solidFill>
                <a:srgbClr val="660066"/>
              </a:solidFill>
              <a:ln w="9525" cap="flat" cmpd="sng" algn="ctr">
                <a:solidFill>
                  <a:schemeClr val="tx2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219" name="Group 79"/>
          <p:cNvGrpSpPr/>
          <p:nvPr/>
        </p:nvGrpSpPr>
        <p:grpSpPr bwMode="auto">
          <a:xfrm>
            <a:off x="4888493" y="3352800"/>
            <a:ext cx="381000" cy="685799"/>
            <a:chOff x="6858000" y="5257797"/>
            <a:chExt cx="914400" cy="1600196"/>
          </a:xfrm>
          <a:solidFill>
            <a:srgbClr val="660066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220" name="Flowchart: Alternate Process 219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1" name="Rectangle 220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2" name="Rectangle 221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3" name="Rectangle 222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4" name="Rectangle 223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25" name="Group 85"/>
          <p:cNvGrpSpPr/>
          <p:nvPr/>
        </p:nvGrpSpPr>
        <p:grpSpPr bwMode="auto">
          <a:xfrm>
            <a:off x="7313568" y="5442853"/>
            <a:ext cx="381000" cy="685800"/>
            <a:chOff x="6858000" y="5257800"/>
            <a:chExt cx="914400" cy="1600200"/>
          </a:xfrm>
          <a:solidFill>
            <a:srgbClr val="FFC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226" name="Flowchart: Alternate Process 225"/>
            <p:cNvSpPr/>
            <p:nvPr/>
          </p:nvSpPr>
          <p:spPr bwMode="auto">
            <a:xfrm>
              <a:off x="6858000" y="5257800"/>
              <a:ext cx="914400" cy="609600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7086600" y="5791200"/>
              <a:ext cx="381000" cy="10668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8" name="Rectangle 227"/>
            <p:cNvSpPr/>
            <p:nvPr/>
          </p:nvSpPr>
          <p:spPr bwMode="auto">
            <a:xfrm>
              <a:off x="7239000" y="60198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9" name="Rectangle 228"/>
            <p:cNvSpPr/>
            <p:nvPr/>
          </p:nvSpPr>
          <p:spPr bwMode="auto">
            <a:xfrm>
              <a:off x="7239000" y="6248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0" name="Rectangle 229"/>
            <p:cNvSpPr/>
            <p:nvPr/>
          </p:nvSpPr>
          <p:spPr bwMode="auto">
            <a:xfrm>
              <a:off x="7239000" y="6629400"/>
              <a:ext cx="381000" cy="152400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31" name="Group 79"/>
          <p:cNvGrpSpPr/>
          <p:nvPr/>
        </p:nvGrpSpPr>
        <p:grpSpPr bwMode="auto">
          <a:xfrm>
            <a:off x="2514600" y="2667000"/>
            <a:ext cx="381000" cy="685799"/>
            <a:chOff x="6858000" y="5257797"/>
            <a:chExt cx="914400" cy="1600196"/>
          </a:xfrm>
          <a:solidFill>
            <a:srgbClr val="FF33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232" name="Flowchart: Alternate Process 231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3" name="Rectangle 232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4" name="Rectangle 233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5" name="Rectangle 234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6" name="Rectangle 235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237" name="Group 79"/>
          <p:cNvGrpSpPr/>
          <p:nvPr/>
        </p:nvGrpSpPr>
        <p:grpSpPr bwMode="auto">
          <a:xfrm>
            <a:off x="7247347" y="4158343"/>
            <a:ext cx="381000" cy="685799"/>
            <a:chOff x="6858000" y="5257797"/>
            <a:chExt cx="914400" cy="1600196"/>
          </a:xfrm>
          <a:solidFill>
            <a:srgbClr val="9AE69A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238" name="Flowchart: Alternate Process 237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9" name="Rectangle 238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0" name="Rectangle 239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1" name="Rectangle 240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2" name="Rectangle 241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310" name="Line 151"/>
          <p:cNvSpPr>
            <a:spLocks noChangeShapeType="1"/>
          </p:cNvSpPr>
          <p:nvPr/>
        </p:nvSpPr>
        <p:spPr bwMode="auto">
          <a:xfrm flipH="1" flipV="1">
            <a:off x="4282349" y="2690810"/>
            <a:ext cx="800100" cy="479102"/>
          </a:xfrm>
          <a:prstGeom prst="line">
            <a:avLst/>
          </a:prstGeom>
          <a:noFill/>
          <a:ln w="127000">
            <a:solidFill>
              <a:schemeClr val="accent3"/>
            </a:solidFill>
            <a:round/>
            <a:headEnd type="triangle" w="med" len="med"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13" name="Group 79"/>
          <p:cNvGrpSpPr/>
          <p:nvPr/>
        </p:nvGrpSpPr>
        <p:grpSpPr bwMode="auto">
          <a:xfrm>
            <a:off x="475728" y="4419600"/>
            <a:ext cx="381000" cy="685799"/>
            <a:chOff x="6858000" y="5257797"/>
            <a:chExt cx="914400" cy="1600196"/>
          </a:xfrm>
          <a:solidFill>
            <a:srgbClr val="C00000"/>
          </a:solidFill>
          <a:scene3d>
            <a:camera prst="isometricTopUp"/>
            <a:lightRig rig="balanced" dir="t">
              <a:rot lat="0" lon="0" rev="8700000"/>
            </a:lightRig>
          </a:scene3d>
        </p:grpSpPr>
        <p:sp>
          <p:nvSpPr>
            <p:cNvPr id="314" name="Flowchart: Alternate Process 313"/>
            <p:cNvSpPr/>
            <p:nvPr/>
          </p:nvSpPr>
          <p:spPr bwMode="auto">
            <a:xfrm>
              <a:off x="6858000" y="5257797"/>
              <a:ext cx="914400" cy="609599"/>
            </a:xfrm>
            <a:prstGeom prst="flowChartAlternateProcess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5" name="Rectangle 314"/>
            <p:cNvSpPr/>
            <p:nvPr/>
          </p:nvSpPr>
          <p:spPr bwMode="auto">
            <a:xfrm>
              <a:off x="7086600" y="5791194"/>
              <a:ext cx="381000" cy="10667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6" name="Rectangle 315"/>
            <p:cNvSpPr/>
            <p:nvPr/>
          </p:nvSpPr>
          <p:spPr bwMode="auto">
            <a:xfrm>
              <a:off x="7239000" y="6019788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" name="Rectangle 316"/>
            <p:cNvSpPr/>
            <p:nvPr/>
          </p:nvSpPr>
          <p:spPr bwMode="auto">
            <a:xfrm>
              <a:off x="7239000" y="6248387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8" name="Rectangle 317"/>
            <p:cNvSpPr/>
            <p:nvPr/>
          </p:nvSpPr>
          <p:spPr bwMode="auto">
            <a:xfrm>
              <a:off x="7239000" y="6629401"/>
              <a:ext cx="381000" cy="152399"/>
            </a:xfrm>
            <a:prstGeom prst="rect">
              <a:avLst/>
            </a:pr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41" name="Group 212"/>
          <p:cNvGrpSpPr>
            <a:grpSpLocks/>
          </p:cNvGrpSpPr>
          <p:nvPr/>
        </p:nvGrpSpPr>
        <p:grpSpPr bwMode="auto">
          <a:xfrm>
            <a:off x="1181100" y="3429000"/>
            <a:ext cx="685800" cy="933450"/>
            <a:chOff x="2736" y="1968"/>
            <a:chExt cx="432" cy="588"/>
          </a:xfrm>
        </p:grpSpPr>
        <p:grpSp>
          <p:nvGrpSpPr>
            <p:cNvPr id="142" name="Group 213"/>
            <p:cNvGrpSpPr>
              <a:grpSpLocks/>
            </p:cNvGrpSpPr>
            <p:nvPr/>
          </p:nvGrpSpPr>
          <p:grpSpPr bwMode="auto">
            <a:xfrm>
              <a:off x="2736" y="1968"/>
              <a:ext cx="432" cy="354"/>
              <a:chOff x="4224" y="3216"/>
              <a:chExt cx="432" cy="354"/>
            </a:xfrm>
          </p:grpSpPr>
          <p:sp>
            <p:nvSpPr>
              <p:cNvPr id="144" name="AutoShape 214"/>
              <p:cNvSpPr>
                <a:spLocks noChangeArrowheads="1"/>
              </p:cNvSpPr>
              <p:nvPr/>
            </p:nvSpPr>
            <p:spPr bwMode="auto">
              <a:xfrm>
                <a:off x="4560" y="3216"/>
                <a:ext cx="96" cy="192"/>
              </a:xfrm>
              <a:prstGeom prst="triangle">
                <a:avLst>
                  <a:gd name="adj" fmla="val 50000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AutoShape 215"/>
              <p:cNvSpPr>
                <a:spLocks noChangeArrowheads="1"/>
              </p:cNvSpPr>
              <p:nvPr/>
            </p:nvSpPr>
            <p:spPr bwMode="auto">
              <a:xfrm>
                <a:off x="4224" y="3216"/>
                <a:ext cx="96" cy="192"/>
              </a:xfrm>
              <a:prstGeom prst="triangle">
                <a:avLst>
                  <a:gd name="adj" fmla="val 50000"/>
                </a:avLst>
              </a:prstGeom>
              <a:solidFill>
                <a:srgbClr val="FF3300"/>
              </a:solidFill>
              <a:ln w="9525">
                <a:solidFill>
                  <a:srgbClr val="FF33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Oval 216"/>
              <p:cNvSpPr>
                <a:spLocks noChangeArrowheads="1"/>
              </p:cNvSpPr>
              <p:nvPr/>
            </p:nvSpPr>
            <p:spPr bwMode="auto">
              <a:xfrm>
                <a:off x="4225" y="3421"/>
                <a:ext cx="429" cy="149"/>
              </a:xfrm>
              <a:prstGeom prst="ellipse">
                <a:avLst/>
              </a:prstGeom>
              <a:solidFill>
                <a:srgbClr val="A50021"/>
              </a:solidFill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47" name="Rectangle 217"/>
              <p:cNvSpPr>
                <a:spLocks noChangeArrowheads="1"/>
              </p:cNvSpPr>
              <p:nvPr/>
            </p:nvSpPr>
            <p:spPr bwMode="auto">
              <a:xfrm>
                <a:off x="4224" y="3389"/>
                <a:ext cx="432" cy="10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48" name="Rectangle 218"/>
              <p:cNvSpPr>
                <a:spLocks noChangeArrowheads="1"/>
              </p:cNvSpPr>
              <p:nvPr/>
            </p:nvSpPr>
            <p:spPr bwMode="auto">
              <a:xfrm>
                <a:off x="4224" y="3389"/>
                <a:ext cx="432" cy="109"/>
              </a:xfrm>
              <a:prstGeom prst="rect">
                <a:avLst/>
              </a:prstGeom>
              <a:solidFill>
                <a:srgbClr val="A5002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49" name="Oval 219"/>
              <p:cNvSpPr>
                <a:spLocks noChangeArrowheads="1"/>
              </p:cNvSpPr>
              <p:nvPr/>
            </p:nvSpPr>
            <p:spPr bwMode="auto">
              <a:xfrm>
                <a:off x="4225" y="3312"/>
                <a:ext cx="429" cy="149"/>
              </a:xfrm>
              <a:prstGeom prst="ellipse">
                <a:avLst/>
              </a:prstGeom>
              <a:solidFill>
                <a:srgbClr val="FF3300"/>
              </a:solidFill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0" name="Freeform 220"/>
              <p:cNvSpPr>
                <a:spLocks/>
              </p:cNvSpPr>
              <p:nvPr/>
            </p:nvSpPr>
            <p:spPr bwMode="auto">
              <a:xfrm>
                <a:off x="4445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3" y="40"/>
                    </a:lnTo>
                    <a:lnTo>
                      <a:pt x="400" y="67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1" name="Freeform 221"/>
              <p:cNvSpPr>
                <a:spLocks/>
              </p:cNvSpPr>
              <p:nvPr/>
            </p:nvSpPr>
            <p:spPr bwMode="auto">
              <a:xfrm>
                <a:off x="4445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3" y="40"/>
                    </a:lnTo>
                    <a:lnTo>
                      <a:pt x="400" y="67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2" name="Freeform 222"/>
              <p:cNvSpPr>
                <a:spLocks/>
              </p:cNvSpPr>
              <p:nvPr/>
            </p:nvSpPr>
            <p:spPr bwMode="auto">
              <a:xfrm>
                <a:off x="4290" y="3389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7"/>
                    </a:moveTo>
                    <a:lnTo>
                      <a:pt x="311" y="0"/>
                    </a:lnTo>
                    <a:lnTo>
                      <a:pt x="103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3" name="Freeform 223"/>
              <p:cNvSpPr>
                <a:spLocks/>
              </p:cNvSpPr>
              <p:nvPr/>
            </p:nvSpPr>
            <p:spPr bwMode="auto">
              <a:xfrm>
                <a:off x="4290" y="3389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7"/>
                    </a:moveTo>
                    <a:lnTo>
                      <a:pt x="311" y="0"/>
                    </a:lnTo>
                    <a:lnTo>
                      <a:pt x="103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4" name="Freeform 224"/>
              <p:cNvSpPr>
                <a:spLocks/>
              </p:cNvSpPr>
              <p:nvPr/>
            </p:nvSpPr>
            <p:spPr bwMode="auto">
              <a:xfrm>
                <a:off x="4298" y="3330"/>
                <a:ext cx="142" cy="48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4"/>
                    </a:lnTo>
                    <a:lnTo>
                      <a:pt x="400" y="54"/>
                    </a:lnTo>
                    <a:lnTo>
                      <a:pt x="348" y="120"/>
                    </a:lnTo>
                    <a:lnTo>
                      <a:pt x="96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5" name="Freeform 225"/>
              <p:cNvSpPr>
                <a:spLocks/>
              </p:cNvSpPr>
              <p:nvPr/>
            </p:nvSpPr>
            <p:spPr bwMode="auto">
              <a:xfrm>
                <a:off x="4298" y="3330"/>
                <a:ext cx="142" cy="48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4"/>
                    </a:lnTo>
                    <a:lnTo>
                      <a:pt x="400" y="54"/>
                    </a:lnTo>
                    <a:lnTo>
                      <a:pt x="348" y="120"/>
                    </a:lnTo>
                    <a:lnTo>
                      <a:pt x="96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6" name="Freeform 226"/>
              <p:cNvSpPr>
                <a:spLocks/>
              </p:cNvSpPr>
              <p:nvPr/>
            </p:nvSpPr>
            <p:spPr bwMode="auto">
              <a:xfrm>
                <a:off x="4440" y="3395"/>
                <a:ext cx="142" cy="49"/>
              </a:xfrm>
              <a:custGeom>
                <a:avLst/>
                <a:gdLst>
                  <a:gd name="T0" fmla="*/ 0 w 400"/>
                  <a:gd name="T1" fmla="*/ 0 h 121"/>
                  <a:gd name="T2" fmla="*/ 0 w 400"/>
                  <a:gd name="T3" fmla="*/ 0 h 121"/>
                  <a:gd name="T4" fmla="*/ 0 w 400"/>
                  <a:gd name="T5" fmla="*/ 0 h 121"/>
                  <a:gd name="T6" fmla="*/ 0 w 400"/>
                  <a:gd name="T7" fmla="*/ 0 h 121"/>
                  <a:gd name="T8" fmla="*/ 0 w 400"/>
                  <a:gd name="T9" fmla="*/ 0 h 121"/>
                  <a:gd name="T10" fmla="*/ 0 w 400"/>
                  <a:gd name="T11" fmla="*/ 0 h 121"/>
                  <a:gd name="T12" fmla="*/ 0 w 400"/>
                  <a:gd name="T13" fmla="*/ 0 h 121"/>
                  <a:gd name="T14" fmla="*/ 0 w 400"/>
                  <a:gd name="T15" fmla="*/ 0 h 12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1"/>
                  <a:gd name="T26" fmla="*/ 400 w 400"/>
                  <a:gd name="T27" fmla="*/ 121 h 12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1">
                    <a:moveTo>
                      <a:pt x="400" y="94"/>
                    </a:moveTo>
                    <a:lnTo>
                      <a:pt x="311" y="121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57" name="Freeform 227"/>
              <p:cNvSpPr>
                <a:spLocks/>
              </p:cNvSpPr>
              <p:nvPr/>
            </p:nvSpPr>
            <p:spPr bwMode="auto">
              <a:xfrm>
                <a:off x="4440" y="3395"/>
                <a:ext cx="142" cy="49"/>
              </a:xfrm>
              <a:custGeom>
                <a:avLst/>
                <a:gdLst>
                  <a:gd name="T0" fmla="*/ 0 w 400"/>
                  <a:gd name="T1" fmla="*/ 0 h 121"/>
                  <a:gd name="T2" fmla="*/ 0 w 400"/>
                  <a:gd name="T3" fmla="*/ 0 h 121"/>
                  <a:gd name="T4" fmla="*/ 0 w 400"/>
                  <a:gd name="T5" fmla="*/ 0 h 121"/>
                  <a:gd name="T6" fmla="*/ 0 w 400"/>
                  <a:gd name="T7" fmla="*/ 0 h 121"/>
                  <a:gd name="T8" fmla="*/ 0 w 400"/>
                  <a:gd name="T9" fmla="*/ 0 h 121"/>
                  <a:gd name="T10" fmla="*/ 0 w 400"/>
                  <a:gd name="T11" fmla="*/ 0 h 121"/>
                  <a:gd name="T12" fmla="*/ 0 w 400"/>
                  <a:gd name="T13" fmla="*/ 0 h 121"/>
                  <a:gd name="T14" fmla="*/ 0 w 400"/>
                  <a:gd name="T15" fmla="*/ 0 h 12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1"/>
                  <a:gd name="T26" fmla="*/ 400 w 400"/>
                  <a:gd name="T27" fmla="*/ 121 h 12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1">
                    <a:moveTo>
                      <a:pt x="400" y="94"/>
                    </a:moveTo>
                    <a:lnTo>
                      <a:pt x="311" y="121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2" name="Freeform 228"/>
              <p:cNvSpPr>
                <a:spLocks/>
              </p:cNvSpPr>
              <p:nvPr/>
            </p:nvSpPr>
            <p:spPr bwMode="auto">
              <a:xfrm>
                <a:off x="4448" y="3335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4" y="40"/>
                    </a:lnTo>
                    <a:lnTo>
                      <a:pt x="400" y="66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3" name="Freeform 229"/>
              <p:cNvSpPr>
                <a:spLocks/>
              </p:cNvSpPr>
              <p:nvPr/>
            </p:nvSpPr>
            <p:spPr bwMode="auto">
              <a:xfrm>
                <a:off x="4448" y="3335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93"/>
                    </a:moveTo>
                    <a:lnTo>
                      <a:pt x="89" y="120"/>
                    </a:lnTo>
                    <a:lnTo>
                      <a:pt x="304" y="40"/>
                    </a:lnTo>
                    <a:lnTo>
                      <a:pt x="400" y="66"/>
                    </a:lnTo>
                    <a:lnTo>
                      <a:pt x="348" y="0"/>
                    </a:lnTo>
                    <a:lnTo>
                      <a:pt x="96" y="0"/>
                    </a:lnTo>
                    <a:lnTo>
                      <a:pt x="200" y="2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4" name="Freeform 230"/>
              <p:cNvSpPr>
                <a:spLocks/>
              </p:cNvSpPr>
              <p:nvPr/>
            </p:nvSpPr>
            <p:spPr bwMode="auto">
              <a:xfrm>
                <a:off x="4292" y="3392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6"/>
                    </a:moveTo>
                    <a:lnTo>
                      <a:pt x="311" y="0"/>
                    </a:lnTo>
                    <a:lnTo>
                      <a:pt x="104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5" name="Freeform 231"/>
              <p:cNvSpPr>
                <a:spLocks/>
              </p:cNvSpPr>
              <p:nvPr/>
            </p:nvSpPr>
            <p:spPr bwMode="auto">
              <a:xfrm>
                <a:off x="4292" y="3392"/>
                <a:ext cx="142" cy="52"/>
              </a:xfrm>
              <a:custGeom>
                <a:avLst/>
                <a:gdLst>
                  <a:gd name="T0" fmla="*/ 0 w 400"/>
                  <a:gd name="T1" fmla="*/ 0 h 127"/>
                  <a:gd name="T2" fmla="*/ 0 w 400"/>
                  <a:gd name="T3" fmla="*/ 0 h 127"/>
                  <a:gd name="T4" fmla="*/ 0 w 400"/>
                  <a:gd name="T5" fmla="*/ 0 h 127"/>
                  <a:gd name="T6" fmla="*/ 0 w 400"/>
                  <a:gd name="T7" fmla="*/ 0 h 127"/>
                  <a:gd name="T8" fmla="*/ 0 w 400"/>
                  <a:gd name="T9" fmla="*/ 0 h 127"/>
                  <a:gd name="T10" fmla="*/ 0 w 400"/>
                  <a:gd name="T11" fmla="*/ 0 h 127"/>
                  <a:gd name="T12" fmla="*/ 0 w 400"/>
                  <a:gd name="T13" fmla="*/ 0 h 127"/>
                  <a:gd name="T14" fmla="*/ 0 w 400"/>
                  <a:gd name="T15" fmla="*/ 0 h 12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7"/>
                  <a:gd name="T26" fmla="*/ 400 w 400"/>
                  <a:gd name="T27" fmla="*/ 127 h 127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7">
                    <a:moveTo>
                      <a:pt x="400" y="26"/>
                    </a:moveTo>
                    <a:lnTo>
                      <a:pt x="311" y="0"/>
                    </a:lnTo>
                    <a:lnTo>
                      <a:pt x="104" y="80"/>
                    </a:lnTo>
                    <a:lnTo>
                      <a:pt x="0" y="53"/>
                    </a:lnTo>
                    <a:lnTo>
                      <a:pt x="52" y="127"/>
                    </a:lnTo>
                    <a:lnTo>
                      <a:pt x="311" y="127"/>
                    </a:lnTo>
                    <a:lnTo>
                      <a:pt x="200" y="100"/>
                    </a:lnTo>
                    <a:lnTo>
                      <a:pt x="400" y="2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8" name="Freeform 232"/>
              <p:cNvSpPr>
                <a:spLocks/>
              </p:cNvSpPr>
              <p:nvPr/>
            </p:nvSpPr>
            <p:spPr bwMode="auto">
              <a:xfrm>
                <a:off x="4300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3"/>
                    </a:lnTo>
                    <a:lnTo>
                      <a:pt x="400" y="53"/>
                    </a:lnTo>
                    <a:lnTo>
                      <a:pt x="348" y="120"/>
                    </a:lnTo>
                    <a:lnTo>
                      <a:pt x="97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79" name="Freeform 234"/>
              <p:cNvSpPr>
                <a:spLocks/>
              </p:cNvSpPr>
              <p:nvPr/>
            </p:nvSpPr>
            <p:spPr bwMode="auto">
              <a:xfrm>
                <a:off x="4442" y="3398"/>
                <a:ext cx="143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400" y="94"/>
                    </a:moveTo>
                    <a:lnTo>
                      <a:pt x="311" y="120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80" name="Freeform 235"/>
              <p:cNvSpPr>
                <a:spLocks/>
              </p:cNvSpPr>
              <p:nvPr/>
            </p:nvSpPr>
            <p:spPr bwMode="auto">
              <a:xfrm>
                <a:off x="4442" y="3398"/>
                <a:ext cx="143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400" y="94"/>
                    </a:moveTo>
                    <a:lnTo>
                      <a:pt x="311" y="120"/>
                    </a:lnTo>
                    <a:lnTo>
                      <a:pt x="104" y="40"/>
                    </a:lnTo>
                    <a:lnTo>
                      <a:pt x="0" y="67"/>
                    </a:lnTo>
                    <a:lnTo>
                      <a:pt x="52" y="0"/>
                    </a:lnTo>
                    <a:lnTo>
                      <a:pt x="311" y="0"/>
                    </a:lnTo>
                    <a:lnTo>
                      <a:pt x="200" y="20"/>
                    </a:lnTo>
                    <a:lnTo>
                      <a:pt x="400" y="9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  <p:sp>
            <p:nvSpPr>
              <p:cNvPr id="181" name="Line 236"/>
              <p:cNvSpPr>
                <a:spLocks noChangeShapeType="1"/>
              </p:cNvSpPr>
              <p:nvPr/>
            </p:nvSpPr>
            <p:spPr bwMode="auto">
              <a:xfrm>
                <a:off x="4224" y="3387"/>
                <a:ext cx="0" cy="108"/>
              </a:xfrm>
              <a:prstGeom prst="line">
                <a:avLst/>
              </a:prstGeom>
              <a:noFill/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2" name="Line 237"/>
              <p:cNvSpPr>
                <a:spLocks noChangeShapeType="1"/>
              </p:cNvSpPr>
              <p:nvPr/>
            </p:nvSpPr>
            <p:spPr bwMode="auto">
              <a:xfrm>
                <a:off x="4656" y="3387"/>
                <a:ext cx="0" cy="108"/>
              </a:xfrm>
              <a:prstGeom prst="line">
                <a:avLst/>
              </a:prstGeom>
              <a:noFill/>
              <a:ln w="12700" cap="sq">
                <a:solidFill>
                  <a:srgbClr val="FFCC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" name="Freeform 233"/>
              <p:cNvSpPr>
                <a:spLocks/>
              </p:cNvSpPr>
              <p:nvPr/>
            </p:nvSpPr>
            <p:spPr bwMode="auto">
              <a:xfrm>
                <a:off x="4300" y="3332"/>
                <a:ext cx="142" cy="49"/>
              </a:xfrm>
              <a:custGeom>
                <a:avLst/>
                <a:gdLst>
                  <a:gd name="T0" fmla="*/ 0 w 400"/>
                  <a:gd name="T1" fmla="*/ 0 h 120"/>
                  <a:gd name="T2" fmla="*/ 0 w 400"/>
                  <a:gd name="T3" fmla="*/ 0 h 120"/>
                  <a:gd name="T4" fmla="*/ 0 w 400"/>
                  <a:gd name="T5" fmla="*/ 0 h 120"/>
                  <a:gd name="T6" fmla="*/ 0 w 400"/>
                  <a:gd name="T7" fmla="*/ 0 h 120"/>
                  <a:gd name="T8" fmla="*/ 0 w 400"/>
                  <a:gd name="T9" fmla="*/ 0 h 120"/>
                  <a:gd name="T10" fmla="*/ 0 w 400"/>
                  <a:gd name="T11" fmla="*/ 0 h 120"/>
                  <a:gd name="T12" fmla="*/ 0 w 400"/>
                  <a:gd name="T13" fmla="*/ 0 h 120"/>
                  <a:gd name="T14" fmla="*/ 0 w 400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00"/>
                  <a:gd name="T25" fmla="*/ 0 h 120"/>
                  <a:gd name="T26" fmla="*/ 400 w 400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00" h="120">
                    <a:moveTo>
                      <a:pt x="0" y="27"/>
                    </a:moveTo>
                    <a:lnTo>
                      <a:pt x="89" y="0"/>
                    </a:lnTo>
                    <a:lnTo>
                      <a:pt x="304" y="73"/>
                    </a:lnTo>
                    <a:lnTo>
                      <a:pt x="400" y="53"/>
                    </a:lnTo>
                    <a:lnTo>
                      <a:pt x="348" y="120"/>
                    </a:lnTo>
                    <a:lnTo>
                      <a:pt x="97" y="120"/>
                    </a:lnTo>
                    <a:lnTo>
                      <a:pt x="200" y="100"/>
                    </a:lnTo>
                    <a:lnTo>
                      <a:pt x="0" y="2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/>
              </a:p>
            </p:txBody>
          </p:sp>
        </p:grpSp>
        <p:sp>
          <p:nvSpPr>
            <p:cNvPr id="143" name="Rectangle 238"/>
            <p:cNvSpPr>
              <a:spLocks noChangeArrowheads="1"/>
            </p:cNvSpPr>
            <p:nvPr/>
          </p:nvSpPr>
          <p:spPr bwMode="auto">
            <a:xfrm>
              <a:off x="2776" y="2304"/>
              <a:ext cx="1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US" sz="2000" b="1" dirty="0">
                <a:solidFill>
                  <a:srgbClr val="A50021"/>
                </a:solidFill>
                <a:latin typeface="Arial" charset="0"/>
              </a:endParaRPr>
            </a:p>
          </p:txBody>
        </p:sp>
      </p:grpSp>
      <p:sp>
        <p:nvSpPr>
          <p:cNvPr id="187" name="Rectangle 186"/>
          <p:cNvSpPr/>
          <p:nvPr/>
        </p:nvSpPr>
        <p:spPr>
          <a:xfrm>
            <a:off x="766425" y="5174159"/>
            <a:ext cx="57867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defRPr/>
            </a:pPr>
            <a:r>
              <a:rPr lang="en-US" sz="2200" b="1" dirty="0" smtClean="0"/>
              <a:t>Malicious router </a:t>
            </a:r>
            <a:r>
              <a:rPr lang="en-US" sz="2200" b="1" dirty="0" smtClean="0">
                <a:solidFill>
                  <a:srgbClr val="C00000"/>
                </a:solidFill>
              </a:rPr>
              <a:t>can’t</a:t>
            </a:r>
            <a:r>
              <a:rPr lang="en-US" sz="2200" b="1" dirty="0" smtClean="0"/>
              <a:t> announce a direct path to 22394, since 22394 never said</a:t>
            </a:r>
            <a:endParaRPr lang="en-US" sz="2200" dirty="0"/>
          </a:p>
        </p:txBody>
      </p:sp>
      <p:sp>
        <p:nvSpPr>
          <p:cNvPr id="195" name="Rectangle 194"/>
          <p:cNvSpPr/>
          <p:nvPr/>
        </p:nvSpPr>
        <p:spPr bwMode="auto">
          <a:xfrm>
            <a:off x="2203955" y="6019800"/>
            <a:ext cx="3002038" cy="304800"/>
          </a:xfrm>
          <a:prstGeom prst="rect">
            <a:avLst/>
          </a:prstGeom>
          <a:solidFill>
            <a:srgbClr val="FFC000">
              <a:alpha val="5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US" sz="1800" b="1" dirty="0" err="1" smtClean="0">
                <a:latin typeface="+mj-lt"/>
              </a:rPr>
              <a:t>ChinaTel</a:t>
            </a:r>
            <a:r>
              <a:rPr lang="en-US" sz="1800" b="1" dirty="0" smtClean="0">
                <a:latin typeface="+mj-lt"/>
              </a:rPr>
              <a:t>:     (22394, Prefix)</a:t>
            </a:r>
            <a:endParaRPr lang="en-US" sz="1800" b="1" dirty="0">
              <a:latin typeface="+mj-lt"/>
            </a:endParaRPr>
          </a:p>
        </p:txBody>
      </p:sp>
      <p:grpSp>
        <p:nvGrpSpPr>
          <p:cNvPr id="196" name="Group 106"/>
          <p:cNvGrpSpPr/>
          <p:nvPr/>
        </p:nvGrpSpPr>
        <p:grpSpPr bwMode="auto">
          <a:xfrm rot="5400000" flipH="1">
            <a:off x="5045832" y="6036433"/>
            <a:ext cx="228600" cy="652536"/>
            <a:chOff x="6858000" y="5257800"/>
            <a:chExt cx="914400" cy="1600200"/>
          </a:xfrm>
          <a:solidFill>
            <a:srgbClr val="FFC0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53" name="Flowchart: Alternate Process 252"/>
            <p:cNvSpPr/>
            <p:nvPr/>
          </p:nvSpPr>
          <p:spPr bwMode="auto">
            <a:xfrm>
              <a:off x="6858000" y="5257800"/>
              <a:ext cx="914400" cy="609600"/>
            </a:xfrm>
            <a:prstGeom prst="flowChartAlternateProcess">
              <a:avLst/>
            </a:prstGeom>
            <a:grp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4" name="Rectangle 253"/>
            <p:cNvSpPr/>
            <p:nvPr/>
          </p:nvSpPr>
          <p:spPr bwMode="auto">
            <a:xfrm>
              <a:off x="7086600" y="5791200"/>
              <a:ext cx="381000" cy="1066800"/>
            </a:xfrm>
            <a:prstGeom prst="rect">
              <a:avLst/>
            </a:prstGeom>
            <a:grp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5" name="Rectangle 254"/>
            <p:cNvSpPr/>
            <p:nvPr/>
          </p:nvSpPr>
          <p:spPr bwMode="auto">
            <a:xfrm>
              <a:off x="7239000" y="6019800"/>
              <a:ext cx="381000" cy="152400"/>
            </a:xfrm>
            <a:prstGeom prst="rect">
              <a:avLst/>
            </a:prstGeom>
            <a:grp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6" name="Rectangle 255"/>
            <p:cNvSpPr/>
            <p:nvPr/>
          </p:nvSpPr>
          <p:spPr bwMode="auto">
            <a:xfrm>
              <a:off x="7239000" y="6248400"/>
              <a:ext cx="381000" cy="152400"/>
            </a:xfrm>
            <a:prstGeom prst="rect">
              <a:avLst/>
            </a:prstGeom>
            <a:grp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7239000" y="6629400"/>
              <a:ext cx="381000" cy="152400"/>
            </a:xfrm>
            <a:prstGeom prst="rect">
              <a:avLst/>
            </a:prstGeom>
            <a:grpFill/>
            <a:ln w="9525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58" name="Freeform 257"/>
          <p:cNvSpPr/>
          <p:nvPr/>
        </p:nvSpPr>
        <p:spPr>
          <a:xfrm>
            <a:off x="1868715" y="3920203"/>
            <a:ext cx="5157766" cy="1458686"/>
          </a:xfrm>
          <a:custGeom>
            <a:avLst/>
            <a:gdLst>
              <a:gd name="connsiteX0" fmla="*/ 0 w 5540829"/>
              <a:gd name="connsiteY0" fmla="*/ 0 h 1458686"/>
              <a:gd name="connsiteX1" fmla="*/ 859972 w 5540829"/>
              <a:gd name="connsiteY1" fmla="*/ 979715 h 1458686"/>
              <a:gd name="connsiteX2" fmla="*/ 2340429 w 5540829"/>
              <a:gd name="connsiteY2" fmla="*/ 576943 h 1458686"/>
              <a:gd name="connsiteX3" fmla="*/ 3820886 w 5540829"/>
              <a:gd name="connsiteY3" fmla="*/ 544286 h 1458686"/>
              <a:gd name="connsiteX4" fmla="*/ 4550229 w 5540829"/>
              <a:gd name="connsiteY4" fmla="*/ 1012372 h 1458686"/>
              <a:gd name="connsiteX5" fmla="*/ 5540829 w 5540829"/>
              <a:gd name="connsiteY5" fmla="*/ 1458686 h 1458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40829" h="1458686">
                <a:moveTo>
                  <a:pt x="0" y="0"/>
                </a:moveTo>
                <a:cubicBezTo>
                  <a:pt x="234950" y="441779"/>
                  <a:pt x="469901" y="883558"/>
                  <a:pt x="859972" y="979715"/>
                </a:cubicBezTo>
                <a:cubicBezTo>
                  <a:pt x="1250043" y="1075872"/>
                  <a:pt x="1846943" y="649514"/>
                  <a:pt x="2340429" y="576943"/>
                </a:cubicBezTo>
                <a:cubicBezTo>
                  <a:pt x="2833915" y="504372"/>
                  <a:pt x="3452586" y="471715"/>
                  <a:pt x="3820886" y="544286"/>
                </a:cubicBezTo>
                <a:cubicBezTo>
                  <a:pt x="4189186" y="616857"/>
                  <a:pt x="4263572" y="859972"/>
                  <a:pt x="4550229" y="1012372"/>
                </a:cubicBezTo>
                <a:cubicBezTo>
                  <a:pt x="4836886" y="1164772"/>
                  <a:pt x="5188857" y="1311729"/>
                  <a:pt x="5540829" y="1458686"/>
                </a:cubicBezTo>
              </a:path>
            </a:pathLst>
          </a:custGeom>
          <a:ln w="57150">
            <a:solidFill>
              <a:srgbClr val="C00000"/>
            </a:solidFill>
            <a:prstDash val="sysDot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9" name="Rounded Rectangle 138"/>
          <p:cNvSpPr/>
          <p:nvPr/>
        </p:nvSpPr>
        <p:spPr bwMode="auto">
          <a:xfrm>
            <a:off x="609600" y="609600"/>
            <a:ext cx="7315200" cy="838200"/>
          </a:xfrm>
          <a:prstGeom prst="roundRect">
            <a:avLst/>
          </a:prstGeom>
          <a:noFill/>
          <a:ln w="571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sz="2200" b="1" dirty="0" smtClean="0"/>
              <a:t>S-BGP [1997]: </a:t>
            </a:r>
            <a:r>
              <a:rPr lang="en-US" sz="2200" dirty="0" smtClean="0"/>
              <a:t>RPKI + Cannot announce a path that was not announced to you.</a:t>
            </a:r>
            <a:endParaRPr lang="en-US" sz="2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6915393"/>
      </p:ext>
    </p:extLst>
  </p:cSld>
  <p:clrMapOvr>
    <a:masterClrMapping/>
  </p:clrMapOvr>
  <p:transition advTm="1646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" grpId="0"/>
      <p:bldP spid="195" grpId="0" animBg="1"/>
      <p:bldP spid="25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Overview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b="1" dirty="0" smtClean="0">
                <a:solidFill>
                  <a:schemeClr val="accent2">
                    <a:lumMod val="75000"/>
                  </a:schemeClr>
                </a:solidFill>
              </a:rPr>
              <a:t>S*BGP will necessarily go through a transition phase</a:t>
            </a:r>
          </a:p>
          <a:p>
            <a:r>
              <a:rPr lang="en-CA" sz="2200" dirty="0" smtClean="0">
                <a:solidFill>
                  <a:schemeClr val="tx2"/>
                </a:solidFill>
              </a:rPr>
              <a:t>How should deployment occur?</a:t>
            </a:r>
          </a:p>
          <a:p>
            <a:endParaRPr lang="en-CA" sz="22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CA" sz="2200" b="1" dirty="0" smtClean="0">
                <a:solidFill>
                  <a:schemeClr val="accent2">
                    <a:lumMod val="75000"/>
                  </a:schemeClr>
                </a:solidFill>
              </a:rPr>
              <a:t>Our Goal:  Come up with </a:t>
            </a:r>
            <a:r>
              <a:rPr lang="en-CA" sz="2200" b="1" dirty="0" smtClean="0">
                <a:solidFill>
                  <a:schemeClr val="accent3"/>
                </a:solidFill>
              </a:rPr>
              <a:t>a strategy </a:t>
            </a:r>
            <a:r>
              <a:rPr lang="en-CA" sz="2200" b="1" dirty="0" smtClean="0">
                <a:solidFill>
                  <a:schemeClr val="accent2">
                    <a:lumMod val="75000"/>
                  </a:schemeClr>
                </a:solidFill>
              </a:rPr>
              <a:t>for S*BGP (S-BGP/</a:t>
            </a:r>
            <a:r>
              <a:rPr lang="en-CA" sz="2200" b="1" dirty="0" err="1" smtClean="0">
                <a:solidFill>
                  <a:schemeClr val="accent2">
                    <a:lumMod val="75000"/>
                  </a:schemeClr>
                </a:solidFill>
              </a:rPr>
              <a:t>soBGP</a:t>
            </a:r>
            <a:r>
              <a:rPr lang="en-CA" sz="2200" b="1" dirty="0" smtClean="0">
                <a:solidFill>
                  <a:schemeClr val="accent2">
                    <a:lumMod val="75000"/>
                  </a:schemeClr>
                </a:solidFill>
              </a:rPr>
              <a:t>) deployment. </a:t>
            </a:r>
          </a:p>
          <a:p>
            <a:r>
              <a:rPr lang="en-CA" dirty="0" smtClean="0"/>
              <a:t>How governments &amp; standards groups invest resources</a:t>
            </a:r>
          </a:p>
          <a:p>
            <a:r>
              <a:rPr lang="en-CA" dirty="0" smtClean="0"/>
              <a:t>… to create market pressure for S*BGP deployment</a:t>
            </a:r>
          </a:p>
          <a:p>
            <a:endParaRPr lang="en-CA" dirty="0" smtClean="0"/>
          </a:p>
          <a:p>
            <a:pPr marL="0" indent="0">
              <a:buNone/>
            </a:pPr>
            <a:r>
              <a:rPr lang="en-CA" b="1" dirty="0" smtClean="0">
                <a:solidFill>
                  <a:schemeClr val="accent2">
                    <a:lumMod val="75000"/>
                  </a:schemeClr>
                </a:solidFill>
              </a:rPr>
              <a:t>We evaluate guidelines via a </a:t>
            </a:r>
            <a:r>
              <a:rPr lang="en-CA" b="1" dirty="0" smtClean="0">
                <a:solidFill>
                  <a:schemeClr val="accent3"/>
                </a:solidFill>
              </a:rPr>
              <a:t>model</a:t>
            </a:r>
            <a:r>
              <a:rPr lang="en-CA" b="1" dirty="0" smtClean="0">
                <a:solidFill>
                  <a:schemeClr val="accent2">
                    <a:lumMod val="75000"/>
                  </a:schemeClr>
                </a:solidFill>
              </a:rPr>
              <a:t> &amp; </a:t>
            </a:r>
            <a:r>
              <a:rPr lang="en-CA" b="1" dirty="0" smtClean="0">
                <a:solidFill>
                  <a:schemeClr val="accent3"/>
                </a:solidFill>
              </a:rPr>
              <a:t>simulations</a:t>
            </a:r>
          </a:p>
          <a:p>
            <a:r>
              <a:rPr lang="en-CA" dirty="0" smtClean="0"/>
              <a:t>Model: ISPs care only about </a:t>
            </a:r>
            <a:r>
              <a:rPr lang="en-CA" b="1" u="sng" dirty="0" smtClean="0">
                <a:solidFill>
                  <a:schemeClr val="accent1"/>
                </a:solidFill>
              </a:rPr>
              <a:t>revenue</a:t>
            </a:r>
            <a:r>
              <a:rPr lang="en-CA" dirty="0" smtClean="0"/>
              <a:t>, not </a:t>
            </a:r>
            <a:r>
              <a:rPr lang="en-CA" b="1" u="sng" dirty="0" smtClean="0">
                <a:solidFill>
                  <a:schemeClr val="accent1"/>
                </a:solidFill>
              </a:rPr>
              <a:t>security</a:t>
            </a:r>
            <a:r>
              <a:rPr lang="en-CA" dirty="0" smtClean="0"/>
              <a:t>!</a:t>
            </a:r>
          </a:p>
          <a:p>
            <a:r>
              <a:rPr lang="en-CA" dirty="0" smtClean="0"/>
              <a:t>And run simulations on [UCLA </a:t>
            </a:r>
            <a:r>
              <a:rPr lang="en-CA" dirty="0" err="1" smtClean="0"/>
              <a:t>Cyclops+IXP</a:t>
            </a:r>
            <a:r>
              <a:rPr lang="en-CA" dirty="0" smtClean="0"/>
              <a:t>] AS graph data</a:t>
            </a:r>
          </a:p>
          <a:p>
            <a:r>
              <a:rPr lang="en-CA" dirty="0" smtClean="0"/>
              <a:t>Parallelize simulations on a 200-node </a:t>
            </a:r>
            <a:r>
              <a:rPr lang="en-CA" dirty="0" err="1" smtClean="0"/>
              <a:t>DryadLINQ</a:t>
            </a:r>
            <a:r>
              <a:rPr lang="en-CA" dirty="0" smtClean="0"/>
              <a:t> cluster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256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325"/>
    </mc:Choice>
    <mc:Fallback xmlns="">
      <p:transition spd="slow" advTm="733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5.4|2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7|3.1|1.7|9.5|6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3.7|1.7|4.1|0.8|1.4|20|1.7|2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21.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8|1|7.7|9.4|19.9|11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47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8|11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4|3.8|2|21.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2.5|0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2.3|5.1|7.1|15.7|3.3|4.8|19.4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2.3|0.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11.3|22.9|1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7|11.3|22.9|1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6|3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7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4.1|7.3|4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|8.4|15.2|8.9|2.7|8.2|5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22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6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8|3.5|16.3"/>
</p:tagLst>
</file>

<file path=ppt/theme/theme1.xml><?xml version="1.0" encoding="utf-8"?>
<a:theme xmlns:a="http://schemas.openxmlformats.org/drawingml/2006/main" name="Office Theme">
  <a:themeElements>
    <a:clrScheme name="Custom 5">
      <a:dk1>
        <a:srgbClr val="53548A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659A2A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5263</TotalTime>
  <Words>1821</Words>
  <Application>Microsoft Office PowerPoint</Application>
  <PresentationFormat>On-screen Show (4:3)</PresentationFormat>
  <Paragraphs>457</Paragraphs>
  <Slides>31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Let the Market Drive Deployment A Strategy for Transitioning to BGP Security</vt:lpstr>
      <vt:lpstr>Incentives for BGP Security </vt:lpstr>
      <vt:lpstr>Outline</vt:lpstr>
      <vt:lpstr>Traffic Attraction &amp; Interception Attacks</vt:lpstr>
      <vt:lpstr>Securing the Internet: RPKI</vt:lpstr>
      <vt:lpstr>But RPKI alone is not enough!</vt:lpstr>
      <vt:lpstr>To stop this attack, we need S*BGP (e.g. S-BGP/soBGP) (1)</vt:lpstr>
      <vt:lpstr>To stop this attack, we need S*BGP (e.g. S-BGP/soBGP) (2)</vt:lpstr>
      <vt:lpstr>Overview</vt:lpstr>
      <vt:lpstr>Outline</vt:lpstr>
      <vt:lpstr>How to deploy S*BGP globally?</vt:lpstr>
      <vt:lpstr>Stubs vs ISPs:  Stubs are 85% of the Internet’s ASes!</vt:lpstr>
      <vt:lpstr>How can we create market pressure?</vt:lpstr>
      <vt:lpstr>How can we create market pressure?</vt:lpstr>
      <vt:lpstr>Our Strategy: 3 Guidelines for Deploying S*BGP (1)</vt:lpstr>
      <vt:lpstr>Simplex S*BGP: `Cheap’ S*BGP for Stubs</vt:lpstr>
      <vt:lpstr>Our Strategy: 3 Guidelines for Deploying S*BGP (2)</vt:lpstr>
      <vt:lpstr>Outline</vt:lpstr>
      <vt:lpstr>A model of the S*BGP deployment process</vt:lpstr>
      <vt:lpstr>How do we compute utility?</vt:lpstr>
      <vt:lpstr>Outline</vt:lpstr>
      <vt:lpstr>Case Study of S*BGP deployment</vt:lpstr>
      <vt:lpstr>Simulation: Market pressure drives deployment (1)</vt:lpstr>
      <vt:lpstr>Simulation: Market pressure drives deployment (2)</vt:lpstr>
      <vt:lpstr>Simulation: Market pressure drives deployment (3)</vt:lpstr>
      <vt:lpstr>So who should be the early adopters?</vt:lpstr>
      <vt:lpstr>So who should be the early adopters?</vt:lpstr>
      <vt:lpstr>Outline</vt:lpstr>
      <vt:lpstr>Summary and Recommendations</vt:lpstr>
      <vt:lpstr>PowerPoint Presentation</vt:lpstr>
      <vt:lpstr>Data Sources for ChinaTel  Incident of April 2010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phillipa</dc:creator>
  <cp:lastModifiedBy>Phillipa</cp:lastModifiedBy>
  <cp:revision>172</cp:revision>
  <dcterms:created xsi:type="dcterms:W3CDTF">2011-03-22T17:51:22Z</dcterms:created>
  <dcterms:modified xsi:type="dcterms:W3CDTF">2011-09-20T12:02:33Z</dcterms:modified>
</cp:coreProperties>
</file>