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 id="2147483924" r:id="rId2"/>
  </p:sldMasterIdLst>
  <p:notesMasterIdLst>
    <p:notesMasterId r:id="rId14"/>
  </p:notesMasterIdLst>
  <p:sldIdLst>
    <p:sldId id="256" r:id="rId3"/>
    <p:sldId id="263" r:id="rId4"/>
    <p:sldId id="264" r:id="rId5"/>
    <p:sldId id="265" r:id="rId6"/>
    <p:sldId id="271" r:id="rId7"/>
    <p:sldId id="266" r:id="rId8"/>
    <p:sldId id="267" r:id="rId9"/>
    <p:sldId id="268" r:id="rId10"/>
    <p:sldId id="269" r:id="rId11"/>
    <p:sldId id="270"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92" autoAdjust="0"/>
    <p:restoredTop sz="74077" autoAdjust="0"/>
  </p:normalViewPr>
  <p:slideViewPr>
    <p:cSldViewPr snapToGrid="0" snapToObjects="1">
      <p:cViewPr>
        <p:scale>
          <a:sx n="74" d="100"/>
          <a:sy n="74" d="100"/>
        </p:scale>
        <p:origin x="952"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B6AD1B-EB22-0442-9464-530090A09004}" type="datetimeFigureOut">
              <a:rPr lang="en-US" smtClean="0"/>
              <a:t>4/9/18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2B585A-B397-5140-899A-CAF31D0003C2}" type="slidenum">
              <a:rPr lang="en-US" smtClean="0"/>
              <a:t>‹#›</a:t>
            </a:fld>
            <a:endParaRPr lang="en-US"/>
          </a:p>
        </p:txBody>
      </p:sp>
    </p:spTree>
    <p:extLst>
      <p:ext uri="{BB962C8B-B14F-4D97-AF65-F5344CB8AC3E}">
        <p14:creationId xmlns:p14="http://schemas.microsoft.com/office/powerpoint/2010/main" val="161494253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2B585A-B397-5140-899A-CAF31D0003C2}" type="slidenum">
              <a:rPr lang="en-US" smtClean="0"/>
              <a:t>3</a:t>
            </a:fld>
            <a:endParaRPr lang="en-US"/>
          </a:p>
        </p:txBody>
      </p:sp>
    </p:spTree>
    <p:extLst>
      <p:ext uri="{BB962C8B-B14F-4D97-AF65-F5344CB8AC3E}">
        <p14:creationId xmlns:p14="http://schemas.microsoft.com/office/powerpoint/2010/main" val="68643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2B585A-B397-5140-899A-CAF31D0003C2}" type="slidenum">
              <a:rPr lang="en-US" smtClean="0"/>
              <a:t>5</a:t>
            </a:fld>
            <a:endParaRPr lang="en-US"/>
          </a:p>
        </p:txBody>
      </p:sp>
    </p:spTree>
    <p:extLst>
      <p:ext uri="{BB962C8B-B14F-4D97-AF65-F5344CB8AC3E}">
        <p14:creationId xmlns:p14="http://schemas.microsoft.com/office/powerpoint/2010/main" val="1208132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make this more formal we say an attacker can perform a timing attack if they lay on the forward or reverse</a:t>
            </a:r>
            <a:r>
              <a:rPr lang="en-US" baseline="0" dirty="0" smtClean="0"/>
              <a:t> path between the client and entry, and forward OR reverse path between the exit and the destination. </a:t>
            </a:r>
          </a:p>
          <a:p>
            <a:endParaRPr lang="en-US" baseline="0" dirty="0" smtClean="0"/>
          </a:p>
          <a:p>
            <a:r>
              <a:rPr lang="en-US" baseline="0" dirty="0" smtClean="0"/>
              <a:t>We wanted to understand how prevalent this sort of attack would be in practice, but we faced a nasty network measurement challenge which is that we can’t actually measure the reverse paths. </a:t>
            </a:r>
          </a:p>
          <a:p>
            <a:endParaRPr lang="en-US" baseline="0" dirty="0" smtClean="0"/>
          </a:p>
          <a:p>
            <a:r>
              <a:rPr lang="en-US" baseline="0" dirty="0" smtClean="0"/>
              <a:t>We get around this by using simulations of routing policies on empirical AS graphs to understand the set of potential paths that may be chosen for these different routes. This gives us an upper bound on the number of adversaries there may be.</a:t>
            </a:r>
            <a:endParaRPr lang="en-US" dirty="0"/>
          </a:p>
        </p:txBody>
      </p:sp>
      <p:sp>
        <p:nvSpPr>
          <p:cNvPr id="4" name="Slide Number Placeholder 3"/>
          <p:cNvSpPr>
            <a:spLocks noGrp="1"/>
          </p:cNvSpPr>
          <p:nvPr>
            <p:ph type="sldNum" sz="quarter" idx="10"/>
          </p:nvPr>
        </p:nvSpPr>
        <p:spPr/>
        <p:txBody>
          <a:bodyPr/>
          <a:lstStyle/>
          <a:p>
            <a:fld id="{43FA00D3-8589-4CA0-95F9-D7C99CDDB5CF}" type="slidenum">
              <a:rPr lang="en-CA" smtClean="0">
                <a:solidFill>
                  <a:prstClr val="black"/>
                </a:solidFill>
              </a:rPr>
              <a:pPr/>
              <a:t>6</a:t>
            </a:fld>
            <a:endParaRPr lang="en-CA">
              <a:solidFill>
                <a:prstClr val="black"/>
              </a:solidFill>
            </a:endParaRPr>
          </a:p>
        </p:txBody>
      </p:sp>
    </p:spTree>
    <p:extLst>
      <p:ext uri="{BB962C8B-B14F-4D97-AF65-F5344CB8AC3E}">
        <p14:creationId xmlns:p14="http://schemas.microsoft.com/office/powerpoint/2010/main" val="293095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 this idea to see how often Tor selects relays that are potentially subject to this timing attack. We used VPN end points in 10 countries and used them to access a set of 200</a:t>
            </a:r>
            <a:r>
              <a:rPr lang="en-US" baseline="0" dirty="0" smtClean="0"/>
              <a:t> sites through Tor. We then looked at the paths between the client and entry, and exit and destinations to infer the potential for attack. This graph shows the fraction of web sites that had the circuit for their main page content be vulnerable to this attack and the faction that had any of their circuits vulnerable. More than half of the sites have at least some of their content delivered over a vulnerable circuit.</a:t>
            </a:r>
          </a:p>
          <a:p>
            <a:endParaRPr lang="en-US" baseline="0" dirty="0" smtClean="0"/>
          </a:p>
          <a:p>
            <a:r>
              <a:rPr lang="en-US" baseline="0" dirty="0" smtClean="0"/>
              <a:t>One thing we notice here is that these numbers vary pretty widely between countries for example </a:t>
            </a:r>
            <a:r>
              <a:rPr lang="en-US" baseline="0" dirty="0" err="1" smtClean="0"/>
              <a:t>russia</a:t>
            </a:r>
            <a:r>
              <a:rPr lang="en-US" baseline="0" dirty="0" smtClean="0"/>
              <a:t>, us and china have more locally hosted content so it’s more likely they will have a path that crosses a national ISP going to the content,</a:t>
            </a:r>
            <a:endParaRPr lang="en-US" dirty="0" smtClean="0"/>
          </a:p>
          <a:p>
            <a:endParaRPr lang="en-US" dirty="0" smtClean="0"/>
          </a:p>
          <a:p>
            <a:r>
              <a:rPr lang="en-US" dirty="0" smtClean="0"/>
              <a:t>Variation between countries (e.g., US, Russia</a:t>
            </a:r>
            <a:r>
              <a:rPr lang="en-US" baseline="0" dirty="0" smtClean="0"/>
              <a:t> and China have most popular content hosted locally so more of their content is vulnerable).</a:t>
            </a:r>
            <a:endParaRPr lang="en-US" dirty="0"/>
          </a:p>
        </p:txBody>
      </p:sp>
      <p:sp>
        <p:nvSpPr>
          <p:cNvPr id="4" name="Slide Number Placeholder 3"/>
          <p:cNvSpPr>
            <a:spLocks noGrp="1"/>
          </p:cNvSpPr>
          <p:nvPr>
            <p:ph type="sldNum" sz="quarter" idx="10"/>
          </p:nvPr>
        </p:nvSpPr>
        <p:spPr/>
        <p:txBody>
          <a:bodyPr/>
          <a:lstStyle/>
          <a:p>
            <a:fld id="{43FA00D3-8589-4CA0-95F9-D7C99CDDB5CF}" type="slidenum">
              <a:rPr lang="en-CA" smtClean="0">
                <a:solidFill>
                  <a:prstClr val="black"/>
                </a:solidFill>
              </a:rPr>
              <a:pPr/>
              <a:t>7</a:t>
            </a:fld>
            <a:endParaRPr lang="en-CA">
              <a:solidFill>
                <a:prstClr val="black"/>
              </a:solidFill>
            </a:endParaRPr>
          </a:p>
        </p:txBody>
      </p:sp>
    </p:spTree>
    <p:extLst>
      <p:ext uri="{BB962C8B-B14F-4D97-AF65-F5344CB8AC3E}">
        <p14:creationId xmlns:p14="http://schemas.microsoft.com/office/powerpoint/2010/main" val="1769872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mitigate these vulnerable circuits we propose Astoria. The basic idea is that if you have an entry-exit relay selection that will avoid a potential attacker you should choose it. </a:t>
            </a:r>
          </a:p>
          <a:p>
            <a:endParaRPr lang="en-US" baseline="0" dirty="0" smtClean="0"/>
          </a:p>
          <a:p>
            <a:r>
              <a:rPr lang="en-US" baseline="0" dirty="0" smtClean="0"/>
              <a:t>Otherwise we use a linear program to choose relays probabilistically such that it minimizes the number of circuits an adversary could observe over time. </a:t>
            </a:r>
          </a:p>
          <a:p>
            <a:endParaRPr lang="en-US" baseline="0" dirty="0" smtClean="0"/>
          </a:p>
          <a:p>
            <a:r>
              <a:rPr lang="en-US" baseline="0" dirty="0" smtClean="0"/>
              <a:t>Additional considerations of designing this system were that the path computations had to be done on the client, so we can’t send the destination out to some look up service. </a:t>
            </a:r>
          </a:p>
          <a:p>
            <a:r>
              <a:rPr lang="en-US" baseline="0" dirty="0" smtClean="0"/>
              <a:t>We also look at </a:t>
            </a:r>
            <a:r>
              <a:rPr lang="en-US" baseline="0" dirty="0" err="1" smtClean="0"/>
              <a:t>Ases</a:t>
            </a:r>
            <a:r>
              <a:rPr lang="en-US" baseline="0" dirty="0" smtClean="0"/>
              <a:t> owned by the same organization or under control of the same government. </a:t>
            </a:r>
          </a:p>
          <a:p>
            <a:endParaRPr lang="en-US" baseline="0" dirty="0" smtClean="0"/>
          </a:p>
          <a:p>
            <a:r>
              <a:rPr lang="en-US" baseline="0" dirty="0" smtClean="0"/>
              <a:t>And we also work to be a good network citizen, so when there are multiple safe relay selection options we choose amongst them probabilistically using the same load balancing function as vanilla Tor. </a:t>
            </a:r>
            <a:endParaRPr lang="en-US" dirty="0"/>
          </a:p>
        </p:txBody>
      </p:sp>
      <p:sp>
        <p:nvSpPr>
          <p:cNvPr id="4" name="Slide Number Placeholder 3"/>
          <p:cNvSpPr>
            <a:spLocks noGrp="1"/>
          </p:cNvSpPr>
          <p:nvPr>
            <p:ph type="sldNum" sz="quarter" idx="10"/>
          </p:nvPr>
        </p:nvSpPr>
        <p:spPr/>
        <p:txBody>
          <a:bodyPr/>
          <a:lstStyle/>
          <a:p>
            <a:fld id="{43FA00D3-8589-4CA0-95F9-D7C99CDDB5CF}" type="slidenum">
              <a:rPr lang="en-CA" smtClean="0">
                <a:solidFill>
                  <a:prstClr val="black"/>
                </a:solidFill>
              </a:rPr>
              <a:pPr/>
              <a:t>8</a:t>
            </a:fld>
            <a:endParaRPr lang="en-CA">
              <a:solidFill>
                <a:prstClr val="black"/>
              </a:solidFill>
            </a:endParaRPr>
          </a:p>
        </p:txBody>
      </p:sp>
    </p:spTree>
    <p:extLst>
      <p:ext uri="{BB962C8B-B14F-4D97-AF65-F5344CB8AC3E}">
        <p14:creationId xmlns:p14="http://schemas.microsoft.com/office/powerpoint/2010/main" val="927234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1DEABC-D766-4322-8E78-B830FAE35C72}" type="datetime4">
              <a:rPr lang="en-US" smtClean="0"/>
              <a:pPr/>
              <a:t>April 9, 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April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April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1B302B-D6FC-4F49-ABF5-D8B12326FA43}" type="datetime1">
              <a:rPr lang="en-US" smtClean="0">
                <a:solidFill>
                  <a:prstClr val="black">
                    <a:tint val="75000"/>
                  </a:prstClr>
                </a:solidFill>
              </a:rPr>
              <a:pPr/>
              <a:t>4/9/18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3980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Autofit/>
          </a:bodyPr>
          <a:lstStyle>
            <a:lvl1pPr>
              <a:defRPr sz="4000">
                <a:latin typeface="Gill Sans"/>
                <a:cs typeface="Gill Sans"/>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838200"/>
            <a:ext cx="8229600" cy="5287963"/>
          </a:xfrm>
        </p:spPr>
        <p:txBody>
          <a:bodyPr/>
          <a:lstStyle>
            <a:lvl1pPr>
              <a:defRPr sz="2400"/>
            </a:lvl1pPr>
            <a:lvl2pPr>
              <a:defRPr sz="2200"/>
            </a:lvl2pPr>
            <a:lvl3pPr>
              <a:defRPr sz="20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553200"/>
            <a:ext cx="2133600" cy="168275"/>
          </a:xfrm>
        </p:spPr>
        <p:txBody>
          <a:bodyPr/>
          <a:lstStyle/>
          <a:p>
            <a:fld id="{1CA54057-04C0-4918-87D1-82255DB328E1}" type="datetime1">
              <a:rPr lang="en-US" smtClean="0">
                <a:solidFill>
                  <a:prstClr val="black">
                    <a:tint val="75000"/>
                  </a:prstClr>
                </a:solidFill>
              </a:rPr>
              <a:pPr/>
              <a:t>4/9/18</a:t>
            </a:fld>
            <a:endParaRPr lang="en-US">
              <a:solidFill>
                <a:prstClr val="black">
                  <a:tint val="75000"/>
                </a:prstClr>
              </a:solidFill>
            </a:endParaRPr>
          </a:p>
        </p:txBody>
      </p:sp>
      <p:sp>
        <p:nvSpPr>
          <p:cNvPr id="5" name="Footer Placeholder 4"/>
          <p:cNvSpPr>
            <a:spLocks noGrp="1"/>
          </p:cNvSpPr>
          <p:nvPr>
            <p:ph type="ftr" sz="quarter" idx="11"/>
          </p:nvPr>
        </p:nvSpPr>
        <p:spPr>
          <a:xfrm>
            <a:off x="3124200" y="6553200"/>
            <a:ext cx="2895600" cy="168275"/>
          </a:xfr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6553200" y="6553200"/>
            <a:ext cx="2133600" cy="168275"/>
          </a:xfrm>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596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6AB341-21FB-4628-A603-ED435F425285}" type="datetime1">
              <a:rPr lang="en-US" smtClean="0">
                <a:solidFill>
                  <a:prstClr val="black">
                    <a:tint val="75000"/>
                  </a:prstClr>
                </a:solidFill>
              </a:rPr>
              <a:pPr/>
              <a:t>4/9/18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7878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90600"/>
            <a:ext cx="4038600" cy="5135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990600"/>
            <a:ext cx="4038600" cy="5135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89CE1635-841A-4F2F-A5AB-4B57A4EFE3D2}" type="datetime1">
              <a:rPr lang="en-US" smtClean="0">
                <a:solidFill>
                  <a:prstClr val="black">
                    <a:tint val="75000"/>
                  </a:prstClr>
                </a:solidFill>
              </a:rPr>
              <a:pPr/>
              <a:t>4/9/18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6121729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ED5714-592E-4BEF-B6A0-BE378609BDFA}" type="datetime1">
              <a:rPr lang="en-US" smtClean="0">
                <a:solidFill>
                  <a:prstClr val="black">
                    <a:tint val="75000"/>
                  </a:prstClr>
                </a:solidFill>
              </a:rPr>
              <a:pPr/>
              <a:t>4/9/18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386357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358C14-E262-4C55-AEE3-4BAD16FAD4D9}" type="datetime1">
              <a:rPr lang="en-US" smtClean="0">
                <a:solidFill>
                  <a:prstClr val="black">
                    <a:tint val="75000"/>
                  </a:prstClr>
                </a:solidFill>
              </a:rPr>
              <a:pPr/>
              <a:t>4/9/18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14743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95EAF-5606-4609-8AA3-699DCC41B57D}" type="datetime1">
              <a:rPr lang="en-US" smtClean="0">
                <a:solidFill>
                  <a:prstClr val="black">
                    <a:tint val="75000"/>
                  </a:prstClr>
                </a:solidFill>
              </a:rPr>
              <a:pPr/>
              <a:t>4/9/18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50949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120B98-BA3A-462D-A0EC-F16BECD35E2E}" type="datetime1">
              <a:rPr lang="en-US" smtClean="0">
                <a:solidFill>
                  <a:prstClr val="black">
                    <a:tint val="75000"/>
                  </a:prstClr>
                </a:solidFill>
              </a:rPr>
              <a:pPr/>
              <a:t>4/9/18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3517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33F43-3E86-47E4-BFBB-2476D384E1C6}" type="datetime4">
              <a:rPr lang="en-US" smtClean="0"/>
              <a:pPr/>
              <a:t>April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ADBB6F-1D79-40D0-B7CE-5A6BE45E271B}" type="datetime1">
              <a:rPr lang="en-US" smtClean="0">
                <a:solidFill>
                  <a:prstClr val="black">
                    <a:tint val="75000"/>
                  </a:prstClr>
                </a:solidFill>
              </a:rPr>
              <a:pPr/>
              <a:t>4/9/18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190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4793DC-FD21-4A35-B33A-A3207F494ED7}" type="datetime1">
              <a:rPr lang="en-US" smtClean="0">
                <a:solidFill>
                  <a:prstClr val="black">
                    <a:tint val="75000"/>
                  </a:prstClr>
                </a:solidFill>
              </a:rPr>
              <a:pPr/>
              <a:t>4/9/18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10908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23DD95-1BDE-4B6B-A325-578F5F521C33}" type="datetime1">
              <a:rPr lang="en-US" smtClean="0">
                <a:solidFill>
                  <a:prstClr val="black">
                    <a:tint val="75000"/>
                  </a:prstClr>
                </a:solidFill>
              </a:rPr>
              <a:pPr/>
              <a:t>4/9/18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2538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1663BA-01FC-4367-B6F3-ABB2645D55F1}" type="datetime4">
              <a:rPr lang="en-US" smtClean="0"/>
              <a:pPr/>
              <a:t>April 9, 2018</a:t>
            </a:fld>
            <a:endParaRPr lang="en-US" dirty="0"/>
          </a:p>
        </p:txBody>
      </p:sp>
      <p:sp>
        <p:nvSpPr>
          <p:cNvPr id="8" name="Slide Number Placeholder 7"/>
          <p:cNvSpPr>
            <a:spLocks noGrp="1"/>
          </p:cNvSpPr>
          <p:nvPr>
            <p:ph type="sldNum" sz="quarter" idx="11"/>
          </p:nvPr>
        </p:nvSpPr>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199" y="1257028"/>
            <a:ext cx="3798107" cy="47258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65945" y="1257028"/>
            <a:ext cx="3797042" cy="47258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April 9,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April 9, 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April 9, 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April 9, 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April 9,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April 9,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8105786" cy="672206"/>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199" y="1112993"/>
            <a:ext cx="8105787" cy="501317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7D0EFEE-2756-4A20-BF2A-63F0A94F99AC}" type="datetime4">
              <a:rPr lang="en-US" smtClean="0"/>
              <a:pPr/>
              <a:t>April 9, 2018</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8229600" cy="6858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990600"/>
            <a:ext cx="8229600" cy="5410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477000"/>
            <a:ext cx="2133600" cy="244475"/>
          </a:xfrm>
          <a:prstGeom prst="rect">
            <a:avLst/>
          </a:prstGeom>
        </p:spPr>
        <p:txBody>
          <a:bodyPr vert="horz" lIns="91440" tIns="45720" rIns="91440" bIns="45720" rtlCol="0" anchor="ctr"/>
          <a:lstStyle>
            <a:lvl1pPr algn="l">
              <a:defRPr sz="1200">
                <a:solidFill>
                  <a:schemeClr val="tx1">
                    <a:tint val="75000"/>
                  </a:schemeClr>
                </a:solidFill>
              </a:defRPr>
            </a:lvl1pPr>
          </a:lstStyle>
          <a:p>
            <a:fld id="{44C2DCD0-58F9-48B5-97CA-3859C6F428FC}" type="datetime1">
              <a:rPr lang="en-US" smtClean="0">
                <a:solidFill>
                  <a:prstClr val="black">
                    <a:tint val="75000"/>
                  </a:prstClr>
                </a:solidFill>
              </a:rPr>
              <a:pPr/>
              <a:t>4/9/18</a:t>
            </a:fld>
            <a:endParaRPr lang="en-US">
              <a:solidFill>
                <a:prstClr val="black">
                  <a:tint val="75000"/>
                </a:prstClr>
              </a:solidFill>
            </a:endParaRPr>
          </a:p>
        </p:txBody>
      </p:sp>
      <p:sp>
        <p:nvSpPr>
          <p:cNvPr id="5" name="Footer Placeholder 4"/>
          <p:cNvSpPr>
            <a:spLocks noGrp="1"/>
          </p:cNvSpPr>
          <p:nvPr>
            <p:ph type="ftr" sz="quarter" idx="3"/>
          </p:nvPr>
        </p:nvSpPr>
        <p:spPr>
          <a:xfrm>
            <a:off x="3124200" y="6477000"/>
            <a:ext cx="2895600" cy="2444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477000"/>
            <a:ext cx="2133600" cy="24447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20374578"/>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effectLst>
            <a:outerShdw blurRad="50800" dist="38100" dir="8100000" algn="tr" rotWithShape="0">
              <a:prstClr val="black">
                <a:alpha val="40000"/>
              </a:prstClr>
            </a:outerShdw>
          </a:effectLst>
          <a:latin typeface="Gill Sans"/>
          <a:ea typeface="+mj-ea"/>
          <a:cs typeface="Gill San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Gill Sans MT" pitchFamily="34" charset="0"/>
          <a:ea typeface="+mn-ea"/>
          <a:cs typeface="+mn-cs"/>
        </a:defRPr>
      </a:lvl1pPr>
      <a:lvl2pPr marL="742950" indent="-285750" algn="l" defTabSz="914400" rtl="0" eaLnBrk="1" latinLnBrk="0" hangingPunct="1">
        <a:spcBef>
          <a:spcPct val="20000"/>
        </a:spcBef>
        <a:buFont typeface="Arial" pitchFamily="34" charset="0"/>
        <a:buChar char="–"/>
        <a:defRPr sz="2200" kern="1200">
          <a:solidFill>
            <a:schemeClr val="tx1"/>
          </a:solidFill>
          <a:latin typeface="Gill Sans MT" pitchFamily="34" charset="0"/>
          <a:ea typeface="+mn-ea"/>
          <a:cs typeface="+mn-cs"/>
        </a:defRPr>
      </a:lvl2pPr>
      <a:lvl3pPr marL="1143000" indent="-228600" algn="l" defTabSz="914400" rtl="0" eaLnBrk="1" latinLnBrk="0" hangingPunct="1">
        <a:spcBef>
          <a:spcPct val="20000"/>
        </a:spcBef>
        <a:buFont typeface="Arial" pitchFamily="34" charset="0"/>
        <a:buChar char="•"/>
        <a:defRPr sz="2000" b="0" kern="1200">
          <a:solidFill>
            <a:schemeClr val="tx1"/>
          </a:solidFill>
          <a:latin typeface="Gill Sans MT"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Gill Sans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s://www.dropbox.com/s/podehxeulk8xsbp/rishab-defense-2016.ppsx?dl=0" TargetMode="External"/><Relationship Id="rId3" Type="http://schemas.openxmlformats.org/officeDocument/2006/relationships/hyperlink" Target="https://www.dropbox.com/s/ei8wse2zou537oi/L16-tor-users-routed-slides.pdf?dl=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4" Type="http://schemas.openxmlformats.org/officeDocument/2006/relationships/image" Target="../media/image3.jpeg"/><Relationship Id="rId5" Type="http://schemas.openxmlformats.org/officeDocument/2006/relationships/image" Target="../media/image4.png"/><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image" Target="../media/image5.emf"/></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4" Type="http://schemas.openxmlformats.org/officeDocument/2006/relationships/image" Target="../media/image3.jpeg"/><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3600" dirty="0" smtClean="0"/>
              <a:t>CS590B/690B </a:t>
            </a:r>
            <a:br>
              <a:rPr lang="en-US" sz="3600" dirty="0" smtClean="0"/>
            </a:br>
            <a:r>
              <a:rPr lang="en-US" sz="3600" dirty="0" smtClean="0"/>
              <a:t>Detecting network interference</a:t>
            </a:r>
            <a:br>
              <a:rPr lang="en-US" sz="3600" dirty="0" smtClean="0"/>
            </a:br>
            <a:r>
              <a:rPr lang="en-US" sz="3600" dirty="0" smtClean="0"/>
              <a:t>(Spring 2018)</a:t>
            </a:r>
            <a:endParaRPr lang="en-US" sz="3600" dirty="0"/>
          </a:p>
        </p:txBody>
      </p:sp>
      <p:sp>
        <p:nvSpPr>
          <p:cNvPr id="3" name="Subtitle 2"/>
          <p:cNvSpPr>
            <a:spLocks noGrp="1"/>
          </p:cNvSpPr>
          <p:nvPr>
            <p:ph type="subTitle" idx="1"/>
          </p:nvPr>
        </p:nvSpPr>
        <p:spPr>
          <a:xfrm>
            <a:off x="457199" y="3746500"/>
            <a:ext cx="8057237" cy="2387600"/>
          </a:xfrm>
        </p:spPr>
        <p:txBody>
          <a:bodyPr>
            <a:normAutofit/>
          </a:bodyPr>
          <a:lstStyle/>
          <a:p>
            <a:pPr algn="ctr"/>
            <a:r>
              <a:rPr lang="en-US" smtClean="0"/>
              <a:t>Lecture 16</a:t>
            </a:r>
            <a:endParaRPr lang="en-US" dirty="0" smtClean="0"/>
          </a:p>
          <a:p>
            <a:pPr algn="ctr"/>
            <a:endParaRPr lang="en-US" dirty="0"/>
          </a:p>
          <a:p>
            <a:pPr algn="ctr"/>
            <a:r>
              <a:rPr lang="en-US" dirty="0" smtClean="0"/>
              <a:t> Phillipa Gill – </a:t>
            </a:r>
            <a:r>
              <a:rPr lang="en-US" dirty="0" err="1" smtClean="0"/>
              <a:t>Umass</a:t>
            </a:r>
            <a:r>
              <a:rPr lang="en-US" dirty="0" smtClean="0"/>
              <a:t> -- Amherst.</a:t>
            </a:r>
          </a:p>
          <a:p>
            <a:pPr algn="ctr"/>
            <a:endParaRPr lang="en-US" dirty="0" smtClean="0"/>
          </a:p>
        </p:txBody>
      </p:sp>
    </p:spTree>
    <p:extLst>
      <p:ext uri="{BB962C8B-B14F-4D97-AF65-F5344CB8AC3E}">
        <p14:creationId xmlns:p14="http://schemas.microsoft.com/office/powerpoint/2010/main" val="1607305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if there is no safe option?</a:t>
            </a:r>
            <a:endParaRPr lang="en-US" sz="3600" dirty="0"/>
          </a:p>
        </p:txBody>
      </p:sp>
      <p:sp>
        <p:nvSpPr>
          <p:cNvPr id="3" name="Content Placeholder 2"/>
          <p:cNvSpPr>
            <a:spLocks noGrp="1"/>
          </p:cNvSpPr>
          <p:nvPr>
            <p:ph idx="1"/>
          </p:nvPr>
        </p:nvSpPr>
        <p:spPr/>
        <p:txBody>
          <a:bodyPr/>
          <a:lstStyle/>
          <a:p>
            <a:r>
              <a:rPr lang="en-US" dirty="0" smtClean="0"/>
              <a:t>What if all relay selections contain at least one AS that can perform the timing attack?</a:t>
            </a:r>
          </a:p>
          <a:p>
            <a:r>
              <a:rPr lang="en-US" dirty="0" smtClean="0"/>
              <a:t>Astoria minimizes the amount any given attacker can learn</a:t>
            </a:r>
          </a:p>
          <a:p>
            <a:pPr lvl="1"/>
            <a:r>
              <a:rPr lang="en-US" dirty="0" smtClean="0"/>
              <a:t>Linear program</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10</a:t>
            </a:fld>
            <a:endParaRPr lang="en-US">
              <a:solidFill>
                <a:prstClr val="black">
                  <a:tint val="75000"/>
                </a:prstClr>
              </a:solidFill>
            </a:endParaRPr>
          </a:p>
        </p:txBody>
      </p:sp>
      <p:sp>
        <p:nvSpPr>
          <p:cNvPr id="17" name="Cloud 16"/>
          <p:cNvSpPr/>
          <p:nvPr/>
        </p:nvSpPr>
        <p:spPr>
          <a:xfrm>
            <a:off x="1066800" y="38100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Source </a:t>
            </a:r>
          </a:p>
          <a:p>
            <a:pPr algn="ctr"/>
            <a:r>
              <a:rPr lang="en-US" dirty="0" smtClean="0">
                <a:solidFill>
                  <a:prstClr val="black"/>
                </a:solidFill>
                <a:latin typeface="Gill Sans"/>
                <a:cs typeface="Gill Sans"/>
              </a:rPr>
              <a:t>AS</a:t>
            </a:r>
            <a:endParaRPr lang="en-US" dirty="0">
              <a:solidFill>
                <a:prstClr val="black"/>
              </a:solidFill>
              <a:latin typeface="Gill Sans"/>
              <a:cs typeface="Gill Sans"/>
            </a:endParaRPr>
          </a:p>
        </p:txBody>
      </p:sp>
      <p:sp>
        <p:nvSpPr>
          <p:cNvPr id="19" name="Cloud 18"/>
          <p:cNvSpPr/>
          <p:nvPr/>
        </p:nvSpPr>
        <p:spPr>
          <a:xfrm>
            <a:off x="3733800" y="29718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ISP 1</a:t>
            </a:r>
            <a:endParaRPr lang="en-US" dirty="0">
              <a:solidFill>
                <a:prstClr val="black"/>
              </a:solidFill>
              <a:latin typeface="Gill Sans"/>
              <a:cs typeface="Gill Sans"/>
            </a:endParaRPr>
          </a:p>
        </p:txBody>
      </p:sp>
      <p:sp>
        <p:nvSpPr>
          <p:cNvPr id="20" name="Cloud 19"/>
          <p:cNvSpPr/>
          <p:nvPr/>
        </p:nvSpPr>
        <p:spPr>
          <a:xfrm>
            <a:off x="3733800" y="47244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ISP 2</a:t>
            </a:r>
            <a:endParaRPr lang="en-US" dirty="0">
              <a:solidFill>
                <a:prstClr val="black"/>
              </a:solidFill>
              <a:latin typeface="Gill Sans"/>
              <a:cs typeface="Gill Sans"/>
            </a:endParaRPr>
          </a:p>
        </p:txBody>
      </p:sp>
      <p:sp>
        <p:nvSpPr>
          <p:cNvPr id="21" name="Cloud 20"/>
          <p:cNvSpPr/>
          <p:nvPr/>
        </p:nvSpPr>
        <p:spPr>
          <a:xfrm>
            <a:off x="6248400" y="23622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Entry AS 1</a:t>
            </a:r>
            <a:endParaRPr lang="en-US" dirty="0">
              <a:solidFill>
                <a:prstClr val="black"/>
              </a:solidFill>
              <a:latin typeface="Gill Sans"/>
              <a:cs typeface="Gill Sans"/>
            </a:endParaRPr>
          </a:p>
        </p:txBody>
      </p:sp>
      <p:sp>
        <p:nvSpPr>
          <p:cNvPr id="22" name="Cloud 21"/>
          <p:cNvSpPr/>
          <p:nvPr/>
        </p:nvSpPr>
        <p:spPr>
          <a:xfrm>
            <a:off x="6248400" y="38100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Entry AS 2</a:t>
            </a:r>
            <a:endParaRPr lang="en-US" dirty="0">
              <a:solidFill>
                <a:prstClr val="black"/>
              </a:solidFill>
              <a:latin typeface="Gill Sans"/>
              <a:cs typeface="Gill Sans"/>
            </a:endParaRPr>
          </a:p>
        </p:txBody>
      </p:sp>
      <p:sp>
        <p:nvSpPr>
          <p:cNvPr id="23" name="Cloud 22"/>
          <p:cNvSpPr/>
          <p:nvPr/>
        </p:nvSpPr>
        <p:spPr>
          <a:xfrm>
            <a:off x="6400800" y="53340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Entry AS 3</a:t>
            </a:r>
            <a:endParaRPr lang="en-US" dirty="0">
              <a:solidFill>
                <a:prstClr val="black"/>
              </a:solidFill>
              <a:latin typeface="Gill Sans"/>
              <a:cs typeface="Gill Sans"/>
            </a:endParaRPr>
          </a:p>
        </p:txBody>
      </p:sp>
      <p:cxnSp>
        <p:nvCxnSpPr>
          <p:cNvPr id="25" name="Straight Connector 24"/>
          <p:cNvCxnSpPr>
            <a:endCxn id="19" idx="2"/>
          </p:cNvCxnSpPr>
          <p:nvPr/>
        </p:nvCxnSpPr>
        <p:spPr>
          <a:xfrm flipV="1">
            <a:off x="2362200" y="3505200"/>
            <a:ext cx="1376091" cy="457200"/>
          </a:xfrm>
          <a:prstGeom prst="line">
            <a:avLst/>
          </a:prstGeom>
        </p:spPr>
        <p:style>
          <a:lnRef idx="3">
            <a:schemeClr val="dk1"/>
          </a:lnRef>
          <a:fillRef idx="0">
            <a:schemeClr val="dk1"/>
          </a:fillRef>
          <a:effectRef idx="2">
            <a:schemeClr val="dk1"/>
          </a:effectRef>
          <a:fontRef idx="minor">
            <a:schemeClr val="tx1"/>
          </a:fontRef>
        </p:style>
      </p:cxnSp>
      <p:cxnSp>
        <p:nvCxnSpPr>
          <p:cNvPr id="26" name="Straight Connector 25"/>
          <p:cNvCxnSpPr>
            <a:endCxn id="20" idx="2"/>
          </p:cNvCxnSpPr>
          <p:nvPr/>
        </p:nvCxnSpPr>
        <p:spPr>
          <a:xfrm>
            <a:off x="2286000" y="4648200"/>
            <a:ext cx="1452291" cy="609600"/>
          </a:xfrm>
          <a:prstGeom prst="line">
            <a:avLst/>
          </a:prstGeom>
        </p:spPr>
        <p:style>
          <a:lnRef idx="3">
            <a:schemeClr val="dk1"/>
          </a:lnRef>
          <a:fillRef idx="0">
            <a:schemeClr val="dk1"/>
          </a:fillRef>
          <a:effectRef idx="2">
            <a:schemeClr val="dk1"/>
          </a:effectRef>
          <a:fontRef idx="minor">
            <a:schemeClr val="tx1"/>
          </a:fontRef>
        </p:style>
      </p:cxnSp>
      <p:cxnSp>
        <p:nvCxnSpPr>
          <p:cNvPr id="29" name="Straight Connector 28"/>
          <p:cNvCxnSpPr>
            <a:endCxn id="23" idx="2"/>
          </p:cNvCxnSpPr>
          <p:nvPr/>
        </p:nvCxnSpPr>
        <p:spPr>
          <a:xfrm>
            <a:off x="4953000" y="5486400"/>
            <a:ext cx="1452291" cy="381000"/>
          </a:xfrm>
          <a:prstGeom prst="line">
            <a:avLst/>
          </a:prstGeom>
        </p:spPr>
        <p:style>
          <a:lnRef idx="3">
            <a:schemeClr val="dk1"/>
          </a:lnRef>
          <a:fillRef idx="0">
            <a:schemeClr val="dk1"/>
          </a:fillRef>
          <a:effectRef idx="2">
            <a:schemeClr val="dk1"/>
          </a:effectRef>
          <a:fontRef idx="minor">
            <a:schemeClr val="tx1"/>
          </a:fontRef>
        </p:style>
      </p:cxnSp>
      <p:cxnSp>
        <p:nvCxnSpPr>
          <p:cNvPr id="33" name="Straight Connector 32"/>
          <p:cNvCxnSpPr>
            <a:endCxn id="22" idx="2"/>
          </p:cNvCxnSpPr>
          <p:nvPr/>
        </p:nvCxnSpPr>
        <p:spPr>
          <a:xfrm>
            <a:off x="4953000" y="3886200"/>
            <a:ext cx="1299891" cy="457200"/>
          </a:xfrm>
          <a:prstGeom prst="line">
            <a:avLst/>
          </a:prstGeom>
        </p:spPr>
        <p:style>
          <a:lnRef idx="3">
            <a:schemeClr val="dk1"/>
          </a:lnRef>
          <a:fillRef idx="0">
            <a:schemeClr val="dk1"/>
          </a:fillRef>
          <a:effectRef idx="2">
            <a:schemeClr val="dk1"/>
          </a:effectRef>
          <a:fontRef idx="minor">
            <a:schemeClr val="tx1"/>
          </a:fontRef>
        </p:style>
      </p:cxnSp>
      <p:cxnSp>
        <p:nvCxnSpPr>
          <p:cNvPr id="36" name="Straight Connector 35"/>
          <p:cNvCxnSpPr>
            <a:endCxn id="21" idx="2"/>
          </p:cNvCxnSpPr>
          <p:nvPr/>
        </p:nvCxnSpPr>
        <p:spPr>
          <a:xfrm flipV="1">
            <a:off x="5105400" y="2895600"/>
            <a:ext cx="1147491" cy="457200"/>
          </a:xfrm>
          <a:prstGeom prst="line">
            <a:avLst/>
          </a:prstGeom>
        </p:spPr>
        <p:style>
          <a:lnRef idx="3">
            <a:schemeClr val="dk1"/>
          </a:lnRef>
          <a:fillRef idx="0">
            <a:schemeClr val="dk1"/>
          </a:fillRef>
          <a:effectRef idx="2">
            <a:schemeClr val="dk1"/>
          </a:effectRef>
          <a:fontRef idx="minor">
            <a:schemeClr val="tx1"/>
          </a:fontRef>
        </p:style>
      </p:cxnSp>
      <p:sp>
        <p:nvSpPr>
          <p:cNvPr id="44" name="TextBox 43"/>
          <p:cNvSpPr txBox="1"/>
          <p:nvPr/>
        </p:nvSpPr>
        <p:spPr>
          <a:xfrm>
            <a:off x="8001000" y="2590800"/>
            <a:ext cx="644552" cy="523220"/>
          </a:xfrm>
          <a:prstGeom prst="rect">
            <a:avLst/>
          </a:prstGeom>
          <a:noFill/>
        </p:spPr>
        <p:txBody>
          <a:bodyPr wrap="none" rtlCol="0">
            <a:spAutoFit/>
          </a:bodyPr>
          <a:lstStyle/>
          <a:p>
            <a:r>
              <a:rPr lang="en-US" sz="2800" dirty="0" smtClean="0">
                <a:solidFill>
                  <a:srgbClr val="4A9900"/>
                </a:solidFill>
                <a:latin typeface="Gill Sans"/>
                <a:cs typeface="Gill Sans"/>
              </a:rPr>
              <a:t>1/4</a:t>
            </a:r>
            <a:endParaRPr lang="en-US" sz="2800" dirty="0">
              <a:solidFill>
                <a:srgbClr val="4A9900"/>
              </a:solidFill>
              <a:latin typeface="Gill Sans"/>
              <a:cs typeface="Gill Sans"/>
            </a:endParaRPr>
          </a:p>
        </p:txBody>
      </p:sp>
      <p:sp>
        <p:nvSpPr>
          <p:cNvPr id="45" name="TextBox 44"/>
          <p:cNvSpPr txBox="1"/>
          <p:nvPr/>
        </p:nvSpPr>
        <p:spPr>
          <a:xfrm>
            <a:off x="8001000" y="4353580"/>
            <a:ext cx="644552" cy="523220"/>
          </a:xfrm>
          <a:prstGeom prst="rect">
            <a:avLst/>
          </a:prstGeom>
          <a:noFill/>
        </p:spPr>
        <p:txBody>
          <a:bodyPr wrap="none" rtlCol="0">
            <a:spAutoFit/>
          </a:bodyPr>
          <a:lstStyle/>
          <a:p>
            <a:r>
              <a:rPr lang="en-US" sz="2800" dirty="0" smtClean="0">
                <a:solidFill>
                  <a:srgbClr val="4A9900"/>
                </a:solidFill>
                <a:latin typeface="Gill Sans"/>
                <a:cs typeface="Gill Sans"/>
              </a:rPr>
              <a:t>1/4</a:t>
            </a:r>
            <a:endParaRPr lang="en-US" sz="2800" dirty="0">
              <a:solidFill>
                <a:srgbClr val="4A9900"/>
              </a:solidFill>
              <a:latin typeface="Gill Sans"/>
              <a:cs typeface="Gill Sans"/>
            </a:endParaRPr>
          </a:p>
        </p:txBody>
      </p:sp>
      <p:sp>
        <p:nvSpPr>
          <p:cNvPr id="46" name="TextBox 45"/>
          <p:cNvSpPr txBox="1"/>
          <p:nvPr/>
        </p:nvSpPr>
        <p:spPr>
          <a:xfrm>
            <a:off x="8001000" y="5648980"/>
            <a:ext cx="644552" cy="523220"/>
          </a:xfrm>
          <a:prstGeom prst="rect">
            <a:avLst/>
          </a:prstGeom>
          <a:noFill/>
        </p:spPr>
        <p:txBody>
          <a:bodyPr wrap="none" rtlCol="0">
            <a:spAutoFit/>
          </a:bodyPr>
          <a:lstStyle/>
          <a:p>
            <a:r>
              <a:rPr lang="en-US" sz="2800" dirty="0" smtClean="0">
                <a:solidFill>
                  <a:srgbClr val="4A9900"/>
                </a:solidFill>
                <a:latin typeface="Gill Sans"/>
                <a:cs typeface="Gill Sans"/>
              </a:rPr>
              <a:t>1/2</a:t>
            </a:r>
            <a:endParaRPr lang="en-US" sz="2800" dirty="0">
              <a:solidFill>
                <a:srgbClr val="4A9900"/>
              </a:solidFill>
              <a:latin typeface="Gill Sans"/>
              <a:cs typeface="Gill Sans"/>
            </a:endParaRPr>
          </a:p>
        </p:txBody>
      </p:sp>
      <p:sp>
        <p:nvSpPr>
          <p:cNvPr id="24" name="TextBox 23"/>
          <p:cNvSpPr txBox="1"/>
          <p:nvPr/>
        </p:nvSpPr>
        <p:spPr>
          <a:xfrm>
            <a:off x="2302401" y="2514600"/>
            <a:ext cx="3031599" cy="369332"/>
          </a:xfrm>
          <a:prstGeom prst="rect">
            <a:avLst/>
          </a:prstGeom>
          <a:noFill/>
        </p:spPr>
        <p:txBody>
          <a:bodyPr wrap="none" rtlCol="0">
            <a:spAutoFit/>
          </a:bodyPr>
          <a:lstStyle/>
          <a:p>
            <a:r>
              <a:rPr lang="en-US" dirty="0" smtClean="0">
                <a:solidFill>
                  <a:srgbClr val="4A9900"/>
                </a:solidFill>
                <a:latin typeface="Gill Sans"/>
                <a:cs typeface="Gill Sans"/>
              </a:rPr>
              <a:t>ISP 1 can snoop with prob. 1/2</a:t>
            </a:r>
            <a:endParaRPr lang="en-US" dirty="0">
              <a:solidFill>
                <a:srgbClr val="4A9900"/>
              </a:solidFill>
              <a:latin typeface="Gill Sans"/>
              <a:cs typeface="Gill Sans"/>
            </a:endParaRPr>
          </a:p>
        </p:txBody>
      </p:sp>
    </p:spTree>
    <p:extLst>
      <p:ext uri="{BB962C8B-B14F-4D97-AF65-F5344CB8AC3E}">
        <p14:creationId xmlns:p14="http://schemas.microsoft.com/office/powerpoint/2010/main" val="7482785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slides </a:t>
            </a:r>
            <a:endParaRPr lang="en-US" dirty="0"/>
          </a:p>
        </p:txBody>
      </p:sp>
      <p:sp>
        <p:nvSpPr>
          <p:cNvPr id="3" name="Content Placeholder 2"/>
          <p:cNvSpPr>
            <a:spLocks noGrp="1"/>
          </p:cNvSpPr>
          <p:nvPr>
            <p:ph idx="1"/>
          </p:nvPr>
        </p:nvSpPr>
        <p:spPr/>
        <p:txBody>
          <a:bodyPr/>
          <a:lstStyle/>
          <a:p>
            <a:r>
              <a:rPr lang="en-US" dirty="0" smtClean="0"/>
              <a:t>See this slide deck (Slides 21-26, for overview of </a:t>
            </a:r>
            <a:r>
              <a:rPr lang="en-US" dirty="0" err="1" smtClean="0"/>
              <a:t>Cipollino</a:t>
            </a:r>
            <a:r>
              <a:rPr lang="en-US" dirty="0" smtClean="0"/>
              <a:t>)</a:t>
            </a:r>
          </a:p>
          <a:p>
            <a:r>
              <a:rPr lang="en-US" dirty="0">
                <a:hlinkClick r:id="rId2"/>
              </a:rPr>
              <a:t>https://</a:t>
            </a:r>
            <a:r>
              <a:rPr lang="en-US" dirty="0" smtClean="0">
                <a:hlinkClick r:id="rId2"/>
              </a:rPr>
              <a:t>www.dropbox.com/s/podehxeulk8xsbp/rishab-defense-2016.ppsx?dl=0</a:t>
            </a:r>
            <a:endParaRPr lang="en-US" dirty="0" smtClean="0"/>
          </a:p>
          <a:p>
            <a:endParaRPr lang="en-US" dirty="0"/>
          </a:p>
          <a:p>
            <a:endParaRPr lang="en-US" dirty="0" smtClean="0"/>
          </a:p>
          <a:p>
            <a:r>
              <a:rPr lang="en-US" dirty="0" smtClean="0"/>
              <a:t>See this slide deck for an overview of the Users Get Routed reading:</a:t>
            </a:r>
          </a:p>
          <a:p>
            <a:r>
              <a:rPr lang="en-US" dirty="0">
                <a:hlinkClick r:id="rId3"/>
              </a:rPr>
              <a:t>https://</a:t>
            </a:r>
            <a:r>
              <a:rPr lang="en-US" dirty="0" smtClean="0">
                <a:hlinkClick r:id="rId3"/>
              </a:rPr>
              <a:t>www.dropbox.com/s/ei8wse2zou537oi/L16-tor-users-routed-slides.pdf?dl=0</a:t>
            </a:r>
            <a:r>
              <a:rPr lang="en-US" dirty="0" smtClean="0"/>
              <a: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11</a:t>
            </a:fld>
            <a:endParaRPr lang="en-US">
              <a:solidFill>
                <a:prstClr val="black">
                  <a:tint val="75000"/>
                </a:prstClr>
              </a:solidFill>
            </a:endParaRPr>
          </a:p>
        </p:txBody>
      </p:sp>
    </p:spTree>
    <p:extLst>
      <p:ext uri="{BB962C8B-B14F-4D97-AF65-F5344CB8AC3E}">
        <p14:creationId xmlns:p14="http://schemas.microsoft.com/office/powerpoint/2010/main" val="1987986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are</a:t>
            </a:r>
            <a:endParaRPr lang="en-US" dirty="0"/>
          </a:p>
        </p:txBody>
      </p:sp>
      <p:sp>
        <p:nvSpPr>
          <p:cNvPr id="3" name="Content Placeholder 2"/>
          <p:cNvSpPr>
            <a:spLocks noGrp="1"/>
          </p:cNvSpPr>
          <p:nvPr>
            <p:ph idx="1"/>
          </p:nvPr>
        </p:nvSpPr>
        <p:spPr/>
        <p:txBody>
          <a:bodyPr/>
          <a:lstStyle/>
          <a:p>
            <a:r>
              <a:rPr lang="en-US" dirty="0" smtClean="0"/>
              <a:t>Last time:</a:t>
            </a:r>
          </a:p>
          <a:p>
            <a:pPr marL="342900" indent="-342900">
              <a:buFont typeface="Arial"/>
              <a:buChar char="•"/>
            </a:pPr>
            <a:r>
              <a:rPr lang="en-US" dirty="0" smtClean="0"/>
              <a:t>Internet routing review + timing attacks</a:t>
            </a:r>
          </a:p>
          <a:p>
            <a:pPr marL="342900" indent="-342900">
              <a:buFont typeface="Arial"/>
              <a:buChar char="•"/>
            </a:pPr>
            <a:r>
              <a:rPr lang="en-US" dirty="0" smtClean="0"/>
              <a:t>BGP hijacks/path asymmetry</a:t>
            </a:r>
          </a:p>
          <a:p>
            <a:pPr marL="342900" indent="-342900">
              <a:buFont typeface="Arial"/>
              <a:buChar char="•"/>
            </a:pPr>
            <a:endParaRPr lang="en-US" dirty="0"/>
          </a:p>
          <a:p>
            <a:endParaRPr lang="en-US" dirty="0"/>
          </a:p>
          <a:p>
            <a:pPr marL="342900" indent="-342900">
              <a:buFont typeface="Arial"/>
              <a:buChar char="•"/>
            </a:pPr>
            <a:endParaRPr lang="en-US" dirty="0"/>
          </a:p>
          <a:p>
            <a:endParaRPr lang="en-US" dirty="0"/>
          </a:p>
        </p:txBody>
      </p:sp>
    </p:spTree>
    <p:extLst>
      <p:ext uri="{BB962C8B-B14F-4D97-AF65-F5344CB8AC3E}">
        <p14:creationId xmlns:p14="http://schemas.microsoft.com/office/powerpoint/2010/main" val="2954833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your knowledge</a:t>
            </a:r>
            <a:endParaRPr lang="en-US" dirty="0"/>
          </a:p>
        </p:txBody>
      </p:sp>
      <p:sp>
        <p:nvSpPr>
          <p:cNvPr id="3" name="Content Placeholder 2"/>
          <p:cNvSpPr>
            <a:spLocks noGrp="1"/>
          </p:cNvSpPr>
          <p:nvPr>
            <p:ph idx="1"/>
          </p:nvPr>
        </p:nvSpPr>
        <p:spPr/>
        <p:txBody>
          <a:bodyPr>
            <a:normAutofit fontScale="92500" lnSpcReduction="20000"/>
          </a:bodyPr>
          <a:lstStyle/>
          <a:p>
            <a:pPr marL="457200" indent="-457200">
              <a:buAutoNum type="arabicPeriod"/>
            </a:pPr>
            <a:r>
              <a:rPr lang="en-US" dirty="0" smtClean="0"/>
              <a:t>What is the goal of Tor?</a:t>
            </a:r>
          </a:p>
          <a:p>
            <a:pPr marL="457200" indent="-457200">
              <a:buAutoNum type="arabicPeriod"/>
            </a:pPr>
            <a:r>
              <a:rPr lang="en-US" dirty="0" smtClean="0"/>
              <a:t>How does Tor accomplish this?</a:t>
            </a:r>
          </a:p>
          <a:p>
            <a:pPr marL="457200" indent="-457200">
              <a:buAutoNum type="arabicPeriod"/>
            </a:pPr>
            <a:r>
              <a:rPr lang="en-US" dirty="0" smtClean="0"/>
              <a:t>How does Tor pick relays?</a:t>
            </a:r>
          </a:p>
          <a:p>
            <a:pPr marL="457200" indent="-457200">
              <a:buAutoNum type="arabicPeriod"/>
            </a:pPr>
            <a:r>
              <a:rPr lang="en-US" dirty="0" smtClean="0"/>
              <a:t>What happens if you compromise..</a:t>
            </a:r>
          </a:p>
          <a:p>
            <a:pPr marL="914400" lvl="1" indent="-457200"/>
            <a:r>
              <a:rPr lang="en-US" dirty="0" smtClean="0"/>
              <a:t>The entry relay?</a:t>
            </a:r>
          </a:p>
          <a:p>
            <a:pPr marL="914400" lvl="1" indent="-457200"/>
            <a:r>
              <a:rPr lang="en-US" dirty="0" smtClean="0"/>
              <a:t>The middle relay?</a:t>
            </a:r>
          </a:p>
          <a:p>
            <a:pPr marL="914400" lvl="1" indent="-457200"/>
            <a:r>
              <a:rPr lang="en-US" dirty="0" smtClean="0"/>
              <a:t>The exit relay?</a:t>
            </a:r>
          </a:p>
          <a:p>
            <a:pPr marL="457200" indent="-457200">
              <a:buAutoNum type="arabicPeriod"/>
            </a:pPr>
            <a:r>
              <a:rPr lang="en-US" dirty="0" smtClean="0"/>
              <a:t>What happens if the entry and exit relay collude?</a:t>
            </a:r>
          </a:p>
          <a:p>
            <a:pPr marL="457200" indent="-457200">
              <a:buAutoNum type="arabicPeriod"/>
            </a:pPr>
            <a:r>
              <a:rPr lang="en-US" dirty="0" smtClean="0"/>
              <a:t>Why 3 hops? Why not 1? Why not 2?</a:t>
            </a:r>
          </a:p>
          <a:p>
            <a:pPr marL="457200" indent="-457200">
              <a:buAutoNum type="arabicPeriod"/>
            </a:pPr>
            <a:r>
              <a:rPr lang="en-US" dirty="0" smtClean="0"/>
              <a:t>How does Tor avoid colluding relays from being chosen?</a:t>
            </a:r>
          </a:p>
          <a:p>
            <a:pPr marL="457200" indent="-457200">
              <a:buAutoNum type="arabicPeriod"/>
            </a:pPr>
            <a:r>
              <a:rPr lang="en-US" dirty="0" smtClean="0"/>
              <a:t>Why are guards used?</a:t>
            </a:r>
          </a:p>
          <a:p>
            <a:pPr marL="457200" indent="-457200">
              <a:buAutoNum type="arabicPeriod"/>
            </a:pPr>
            <a:r>
              <a:rPr lang="en-US" dirty="0" smtClean="0"/>
              <a:t>How are guards chosen?</a:t>
            </a:r>
          </a:p>
          <a:p>
            <a:pPr marL="457200" indent="-457200">
              <a:buAutoNum type="arabicPeriod"/>
            </a:pPr>
            <a:r>
              <a:rPr lang="en-US" dirty="0" smtClean="0"/>
              <a:t>What meta data is used by Web site fingerprinting attacks?</a:t>
            </a:r>
          </a:p>
          <a:p>
            <a:pPr marL="457200" indent="-457200">
              <a:buAutoNum type="arabicPeriod"/>
            </a:pPr>
            <a:r>
              <a:rPr lang="en-US" dirty="0" smtClean="0"/>
              <a:t>What is the premise behind Web site fingerprinting attacks?</a:t>
            </a:r>
          </a:p>
        </p:txBody>
      </p:sp>
    </p:spTree>
    <p:extLst>
      <p:ext uri="{BB962C8B-B14F-4D97-AF65-F5344CB8AC3E}">
        <p14:creationId xmlns:p14="http://schemas.microsoft.com/office/powerpoint/2010/main" val="309687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	</a:t>
            </a:r>
            <a:endParaRPr lang="en-US" dirty="0"/>
          </a:p>
        </p:txBody>
      </p:sp>
      <p:sp>
        <p:nvSpPr>
          <p:cNvPr id="3" name="Content Placeholder 2"/>
          <p:cNvSpPr>
            <a:spLocks noGrp="1"/>
          </p:cNvSpPr>
          <p:nvPr>
            <p:ph idx="1"/>
          </p:nvPr>
        </p:nvSpPr>
        <p:spPr/>
        <p:txBody>
          <a:bodyPr/>
          <a:lstStyle/>
          <a:p>
            <a:r>
              <a:rPr lang="en-US" dirty="0" smtClean="0"/>
              <a:t>Continuing with traffic analysis attacks.</a:t>
            </a:r>
          </a:p>
          <a:p>
            <a:r>
              <a:rPr lang="en-US" dirty="0" smtClean="0"/>
              <a:t>Readings:</a:t>
            </a:r>
          </a:p>
          <a:p>
            <a:pPr marL="457200" indent="-457200">
              <a:buAutoNum type="arabicPeriod"/>
            </a:pPr>
            <a:r>
              <a:rPr lang="en-US" dirty="0" smtClean="0"/>
              <a:t>Users get routed</a:t>
            </a:r>
            <a:r>
              <a:rPr lang="en-US" dirty="0"/>
              <a:t> </a:t>
            </a:r>
            <a:endParaRPr lang="en-US" dirty="0" smtClean="0"/>
          </a:p>
          <a:p>
            <a:pPr marL="457200" indent="-457200">
              <a:buAutoNum type="arabicPeriod"/>
            </a:pPr>
            <a:r>
              <a:rPr lang="en-US" dirty="0" smtClean="0"/>
              <a:t>Holding all the </a:t>
            </a:r>
            <a:r>
              <a:rPr lang="en-US" dirty="0" err="1" smtClean="0"/>
              <a:t>ASes</a:t>
            </a:r>
            <a:endParaRPr lang="en-US" dirty="0"/>
          </a:p>
        </p:txBody>
      </p:sp>
    </p:spTree>
    <p:extLst>
      <p:ext uri="{BB962C8B-B14F-4D97-AF65-F5344CB8AC3E}">
        <p14:creationId xmlns:p14="http://schemas.microsoft.com/office/powerpoint/2010/main" val="3595065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Review of attack criteria/</a:t>
            </a:r>
            <a:br>
              <a:rPr lang="en-US" sz="4800" dirty="0" smtClean="0"/>
            </a:br>
            <a:r>
              <a:rPr lang="en-US" sz="4800" dirty="0" smtClean="0"/>
              <a:t>evaluation of potential in practice</a:t>
            </a:r>
            <a:endParaRPr lang="en-US" sz="4800"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1257610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Attack criteria</a:t>
            </a:r>
            <a:endParaRPr lang="en-US" dirty="0"/>
          </a:p>
        </p:txBody>
      </p:sp>
      <p:sp>
        <p:nvSpPr>
          <p:cNvPr id="3" name="Content Placeholder 2"/>
          <p:cNvSpPr>
            <a:spLocks noGrp="1"/>
          </p:cNvSpPr>
          <p:nvPr>
            <p:ph idx="1"/>
          </p:nvPr>
        </p:nvSpPr>
        <p:spPr>
          <a:xfrm>
            <a:off x="457200" y="838200"/>
            <a:ext cx="8534400" cy="6019800"/>
          </a:xfrm>
        </p:spPr>
        <p:txBody>
          <a:bodyPr>
            <a:normAutofit fontScale="92500"/>
          </a:bodyPr>
          <a:lstStyle/>
          <a:p>
            <a:r>
              <a:rPr lang="en-US" dirty="0" smtClean="0"/>
              <a:t>Any AS that lies on the Forward OR Reverse path, between the Source and Entry …</a:t>
            </a:r>
          </a:p>
          <a:p>
            <a:r>
              <a:rPr lang="en-US" sz="2600" dirty="0" smtClean="0"/>
              <a:t>…AND Exit and Destination can execute the attack</a:t>
            </a:r>
          </a:p>
          <a:p>
            <a:pPr lvl="1"/>
            <a:endParaRPr lang="en-US" dirty="0"/>
          </a:p>
          <a:p>
            <a:pPr lvl="1"/>
            <a:endParaRPr lang="en-US" dirty="0" smtClean="0"/>
          </a:p>
          <a:p>
            <a:pPr lvl="1"/>
            <a:endParaRPr lang="en-US" dirty="0"/>
          </a:p>
          <a:p>
            <a:pPr lvl="1"/>
            <a:endParaRPr lang="en-US" dirty="0" smtClean="0"/>
          </a:p>
          <a:p>
            <a:pPr lvl="1"/>
            <a:endParaRPr lang="en-US" dirty="0"/>
          </a:p>
          <a:p>
            <a:pPr marL="0" indent="0">
              <a:buNone/>
            </a:pPr>
            <a:r>
              <a:rPr lang="en-US" b="1" dirty="0" smtClean="0"/>
              <a:t>Challenge: </a:t>
            </a:r>
            <a:r>
              <a:rPr lang="en-US" dirty="0" smtClean="0"/>
              <a:t>How to </a:t>
            </a:r>
            <a:r>
              <a:rPr lang="en-US" b="1" dirty="0" smtClean="0"/>
              <a:t>measure</a:t>
            </a:r>
            <a:r>
              <a:rPr lang="en-US" dirty="0" smtClean="0"/>
              <a:t> and </a:t>
            </a:r>
            <a:r>
              <a:rPr lang="en-US" b="1" dirty="0" smtClean="0"/>
              <a:t>mitigate</a:t>
            </a:r>
            <a:r>
              <a:rPr lang="en-US" dirty="0" smtClean="0"/>
              <a:t> these attacks in practice?</a:t>
            </a:r>
          </a:p>
          <a:p>
            <a:r>
              <a:rPr lang="en-US" sz="2600" dirty="0" smtClean="0"/>
              <a:t>We can’t actually measure reverse paths…</a:t>
            </a:r>
          </a:p>
          <a:p>
            <a:r>
              <a:rPr lang="en-US" sz="2600" dirty="0" smtClean="0"/>
              <a:t>Also can’t </a:t>
            </a:r>
            <a:r>
              <a:rPr lang="en-US" sz="2600" dirty="0" err="1" smtClean="0"/>
              <a:t>traceroute</a:t>
            </a:r>
            <a:r>
              <a:rPr lang="en-US" sz="2600" dirty="0" smtClean="0"/>
              <a:t> through Tor </a:t>
            </a:r>
            <a:r>
              <a:rPr lang="en-US" sz="2600" dirty="0" smtClean="0">
                <a:sym typeface="Wingdings"/>
              </a:rPr>
              <a:t></a:t>
            </a:r>
            <a:endParaRPr lang="en-US" sz="2600" dirty="0" smtClean="0"/>
          </a:p>
          <a:p>
            <a:pPr marL="0" indent="0">
              <a:buNone/>
            </a:pPr>
            <a:r>
              <a:rPr lang="en-US" b="1" dirty="0" smtClean="0"/>
              <a:t>Our approach: </a:t>
            </a:r>
            <a:r>
              <a:rPr lang="en-US" dirty="0" smtClean="0"/>
              <a:t>Use simulations on empirical AS graphs</a:t>
            </a:r>
          </a:p>
          <a:p>
            <a:r>
              <a:rPr lang="en-US" sz="2600" dirty="0" smtClean="0"/>
              <a:t>Consider all paths compliant with a model of routing policies</a:t>
            </a:r>
          </a:p>
          <a:p>
            <a:r>
              <a:rPr lang="en-US" sz="2600" dirty="0" smtClean="0"/>
              <a:t>Gives an approximation on potential attacks</a:t>
            </a:r>
            <a:endParaRPr lang="en-US" sz="2600" dirty="0"/>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6</a:t>
            </a:fld>
            <a:endParaRPr lang="en-US">
              <a:solidFill>
                <a:prstClr val="black">
                  <a:tint val="75000"/>
                </a:prstClr>
              </a:solidFill>
            </a:endParaRPr>
          </a:p>
        </p:txBody>
      </p:sp>
      <p:grpSp>
        <p:nvGrpSpPr>
          <p:cNvPr id="6" name="Group 5"/>
          <p:cNvGrpSpPr/>
          <p:nvPr/>
        </p:nvGrpSpPr>
        <p:grpSpPr>
          <a:xfrm>
            <a:off x="76200" y="2362200"/>
            <a:ext cx="989757" cy="1083167"/>
            <a:chOff x="41275" y="3941763"/>
            <a:chExt cx="1536216" cy="1833562"/>
          </a:xfrm>
        </p:grpSpPr>
        <p:pic>
          <p:nvPicPr>
            <p:cNvPr id="7" name="Picture 6" descr="C:\Program Files (x86)\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1275" y="3941763"/>
              <a:ext cx="1536216" cy="1833562"/>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02836" y="4083461"/>
              <a:ext cx="456796" cy="569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9" name="TextBox 8"/>
          <p:cNvSpPr txBox="1"/>
          <p:nvPr/>
        </p:nvSpPr>
        <p:spPr>
          <a:xfrm>
            <a:off x="30659" y="3429000"/>
            <a:ext cx="1158039" cy="369332"/>
          </a:xfrm>
          <a:prstGeom prst="rect">
            <a:avLst/>
          </a:prstGeom>
          <a:noFill/>
        </p:spPr>
        <p:txBody>
          <a:bodyPr wrap="none" rtlCol="0">
            <a:spAutoFit/>
          </a:bodyPr>
          <a:lstStyle/>
          <a:p>
            <a:r>
              <a:rPr lang="en-US" dirty="0" smtClean="0">
                <a:solidFill>
                  <a:prstClr val="black"/>
                </a:solidFill>
                <a:latin typeface="Gill Sans"/>
                <a:cs typeface="Gill Sans"/>
              </a:rPr>
              <a:t>Source AS</a:t>
            </a:r>
            <a:endParaRPr lang="en-US" dirty="0">
              <a:solidFill>
                <a:prstClr val="black"/>
              </a:solidFill>
              <a:latin typeface="Gill Sans"/>
              <a:cs typeface="Gill Sans"/>
            </a:endParaRPr>
          </a:p>
        </p:txBody>
      </p:sp>
      <p:grpSp>
        <p:nvGrpSpPr>
          <p:cNvPr id="10" name="Group 229"/>
          <p:cNvGrpSpPr>
            <a:grpSpLocks/>
          </p:cNvGrpSpPr>
          <p:nvPr/>
        </p:nvGrpSpPr>
        <p:grpSpPr bwMode="auto">
          <a:xfrm>
            <a:off x="3200400" y="2819400"/>
            <a:ext cx="685800" cy="542690"/>
            <a:chOff x="4115" y="3158"/>
            <a:chExt cx="1215" cy="633"/>
          </a:xfrm>
        </p:grpSpPr>
        <p:sp>
          <p:nvSpPr>
            <p:cNvPr id="11"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endParaRPr>
            </a:p>
          </p:txBody>
        </p:sp>
        <p:sp>
          <p:nvSpPr>
            <p:cNvPr id="12"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endParaRPr>
            </a:p>
          </p:txBody>
        </p:sp>
        <p:sp>
          <p:nvSpPr>
            <p:cNvPr id="13"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endParaRPr>
            </a:p>
          </p:txBody>
        </p:sp>
        <p:sp>
          <p:nvSpPr>
            <p:cNvPr id="14"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endParaRPr>
            </a:p>
          </p:txBody>
        </p:sp>
        <p:sp>
          <p:nvSpPr>
            <p:cNvPr id="15"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16"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17"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18"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19"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20"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21"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22"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23"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24"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25"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26"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27"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28"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29"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30"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31"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endParaRPr>
            </a:p>
          </p:txBody>
        </p:sp>
        <p:sp>
          <p:nvSpPr>
            <p:cNvPr id="32"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endParaRPr>
            </a:p>
          </p:txBody>
        </p:sp>
      </p:grpSp>
      <p:sp>
        <p:nvSpPr>
          <p:cNvPr id="33" name="TextBox 32"/>
          <p:cNvSpPr txBox="1"/>
          <p:nvPr/>
        </p:nvSpPr>
        <p:spPr>
          <a:xfrm>
            <a:off x="2895600" y="3276600"/>
            <a:ext cx="1197764" cy="369332"/>
          </a:xfrm>
          <a:prstGeom prst="rect">
            <a:avLst/>
          </a:prstGeom>
          <a:noFill/>
        </p:spPr>
        <p:txBody>
          <a:bodyPr wrap="none" rtlCol="0">
            <a:spAutoFit/>
          </a:bodyPr>
          <a:lstStyle/>
          <a:p>
            <a:r>
              <a:rPr lang="en-US" dirty="0" smtClean="0">
                <a:solidFill>
                  <a:prstClr val="black"/>
                </a:solidFill>
                <a:latin typeface="Gill Sans"/>
                <a:cs typeface="Gill Sans"/>
              </a:rPr>
              <a:t>Entry relay</a:t>
            </a:r>
            <a:endParaRPr lang="en-US" dirty="0">
              <a:solidFill>
                <a:prstClr val="black"/>
              </a:solidFill>
              <a:latin typeface="Gill Sans"/>
              <a:cs typeface="Gill Sans"/>
            </a:endParaRPr>
          </a:p>
        </p:txBody>
      </p:sp>
      <p:grpSp>
        <p:nvGrpSpPr>
          <p:cNvPr id="34" name="Group 229"/>
          <p:cNvGrpSpPr>
            <a:grpSpLocks/>
          </p:cNvGrpSpPr>
          <p:nvPr/>
        </p:nvGrpSpPr>
        <p:grpSpPr bwMode="auto">
          <a:xfrm>
            <a:off x="4876800" y="2819400"/>
            <a:ext cx="685800" cy="542690"/>
            <a:chOff x="4115" y="3158"/>
            <a:chExt cx="1215" cy="633"/>
          </a:xfrm>
        </p:grpSpPr>
        <p:sp>
          <p:nvSpPr>
            <p:cNvPr id="35"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endParaRPr>
            </a:p>
          </p:txBody>
        </p:sp>
        <p:sp>
          <p:nvSpPr>
            <p:cNvPr id="36"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endParaRPr>
            </a:p>
          </p:txBody>
        </p:sp>
        <p:sp>
          <p:nvSpPr>
            <p:cNvPr id="37"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endParaRPr>
            </a:p>
          </p:txBody>
        </p:sp>
        <p:sp>
          <p:nvSpPr>
            <p:cNvPr id="38"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endParaRPr>
            </a:p>
          </p:txBody>
        </p:sp>
        <p:sp>
          <p:nvSpPr>
            <p:cNvPr id="39"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40"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41"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42"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43"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44"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45"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46"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47"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48"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49"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50"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51"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52"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53"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54"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55"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endParaRPr>
            </a:p>
          </p:txBody>
        </p:sp>
        <p:sp>
          <p:nvSpPr>
            <p:cNvPr id="56"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endParaRPr>
            </a:p>
          </p:txBody>
        </p:sp>
      </p:grpSp>
      <p:sp>
        <p:nvSpPr>
          <p:cNvPr id="57" name="TextBox 56"/>
          <p:cNvSpPr txBox="1"/>
          <p:nvPr/>
        </p:nvSpPr>
        <p:spPr>
          <a:xfrm>
            <a:off x="4745759" y="3276600"/>
            <a:ext cx="1045441" cy="369332"/>
          </a:xfrm>
          <a:prstGeom prst="rect">
            <a:avLst/>
          </a:prstGeom>
          <a:noFill/>
        </p:spPr>
        <p:txBody>
          <a:bodyPr wrap="none" rtlCol="0">
            <a:spAutoFit/>
          </a:bodyPr>
          <a:lstStyle/>
          <a:p>
            <a:r>
              <a:rPr lang="en-US" dirty="0" smtClean="0">
                <a:solidFill>
                  <a:prstClr val="black"/>
                </a:solidFill>
                <a:latin typeface="Gill Sans"/>
                <a:cs typeface="Gill Sans"/>
              </a:rPr>
              <a:t>Exit relay</a:t>
            </a:r>
            <a:endParaRPr lang="en-US" dirty="0">
              <a:solidFill>
                <a:prstClr val="black"/>
              </a:solidFill>
              <a:latin typeface="Gill Sans"/>
              <a:cs typeface="Gill Sans"/>
            </a:endParaRPr>
          </a:p>
        </p:txBody>
      </p:sp>
      <p:grpSp>
        <p:nvGrpSpPr>
          <p:cNvPr id="58" name="Group 229"/>
          <p:cNvGrpSpPr>
            <a:grpSpLocks/>
          </p:cNvGrpSpPr>
          <p:nvPr/>
        </p:nvGrpSpPr>
        <p:grpSpPr bwMode="auto">
          <a:xfrm>
            <a:off x="4038600" y="2057400"/>
            <a:ext cx="685800" cy="542690"/>
            <a:chOff x="4115" y="3158"/>
            <a:chExt cx="1215" cy="633"/>
          </a:xfrm>
        </p:grpSpPr>
        <p:sp>
          <p:nvSpPr>
            <p:cNvPr id="59" name="Oval 230"/>
            <p:cNvSpPr>
              <a:spLocks noChangeArrowheads="1"/>
            </p:cNvSpPr>
            <p:nvPr/>
          </p:nvSpPr>
          <p:spPr bwMode="auto">
            <a:xfrm>
              <a:off x="4119" y="3426"/>
              <a:ext cx="1206" cy="365"/>
            </a:xfrm>
            <a:prstGeom prst="ellipse">
              <a:avLst/>
            </a:prstGeom>
            <a:solidFill>
              <a:srgbClr val="0078AA"/>
            </a:solidFill>
            <a:ln w="12700" cap="sq">
              <a:solidFill>
                <a:srgbClr val="AAE6FF"/>
              </a:solidFill>
              <a:miter lim="800000"/>
              <a:headEnd/>
              <a:tailEnd/>
            </a:ln>
          </p:spPr>
          <p:txBody>
            <a:bodyPr/>
            <a:lstStyle/>
            <a:p>
              <a:pPr algn="ctr"/>
              <a:endParaRPr lang="en-US">
                <a:solidFill>
                  <a:prstClr val="black"/>
                </a:solidFill>
              </a:endParaRPr>
            </a:p>
          </p:txBody>
        </p:sp>
        <p:sp>
          <p:nvSpPr>
            <p:cNvPr id="60" name="Rectangle 231"/>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endParaRPr>
            </a:p>
          </p:txBody>
        </p:sp>
        <p:sp>
          <p:nvSpPr>
            <p:cNvPr id="61" name="Rectangle 232"/>
            <p:cNvSpPr>
              <a:spLocks noChangeArrowheads="1"/>
            </p:cNvSpPr>
            <p:nvPr/>
          </p:nvSpPr>
          <p:spPr bwMode="auto">
            <a:xfrm>
              <a:off x="4115" y="3348"/>
              <a:ext cx="1214" cy="267"/>
            </a:xfrm>
            <a:prstGeom prst="rect">
              <a:avLst/>
            </a:prstGeom>
            <a:solidFill>
              <a:srgbClr val="0078AA"/>
            </a:solidFill>
            <a:ln w="9525">
              <a:noFill/>
              <a:miter lim="800000"/>
              <a:headEnd/>
              <a:tailEnd/>
            </a:ln>
          </p:spPr>
          <p:txBody>
            <a:bodyPr/>
            <a:lstStyle/>
            <a:p>
              <a:pPr algn="ctr"/>
              <a:endParaRPr lang="en-US">
                <a:solidFill>
                  <a:prstClr val="black"/>
                </a:solidFill>
              </a:endParaRPr>
            </a:p>
          </p:txBody>
        </p:sp>
        <p:sp>
          <p:nvSpPr>
            <p:cNvPr id="62" name="Oval 233"/>
            <p:cNvSpPr>
              <a:spLocks noChangeArrowheads="1"/>
            </p:cNvSpPr>
            <p:nvPr/>
          </p:nvSpPr>
          <p:spPr bwMode="auto">
            <a:xfrm>
              <a:off x="4119" y="3158"/>
              <a:ext cx="1206" cy="366"/>
            </a:xfrm>
            <a:prstGeom prst="ellipse">
              <a:avLst/>
            </a:prstGeom>
            <a:solidFill>
              <a:srgbClr val="00B4FF"/>
            </a:solidFill>
            <a:ln w="12700" cap="sq">
              <a:solidFill>
                <a:srgbClr val="AAE6FF"/>
              </a:solidFill>
              <a:miter lim="800000"/>
              <a:headEnd/>
              <a:tailEnd/>
            </a:ln>
          </p:spPr>
          <p:txBody>
            <a:bodyPr/>
            <a:lstStyle/>
            <a:p>
              <a:pPr algn="ctr"/>
              <a:endParaRPr lang="en-US">
                <a:solidFill>
                  <a:prstClr val="black"/>
                </a:solidFill>
              </a:endParaRPr>
            </a:p>
          </p:txBody>
        </p:sp>
        <p:sp>
          <p:nvSpPr>
            <p:cNvPr id="63" name="Freeform 234"/>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64" name="Freeform 235"/>
            <p:cNvSpPr>
              <a:spLocks/>
            </p:cNvSpPr>
            <p:nvPr/>
          </p:nvSpPr>
          <p:spPr bwMode="auto">
            <a:xfrm>
              <a:off x="4737" y="3208"/>
              <a:ext cx="400" cy="120"/>
            </a:xfrm>
            <a:custGeom>
              <a:avLst/>
              <a:gdLst>
                <a:gd name="T0" fmla="*/ 0 w 400"/>
                <a:gd name="T1" fmla="*/ 93 h 120"/>
                <a:gd name="T2" fmla="*/ 89 w 400"/>
                <a:gd name="T3" fmla="*/ 120 h 120"/>
                <a:gd name="T4" fmla="*/ 303 w 400"/>
                <a:gd name="T5" fmla="*/ 40 h 120"/>
                <a:gd name="T6" fmla="*/ 400 w 400"/>
                <a:gd name="T7" fmla="*/ 67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3" y="40"/>
                  </a:lnTo>
                  <a:lnTo>
                    <a:pt x="400" y="67"/>
                  </a:lnTo>
                  <a:lnTo>
                    <a:pt x="348" y="0"/>
                  </a:lnTo>
                  <a:lnTo>
                    <a:pt x="96" y="0"/>
                  </a:lnTo>
                  <a:lnTo>
                    <a:pt x="200" y="20"/>
                  </a:lnTo>
                  <a:lnTo>
                    <a:pt x="0" y="93"/>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65" name="Freeform 236"/>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66" name="Freeform 237"/>
            <p:cNvSpPr>
              <a:spLocks/>
            </p:cNvSpPr>
            <p:nvPr/>
          </p:nvSpPr>
          <p:spPr bwMode="auto">
            <a:xfrm>
              <a:off x="4300" y="3348"/>
              <a:ext cx="400" cy="127"/>
            </a:xfrm>
            <a:custGeom>
              <a:avLst/>
              <a:gdLst>
                <a:gd name="T0" fmla="*/ 400 w 400"/>
                <a:gd name="T1" fmla="*/ 27 h 127"/>
                <a:gd name="T2" fmla="*/ 311 w 400"/>
                <a:gd name="T3" fmla="*/ 0 h 127"/>
                <a:gd name="T4" fmla="*/ 103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7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7"/>
                  </a:moveTo>
                  <a:lnTo>
                    <a:pt x="311" y="0"/>
                  </a:lnTo>
                  <a:lnTo>
                    <a:pt x="103" y="80"/>
                  </a:lnTo>
                  <a:lnTo>
                    <a:pt x="0" y="53"/>
                  </a:lnTo>
                  <a:lnTo>
                    <a:pt x="52" y="127"/>
                  </a:lnTo>
                  <a:lnTo>
                    <a:pt x="311" y="127"/>
                  </a:lnTo>
                  <a:lnTo>
                    <a:pt x="200" y="100"/>
                  </a:lnTo>
                  <a:lnTo>
                    <a:pt x="40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67" name="Freeform 238"/>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68" name="Freeform 239"/>
            <p:cNvSpPr>
              <a:spLocks/>
            </p:cNvSpPr>
            <p:nvPr/>
          </p:nvSpPr>
          <p:spPr bwMode="auto">
            <a:xfrm>
              <a:off x="4322" y="3201"/>
              <a:ext cx="400" cy="120"/>
            </a:xfrm>
            <a:custGeom>
              <a:avLst/>
              <a:gdLst>
                <a:gd name="T0" fmla="*/ 0 w 400"/>
                <a:gd name="T1" fmla="*/ 27 h 120"/>
                <a:gd name="T2" fmla="*/ 89 w 400"/>
                <a:gd name="T3" fmla="*/ 0 h 120"/>
                <a:gd name="T4" fmla="*/ 304 w 400"/>
                <a:gd name="T5" fmla="*/ 74 h 120"/>
                <a:gd name="T6" fmla="*/ 400 w 400"/>
                <a:gd name="T7" fmla="*/ 54 h 120"/>
                <a:gd name="T8" fmla="*/ 348 w 400"/>
                <a:gd name="T9" fmla="*/ 120 h 120"/>
                <a:gd name="T10" fmla="*/ 96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4"/>
                  </a:lnTo>
                  <a:lnTo>
                    <a:pt x="400" y="54"/>
                  </a:lnTo>
                  <a:lnTo>
                    <a:pt x="348" y="120"/>
                  </a:lnTo>
                  <a:lnTo>
                    <a:pt x="96" y="120"/>
                  </a:lnTo>
                  <a:lnTo>
                    <a:pt x="200" y="100"/>
                  </a:lnTo>
                  <a:lnTo>
                    <a:pt x="0" y="27"/>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69" name="Freeform 240"/>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70" name="Freeform 241"/>
            <p:cNvSpPr>
              <a:spLocks/>
            </p:cNvSpPr>
            <p:nvPr/>
          </p:nvSpPr>
          <p:spPr bwMode="auto">
            <a:xfrm>
              <a:off x="4722" y="3361"/>
              <a:ext cx="400" cy="121"/>
            </a:xfrm>
            <a:custGeom>
              <a:avLst/>
              <a:gdLst>
                <a:gd name="T0" fmla="*/ 400 w 400"/>
                <a:gd name="T1" fmla="*/ 94 h 121"/>
                <a:gd name="T2" fmla="*/ 311 w 400"/>
                <a:gd name="T3" fmla="*/ 121 h 121"/>
                <a:gd name="T4" fmla="*/ 104 w 400"/>
                <a:gd name="T5" fmla="*/ 40 h 121"/>
                <a:gd name="T6" fmla="*/ 0 w 400"/>
                <a:gd name="T7" fmla="*/ 67 h 121"/>
                <a:gd name="T8" fmla="*/ 52 w 400"/>
                <a:gd name="T9" fmla="*/ 0 h 121"/>
                <a:gd name="T10" fmla="*/ 311 w 400"/>
                <a:gd name="T11" fmla="*/ 0 h 121"/>
                <a:gd name="T12" fmla="*/ 200 w 400"/>
                <a:gd name="T13" fmla="*/ 20 h 121"/>
                <a:gd name="T14" fmla="*/ 400 w 400"/>
                <a:gd name="T15" fmla="*/ 94 h 121"/>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1"/>
                <a:gd name="T26" fmla="*/ 400 w 400"/>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1">
                  <a:moveTo>
                    <a:pt x="400" y="94"/>
                  </a:moveTo>
                  <a:lnTo>
                    <a:pt x="311" y="121"/>
                  </a:lnTo>
                  <a:lnTo>
                    <a:pt x="104" y="40"/>
                  </a:lnTo>
                  <a:lnTo>
                    <a:pt x="0" y="67"/>
                  </a:lnTo>
                  <a:lnTo>
                    <a:pt x="52" y="0"/>
                  </a:lnTo>
                  <a:lnTo>
                    <a:pt x="311" y="0"/>
                  </a:lnTo>
                  <a:lnTo>
                    <a:pt x="200" y="20"/>
                  </a:lnTo>
                  <a:lnTo>
                    <a:pt x="400" y="94"/>
                  </a:lnTo>
                  <a:close/>
                </a:path>
              </a:pathLst>
            </a:custGeom>
            <a:solidFill>
              <a:srgbClr val="000000"/>
            </a:solidFill>
            <a:ln w="9525">
              <a:noFill/>
              <a:round/>
              <a:headEnd/>
              <a:tailEnd/>
            </a:ln>
          </p:spPr>
          <p:txBody>
            <a:bodyPr/>
            <a:lstStyle/>
            <a:p>
              <a:pPr algn="ctr"/>
              <a:endParaRPr lang="en-US">
                <a:solidFill>
                  <a:prstClr val="black"/>
                </a:solidFill>
              </a:endParaRPr>
            </a:p>
          </p:txBody>
        </p:sp>
        <p:sp>
          <p:nvSpPr>
            <p:cNvPr id="71" name="Freeform 242"/>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72" name="Freeform 243"/>
            <p:cNvSpPr>
              <a:spLocks/>
            </p:cNvSpPr>
            <p:nvPr/>
          </p:nvSpPr>
          <p:spPr bwMode="auto">
            <a:xfrm>
              <a:off x="4744" y="3215"/>
              <a:ext cx="400" cy="120"/>
            </a:xfrm>
            <a:custGeom>
              <a:avLst/>
              <a:gdLst>
                <a:gd name="T0" fmla="*/ 0 w 400"/>
                <a:gd name="T1" fmla="*/ 93 h 120"/>
                <a:gd name="T2" fmla="*/ 89 w 400"/>
                <a:gd name="T3" fmla="*/ 120 h 120"/>
                <a:gd name="T4" fmla="*/ 304 w 400"/>
                <a:gd name="T5" fmla="*/ 40 h 120"/>
                <a:gd name="T6" fmla="*/ 400 w 400"/>
                <a:gd name="T7" fmla="*/ 66 h 120"/>
                <a:gd name="T8" fmla="*/ 348 w 400"/>
                <a:gd name="T9" fmla="*/ 0 h 120"/>
                <a:gd name="T10" fmla="*/ 96 w 400"/>
                <a:gd name="T11" fmla="*/ 0 h 120"/>
                <a:gd name="T12" fmla="*/ 200 w 400"/>
                <a:gd name="T13" fmla="*/ 20 h 120"/>
                <a:gd name="T14" fmla="*/ 0 w 400"/>
                <a:gd name="T15" fmla="*/ 93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93"/>
                  </a:moveTo>
                  <a:lnTo>
                    <a:pt x="89" y="120"/>
                  </a:lnTo>
                  <a:lnTo>
                    <a:pt x="304" y="40"/>
                  </a:lnTo>
                  <a:lnTo>
                    <a:pt x="400" y="66"/>
                  </a:lnTo>
                  <a:lnTo>
                    <a:pt x="348" y="0"/>
                  </a:lnTo>
                  <a:lnTo>
                    <a:pt x="96" y="0"/>
                  </a:lnTo>
                  <a:lnTo>
                    <a:pt x="200" y="20"/>
                  </a:lnTo>
                  <a:lnTo>
                    <a:pt x="0" y="93"/>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73" name="Freeform 244"/>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74" name="Freeform 245"/>
            <p:cNvSpPr>
              <a:spLocks/>
            </p:cNvSpPr>
            <p:nvPr/>
          </p:nvSpPr>
          <p:spPr bwMode="auto">
            <a:xfrm>
              <a:off x="4307" y="3355"/>
              <a:ext cx="400" cy="127"/>
            </a:xfrm>
            <a:custGeom>
              <a:avLst/>
              <a:gdLst>
                <a:gd name="T0" fmla="*/ 400 w 400"/>
                <a:gd name="T1" fmla="*/ 26 h 127"/>
                <a:gd name="T2" fmla="*/ 311 w 400"/>
                <a:gd name="T3" fmla="*/ 0 h 127"/>
                <a:gd name="T4" fmla="*/ 104 w 400"/>
                <a:gd name="T5" fmla="*/ 80 h 127"/>
                <a:gd name="T6" fmla="*/ 0 w 400"/>
                <a:gd name="T7" fmla="*/ 53 h 127"/>
                <a:gd name="T8" fmla="*/ 52 w 400"/>
                <a:gd name="T9" fmla="*/ 127 h 127"/>
                <a:gd name="T10" fmla="*/ 311 w 400"/>
                <a:gd name="T11" fmla="*/ 127 h 127"/>
                <a:gd name="T12" fmla="*/ 200 w 400"/>
                <a:gd name="T13" fmla="*/ 100 h 127"/>
                <a:gd name="T14" fmla="*/ 400 w 400"/>
                <a:gd name="T15" fmla="*/ 26 h 127"/>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7"/>
                <a:gd name="T26" fmla="*/ 400 w 400"/>
                <a:gd name="T27" fmla="*/ 127 h 12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7">
                  <a:moveTo>
                    <a:pt x="400" y="26"/>
                  </a:moveTo>
                  <a:lnTo>
                    <a:pt x="311" y="0"/>
                  </a:lnTo>
                  <a:lnTo>
                    <a:pt x="104" y="80"/>
                  </a:lnTo>
                  <a:lnTo>
                    <a:pt x="0" y="53"/>
                  </a:lnTo>
                  <a:lnTo>
                    <a:pt x="52" y="127"/>
                  </a:lnTo>
                  <a:lnTo>
                    <a:pt x="311" y="127"/>
                  </a:lnTo>
                  <a:lnTo>
                    <a:pt x="200" y="100"/>
                  </a:lnTo>
                  <a:lnTo>
                    <a:pt x="400" y="26"/>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75" name="Freeform 246"/>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76" name="Freeform 247"/>
            <p:cNvSpPr>
              <a:spLocks/>
            </p:cNvSpPr>
            <p:nvPr/>
          </p:nvSpPr>
          <p:spPr bwMode="auto">
            <a:xfrm>
              <a:off x="4329" y="3208"/>
              <a:ext cx="400" cy="120"/>
            </a:xfrm>
            <a:custGeom>
              <a:avLst/>
              <a:gdLst>
                <a:gd name="T0" fmla="*/ 0 w 400"/>
                <a:gd name="T1" fmla="*/ 27 h 120"/>
                <a:gd name="T2" fmla="*/ 89 w 400"/>
                <a:gd name="T3" fmla="*/ 0 h 120"/>
                <a:gd name="T4" fmla="*/ 304 w 400"/>
                <a:gd name="T5" fmla="*/ 73 h 120"/>
                <a:gd name="T6" fmla="*/ 400 w 400"/>
                <a:gd name="T7" fmla="*/ 53 h 120"/>
                <a:gd name="T8" fmla="*/ 348 w 400"/>
                <a:gd name="T9" fmla="*/ 120 h 120"/>
                <a:gd name="T10" fmla="*/ 97 w 400"/>
                <a:gd name="T11" fmla="*/ 120 h 120"/>
                <a:gd name="T12" fmla="*/ 200 w 400"/>
                <a:gd name="T13" fmla="*/ 100 h 120"/>
                <a:gd name="T14" fmla="*/ 0 w 400"/>
                <a:gd name="T15" fmla="*/ 27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0" y="27"/>
                  </a:moveTo>
                  <a:lnTo>
                    <a:pt x="89" y="0"/>
                  </a:lnTo>
                  <a:lnTo>
                    <a:pt x="304" y="73"/>
                  </a:lnTo>
                  <a:lnTo>
                    <a:pt x="400" y="53"/>
                  </a:lnTo>
                  <a:lnTo>
                    <a:pt x="348" y="120"/>
                  </a:lnTo>
                  <a:lnTo>
                    <a:pt x="97" y="120"/>
                  </a:lnTo>
                  <a:lnTo>
                    <a:pt x="200" y="100"/>
                  </a:lnTo>
                  <a:lnTo>
                    <a:pt x="0" y="27"/>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77" name="Freeform 248"/>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78" name="Freeform 249"/>
            <p:cNvSpPr>
              <a:spLocks/>
            </p:cNvSpPr>
            <p:nvPr/>
          </p:nvSpPr>
          <p:spPr bwMode="auto">
            <a:xfrm>
              <a:off x="4729" y="3368"/>
              <a:ext cx="400" cy="120"/>
            </a:xfrm>
            <a:custGeom>
              <a:avLst/>
              <a:gdLst>
                <a:gd name="T0" fmla="*/ 400 w 400"/>
                <a:gd name="T1" fmla="*/ 94 h 120"/>
                <a:gd name="T2" fmla="*/ 311 w 400"/>
                <a:gd name="T3" fmla="*/ 120 h 120"/>
                <a:gd name="T4" fmla="*/ 104 w 400"/>
                <a:gd name="T5" fmla="*/ 40 h 120"/>
                <a:gd name="T6" fmla="*/ 0 w 400"/>
                <a:gd name="T7" fmla="*/ 67 h 120"/>
                <a:gd name="T8" fmla="*/ 52 w 400"/>
                <a:gd name="T9" fmla="*/ 0 h 120"/>
                <a:gd name="T10" fmla="*/ 311 w 400"/>
                <a:gd name="T11" fmla="*/ 0 h 120"/>
                <a:gd name="T12" fmla="*/ 200 w 400"/>
                <a:gd name="T13" fmla="*/ 20 h 120"/>
                <a:gd name="T14" fmla="*/ 400 w 400"/>
                <a:gd name="T15" fmla="*/ 94 h 120"/>
                <a:gd name="T16" fmla="*/ 0 60000 65536"/>
                <a:gd name="T17" fmla="*/ 0 60000 65536"/>
                <a:gd name="T18" fmla="*/ 0 60000 65536"/>
                <a:gd name="T19" fmla="*/ 0 60000 65536"/>
                <a:gd name="T20" fmla="*/ 0 60000 65536"/>
                <a:gd name="T21" fmla="*/ 0 60000 65536"/>
                <a:gd name="T22" fmla="*/ 0 60000 65536"/>
                <a:gd name="T23" fmla="*/ 0 60000 65536"/>
                <a:gd name="T24" fmla="*/ 0 w 400"/>
                <a:gd name="T25" fmla="*/ 0 h 120"/>
                <a:gd name="T26" fmla="*/ 400 w 400"/>
                <a:gd name="T27" fmla="*/ 120 h 1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0" h="120">
                  <a:moveTo>
                    <a:pt x="400" y="94"/>
                  </a:moveTo>
                  <a:lnTo>
                    <a:pt x="311" y="120"/>
                  </a:lnTo>
                  <a:lnTo>
                    <a:pt x="104" y="40"/>
                  </a:lnTo>
                  <a:lnTo>
                    <a:pt x="0" y="67"/>
                  </a:lnTo>
                  <a:lnTo>
                    <a:pt x="52" y="0"/>
                  </a:lnTo>
                  <a:lnTo>
                    <a:pt x="311" y="0"/>
                  </a:lnTo>
                  <a:lnTo>
                    <a:pt x="200" y="20"/>
                  </a:lnTo>
                  <a:lnTo>
                    <a:pt x="400" y="94"/>
                  </a:lnTo>
                  <a:close/>
                </a:path>
              </a:pathLst>
            </a:custGeom>
            <a:solidFill>
              <a:srgbClr val="FFFFFF"/>
            </a:solidFill>
            <a:ln w="9525">
              <a:noFill/>
              <a:round/>
              <a:headEnd/>
              <a:tailEnd/>
            </a:ln>
          </p:spPr>
          <p:txBody>
            <a:bodyPr/>
            <a:lstStyle/>
            <a:p>
              <a:pPr algn="ctr"/>
              <a:endParaRPr lang="en-US">
                <a:solidFill>
                  <a:prstClr val="black"/>
                </a:solidFill>
              </a:endParaRPr>
            </a:p>
          </p:txBody>
        </p:sp>
        <p:sp>
          <p:nvSpPr>
            <p:cNvPr id="79" name="Line 250"/>
            <p:cNvSpPr>
              <a:spLocks noChangeShapeType="1"/>
            </p:cNvSpPr>
            <p:nvPr/>
          </p:nvSpPr>
          <p:spPr bwMode="auto">
            <a:xfrm>
              <a:off x="4115" y="3341"/>
              <a:ext cx="1" cy="267"/>
            </a:xfrm>
            <a:prstGeom prst="line">
              <a:avLst/>
            </a:prstGeom>
            <a:noFill/>
            <a:ln w="12700" cap="sq">
              <a:solidFill>
                <a:srgbClr val="AAE6FF"/>
              </a:solidFill>
              <a:miter lim="800000"/>
              <a:headEnd/>
              <a:tailEnd/>
            </a:ln>
          </p:spPr>
          <p:txBody>
            <a:bodyPr/>
            <a:lstStyle/>
            <a:p>
              <a:endParaRPr lang="en-US">
                <a:solidFill>
                  <a:prstClr val="black"/>
                </a:solidFill>
              </a:endParaRPr>
            </a:p>
          </p:txBody>
        </p:sp>
        <p:sp>
          <p:nvSpPr>
            <p:cNvPr id="80" name="Line 251"/>
            <p:cNvSpPr>
              <a:spLocks noChangeShapeType="1"/>
            </p:cNvSpPr>
            <p:nvPr/>
          </p:nvSpPr>
          <p:spPr bwMode="auto">
            <a:xfrm>
              <a:off x="5329" y="3341"/>
              <a:ext cx="1" cy="267"/>
            </a:xfrm>
            <a:prstGeom prst="line">
              <a:avLst/>
            </a:prstGeom>
            <a:noFill/>
            <a:ln w="12700" cap="sq">
              <a:solidFill>
                <a:srgbClr val="AAE6FF"/>
              </a:solidFill>
              <a:miter lim="800000"/>
              <a:headEnd/>
              <a:tailEnd/>
            </a:ln>
          </p:spPr>
          <p:txBody>
            <a:bodyPr/>
            <a:lstStyle/>
            <a:p>
              <a:endParaRPr lang="en-US">
                <a:solidFill>
                  <a:prstClr val="black"/>
                </a:solidFill>
              </a:endParaRPr>
            </a:p>
          </p:txBody>
        </p:sp>
      </p:grpSp>
      <p:sp>
        <p:nvSpPr>
          <p:cNvPr id="81" name="TextBox 80"/>
          <p:cNvSpPr txBox="1"/>
          <p:nvPr/>
        </p:nvSpPr>
        <p:spPr>
          <a:xfrm>
            <a:off x="3810000" y="2514600"/>
            <a:ext cx="1313180" cy="369332"/>
          </a:xfrm>
          <a:prstGeom prst="rect">
            <a:avLst/>
          </a:prstGeom>
          <a:noFill/>
        </p:spPr>
        <p:txBody>
          <a:bodyPr wrap="none" rtlCol="0">
            <a:spAutoFit/>
          </a:bodyPr>
          <a:lstStyle/>
          <a:p>
            <a:r>
              <a:rPr lang="en-US" dirty="0" smtClean="0">
                <a:solidFill>
                  <a:prstClr val="black"/>
                </a:solidFill>
                <a:latin typeface="Gill Sans"/>
                <a:cs typeface="Gill Sans"/>
              </a:rPr>
              <a:t>Middle relay</a:t>
            </a:r>
            <a:endParaRPr lang="en-US" dirty="0">
              <a:solidFill>
                <a:prstClr val="black"/>
              </a:solidFill>
              <a:latin typeface="Gill Sans"/>
              <a:cs typeface="Gill Sans"/>
            </a:endParaRPr>
          </a:p>
        </p:txBody>
      </p:sp>
      <p:sp>
        <p:nvSpPr>
          <p:cNvPr id="82" name="Cloud 81"/>
          <p:cNvSpPr/>
          <p:nvPr/>
        </p:nvSpPr>
        <p:spPr>
          <a:xfrm>
            <a:off x="1524000" y="2362200"/>
            <a:ext cx="533400" cy="5334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endParaRPr>
          </a:p>
        </p:txBody>
      </p:sp>
      <p:sp>
        <p:nvSpPr>
          <p:cNvPr id="83" name="Cloud 82"/>
          <p:cNvSpPr/>
          <p:nvPr/>
        </p:nvSpPr>
        <p:spPr>
          <a:xfrm>
            <a:off x="2362200" y="2362200"/>
            <a:ext cx="533400" cy="5334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endParaRPr>
          </a:p>
        </p:txBody>
      </p:sp>
      <p:sp>
        <p:nvSpPr>
          <p:cNvPr id="84" name="Cloud 83"/>
          <p:cNvSpPr/>
          <p:nvPr/>
        </p:nvSpPr>
        <p:spPr>
          <a:xfrm>
            <a:off x="1447800" y="3200400"/>
            <a:ext cx="533400" cy="5334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endParaRPr>
          </a:p>
        </p:txBody>
      </p:sp>
      <p:sp>
        <p:nvSpPr>
          <p:cNvPr id="85" name="Cloud 84"/>
          <p:cNvSpPr/>
          <p:nvPr/>
        </p:nvSpPr>
        <p:spPr>
          <a:xfrm>
            <a:off x="2362200" y="3200400"/>
            <a:ext cx="533400" cy="5334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endParaRPr>
          </a:p>
        </p:txBody>
      </p:sp>
      <p:grpSp>
        <p:nvGrpSpPr>
          <p:cNvPr id="86" name="Group 85"/>
          <p:cNvGrpSpPr/>
          <p:nvPr/>
        </p:nvGrpSpPr>
        <p:grpSpPr>
          <a:xfrm>
            <a:off x="8077200" y="2286000"/>
            <a:ext cx="914400" cy="990600"/>
            <a:chOff x="7391400" y="3657600"/>
            <a:chExt cx="1371600" cy="1752600"/>
          </a:xfrm>
        </p:grpSpPr>
        <p:sp>
          <p:nvSpPr>
            <p:cNvPr id="87" name="Cube 86"/>
            <p:cNvSpPr/>
            <p:nvPr/>
          </p:nvSpPr>
          <p:spPr>
            <a:xfrm>
              <a:off x="7391400" y="3657600"/>
              <a:ext cx="1371600" cy="1752600"/>
            </a:xfrm>
            <a:prstGeom prst="cub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endParaRPr>
            </a:p>
          </p:txBody>
        </p:sp>
        <p:pic>
          <p:nvPicPr>
            <p:cNvPr id="88" name="Picture 87"/>
            <p:cNvPicPr>
              <a:picLocks noChangeAspect="1"/>
            </p:cNvPicPr>
            <p:nvPr/>
          </p:nvPicPr>
          <p:blipFill>
            <a:blip r:embed="rId5"/>
            <a:stretch>
              <a:fillRect/>
            </a:stretch>
          </p:blipFill>
          <p:spPr>
            <a:xfrm>
              <a:off x="7391400" y="4191000"/>
              <a:ext cx="1041400" cy="1041400"/>
            </a:xfrm>
            <a:prstGeom prst="rect">
              <a:avLst/>
            </a:prstGeom>
          </p:spPr>
        </p:pic>
      </p:grpSp>
      <p:sp>
        <p:nvSpPr>
          <p:cNvPr id="89" name="TextBox 88"/>
          <p:cNvSpPr txBox="1"/>
          <p:nvPr/>
        </p:nvSpPr>
        <p:spPr>
          <a:xfrm>
            <a:off x="7574452" y="3276600"/>
            <a:ext cx="1569548" cy="369332"/>
          </a:xfrm>
          <a:prstGeom prst="rect">
            <a:avLst/>
          </a:prstGeom>
          <a:noFill/>
        </p:spPr>
        <p:txBody>
          <a:bodyPr wrap="none" rtlCol="0">
            <a:spAutoFit/>
          </a:bodyPr>
          <a:lstStyle/>
          <a:p>
            <a:r>
              <a:rPr lang="en-US" dirty="0" smtClean="0">
                <a:solidFill>
                  <a:prstClr val="black"/>
                </a:solidFill>
                <a:latin typeface="Gill Sans"/>
                <a:cs typeface="Gill Sans"/>
              </a:rPr>
              <a:t>Destination AS</a:t>
            </a:r>
            <a:endParaRPr lang="en-US" dirty="0">
              <a:solidFill>
                <a:prstClr val="black"/>
              </a:solidFill>
              <a:latin typeface="Gill Sans"/>
              <a:cs typeface="Gill Sans"/>
            </a:endParaRPr>
          </a:p>
        </p:txBody>
      </p:sp>
      <p:sp>
        <p:nvSpPr>
          <p:cNvPr id="91" name="Cloud 90"/>
          <p:cNvSpPr/>
          <p:nvPr/>
        </p:nvSpPr>
        <p:spPr>
          <a:xfrm>
            <a:off x="6019800" y="2209800"/>
            <a:ext cx="533400" cy="5334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endParaRPr>
          </a:p>
        </p:txBody>
      </p:sp>
      <p:sp>
        <p:nvSpPr>
          <p:cNvPr id="92" name="Cloud 91"/>
          <p:cNvSpPr/>
          <p:nvPr/>
        </p:nvSpPr>
        <p:spPr>
          <a:xfrm>
            <a:off x="6858000" y="2209800"/>
            <a:ext cx="533400" cy="5334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endParaRPr>
          </a:p>
        </p:txBody>
      </p:sp>
      <p:sp>
        <p:nvSpPr>
          <p:cNvPr id="93" name="Cloud 92"/>
          <p:cNvSpPr/>
          <p:nvPr/>
        </p:nvSpPr>
        <p:spPr>
          <a:xfrm>
            <a:off x="5943600" y="3048000"/>
            <a:ext cx="533400" cy="5334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endParaRPr>
          </a:p>
        </p:txBody>
      </p:sp>
      <p:sp>
        <p:nvSpPr>
          <p:cNvPr id="94" name="Cloud 93"/>
          <p:cNvSpPr/>
          <p:nvPr/>
        </p:nvSpPr>
        <p:spPr>
          <a:xfrm>
            <a:off x="6858000" y="3048000"/>
            <a:ext cx="533400" cy="5334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prstClr val="black"/>
              </a:solidFill>
            </a:endParaRPr>
          </a:p>
        </p:txBody>
      </p:sp>
      <p:cxnSp>
        <p:nvCxnSpPr>
          <p:cNvPr id="96" name="Straight Connector 95"/>
          <p:cNvCxnSpPr>
            <a:stCxn id="7" idx="1"/>
            <a:endCxn id="82" idx="2"/>
          </p:cNvCxnSpPr>
          <p:nvPr/>
        </p:nvCxnSpPr>
        <p:spPr>
          <a:xfrm flipV="1">
            <a:off x="1065957" y="2628900"/>
            <a:ext cx="459698" cy="274884"/>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7" name="Straight Connector 96"/>
          <p:cNvCxnSpPr>
            <a:stCxn id="82" idx="0"/>
            <a:endCxn id="83" idx="2"/>
          </p:cNvCxnSpPr>
          <p:nvPr/>
        </p:nvCxnSpPr>
        <p:spPr>
          <a:xfrm>
            <a:off x="2056956" y="2628900"/>
            <a:ext cx="306899" cy="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0" name="Straight Connector 99"/>
          <p:cNvCxnSpPr>
            <a:stCxn id="83" idx="0"/>
            <a:endCxn id="14" idx="1"/>
          </p:cNvCxnSpPr>
          <p:nvPr/>
        </p:nvCxnSpPr>
        <p:spPr>
          <a:xfrm>
            <a:off x="2895156" y="2628900"/>
            <a:ext cx="407191" cy="236452"/>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3" name="Straight Connector 102"/>
          <p:cNvCxnSpPr>
            <a:stCxn id="85" idx="0"/>
            <a:endCxn id="11" idx="2"/>
          </p:cNvCxnSpPr>
          <p:nvPr/>
        </p:nvCxnSpPr>
        <p:spPr>
          <a:xfrm flipV="1">
            <a:off x="2895156" y="3205627"/>
            <a:ext cx="307502" cy="261473"/>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6" name="Straight Connector 105"/>
          <p:cNvCxnSpPr>
            <a:stCxn id="84" idx="0"/>
            <a:endCxn id="85" idx="2"/>
          </p:cNvCxnSpPr>
          <p:nvPr/>
        </p:nvCxnSpPr>
        <p:spPr>
          <a:xfrm>
            <a:off x="1980756" y="3467100"/>
            <a:ext cx="383099" cy="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9" name="Straight Connector 108"/>
          <p:cNvCxnSpPr>
            <a:endCxn id="84" idx="2"/>
          </p:cNvCxnSpPr>
          <p:nvPr/>
        </p:nvCxnSpPr>
        <p:spPr>
          <a:xfrm>
            <a:off x="990600" y="3048000"/>
            <a:ext cx="458855" cy="41910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2" name="Straight Connector 111"/>
          <p:cNvCxnSpPr>
            <a:stCxn id="94" idx="0"/>
            <a:endCxn id="87" idx="2"/>
          </p:cNvCxnSpPr>
          <p:nvPr/>
        </p:nvCxnSpPr>
        <p:spPr>
          <a:xfrm flipV="1">
            <a:off x="7390956" y="2895600"/>
            <a:ext cx="686244" cy="41910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5" name="Straight Connector 114"/>
          <p:cNvCxnSpPr>
            <a:stCxn id="92" idx="0"/>
          </p:cNvCxnSpPr>
          <p:nvPr/>
        </p:nvCxnSpPr>
        <p:spPr>
          <a:xfrm>
            <a:off x="7390956" y="2476500"/>
            <a:ext cx="686244" cy="19050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8" name="Straight Connector 117"/>
          <p:cNvCxnSpPr>
            <a:stCxn id="91" idx="2"/>
            <a:endCxn id="38" idx="7"/>
          </p:cNvCxnSpPr>
          <p:nvPr/>
        </p:nvCxnSpPr>
        <p:spPr>
          <a:xfrm flipH="1">
            <a:off x="5460089" y="2476500"/>
            <a:ext cx="561366" cy="388852"/>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56" idx="1"/>
            <a:endCxn id="93" idx="2"/>
          </p:cNvCxnSpPr>
          <p:nvPr/>
        </p:nvCxnSpPr>
        <p:spPr>
          <a:xfrm>
            <a:off x="5562600" y="3205198"/>
            <a:ext cx="382655" cy="109502"/>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6" name="Straight Connector 125"/>
          <p:cNvCxnSpPr>
            <a:stCxn id="93" idx="0"/>
            <a:endCxn id="94" idx="2"/>
          </p:cNvCxnSpPr>
          <p:nvPr/>
        </p:nvCxnSpPr>
        <p:spPr>
          <a:xfrm>
            <a:off x="6476556" y="3314700"/>
            <a:ext cx="383099" cy="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9" name="Straight Connector 128"/>
          <p:cNvCxnSpPr>
            <a:stCxn id="91" idx="0"/>
            <a:endCxn id="92" idx="2"/>
          </p:cNvCxnSpPr>
          <p:nvPr/>
        </p:nvCxnSpPr>
        <p:spPr>
          <a:xfrm>
            <a:off x="6552756" y="2476500"/>
            <a:ext cx="306899" cy="0"/>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2" name="Straight Connector 131"/>
          <p:cNvCxnSpPr>
            <a:stCxn id="14" idx="0"/>
            <a:endCxn id="59" idx="2"/>
          </p:cNvCxnSpPr>
          <p:nvPr/>
        </p:nvCxnSpPr>
        <p:spPr>
          <a:xfrm flipV="1">
            <a:off x="3543018" y="2443627"/>
            <a:ext cx="497840" cy="375773"/>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6" name="Straight Connector 135"/>
          <p:cNvCxnSpPr>
            <a:stCxn id="80" idx="1"/>
            <a:endCxn id="38" idx="0"/>
          </p:cNvCxnSpPr>
          <p:nvPr/>
        </p:nvCxnSpPr>
        <p:spPr>
          <a:xfrm>
            <a:off x="4724400" y="2443198"/>
            <a:ext cx="495018" cy="376202"/>
          </a:xfrm>
          <a:prstGeom prst="line">
            <a:avLst/>
          </a:prstGeom>
          <a:ln w="5715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41" name="Freeform 140"/>
          <p:cNvSpPr/>
          <p:nvPr/>
        </p:nvSpPr>
        <p:spPr>
          <a:xfrm>
            <a:off x="971127" y="2368014"/>
            <a:ext cx="2353115" cy="395727"/>
          </a:xfrm>
          <a:custGeom>
            <a:avLst/>
            <a:gdLst>
              <a:gd name="connsiteX0" fmla="*/ 0 w 2353115"/>
              <a:gd name="connsiteY0" fmla="*/ 339706 h 395727"/>
              <a:gd name="connsiteX1" fmla="*/ 859074 w 2353115"/>
              <a:gd name="connsiteY1" fmla="*/ 40923 h 395727"/>
              <a:gd name="connsiteX2" fmla="*/ 1811525 w 2353115"/>
              <a:gd name="connsiteY2" fmla="*/ 40923 h 395727"/>
              <a:gd name="connsiteX3" fmla="*/ 2353115 w 2353115"/>
              <a:gd name="connsiteY3" fmla="*/ 395727 h 395727"/>
              <a:gd name="connsiteX4" fmla="*/ 2353115 w 2353115"/>
              <a:gd name="connsiteY4" fmla="*/ 395727 h 3957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3115" h="395727">
                <a:moveTo>
                  <a:pt x="0" y="339706"/>
                </a:moveTo>
                <a:cubicBezTo>
                  <a:pt x="278576" y="215213"/>
                  <a:pt x="557153" y="90720"/>
                  <a:pt x="859074" y="40923"/>
                </a:cubicBezTo>
                <a:cubicBezTo>
                  <a:pt x="1160995" y="-8874"/>
                  <a:pt x="1562518" y="-18211"/>
                  <a:pt x="1811525" y="40923"/>
                </a:cubicBezTo>
                <a:cubicBezTo>
                  <a:pt x="2060532" y="100057"/>
                  <a:pt x="2353115" y="395727"/>
                  <a:pt x="2353115" y="395727"/>
                </a:cubicBezTo>
                <a:lnTo>
                  <a:pt x="2353115" y="395727"/>
                </a:lnTo>
              </a:path>
            </a:pathLst>
          </a:custGeom>
          <a:ln w="57150" cmpd="sng">
            <a:solidFill>
              <a:srgbClr val="008000"/>
            </a:solidFill>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prstClr val="black"/>
              </a:solidFill>
            </a:endParaRPr>
          </a:p>
        </p:txBody>
      </p:sp>
      <p:sp>
        <p:nvSpPr>
          <p:cNvPr id="142" name="Freeform 141"/>
          <p:cNvSpPr/>
          <p:nvPr/>
        </p:nvSpPr>
        <p:spPr>
          <a:xfrm>
            <a:off x="1027153" y="3006502"/>
            <a:ext cx="2147685" cy="458742"/>
          </a:xfrm>
          <a:custGeom>
            <a:avLst/>
            <a:gdLst>
              <a:gd name="connsiteX0" fmla="*/ 2147685 w 2147685"/>
              <a:gd name="connsiteY0" fmla="*/ 56022 h 458742"/>
              <a:gd name="connsiteX1" fmla="*/ 1512717 w 2147685"/>
              <a:gd name="connsiteY1" fmla="*/ 410827 h 458742"/>
              <a:gd name="connsiteX2" fmla="*/ 560266 w 2147685"/>
              <a:gd name="connsiteY2" fmla="*/ 410827 h 458742"/>
              <a:gd name="connsiteX3" fmla="*/ 0 w 2147685"/>
              <a:gd name="connsiteY3" fmla="*/ 0 h 458742"/>
              <a:gd name="connsiteX4" fmla="*/ 0 w 2147685"/>
              <a:gd name="connsiteY4" fmla="*/ 0 h 458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7685" h="458742">
                <a:moveTo>
                  <a:pt x="2147685" y="56022"/>
                </a:moveTo>
                <a:cubicBezTo>
                  <a:pt x="1962486" y="203857"/>
                  <a:pt x="1777287" y="351693"/>
                  <a:pt x="1512717" y="410827"/>
                </a:cubicBezTo>
                <a:cubicBezTo>
                  <a:pt x="1248147" y="469961"/>
                  <a:pt x="812385" y="479298"/>
                  <a:pt x="560266" y="410827"/>
                </a:cubicBezTo>
                <a:cubicBezTo>
                  <a:pt x="308146" y="342356"/>
                  <a:pt x="0" y="0"/>
                  <a:pt x="0" y="0"/>
                </a:cubicBezTo>
                <a:lnTo>
                  <a:pt x="0" y="0"/>
                </a:lnTo>
              </a:path>
            </a:pathLst>
          </a:custGeom>
          <a:ln w="57150" cmpd="sng">
            <a:solidFill>
              <a:srgbClr val="660066"/>
            </a:solidFill>
            <a:prstDash val="sysDash"/>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prstClr val="black"/>
              </a:solidFill>
            </a:endParaRPr>
          </a:p>
        </p:txBody>
      </p:sp>
      <p:sp>
        <p:nvSpPr>
          <p:cNvPr id="144" name="Freeform 143"/>
          <p:cNvSpPr/>
          <p:nvPr/>
        </p:nvSpPr>
        <p:spPr>
          <a:xfrm>
            <a:off x="5486400" y="3198858"/>
            <a:ext cx="2452485" cy="458742"/>
          </a:xfrm>
          <a:custGeom>
            <a:avLst/>
            <a:gdLst>
              <a:gd name="connsiteX0" fmla="*/ 2147685 w 2147685"/>
              <a:gd name="connsiteY0" fmla="*/ 56022 h 458742"/>
              <a:gd name="connsiteX1" fmla="*/ 1512717 w 2147685"/>
              <a:gd name="connsiteY1" fmla="*/ 410827 h 458742"/>
              <a:gd name="connsiteX2" fmla="*/ 560266 w 2147685"/>
              <a:gd name="connsiteY2" fmla="*/ 410827 h 458742"/>
              <a:gd name="connsiteX3" fmla="*/ 0 w 2147685"/>
              <a:gd name="connsiteY3" fmla="*/ 0 h 458742"/>
              <a:gd name="connsiteX4" fmla="*/ 0 w 2147685"/>
              <a:gd name="connsiteY4" fmla="*/ 0 h 458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7685" h="458742">
                <a:moveTo>
                  <a:pt x="2147685" y="56022"/>
                </a:moveTo>
                <a:cubicBezTo>
                  <a:pt x="1962486" y="203857"/>
                  <a:pt x="1777287" y="351693"/>
                  <a:pt x="1512717" y="410827"/>
                </a:cubicBezTo>
                <a:cubicBezTo>
                  <a:pt x="1248147" y="469961"/>
                  <a:pt x="812385" y="479298"/>
                  <a:pt x="560266" y="410827"/>
                </a:cubicBezTo>
                <a:cubicBezTo>
                  <a:pt x="308146" y="342356"/>
                  <a:pt x="0" y="0"/>
                  <a:pt x="0" y="0"/>
                </a:cubicBezTo>
                <a:lnTo>
                  <a:pt x="0" y="0"/>
                </a:lnTo>
              </a:path>
            </a:pathLst>
          </a:custGeom>
          <a:ln w="57150" cmpd="sng">
            <a:solidFill>
              <a:srgbClr val="660066"/>
            </a:solidFill>
            <a:prstDash val="sysDash"/>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prstClr val="black"/>
              </a:solidFill>
            </a:endParaRPr>
          </a:p>
        </p:txBody>
      </p:sp>
      <p:sp>
        <p:nvSpPr>
          <p:cNvPr id="146" name="Freeform 145"/>
          <p:cNvSpPr/>
          <p:nvPr/>
        </p:nvSpPr>
        <p:spPr>
          <a:xfrm rot="10598577">
            <a:off x="5394555" y="2285580"/>
            <a:ext cx="2649760" cy="456629"/>
          </a:xfrm>
          <a:custGeom>
            <a:avLst/>
            <a:gdLst>
              <a:gd name="connsiteX0" fmla="*/ 2147685 w 2147685"/>
              <a:gd name="connsiteY0" fmla="*/ 56022 h 458742"/>
              <a:gd name="connsiteX1" fmla="*/ 1512717 w 2147685"/>
              <a:gd name="connsiteY1" fmla="*/ 410827 h 458742"/>
              <a:gd name="connsiteX2" fmla="*/ 560266 w 2147685"/>
              <a:gd name="connsiteY2" fmla="*/ 410827 h 458742"/>
              <a:gd name="connsiteX3" fmla="*/ 0 w 2147685"/>
              <a:gd name="connsiteY3" fmla="*/ 0 h 458742"/>
              <a:gd name="connsiteX4" fmla="*/ 0 w 2147685"/>
              <a:gd name="connsiteY4" fmla="*/ 0 h 458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7685" h="458742">
                <a:moveTo>
                  <a:pt x="2147685" y="56022"/>
                </a:moveTo>
                <a:cubicBezTo>
                  <a:pt x="1962486" y="203857"/>
                  <a:pt x="1777287" y="351693"/>
                  <a:pt x="1512717" y="410827"/>
                </a:cubicBezTo>
                <a:cubicBezTo>
                  <a:pt x="1248147" y="469961"/>
                  <a:pt x="812385" y="479298"/>
                  <a:pt x="560266" y="410827"/>
                </a:cubicBezTo>
                <a:cubicBezTo>
                  <a:pt x="308146" y="342356"/>
                  <a:pt x="0" y="0"/>
                  <a:pt x="0" y="0"/>
                </a:cubicBezTo>
                <a:lnTo>
                  <a:pt x="0" y="0"/>
                </a:lnTo>
              </a:path>
            </a:pathLst>
          </a:custGeom>
          <a:ln w="57150" cmpd="sng">
            <a:solidFill>
              <a:srgbClr val="008000"/>
            </a:solidFill>
            <a:prstDash val="solid"/>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prstClr val="black"/>
              </a:solidFill>
            </a:endParaRPr>
          </a:p>
        </p:txBody>
      </p:sp>
      <p:sp>
        <p:nvSpPr>
          <p:cNvPr id="5" name="Rectangle 4"/>
          <p:cNvSpPr/>
          <p:nvPr/>
        </p:nvSpPr>
        <p:spPr>
          <a:xfrm>
            <a:off x="6553200" y="4267200"/>
            <a:ext cx="2362200" cy="914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prstClr val="white"/>
                </a:solidFill>
                <a:latin typeface="Gill Sans"/>
                <a:cs typeface="Gill Sans"/>
              </a:rPr>
              <a:t>Need to measure/infer network paths!</a:t>
            </a:r>
            <a:endParaRPr lang="en-US" sz="2000" dirty="0">
              <a:solidFill>
                <a:prstClr val="white"/>
              </a:solidFill>
              <a:latin typeface="Gill Sans"/>
              <a:cs typeface="Gill Sans"/>
            </a:endParaRPr>
          </a:p>
        </p:txBody>
      </p:sp>
    </p:spTree>
    <p:extLst>
      <p:ext uri="{BB962C8B-B14F-4D97-AF65-F5344CB8AC3E}">
        <p14:creationId xmlns:p14="http://schemas.microsoft.com/office/powerpoint/2010/main" val="1487297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1"/>
                                        </p:tgtEl>
                                        <p:attrNameLst>
                                          <p:attrName>style.visibility</p:attrName>
                                        </p:attrNameLst>
                                      </p:cBhvr>
                                      <p:to>
                                        <p:strVal val="visible"/>
                                      </p:to>
                                    </p:set>
                                    <p:animEffect transition="in" filter="wipe(left)">
                                      <p:cBhvr>
                                        <p:cTn id="7" dur="500"/>
                                        <p:tgtEl>
                                          <p:spTgt spid="141"/>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142"/>
                                        </p:tgtEl>
                                        <p:attrNameLst>
                                          <p:attrName>style.visibility</p:attrName>
                                        </p:attrNameLst>
                                      </p:cBhvr>
                                      <p:to>
                                        <p:strVal val="visible"/>
                                      </p:to>
                                    </p:set>
                                    <p:animEffect transition="in" filter="wipe(right)">
                                      <p:cBhvr>
                                        <p:cTn id="11" dur="500"/>
                                        <p:tgtEl>
                                          <p:spTgt spid="14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46"/>
                                        </p:tgtEl>
                                        <p:attrNameLst>
                                          <p:attrName>style.visibility</p:attrName>
                                        </p:attrNameLst>
                                      </p:cBhvr>
                                      <p:to>
                                        <p:strVal val="visible"/>
                                      </p:to>
                                    </p:set>
                                    <p:animEffect transition="in" filter="wipe(left)">
                                      <p:cBhvr>
                                        <p:cTn id="16" dur="500"/>
                                        <p:tgtEl>
                                          <p:spTgt spid="146"/>
                                        </p:tgtEl>
                                      </p:cBhvr>
                                    </p:animEffect>
                                  </p:childTnLst>
                                </p:cTn>
                              </p:par>
                            </p:childTnLst>
                          </p:cTn>
                        </p:par>
                        <p:par>
                          <p:cTn id="17" fill="hold">
                            <p:stCondLst>
                              <p:cond delay="500"/>
                            </p:stCondLst>
                            <p:childTnLst>
                              <p:par>
                                <p:cTn id="18" presetID="22" presetClass="entr" presetSubtype="2" fill="hold" grpId="0" nodeType="afterEffect">
                                  <p:stCondLst>
                                    <p:cond delay="0"/>
                                  </p:stCondLst>
                                  <p:childTnLst>
                                    <p:set>
                                      <p:cBhvr>
                                        <p:cTn id="19" dur="1" fill="hold">
                                          <p:stCondLst>
                                            <p:cond delay="0"/>
                                          </p:stCondLst>
                                        </p:cTn>
                                        <p:tgtEl>
                                          <p:spTgt spid="144"/>
                                        </p:tgtEl>
                                        <p:attrNameLst>
                                          <p:attrName>style.visibility</p:attrName>
                                        </p:attrNameLst>
                                      </p:cBhvr>
                                      <p:to>
                                        <p:strVal val="visible"/>
                                      </p:to>
                                    </p:set>
                                    <p:animEffect transition="in" filter="wipe(right)">
                                      <p:cBhvr>
                                        <p:cTn id="20" dur="500"/>
                                        <p:tgtEl>
                                          <p:spTgt spid="144"/>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3" presetClass="exit" presetSubtype="10" fill="hold" grpId="1" nodeType="clickEffect">
                                  <p:stCondLst>
                                    <p:cond delay="0"/>
                                  </p:stCondLst>
                                  <p:childTnLst>
                                    <p:animEffect transition="out" filter="blinds(horizontal)">
                                      <p:cBhvr>
                                        <p:cTn id="32" dur="500"/>
                                        <p:tgtEl>
                                          <p:spTgt spid="144"/>
                                        </p:tgtEl>
                                      </p:cBhvr>
                                    </p:animEffect>
                                    <p:set>
                                      <p:cBhvr>
                                        <p:cTn id="33" dur="1" fill="hold">
                                          <p:stCondLst>
                                            <p:cond delay="499"/>
                                          </p:stCondLst>
                                        </p:cTn>
                                        <p:tgtEl>
                                          <p:spTgt spid="144"/>
                                        </p:tgtEl>
                                        <p:attrNameLst>
                                          <p:attrName>style.visibility</p:attrName>
                                        </p:attrNameLst>
                                      </p:cBhvr>
                                      <p:to>
                                        <p:strVal val="hidden"/>
                                      </p:to>
                                    </p:set>
                                  </p:childTnLst>
                                </p:cTn>
                              </p:par>
                              <p:par>
                                <p:cTn id="34" presetID="3" presetClass="exit" presetSubtype="10" fill="hold" grpId="1" nodeType="withEffect">
                                  <p:stCondLst>
                                    <p:cond delay="0"/>
                                  </p:stCondLst>
                                  <p:childTnLst>
                                    <p:animEffect transition="out" filter="blinds(horizontal)">
                                      <p:cBhvr>
                                        <p:cTn id="35" dur="500"/>
                                        <p:tgtEl>
                                          <p:spTgt spid="142"/>
                                        </p:tgtEl>
                                      </p:cBhvr>
                                    </p:animEffect>
                                    <p:set>
                                      <p:cBhvr>
                                        <p:cTn id="36" dur="1" fill="hold">
                                          <p:stCondLst>
                                            <p:cond delay="499"/>
                                          </p:stCondLst>
                                        </p:cTn>
                                        <p:tgtEl>
                                          <p:spTgt spid="142"/>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3" presetClass="exit" presetSubtype="10" fill="hold" grpId="1" nodeType="clickEffect">
                                  <p:stCondLst>
                                    <p:cond delay="0"/>
                                  </p:stCondLst>
                                  <p:childTnLst>
                                    <p:animEffect transition="out" filter="blinds(horizontal)">
                                      <p:cBhvr>
                                        <p:cTn id="40" dur="500"/>
                                        <p:tgtEl>
                                          <p:spTgt spid="146"/>
                                        </p:tgtEl>
                                      </p:cBhvr>
                                    </p:animEffect>
                                    <p:set>
                                      <p:cBhvr>
                                        <p:cTn id="41" dur="1" fill="hold">
                                          <p:stCondLst>
                                            <p:cond delay="499"/>
                                          </p:stCondLst>
                                        </p:cTn>
                                        <p:tgtEl>
                                          <p:spTgt spid="146"/>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5"/>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3">
                                            <p:txEl>
                                              <p:pRg st="10" end="10"/>
                                            </p:txEl>
                                          </p:spTgt>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childTnLst>
                                </p:cTn>
                              </p:par>
                              <p:par>
                                <p:cTn id="52" presetID="1" presetClass="entr" presetSubtype="0" fill="hold" nodeType="withEffect">
                                  <p:stCondLst>
                                    <p:cond delay="0"/>
                                  </p:stCondLst>
                                  <p:childTnLst>
                                    <p:set>
                                      <p:cBhvr>
                                        <p:cTn id="53"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 grpId="0" animBg="1"/>
      <p:bldP spid="142" grpId="0" animBg="1"/>
      <p:bldP spid="142" grpId="1" animBg="1"/>
      <p:bldP spid="144" grpId="0" animBg="1"/>
      <p:bldP spid="144" grpId="1" animBg="1"/>
      <p:bldP spid="146" grpId="0" animBg="1"/>
      <p:bldP spid="146" grpId="1"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vanilla-tor-websites-main-any.pdf"/>
          <p:cNvPicPr>
            <a:picLocks noGrp="1" noChangeAspect="1"/>
          </p:cNvPicPr>
          <p:nvPr>
            <p:ph idx="1"/>
          </p:nvPr>
        </p:nvPicPr>
        <p:blipFill>
          <a:blip r:embed="rId3">
            <a:extLst>
              <a:ext uri="{28A0092B-C50C-407E-A947-70E740481C1C}">
                <a14:useLocalDpi xmlns:a14="http://schemas.microsoft.com/office/drawing/2010/main" val="0"/>
              </a:ext>
            </a:extLst>
          </a:blip>
          <a:srcRect t="-3546" b="-3546"/>
          <a:stretch>
            <a:fillRect/>
          </a:stretch>
        </p:blipFill>
        <p:spPr>
          <a:xfrm>
            <a:off x="228600" y="1066800"/>
            <a:ext cx="8229600" cy="5287963"/>
          </a:xfrm>
        </p:spPr>
      </p:pic>
      <p:sp>
        <p:nvSpPr>
          <p:cNvPr id="2" name="Title 1"/>
          <p:cNvSpPr>
            <a:spLocks noGrp="1"/>
          </p:cNvSpPr>
          <p:nvPr>
            <p:ph type="title"/>
          </p:nvPr>
        </p:nvSpPr>
        <p:spPr>
          <a:xfrm>
            <a:off x="457200" y="304800"/>
            <a:ext cx="8229600" cy="609600"/>
          </a:xfrm>
        </p:spPr>
        <p:txBody>
          <a:bodyPr/>
          <a:lstStyle/>
          <a:p>
            <a:r>
              <a:rPr lang="en-US" sz="3600" dirty="0" smtClean="0"/>
              <a:t>Understanding the threat to Tor</a:t>
            </a:r>
            <a:endParaRPr lang="en-US" sz="3600"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7</a:t>
            </a:fld>
            <a:endParaRPr lang="en-US">
              <a:solidFill>
                <a:prstClr val="black">
                  <a:tint val="75000"/>
                </a:prstClr>
              </a:solidFill>
            </a:endParaRPr>
          </a:p>
        </p:txBody>
      </p:sp>
      <p:sp>
        <p:nvSpPr>
          <p:cNvPr id="6" name="TextBox 5"/>
          <p:cNvSpPr txBox="1"/>
          <p:nvPr/>
        </p:nvSpPr>
        <p:spPr>
          <a:xfrm>
            <a:off x="304800" y="1371600"/>
            <a:ext cx="8839200" cy="1384995"/>
          </a:xfrm>
          <a:prstGeom prst="rect">
            <a:avLst/>
          </a:prstGeom>
          <a:noFill/>
        </p:spPr>
        <p:txBody>
          <a:bodyPr wrap="square" rtlCol="0">
            <a:spAutoFit/>
          </a:bodyPr>
          <a:lstStyle/>
          <a:p>
            <a:r>
              <a:rPr lang="en-US" sz="2400" b="1" dirty="0" smtClean="0">
                <a:solidFill>
                  <a:prstClr val="black"/>
                </a:solidFill>
                <a:latin typeface="Gill Sans"/>
                <a:cs typeface="Gill Sans"/>
              </a:rPr>
              <a:t>Method</a:t>
            </a:r>
            <a:r>
              <a:rPr lang="en-US" sz="2000" b="1" dirty="0" smtClean="0">
                <a:solidFill>
                  <a:prstClr val="black"/>
                </a:solidFill>
                <a:latin typeface="Gill Sans"/>
                <a:cs typeface="Gill Sans"/>
              </a:rPr>
              <a:t>:</a:t>
            </a:r>
          </a:p>
          <a:p>
            <a:pPr marL="285750" indent="-285750">
              <a:buFont typeface="Arial"/>
              <a:buChar char="•"/>
            </a:pPr>
            <a:r>
              <a:rPr lang="en-US" sz="2000" dirty="0" smtClean="0">
                <a:solidFill>
                  <a:prstClr val="black"/>
                </a:solidFill>
                <a:latin typeface="Gill Sans"/>
                <a:cs typeface="Gill Sans"/>
              </a:rPr>
              <a:t>Use VPN to connect to 200 sites (100 popular, 100 likely censored) through Tor</a:t>
            </a:r>
          </a:p>
          <a:p>
            <a:pPr marL="742950" lvl="1" indent="-285750">
              <a:buFont typeface="Arial"/>
              <a:buChar char="•"/>
            </a:pPr>
            <a:r>
              <a:rPr lang="en-US" sz="2000" dirty="0" smtClean="0">
                <a:solidFill>
                  <a:prstClr val="black"/>
                </a:solidFill>
                <a:latin typeface="Gill Sans"/>
                <a:cs typeface="Gill Sans"/>
              </a:rPr>
              <a:t>VPN end points located in 10 countries</a:t>
            </a:r>
          </a:p>
          <a:p>
            <a:pPr marL="285750" indent="-285750">
              <a:buFont typeface="Arial"/>
              <a:buChar char="•"/>
            </a:pPr>
            <a:r>
              <a:rPr lang="en-US" sz="2000" dirty="0" smtClean="0">
                <a:solidFill>
                  <a:prstClr val="black"/>
                </a:solidFill>
                <a:latin typeface="Gill Sans"/>
                <a:cs typeface="Gill Sans"/>
              </a:rPr>
              <a:t>Examine AS</a:t>
            </a:r>
            <a:r>
              <a:rPr lang="en-US" sz="2000" dirty="0">
                <a:solidFill>
                  <a:prstClr val="black"/>
                </a:solidFill>
                <a:latin typeface="Gill Sans"/>
                <a:cs typeface="Gill Sans"/>
              </a:rPr>
              <a:t>-</a:t>
            </a:r>
            <a:r>
              <a:rPr lang="en-US" sz="2000" dirty="0" smtClean="0">
                <a:solidFill>
                  <a:prstClr val="black"/>
                </a:solidFill>
                <a:latin typeface="Gill Sans"/>
                <a:cs typeface="Gill Sans"/>
              </a:rPr>
              <a:t>paths between source and destination and chosen entry/exit relays</a:t>
            </a:r>
            <a:r>
              <a:rPr lang="en-US" dirty="0" smtClean="0">
                <a:solidFill>
                  <a:prstClr val="black"/>
                </a:solidFill>
                <a:latin typeface="Gill Sans"/>
                <a:cs typeface="Gill Sans"/>
              </a:rPr>
              <a:t>.</a:t>
            </a:r>
            <a:endParaRPr lang="en-US" dirty="0">
              <a:solidFill>
                <a:prstClr val="black"/>
              </a:solidFill>
              <a:latin typeface="Gill Sans"/>
              <a:cs typeface="Gill Sans"/>
            </a:endParaRPr>
          </a:p>
        </p:txBody>
      </p:sp>
      <p:sp>
        <p:nvSpPr>
          <p:cNvPr id="9" name="TextBox 8"/>
          <p:cNvSpPr txBox="1"/>
          <p:nvPr/>
        </p:nvSpPr>
        <p:spPr>
          <a:xfrm>
            <a:off x="0" y="5772090"/>
            <a:ext cx="9144000" cy="400110"/>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US" sz="2000" dirty="0" smtClean="0">
                <a:solidFill>
                  <a:prstClr val="white"/>
                </a:solidFill>
                <a:latin typeface="Gill Sans"/>
                <a:cs typeface="Gill Sans"/>
              </a:rPr>
              <a:t>53% of sites have at least some content delivered over a vulnerable Tor circuit</a:t>
            </a:r>
            <a:endParaRPr lang="en-US" sz="2000" dirty="0">
              <a:solidFill>
                <a:prstClr val="white"/>
              </a:solidFill>
              <a:latin typeface="Gill Sans"/>
              <a:cs typeface="Gill Sans"/>
            </a:endParaRPr>
          </a:p>
        </p:txBody>
      </p:sp>
      <p:sp>
        <p:nvSpPr>
          <p:cNvPr id="3" name="Oval 2"/>
          <p:cNvSpPr/>
          <p:nvPr/>
        </p:nvSpPr>
        <p:spPr>
          <a:xfrm>
            <a:off x="7315200" y="3962400"/>
            <a:ext cx="609600" cy="533400"/>
          </a:xfrm>
          <a:prstGeom prst="ellipse">
            <a:avLst/>
          </a:prstGeom>
          <a:noFill/>
          <a:ln w="57150" cmpd="sng">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6781800" y="3505200"/>
            <a:ext cx="609600" cy="533400"/>
          </a:xfrm>
          <a:prstGeom prst="ellipse">
            <a:avLst/>
          </a:prstGeom>
          <a:noFill/>
          <a:ln w="57150" cmpd="sng">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2286000" y="3581400"/>
            <a:ext cx="609600" cy="533400"/>
          </a:xfrm>
          <a:prstGeom prst="ellipse">
            <a:avLst/>
          </a:prstGeom>
          <a:noFill/>
          <a:ln w="57150" cmpd="sng">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 name="TextBox 4"/>
          <p:cNvSpPr txBox="1"/>
          <p:nvPr/>
        </p:nvSpPr>
        <p:spPr>
          <a:xfrm rot="16200000">
            <a:off x="-905907" y="4067944"/>
            <a:ext cx="2741604" cy="400110"/>
          </a:xfrm>
          <a:prstGeom prst="rect">
            <a:avLst/>
          </a:prstGeom>
          <a:solidFill>
            <a:schemeClr val="bg1"/>
          </a:solidFill>
        </p:spPr>
        <p:txBody>
          <a:bodyPr wrap="square" rtlCol="0">
            <a:spAutoFit/>
          </a:bodyPr>
          <a:lstStyle/>
          <a:p>
            <a:r>
              <a:rPr lang="en-US" sz="2000" dirty="0" smtClean="0">
                <a:solidFill>
                  <a:prstClr val="black"/>
                </a:solidFill>
                <a:latin typeface="Gill Sans"/>
                <a:cs typeface="Gill Sans"/>
              </a:rPr>
              <a:t>Vulnerable sites (%)</a:t>
            </a:r>
            <a:endParaRPr lang="en-US" sz="2000" dirty="0">
              <a:solidFill>
                <a:prstClr val="black"/>
              </a:solidFill>
              <a:latin typeface="Gill Sans"/>
              <a:cs typeface="Gill Sans"/>
            </a:endParaRPr>
          </a:p>
        </p:txBody>
      </p:sp>
    </p:spTree>
    <p:extLst>
      <p:ext uri="{BB962C8B-B14F-4D97-AF65-F5344CB8AC3E}">
        <p14:creationId xmlns:p14="http://schemas.microsoft.com/office/powerpoint/2010/main" val="187070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2" presetClass="entr" presetSubtype="4"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 grpId="0" animBg="1"/>
      <p:bldP spid="10" grpId="0" animBg="1"/>
      <p:bldP spid="11"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Astoria: Avoiding AS-level attackers</a:t>
            </a:r>
            <a:endParaRPr lang="en-US" sz="3200" dirty="0"/>
          </a:p>
        </p:txBody>
      </p:sp>
      <p:sp>
        <p:nvSpPr>
          <p:cNvPr id="3" name="Content Placeholder 2"/>
          <p:cNvSpPr>
            <a:spLocks noGrp="1"/>
          </p:cNvSpPr>
          <p:nvPr>
            <p:ph idx="1"/>
          </p:nvPr>
        </p:nvSpPr>
        <p:spPr/>
        <p:txBody>
          <a:bodyPr>
            <a:normAutofit/>
          </a:bodyPr>
          <a:lstStyle/>
          <a:p>
            <a:r>
              <a:rPr lang="en-US" dirty="0" smtClean="0"/>
              <a:t>Choose an entry/exit relay to avoid attackers</a:t>
            </a:r>
          </a:p>
          <a:p>
            <a:pPr lvl="1"/>
            <a:r>
              <a:rPr lang="en-US" dirty="0" smtClean="0"/>
              <a:t>Usually there is such an option</a:t>
            </a:r>
          </a:p>
          <a:p>
            <a:r>
              <a:rPr lang="en-US" b="1" dirty="0" smtClean="0"/>
              <a:t>Challenge: </a:t>
            </a:r>
            <a:r>
              <a:rPr lang="en-US" dirty="0" smtClean="0"/>
              <a:t>How to find the safe option?</a:t>
            </a:r>
          </a:p>
          <a:p>
            <a:pPr lvl="1"/>
            <a:r>
              <a:rPr lang="en-US" dirty="0"/>
              <a:t>Path computations need to be done on the client</a:t>
            </a:r>
          </a:p>
          <a:p>
            <a:r>
              <a:rPr lang="en-US" b="1" dirty="0" smtClean="0"/>
              <a:t>Challenge: </a:t>
            </a:r>
            <a:r>
              <a:rPr lang="en-US" dirty="0" smtClean="0"/>
              <a:t>ASes </a:t>
            </a:r>
            <a:r>
              <a:rPr lang="en-US" dirty="0"/>
              <a:t>may </a:t>
            </a:r>
            <a:r>
              <a:rPr lang="en-US" dirty="0" smtClean="0"/>
              <a:t>collude</a:t>
            </a:r>
          </a:p>
          <a:p>
            <a:pPr lvl="1"/>
            <a:r>
              <a:rPr lang="en-US" dirty="0" smtClean="0"/>
              <a:t> We </a:t>
            </a:r>
            <a:r>
              <a:rPr lang="en-US" dirty="0"/>
              <a:t>resolve sibling ASes (e.g., 701, 702, 703 = Verizon)</a:t>
            </a:r>
          </a:p>
          <a:p>
            <a:pPr lvl="1"/>
            <a:r>
              <a:rPr lang="en-US" dirty="0"/>
              <a:t>…and evaluate country-level adversaries</a:t>
            </a:r>
          </a:p>
          <a:p>
            <a:r>
              <a:rPr lang="en-US" b="1" dirty="0" smtClean="0"/>
              <a:t>Challenge: </a:t>
            </a:r>
            <a:r>
              <a:rPr lang="en-US" dirty="0" smtClean="0"/>
              <a:t>Minimize </a:t>
            </a:r>
            <a:r>
              <a:rPr lang="en-US" dirty="0"/>
              <a:t>performance impact</a:t>
            </a:r>
          </a:p>
          <a:p>
            <a:pPr lvl="1"/>
            <a:r>
              <a:rPr lang="en-US" dirty="0"/>
              <a:t>Cannot pre-construct circuits as in vanilla Tor </a:t>
            </a:r>
            <a:r>
              <a:rPr lang="en-US" dirty="0">
                <a:sym typeface="Wingdings"/>
              </a:rPr>
              <a:t></a:t>
            </a:r>
          </a:p>
          <a:p>
            <a:pPr lvl="1"/>
            <a:r>
              <a:rPr lang="en-US" dirty="0">
                <a:sym typeface="Wingdings"/>
              </a:rPr>
              <a:t>Byproduct of destination-based relay selection</a:t>
            </a:r>
          </a:p>
          <a:p>
            <a:r>
              <a:rPr lang="en-US" b="1" dirty="0" smtClean="0"/>
              <a:t>Challenge: </a:t>
            </a:r>
            <a:r>
              <a:rPr lang="en-US" dirty="0"/>
              <a:t>D</a:t>
            </a:r>
            <a:r>
              <a:rPr lang="en-US" dirty="0" smtClean="0"/>
              <a:t>on’t </a:t>
            </a:r>
            <a:r>
              <a:rPr lang="en-US" dirty="0"/>
              <a:t>overload popular relays</a:t>
            </a:r>
          </a:p>
          <a:p>
            <a:pPr lvl="1"/>
            <a:r>
              <a:rPr lang="en-US" dirty="0"/>
              <a:t>If there are multiple safe options load balance across them</a:t>
            </a:r>
          </a:p>
          <a:p>
            <a:endParaRPr lang="en-US" sz="2600" dirty="0"/>
          </a:p>
          <a:p>
            <a:endParaRPr lang="en-US" b="1"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8</a:t>
            </a:fld>
            <a:endParaRPr lang="en-US">
              <a:solidFill>
                <a:prstClr val="black">
                  <a:tint val="75000"/>
                </a:prstClr>
              </a:solidFill>
            </a:endParaRPr>
          </a:p>
        </p:txBody>
      </p:sp>
      <p:grpSp>
        <p:nvGrpSpPr>
          <p:cNvPr id="20" name="Group 19"/>
          <p:cNvGrpSpPr/>
          <p:nvPr/>
        </p:nvGrpSpPr>
        <p:grpSpPr>
          <a:xfrm>
            <a:off x="7924800" y="2590800"/>
            <a:ext cx="989757" cy="1083167"/>
            <a:chOff x="41275" y="3941763"/>
            <a:chExt cx="1536216" cy="1833562"/>
          </a:xfrm>
        </p:grpSpPr>
        <p:pic>
          <p:nvPicPr>
            <p:cNvPr id="21" name="Picture 20" descr="C:\Program Files (x86)\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1275" y="3941763"/>
              <a:ext cx="1536216" cy="1833562"/>
            </a:xfrm>
            <a:prstGeom prst="rect">
              <a:avLst/>
            </a:prstGeom>
            <a:noFill/>
            <a:extLst>
              <a:ext uri="{909E8E84-426E-40dd-AFC4-6F175D3DCCD1}">
                <a14:hiddenFill xmlns:a14="http://schemas.microsoft.com/office/drawing/2010/main" xmlns="">
                  <a:solidFill>
                    <a:srgbClr val="FFFFFF"/>
                  </a:solidFill>
                </a14:hiddenFill>
              </a:ext>
            </a:extLst>
          </p:spPr>
        </p:pic>
        <p:pic>
          <p:nvPicPr>
            <p:cNvPr id="2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02836" y="4083461"/>
              <a:ext cx="456796" cy="569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23" name="Cloud Callout 22"/>
          <p:cNvSpPr/>
          <p:nvPr/>
        </p:nvSpPr>
        <p:spPr>
          <a:xfrm>
            <a:off x="6096000" y="990600"/>
            <a:ext cx="3276600" cy="1219200"/>
          </a:xfrm>
          <a:prstGeom prst="cloudCallout">
            <a:avLst>
              <a:gd name="adj1" fmla="val 10441"/>
              <a:gd name="adj2" fmla="val 74758"/>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What are the paths? </a:t>
            </a:r>
          </a:p>
          <a:p>
            <a:pPr algn="ctr"/>
            <a:r>
              <a:rPr lang="en-US" dirty="0" smtClean="0">
                <a:solidFill>
                  <a:prstClr val="black"/>
                </a:solidFill>
                <a:latin typeface="Gill Sans"/>
                <a:cs typeface="Gill Sans"/>
              </a:rPr>
              <a:t>Which relay selection is safe?</a:t>
            </a:r>
            <a:endParaRPr lang="en-US" dirty="0">
              <a:solidFill>
                <a:prstClr val="black"/>
              </a:solidFill>
              <a:latin typeface="Gill Sans"/>
              <a:cs typeface="Gill Sans"/>
            </a:endParaRPr>
          </a:p>
        </p:txBody>
      </p:sp>
    </p:spTree>
    <p:extLst>
      <p:ext uri="{BB962C8B-B14F-4D97-AF65-F5344CB8AC3E}">
        <p14:creationId xmlns:p14="http://schemas.microsoft.com/office/powerpoint/2010/main" val="1445936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if there is no safe option?</a:t>
            </a:r>
            <a:endParaRPr lang="en-US" sz="3600" dirty="0"/>
          </a:p>
        </p:txBody>
      </p:sp>
      <p:sp>
        <p:nvSpPr>
          <p:cNvPr id="3" name="Content Placeholder 2"/>
          <p:cNvSpPr>
            <a:spLocks noGrp="1"/>
          </p:cNvSpPr>
          <p:nvPr>
            <p:ph idx="1"/>
          </p:nvPr>
        </p:nvSpPr>
        <p:spPr/>
        <p:txBody>
          <a:bodyPr/>
          <a:lstStyle/>
          <a:p>
            <a:r>
              <a:rPr lang="en-US" dirty="0" smtClean="0"/>
              <a:t>What if all relay selections contain at least one AS that can perform the timing attack?</a:t>
            </a:r>
          </a:p>
          <a:p>
            <a:r>
              <a:rPr lang="en-US" dirty="0" smtClean="0"/>
              <a:t>Astoria minimizes the amount any given attacker can learn</a:t>
            </a:r>
          </a:p>
          <a:p>
            <a:pPr lvl="1"/>
            <a:r>
              <a:rPr lang="en-US" dirty="0" smtClean="0"/>
              <a:t>Linear program</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9</a:t>
            </a:fld>
            <a:endParaRPr lang="en-US">
              <a:solidFill>
                <a:prstClr val="black">
                  <a:tint val="75000"/>
                </a:prstClr>
              </a:solidFill>
            </a:endParaRPr>
          </a:p>
        </p:txBody>
      </p:sp>
      <p:sp>
        <p:nvSpPr>
          <p:cNvPr id="17" name="Cloud 16"/>
          <p:cNvSpPr/>
          <p:nvPr/>
        </p:nvSpPr>
        <p:spPr>
          <a:xfrm>
            <a:off x="1066800" y="38100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Source </a:t>
            </a:r>
          </a:p>
          <a:p>
            <a:pPr algn="ctr"/>
            <a:r>
              <a:rPr lang="en-US" dirty="0" smtClean="0">
                <a:solidFill>
                  <a:prstClr val="black"/>
                </a:solidFill>
                <a:latin typeface="Gill Sans"/>
                <a:cs typeface="Gill Sans"/>
              </a:rPr>
              <a:t>AS</a:t>
            </a:r>
            <a:endParaRPr lang="en-US" dirty="0">
              <a:solidFill>
                <a:prstClr val="black"/>
              </a:solidFill>
              <a:latin typeface="Gill Sans"/>
              <a:cs typeface="Gill Sans"/>
            </a:endParaRPr>
          </a:p>
        </p:txBody>
      </p:sp>
      <p:sp>
        <p:nvSpPr>
          <p:cNvPr id="19" name="Cloud 18"/>
          <p:cNvSpPr/>
          <p:nvPr/>
        </p:nvSpPr>
        <p:spPr>
          <a:xfrm>
            <a:off x="3733800" y="29718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ISP 1</a:t>
            </a:r>
            <a:endParaRPr lang="en-US" dirty="0">
              <a:solidFill>
                <a:prstClr val="black"/>
              </a:solidFill>
              <a:latin typeface="Gill Sans"/>
              <a:cs typeface="Gill Sans"/>
            </a:endParaRPr>
          </a:p>
        </p:txBody>
      </p:sp>
      <p:sp>
        <p:nvSpPr>
          <p:cNvPr id="20" name="Cloud 19"/>
          <p:cNvSpPr/>
          <p:nvPr/>
        </p:nvSpPr>
        <p:spPr>
          <a:xfrm>
            <a:off x="3733800" y="47244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ISP 2</a:t>
            </a:r>
            <a:endParaRPr lang="en-US" dirty="0">
              <a:solidFill>
                <a:prstClr val="black"/>
              </a:solidFill>
              <a:latin typeface="Gill Sans"/>
              <a:cs typeface="Gill Sans"/>
            </a:endParaRPr>
          </a:p>
        </p:txBody>
      </p:sp>
      <p:sp>
        <p:nvSpPr>
          <p:cNvPr id="21" name="Cloud 20"/>
          <p:cNvSpPr/>
          <p:nvPr/>
        </p:nvSpPr>
        <p:spPr>
          <a:xfrm>
            <a:off x="6248400" y="23622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Entry AS 1</a:t>
            </a:r>
            <a:endParaRPr lang="en-US" dirty="0">
              <a:solidFill>
                <a:prstClr val="black"/>
              </a:solidFill>
              <a:latin typeface="Gill Sans"/>
              <a:cs typeface="Gill Sans"/>
            </a:endParaRPr>
          </a:p>
        </p:txBody>
      </p:sp>
      <p:sp>
        <p:nvSpPr>
          <p:cNvPr id="22" name="Cloud 21"/>
          <p:cNvSpPr/>
          <p:nvPr/>
        </p:nvSpPr>
        <p:spPr>
          <a:xfrm>
            <a:off x="6248400" y="38100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Entry AS 2</a:t>
            </a:r>
            <a:endParaRPr lang="en-US" dirty="0">
              <a:solidFill>
                <a:prstClr val="black"/>
              </a:solidFill>
              <a:latin typeface="Gill Sans"/>
              <a:cs typeface="Gill Sans"/>
            </a:endParaRPr>
          </a:p>
        </p:txBody>
      </p:sp>
      <p:sp>
        <p:nvSpPr>
          <p:cNvPr id="23" name="Cloud 22"/>
          <p:cNvSpPr/>
          <p:nvPr/>
        </p:nvSpPr>
        <p:spPr>
          <a:xfrm>
            <a:off x="6400800" y="5334000"/>
            <a:ext cx="1447800" cy="10668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latin typeface="Gill Sans"/>
                <a:cs typeface="Gill Sans"/>
              </a:rPr>
              <a:t>Entry AS 3</a:t>
            </a:r>
            <a:endParaRPr lang="en-US" dirty="0">
              <a:solidFill>
                <a:prstClr val="black"/>
              </a:solidFill>
              <a:latin typeface="Gill Sans"/>
              <a:cs typeface="Gill Sans"/>
            </a:endParaRPr>
          </a:p>
        </p:txBody>
      </p:sp>
      <p:cxnSp>
        <p:nvCxnSpPr>
          <p:cNvPr id="25" name="Straight Connector 24"/>
          <p:cNvCxnSpPr>
            <a:endCxn id="19" idx="2"/>
          </p:cNvCxnSpPr>
          <p:nvPr/>
        </p:nvCxnSpPr>
        <p:spPr>
          <a:xfrm flipV="1">
            <a:off x="2362200" y="3505200"/>
            <a:ext cx="1376091" cy="457200"/>
          </a:xfrm>
          <a:prstGeom prst="line">
            <a:avLst/>
          </a:prstGeom>
        </p:spPr>
        <p:style>
          <a:lnRef idx="3">
            <a:schemeClr val="dk1"/>
          </a:lnRef>
          <a:fillRef idx="0">
            <a:schemeClr val="dk1"/>
          </a:fillRef>
          <a:effectRef idx="2">
            <a:schemeClr val="dk1"/>
          </a:effectRef>
          <a:fontRef idx="minor">
            <a:schemeClr val="tx1"/>
          </a:fontRef>
        </p:style>
      </p:cxnSp>
      <p:cxnSp>
        <p:nvCxnSpPr>
          <p:cNvPr id="26" name="Straight Connector 25"/>
          <p:cNvCxnSpPr>
            <a:endCxn id="20" idx="2"/>
          </p:cNvCxnSpPr>
          <p:nvPr/>
        </p:nvCxnSpPr>
        <p:spPr>
          <a:xfrm>
            <a:off x="2286000" y="4648200"/>
            <a:ext cx="1452291" cy="609600"/>
          </a:xfrm>
          <a:prstGeom prst="line">
            <a:avLst/>
          </a:prstGeom>
        </p:spPr>
        <p:style>
          <a:lnRef idx="3">
            <a:schemeClr val="dk1"/>
          </a:lnRef>
          <a:fillRef idx="0">
            <a:schemeClr val="dk1"/>
          </a:fillRef>
          <a:effectRef idx="2">
            <a:schemeClr val="dk1"/>
          </a:effectRef>
          <a:fontRef idx="minor">
            <a:schemeClr val="tx1"/>
          </a:fontRef>
        </p:style>
      </p:cxnSp>
      <p:cxnSp>
        <p:nvCxnSpPr>
          <p:cNvPr id="29" name="Straight Connector 28"/>
          <p:cNvCxnSpPr>
            <a:endCxn id="23" idx="2"/>
          </p:cNvCxnSpPr>
          <p:nvPr/>
        </p:nvCxnSpPr>
        <p:spPr>
          <a:xfrm>
            <a:off x="4953000" y="5486400"/>
            <a:ext cx="1452291" cy="381000"/>
          </a:xfrm>
          <a:prstGeom prst="line">
            <a:avLst/>
          </a:prstGeom>
        </p:spPr>
        <p:style>
          <a:lnRef idx="3">
            <a:schemeClr val="dk1"/>
          </a:lnRef>
          <a:fillRef idx="0">
            <a:schemeClr val="dk1"/>
          </a:fillRef>
          <a:effectRef idx="2">
            <a:schemeClr val="dk1"/>
          </a:effectRef>
          <a:fontRef idx="minor">
            <a:schemeClr val="tx1"/>
          </a:fontRef>
        </p:style>
      </p:cxnSp>
      <p:cxnSp>
        <p:nvCxnSpPr>
          <p:cNvPr id="33" name="Straight Connector 32"/>
          <p:cNvCxnSpPr>
            <a:endCxn id="22" idx="2"/>
          </p:cNvCxnSpPr>
          <p:nvPr/>
        </p:nvCxnSpPr>
        <p:spPr>
          <a:xfrm>
            <a:off x="4953000" y="3886200"/>
            <a:ext cx="1299891" cy="457200"/>
          </a:xfrm>
          <a:prstGeom prst="line">
            <a:avLst/>
          </a:prstGeom>
        </p:spPr>
        <p:style>
          <a:lnRef idx="3">
            <a:schemeClr val="dk1"/>
          </a:lnRef>
          <a:fillRef idx="0">
            <a:schemeClr val="dk1"/>
          </a:fillRef>
          <a:effectRef idx="2">
            <a:schemeClr val="dk1"/>
          </a:effectRef>
          <a:fontRef idx="minor">
            <a:schemeClr val="tx1"/>
          </a:fontRef>
        </p:style>
      </p:cxnSp>
      <p:cxnSp>
        <p:nvCxnSpPr>
          <p:cNvPr id="36" name="Straight Connector 35"/>
          <p:cNvCxnSpPr>
            <a:endCxn id="21" idx="2"/>
          </p:cNvCxnSpPr>
          <p:nvPr/>
        </p:nvCxnSpPr>
        <p:spPr>
          <a:xfrm flipV="1">
            <a:off x="5105400" y="2895600"/>
            <a:ext cx="1147491" cy="457200"/>
          </a:xfrm>
          <a:prstGeom prst="line">
            <a:avLst/>
          </a:prstGeom>
        </p:spPr>
        <p:style>
          <a:lnRef idx="3">
            <a:schemeClr val="dk1"/>
          </a:lnRef>
          <a:fillRef idx="0">
            <a:schemeClr val="dk1"/>
          </a:fillRef>
          <a:effectRef idx="2">
            <a:schemeClr val="dk1"/>
          </a:effectRef>
          <a:fontRef idx="minor">
            <a:schemeClr val="tx1"/>
          </a:fontRef>
        </p:style>
      </p:cxnSp>
      <p:sp>
        <p:nvSpPr>
          <p:cNvPr id="40" name="TextBox 39"/>
          <p:cNvSpPr txBox="1"/>
          <p:nvPr/>
        </p:nvSpPr>
        <p:spPr>
          <a:xfrm>
            <a:off x="8001000" y="2514600"/>
            <a:ext cx="644552" cy="523220"/>
          </a:xfrm>
          <a:prstGeom prst="rect">
            <a:avLst/>
          </a:prstGeom>
          <a:noFill/>
        </p:spPr>
        <p:txBody>
          <a:bodyPr wrap="none" rtlCol="0">
            <a:spAutoFit/>
          </a:bodyPr>
          <a:lstStyle/>
          <a:p>
            <a:r>
              <a:rPr lang="en-US" sz="2800" dirty="0" smtClean="0">
                <a:solidFill>
                  <a:prstClr val="black"/>
                </a:solidFill>
                <a:latin typeface="Gill Sans"/>
                <a:cs typeface="Gill Sans"/>
              </a:rPr>
              <a:t>1/3</a:t>
            </a:r>
            <a:endParaRPr lang="en-US" sz="2800" dirty="0">
              <a:solidFill>
                <a:prstClr val="black"/>
              </a:solidFill>
              <a:latin typeface="Gill Sans"/>
              <a:cs typeface="Gill Sans"/>
            </a:endParaRPr>
          </a:p>
        </p:txBody>
      </p:sp>
      <p:sp>
        <p:nvSpPr>
          <p:cNvPr id="41" name="TextBox 40"/>
          <p:cNvSpPr txBox="1"/>
          <p:nvPr/>
        </p:nvSpPr>
        <p:spPr>
          <a:xfrm>
            <a:off x="8001000" y="3962400"/>
            <a:ext cx="644552" cy="523220"/>
          </a:xfrm>
          <a:prstGeom prst="rect">
            <a:avLst/>
          </a:prstGeom>
          <a:noFill/>
        </p:spPr>
        <p:txBody>
          <a:bodyPr wrap="none" rtlCol="0">
            <a:spAutoFit/>
          </a:bodyPr>
          <a:lstStyle/>
          <a:p>
            <a:r>
              <a:rPr lang="en-US" sz="2800" dirty="0" smtClean="0">
                <a:solidFill>
                  <a:prstClr val="black"/>
                </a:solidFill>
                <a:latin typeface="Gill Sans"/>
                <a:cs typeface="Gill Sans"/>
              </a:rPr>
              <a:t>1/3</a:t>
            </a:r>
            <a:endParaRPr lang="en-US" sz="2800" dirty="0">
              <a:solidFill>
                <a:prstClr val="black"/>
              </a:solidFill>
              <a:latin typeface="Gill Sans"/>
              <a:cs typeface="Gill Sans"/>
            </a:endParaRPr>
          </a:p>
        </p:txBody>
      </p:sp>
      <p:sp>
        <p:nvSpPr>
          <p:cNvPr id="42" name="TextBox 41"/>
          <p:cNvSpPr txBox="1"/>
          <p:nvPr/>
        </p:nvSpPr>
        <p:spPr>
          <a:xfrm>
            <a:off x="8001000" y="5562600"/>
            <a:ext cx="644552" cy="523220"/>
          </a:xfrm>
          <a:prstGeom prst="rect">
            <a:avLst/>
          </a:prstGeom>
          <a:noFill/>
        </p:spPr>
        <p:txBody>
          <a:bodyPr wrap="none" rtlCol="0">
            <a:spAutoFit/>
          </a:bodyPr>
          <a:lstStyle/>
          <a:p>
            <a:r>
              <a:rPr lang="en-US" sz="2800" dirty="0" smtClean="0">
                <a:solidFill>
                  <a:prstClr val="black"/>
                </a:solidFill>
                <a:latin typeface="Gill Sans"/>
                <a:cs typeface="Gill Sans"/>
              </a:rPr>
              <a:t>1/3</a:t>
            </a:r>
            <a:endParaRPr lang="en-US" sz="2800" dirty="0">
              <a:solidFill>
                <a:prstClr val="black"/>
              </a:solidFill>
              <a:latin typeface="Gill Sans"/>
              <a:cs typeface="Gill Sans"/>
            </a:endParaRPr>
          </a:p>
        </p:txBody>
      </p:sp>
      <p:sp>
        <p:nvSpPr>
          <p:cNvPr id="43" name="TextBox 42"/>
          <p:cNvSpPr txBox="1"/>
          <p:nvPr/>
        </p:nvSpPr>
        <p:spPr>
          <a:xfrm>
            <a:off x="2318819" y="2590800"/>
            <a:ext cx="3015181" cy="369332"/>
          </a:xfrm>
          <a:prstGeom prst="rect">
            <a:avLst/>
          </a:prstGeom>
          <a:noFill/>
        </p:spPr>
        <p:txBody>
          <a:bodyPr wrap="none" rtlCol="0">
            <a:spAutoFit/>
          </a:bodyPr>
          <a:lstStyle/>
          <a:p>
            <a:r>
              <a:rPr lang="en-US" dirty="0" smtClean="0">
                <a:solidFill>
                  <a:prstClr val="black"/>
                </a:solidFill>
                <a:latin typeface="Gill Sans"/>
                <a:cs typeface="Gill Sans"/>
              </a:rPr>
              <a:t>ISP 1 can snoop with prob. 2/3</a:t>
            </a:r>
            <a:endParaRPr lang="en-US" dirty="0">
              <a:solidFill>
                <a:prstClr val="black"/>
              </a:solidFill>
              <a:latin typeface="Gill Sans"/>
              <a:cs typeface="Gill Sans"/>
            </a:endParaRPr>
          </a:p>
        </p:txBody>
      </p:sp>
    </p:spTree>
    <p:extLst>
      <p:ext uri="{BB962C8B-B14F-4D97-AF65-F5344CB8AC3E}">
        <p14:creationId xmlns:p14="http://schemas.microsoft.com/office/powerpoint/2010/main" val="1890193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0" grpId="0" animBg="1"/>
      <p:bldP spid="21" grpId="0" animBg="1"/>
      <p:bldP spid="22" grpId="0" animBg="1"/>
      <p:bldP spid="23" grpId="0" animBg="1"/>
      <p:bldP spid="40" grpId="0"/>
      <p:bldP spid="41" grpId="0"/>
      <p:bldP spid="42" grpId="0"/>
      <p:bldP spid="4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Custom 8">
      <a:dk1>
        <a:sysClr val="windowText" lastClr="000000"/>
      </a:dk1>
      <a:lt1>
        <a:sysClr val="window" lastClr="FFFFFF"/>
      </a:lt1>
      <a:dk2>
        <a:srgbClr val="1F497D"/>
      </a:dk2>
      <a:lt2>
        <a:srgbClr val="EEECE1"/>
      </a:lt2>
      <a:accent1>
        <a:srgbClr val="1489AF"/>
      </a:accent1>
      <a:accent2>
        <a:srgbClr val="822B9F"/>
      </a:accent2>
      <a:accent3>
        <a:srgbClr val="4A9900"/>
      </a:accent3>
      <a:accent4>
        <a:srgbClr val="D89500"/>
      </a:accent4>
      <a:accent5>
        <a:srgbClr val="E00000"/>
      </a:accent5>
      <a:accent6>
        <a:srgbClr val="990000"/>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17647</TotalTime>
  <Words>1029</Words>
  <Application>Microsoft Macintosh PowerPoint</Application>
  <PresentationFormat>On-screen Show (4:3)</PresentationFormat>
  <Paragraphs>139</Paragraphs>
  <Slides>11</Slides>
  <Notes>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 Black</vt:lpstr>
      <vt:lpstr>Calibri</vt:lpstr>
      <vt:lpstr>Corbel</vt:lpstr>
      <vt:lpstr>Gill Sans</vt:lpstr>
      <vt:lpstr>Gill Sans MT</vt:lpstr>
      <vt:lpstr>Wingdings</vt:lpstr>
      <vt:lpstr>Arial</vt:lpstr>
      <vt:lpstr>Essential</vt:lpstr>
      <vt:lpstr>Office Theme</vt:lpstr>
      <vt:lpstr>CS590B/690B  Detecting network interference (Spring 2018)</vt:lpstr>
      <vt:lpstr>Where we are</vt:lpstr>
      <vt:lpstr>Test your knowledge</vt:lpstr>
      <vt:lpstr>Today </vt:lpstr>
      <vt:lpstr>Review of attack criteria/ evaluation of potential in practice</vt:lpstr>
      <vt:lpstr>Attack criteria</vt:lpstr>
      <vt:lpstr>Understanding the threat to Tor</vt:lpstr>
      <vt:lpstr>Astoria: Avoiding AS-level attackers</vt:lpstr>
      <vt:lpstr>What if there is no safe option?</vt:lpstr>
      <vt:lpstr>What if there is no safe option?</vt:lpstr>
      <vt:lpstr>Additional slides </vt:lpstr>
    </vt:vector>
  </TitlesOfParts>
  <Company>SUNY Stony Brook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Phillipa Gill</dc:creator>
  <cp:lastModifiedBy>Microsoft Office User</cp:lastModifiedBy>
  <cp:revision>273</cp:revision>
  <dcterms:created xsi:type="dcterms:W3CDTF">2014-01-23T15:43:34Z</dcterms:created>
  <dcterms:modified xsi:type="dcterms:W3CDTF">2018-04-09T16:24:07Z</dcterms:modified>
</cp:coreProperties>
</file>