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2.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 id="2147483924" r:id="rId2"/>
    <p:sldMasterId id="2147483936" r:id="rId3"/>
    <p:sldMasterId id="2147483948" r:id="rId4"/>
    <p:sldMasterId id="2147483960" r:id="rId5"/>
  </p:sldMasterIdLst>
  <p:notesMasterIdLst>
    <p:notesMasterId r:id="rId21"/>
  </p:notesMasterIdLst>
  <p:sldIdLst>
    <p:sldId id="256" r:id="rId6"/>
    <p:sldId id="263" r:id="rId7"/>
    <p:sldId id="265" r:id="rId8"/>
    <p:sldId id="266" r:id="rId9"/>
    <p:sldId id="267" r:id="rId10"/>
    <p:sldId id="269" r:id="rId11"/>
    <p:sldId id="277" r:id="rId12"/>
    <p:sldId id="272" r:id="rId13"/>
    <p:sldId id="273" r:id="rId14"/>
    <p:sldId id="270" r:id="rId15"/>
    <p:sldId id="271" r:id="rId16"/>
    <p:sldId id="278" r:id="rId17"/>
    <p:sldId id="279" r:id="rId18"/>
    <p:sldId id="285" r:id="rId19"/>
    <p:sldId id="28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958" autoAdjust="0"/>
    <p:restoredTop sz="50000" autoAdjust="0"/>
  </p:normalViewPr>
  <p:slideViewPr>
    <p:cSldViewPr snapToGrid="0" snapToObjects="1">
      <p:cViewPr>
        <p:scale>
          <a:sx n="72" d="100"/>
          <a:sy n="72" d="100"/>
        </p:scale>
        <p:origin x="576" y="1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20" Type="http://schemas.openxmlformats.org/officeDocument/2006/relationships/slide" Target="slides/slide15.xml"/><Relationship Id="rId21" Type="http://schemas.openxmlformats.org/officeDocument/2006/relationships/notesMaster" Target="notesMasters/notesMaster1.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B6AD1B-EB22-0442-9464-530090A09004}" type="datetimeFigureOut">
              <a:rPr lang="en-US" smtClean="0"/>
              <a:t>4/3/18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2B585A-B397-5140-899A-CAF31D0003C2}" type="slidenum">
              <a:rPr lang="en-US" smtClean="0"/>
              <a:t>‹#›</a:t>
            </a:fld>
            <a:endParaRPr lang="en-US"/>
          </a:p>
        </p:txBody>
      </p:sp>
    </p:spTree>
    <p:extLst>
      <p:ext uri="{BB962C8B-B14F-4D97-AF65-F5344CB8AC3E}">
        <p14:creationId xmlns:p14="http://schemas.microsoft.com/office/powerpoint/2010/main" val="161494253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of the challenges of the </a:t>
            </a:r>
            <a:r>
              <a:rPr lang="en-US" dirty="0" err="1" smtClean="0"/>
              <a:t>Intenret</a:t>
            </a:r>
            <a:r>
              <a:rPr lang="en-US" dirty="0" smtClean="0"/>
              <a:t> is that it was not designed with anonymity in mind. So somebody</a:t>
            </a:r>
            <a:r>
              <a:rPr lang="en-US" baseline="0" dirty="0" smtClean="0"/>
              <a:t> observing network traffic can observe the source and destination of each connection and learn about what sites people are visiting even if the connection is encrypted.</a:t>
            </a:r>
          </a:p>
          <a:p>
            <a:endParaRPr lang="en-US" baseline="0" dirty="0" smtClean="0"/>
          </a:p>
          <a:p>
            <a:r>
              <a:rPr lang="en-US" baseline="0" dirty="0" smtClean="0"/>
              <a:t>As we’ve seen with the NSA revelations in recent years even this sort of meta data about who talks to who can be incredibly valuable for tracking peoples behaviors </a:t>
            </a:r>
            <a:r>
              <a:rPr lang="en-US" baseline="0" dirty="0" err="1" smtClean="0"/>
              <a:t>intersts</a:t>
            </a:r>
            <a:r>
              <a:rPr lang="en-US" baseline="0" dirty="0" smtClean="0"/>
              <a:t> and activities. </a:t>
            </a:r>
          </a:p>
          <a:p>
            <a:endParaRPr lang="en-US" baseline="0" dirty="0" smtClean="0"/>
          </a:p>
          <a:p>
            <a:r>
              <a:rPr lang="en-US" baseline="0" dirty="0" smtClean="0"/>
              <a:t>Tor is a system that tries to resolve this issue by providing users an anonymous way to access content online. It does this using encryption and by bouncing the users traffic off of three relays or Tor routers </a:t>
            </a:r>
            <a:r>
              <a:rPr lang="en-US" baseline="0" dirty="0" err="1" smtClean="0"/>
              <a:t>refered</a:t>
            </a:r>
            <a:r>
              <a:rPr lang="en-US" baseline="0" dirty="0" smtClean="0"/>
              <a:t> to as the entry, middle and exit relay. The basic idea is that someone observing at the entry relay only learns the identify of the source but not the destination and the exit knows the destination but not the source. </a:t>
            </a:r>
            <a:endParaRPr lang="en-US" dirty="0" smtClean="0"/>
          </a:p>
          <a:p>
            <a:endParaRPr lang="en-US" dirty="0" smtClean="0"/>
          </a:p>
          <a:p>
            <a:r>
              <a:rPr lang="en-US" dirty="0" smtClean="0"/>
              <a:t>On the Internet,</a:t>
            </a:r>
            <a:r>
              <a:rPr lang="en-US" baseline="0" dirty="0" smtClean="0"/>
              <a:t> by default there is no anonymity, someone observing packets can easily observe the source and destination of the connection and infer who is talking to whom, even if they use encryption .</a:t>
            </a:r>
          </a:p>
          <a:p>
            <a:endParaRPr lang="en-US" baseline="0" dirty="0" smtClean="0"/>
          </a:p>
          <a:p>
            <a:r>
              <a:rPr lang="en-US" baseline="0" dirty="0" smtClean="0"/>
              <a:t>And as we’ve seen with the NSA </a:t>
            </a:r>
            <a:r>
              <a:rPr lang="en-US" baseline="0" dirty="0" err="1" smtClean="0"/>
              <a:t>relevations</a:t>
            </a:r>
            <a:r>
              <a:rPr lang="en-US" baseline="0" dirty="0" smtClean="0"/>
              <a:t> this meta data is actually quite critical, you can track communications, behaviors, interests and so on.</a:t>
            </a:r>
          </a:p>
          <a:p>
            <a:endParaRPr lang="en-US" baseline="0" dirty="0" smtClean="0"/>
          </a:p>
          <a:p>
            <a:r>
              <a:rPr lang="en-US" baseline="0" dirty="0" smtClean="0"/>
              <a:t>So what systems like to try to do is provide users with the ability to use the internet in an anonymous way. </a:t>
            </a:r>
            <a:endParaRPr lang="en-US" dirty="0"/>
          </a:p>
        </p:txBody>
      </p:sp>
      <p:sp>
        <p:nvSpPr>
          <p:cNvPr id="4" name="Slide Number Placeholder 3"/>
          <p:cNvSpPr>
            <a:spLocks noGrp="1"/>
          </p:cNvSpPr>
          <p:nvPr>
            <p:ph type="sldNum" sz="quarter" idx="10"/>
          </p:nvPr>
        </p:nvSpPr>
        <p:spPr/>
        <p:txBody>
          <a:bodyPr/>
          <a:lstStyle/>
          <a:p>
            <a:fld id="{43FA00D3-8589-4CA0-95F9-D7C99CDDB5CF}" type="slidenum">
              <a:rPr lang="en-CA" smtClean="0">
                <a:solidFill>
                  <a:prstClr val="black"/>
                </a:solidFill>
                <a:latin typeface="Calibri"/>
              </a:rPr>
              <a:pPr/>
              <a:t>3</a:t>
            </a:fld>
            <a:endParaRPr lang="en-CA">
              <a:solidFill>
                <a:prstClr val="black"/>
              </a:solidFill>
              <a:latin typeface="Calibri"/>
            </a:endParaRPr>
          </a:p>
        </p:txBody>
      </p:sp>
    </p:spTree>
    <p:extLst>
      <p:ext uri="{BB962C8B-B14F-4D97-AF65-F5344CB8AC3E}">
        <p14:creationId xmlns:p14="http://schemas.microsoft.com/office/powerpoint/2010/main" val="1587898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Constructs the path out of three Tor routers/relays.</a:t>
            </a:r>
          </a:p>
          <a:p>
            <a:r>
              <a:rPr lang="en-US" dirty="0" smtClean="0"/>
              <a:t>	- HOW ARE RELAYS chosen? </a:t>
            </a:r>
            <a:r>
              <a:rPr lang="en-US" dirty="0" smtClean="0">
                <a:sym typeface="Wingdings"/>
              </a:rPr>
              <a:t> based on capacity/load ; limited set of entry relays to mitigate relay-based</a:t>
            </a:r>
            <a:r>
              <a:rPr lang="en-US" baseline="0" dirty="0" smtClean="0">
                <a:sym typeface="Wingdings"/>
              </a:rPr>
              <a:t> attacks</a:t>
            </a:r>
          </a:p>
          <a:p>
            <a:r>
              <a:rPr lang="en-US" baseline="0" dirty="0" smtClean="0">
                <a:sym typeface="Wingdings"/>
              </a:rPr>
              <a:t>Client iteratively exchanges keys with relays on the path and tunnels to the next relay</a:t>
            </a:r>
          </a:p>
          <a:p>
            <a:r>
              <a:rPr lang="en-US" baseline="0" dirty="0" smtClean="0">
                <a:sym typeface="Wingdings"/>
              </a:rPr>
              <a:t>	- When the relay decrypts the message it learns the identity of the next hop on the path. In this way each relay only learns the hop before it and after it in the circuit.</a:t>
            </a:r>
          </a:p>
          <a:p>
            <a:r>
              <a:rPr lang="en-US" baseline="0" dirty="0" smtClean="0">
                <a:sym typeface="Wingdings"/>
              </a:rPr>
              <a:t>	- exit see the actual traffic so if the data contains information about the client the exit can learn who it is.  Tor browser is important.</a:t>
            </a:r>
            <a:endParaRPr lang="en-US" dirty="0"/>
          </a:p>
        </p:txBody>
      </p:sp>
      <p:sp>
        <p:nvSpPr>
          <p:cNvPr id="4" name="Slide Number Placeholder 3"/>
          <p:cNvSpPr>
            <a:spLocks noGrp="1"/>
          </p:cNvSpPr>
          <p:nvPr>
            <p:ph type="sldNum" sz="quarter" idx="10"/>
          </p:nvPr>
        </p:nvSpPr>
        <p:spPr/>
        <p:txBody>
          <a:bodyPr/>
          <a:lstStyle/>
          <a:p>
            <a:fld id="{43FA00D3-8589-4CA0-95F9-D7C99CDDB5CF}" type="slidenum">
              <a:rPr lang="en-CA" smtClean="0">
                <a:solidFill>
                  <a:prstClr val="black"/>
                </a:solidFill>
                <a:latin typeface="Calibri"/>
              </a:rPr>
              <a:pPr/>
              <a:t>4</a:t>
            </a:fld>
            <a:endParaRPr lang="en-CA">
              <a:solidFill>
                <a:prstClr val="black"/>
              </a:solidFill>
              <a:latin typeface="Calibri"/>
            </a:endParaRPr>
          </a:p>
        </p:txBody>
      </p:sp>
    </p:spTree>
    <p:extLst>
      <p:ext uri="{BB962C8B-B14F-4D97-AF65-F5344CB8AC3E}">
        <p14:creationId xmlns:p14="http://schemas.microsoft.com/office/powerpoint/2010/main" val="154636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Constructs the path out of three Tor routers/relays.</a:t>
            </a:r>
          </a:p>
          <a:p>
            <a:r>
              <a:rPr lang="en-US" dirty="0" smtClean="0"/>
              <a:t>	- HOW ARE RELAYS chosen? </a:t>
            </a:r>
            <a:r>
              <a:rPr lang="en-US" dirty="0" smtClean="0">
                <a:sym typeface="Wingdings"/>
              </a:rPr>
              <a:t> based on capacity/load </a:t>
            </a:r>
          </a:p>
          <a:p>
            <a:r>
              <a:rPr lang="en-US" baseline="0" dirty="0" smtClean="0">
                <a:sym typeface="Wingdings"/>
              </a:rPr>
              <a:t>Client iteratively exchanges keys with relays on the path and tunnels to the next relay</a:t>
            </a:r>
          </a:p>
          <a:p>
            <a:r>
              <a:rPr lang="en-US" baseline="0" dirty="0" smtClean="0">
                <a:sym typeface="Wingdings"/>
              </a:rPr>
              <a:t>	- When the relay decrypts the message it learns the identity of the next hop on the path. In this way each relay only learns the hop before it and after it in the circuit.</a:t>
            </a:r>
          </a:p>
          <a:p>
            <a:r>
              <a:rPr lang="en-US" baseline="0" dirty="0" smtClean="0">
                <a:sym typeface="Wingdings"/>
              </a:rPr>
              <a:t>	- exit see the actual traffic so if the data contains information about the client the exit can learn who it is.  Tor browser is important.</a:t>
            </a:r>
            <a:endParaRPr lang="en-US" dirty="0"/>
          </a:p>
        </p:txBody>
      </p:sp>
      <p:sp>
        <p:nvSpPr>
          <p:cNvPr id="4" name="Slide Number Placeholder 3"/>
          <p:cNvSpPr>
            <a:spLocks noGrp="1"/>
          </p:cNvSpPr>
          <p:nvPr>
            <p:ph type="sldNum" sz="quarter" idx="10"/>
          </p:nvPr>
        </p:nvSpPr>
        <p:spPr/>
        <p:txBody>
          <a:bodyPr/>
          <a:lstStyle/>
          <a:p>
            <a:fld id="{43FA00D3-8589-4CA0-95F9-D7C99CDDB5CF}" type="slidenum">
              <a:rPr lang="en-CA" smtClean="0">
                <a:solidFill>
                  <a:prstClr val="black"/>
                </a:solidFill>
                <a:latin typeface="Calibri"/>
              </a:rPr>
              <a:pPr/>
              <a:t>5</a:t>
            </a:fld>
            <a:endParaRPr lang="en-CA">
              <a:solidFill>
                <a:prstClr val="black"/>
              </a:solidFill>
              <a:latin typeface="Calibri"/>
            </a:endParaRPr>
          </a:p>
        </p:txBody>
      </p:sp>
    </p:spTree>
    <p:extLst>
      <p:ext uri="{BB962C8B-B14F-4D97-AF65-F5344CB8AC3E}">
        <p14:creationId xmlns:p14="http://schemas.microsoft.com/office/powerpoint/2010/main" val="1546368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C52DFB-4EDA-410F-839E-B359D4BF755C}" type="slidenum">
              <a:rPr lang="en-US">
                <a:solidFill>
                  <a:prstClr val="black"/>
                </a:solidFill>
                <a:latin typeface="Calibri"/>
              </a:rPr>
              <a:pPr/>
              <a:t>6</a:t>
            </a:fld>
            <a:endParaRPr lang="en-US">
              <a:solidFill>
                <a:prstClr val="black"/>
              </a:solidFill>
              <a:latin typeface="Calibri"/>
            </a:endParaRPr>
          </a:p>
        </p:txBody>
      </p:sp>
      <p:sp>
        <p:nvSpPr>
          <p:cNvPr id="911362" name="Rectangle 2"/>
          <p:cNvSpPr>
            <a:spLocks noGrp="1" noRot="1" noChangeAspect="1" noChangeArrowheads="1" noTextEdit="1"/>
          </p:cNvSpPr>
          <p:nvPr>
            <p:ph type="sldImg"/>
          </p:nvPr>
        </p:nvSpPr>
        <p:spPr>
          <a:xfrm>
            <a:off x="1146175" y="688975"/>
            <a:ext cx="4568825" cy="3427413"/>
          </a:xfrm>
          <a:ln/>
        </p:spPr>
      </p:sp>
      <p:sp>
        <p:nvSpPr>
          <p:cNvPr id="9113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610509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76E644E1-5405-4BC2-9597-85334D1206FB}" type="slidenum">
              <a:rPr lang="en-US">
                <a:solidFill>
                  <a:prstClr val="black"/>
                </a:solidFill>
                <a:latin typeface="Calibri"/>
              </a:rPr>
              <a:pPr>
                <a:defRPr/>
              </a:pPr>
              <a:t>7</a:t>
            </a:fld>
            <a:endParaRPr lang="en-US">
              <a:solidFill>
                <a:prstClr val="black"/>
              </a:solidFill>
              <a:latin typeface="Calibri"/>
            </a:endParaRPr>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r>
              <a:rPr lang="en-CA" dirty="0" smtClean="0"/>
              <a:t>In</a:t>
            </a:r>
            <a:r>
              <a:rPr lang="en-CA" baseline="0" dirty="0" smtClean="0"/>
              <a:t> this work we look at issues relating to security of routing on the internet, but first lets see what we mean when we talk about routing. </a:t>
            </a:r>
          </a:p>
          <a:p>
            <a:endParaRPr lang="en-CA" baseline="0" dirty="0" smtClean="0"/>
          </a:p>
          <a:p>
            <a:r>
              <a:rPr lang="en-CA" baseline="0" dirty="0" smtClean="0"/>
              <a:t>In this work we focus on routing between autonomous systems on the internet. So you can think of autonomous systems as the network run by an organization. So for example, AT&amp;T’s network might be one autonomous system and the university of </a:t>
            </a:r>
            <a:r>
              <a:rPr lang="en-CA" baseline="0" dirty="0" err="1" smtClean="0"/>
              <a:t>toronto’s</a:t>
            </a:r>
            <a:r>
              <a:rPr lang="en-CA" baseline="0" dirty="0" smtClean="0"/>
              <a:t> network is another autonomous system. </a:t>
            </a:r>
            <a:endParaRPr lang="en-US" dirty="0" smtClean="0"/>
          </a:p>
          <a:p>
            <a:endParaRPr lang="en-US" dirty="0" smtClean="0"/>
          </a:p>
          <a:p>
            <a:r>
              <a:rPr lang="en-US" dirty="0" smtClean="0"/>
              <a:t>Say the prefix is a block of </a:t>
            </a:r>
            <a:r>
              <a:rPr lang="en-US" dirty="0" err="1" smtClean="0"/>
              <a:t>ip</a:t>
            </a:r>
            <a:r>
              <a:rPr lang="en-US" baseline="0" dirty="0" smtClean="0"/>
              <a:t> addresses</a:t>
            </a:r>
          </a:p>
          <a:p>
            <a:r>
              <a:rPr lang="en-US" baseline="0" dirty="0" smtClean="0"/>
              <a:t>Define AS</a:t>
            </a:r>
          </a:p>
          <a:p>
            <a:endParaRPr lang="en-US" baseline="0" dirty="0" smtClean="0"/>
          </a:p>
          <a:p>
            <a:r>
              <a:rPr lang="en-US" baseline="0" dirty="0" smtClean="0"/>
              <a:t>This topology corresponds to:</a:t>
            </a:r>
          </a:p>
          <a:p>
            <a:r>
              <a:rPr lang="en-US" baseline="0" dirty="0" smtClean="0"/>
              <a:t>Large ISP 1 = ATT</a:t>
            </a:r>
          </a:p>
          <a:p>
            <a:r>
              <a:rPr lang="en-US" baseline="0" dirty="0" smtClean="0"/>
              <a:t>Large ISP 2 = NTT</a:t>
            </a:r>
          </a:p>
          <a:p>
            <a:r>
              <a:rPr lang="en-US" baseline="0" dirty="0" smtClean="0"/>
              <a:t>Verizon wireless is really “6167 --- 22394”</a:t>
            </a:r>
          </a:p>
          <a:p>
            <a:r>
              <a:rPr lang="en-US" baseline="0" dirty="0" smtClean="0"/>
              <a:t>We have </a:t>
            </a:r>
            <a:r>
              <a:rPr lang="en-US" baseline="0" dirty="0" err="1" smtClean="0"/>
              <a:t>routeviews</a:t>
            </a:r>
            <a:r>
              <a:rPr lang="en-US" baseline="0" dirty="0" smtClean="0"/>
              <a:t> announcements for ATT and NTT below</a:t>
            </a:r>
          </a:p>
          <a:p>
            <a:endParaRPr lang="en-US" baseline="0" dirty="0" smtClean="0"/>
          </a:p>
          <a:p>
            <a:r>
              <a:rPr lang="en-US" dirty="0" smtClean="0"/>
              <a:t>======================= ATT = “Large ISP 1” FIXES THINGS ==============</a:t>
            </a:r>
          </a:p>
          <a:p>
            <a:r>
              <a:rPr lang="en-US" dirty="0" smtClean="0"/>
              <a:t> </a:t>
            </a:r>
          </a:p>
          <a:p>
            <a:pPr algn="r"/>
            <a:r>
              <a:rPr lang="en-US" dirty="0" smtClean="0"/>
              <a:t>updates.20100408.1600.lines: | TIME: 04/08/10 12:02:49 | TYPE: BGP4MP/MESSAGE/Update | FROM: 12.0.1.63 AS7018 | TO: 128.223.51.102 AS6447 | ORIGIN: IGP | ASPATH: 7018 3356 6167 22394 22394 | NEXT_HOP: 12.0.1.63 | COMMUNITY: 7018:5000 | ANNOUNCE | 72.103.0.0/19 | 166.180.96.0/19 | 66.174.161.0/24 | 166.180.115.0/24 | 166.153.208.0/20 | 166.180.119.0/24 | 166.153.38.0/24 | 166.145.112.0/20 | 166.145.118.0/24 | 166.145.48.0/24 | 70.203.128.0/20 | 166.145.16.0/24 | 166.180.192.0/19 | 166.145.22.0/24 | 70.201.0.0/19 | 70.204.128.0/20 | 151.144.43.0/24 | 151.144.144.0/24 | 166.145.44.0/24 | 166.153.40.0/24 | 66.174.56.0/24 | 166.180.193.0/24 | 151.144.95.0/24 | 166.145.117.0/24 | 70.205.0.0/18 | 70.200.128.0/19 | 166.145.12.0/24 | 166.145.116.0/24 | 151.144.46.0/24 | 166.180.240.0/24 | 166.153.33.0/24 | 72.103.32.0/20 | 70.205.192.0/19 | 166.153.176.0/24 | 166.153.36.0/24 | 166.145.54.0/24 | 166.180.224.0/24 | 166.180.225.0/24 | 166.180.249.0/24 | 166.180.243.0/24 | 166.180.195.0/24 | 166.180.251.0/24 | 166.180.230.0/24 | 166.180.229.0/24 | 166.180.197.0/24 | 166.180.234.0/24 | 166.180.250.0/24 | 166.180.235.0/24 | 166.180.233.0/24 | 166.180.245.0/24 | 166.180.226.0/24 | 166.180.227.0/24 | 166.180.242.0/24 | 166.180.241.0/24 | 166.180.238.0/24 | 166.180.194.0/24 | 166.180.246.0/24 | 166.180.196.0/24 | 151.144.47.0/24</a:t>
            </a:r>
          </a:p>
          <a:p>
            <a:endParaRPr lang="en-US" dirty="0" smtClean="0"/>
          </a:p>
          <a:p>
            <a:r>
              <a:rPr lang="en-US" dirty="0" smtClean="0"/>
              <a:t>And </a:t>
            </a:r>
          </a:p>
          <a:p>
            <a:endParaRPr lang="en-US" dirty="0" smtClean="0"/>
          </a:p>
          <a:p>
            <a:r>
              <a:rPr lang="en-US" dirty="0" smtClean="0"/>
              <a:t>================== NTT = “Large</a:t>
            </a:r>
            <a:r>
              <a:rPr lang="en-US" baseline="0" dirty="0" smtClean="0"/>
              <a:t> ISP 2”</a:t>
            </a:r>
            <a:r>
              <a:rPr lang="en-US" dirty="0" smtClean="0"/>
              <a:t> fixes things</a:t>
            </a:r>
          </a:p>
          <a:p>
            <a:r>
              <a:rPr lang="en-US" dirty="0" smtClean="0"/>
              <a:t> </a:t>
            </a:r>
          </a:p>
          <a:p>
            <a:r>
              <a:rPr lang="en-US" dirty="0" smtClean="0"/>
              <a:t>updates.20100408.1549.lines: | TIME: 04/08/10 11:58:59 | TYPE: BGP4MP/MESSAGE/Update | FROM: 195.66.224.138 AS2914 | TO: 195.66.225.222 AS6447 | ORIGIN: IGP | ASPATH: 2914 3356 6167 22394 22394 | NEXT_HOP: 195.66.224.138 | MULTI_EXIT_DISC: 5 | COMMUNITY: 2914:420 2914:2201 2914:3200 65504:3356 | ANNOUNCE | 66.174.161.0/24 | 66.174.56.0/24 </a:t>
            </a:r>
          </a:p>
          <a:p>
            <a:r>
              <a:rPr lang="en-US" dirty="0" smtClean="0"/>
              <a:t> </a:t>
            </a:r>
          </a:p>
        </p:txBody>
      </p:sp>
    </p:spTree>
    <p:extLst>
      <p:ext uri="{BB962C8B-B14F-4D97-AF65-F5344CB8AC3E}">
        <p14:creationId xmlns:p14="http://schemas.microsoft.com/office/powerpoint/2010/main" val="1159294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The model provides a simple view of how paths are selected and exported to neighboring </a:t>
            </a:r>
            <a:r>
              <a:rPr lang="en-CA" dirty="0" err="1" smtClean="0"/>
              <a:t>ASes</a:t>
            </a:r>
            <a:r>
              <a:rPr lang="en-CA" dirty="0" smtClean="0"/>
              <a:t>.</a:t>
            </a:r>
            <a:r>
              <a:rPr lang="en-CA" baseline="0" dirty="0" smtClean="0"/>
              <a:t> The goal of the model isn’t to faithfully capture the behavior of all 36000 </a:t>
            </a:r>
            <a:r>
              <a:rPr lang="en-CA" baseline="0" dirty="0" err="1" smtClean="0"/>
              <a:t>ASes</a:t>
            </a:r>
            <a:r>
              <a:rPr lang="en-CA" baseline="0" dirty="0" smtClean="0"/>
              <a:t> on the Internet but to capture the general trend of how routing is done. Part of my goal here today is to understand whether this model holds for the majority of networks and if there are notable exceptions that should be taken into account.</a:t>
            </a:r>
          </a:p>
          <a:p>
            <a:endParaRPr lang="en-CA" baseline="0" dirty="0" smtClean="0"/>
          </a:p>
          <a:p>
            <a:endParaRPr lang="en-CA" dirty="0" smtClean="0"/>
          </a:p>
          <a:p>
            <a:endParaRPr lang="en-CA" dirty="0" smtClean="0"/>
          </a:p>
          <a:p>
            <a:r>
              <a:rPr lang="en-CA" dirty="0" smtClean="0"/>
              <a:t>The standard routing policy model was proposed</a:t>
            </a:r>
            <a:r>
              <a:rPr lang="en-CA" baseline="0" dirty="0" smtClean="0"/>
              <a:t> by </a:t>
            </a:r>
            <a:r>
              <a:rPr lang="en-CA" baseline="0" dirty="0" err="1" smtClean="0"/>
              <a:t>Gao</a:t>
            </a:r>
            <a:r>
              <a:rPr lang="en-CA" baseline="0" dirty="0" smtClean="0"/>
              <a:t> and Rexford 12 years ago and was based on common practices at a large </a:t>
            </a:r>
            <a:r>
              <a:rPr lang="en-CA" baseline="0" dirty="0" err="1" smtClean="0"/>
              <a:t>isp</a:t>
            </a:r>
            <a:r>
              <a:rPr lang="en-CA" baseline="0" dirty="0" smtClean="0"/>
              <a:t> at the time. It breaks routing down into the path selection and export policies.</a:t>
            </a:r>
          </a:p>
          <a:p>
            <a:endParaRPr lang="en-CA" baseline="0" dirty="0" smtClean="0"/>
          </a:p>
          <a:p>
            <a:r>
              <a:rPr lang="en-CA" baseline="0" dirty="0" smtClean="0"/>
              <a:t>In terms of path selection, the business relationships between ISPs are modeled as either customer that pays the ISP, peer that the ISP engages in settlement free peering with, or provider that the ISP has to pay.  Here you can think of the arrows in this diagram as “where the money flows”</a:t>
            </a:r>
          </a:p>
          <a:p>
            <a:endParaRPr lang="en-CA" baseline="0" dirty="0" smtClean="0"/>
          </a:p>
          <a:p>
            <a:r>
              <a:rPr lang="en-CA" baseline="0" dirty="0" smtClean="0"/>
              <a:t>When choosing a path the ISP will prefer to route to a customer, over a peer over a provider. Basically they want to route towards the AS that will pay them using </a:t>
            </a:r>
            <a:r>
              <a:rPr lang="en-CA" baseline="0" dirty="0" err="1" smtClean="0"/>
              <a:t>LocalPref</a:t>
            </a:r>
            <a:r>
              <a:rPr lang="en-CA" baseline="0" dirty="0" smtClean="0"/>
              <a:t>. </a:t>
            </a:r>
          </a:p>
          <a:p>
            <a:endParaRPr lang="en-CA" baseline="0" dirty="0" smtClean="0"/>
          </a:p>
          <a:p>
            <a:r>
              <a:rPr lang="en-CA" baseline="0" dirty="0" smtClean="0"/>
              <a:t>If they have multiple paths with the same </a:t>
            </a:r>
            <a:r>
              <a:rPr lang="en-CA" baseline="0" dirty="0" err="1" smtClean="0"/>
              <a:t>LocalPref</a:t>
            </a:r>
            <a:r>
              <a:rPr lang="en-CA" baseline="0" dirty="0" smtClean="0"/>
              <a:t> the model then says they will prefer a shorter path. And beyond that it goes to arbitrary tiebreak (since we don’t have a notion of intra-domain routing/MEDs here).</a:t>
            </a:r>
          </a:p>
          <a:p>
            <a:endParaRPr lang="en-CA" baseline="0" dirty="0" smtClean="0"/>
          </a:p>
          <a:p>
            <a:endParaRPr lang="en-CA" dirty="0"/>
          </a:p>
        </p:txBody>
      </p:sp>
      <p:sp>
        <p:nvSpPr>
          <p:cNvPr id="4" name="Slide Number Placeholder 3"/>
          <p:cNvSpPr>
            <a:spLocks noGrp="1"/>
          </p:cNvSpPr>
          <p:nvPr>
            <p:ph type="sldNum" sz="quarter" idx="10"/>
          </p:nvPr>
        </p:nvSpPr>
        <p:spPr/>
        <p:txBody>
          <a:bodyPr/>
          <a:lstStyle/>
          <a:p>
            <a:fld id="{43FA00D3-8589-4CA0-95F9-D7C99CDDB5CF}" type="slidenum">
              <a:rPr lang="en-CA" smtClean="0"/>
              <a:t>8</a:t>
            </a:fld>
            <a:endParaRPr lang="en-CA"/>
          </a:p>
        </p:txBody>
      </p:sp>
    </p:spTree>
    <p:extLst>
      <p:ext uri="{BB962C8B-B14F-4D97-AF65-F5344CB8AC3E}">
        <p14:creationId xmlns:p14="http://schemas.microsoft.com/office/powerpoint/2010/main" val="3925986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The export policy is based on ensuring that networks</a:t>
            </a:r>
            <a:r>
              <a:rPr lang="en-CA" baseline="0" dirty="0" smtClean="0"/>
              <a:t> only transit traffic that generates revenue for them. </a:t>
            </a:r>
          </a:p>
          <a:p>
            <a:endParaRPr lang="en-CA" baseline="0" dirty="0" smtClean="0"/>
          </a:p>
          <a:p>
            <a:r>
              <a:rPr lang="en-CA" baseline="0" dirty="0" smtClean="0"/>
              <a:t>So if a customer sends them a path they will announce it to all neighbors but if they receive a path from a non customer they will only export it to their customer.</a:t>
            </a:r>
            <a:endParaRPr lang="en-CA" dirty="0"/>
          </a:p>
        </p:txBody>
      </p:sp>
      <p:sp>
        <p:nvSpPr>
          <p:cNvPr id="4" name="Slide Number Placeholder 3"/>
          <p:cNvSpPr>
            <a:spLocks noGrp="1"/>
          </p:cNvSpPr>
          <p:nvPr>
            <p:ph type="sldNum" sz="quarter" idx="10"/>
          </p:nvPr>
        </p:nvSpPr>
        <p:spPr/>
        <p:txBody>
          <a:bodyPr/>
          <a:lstStyle/>
          <a:p>
            <a:fld id="{43FA00D3-8589-4CA0-95F9-D7C99CDDB5CF}" type="slidenum">
              <a:rPr lang="en-CA" smtClean="0"/>
              <a:t>9</a:t>
            </a:fld>
            <a:endParaRPr lang="en-CA"/>
          </a:p>
        </p:txBody>
      </p:sp>
    </p:spTree>
    <p:extLst>
      <p:ext uri="{BB962C8B-B14F-4D97-AF65-F5344CB8AC3E}">
        <p14:creationId xmlns:p14="http://schemas.microsoft.com/office/powerpoint/2010/main" val="9020961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shows the location of the source, entry, exit and destination on the Internet. Here we are considering routing at the AS level. You can think of an AS … </a:t>
            </a:r>
          </a:p>
          <a:p>
            <a:endParaRPr lang="en-US" dirty="0" smtClean="0"/>
          </a:p>
          <a:p>
            <a:r>
              <a:rPr lang="en-US" dirty="0" smtClean="0"/>
              <a:t>-- when</a:t>
            </a:r>
            <a:r>
              <a:rPr lang="en-US" baseline="0" dirty="0" smtClean="0"/>
              <a:t> I talk about routing here I’m talking about routing at the level of autonomous systems, you can think of an autonomous system as a network under control of a single organization, for example AT&amp;T or stony brook university. </a:t>
            </a:r>
          </a:p>
          <a:p>
            <a:r>
              <a:rPr lang="en-US" baseline="0" dirty="0" smtClean="0"/>
              <a:t>-- the client’s traffic will traverse an Internet path consisting of multiple autonomous systems on its way into and out of Tor.</a:t>
            </a:r>
            <a:endParaRPr lang="en-US" dirty="0"/>
          </a:p>
        </p:txBody>
      </p:sp>
      <p:sp>
        <p:nvSpPr>
          <p:cNvPr id="4" name="Slide Number Placeholder 3"/>
          <p:cNvSpPr>
            <a:spLocks noGrp="1"/>
          </p:cNvSpPr>
          <p:nvPr>
            <p:ph type="sldNum" sz="quarter" idx="10"/>
          </p:nvPr>
        </p:nvSpPr>
        <p:spPr/>
        <p:txBody>
          <a:bodyPr/>
          <a:lstStyle/>
          <a:p>
            <a:fld id="{43FA00D3-8589-4CA0-95F9-D7C99CDDB5CF}" type="slidenum">
              <a:rPr lang="en-CA" smtClean="0">
                <a:solidFill>
                  <a:prstClr val="black"/>
                </a:solidFill>
                <a:latin typeface="Calibri"/>
              </a:rPr>
              <a:pPr/>
              <a:t>10</a:t>
            </a:fld>
            <a:endParaRPr lang="en-CA">
              <a:solidFill>
                <a:prstClr val="black"/>
              </a:solidFill>
              <a:latin typeface="Calibri"/>
            </a:endParaRPr>
          </a:p>
        </p:txBody>
      </p:sp>
    </p:spTree>
    <p:extLst>
      <p:ext uri="{BB962C8B-B14F-4D97-AF65-F5344CB8AC3E}">
        <p14:creationId xmlns:p14="http://schemas.microsoft.com/office/powerpoint/2010/main" val="2620500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However, properties</a:t>
            </a:r>
            <a:r>
              <a:rPr lang="en-US" baseline="0" dirty="0" smtClean="0"/>
              <a:t> of the internet’s routing system actually make this worse. Specifically traffic from the entry back to the client and from the destination to exit may actually take different paths. Using </a:t>
            </a:r>
            <a:r>
              <a:rPr lang="en-US" baseline="0" dirty="0" err="1" smtClean="0"/>
              <a:t>ack</a:t>
            </a:r>
            <a:r>
              <a:rPr lang="en-US" baseline="0" dirty="0" smtClean="0"/>
              <a:t> numbers an AS that lies on these reverse paths is also in a position to carry out correlation attacks. For example if we take reverse paths into consideration now AS 3 can also perform the attack.</a:t>
            </a:r>
            <a:endParaRPr lang="en-US" dirty="0"/>
          </a:p>
        </p:txBody>
      </p:sp>
      <p:sp>
        <p:nvSpPr>
          <p:cNvPr id="4" name="Slide Number Placeholder 3"/>
          <p:cNvSpPr>
            <a:spLocks noGrp="1"/>
          </p:cNvSpPr>
          <p:nvPr>
            <p:ph type="sldNum" sz="quarter" idx="10"/>
          </p:nvPr>
        </p:nvSpPr>
        <p:spPr/>
        <p:txBody>
          <a:bodyPr/>
          <a:lstStyle/>
          <a:p>
            <a:fld id="{43FA00D3-8589-4CA0-95F9-D7C99CDDB5CF}" type="slidenum">
              <a:rPr lang="en-CA" smtClean="0">
                <a:solidFill>
                  <a:prstClr val="black"/>
                </a:solidFill>
                <a:latin typeface="Calibri"/>
              </a:rPr>
              <a:pPr/>
              <a:t>11</a:t>
            </a:fld>
            <a:endParaRPr lang="en-CA">
              <a:solidFill>
                <a:prstClr val="black"/>
              </a:solidFill>
              <a:latin typeface="Calibri"/>
            </a:endParaRPr>
          </a:p>
        </p:txBody>
      </p:sp>
    </p:spTree>
    <p:extLst>
      <p:ext uri="{BB962C8B-B14F-4D97-AF65-F5344CB8AC3E}">
        <p14:creationId xmlns:p14="http://schemas.microsoft.com/office/powerpoint/2010/main" val="262050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51DEABC-D766-4322-8E78-B830FAE35C72}" type="datetime4">
              <a:rPr lang="en-US" smtClean="0"/>
              <a:pPr/>
              <a:t>April 3, 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F38DF745-7D3F-47F4-83A3-874385CFAA6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131F9E-604E-4343-9F29-EF72E8231CAD}" type="datetime4">
              <a:rPr lang="en-US" smtClean="0"/>
              <a:pPr/>
              <a:t>April 3,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A8E1CE-37F8-4102-8DF9-852A0A51F293}" type="datetime4">
              <a:rPr lang="en-US" smtClean="0"/>
              <a:pPr/>
              <a:t>April 3,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1B302B-D6FC-4F49-ABF5-D8B12326FA43}"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orbe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34694610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Autofit/>
          </a:bodyPr>
          <a:lstStyle>
            <a:lvl1pPr>
              <a:defRPr sz="4000">
                <a:latin typeface="Gill Sans"/>
                <a:cs typeface="Gill Sans"/>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838200"/>
            <a:ext cx="8229600" cy="5287963"/>
          </a:xfrm>
        </p:spPr>
        <p:txBody>
          <a:bodyPr/>
          <a:lstStyle>
            <a:lvl1pPr>
              <a:defRPr sz="2400"/>
            </a:lvl1pPr>
            <a:lvl2pPr>
              <a:defRPr sz="2200"/>
            </a:lvl2pPr>
            <a:lvl3pPr>
              <a:defRPr sz="2000"/>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553200"/>
            <a:ext cx="2133600" cy="168275"/>
          </a:xfrm>
        </p:spPr>
        <p:txBody>
          <a:bodyPr/>
          <a:lstStyle/>
          <a:p>
            <a:fld id="{1CA54057-04C0-4918-87D1-82255DB328E1}"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5" name="Footer Placeholder 4"/>
          <p:cNvSpPr>
            <a:spLocks noGrp="1"/>
          </p:cNvSpPr>
          <p:nvPr>
            <p:ph type="ftr" sz="quarter" idx="11"/>
          </p:nvPr>
        </p:nvSpPr>
        <p:spPr>
          <a:xfrm>
            <a:off x="3124200" y="6553200"/>
            <a:ext cx="2895600" cy="168275"/>
          </a:xfrm>
        </p:spPr>
        <p:txBody>
          <a:bodyPr/>
          <a:lstStyle/>
          <a:p>
            <a:endParaRPr lang="en-US" dirty="0">
              <a:solidFill>
                <a:prstClr val="black">
                  <a:tint val="75000"/>
                </a:prstClr>
              </a:solidFill>
              <a:latin typeface="Corbel"/>
            </a:endParaRPr>
          </a:p>
        </p:txBody>
      </p:sp>
      <p:sp>
        <p:nvSpPr>
          <p:cNvPr id="6" name="Slide Number Placeholder 5"/>
          <p:cNvSpPr>
            <a:spLocks noGrp="1"/>
          </p:cNvSpPr>
          <p:nvPr>
            <p:ph type="sldNum" sz="quarter" idx="12"/>
          </p:nvPr>
        </p:nvSpPr>
        <p:spPr>
          <a:xfrm>
            <a:off x="6553200" y="6553200"/>
            <a:ext cx="2133600" cy="168275"/>
          </a:xfrm>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252611381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6AB341-21FB-4628-A603-ED435F425285}"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orbe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25289735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90600"/>
            <a:ext cx="4038600" cy="5135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990600"/>
            <a:ext cx="4038600" cy="5135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89CE1635-841A-4F2F-A5AB-4B57A4EFE3D2}"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orbe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368134330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ED5714-592E-4BEF-B6A0-BE378609BDFA}"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latin typeface="Corbe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3114114389"/>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358C14-E262-4C55-AEE3-4BAD16FAD4D9}"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latin typeface="Corbe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757159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495EAF-5606-4609-8AA3-699DCC41B57D}"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latin typeface="Corbe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4986120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120B98-BA3A-462D-A0EC-F16BECD35E2E}"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orbe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2121669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33F43-3E86-47E4-BFBB-2476D384E1C6}" type="datetime4">
              <a:rPr lang="en-US" smtClean="0"/>
              <a:pPr/>
              <a:t>April 3,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ADBB6F-1D79-40D0-B7CE-5A6BE45E271B}"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orbe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448305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4793DC-FD21-4A35-B33A-A3207F494ED7}"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orbe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36835555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23DD95-1BDE-4B6B-A325-578F5F521C33}"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orbe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9054231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a:prstGeom prst="rect">
            <a:avLst/>
          </a:prstGeom>
        </p:spPr>
        <p:txBody>
          <a:bodyPr>
            <a:noAutofit/>
          </a:bodyPr>
          <a:lstStyle>
            <a:lvl1pPr algn="ctr">
              <a:defRPr sz="2000">
                <a:solidFill>
                  <a:srgbClr val="FFFFFF"/>
                </a:solidFill>
              </a:defRPr>
            </a:lvl1pPr>
          </a:lstStyle>
          <a:p>
            <a:endParaRPr lang="en-US">
              <a:latin typeface="Tw Cen MT"/>
            </a:endParaRPr>
          </a:p>
        </p:txBody>
      </p:sp>
      <p:sp>
        <p:nvSpPr>
          <p:cNvPr id="17" name="Footer Placeholder 16"/>
          <p:cNvSpPr>
            <a:spLocks noGrp="1"/>
          </p:cNvSpPr>
          <p:nvPr>
            <p:ph type="ftr" sz="quarter" idx="11"/>
          </p:nvPr>
        </p:nvSpPr>
        <p:spPr>
          <a:xfrm>
            <a:off x="2085393" y="236538"/>
            <a:ext cx="5867400" cy="365125"/>
          </a:xfrm>
          <a:prstGeom prst="rect">
            <a:avLst/>
          </a:prstGeom>
        </p:spPr>
        <p:txBody>
          <a:bodyPr/>
          <a:lstStyle>
            <a:lvl1pPr algn="r">
              <a:defRPr>
                <a:solidFill>
                  <a:schemeClr val="tx2"/>
                </a:solidFill>
              </a:defRPr>
            </a:lvl1pPr>
          </a:lstStyle>
          <a:p>
            <a:endParaRPr lang="en-US">
              <a:solidFill>
                <a:srgbClr val="DEF5FA"/>
              </a:solidFill>
              <a:latin typeface="Tw Cen MT"/>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283B9EA5-CE9A-4950-A80C-5ADF06B45BB8}" type="slidenum">
              <a:rPr lang="en-US" smtClean="0">
                <a:solidFill>
                  <a:srgbClr val="DEF5FA"/>
                </a:solidFill>
                <a:latin typeface="Tw Cen MT"/>
              </a:rPr>
              <a:pPr/>
              <a:t>‹#›</a:t>
            </a:fld>
            <a:endParaRPr lang="en-US">
              <a:solidFill>
                <a:srgbClr val="DEF5FA"/>
              </a:solidFill>
              <a:latin typeface="Tw Cen MT"/>
            </a:endParaRPr>
          </a:p>
        </p:txBody>
      </p:sp>
    </p:spTree>
    <p:extLst>
      <p:ext uri="{BB962C8B-B14F-4D97-AF65-F5344CB8AC3E}">
        <p14:creationId xmlns:p14="http://schemas.microsoft.com/office/powerpoint/2010/main" val="3688744515"/>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839200" cy="990600"/>
          </a:xfrm>
        </p:spPr>
        <p:txBody>
          <a:bodyPr/>
          <a:lstStyle/>
          <a:p>
            <a:r>
              <a:rPr kumimoji="0" lang="en-US" smtClean="0"/>
              <a:t>Click to edit Master title style</a:t>
            </a:r>
            <a:endParaRPr kumimoji="0" lang="en-US"/>
          </a:p>
        </p:txBody>
      </p:sp>
      <p:sp>
        <p:nvSpPr>
          <p:cNvPr id="6" name="Slide Number Placeholder 5"/>
          <p:cNvSpPr>
            <a:spLocks noGrp="1"/>
          </p:cNvSpPr>
          <p:nvPr>
            <p:ph type="sldNum" sz="quarter" idx="12"/>
          </p:nvPr>
        </p:nvSpPr>
        <p:spPr>
          <a:xfrm>
            <a:off x="0" y="1256270"/>
            <a:ext cx="533400" cy="304800"/>
          </a:xfrm>
        </p:spPr>
        <p:txBody>
          <a:bodyPr/>
          <a:lstStyle>
            <a:lvl1pPr>
              <a:defRPr sz="1800">
                <a:solidFill>
                  <a:srgbClr val="FFFFFF"/>
                </a:solidFill>
              </a:defRPr>
            </a:lvl1pPr>
          </a:lstStyle>
          <a:p>
            <a:fld id="{283B9EA5-CE9A-4950-A80C-5ADF06B45BB8}" type="slidenum">
              <a:rPr lang="en-US" smtClean="0">
                <a:latin typeface="Tw Cen MT"/>
              </a:rPr>
              <a:pPr/>
              <a:t>‹#›</a:t>
            </a:fld>
            <a:endParaRPr lang="en-US" dirty="0">
              <a:latin typeface="Tw Cen MT"/>
            </a:endParaRPr>
          </a:p>
        </p:txBody>
      </p:sp>
      <p:sp>
        <p:nvSpPr>
          <p:cNvPr id="8" name="Content Placeholder 7"/>
          <p:cNvSpPr>
            <a:spLocks noGrp="1"/>
          </p:cNvSpPr>
          <p:nvPr>
            <p:ph sz="quarter" idx="1"/>
          </p:nvPr>
        </p:nvSpPr>
        <p:spPr>
          <a:xfrm>
            <a:off x="152400" y="1600200"/>
            <a:ext cx="8839200" cy="5105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1175161660"/>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86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8" name="Rectangle 7"/>
          <p:cNvSpPr/>
          <p:nvPr/>
        </p:nvSpPr>
        <p:spPr>
          <a:xfrm>
            <a:off x="0" y="3048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9" name="Rectangle 8"/>
          <p:cNvSpPr/>
          <p:nvPr/>
        </p:nvSpPr>
        <p:spPr>
          <a:xfrm>
            <a:off x="1371600" y="3048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2" name="Title 1"/>
          <p:cNvSpPr>
            <a:spLocks noGrp="1"/>
          </p:cNvSpPr>
          <p:nvPr>
            <p:ph type="title"/>
          </p:nvPr>
        </p:nvSpPr>
        <p:spPr>
          <a:xfrm>
            <a:off x="1371600" y="3048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3" name="Slide Number Placeholder 12"/>
          <p:cNvSpPr>
            <a:spLocks noGrp="1"/>
          </p:cNvSpPr>
          <p:nvPr>
            <p:ph type="sldNum" sz="quarter" idx="11"/>
          </p:nvPr>
        </p:nvSpPr>
        <p:spPr>
          <a:xfrm>
            <a:off x="0" y="457200"/>
            <a:ext cx="1295400" cy="701676"/>
          </a:xfrm>
        </p:spPr>
        <p:txBody>
          <a:bodyPr>
            <a:noAutofit/>
          </a:bodyPr>
          <a:lstStyle>
            <a:lvl1pPr>
              <a:defRPr sz="2400">
                <a:solidFill>
                  <a:srgbClr val="FFFFFF"/>
                </a:solidFill>
              </a:defRPr>
            </a:lvl1pPr>
          </a:lstStyle>
          <a:p>
            <a:fld id="{283B9EA5-CE9A-4950-A80C-5ADF06B45BB8}" type="slidenum">
              <a:rPr lang="en-US" smtClean="0">
                <a:latin typeface="Tw Cen MT"/>
              </a:rPr>
              <a:pPr/>
              <a:t>‹#›</a:t>
            </a:fld>
            <a:endParaRPr lang="en-US">
              <a:latin typeface="Tw Cen MT"/>
            </a:endParaRPr>
          </a:p>
        </p:txBody>
      </p:sp>
    </p:spTree>
    <p:extLst>
      <p:ext uri="{BB962C8B-B14F-4D97-AF65-F5344CB8AC3E}">
        <p14:creationId xmlns:p14="http://schemas.microsoft.com/office/powerpoint/2010/main" val="25254463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a:xfrm>
            <a:off x="6096000" y="6248400"/>
            <a:ext cx="2667000" cy="365125"/>
          </a:xfrm>
          <a:prstGeom prst="rect">
            <a:avLst/>
          </a:prstGeom>
        </p:spPr>
        <p:txBody>
          <a:bodyPr rtlCol="0"/>
          <a:lstStyle/>
          <a:p>
            <a:endParaRPr lang="en-US">
              <a:solidFill>
                <a:prstClr val="black"/>
              </a:solidFill>
              <a:latin typeface="Tw Cen MT"/>
            </a:endParaRPr>
          </a:p>
        </p:txBody>
      </p:sp>
      <p:sp>
        <p:nvSpPr>
          <p:cNvPr id="10" name="Slide Number Placeholder 9"/>
          <p:cNvSpPr>
            <a:spLocks noGrp="1"/>
          </p:cNvSpPr>
          <p:nvPr>
            <p:ph type="sldNum" sz="quarter" idx="16"/>
          </p:nvPr>
        </p:nvSpPr>
        <p:spPr/>
        <p:txBody>
          <a:bodyPr rtlCol="0"/>
          <a:lstStyle/>
          <a:p>
            <a:fld id="{283B9EA5-CE9A-4950-A80C-5ADF06B45BB8}" type="slidenum">
              <a:rPr lang="en-US" smtClean="0">
                <a:latin typeface="Tw Cen MT"/>
              </a:rPr>
              <a:pPr/>
              <a:t>‹#›</a:t>
            </a:fld>
            <a:endParaRPr lang="en-US">
              <a:latin typeface="Tw Cen MT"/>
            </a:endParaRPr>
          </a:p>
        </p:txBody>
      </p:sp>
      <p:sp>
        <p:nvSpPr>
          <p:cNvPr id="12" name="Footer Placeholder 11"/>
          <p:cNvSpPr>
            <a:spLocks noGrp="1"/>
          </p:cNvSpPr>
          <p:nvPr>
            <p:ph type="ftr" sz="quarter" idx="17"/>
          </p:nvPr>
        </p:nvSpPr>
        <p:spPr>
          <a:xfrm>
            <a:off x="609600" y="6248206"/>
            <a:ext cx="5421083" cy="365125"/>
          </a:xfrm>
          <a:prstGeom prst="rect">
            <a:avLst/>
          </a:prstGeom>
        </p:spPr>
        <p:txBody>
          <a:bodyPr rtlCol="0"/>
          <a:lstStyle/>
          <a:p>
            <a:endParaRPr lang="en-US">
              <a:solidFill>
                <a:prstClr val="black"/>
              </a:solidFill>
              <a:latin typeface="Tw Cen MT"/>
            </a:endParaRPr>
          </a:p>
        </p:txBody>
      </p:sp>
    </p:spTree>
    <p:extLst>
      <p:ext uri="{BB962C8B-B14F-4D97-AF65-F5344CB8AC3E}">
        <p14:creationId xmlns:p14="http://schemas.microsoft.com/office/powerpoint/2010/main" val="37620083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a:xfrm>
            <a:off x="6096000" y="6248400"/>
            <a:ext cx="2667000" cy="365125"/>
          </a:xfrm>
          <a:prstGeom prst="rect">
            <a:avLst/>
          </a:prstGeom>
        </p:spPr>
        <p:txBody>
          <a:bodyPr rtlCol="0"/>
          <a:lstStyle/>
          <a:p>
            <a:endParaRPr lang="en-US">
              <a:solidFill>
                <a:prstClr val="black"/>
              </a:solidFill>
              <a:latin typeface="Tw Cen MT"/>
            </a:endParaRPr>
          </a:p>
        </p:txBody>
      </p:sp>
      <p:sp>
        <p:nvSpPr>
          <p:cNvPr id="12" name="Slide Number Placeholder 11"/>
          <p:cNvSpPr>
            <a:spLocks noGrp="1"/>
          </p:cNvSpPr>
          <p:nvPr>
            <p:ph type="sldNum" sz="quarter" idx="16"/>
          </p:nvPr>
        </p:nvSpPr>
        <p:spPr/>
        <p:txBody>
          <a:bodyPr rtlCol="0"/>
          <a:lstStyle/>
          <a:p>
            <a:fld id="{283B9EA5-CE9A-4950-A80C-5ADF06B45BB8}" type="slidenum">
              <a:rPr lang="en-US" smtClean="0">
                <a:latin typeface="Tw Cen MT"/>
              </a:rPr>
              <a:pPr/>
              <a:t>‹#›</a:t>
            </a:fld>
            <a:endParaRPr lang="en-US">
              <a:latin typeface="Tw Cen MT"/>
            </a:endParaRPr>
          </a:p>
        </p:txBody>
      </p:sp>
      <p:sp>
        <p:nvSpPr>
          <p:cNvPr id="14" name="Footer Placeholder 13"/>
          <p:cNvSpPr>
            <a:spLocks noGrp="1"/>
          </p:cNvSpPr>
          <p:nvPr>
            <p:ph type="ftr" sz="quarter" idx="17"/>
          </p:nvPr>
        </p:nvSpPr>
        <p:spPr>
          <a:xfrm>
            <a:off x="609600" y="6248206"/>
            <a:ext cx="5421083" cy="365125"/>
          </a:xfrm>
          <a:prstGeom prst="rect">
            <a:avLst/>
          </a:prstGeom>
        </p:spPr>
        <p:txBody>
          <a:bodyPr rtlCol="0"/>
          <a:lstStyle/>
          <a:p>
            <a:endParaRPr lang="en-US">
              <a:solidFill>
                <a:prstClr val="black"/>
              </a:solidFill>
              <a:latin typeface="Tw Cen MT"/>
            </a:endParaRP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22968164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096000" y="6248400"/>
            <a:ext cx="2667000" cy="365125"/>
          </a:xfrm>
          <a:prstGeom prst="rect">
            <a:avLst/>
          </a:prstGeom>
        </p:spPr>
        <p:txBody>
          <a:bodyPr/>
          <a:lstStyle/>
          <a:p>
            <a:endParaRPr lang="en-US">
              <a:solidFill>
                <a:prstClr val="black"/>
              </a:solidFill>
              <a:latin typeface="Tw Cen MT"/>
            </a:endParaRPr>
          </a:p>
        </p:txBody>
      </p:sp>
      <p:sp>
        <p:nvSpPr>
          <p:cNvPr id="4" name="Footer Placeholder 3"/>
          <p:cNvSpPr>
            <a:spLocks noGrp="1"/>
          </p:cNvSpPr>
          <p:nvPr>
            <p:ph type="ftr" sz="quarter" idx="11"/>
          </p:nvPr>
        </p:nvSpPr>
        <p:spPr>
          <a:xfrm>
            <a:off x="609600" y="6248206"/>
            <a:ext cx="5421083" cy="365125"/>
          </a:xfrm>
          <a:prstGeom prst="rect">
            <a:avLst/>
          </a:prstGeom>
        </p:spPr>
        <p:txBody>
          <a:bodyPr/>
          <a:lstStyle/>
          <a:p>
            <a:endParaRPr lang="en-US">
              <a:solidFill>
                <a:prstClr val="black"/>
              </a:solidFill>
              <a:latin typeface="Tw Cen MT"/>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283B9EA5-CE9A-4950-A80C-5ADF06B45BB8}" type="slidenum">
              <a:rPr lang="en-US" smtClean="0">
                <a:latin typeface="Tw Cen MT"/>
              </a:rPr>
              <a:pPr/>
              <a:t>‹#›</a:t>
            </a:fld>
            <a:endParaRPr lang="en-US">
              <a:latin typeface="Tw Cen MT"/>
            </a:endParaRPr>
          </a:p>
        </p:txBody>
      </p:sp>
    </p:spTree>
    <p:extLst>
      <p:ext uri="{BB962C8B-B14F-4D97-AF65-F5344CB8AC3E}">
        <p14:creationId xmlns:p14="http://schemas.microsoft.com/office/powerpoint/2010/main" val="220455446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0" y="6248400"/>
            <a:ext cx="2667000" cy="365125"/>
          </a:xfrm>
          <a:prstGeom prst="rect">
            <a:avLst/>
          </a:prstGeom>
        </p:spPr>
        <p:txBody>
          <a:bodyPr/>
          <a:lstStyle/>
          <a:p>
            <a:endParaRPr lang="en-US">
              <a:solidFill>
                <a:prstClr val="black"/>
              </a:solidFill>
              <a:latin typeface="Tw Cen MT"/>
            </a:endParaRPr>
          </a:p>
        </p:txBody>
      </p:sp>
      <p:sp>
        <p:nvSpPr>
          <p:cNvPr id="3" name="Footer Placeholder 2"/>
          <p:cNvSpPr>
            <a:spLocks noGrp="1"/>
          </p:cNvSpPr>
          <p:nvPr>
            <p:ph type="ftr" sz="quarter" idx="11"/>
          </p:nvPr>
        </p:nvSpPr>
        <p:spPr>
          <a:xfrm>
            <a:off x="609600" y="6248206"/>
            <a:ext cx="5421083" cy="365125"/>
          </a:xfrm>
          <a:prstGeom prst="rect">
            <a:avLst/>
          </a:prstGeom>
        </p:spPr>
        <p:txBody>
          <a:bodyPr/>
          <a:lstStyle/>
          <a:p>
            <a:endParaRPr lang="en-US">
              <a:solidFill>
                <a:prstClr val="black"/>
              </a:solidFill>
              <a:latin typeface="Tw Cen MT"/>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283B9EA5-CE9A-4950-A80C-5ADF06B45BB8}" type="slidenum">
              <a:rPr lang="en-US" smtClean="0">
                <a:solidFill>
                  <a:srgbClr val="464646"/>
                </a:solidFill>
                <a:latin typeface="Tw Cen MT"/>
              </a:rPr>
              <a:pPr/>
              <a:t>‹#›</a:t>
            </a:fld>
            <a:endParaRPr lang="en-US">
              <a:solidFill>
                <a:srgbClr val="464646"/>
              </a:solidFill>
              <a:latin typeface="Tw Cen MT"/>
            </a:endParaRPr>
          </a:p>
        </p:txBody>
      </p:sp>
    </p:spTree>
    <p:extLst>
      <p:ext uri="{BB962C8B-B14F-4D97-AF65-F5344CB8AC3E}">
        <p14:creationId xmlns:p14="http://schemas.microsoft.com/office/powerpoint/2010/main" val="934141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51663BA-01FC-4367-B6F3-ABB2645D55F1}" type="datetime4">
              <a:rPr lang="en-US" smtClean="0"/>
              <a:pPr/>
              <a:t>April 3, 2018</a:t>
            </a:fld>
            <a:endParaRPr lang="en-US" dirty="0"/>
          </a:p>
        </p:txBody>
      </p:sp>
      <p:sp>
        <p:nvSpPr>
          <p:cNvPr id="8" name="Slide Number Placeholder 7"/>
          <p:cNvSpPr>
            <a:spLocks noGrp="1"/>
          </p:cNvSpPr>
          <p:nvPr>
            <p:ph type="sldNum" sz="quarter" idx="11"/>
          </p:nvPr>
        </p:nvSpPr>
        <p:spPr/>
        <p:txBody>
          <a:bodyPr/>
          <a:lstStyle/>
          <a:p>
            <a:fld id="{F38DF745-7D3F-47F4-83A3-874385CFAA69}"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6096000" y="6248400"/>
            <a:ext cx="2667000" cy="365125"/>
          </a:xfrm>
          <a:prstGeom prst="rect">
            <a:avLst/>
          </a:prstGeom>
        </p:spPr>
        <p:txBody>
          <a:bodyPr/>
          <a:lstStyle/>
          <a:p>
            <a:endParaRPr lang="en-US">
              <a:solidFill>
                <a:prstClr val="black"/>
              </a:solidFill>
              <a:latin typeface="Tw Cen MT"/>
            </a:endParaRPr>
          </a:p>
        </p:txBody>
      </p:sp>
      <p:sp>
        <p:nvSpPr>
          <p:cNvPr id="6" name="Footer Placeholder 5"/>
          <p:cNvSpPr>
            <a:spLocks noGrp="1"/>
          </p:cNvSpPr>
          <p:nvPr>
            <p:ph type="ftr" sz="quarter" idx="11"/>
          </p:nvPr>
        </p:nvSpPr>
        <p:spPr>
          <a:xfrm>
            <a:off x="609600" y="6248206"/>
            <a:ext cx="5421083" cy="365125"/>
          </a:xfrm>
          <a:prstGeom prst="rect">
            <a:avLst/>
          </a:prstGeom>
        </p:spPr>
        <p:txBody>
          <a:bodyPr/>
          <a:lstStyle/>
          <a:p>
            <a:endParaRPr lang="en-US">
              <a:solidFill>
                <a:prstClr val="black"/>
              </a:solidFill>
              <a:latin typeface="Tw Cen MT"/>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283B9EA5-CE9A-4950-A80C-5ADF06B45BB8}" type="slidenum">
              <a:rPr lang="en-US" smtClean="0">
                <a:latin typeface="Tw Cen MT"/>
              </a:rPr>
              <a:pPr/>
              <a:t>‹#›</a:t>
            </a:fld>
            <a:endParaRPr lang="en-US">
              <a:latin typeface="Tw Cen MT"/>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7220454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12" name="Date Placeholder 11"/>
          <p:cNvSpPr>
            <a:spLocks noGrp="1"/>
          </p:cNvSpPr>
          <p:nvPr>
            <p:ph type="dt" sz="half" idx="10"/>
          </p:nvPr>
        </p:nvSpPr>
        <p:spPr>
          <a:xfrm>
            <a:off x="6248400" y="6248400"/>
            <a:ext cx="2667000" cy="365125"/>
          </a:xfrm>
          <a:prstGeom prst="rect">
            <a:avLst/>
          </a:prstGeom>
        </p:spPr>
        <p:txBody>
          <a:bodyPr rtlCol="0"/>
          <a:lstStyle/>
          <a:p>
            <a:endParaRPr lang="en-US">
              <a:solidFill>
                <a:prstClr val="black"/>
              </a:solidFill>
              <a:latin typeface="Tw Cen MT"/>
            </a:endParaRP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283B9EA5-CE9A-4950-A80C-5ADF06B45BB8}" type="slidenum">
              <a:rPr lang="en-US" smtClean="0">
                <a:latin typeface="Tw Cen MT"/>
              </a:rPr>
              <a:pPr/>
              <a:t>‹#›</a:t>
            </a:fld>
            <a:endParaRPr lang="en-US">
              <a:latin typeface="Tw Cen MT"/>
            </a:endParaRPr>
          </a:p>
        </p:txBody>
      </p:sp>
      <p:sp>
        <p:nvSpPr>
          <p:cNvPr id="14" name="Footer Placeholder 13"/>
          <p:cNvSpPr>
            <a:spLocks noGrp="1"/>
          </p:cNvSpPr>
          <p:nvPr>
            <p:ph type="ftr" sz="quarter" idx="12"/>
          </p:nvPr>
        </p:nvSpPr>
        <p:spPr>
          <a:xfrm>
            <a:off x="1600200" y="6248206"/>
            <a:ext cx="4572000" cy="365125"/>
          </a:xfrm>
          <a:prstGeom prst="rect">
            <a:avLst/>
          </a:prstGeom>
        </p:spPr>
        <p:txBody>
          <a:bodyPr rtlCol="0"/>
          <a:lstStyle/>
          <a:p>
            <a:endParaRPr lang="en-US">
              <a:solidFill>
                <a:prstClr val="black"/>
              </a:solidFill>
              <a:latin typeface="Tw Cen MT"/>
            </a:endParaRP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extLst>
      <p:ext uri="{BB962C8B-B14F-4D97-AF65-F5344CB8AC3E}">
        <p14:creationId xmlns:p14="http://schemas.microsoft.com/office/powerpoint/2010/main" val="429922734"/>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096000" y="6248400"/>
            <a:ext cx="2667000" cy="365125"/>
          </a:xfrm>
          <a:prstGeom prst="rect">
            <a:avLst/>
          </a:prstGeom>
        </p:spPr>
        <p:txBody>
          <a:bodyPr/>
          <a:lstStyle/>
          <a:p>
            <a:endParaRPr lang="en-US">
              <a:solidFill>
                <a:prstClr val="black"/>
              </a:solidFill>
              <a:latin typeface="Tw Cen MT"/>
            </a:endParaRPr>
          </a:p>
        </p:txBody>
      </p:sp>
      <p:sp>
        <p:nvSpPr>
          <p:cNvPr id="5" name="Footer Placeholder 4"/>
          <p:cNvSpPr>
            <a:spLocks noGrp="1"/>
          </p:cNvSpPr>
          <p:nvPr>
            <p:ph type="ftr" sz="quarter" idx="11"/>
          </p:nvPr>
        </p:nvSpPr>
        <p:spPr>
          <a:xfrm>
            <a:off x="609600" y="6248206"/>
            <a:ext cx="5421083" cy="365125"/>
          </a:xfrm>
          <a:prstGeom prst="rect">
            <a:avLst/>
          </a:prstGeom>
        </p:spPr>
        <p:txBody>
          <a:bodyPr/>
          <a:lstStyle/>
          <a:p>
            <a:endParaRPr lang="en-US">
              <a:solidFill>
                <a:prstClr val="black"/>
              </a:solidFill>
              <a:latin typeface="Tw Cen MT"/>
            </a:endParaRPr>
          </a:p>
        </p:txBody>
      </p:sp>
      <p:sp>
        <p:nvSpPr>
          <p:cNvPr id="6" name="Slide Number Placeholder 5"/>
          <p:cNvSpPr>
            <a:spLocks noGrp="1"/>
          </p:cNvSpPr>
          <p:nvPr>
            <p:ph type="sldNum" sz="quarter" idx="12"/>
          </p:nvPr>
        </p:nvSpPr>
        <p:spPr/>
        <p:txBody>
          <a:bodyPr/>
          <a:lstStyle/>
          <a:p>
            <a:fld id="{283B9EA5-CE9A-4950-A80C-5ADF06B45BB8}" type="slidenum">
              <a:rPr lang="en-US" smtClean="0">
                <a:latin typeface="Tw Cen MT"/>
              </a:rPr>
              <a:pPr/>
              <a:t>‹#›</a:t>
            </a:fld>
            <a:endParaRPr lang="en-US">
              <a:latin typeface="Tw Cen MT"/>
            </a:endParaRPr>
          </a:p>
        </p:txBody>
      </p:sp>
    </p:spTree>
    <p:extLst>
      <p:ext uri="{BB962C8B-B14F-4D97-AF65-F5344CB8AC3E}">
        <p14:creationId xmlns:p14="http://schemas.microsoft.com/office/powerpoint/2010/main" val="85427542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a:prstGeom prst="rect">
            <a:avLst/>
          </a:prstGeom>
        </p:spPr>
        <p:txBody>
          <a:bodyPr/>
          <a:lstStyle/>
          <a:p>
            <a:endParaRPr lang="en-US">
              <a:solidFill>
                <a:prstClr val="black"/>
              </a:solidFill>
              <a:latin typeface="Tw Cen MT"/>
            </a:endParaRPr>
          </a:p>
        </p:txBody>
      </p:sp>
      <p:sp>
        <p:nvSpPr>
          <p:cNvPr id="5" name="Footer Placeholder 4"/>
          <p:cNvSpPr>
            <a:spLocks noGrp="1"/>
          </p:cNvSpPr>
          <p:nvPr>
            <p:ph type="ftr" sz="quarter" idx="11"/>
          </p:nvPr>
        </p:nvSpPr>
        <p:spPr>
          <a:xfrm>
            <a:off x="457201" y="6248207"/>
            <a:ext cx="5573483" cy="365125"/>
          </a:xfrm>
          <a:prstGeom prst="rect">
            <a:avLst/>
          </a:prstGeom>
        </p:spPr>
        <p:txBody>
          <a:bodyPr/>
          <a:lstStyle/>
          <a:p>
            <a:endParaRPr lang="en-US">
              <a:solidFill>
                <a:prstClr val="black"/>
              </a:solidFill>
              <a:latin typeface="Tw Cen MT"/>
            </a:endParaRP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Tw Cen MT"/>
            </a:endParaRPr>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Tw Cen MT"/>
            </a:endParaRPr>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Tw Cen MT"/>
            </a:endParaRPr>
          </a:p>
        </p:txBody>
      </p:sp>
      <p:sp>
        <p:nvSpPr>
          <p:cNvPr id="6" name="Slide Number Placeholder 5"/>
          <p:cNvSpPr>
            <a:spLocks noGrp="1"/>
          </p:cNvSpPr>
          <p:nvPr>
            <p:ph type="sldNum" sz="quarter" idx="12"/>
          </p:nvPr>
        </p:nvSpPr>
        <p:spPr>
          <a:xfrm rot="5400000">
            <a:off x="5989638" y="144462"/>
            <a:ext cx="533400" cy="244476"/>
          </a:xfrm>
        </p:spPr>
        <p:txBody>
          <a:bodyPr/>
          <a:lstStyle/>
          <a:p>
            <a:fld id="{283B9EA5-CE9A-4950-A80C-5ADF06B45BB8}" type="slidenum">
              <a:rPr lang="en-US" smtClean="0">
                <a:latin typeface="Tw Cen MT"/>
              </a:rPr>
              <a:pPr/>
              <a:t>‹#›</a:t>
            </a:fld>
            <a:endParaRPr lang="en-US">
              <a:latin typeface="Tw Cen MT"/>
            </a:endParaRPr>
          </a:p>
        </p:txBody>
      </p:sp>
    </p:spTree>
    <p:extLst>
      <p:ext uri="{BB962C8B-B14F-4D97-AF65-F5344CB8AC3E}">
        <p14:creationId xmlns:p14="http://schemas.microsoft.com/office/powerpoint/2010/main" val="4242391074"/>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1B302B-D6FC-4F49-ABF5-D8B12326FA43}"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orbe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306558239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Autofit/>
          </a:bodyPr>
          <a:lstStyle>
            <a:lvl1pPr>
              <a:defRPr sz="4000">
                <a:latin typeface="Gill Sans"/>
                <a:cs typeface="Gill Sans"/>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838200"/>
            <a:ext cx="8229600" cy="5287963"/>
          </a:xfrm>
        </p:spPr>
        <p:txBody>
          <a:bodyPr/>
          <a:lstStyle>
            <a:lvl1pPr>
              <a:defRPr sz="2400"/>
            </a:lvl1pPr>
            <a:lvl2pPr>
              <a:defRPr sz="2200"/>
            </a:lvl2pPr>
            <a:lvl3pPr>
              <a:defRPr sz="2000"/>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553200"/>
            <a:ext cx="2133600" cy="168275"/>
          </a:xfrm>
        </p:spPr>
        <p:txBody>
          <a:bodyPr/>
          <a:lstStyle/>
          <a:p>
            <a:fld id="{1CA54057-04C0-4918-87D1-82255DB328E1}"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5" name="Footer Placeholder 4"/>
          <p:cNvSpPr>
            <a:spLocks noGrp="1"/>
          </p:cNvSpPr>
          <p:nvPr>
            <p:ph type="ftr" sz="quarter" idx="11"/>
          </p:nvPr>
        </p:nvSpPr>
        <p:spPr>
          <a:xfrm>
            <a:off x="3124200" y="6553200"/>
            <a:ext cx="2895600" cy="168275"/>
          </a:xfrm>
        </p:spPr>
        <p:txBody>
          <a:bodyPr/>
          <a:lstStyle/>
          <a:p>
            <a:endParaRPr lang="en-US" dirty="0">
              <a:solidFill>
                <a:prstClr val="black">
                  <a:tint val="75000"/>
                </a:prstClr>
              </a:solidFill>
              <a:latin typeface="Corbel"/>
            </a:endParaRPr>
          </a:p>
        </p:txBody>
      </p:sp>
      <p:sp>
        <p:nvSpPr>
          <p:cNvPr id="6" name="Slide Number Placeholder 5"/>
          <p:cNvSpPr>
            <a:spLocks noGrp="1"/>
          </p:cNvSpPr>
          <p:nvPr>
            <p:ph type="sldNum" sz="quarter" idx="12"/>
          </p:nvPr>
        </p:nvSpPr>
        <p:spPr>
          <a:xfrm>
            <a:off x="6553200" y="6553200"/>
            <a:ext cx="2133600" cy="168275"/>
          </a:xfrm>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609947134"/>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6AB341-21FB-4628-A603-ED435F425285}"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orbe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288516462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90600"/>
            <a:ext cx="4038600" cy="5135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990600"/>
            <a:ext cx="4038600" cy="5135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89CE1635-841A-4F2F-A5AB-4B57A4EFE3D2}"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orbe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4195877162"/>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ED5714-592E-4BEF-B6A0-BE378609BDFA}"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latin typeface="Corbe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437389683"/>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358C14-E262-4C55-AEE3-4BAD16FAD4D9}"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latin typeface="Corbe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415897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199" y="1257028"/>
            <a:ext cx="3798107" cy="47258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65945" y="1257028"/>
            <a:ext cx="3797042" cy="472588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79B19C71-EC74-44AF-B27E-FC7DC3C3A61D}" type="datetime4">
              <a:rPr lang="en-US" smtClean="0"/>
              <a:pPr/>
              <a:t>April 3, 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495EAF-5606-4609-8AA3-699DCC41B57D}"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latin typeface="Corbe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48857405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120B98-BA3A-462D-A0EC-F16BECD35E2E}"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orbe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113385546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ADBB6F-1D79-40D0-B7CE-5A6BE45E271B}"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orbe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37965393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4793DC-FD21-4A35-B33A-A3207F494ED7}"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orbe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1225411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23DD95-1BDE-4B6B-A325-578F5F521C33}"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orbe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230718134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a:prstGeom prst="rect">
            <a:avLst/>
          </a:prstGeom>
        </p:spPr>
        <p:txBody>
          <a:bodyPr>
            <a:noAutofit/>
          </a:bodyPr>
          <a:lstStyle>
            <a:lvl1pPr algn="ctr">
              <a:defRPr sz="2000">
                <a:solidFill>
                  <a:srgbClr val="FFFFFF"/>
                </a:solidFill>
              </a:defRPr>
            </a:lvl1pPr>
          </a:lstStyle>
          <a:p>
            <a:endParaRPr lang="en-US">
              <a:latin typeface="Tw Cen MT"/>
            </a:endParaRPr>
          </a:p>
        </p:txBody>
      </p:sp>
      <p:sp>
        <p:nvSpPr>
          <p:cNvPr id="17" name="Footer Placeholder 16"/>
          <p:cNvSpPr>
            <a:spLocks noGrp="1"/>
          </p:cNvSpPr>
          <p:nvPr>
            <p:ph type="ftr" sz="quarter" idx="11"/>
          </p:nvPr>
        </p:nvSpPr>
        <p:spPr>
          <a:xfrm>
            <a:off x="2085393" y="236538"/>
            <a:ext cx="5867400" cy="365125"/>
          </a:xfrm>
          <a:prstGeom prst="rect">
            <a:avLst/>
          </a:prstGeom>
        </p:spPr>
        <p:txBody>
          <a:bodyPr/>
          <a:lstStyle>
            <a:lvl1pPr algn="r">
              <a:defRPr>
                <a:solidFill>
                  <a:schemeClr val="tx2"/>
                </a:solidFill>
              </a:defRPr>
            </a:lvl1pPr>
          </a:lstStyle>
          <a:p>
            <a:endParaRPr lang="en-US">
              <a:solidFill>
                <a:srgbClr val="DEF5FA"/>
              </a:solidFill>
              <a:latin typeface="Tw Cen MT"/>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283B9EA5-CE9A-4950-A80C-5ADF06B45BB8}" type="slidenum">
              <a:rPr lang="en-US" smtClean="0">
                <a:solidFill>
                  <a:srgbClr val="DEF5FA"/>
                </a:solidFill>
                <a:latin typeface="Tw Cen MT"/>
              </a:rPr>
              <a:pPr/>
              <a:t>‹#›</a:t>
            </a:fld>
            <a:endParaRPr lang="en-US">
              <a:solidFill>
                <a:srgbClr val="DEF5FA"/>
              </a:solidFill>
              <a:latin typeface="Tw Cen MT"/>
            </a:endParaRPr>
          </a:p>
        </p:txBody>
      </p:sp>
    </p:spTree>
    <p:extLst>
      <p:ext uri="{BB962C8B-B14F-4D97-AF65-F5344CB8AC3E}">
        <p14:creationId xmlns:p14="http://schemas.microsoft.com/office/powerpoint/2010/main" val="719451720"/>
      </p:ext>
    </p:extLst>
  </p:cSld>
  <p:clrMapOvr>
    <a:overrideClrMapping bg1="dk1" tx1="lt1" bg2="dk2" tx2="lt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839200" cy="990600"/>
          </a:xfrm>
        </p:spPr>
        <p:txBody>
          <a:bodyPr/>
          <a:lstStyle/>
          <a:p>
            <a:r>
              <a:rPr kumimoji="0" lang="en-US" smtClean="0"/>
              <a:t>Click to edit Master title style</a:t>
            </a:r>
            <a:endParaRPr kumimoji="0" lang="en-US"/>
          </a:p>
        </p:txBody>
      </p:sp>
      <p:sp>
        <p:nvSpPr>
          <p:cNvPr id="6" name="Slide Number Placeholder 5"/>
          <p:cNvSpPr>
            <a:spLocks noGrp="1"/>
          </p:cNvSpPr>
          <p:nvPr>
            <p:ph type="sldNum" sz="quarter" idx="12"/>
          </p:nvPr>
        </p:nvSpPr>
        <p:spPr>
          <a:xfrm>
            <a:off x="0" y="1256270"/>
            <a:ext cx="533400" cy="304800"/>
          </a:xfrm>
        </p:spPr>
        <p:txBody>
          <a:bodyPr/>
          <a:lstStyle>
            <a:lvl1pPr>
              <a:defRPr sz="1800">
                <a:solidFill>
                  <a:srgbClr val="FFFFFF"/>
                </a:solidFill>
              </a:defRPr>
            </a:lvl1pPr>
          </a:lstStyle>
          <a:p>
            <a:fld id="{283B9EA5-CE9A-4950-A80C-5ADF06B45BB8}" type="slidenum">
              <a:rPr lang="en-US" smtClean="0">
                <a:latin typeface="Tw Cen MT"/>
              </a:rPr>
              <a:pPr/>
              <a:t>‹#›</a:t>
            </a:fld>
            <a:endParaRPr lang="en-US" dirty="0">
              <a:latin typeface="Tw Cen MT"/>
            </a:endParaRPr>
          </a:p>
        </p:txBody>
      </p:sp>
      <p:sp>
        <p:nvSpPr>
          <p:cNvPr id="8" name="Content Placeholder 7"/>
          <p:cNvSpPr>
            <a:spLocks noGrp="1"/>
          </p:cNvSpPr>
          <p:nvPr>
            <p:ph sz="quarter" idx="1"/>
          </p:nvPr>
        </p:nvSpPr>
        <p:spPr>
          <a:xfrm>
            <a:off x="152400" y="1600200"/>
            <a:ext cx="8839200" cy="5105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790579571"/>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86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8" name="Rectangle 7"/>
          <p:cNvSpPr/>
          <p:nvPr/>
        </p:nvSpPr>
        <p:spPr>
          <a:xfrm>
            <a:off x="0" y="3048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9" name="Rectangle 8"/>
          <p:cNvSpPr/>
          <p:nvPr/>
        </p:nvSpPr>
        <p:spPr>
          <a:xfrm>
            <a:off x="1371600" y="3048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2" name="Title 1"/>
          <p:cNvSpPr>
            <a:spLocks noGrp="1"/>
          </p:cNvSpPr>
          <p:nvPr>
            <p:ph type="title"/>
          </p:nvPr>
        </p:nvSpPr>
        <p:spPr>
          <a:xfrm>
            <a:off x="1371600" y="3048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3" name="Slide Number Placeholder 12"/>
          <p:cNvSpPr>
            <a:spLocks noGrp="1"/>
          </p:cNvSpPr>
          <p:nvPr>
            <p:ph type="sldNum" sz="quarter" idx="11"/>
          </p:nvPr>
        </p:nvSpPr>
        <p:spPr>
          <a:xfrm>
            <a:off x="0" y="457200"/>
            <a:ext cx="1295400" cy="701676"/>
          </a:xfrm>
        </p:spPr>
        <p:txBody>
          <a:bodyPr>
            <a:noAutofit/>
          </a:bodyPr>
          <a:lstStyle>
            <a:lvl1pPr>
              <a:defRPr sz="2400">
                <a:solidFill>
                  <a:srgbClr val="FFFFFF"/>
                </a:solidFill>
              </a:defRPr>
            </a:lvl1pPr>
          </a:lstStyle>
          <a:p>
            <a:fld id="{283B9EA5-CE9A-4950-A80C-5ADF06B45BB8}" type="slidenum">
              <a:rPr lang="en-US" smtClean="0">
                <a:latin typeface="Tw Cen MT"/>
              </a:rPr>
              <a:pPr/>
              <a:t>‹#›</a:t>
            </a:fld>
            <a:endParaRPr lang="en-US">
              <a:latin typeface="Tw Cen MT"/>
            </a:endParaRPr>
          </a:p>
        </p:txBody>
      </p:sp>
    </p:spTree>
    <p:extLst>
      <p:ext uri="{BB962C8B-B14F-4D97-AF65-F5344CB8AC3E}">
        <p14:creationId xmlns:p14="http://schemas.microsoft.com/office/powerpoint/2010/main" val="397822806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a:xfrm>
            <a:off x="6096000" y="6248400"/>
            <a:ext cx="2667000" cy="365125"/>
          </a:xfrm>
          <a:prstGeom prst="rect">
            <a:avLst/>
          </a:prstGeom>
        </p:spPr>
        <p:txBody>
          <a:bodyPr rtlCol="0"/>
          <a:lstStyle/>
          <a:p>
            <a:endParaRPr lang="en-US">
              <a:solidFill>
                <a:prstClr val="black"/>
              </a:solidFill>
              <a:latin typeface="Tw Cen MT"/>
            </a:endParaRPr>
          </a:p>
        </p:txBody>
      </p:sp>
      <p:sp>
        <p:nvSpPr>
          <p:cNvPr id="10" name="Slide Number Placeholder 9"/>
          <p:cNvSpPr>
            <a:spLocks noGrp="1"/>
          </p:cNvSpPr>
          <p:nvPr>
            <p:ph type="sldNum" sz="quarter" idx="16"/>
          </p:nvPr>
        </p:nvSpPr>
        <p:spPr/>
        <p:txBody>
          <a:bodyPr rtlCol="0"/>
          <a:lstStyle/>
          <a:p>
            <a:fld id="{283B9EA5-CE9A-4950-A80C-5ADF06B45BB8}" type="slidenum">
              <a:rPr lang="en-US" smtClean="0">
                <a:latin typeface="Tw Cen MT"/>
              </a:rPr>
              <a:pPr/>
              <a:t>‹#›</a:t>
            </a:fld>
            <a:endParaRPr lang="en-US">
              <a:latin typeface="Tw Cen MT"/>
            </a:endParaRPr>
          </a:p>
        </p:txBody>
      </p:sp>
      <p:sp>
        <p:nvSpPr>
          <p:cNvPr id="12" name="Footer Placeholder 11"/>
          <p:cNvSpPr>
            <a:spLocks noGrp="1"/>
          </p:cNvSpPr>
          <p:nvPr>
            <p:ph type="ftr" sz="quarter" idx="17"/>
          </p:nvPr>
        </p:nvSpPr>
        <p:spPr>
          <a:xfrm>
            <a:off x="609600" y="6248206"/>
            <a:ext cx="5421083" cy="365125"/>
          </a:xfrm>
          <a:prstGeom prst="rect">
            <a:avLst/>
          </a:prstGeom>
        </p:spPr>
        <p:txBody>
          <a:bodyPr rtlCol="0"/>
          <a:lstStyle/>
          <a:p>
            <a:endParaRPr lang="en-US">
              <a:solidFill>
                <a:prstClr val="black"/>
              </a:solidFill>
              <a:latin typeface="Tw Cen MT"/>
            </a:endParaRPr>
          </a:p>
        </p:txBody>
      </p:sp>
    </p:spTree>
    <p:extLst>
      <p:ext uri="{BB962C8B-B14F-4D97-AF65-F5344CB8AC3E}">
        <p14:creationId xmlns:p14="http://schemas.microsoft.com/office/powerpoint/2010/main" val="270762189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a:xfrm>
            <a:off x="6096000" y="6248400"/>
            <a:ext cx="2667000" cy="365125"/>
          </a:xfrm>
          <a:prstGeom prst="rect">
            <a:avLst/>
          </a:prstGeom>
        </p:spPr>
        <p:txBody>
          <a:bodyPr rtlCol="0"/>
          <a:lstStyle/>
          <a:p>
            <a:endParaRPr lang="en-US">
              <a:solidFill>
                <a:prstClr val="black"/>
              </a:solidFill>
              <a:latin typeface="Tw Cen MT"/>
            </a:endParaRPr>
          </a:p>
        </p:txBody>
      </p:sp>
      <p:sp>
        <p:nvSpPr>
          <p:cNvPr id="12" name="Slide Number Placeholder 11"/>
          <p:cNvSpPr>
            <a:spLocks noGrp="1"/>
          </p:cNvSpPr>
          <p:nvPr>
            <p:ph type="sldNum" sz="quarter" idx="16"/>
          </p:nvPr>
        </p:nvSpPr>
        <p:spPr/>
        <p:txBody>
          <a:bodyPr rtlCol="0"/>
          <a:lstStyle/>
          <a:p>
            <a:fld id="{283B9EA5-CE9A-4950-A80C-5ADF06B45BB8}" type="slidenum">
              <a:rPr lang="en-US" smtClean="0">
                <a:latin typeface="Tw Cen MT"/>
              </a:rPr>
              <a:pPr/>
              <a:t>‹#›</a:t>
            </a:fld>
            <a:endParaRPr lang="en-US">
              <a:latin typeface="Tw Cen MT"/>
            </a:endParaRPr>
          </a:p>
        </p:txBody>
      </p:sp>
      <p:sp>
        <p:nvSpPr>
          <p:cNvPr id="14" name="Footer Placeholder 13"/>
          <p:cNvSpPr>
            <a:spLocks noGrp="1"/>
          </p:cNvSpPr>
          <p:nvPr>
            <p:ph type="ftr" sz="quarter" idx="17"/>
          </p:nvPr>
        </p:nvSpPr>
        <p:spPr>
          <a:xfrm>
            <a:off x="609600" y="6248206"/>
            <a:ext cx="5421083" cy="365125"/>
          </a:xfrm>
          <a:prstGeom prst="rect">
            <a:avLst/>
          </a:prstGeom>
        </p:spPr>
        <p:txBody>
          <a:bodyPr rtlCol="0"/>
          <a:lstStyle/>
          <a:p>
            <a:endParaRPr lang="en-US">
              <a:solidFill>
                <a:prstClr val="black"/>
              </a:solidFill>
              <a:latin typeface="Tw Cen MT"/>
            </a:endParaRP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2758379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A5CDA29-3CBE-48EA-92AE-A996835462BA}" type="datetime4">
              <a:rPr lang="en-US" smtClean="0"/>
              <a:pPr/>
              <a:t>April 3, 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096000" y="6248400"/>
            <a:ext cx="2667000" cy="365125"/>
          </a:xfrm>
          <a:prstGeom prst="rect">
            <a:avLst/>
          </a:prstGeom>
        </p:spPr>
        <p:txBody>
          <a:bodyPr/>
          <a:lstStyle/>
          <a:p>
            <a:endParaRPr lang="en-US">
              <a:solidFill>
                <a:prstClr val="black"/>
              </a:solidFill>
              <a:latin typeface="Tw Cen MT"/>
            </a:endParaRPr>
          </a:p>
        </p:txBody>
      </p:sp>
      <p:sp>
        <p:nvSpPr>
          <p:cNvPr id="4" name="Footer Placeholder 3"/>
          <p:cNvSpPr>
            <a:spLocks noGrp="1"/>
          </p:cNvSpPr>
          <p:nvPr>
            <p:ph type="ftr" sz="quarter" idx="11"/>
          </p:nvPr>
        </p:nvSpPr>
        <p:spPr>
          <a:xfrm>
            <a:off x="609600" y="6248206"/>
            <a:ext cx="5421083" cy="365125"/>
          </a:xfrm>
          <a:prstGeom prst="rect">
            <a:avLst/>
          </a:prstGeom>
        </p:spPr>
        <p:txBody>
          <a:bodyPr/>
          <a:lstStyle/>
          <a:p>
            <a:endParaRPr lang="en-US">
              <a:solidFill>
                <a:prstClr val="black"/>
              </a:solidFill>
              <a:latin typeface="Tw Cen MT"/>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283B9EA5-CE9A-4950-A80C-5ADF06B45BB8}" type="slidenum">
              <a:rPr lang="en-US" smtClean="0">
                <a:latin typeface="Tw Cen MT"/>
              </a:rPr>
              <a:pPr/>
              <a:t>‹#›</a:t>
            </a:fld>
            <a:endParaRPr lang="en-US">
              <a:latin typeface="Tw Cen MT"/>
            </a:endParaRPr>
          </a:p>
        </p:txBody>
      </p:sp>
    </p:spTree>
    <p:extLst>
      <p:ext uri="{BB962C8B-B14F-4D97-AF65-F5344CB8AC3E}">
        <p14:creationId xmlns:p14="http://schemas.microsoft.com/office/powerpoint/2010/main" val="40790915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0" y="6248400"/>
            <a:ext cx="2667000" cy="365125"/>
          </a:xfrm>
          <a:prstGeom prst="rect">
            <a:avLst/>
          </a:prstGeom>
        </p:spPr>
        <p:txBody>
          <a:bodyPr/>
          <a:lstStyle/>
          <a:p>
            <a:endParaRPr lang="en-US">
              <a:solidFill>
                <a:prstClr val="black"/>
              </a:solidFill>
              <a:latin typeface="Tw Cen MT"/>
            </a:endParaRPr>
          </a:p>
        </p:txBody>
      </p:sp>
      <p:sp>
        <p:nvSpPr>
          <p:cNvPr id="3" name="Footer Placeholder 2"/>
          <p:cNvSpPr>
            <a:spLocks noGrp="1"/>
          </p:cNvSpPr>
          <p:nvPr>
            <p:ph type="ftr" sz="quarter" idx="11"/>
          </p:nvPr>
        </p:nvSpPr>
        <p:spPr>
          <a:xfrm>
            <a:off x="609600" y="6248206"/>
            <a:ext cx="5421083" cy="365125"/>
          </a:xfrm>
          <a:prstGeom prst="rect">
            <a:avLst/>
          </a:prstGeom>
        </p:spPr>
        <p:txBody>
          <a:bodyPr/>
          <a:lstStyle/>
          <a:p>
            <a:endParaRPr lang="en-US">
              <a:solidFill>
                <a:prstClr val="black"/>
              </a:solidFill>
              <a:latin typeface="Tw Cen MT"/>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283B9EA5-CE9A-4950-A80C-5ADF06B45BB8}" type="slidenum">
              <a:rPr lang="en-US" smtClean="0">
                <a:solidFill>
                  <a:srgbClr val="464646"/>
                </a:solidFill>
                <a:latin typeface="Tw Cen MT"/>
              </a:rPr>
              <a:pPr/>
              <a:t>‹#›</a:t>
            </a:fld>
            <a:endParaRPr lang="en-US">
              <a:solidFill>
                <a:srgbClr val="464646"/>
              </a:solidFill>
              <a:latin typeface="Tw Cen MT"/>
            </a:endParaRPr>
          </a:p>
        </p:txBody>
      </p:sp>
    </p:spTree>
    <p:extLst>
      <p:ext uri="{BB962C8B-B14F-4D97-AF65-F5344CB8AC3E}">
        <p14:creationId xmlns:p14="http://schemas.microsoft.com/office/powerpoint/2010/main" val="7577290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6096000" y="6248400"/>
            <a:ext cx="2667000" cy="365125"/>
          </a:xfrm>
          <a:prstGeom prst="rect">
            <a:avLst/>
          </a:prstGeom>
        </p:spPr>
        <p:txBody>
          <a:bodyPr/>
          <a:lstStyle/>
          <a:p>
            <a:endParaRPr lang="en-US">
              <a:solidFill>
                <a:prstClr val="black"/>
              </a:solidFill>
              <a:latin typeface="Tw Cen MT"/>
            </a:endParaRPr>
          </a:p>
        </p:txBody>
      </p:sp>
      <p:sp>
        <p:nvSpPr>
          <p:cNvPr id="6" name="Footer Placeholder 5"/>
          <p:cNvSpPr>
            <a:spLocks noGrp="1"/>
          </p:cNvSpPr>
          <p:nvPr>
            <p:ph type="ftr" sz="quarter" idx="11"/>
          </p:nvPr>
        </p:nvSpPr>
        <p:spPr>
          <a:xfrm>
            <a:off x="609600" y="6248206"/>
            <a:ext cx="5421083" cy="365125"/>
          </a:xfrm>
          <a:prstGeom prst="rect">
            <a:avLst/>
          </a:prstGeom>
        </p:spPr>
        <p:txBody>
          <a:bodyPr/>
          <a:lstStyle/>
          <a:p>
            <a:endParaRPr lang="en-US">
              <a:solidFill>
                <a:prstClr val="black"/>
              </a:solidFill>
              <a:latin typeface="Tw Cen MT"/>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283B9EA5-CE9A-4950-A80C-5ADF06B45BB8}" type="slidenum">
              <a:rPr lang="en-US" smtClean="0">
                <a:latin typeface="Tw Cen MT"/>
              </a:rPr>
              <a:pPr/>
              <a:t>‹#›</a:t>
            </a:fld>
            <a:endParaRPr lang="en-US">
              <a:latin typeface="Tw Cen MT"/>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82607479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12" name="Date Placeholder 11"/>
          <p:cNvSpPr>
            <a:spLocks noGrp="1"/>
          </p:cNvSpPr>
          <p:nvPr>
            <p:ph type="dt" sz="half" idx="10"/>
          </p:nvPr>
        </p:nvSpPr>
        <p:spPr>
          <a:xfrm>
            <a:off x="6248400" y="6248400"/>
            <a:ext cx="2667000" cy="365125"/>
          </a:xfrm>
          <a:prstGeom prst="rect">
            <a:avLst/>
          </a:prstGeom>
        </p:spPr>
        <p:txBody>
          <a:bodyPr rtlCol="0"/>
          <a:lstStyle/>
          <a:p>
            <a:endParaRPr lang="en-US">
              <a:solidFill>
                <a:prstClr val="black"/>
              </a:solidFill>
              <a:latin typeface="Tw Cen MT"/>
            </a:endParaRP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283B9EA5-CE9A-4950-A80C-5ADF06B45BB8}" type="slidenum">
              <a:rPr lang="en-US" smtClean="0">
                <a:latin typeface="Tw Cen MT"/>
              </a:rPr>
              <a:pPr/>
              <a:t>‹#›</a:t>
            </a:fld>
            <a:endParaRPr lang="en-US">
              <a:latin typeface="Tw Cen MT"/>
            </a:endParaRPr>
          </a:p>
        </p:txBody>
      </p:sp>
      <p:sp>
        <p:nvSpPr>
          <p:cNvPr id="14" name="Footer Placeholder 13"/>
          <p:cNvSpPr>
            <a:spLocks noGrp="1"/>
          </p:cNvSpPr>
          <p:nvPr>
            <p:ph type="ftr" sz="quarter" idx="12"/>
          </p:nvPr>
        </p:nvSpPr>
        <p:spPr>
          <a:xfrm>
            <a:off x="1600200" y="6248206"/>
            <a:ext cx="4572000" cy="365125"/>
          </a:xfrm>
          <a:prstGeom prst="rect">
            <a:avLst/>
          </a:prstGeom>
        </p:spPr>
        <p:txBody>
          <a:bodyPr rtlCol="0"/>
          <a:lstStyle/>
          <a:p>
            <a:endParaRPr lang="en-US">
              <a:solidFill>
                <a:prstClr val="black"/>
              </a:solidFill>
              <a:latin typeface="Tw Cen MT"/>
            </a:endParaRP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extLst>
      <p:ext uri="{BB962C8B-B14F-4D97-AF65-F5344CB8AC3E}">
        <p14:creationId xmlns:p14="http://schemas.microsoft.com/office/powerpoint/2010/main" val="2039917999"/>
      </p:ext>
    </p:extLst>
  </p:cSld>
  <p:clrMapOvr>
    <a:overrideClrMapping bg1="lt1" tx1="dk1" bg2="lt2" tx2="dk2" accent1="accent1" accent2="accent2" accent3="accent3" accent4="accent4" accent5="accent5" accent6="accent6" hlink="hlink" folHlink="folHlink"/>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096000" y="6248400"/>
            <a:ext cx="2667000" cy="365125"/>
          </a:xfrm>
          <a:prstGeom prst="rect">
            <a:avLst/>
          </a:prstGeom>
        </p:spPr>
        <p:txBody>
          <a:bodyPr/>
          <a:lstStyle/>
          <a:p>
            <a:endParaRPr lang="en-US">
              <a:solidFill>
                <a:prstClr val="black"/>
              </a:solidFill>
              <a:latin typeface="Tw Cen MT"/>
            </a:endParaRPr>
          </a:p>
        </p:txBody>
      </p:sp>
      <p:sp>
        <p:nvSpPr>
          <p:cNvPr id="5" name="Footer Placeholder 4"/>
          <p:cNvSpPr>
            <a:spLocks noGrp="1"/>
          </p:cNvSpPr>
          <p:nvPr>
            <p:ph type="ftr" sz="quarter" idx="11"/>
          </p:nvPr>
        </p:nvSpPr>
        <p:spPr>
          <a:xfrm>
            <a:off x="609600" y="6248206"/>
            <a:ext cx="5421083" cy="365125"/>
          </a:xfrm>
          <a:prstGeom prst="rect">
            <a:avLst/>
          </a:prstGeom>
        </p:spPr>
        <p:txBody>
          <a:bodyPr/>
          <a:lstStyle/>
          <a:p>
            <a:endParaRPr lang="en-US">
              <a:solidFill>
                <a:prstClr val="black"/>
              </a:solidFill>
              <a:latin typeface="Tw Cen MT"/>
            </a:endParaRPr>
          </a:p>
        </p:txBody>
      </p:sp>
      <p:sp>
        <p:nvSpPr>
          <p:cNvPr id="6" name="Slide Number Placeholder 5"/>
          <p:cNvSpPr>
            <a:spLocks noGrp="1"/>
          </p:cNvSpPr>
          <p:nvPr>
            <p:ph type="sldNum" sz="quarter" idx="12"/>
          </p:nvPr>
        </p:nvSpPr>
        <p:spPr/>
        <p:txBody>
          <a:bodyPr/>
          <a:lstStyle/>
          <a:p>
            <a:fld id="{283B9EA5-CE9A-4950-A80C-5ADF06B45BB8}" type="slidenum">
              <a:rPr lang="en-US" smtClean="0">
                <a:latin typeface="Tw Cen MT"/>
              </a:rPr>
              <a:pPr/>
              <a:t>‹#›</a:t>
            </a:fld>
            <a:endParaRPr lang="en-US">
              <a:latin typeface="Tw Cen MT"/>
            </a:endParaRPr>
          </a:p>
        </p:txBody>
      </p:sp>
    </p:spTree>
    <p:extLst>
      <p:ext uri="{BB962C8B-B14F-4D97-AF65-F5344CB8AC3E}">
        <p14:creationId xmlns:p14="http://schemas.microsoft.com/office/powerpoint/2010/main" val="370324829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a:prstGeom prst="rect">
            <a:avLst/>
          </a:prstGeom>
        </p:spPr>
        <p:txBody>
          <a:bodyPr/>
          <a:lstStyle/>
          <a:p>
            <a:endParaRPr lang="en-US">
              <a:solidFill>
                <a:prstClr val="black"/>
              </a:solidFill>
              <a:latin typeface="Tw Cen MT"/>
            </a:endParaRPr>
          </a:p>
        </p:txBody>
      </p:sp>
      <p:sp>
        <p:nvSpPr>
          <p:cNvPr id="5" name="Footer Placeholder 4"/>
          <p:cNvSpPr>
            <a:spLocks noGrp="1"/>
          </p:cNvSpPr>
          <p:nvPr>
            <p:ph type="ftr" sz="quarter" idx="11"/>
          </p:nvPr>
        </p:nvSpPr>
        <p:spPr>
          <a:xfrm>
            <a:off x="457201" y="6248207"/>
            <a:ext cx="5573483" cy="365125"/>
          </a:xfrm>
          <a:prstGeom prst="rect">
            <a:avLst/>
          </a:prstGeom>
        </p:spPr>
        <p:txBody>
          <a:bodyPr/>
          <a:lstStyle/>
          <a:p>
            <a:endParaRPr lang="en-US">
              <a:solidFill>
                <a:prstClr val="black"/>
              </a:solidFill>
              <a:latin typeface="Tw Cen MT"/>
            </a:endParaRP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Tw Cen MT"/>
            </a:endParaRPr>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Tw Cen MT"/>
            </a:endParaRPr>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Tw Cen MT"/>
            </a:endParaRPr>
          </a:p>
        </p:txBody>
      </p:sp>
      <p:sp>
        <p:nvSpPr>
          <p:cNvPr id="6" name="Slide Number Placeholder 5"/>
          <p:cNvSpPr>
            <a:spLocks noGrp="1"/>
          </p:cNvSpPr>
          <p:nvPr>
            <p:ph type="sldNum" sz="quarter" idx="12"/>
          </p:nvPr>
        </p:nvSpPr>
        <p:spPr>
          <a:xfrm rot="5400000">
            <a:off x="5989638" y="144462"/>
            <a:ext cx="533400" cy="244476"/>
          </a:xfrm>
        </p:spPr>
        <p:txBody>
          <a:bodyPr/>
          <a:lstStyle/>
          <a:p>
            <a:fld id="{283B9EA5-CE9A-4950-A80C-5ADF06B45BB8}" type="slidenum">
              <a:rPr lang="en-US" smtClean="0">
                <a:latin typeface="Tw Cen MT"/>
              </a:rPr>
              <a:pPr/>
              <a:t>‹#›</a:t>
            </a:fld>
            <a:endParaRPr lang="en-US">
              <a:latin typeface="Tw Cen MT"/>
            </a:endParaRPr>
          </a:p>
        </p:txBody>
      </p:sp>
    </p:spTree>
    <p:extLst>
      <p:ext uri="{BB962C8B-B14F-4D97-AF65-F5344CB8AC3E}">
        <p14:creationId xmlns:p14="http://schemas.microsoft.com/office/powerpoint/2010/main" val="3886343950"/>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9EC054-3869-4501-B163-1BBFDE8DCE04}" type="datetime4">
              <a:rPr lang="en-US" smtClean="0"/>
              <a:pPr/>
              <a:t>April 3, 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63D831-56C1-49CF-8EF7-8B9A98402BCD}" type="datetime4">
              <a:rPr lang="en-US" smtClean="0"/>
              <a:pPr/>
              <a:t>April 3, 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AD5615-7F4F-4584-84D5-CC95918C321F}" type="datetime4">
              <a:rPr lang="en-US" smtClean="0"/>
              <a:pPr/>
              <a:t>April 3, 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EA923-9BEE-48CE-9F28-5B525F399BAD}" type="datetime4">
              <a:rPr lang="en-US" smtClean="0"/>
              <a:pPr/>
              <a:t>April 3, 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F38DF745-7D3F-47F4-83A3-874385CFAA69}" type="slidenum">
              <a:rPr lang="en-US" smtClean="0"/>
              <a:pPr/>
              <a:t>‹#›</a:t>
            </a:fld>
            <a:endParaRPr lang="en-US" dirty="0"/>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8105786" cy="672206"/>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199" y="1112993"/>
            <a:ext cx="8105787" cy="5013171"/>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17D0EFEE-2756-4A20-BF2A-63F0A94F99AC}" type="datetime4">
              <a:rPr lang="en-US" smtClean="0"/>
              <a:pPr/>
              <a:t>April 3, 2018</a:t>
            </a:fld>
            <a:endParaRPr lang="en-US" dirty="0"/>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F38DF745-7D3F-47F4-83A3-874385CFAA69}" type="slidenum">
              <a:rPr lang="en-US" smtClean="0"/>
              <a:pPr/>
              <a:t>‹#›</a:t>
            </a:fld>
            <a:endParaRPr lang="en-US" dirty="0"/>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sldNum="0" hdr="0" ft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400"/>
            <a:ext cx="8229600" cy="685800"/>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990600"/>
            <a:ext cx="8229600" cy="54102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477000"/>
            <a:ext cx="2133600" cy="244475"/>
          </a:xfrm>
          <a:prstGeom prst="rect">
            <a:avLst/>
          </a:prstGeom>
        </p:spPr>
        <p:txBody>
          <a:bodyPr vert="horz" lIns="91440" tIns="45720" rIns="91440" bIns="45720" rtlCol="0" anchor="ctr"/>
          <a:lstStyle>
            <a:lvl1pPr algn="l">
              <a:defRPr sz="1200">
                <a:solidFill>
                  <a:schemeClr val="tx1">
                    <a:tint val="75000"/>
                  </a:schemeClr>
                </a:solidFill>
              </a:defRPr>
            </a:lvl1pPr>
          </a:lstStyle>
          <a:p>
            <a:fld id="{44C2DCD0-58F9-48B5-97CA-3859C6F428FC}"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5" name="Footer Placeholder 4"/>
          <p:cNvSpPr>
            <a:spLocks noGrp="1"/>
          </p:cNvSpPr>
          <p:nvPr>
            <p:ph type="ftr" sz="quarter" idx="3"/>
          </p:nvPr>
        </p:nvSpPr>
        <p:spPr>
          <a:xfrm>
            <a:off x="3124200" y="6477000"/>
            <a:ext cx="2895600" cy="24447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latin typeface="Corbel"/>
            </a:endParaRPr>
          </a:p>
        </p:txBody>
      </p:sp>
      <p:sp>
        <p:nvSpPr>
          <p:cNvPr id="6" name="Slide Number Placeholder 5"/>
          <p:cNvSpPr>
            <a:spLocks noGrp="1"/>
          </p:cNvSpPr>
          <p:nvPr>
            <p:ph type="sldNum" sz="quarter" idx="4"/>
          </p:nvPr>
        </p:nvSpPr>
        <p:spPr>
          <a:xfrm>
            <a:off x="6553200" y="6477000"/>
            <a:ext cx="2133600" cy="24447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3103281857"/>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effectLst>
            <a:outerShdw blurRad="50800" dist="38100" dir="8100000" algn="tr" rotWithShape="0">
              <a:prstClr val="black">
                <a:alpha val="40000"/>
              </a:prstClr>
            </a:outerShdw>
          </a:effectLst>
          <a:latin typeface="Gill Sans"/>
          <a:ea typeface="+mj-ea"/>
          <a:cs typeface="Gill San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Gill Sans MT" pitchFamily="34" charset="0"/>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Gill Sans MT" pitchFamily="34" charset="0"/>
          <a:ea typeface="+mn-ea"/>
          <a:cs typeface="+mn-cs"/>
        </a:defRPr>
      </a:lvl2pPr>
      <a:lvl3pPr marL="1143000" indent="-228600" algn="l" defTabSz="914400" rtl="0" eaLnBrk="1" latinLnBrk="0" hangingPunct="1">
        <a:spcBef>
          <a:spcPct val="20000"/>
        </a:spcBef>
        <a:buFont typeface="Arial" pitchFamily="34" charset="0"/>
        <a:buChar char="•"/>
        <a:defRPr sz="2200" b="0" kern="1200">
          <a:solidFill>
            <a:schemeClr val="tx1"/>
          </a:solidFill>
          <a:latin typeface="Gill Sans MT"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Gill Sans MT"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Gill Sans MT"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152400" y="228600"/>
            <a:ext cx="88392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152400" y="1600200"/>
            <a:ext cx="8839200" cy="510540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23" name="Slide Number Placeholder 22"/>
          <p:cNvSpPr>
            <a:spLocks noGrp="1"/>
          </p:cNvSpPr>
          <p:nvPr>
            <p:ph type="sldNum" sz="quarter" idx="4"/>
          </p:nvPr>
        </p:nvSpPr>
        <p:spPr>
          <a:xfrm>
            <a:off x="-4634" y="1257917"/>
            <a:ext cx="595184" cy="260728"/>
          </a:xfrm>
          <a:prstGeom prst="rect">
            <a:avLst/>
          </a:prstGeom>
        </p:spPr>
        <p:txBody>
          <a:bodyPr vert="horz" anchor="ctr" anchorCtr="0">
            <a:normAutofit/>
          </a:bodyPr>
          <a:lstStyle>
            <a:lvl1pPr algn="ctr" eaLnBrk="1" latinLnBrk="0" hangingPunct="1">
              <a:defRPr kumimoji="0" sz="1800" b="1">
                <a:solidFill>
                  <a:srgbClr val="FFFFFF"/>
                </a:solidFill>
              </a:defRPr>
            </a:lvl1pPr>
          </a:lstStyle>
          <a:p>
            <a:fld id="{283B9EA5-CE9A-4950-A80C-5ADF06B45BB8}" type="slidenum">
              <a:rPr lang="en-US" smtClean="0">
                <a:latin typeface="Tw Cen MT"/>
              </a:rPr>
              <a:pPr/>
              <a:t>‹#›</a:t>
            </a:fld>
            <a:endParaRPr lang="en-US" dirty="0">
              <a:latin typeface="Tw Cen MT"/>
            </a:endParaRPr>
          </a:p>
        </p:txBody>
      </p:sp>
    </p:spTree>
    <p:extLst>
      <p:ext uri="{BB962C8B-B14F-4D97-AF65-F5344CB8AC3E}">
        <p14:creationId xmlns:p14="http://schemas.microsoft.com/office/powerpoint/2010/main" val="618496491"/>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400"/>
            <a:ext cx="8229600" cy="685800"/>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990600"/>
            <a:ext cx="8229600" cy="54102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477000"/>
            <a:ext cx="2133600" cy="244475"/>
          </a:xfrm>
          <a:prstGeom prst="rect">
            <a:avLst/>
          </a:prstGeom>
        </p:spPr>
        <p:txBody>
          <a:bodyPr vert="horz" lIns="91440" tIns="45720" rIns="91440" bIns="45720" rtlCol="0" anchor="ctr"/>
          <a:lstStyle>
            <a:lvl1pPr algn="l">
              <a:defRPr sz="1200">
                <a:solidFill>
                  <a:schemeClr val="tx1">
                    <a:tint val="75000"/>
                  </a:schemeClr>
                </a:solidFill>
              </a:defRPr>
            </a:lvl1pPr>
          </a:lstStyle>
          <a:p>
            <a:fld id="{44C2DCD0-58F9-48B5-97CA-3859C6F428FC}" type="datetime1">
              <a:rPr lang="en-US" smtClean="0">
                <a:solidFill>
                  <a:prstClr val="black">
                    <a:tint val="75000"/>
                  </a:prstClr>
                </a:solidFill>
                <a:latin typeface="Corbel"/>
              </a:rPr>
              <a:pPr/>
              <a:t>4/3/18</a:t>
            </a:fld>
            <a:endParaRPr lang="en-US">
              <a:solidFill>
                <a:prstClr val="black">
                  <a:tint val="75000"/>
                </a:prstClr>
              </a:solidFill>
              <a:latin typeface="Corbel"/>
            </a:endParaRPr>
          </a:p>
        </p:txBody>
      </p:sp>
      <p:sp>
        <p:nvSpPr>
          <p:cNvPr id="5" name="Footer Placeholder 4"/>
          <p:cNvSpPr>
            <a:spLocks noGrp="1"/>
          </p:cNvSpPr>
          <p:nvPr>
            <p:ph type="ftr" sz="quarter" idx="3"/>
          </p:nvPr>
        </p:nvSpPr>
        <p:spPr>
          <a:xfrm>
            <a:off x="3124200" y="6477000"/>
            <a:ext cx="2895600" cy="24447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latin typeface="Corbel"/>
            </a:endParaRPr>
          </a:p>
        </p:txBody>
      </p:sp>
      <p:sp>
        <p:nvSpPr>
          <p:cNvPr id="6" name="Slide Number Placeholder 5"/>
          <p:cNvSpPr>
            <a:spLocks noGrp="1"/>
          </p:cNvSpPr>
          <p:nvPr>
            <p:ph type="sldNum" sz="quarter" idx="4"/>
          </p:nvPr>
        </p:nvSpPr>
        <p:spPr>
          <a:xfrm>
            <a:off x="6553200" y="6477000"/>
            <a:ext cx="2133600" cy="24447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latin typeface="Corbel"/>
              </a:rPr>
              <a:pPr/>
              <a:t>‹#›</a:t>
            </a:fld>
            <a:endParaRPr lang="en-US">
              <a:solidFill>
                <a:prstClr val="black">
                  <a:tint val="75000"/>
                </a:prstClr>
              </a:solidFill>
              <a:latin typeface="Corbel"/>
            </a:endParaRPr>
          </a:p>
        </p:txBody>
      </p:sp>
    </p:spTree>
    <p:extLst>
      <p:ext uri="{BB962C8B-B14F-4D97-AF65-F5344CB8AC3E}">
        <p14:creationId xmlns:p14="http://schemas.microsoft.com/office/powerpoint/2010/main" val="1285701827"/>
      </p:ext>
    </p:extLst>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effectLst>
            <a:outerShdw blurRad="50800" dist="38100" dir="8100000" algn="tr" rotWithShape="0">
              <a:prstClr val="black">
                <a:alpha val="40000"/>
              </a:prstClr>
            </a:outerShdw>
          </a:effectLst>
          <a:latin typeface="Gill Sans"/>
          <a:ea typeface="+mj-ea"/>
          <a:cs typeface="Gill San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Gill Sans MT" pitchFamily="34" charset="0"/>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Gill Sans MT" pitchFamily="34" charset="0"/>
          <a:ea typeface="+mn-ea"/>
          <a:cs typeface="+mn-cs"/>
        </a:defRPr>
      </a:lvl2pPr>
      <a:lvl3pPr marL="1143000" indent="-228600" algn="l" defTabSz="914400" rtl="0" eaLnBrk="1" latinLnBrk="0" hangingPunct="1">
        <a:spcBef>
          <a:spcPct val="20000"/>
        </a:spcBef>
        <a:buFont typeface="Arial" pitchFamily="34" charset="0"/>
        <a:buChar char="•"/>
        <a:defRPr sz="2200" b="0" kern="1200">
          <a:solidFill>
            <a:schemeClr val="tx1"/>
          </a:solidFill>
          <a:latin typeface="Gill Sans MT"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Gill Sans MT"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Gill Sans MT"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152400" y="228600"/>
            <a:ext cx="88392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152400" y="1600200"/>
            <a:ext cx="8839200" cy="510540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latin typeface="Tw Cen MT"/>
            </a:endParaRPr>
          </a:p>
        </p:txBody>
      </p:sp>
      <p:sp>
        <p:nvSpPr>
          <p:cNvPr id="23" name="Slide Number Placeholder 22"/>
          <p:cNvSpPr>
            <a:spLocks noGrp="1"/>
          </p:cNvSpPr>
          <p:nvPr>
            <p:ph type="sldNum" sz="quarter" idx="4"/>
          </p:nvPr>
        </p:nvSpPr>
        <p:spPr>
          <a:xfrm>
            <a:off x="-4634" y="1257917"/>
            <a:ext cx="595184" cy="260728"/>
          </a:xfrm>
          <a:prstGeom prst="rect">
            <a:avLst/>
          </a:prstGeom>
        </p:spPr>
        <p:txBody>
          <a:bodyPr vert="horz" anchor="ctr" anchorCtr="0">
            <a:normAutofit/>
          </a:bodyPr>
          <a:lstStyle>
            <a:lvl1pPr algn="ctr" eaLnBrk="1" latinLnBrk="0" hangingPunct="1">
              <a:defRPr kumimoji="0" sz="1800" b="1">
                <a:solidFill>
                  <a:srgbClr val="FFFFFF"/>
                </a:solidFill>
              </a:defRPr>
            </a:lvl1pPr>
          </a:lstStyle>
          <a:p>
            <a:fld id="{283B9EA5-CE9A-4950-A80C-5ADF06B45BB8}" type="slidenum">
              <a:rPr lang="en-US" smtClean="0">
                <a:latin typeface="Tw Cen MT"/>
              </a:rPr>
              <a:pPr/>
              <a:t>‹#›</a:t>
            </a:fld>
            <a:endParaRPr lang="en-US" dirty="0">
              <a:latin typeface="Tw Cen MT"/>
            </a:endParaRPr>
          </a:p>
        </p:txBody>
      </p:sp>
    </p:spTree>
    <p:extLst>
      <p:ext uri="{BB962C8B-B14F-4D97-AF65-F5344CB8AC3E}">
        <p14:creationId xmlns:p14="http://schemas.microsoft.com/office/powerpoint/2010/main" val="3529538848"/>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4" Type="http://schemas.openxmlformats.org/officeDocument/2006/relationships/image" Target="../media/image5.jpeg"/><Relationship Id="rId5" Type="http://schemas.openxmlformats.org/officeDocument/2006/relationships/image" Target="../media/image6.png"/><Relationship Id="rId1" Type="http://schemas.openxmlformats.org/officeDocument/2006/relationships/slideLayout" Target="../slideLayouts/slideLayout35.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3" Type="http://schemas.openxmlformats.org/officeDocument/2006/relationships/image" Target="../media/image4.wmf"/><Relationship Id="rId4" Type="http://schemas.openxmlformats.org/officeDocument/2006/relationships/image" Target="../media/image5.jpeg"/><Relationship Id="rId5" Type="http://schemas.openxmlformats.org/officeDocument/2006/relationships/image" Target="../media/image6.png"/><Relationship Id="rId1" Type="http://schemas.openxmlformats.org/officeDocument/2006/relationships/slideLayout" Target="../slideLayouts/slideLayout35.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hyperlink" Target="https://www.usenix.org/conference/usenixsecurity15/technical-sessions/presentation/sun"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4" Type="http://schemas.openxmlformats.org/officeDocument/2006/relationships/image" Target="../media/image5.jpeg"/><Relationship Id="rId5" Type="http://schemas.openxmlformats.org/officeDocument/2006/relationships/image" Target="../media/image6.png"/><Relationship Id="rId1" Type="http://schemas.openxmlformats.org/officeDocument/2006/relationships/slideLayout" Target="../slideLayouts/slideLayout13.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4" Type="http://schemas.openxmlformats.org/officeDocument/2006/relationships/image" Target="../media/image5.jpeg"/><Relationship Id="rId5" Type="http://schemas.openxmlformats.org/officeDocument/2006/relationships/image" Target="../media/image6.png"/><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4" Type="http://schemas.openxmlformats.org/officeDocument/2006/relationships/image" Target="../media/image5.jpeg"/><Relationship Id="rId5" Type="http://schemas.openxmlformats.org/officeDocument/2006/relationships/image" Target="../media/image6.png"/><Relationship Id="rId6" Type="http://schemas.openxmlformats.org/officeDocument/2006/relationships/image" Target="../media/image7.png"/><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4.xml"/><Relationship Id="rId3" Type="http://schemas.openxmlformats.org/officeDocument/2006/relationships/hyperlink" Target="ftp://ftp.arin.net/info/asn.txt" TargetMode="External"/></Relationships>
</file>

<file path=ppt/slides/_rels/slide7.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46.xml"/><Relationship Id="rId3"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35.xml"/><Relationship Id="rId3"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3600" dirty="0" smtClean="0"/>
              <a:t>CS590B/690B </a:t>
            </a:r>
            <a:br>
              <a:rPr lang="en-US" sz="3600" dirty="0" smtClean="0"/>
            </a:br>
            <a:r>
              <a:rPr lang="en-US" sz="3600" dirty="0" smtClean="0"/>
              <a:t>Detecting Network Interference</a:t>
            </a:r>
            <a:endParaRPr lang="en-US" sz="3600" dirty="0"/>
          </a:p>
        </p:txBody>
      </p:sp>
      <p:sp>
        <p:nvSpPr>
          <p:cNvPr id="3" name="Subtitle 2"/>
          <p:cNvSpPr>
            <a:spLocks noGrp="1"/>
          </p:cNvSpPr>
          <p:nvPr>
            <p:ph type="subTitle" idx="1"/>
          </p:nvPr>
        </p:nvSpPr>
        <p:spPr>
          <a:xfrm>
            <a:off x="457199" y="3746500"/>
            <a:ext cx="8057237" cy="2387600"/>
          </a:xfrm>
        </p:spPr>
        <p:txBody>
          <a:bodyPr>
            <a:normAutofit/>
          </a:bodyPr>
          <a:lstStyle/>
          <a:p>
            <a:pPr algn="ctr"/>
            <a:r>
              <a:rPr lang="en-US" smtClean="0"/>
              <a:t>Lecture 15</a:t>
            </a:r>
            <a:endParaRPr lang="en-US" dirty="0" smtClean="0"/>
          </a:p>
          <a:p>
            <a:pPr algn="ctr"/>
            <a:endParaRPr lang="en-US" dirty="0"/>
          </a:p>
          <a:p>
            <a:pPr algn="ctr"/>
            <a:r>
              <a:rPr lang="en-US" dirty="0" smtClean="0"/>
              <a:t> Phillipa Gill – </a:t>
            </a:r>
            <a:r>
              <a:rPr lang="en-US" dirty="0" err="1" smtClean="0"/>
              <a:t>Umass</a:t>
            </a:r>
            <a:r>
              <a:rPr lang="en-US" dirty="0" smtClean="0"/>
              <a:t> Amherst</a:t>
            </a:r>
          </a:p>
          <a:p>
            <a:pPr algn="ctr"/>
            <a:endParaRPr lang="en-US" dirty="0" smtClean="0"/>
          </a:p>
        </p:txBody>
      </p:sp>
    </p:spTree>
    <p:extLst>
      <p:ext uri="{BB962C8B-B14F-4D97-AF65-F5344CB8AC3E}">
        <p14:creationId xmlns:p14="http://schemas.microsoft.com/office/powerpoint/2010/main" val="16073053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0" name="Straight Connector 109"/>
          <p:cNvCxnSpPr/>
          <p:nvPr/>
        </p:nvCxnSpPr>
        <p:spPr>
          <a:xfrm>
            <a:off x="990600" y="3581400"/>
            <a:ext cx="2743200" cy="914400"/>
          </a:xfrm>
          <a:prstGeom prst="line">
            <a:avLst/>
          </a:prstGeom>
          <a:ln w="762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04" name="Straight Connector 103"/>
          <p:cNvCxnSpPr>
            <a:stCxn id="12" idx="0"/>
            <a:endCxn id="13" idx="2"/>
          </p:cNvCxnSpPr>
          <p:nvPr/>
        </p:nvCxnSpPr>
        <p:spPr>
          <a:xfrm>
            <a:off x="5027994" y="2514600"/>
            <a:ext cx="1377297" cy="990600"/>
          </a:xfrm>
          <a:prstGeom prst="line">
            <a:avLst/>
          </a:prstGeom>
          <a:ln w="762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80" name="Straight Connector 79"/>
          <p:cNvCxnSpPr/>
          <p:nvPr/>
        </p:nvCxnSpPr>
        <p:spPr>
          <a:xfrm flipV="1">
            <a:off x="4953000" y="3810000"/>
            <a:ext cx="1524000" cy="685800"/>
          </a:xfrm>
          <a:prstGeom prst="line">
            <a:avLst/>
          </a:prstGeom>
          <a:ln w="76200" cmpd="sng">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89" name="Straight Connector 88"/>
          <p:cNvCxnSpPr>
            <a:stCxn id="40" idx="1"/>
            <a:endCxn id="13" idx="3"/>
          </p:cNvCxnSpPr>
          <p:nvPr/>
        </p:nvCxnSpPr>
        <p:spPr>
          <a:xfrm>
            <a:off x="7124700" y="2208502"/>
            <a:ext cx="0" cy="756807"/>
          </a:xfrm>
          <a:prstGeom prst="line">
            <a:avLst/>
          </a:prstGeom>
          <a:ln w="76200" cmpd="sng">
            <a:solidFill>
              <a:srgbClr val="000000"/>
            </a:solidFill>
            <a:headEnd type="triangle"/>
            <a:tailEnd type="none"/>
          </a:ln>
        </p:spPr>
        <p:style>
          <a:lnRef idx="2">
            <a:schemeClr val="accent1"/>
          </a:lnRef>
          <a:fillRef idx="0">
            <a:schemeClr val="accent1"/>
          </a:fillRef>
          <a:effectRef idx="1">
            <a:schemeClr val="accent1"/>
          </a:effectRef>
          <a:fontRef idx="minor">
            <a:schemeClr val="tx1"/>
          </a:fontRef>
        </p:style>
      </p:cxnSp>
      <p:cxnSp>
        <p:nvCxnSpPr>
          <p:cNvPr id="95" name="Straight Connector 94"/>
          <p:cNvCxnSpPr/>
          <p:nvPr/>
        </p:nvCxnSpPr>
        <p:spPr>
          <a:xfrm>
            <a:off x="4800600" y="5029200"/>
            <a:ext cx="2057400" cy="1295400"/>
          </a:xfrm>
          <a:prstGeom prst="line">
            <a:avLst/>
          </a:prstGeom>
          <a:ln w="76200" cmpd="sng">
            <a:solidFill>
              <a:srgbClr val="000000"/>
            </a:solidFill>
            <a:headEnd type="triangle"/>
            <a:tailEnd type="none"/>
          </a:ln>
        </p:spPr>
        <p:style>
          <a:lnRef idx="2">
            <a:schemeClr val="accent1"/>
          </a:lnRef>
          <a:fillRef idx="0">
            <a:schemeClr val="accent1"/>
          </a:fillRef>
          <a:effectRef idx="1">
            <a:schemeClr val="accent1"/>
          </a:effectRef>
          <a:fontRef idx="minor">
            <a:schemeClr val="tx1"/>
          </a:fontRef>
        </p:style>
      </p:cxnSp>
      <p:cxnSp>
        <p:nvCxnSpPr>
          <p:cNvPr id="74" name="Straight Connector 73"/>
          <p:cNvCxnSpPr>
            <a:stCxn id="10" idx="3"/>
            <a:endCxn id="15" idx="1"/>
          </p:cNvCxnSpPr>
          <p:nvPr/>
        </p:nvCxnSpPr>
        <p:spPr>
          <a:xfrm flipV="1">
            <a:off x="1333500" y="2284702"/>
            <a:ext cx="0" cy="909207"/>
          </a:xfrm>
          <a:prstGeom prst="line">
            <a:avLst/>
          </a:prstGeom>
          <a:ln w="76200" cmpd="sng">
            <a:solidFill>
              <a:srgbClr val="000000"/>
            </a:solidFill>
            <a:headEnd type="triangle"/>
            <a:tailEnd type="none"/>
          </a:ln>
        </p:spPr>
        <p:style>
          <a:lnRef idx="2">
            <a:schemeClr val="accent1"/>
          </a:lnRef>
          <a:fillRef idx="0">
            <a:schemeClr val="accent1"/>
          </a:fillRef>
          <a:effectRef idx="1">
            <a:schemeClr val="accent1"/>
          </a:effectRef>
          <a:fontRef idx="minor">
            <a:schemeClr val="tx1"/>
          </a:fontRef>
        </p:style>
      </p:cxnSp>
      <p:cxnSp>
        <p:nvCxnSpPr>
          <p:cNvPr id="77" name="Straight Connector 76"/>
          <p:cNvCxnSpPr>
            <a:stCxn id="12" idx="1"/>
            <a:endCxn id="11" idx="3"/>
          </p:cNvCxnSpPr>
          <p:nvPr/>
        </p:nvCxnSpPr>
        <p:spPr>
          <a:xfrm>
            <a:off x="4305300" y="3122902"/>
            <a:ext cx="0" cy="1061607"/>
          </a:xfrm>
          <a:prstGeom prst="line">
            <a:avLst/>
          </a:prstGeom>
          <a:ln w="76200" cmpd="sng">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83" name="Straight Connector 82"/>
          <p:cNvCxnSpPr>
            <a:stCxn id="10" idx="1"/>
            <a:endCxn id="6" idx="0"/>
          </p:cNvCxnSpPr>
          <p:nvPr/>
        </p:nvCxnSpPr>
        <p:spPr>
          <a:xfrm>
            <a:off x="1333500" y="4342102"/>
            <a:ext cx="421" cy="839498"/>
          </a:xfrm>
          <a:prstGeom prst="line">
            <a:avLst/>
          </a:prstGeom>
          <a:ln w="76200" cmpd="sng">
            <a:solidFill>
              <a:srgbClr val="000000"/>
            </a:solidFill>
            <a:headEnd type="triangle"/>
            <a:tailEnd type="none"/>
          </a:ln>
        </p:spPr>
        <p:style>
          <a:lnRef idx="2">
            <a:schemeClr val="accent1"/>
          </a:lnRef>
          <a:fillRef idx="0">
            <a:schemeClr val="accent1"/>
          </a:fillRef>
          <a:effectRef idx="1">
            <a:schemeClr val="accent1"/>
          </a:effectRef>
          <a:fontRef idx="minor">
            <a:schemeClr val="tx1"/>
          </a:fontRef>
        </p:style>
      </p:cxnSp>
      <p:cxnSp>
        <p:nvCxnSpPr>
          <p:cNvPr id="86" name="Straight Connector 85"/>
          <p:cNvCxnSpPr/>
          <p:nvPr/>
        </p:nvCxnSpPr>
        <p:spPr>
          <a:xfrm flipH="1">
            <a:off x="2209800" y="5029200"/>
            <a:ext cx="1447801" cy="609600"/>
          </a:xfrm>
          <a:prstGeom prst="line">
            <a:avLst/>
          </a:prstGeom>
          <a:ln w="76200" cmpd="sng">
            <a:solidFill>
              <a:srgbClr val="000000"/>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73" name="Straight Connector 72"/>
          <p:cNvCxnSpPr>
            <a:stCxn id="15" idx="0"/>
          </p:cNvCxnSpPr>
          <p:nvPr/>
        </p:nvCxnSpPr>
        <p:spPr>
          <a:xfrm>
            <a:off x="2056194" y="1676400"/>
            <a:ext cx="1677606" cy="533400"/>
          </a:xfrm>
          <a:prstGeom prst="line">
            <a:avLst/>
          </a:prstGeom>
          <a:ln w="76200" cmpd="sng">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70" name="Cloud 69"/>
          <p:cNvSpPr/>
          <p:nvPr/>
        </p:nvSpPr>
        <p:spPr>
          <a:xfrm>
            <a:off x="6096000" y="5092017"/>
            <a:ext cx="1981200" cy="17526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prstClr val="black"/>
              </a:solidFill>
              <a:latin typeface="Corbel"/>
            </a:endParaRPr>
          </a:p>
        </p:txBody>
      </p:sp>
      <p:sp>
        <p:nvSpPr>
          <p:cNvPr id="8" name="Cloud 7"/>
          <p:cNvSpPr/>
          <p:nvPr/>
        </p:nvSpPr>
        <p:spPr>
          <a:xfrm>
            <a:off x="304800" y="5105400"/>
            <a:ext cx="1981200" cy="17526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prstClr val="black"/>
              </a:solidFill>
              <a:latin typeface="Corbel"/>
            </a:endParaRPr>
          </a:p>
        </p:txBody>
      </p:sp>
      <p:sp>
        <p:nvSpPr>
          <p:cNvPr id="2" name="Title 1"/>
          <p:cNvSpPr>
            <a:spLocks noGrp="1"/>
          </p:cNvSpPr>
          <p:nvPr>
            <p:ph type="title"/>
          </p:nvPr>
        </p:nvSpPr>
        <p:spPr/>
        <p:txBody>
          <a:bodyPr/>
          <a:lstStyle/>
          <a:p>
            <a:r>
              <a:rPr lang="en-US" dirty="0" smtClean="0"/>
              <a:t>Timing attacks &amp; routing</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10</a:t>
            </a:fld>
            <a:endParaRPr lang="en-US">
              <a:solidFill>
                <a:prstClr val="black">
                  <a:tint val="75000"/>
                </a:prstClr>
              </a:solidFill>
              <a:latin typeface="Corbel"/>
            </a:endParaRPr>
          </a:p>
        </p:txBody>
      </p:sp>
      <p:grpSp>
        <p:nvGrpSpPr>
          <p:cNvPr id="5" name="Group 4"/>
          <p:cNvGrpSpPr/>
          <p:nvPr/>
        </p:nvGrpSpPr>
        <p:grpSpPr>
          <a:xfrm>
            <a:off x="839043" y="5181600"/>
            <a:ext cx="989757" cy="1083167"/>
            <a:chOff x="41275" y="3941763"/>
            <a:chExt cx="1536216" cy="1833562"/>
          </a:xfrm>
        </p:grpSpPr>
        <p:pic>
          <p:nvPicPr>
            <p:cNvPr id="6" name="Picture 5" descr="C:\Program Files (x86)\Microsoft Office\MEDIA\CAGCAT10\j0195384.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1275" y="3941763"/>
              <a:ext cx="1536216" cy="1833562"/>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802836" y="4083461"/>
              <a:ext cx="456796" cy="569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sp>
        <p:nvSpPr>
          <p:cNvPr id="9" name="TextBox 8"/>
          <p:cNvSpPr txBox="1"/>
          <p:nvPr/>
        </p:nvSpPr>
        <p:spPr>
          <a:xfrm>
            <a:off x="685800" y="6324600"/>
            <a:ext cx="1158039" cy="369332"/>
          </a:xfrm>
          <a:prstGeom prst="rect">
            <a:avLst/>
          </a:prstGeom>
          <a:noFill/>
        </p:spPr>
        <p:txBody>
          <a:bodyPr wrap="none" rtlCol="0">
            <a:spAutoFit/>
          </a:bodyPr>
          <a:lstStyle/>
          <a:p>
            <a:r>
              <a:rPr lang="en-US" dirty="0" smtClean="0">
                <a:solidFill>
                  <a:prstClr val="black"/>
                </a:solidFill>
                <a:latin typeface="Gill Sans"/>
                <a:cs typeface="Gill Sans"/>
              </a:rPr>
              <a:t>Source AS</a:t>
            </a:r>
            <a:endParaRPr lang="en-US" dirty="0">
              <a:solidFill>
                <a:prstClr val="black"/>
              </a:solidFill>
              <a:latin typeface="Gill Sans"/>
              <a:cs typeface="Gill Sans"/>
            </a:endParaRPr>
          </a:p>
        </p:txBody>
      </p:sp>
      <p:sp>
        <p:nvSpPr>
          <p:cNvPr id="10" name="Cloud 9"/>
          <p:cNvSpPr/>
          <p:nvPr/>
        </p:nvSpPr>
        <p:spPr>
          <a:xfrm>
            <a:off x="609600" y="3124200"/>
            <a:ext cx="1447800" cy="12192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solidFill>
                  <a:prstClr val="black"/>
                </a:solidFill>
                <a:latin typeface="Gill Sans"/>
                <a:cs typeface="Gill Sans"/>
              </a:rPr>
              <a:t>AS1</a:t>
            </a:r>
            <a:endParaRPr lang="en-US" sz="2400" dirty="0">
              <a:solidFill>
                <a:prstClr val="black"/>
              </a:solidFill>
              <a:latin typeface="Gill Sans"/>
              <a:cs typeface="Gill Sans"/>
            </a:endParaRPr>
          </a:p>
        </p:txBody>
      </p:sp>
      <p:sp>
        <p:nvSpPr>
          <p:cNvPr id="11" name="Cloud 10"/>
          <p:cNvSpPr/>
          <p:nvPr/>
        </p:nvSpPr>
        <p:spPr>
          <a:xfrm>
            <a:off x="3581400" y="4114800"/>
            <a:ext cx="1447800" cy="12192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solidFill>
                  <a:prstClr val="black"/>
                </a:solidFill>
                <a:latin typeface="Gill Sans"/>
                <a:cs typeface="Gill Sans"/>
              </a:rPr>
              <a:t>AS2</a:t>
            </a:r>
            <a:endParaRPr lang="en-US" sz="2400" dirty="0">
              <a:solidFill>
                <a:prstClr val="black"/>
              </a:solidFill>
              <a:latin typeface="Gill Sans"/>
              <a:cs typeface="Gill Sans"/>
            </a:endParaRPr>
          </a:p>
        </p:txBody>
      </p:sp>
      <p:sp>
        <p:nvSpPr>
          <p:cNvPr id="12" name="Cloud 11"/>
          <p:cNvSpPr/>
          <p:nvPr/>
        </p:nvSpPr>
        <p:spPr>
          <a:xfrm>
            <a:off x="3581400" y="1905000"/>
            <a:ext cx="1447800" cy="12192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solidFill>
                  <a:prstClr val="black"/>
                </a:solidFill>
                <a:latin typeface="Gill Sans"/>
                <a:cs typeface="Gill Sans"/>
              </a:rPr>
              <a:t>AS3</a:t>
            </a:r>
            <a:endParaRPr lang="en-US" sz="2400" dirty="0">
              <a:solidFill>
                <a:prstClr val="black"/>
              </a:solidFill>
              <a:latin typeface="Gill Sans"/>
              <a:cs typeface="Gill Sans"/>
            </a:endParaRPr>
          </a:p>
        </p:txBody>
      </p:sp>
      <p:sp>
        <p:nvSpPr>
          <p:cNvPr id="13" name="Cloud 12"/>
          <p:cNvSpPr/>
          <p:nvPr/>
        </p:nvSpPr>
        <p:spPr>
          <a:xfrm>
            <a:off x="6400800" y="2895600"/>
            <a:ext cx="1447800" cy="12192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solidFill>
                  <a:prstClr val="black"/>
                </a:solidFill>
                <a:latin typeface="Gill Sans"/>
                <a:cs typeface="Gill Sans"/>
              </a:rPr>
              <a:t>AS4</a:t>
            </a:r>
            <a:endParaRPr lang="en-US" sz="2400" dirty="0">
              <a:solidFill>
                <a:prstClr val="black"/>
              </a:solidFill>
              <a:latin typeface="Gill Sans"/>
              <a:cs typeface="Gill Sans"/>
            </a:endParaRPr>
          </a:p>
        </p:txBody>
      </p:sp>
      <p:sp>
        <p:nvSpPr>
          <p:cNvPr id="15" name="Cloud 14"/>
          <p:cNvSpPr/>
          <p:nvPr/>
        </p:nvSpPr>
        <p:spPr>
          <a:xfrm>
            <a:off x="609600" y="1066800"/>
            <a:ext cx="1447800" cy="12192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dirty="0">
              <a:solidFill>
                <a:prstClr val="black"/>
              </a:solidFill>
              <a:latin typeface="Gill Sans"/>
              <a:cs typeface="Gill Sans"/>
            </a:endParaRPr>
          </a:p>
        </p:txBody>
      </p:sp>
      <p:grpSp>
        <p:nvGrpSpPr>
          <p:cNvPr id="16" name="Group 229"/>
          <p:cNvGrpSpPr>
            <a:grpSpLocks/>
          </p:cNvGrpSpPr>
          <p:nvPr/>
        </p:nvGrpSpPr>
        <p:grpSpPr bwMode="auto">
          <a:xfrm>
            <a:off x="990600" y="1219200"/>
            <a:ext cx="685800" cy="542690"/>
            <a:chOff x="4115" y="3158"/>
            <a:chExt cx="1215" cy="633"/>
          </a:xfrm>
        </p:grpSpPr>
        <p:sp>
          <p:nvSpPr>
            <p:cNvPr id="17" name="Oval 230"/>
            <p:cNvSpPr>
              <a:spLocks noChangeArrowheads="1"/>
            </p:cNvSpPr>
            <p:nvPr/>
          </p:nvSpPr>
          <p:spPr bwMode="auto">
            <a:xfrm>
              <a:off x="4119" y="3426"/>
              <a:ext cx="1206" cy="365"/>
            </a:xfrm>
            <a:prstGeom prst="ellipse">
              <a:avLst/>
            </a:prstGeom>
            <a:solidFill>
              <a:srgbClr val="0078AA"/>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18" name="Rectangle 231"/>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19" name="Rectangle 232"/>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20" name="Oval 233"/>
            <p:cNvSpPr>
              <a:spLocks noChangeArrowheads="1"/>
            </p:cNvSpPr>
            <p:nvPr/>
          </p:nvSpPr>
          <p:spPr bwMode="auto">
            <a:xfrm>
              <a:off x="4119" y="3158"/>
              <a:ext cx="1206" cy="366"/>
            </a:xfrm>
            <a:prstGeom prst="ellipse">
              <a:avLst/>
            </a:prstGeom>
            <a:solidFill>
              <a:srgbClr val="00B4FF"/>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21" name="Freeform 234"/>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2" name="Freeform 235"/>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3" name="Freeform 236"/>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4" name="Freeform 237"/>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5" name="Freeform 238"/>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6" name="Freeform 239"/>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7" name="Freeform 240"/>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8" name="Freeform 241"/>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9" name="Freeform 242"/>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0" name="Freeform 243"/>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1" name="Freeform 244"/>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2" name="Freeform 245"/>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3" name="Freeform 246"/>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4" name="Freeform 247"/>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5" name="Freeform 248"/>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6" name="Freeform 249"/>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7" name="Line 250"/>
            <p:cNvSpPr>
              <a:spLocks noChangeShapeType="1"/>
            </p:cNvSpPr>
            <p:nvPr/>
          </p:nvSpPr>
          <p:spPr bwMode="auto">
            <a:xfrm>
              <a:off x="4115"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sp>
          <p:nvSpPr>
            <p:cNvPr id="38" name="Line 251"/>
            <p:cNvSpPr>
              <a:spLocks noChangeShapeType="1"/>
            </p:cNvSpPr>
            <p:nvPr/>
          </p:nvSpPr>
          <p:spPr bwMode="auto">
            <a:xfrm>
              <a:off x="5329"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grpSp>
      <p:sp>
        <p:nvSpPr>
          <p:cNvPr id="39" name="TextBox 38"/>
          <p:cNvSpPr txBox="1"/>
          <p:nvPr/>
        </p:nvSpPr>
        <p:spPr>
          <a:xfrm>
            <a:off x="685800" y="1676400"/>
            <a:ext cx="1197764" cy="369332"/>
          </a:xfrm>
          <a:prstGeom prst="rect">
            <a:avLst/>
          </a:prstGeom>
          <a:noFill/>
        </p:spPr>
        <p:txBody>
          <a:bodyPr wrap="none" rtlCol="0">
            <a:spAutoFit/>
          </a:bodyPr>
          <a:lstStyle/>
          <a:p>
            <a:r>
              <a:rPr lang="en-US" dirty="0" smtClean="0">
                <a:solidFill>
                  <a:prstClr val="black"/>
                </a:solidFill>
                <a:latin typeface="Gill Sans"/>
                <a:cs typeface="Gill Sans"/>
              </a:rPr>
              <a:t>Entry relay</a:t>
            </a:r>
            <a:endParaRPr lang="en-US" dirty="0">
              <a:solidFill>
                <a:prstClr val="black"/>
              </a:solidFill>
              <a:latin typeface="Gill Sans"/>
              <a:cs typeface="Gill Sans"/>
            </a:endParaRPr>
          </a:p>
        </p:txBody>
      </p:sp>
      <p:sp>
        <p:nvSpPr>
          <p:cNvPr id="40" name="Cloud 39"/>
          <p:cNvSpPr/>
          <p:nvPr/>
        </p:nvSpPr>
        <p:spPr>
          <a:xfrm>
            <a:off x="6400800" y="990600"/>
            <a:ext cx="1447800" cy="12192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dirty="0">
              <a:solidFill>
                <a:prstClr val="black"/>
              </a:solidFill>
              <a:latin typeface="Gill Sans"/>
              <a:cs typeface="Gill Sans"/>
            </a:endParaRPr>
          </a:p>
        </p:txBody>
      </p:sp>
      <p:grpSp>
        <p:nvGrpSpPr>
          <p:cNvPr id="41" name="Group 229"/>
          <p:cNvGrpSpPr>
            <a:grpSpLocks/>
          </p:cNvGrpSpPr>
          <p:nvPr/>
        </p:nvGrpSpPr>
        <p:grpSpPr bwMode="auto">
          <a:xfrm>
            <a:off x="6781800" y="1143000"/>
            <a:ext cx="685800" cy="542690"/>
            <a:chOff x="4115" y="3158"/>
            <a:chExt cx="1215" cy="633"/>
          </a:xfrm>
        </p:grpSpPr>
        <p:sp>
          <p:nvSpPr>
            <p:cNvPr id="42" name="Oval 230"/>
            <p:cNvSpPr>
              <a:spLocks noChangeArrowheads="1"/>
            </p:cNvSpPr>
            <p:nvPr/>
          </p:nvSpPr>
          <p:spPr bwMode="auto">
            <a:xfrm>
              <a:off x="4119" y="3426"/>
              <a:ext cx="1206" cy="365"/>
            </a:xfrm>
            <a:prstGeom prst="ellipse">
              <a:avLst/>
            </a:prstGeom>
            <a:solidFill>
              <a:srgbClr val="0078AA"/>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43" name="Rectangle 231"/>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44" name="Rectangle 232"/>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45" name="Oval 233"/>
            <p:cNvSpPr>
              <a:spLocks noChangeArrowheads="1"/>
            </p:cNvSpPr>
            <p:nvPr/>
          </p:nvSpPr>
          <p:spPr bwMode="auto">
            <a:xfrm>
              <a:off x="4119" y="3158"/>
              <a:ext cx="1206" cy="366"/>
            </a:xfrm>
            <a:prstGeom prst="ellipse">
              <a:avLst/>
            </a:prstGeom>
            <a:solidFill>
              <a:srgbClr val="00B4FF"/>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46" name="Freeform 234"/>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7" name="Freeform 235"/>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8" name="Freeform 236"/>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9" name="Freeform 237"/>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50" name="Freeform 238"/>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51" name="Freeform 239"/>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52" name="Freeform 240"/>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53" name="Freeform 241"/>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54" name="Freeform 242"/>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5" name="Freeform 243"/>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6" name="Freeform 244"/>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7" name="Freeform 245"/>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8" name="Freeform 246"/>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9" name="Freeform 247"/>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60" name="Freeform 248"/>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61" name="Freeform 249"/>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62" name="Line 250"/>
            <p:cNvSpPr>
              <a:spLocks noChangeShapeType="1"/>
            </p:cNvSpPr>
            <p:nvPr/>
          </p:nvSpPr>
          <p:spPr bwMode="auto">
            <a:xfrm>
              <a:off x="4115"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sp>
          <p:nvSpPr>
            <p:cNvPr id="63" name="Line 251"/>
            <p:cNvSpPr>
              <a:spLocks noChangeShapeType="1"/>
            </p:cNvSpPr>
            <p:nvPr/>
          </p:nvSpPr>
          <p:spPr bwMode="auto">
            <a:xfrm>
              <a:off x="5329"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grpSp>
      <p:sp>
        <p:nvSpPr>
          <p:cNvPr id="64" name="TextBox 63"/>
          <p:cNvSpPr txBox="1"/>
          <p:nvPr/>
        </p:nvSpPr>
        <p:spPr>
          <a:xfrm>
            <a:off x="6562492" y="1600200"/>
            <a:ext cx="1045441" cy="369332"/>
          </a:xfrm>
          <a:prstGeom prst="rect">
            <a:avLst/>
          </a:prstGeom>
          <a:noFill/>
        </p:spPr>
        <p:txBody>
          <a:bodyPr wrap="none" rtlCol="0">
            <a:spAutoFit/>
          </a:bodyPr>
          <a:lstStyle/>
          <a:p>
            <a:r>
              <a:rPr lang="en-US" dirty="0" smtClean="0">
                <a:solidFill>
                  <a:prstClr val="black"/>
                </a:solidFill>
                <a:latin typeface="Gill Sans"/>
                <a:cs typeface="Gill Sans"/>
              </a:rPr>
              <a:t>Exit relay</a:t>
            </a:r>
            <a:endParaRPr lang="en-US" dirty="0">
              <a:solidFill>
                <a:prstClr val="black"/>
              </a:solidFill>
              <a:latin typeface="Gill Sans"/>
              <a:cs typeface="Gill Sans"/>
            </a:endParaRPr>
          </a:p>
        </p:txBody>
      </p:sp>
      <p:grpSp>
        <p:nvGrpSpPr>
          <p:cNvPr id="67" name="Group 66"/>
          <p:cNvGrpSpPr/>
          <p:nvPr/>
        </p:nvGrpSpPr>
        <p:grpSpPr>
          <a:xfrm>
            <a:off x="6553200" y="5257800"/>
            <a:ext cx="914400" cy="990600"/>
            <a:chOff x="7391400" y="3657600"/>
            <a:chExt cx="1371600" cy="1752600"/>
          </a:xfrm>
        </p:grpSpPr>
        <p:sp>
          <p:nvSpPr>
            <p:cNvPr id="68" name="Cube 67"/>
            <p:cNvSpPr/>
            <p:nvPr/>
          </p:nvSpPr>
          <p:spPr>
            <a:xfrm>
              <a:off x="7391400" y="3657600"/>
              <a:ext cx="1371600" cy="1752600"/>
            </a:xfrm>
            <a:prstGeom prst="cub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prstClr val="black"/>
                </a:solidFill>
                <a:latin typeface="Corbel"/>
              </a:endParaRPr>
            </a:p>
          </p:txBody>
        </p:sp>
        <p:pic>
          <p:nvPicPr>
            <p:cNvPr id="69" name="Picture 68"/>
            <p:cNvPicPr>
              <a:picLocks noChangeAspect="1"/>
            </p:cNvPicPr>
            <p:nvPr/>
          </p:nvPicPr>
          <p:blipFill>
            <a:blip r:embed="rId5"/>
            <a:stretch>
              <a:fillRect/>
            </a:stretch>
          </p:blipFill>
          <p:spPr>
            <a:xfrm>
              <a:off x="7391400" y="4191000"/>
              <a:ext cx="1041400" cy="1041400"/>
            </a:xfrm>
            <a:prstGeom prst="rect">
              <a:avLst/>
            </a:prstGeom>
          </p:spPr>
        </p:pic>
      </p:grpSp>
      <p:sp>
        <p:nvSpPr>
          <p:cNvPr id="71" name="TextBox 70"/>
          <p:cNvSpPr txBox="1"/>
          <p:nvPr/>
        </p:nvSpPr>
        <p:spPr>
          <a:xfrm>
            <a:off x="6172200" y="6248400"/>
            <a:ext cx="1569548" cy="369332"/>
          </a:xfrm>
          <a:prstGeom prst="rect">
            <a:avLst/>
          </a:prstGeom>
          <a:noFill/>
        </p:spPr>
        <p:txBody>
          <a:bodyPr wrap="none" rtlCol="0">
            <a:spAutoFit/>
          </a:bodyPr>
          <a:lstStyle/>
          <a:p>
            <a:r>
              <a:rPr lang="en-US" dirty="0" smtClean="0">
                <a:solidFill>
                  <a:prstClr val="black"/>
                </a:solidFill>
                <a:latin typeface="Gill Sans"/>
                <a:cs typeface="Gill Sans"/>
              </a:rPr>
              <a:t>Destination AS</a:t>
            </a:r>
            <a:endParaRPr lang="en-US" dirty="0">
              <a:solidFill>
                <a:prstClr val="black"/>
              </a:solidFill>
              <a:latin typeface="Gill Sans"/>
              <a:cs typeface="Gill Sans"/>
            </a:endParaRPr>
          </a:p>
        </p:txBody>
      </p:sp>
      <p:cxnSp>
        <p:nvCxnSpPr>
          <p:cNvPr id="94" name="Straight Connector 93"/>
          <p:cNvCxnSpPr>
            <a:stCxn id="40" idx="2"/>
          </p:cNvCxnSpPr>
          <p:nvPr/>
        </p:nvCxnSpPr>
        <p:spPr>
          <a:xfrm flipH="1">
            <a:off x="4953000" y="1600200"/>
            <a:ext cx="1452291" cy="533400"/>
          </a:xfrm>
          <a:prstGeom prst="line">
            <a:avLst/>
          </a:prstGeom>
          <a:ln w="76200" cmpd="sng">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66" name="TextBox 65"/>
          <p:cNvSpPr txBox="1"/>
          <p:nvPr/>
        </p:nvSpPr>
        <p:spPr>
          <a:xfrm>
            <a:off x="2590800" y="1143000"/>
            <a:ext cx="473958" cy="769441"/>
          </a:xfrm>
          <a:prstGeom prst="rect">
            <a:avLst/>
          </a:prstGeom>
          <a:noFill/>
        </p:spPr>
        <p:txBody>
          <a:bodyPr wrap="none" rtlCol="0">
            <a:spAutoFit/>
          </a:bodyPr>
          <a:lstStyle/>
          <a:p>
            <a:r>
              <a:rPr lang="en-US" sz="4400" dirty="0" smtClean="0">
                <a:solidFill>
                  <a:srgbClr val="4A9900"/>
                </a:solidFill>
                <a:latin typeface="Corbel"/>
              </a:rPr>
              <a:t>$</a:t>
            </a:r>
            <a:endParaRPr lang="en-US" sz="4400" dirty="0">
              <a:solidFill>
                <a:srgbClr val="4A9900"/>
              </a:solidFill>
              <a:latin typeface="Corbel"/>
            </a:endParaRPr>
          </a:p>
        </p:txBody>
      </p:sp>
      <p:grpSp>
        <p:nvGrpSpPr>
          <p:cNvPr id="75" name="Group 74"/>
          <p:cNvGrpSpPr/>
          <p:nvPr/>
        </p:nvGrpSpPr>
        <p:grpSpPr>
          <a:xfrm>
            <a:off x="609600" y="1066800"/>
            <a:ext cx="1447800" cy="1219200"/>
            <a:chOff x="609600" y="1066800"/>
            <a:chExt cx="1447800" cy="1219200"/>
          </a:xfrm>
        </p:grpSpPr>
        <p:sp>
          <p:nvSpPr>
            <p:cNvPr id="85" name="Cloud 84"/>
            <p:cNvSpPr/>
            <p:nvPr/>
          </p:nvSpPr>
          <p:spPr>
            <a:xfrm>
              <a:off x="609600" y="1066800"/>
              <a:ext cx="1447800" cy="1219200"/>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sz="2000" dirty="0">
                <a:solidFill>
                  <a:prstClr val="black"/>
                </a:solidFill>
                <a:latin typeface="Gill Sans"/>
                <a:cs typeface="Gill Sans"/>
              </a:endParaRPr>
            </a:p>
          </p:txBody>
        </p:sp>
        <p:sp>
          <p:nvSpPr>
            <p:cNvPr id="72" name="TextBox 71"/>
            <p:cNvSpPr txBox="1"/>
            <p:nvPr/>
          </p:nvSpPr>
          <p:spPr>
            <a:xfrm>
              <a:off x="685800" y="1459468"/>
              <a:ext cx="1136512" cy="369332"/>
            </a:xfrm>
            <a:prstGeom prst="rect">
              <a:avLst/>
            </a:prstGeom>
            <a:noFill/>
          </p:spPr>
          <p:txBody>
            <a:bodyPr wrap="none" rtlCol="0">
              <a:spAutoFit/>
            </a:bodyPr>
            <a:lstStyle/>
            <a:p>
              <a:r>
                <a:rPr lang="en-US" dirty="0" smtClean="0">
                  <a:solidFill>
                    <a:prstClr val="black"/>
                  </a:solidFill>
                  <a:latin typeface="Gill Sans"/>
                  <a:cs typeface="Gill Sans"/>
                </a:rPr>
                <a:t>Customer</a:t>
              </a:r>
              <a:endParaRPr lang="en-US" dirty="0">
                <a:solidFill>
                  <a:prstClr val="black"/>
                </a:solidFill>
                <a:latin typeface="Gill Sans"/>
                <a:cs typeface="Gill Sans"/>
              </a:endParaRPr>
            </a:p>
          </p:txBody>
        </p:sp>
      </p:grpSp>
      <p:grpSp>
        <p:nvGrpSpPr>
          <p:cNvPr id="76" name="Group 75"/>
          <p:cNvGrpSpPr/>
          <p:nvPr/>
        </p:nvGrpSpPr>
        <p:grpSpPr>
          <a:xfrm>
            <a:off x="3581400" y="1905000"/>
            <a:ext cx="1447800" cy="1219200"/>
            <a:chOff x="3581400" y="1905000"/>
            <a:chExt cx="1447800" cy="1219200"/>
          </a:xfrm>
        </p:grpSpPr>
        <p:sp>
          <p:nvSpPr>
            <p:cNvPr id="88" name="Cloud 87"/>
            <p:cNvSpPr/>
            <p:nvPr/>
          </p:nvSpPr>
          <p:spPr>
            <a:xfrm>
              <a:off x="3581400" y="1905000"/>
              <a:ext cx="1447800" cy="1219200"/>
            </a:xfrm>
            <a:prstGeom prst="cloud">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sz="2400" dirty="0">
                <a:solidFill>
                  <a:prstClr val="black"/>
                </a:solidFill>
                <a:latin typeface="Gill Sans"/>
                <a:cs typeface="Gill Sans"/>
              </a:endParaRPr>
            </a:p>
          </p:txBody>
        </p:sp>
        <p:sp>
          <p:nvSpPr>
            <p:cNvPr id="90" name="TextBox 89"/>
            <p:cNvSpPr txBox="1"/>
            <p:nvPr/>
          </p:nvSpPr>
          <p:spPr>
            <a:xfrm>
              <a:off x="3816136" y="2286000"/>
              <a:ext cx="984464" cy="369332"/>
            </a:xfrm>
            <a:prstGeom prst="rect">
              <a:avLst/>
            </a:prstGeom>
            <a:noFill/>
            <a:ln>
              <a:noFill/>
            </a:ln>
          </p:spPr>
          <p:style>
            <a:lnRef idx="1">
              <a:schemeClr val="accent5"/>
            </a:lnRef>
            <a:fillRef idx="2">
              <a:schemeClr val="accent5"/>
            </a:fillRef>
            <a:effectRef idx="1">
              <a:schemeClr val="accent5"/>
            </a:effectRef>
            <a:fontRef idx="minor">
              <a:schemeClr val="dk1"/>
            </a:fontRef>
          </p:style>
          <p:txBody>
            <a:bodyPr wrap="none" rtlCol="0">
              <a:spAutoFit/>
            </a:bodyPr>
            <a:lstStyle/>
            <a:p>
              <a:r>
                <a:rPr lang="en-US" dirty="0" smtClean="0">
                  <a:solidFill>
                    <a:prstClr val="black"/>
                  </a:solidFill>
                  <a:latin typeface="Gill Sans"/>
                  <a:cs typeface="Gill Sans"/>
                </a:rPr>
                <a:t>Provider</a:t>
              </a:r>
              <a:endParaRPr lang="en-US" dirty="0">
                <a:solidFill>
                  <a:prstClr val="black"/>
                </a:solidFill>
                <a:latin typeface="Gill Sans"/>
                <a:cs typeface="Gill Sans"/>
              </a:endParaRPr>
            </a:p>
          </p:txBody>
        </p:sp>
      </p:grpSp>
      <p:grpSp>
        <p:nvGrpSpPr>
          <p:cNvPr id="79" name="Group 78"/>
          <p:cNvGrpSpPr/>
          <p:nvPr/>
        </p:nvGrpSpPr>
        <p:grpSpPr>
          <a:xfrm>
            <a:off x="2514600" y="3352800"/>
            <a:ext cx="609600" cy="769441"/>
            <a:chOff x="5181600" y="906959"/>
            <a:chExt cx="609600" cy="769441"/>
          </a:xfrm>
        </p:grpSpPr>
        <p:sp>
          <p:nvSpPr>
            <p:cNvPr id="91" name="TextBox 90"/>
            <p:cNvSpPr txBox="1"/>
            <p:nvPr/>
          </p:nvSpPr>
          <p:spPr>
            <a:xfrm>
              <a:off x="5241042" y="906959"/>
              <a:ext cx="473958" cy="769441"/>
            </a:xfrm>
            <a:prstGeom prst="rect">
              <a:avLst/>
            </a:prstGeom>
            <a:noFill/>
          </p:spPr>
          <p:txBody>
            <a:bodyPr wrap="none" rtlCol="0">
              <a:spAutoFit/>
            </a:bodyPr>
            <a:lstStyle/>
            <a:p>
              <a:r>
                <a:rPr lang="en-US" sz="4400" dirty="0" smtClean="0">
                  <a:solidFill>
                    <a:srgbClr val="4A9900"/>
                  </a:solidFill>
                  <a:latin typeface="Corbel"/>
                </a:rPr>
                <a:t>$</a:t>
              </a:r>
              <a:endParaRPr lang="en-US" sz="4400" dirty="0">
                <a:solidFill>
                  <a:srgbClr val="4A9900"/>
                </a:solidFill>
                <a:latin typeface="Corbel"/>
              </a:endParaRPr>
            </a:p>
          </p:txBody>
        </p:sp>
        <p:sp>
          <p:nvSpPr>
            <p:cNvPr id="78" name="&quot;No&quot; Symbol 77"/>
            <p:cNvSpPr/>
            <p:nvPr/>
          </p:nvSpPr>
          <p:spPr>
            <a:xfrm>
              <a:off x="5181600" y="1066800"/>
              <a:ext cx="609600" cy="609600"/>
            </a:xfrm>
            <a:prstGeom prst="noSmoking">
              <a:avLst>
                <a:gd name="adj" fmla="val 4054"/>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solidFill>
                  <a:prstClr val="black"/>
                </a:solidFill>
                <a:latin typeface="Corbel"/>
              </a:endParaRPr>
            </a:p>
          </p:txBody>
        </p:sp>
      </p:grpSp>
      <p:grpSp>
        <p:nvGrpSpPr>
          <p:cNvPr id="96" name="Group 95"/>
          <p:cNvGrpSpPr/>
          <p:nvPr/>
        </p:nvGrpSpPr>
        <p:grpSpPr>
          <a:xfrm>
            <a:off x="609600" y="3124200"/>
            <a:ext cx="1447800" cy="1219200"/>
            <a:chOff x="3581400" y="1905000"/>
            <a:chExt cx="1447800" cy="1219200"/>
          </a:xfrm>
        </p:grpSpPr>
        <p:sp>
          <p:nvSpPr>
            <p:cNvPr id="97" name="Cloud 96"/>
            <p:cNvSpPr/>
            <p:nvPr/>
          </p:nvSpPr>
          <p:spPr>
            <a:xfrm>
              <a:off x="3581400" y="1905000"/>
              <a:ext cx="1447800" cy="1219200"/>
            </a:xfrm>
            <a:prstGeom prst="cloud">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sz="2400" dirty="0">
                <a:solidFill>
                  <a:prstClr val="black"/>
                </a:solidFill>
                <a:latin typeface="Gill Sans"/>
                <a:cs typeface="Gill Sans"/>
              </a:endParaRPr>
            </a:p>
          </p:txBody>
        </p:sp>
        <p:sp>
          <p:nvSpPr>
            <p:cNvPr id="98" name="TextBox 97"/>
            <p:cNvSpPr txBox="1"/>
            <p:nvPr/>
          </p:nvSpPr>
          <p:spPr>
            <a:xfrm>
              <a:off x="4039064" y="2286000"/>
              <a:ext cx="609136" cy="369332"/>
            </a:xfrm>
            <a:prstGeom prst="rect">
              <a:avLst/>
            </a:prstGeom>
            <a:noFill/>
          </p:spPr>
          <p:txBody>
            <a:bodyPr wrap="none" rtlCol="0">
              <a:spAutoFit/>
            </a:bodyPr>
            <a:lstStyle/>
            <a:p>
              <a:r>
                <a:rPr lang="en-US" dirty="0" smtClean="0">
                  <a:solidFill>
                    <a:prstClr val="black"/>
                  </a:solidFill>
                  <a:latin typeface="Gill Sans"/>
                  <a:cs typeface="Gill Sans"/>
                </a:rPr>
                <a:t>Peer</a:t>
              </a:r>
              <a:endParaRPr lang="en-US" dirty="0">
                <a:solidFill>
                  <a:prstClr val="black"/>
                </a:solidFill>
                <a:latin typeface="Gill Sans"/>
                <a:cs typeface="Gill Sans"/>
              </a:endParaRPr>
            </a:p>
          </p:txBody>
        </p:sp>
      </p:grpSp>
      <p:grpSp>
        <p:nvGrpSpPr>
          <p:cNvPr id="99" name="Group 98"/>
          <p:cNvGrpSpPr/>
          <p:nvPr/>
        </p:nvGrpSpPr>
        <p:grpSpPr>
          <a:xfrm>
            <a:off x="3581400" y="4114800"/>
            <a:ext cx="1447800" cy="1219200"/>
            <a:chOff x="3581400" y="1905000"/>
            <a:chExt cx="1447800" cy="1219200"/>
          </a:xfrm>
        </p:grpSpPr>
        <p:sp>
          <p:nvSpPr>
            <p:cNvPr id="100" name="Cloud 99"/>
            <p:cNvSpPr/>
            <p:nvPr/>
          </p:nvSpPr>
          <p:spPr>
            <a:xfrm>
              <a:off x="3581400" y="1905000"/>
              <a:ext cx="1447800" cy="1219200"/>
            </a:xfrm>
            <a:prstGeom prst="cloud">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sz="2400" dirty="0">
                <a:solidFill>
                  <a:prstClr val="black"/>
                </a:solidFill>
                <a:latin typeface="Gill Sans"/>
                <a:cs typeface="Gill Sans"/>
              </a:endParaRPr>
            </a:p>
          </p:txBody>
        </p:sp>
        <p:sp>
          <p:nvSpPr>
            <p:cNvPr id="101" name="TextBox 100"/>
            <p:cNvSpPr txBox="1"/>
            <p:nvPr/>
          </p:nvSpPr>
          <p:spPr>
            <a:xfrm>
              <a:off x="4039064" y="2286000"/>
              <a:ext cx="609136" cy="369332"/>
            </a:xfrm>
            <a:prstGeom prst="rect">
              <a:avLst/>
            </a:prstGeom>
            <a:noFill/>
          </p:spPr>
          <p:txBody>
            <a:bodyPr wrap="none" rtlCol="0">
              <a:spAutoFit/>
            </a:bodyPr>
            <a:lstStyle/>
            <a:p>
              <a:r>
                <a:rPr lang="en-US" dirty="0" smtClean="0">
                  <a:solidFill>
                    <a:prstClr val="black"/>
                  </a:solidFill>
                  <a:latin typeface="Gill Sans"/>
                  <a:cs typeface="Gill Sans"/>
                </a:rPr>
                <a:t>Peer</a:t>
              </a:r>
              <a:endParaRPr lang="en-US" dirty="0">
                <a:solidFill>
                  <a:prstClr val="black"/>
                </a:solidFill>
                <a:latin typeface="Gill Sans"/>
                <a:cs typeface="Gill Sans"/>
              </a:endParaRPr>
            </a:p>
          </p:txBody>
        </p:sp>
      </p:grpSp>
      <p:sp>
        <p:nvSpPr>
          <p:cNvPr id="81" name="TextBox 80"/>
          <p:cNvSpPr txBox="1"/>
          <p:nvPr/>
        </p:nvSpPr>
        <p:spPr>
          <a:xfrm>
            <a:off x="2057400" y="5562600"/>
            <a:ext cx="6497842" cy="461665"/>
          </a:xfrm>
          <a:prstGeom prst="rect">
            <a:avLst/>
          </a:prstGeom>
        </p:spPr>
        <p:style>
          <a:lnRef idx="0">
            <a:schemeClr val="accent2"/>
          </a:lnRef>
          <a:fillRef idx="3">
            <a:schemeClr val="accent2"/>
          </a:fillRef>
          <a:effectRef idx="3">
            <a:schemeClr val="accent2"/>
          </a:effectRef>
          <a:fontRef idx="minor">
            <a:schemeClr val="lt1"/>
          </a:fontRef>
        </p:style>
        <p:txBody>
          <a:bodyPr wrap="none" rtlCol="0">
            <a:spAutoFit/>
          </a:bodyPr>
          <a:lstStyle/>
          <a:p>
            <a:r>
              <a:rPr lang="en-US" sz="2400" dirty="0" smtClean="0">
                <a:solidFill>
                  <a:prstClr val="white"/>
                </a:solidFill>
                <a:effectLst>
                  <a:outerShdw blurRad="50800" dist="38100" dir="2700000" algn="tl" rotWithShape="0">
                    <a:prstClr val="black">
                      <a:alpha val="40000"/>
                    </a:prstClr>
                  </a:outerShdw>
                </a:effectLst>
                <a:latin typeface="Gill Sans"/>
                <a:cs typeface="Gill Sans"/>
              </a:rPr>
              <a:t>Internet routing is based on business relationships!</a:t>
            </a:r>
            <a:endParaRPr lang="en-US" sz="2400" dirty="0">
              <a:solidFill>
                <a:prstClr val="white"/>
              </a:solidFill>
              <a:effectLst>
                <a:outerShdw blurRad="50800" dist="38100" dir="2700000" algn="tl" rotWithShape="0">
                  <a:prstClr val="black">
                    <a:alpha val="40000"/>
                  </a:prstClr>
                </a:outerShdw>
              </a:effectLst>
              <a:latin typeface="Gill Sans"/>
              <a:cs typeface="Gill Sans"/>
            </a:endParaRPr>
          </a:p>
        </p:txBody>
      </p:sp>
    </p:spTree>
    <p:extLst>
      <p:ext uri="{BB962C8B-B14F-4D97-AF65-F5344CB8AC3E}">
        <p14:creationId xmlns:p14="http://schemas.microsoft.com/office/powerpoint/2010/main" val="769532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6"/>
                                        </p:tgtEl>
                                        <p:attrNameLst>
                                          <p:attrName>style.visibility</p:attrName>
                                        </p:attrNameLst>
                                      </p:cBhvr>
                                      <p:to>
                                        <p:strVal val="visible"/>
                                      </p:to>
                                    </p:set>
                                    <p:animEffect transition="in" filter="dissolve">
                                      <p:cBhvr>
                                        <p:cTn id="7" dur="500"/>
                                        <p:tgtEl>
                                          <p:spTgt spid="66"/>
                                        </p:tgtEl>
                                      </p:cBhvr>
                                    </p:animEffect>
                                  </p:childTnLst>
                                </p:cTn>
                              </p:par>
                              <p:par>
                                <p:cTn id="8" presetID="9" presetClass="entr" presetSubtype="0" fill="hold" nodeType="withEffect">
                                  <p:stCondLst>
                                    <p:cond delay="0"/>
                                  </p:stCondLst>
                                  <p:childTnLst>
                                    <p:set>
                                      <p:cBhvr>
                                        <p:cTn id="9" dur="1" fill="hold">
                                          <p:stCondLst>
                                            <p:cond delay="0"/>
                                          </p:stCondLst>
                                        </p:cTn>
                                        <p:tgtEl>
                                          <p:spTgt spid="75"/>
                                        </p:tgtEl>
                                        <p:attrNameLst>
                                          <p:attrName>style.visibility</p:attrName>
                                        </p:attrNameLst>
                                      </p:cBhvr>
                                      <p:to>
                                        <p:strVal val="visible"/>
                                      </p:to>
                                    </p:set>
                                    <p:animEffect transition="in" filter="dissolve">
                                      <p:cBhvr>
                                        <p:cTn id="10" dur="500"/>
                                        <p:tgtEl>
                                          <p:spTgt spid="75"/>
                                        </p:tgtEl>
                                      </p:cBhvr>
                                    </p:animEffect>
                                  </p:childTnLst>
                                </p:cTn>
                              </p:par>
                              <p:par>
                                <p:cTn id="11" presetID="9" presetClass="entr" presetSubtype="0" fill="hold" nodeType="withEffect">
                                  <p:stCondLst>
                                    <p:cond delay="0"/>
                                  </p:stCondLst>
                                  <p:childTnLst>
                                    <p:set>
                                      <p:cBhvr>
                                        <p:cTn id="12" dur="1" fill="hold">
                                          <p:stCondLst>
                                            <p:cond delay="0"/>
                                          </p:stCondLst>
                                        </p:cTn>
                                        <p:tgtEl>
                                          <p:spTgt spid="76"/>
                                        </p:tgtEl>
                                        <p:attrNameLst>
                                          <p:attrName>style.visibility</p:attrName>
                                        </p:attrNameLst>
                                      </p:cBhvr>
                                      <p:to>
                                        <p:strVal val="visible"/>
                                      </p:to>
                                    </p:set>
                                    <p:animEffect transition="in" filter="dissolve">
                                      <p:cBhvr>
                                        <p:cTn id="13" dur="500"/>
                                        <p:tgtEl>
                                          <p:spTgt spid="7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81"/>
                                        </p:tgtEl>
                                        <p:attrNameLst>
                                          <p:attrName>style.visibility</p:attrName>
                                        </p:attrNameLst>
                                      </p:cBhvr>
                                      <p:to>
                                        <p:strVal val="visible"/>
                                      </p:to>
                                    </p:set>
                                    <p:animEffect transition="in" filter="dissolve">
                                      <p:cBhvr>
                                        <p:cTn id="16" dur="500"/>
                                        <p:tgtEl>
                                          <p:spTgt spid="81"/>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nodeType="clickEffect">
                                  <p:stCondLst>
                                    <p:cond delay="0"/>
                                  </p:stCondLst>
                                  <p:childTnLst>
                                    <p:set>
                                      <p:cBhvr>
                                        <p:cTn id="20" dur="1" fill="hold">
                                          <p:stCondLst>
                                            <p:cond delay="0"/>
                                          </p:stCondLst>
                                        </p:cTn>
                                        <p:tgtEl>
                                          <p:spTgt spid="96"/>
                                        </p:tgtEl>
                                        <p:attrNameLst>
                                          <p:attrName>style.visibility</p:attrName>
                                        </p:attrNameLst>
                                      </p:cBhvr>
                                      <p:to>
                                        <p:strVal val="visible"/>
                                      </p:to>
                                    </p:set>
                                    <p:animEffect transition="in" filter="dissolve">
                                      <p:cBhvr>
                                        <p:cTn id="21" dur="500"/>
                                        <p:tgtEl>
                                          <p:spTgt spid="96"/>
                                        </p:tgtEl>
                                      </p:cBhvr>
                                    </p:animEffect>
                                  </p:childTnLst>
                                </p:cTn>
                              </p:par>
                              <p:par>
                                <p:cTn id="22" presetID="9" presetClass="entr" presetSubtype="0" fill="hold" nodeType="withEffect">
                                  <p:stCondLst>
                                    <p:cond delay="0"/>
                                  </p:stCondLst>
                                  <p:childTnLst>
                                    <p:set>
                                      <p:cBhvr>
                                        <p:cTn id="23" dur="1" fill="hold">
                                          <p:stCondLst>
                                            <p:cond delay="0"/>
                                          </p:stCondLst>
                                        </p:cTn>
                                        <p:tgtEl>
                                          <p:spTgt spid="79"/>
                                        </p:tgtEl>
                                        <p:attrNameLst>
                                          <p:attrName>style.visibility</p:attrName>
                                        </p:attrNameLst>
                                      </p:cBhvr>
                                      <p:to>
                                        <p:strVal val="visible"/>
                                      </p:to>
                                    </p:set>
                                    <p:animEffect transition="in" filter="dissolve">
                                      <p:cBhvr>
                                        <p:cTn id="24" dur="500"/>
                                        <p:tgtEl>
                                          <p:spTgt spid="79"/>
                                        </p:tgtEl>
                                      </p:cBhvr>
                                    </p:animEffect>
                                  </p:childTnLst>
                                </p:cTn>
                              </p:par>
                              <p:par>
                                <p:cTn id="25" presetID="9" presetClass="entr" presetSubtype="0" fill="hold" nodeType="withEffect">
                                  <p:stCondLst>
                                    <p:cond delay="0"/>
                                  </p:stCondLst>
                                  <p:childTnLst>
                                    <p:set>
                                      <p:cBhvr>
                                        <p:cTn id="26" dur="1" fill="hold">
                                          <p:stCondLst>
                                            <p:cond delay="0"/>
                                          </p:stCondLst>
                                        </p:cTn>
                                        <p:tgtEl>
                                          <p:spTgt spid="99"/>
                                        </p:tgtEl>
                                        <p:attrNameLst>
                                          <p:attrName>style.visibility</p:attrName>
                                        </p:attrNameLst>
                                      </p:cBhvr>
                                      <p:to>
                                        <p:strVal val="visible"/>
                                      </p:to>
                                    </p:set>
                                    <p:animEffect transition="in" filter="dissolve">
                                      <p:cBhvr>
                                        <p:cTn id="27" dur="500"/>
                                        <p:tgtEl>
                                          <p:spTgt spid="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p:bldP spid="8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0" name="Straight Connector 109"/>
          <p:cNvCxnSpPr/>
          <p:nvPr/>
        </p:nvCxnSpPr>
        <p:spPr>
          <a:xfrm>
            <a:off x="990600" y="3581400"/>
            <a:ext cx="2743200" cy="914400"/>
          </a:xfrm>
          <a:prstGeom prst="line">
            <a:avLst/>
          </a:prstGeom>
          <a:ln w="762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04" name="Straight Connector 103"/>
          <p:cNvCxnSpPr>
            <a:stCxn id="12" idx="0"/>
            <a:endCxn id="13" idx="2"/>
          </p:cNvCxnSpPr>
          <p:nvPr/>
        </p:nvCxnSpPr>
        <p:spPr>
          <a:xfrm>
            <a:off x="5027994" y="2514600"/>
            <a:ext cx="1377297" cy="990600"/>
          </a:xfrm>
          <a:prstGeom prst="line">
            <a:avLst/>
          </a:prstGeom>
          <a:ln w="762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80" name="Straight Connector 79"/>
          <p:cNvCxnSpPr/>
          <p:nvPr/>
        </p:nvCxnSpPr>
        <p:spPr>
          <a:xfrm flipV="1">
            <a:off x="4953000" y="3810000"/>
            <a:ext cx="1524000" cy="685800"/>
          </a:xfrm>
          <a:prstGeom prst="line">
            <a:avLst/>
          </a:prstGeom>
          <a:ln w="76200" cmpd="sng">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89" name="Straight Connector 88"/>
          <p:cNvCxnSpPr>
            <a:stCxn id="40" idx="1"/>
            <a:endCxn id="13" idx="3"/>
          </p:cNvCxnSpPr>
          <p:nvPr/>
        </p:nvCxnSpPr>
        <p:spPr>
          <a:xfrm>
            <a:off x="7124700" y="2208502"/>
            <a:ext cx="0" cy="756807"/>
          </a:xfrm>
          <a:prstGeom prst="line">
            <a:avLst/>
          </a:prstGeom>
          <a:ln w="76200" cmpd="sng">
            <a:solidFill>
              <a:srgbClr val="000000"/>
            </a:solidFill>
            <a:headEnd type="triangle"/>
            <a:tailEnd type="none"/>
          </a:ln>
        </p:spPr>
        <p:style>
          <a:lnRef idx="2">
            <a:schemeClr val="accent1"/>
          </a:lnRef>
          <a:fillRef idx="0">
            <a:schemeClr val="accent1"/>
          </a:fillRef>
          <a:effectRef idx="1">
            <a:schemeClr val="accent1"/>
          </a:effectRef>
          <a:fontRef idx="minor">
            <a:schemeClr val="tx1"/>
          </a:fontRef>
        </p:style>
      </p:cxnSp>
      <p:cxnSp>
        <p:nvCxnSpPr>
          <p:cNvPr id="95" name="Straight Connector 94"/>
          <p:cNvCxnSpPr/>
          <p:nvPr/>
        </p:nvCxnSpPr>
        <p:spPr>
          <a:xfrm>
            <a:off x="4800600" y="5029200"/>
            <a:ext cx="2057400" cy="1295400"/>
          </a:xfrm>
          <a:prstGeom prst="line">
            <a:avLst/>
          </a:prstGeom>
          <a:ln w="76200" cmpd="sng">
            <a:solidFill>
              <a:srgbClr val="000000"/>
            </a:solidFill>
            <a:headEnd type="triangle"/>
            <a:tailEnd type="none"/>
          </a:ln>
        </p:spPr>
        <p:style>
          <a:lnRef idx="2">
            <a:schemeClr val="accent1"/>
          </a:lnRef>
          <a:fillRef idx="0">
            <a:schemeClr val="accent1"/>
          </a:fillRef>
          <a:effectRef idx="1">
            <a:schemeClr val="accent1"/>
          </a:effectRef>
          <a:fontRef idx="minor">
            <a:schemeClr val="tx1"/>
          </a:fontRef>
        </p:style>
      </p:cxnSp>
      <p:cxnSp>
        <p:nvCxnSpPr>
          <p:cNvPr id="74" name="Straight Connector 73"/>
          <p:cNvCxnSpPr>
            <a:stCxn id="10" idx="3"/>
            <a:endCxn id="15" idx="1"/>
          </p:cNvCxnSpPr>
          <p:nvPr/>
        </p:nvCxnSpPr>
        <p:spPr>
          <a:xfrm flipV="1">
            <a:off x="1333500" y="2284702"/>
            <a:ext cx="0" cy="909207"/>
          </a:xfrm>
          <a:prstGeom prst="line">
            <a:avLst/>
          </a:prstGeom>
          <a:ln w="76200" cmpd="sng">
            <a:solidFill>
              <a:srgbClr val="000000"/>
            </a:solidFill>
            <a:headEnd type="triangle"/>
            <a:tailEnd type="none"/>
          </a:ln>
        </p:spPr>
        <p:style>
          <a:lnRef idx="2">
            <a:schemeClr val="accent1"/>
          </a:lnRef>
          <a:fillRef idx="0">
            <a:schemeClr val="accent1"/>
          </a:fillRef>
          <a:effectRef idx="1">
            <a:schemeClr val="accent1"/>
          </a:effectRef>
          <a:fontRef idx="minor">
            <a:schemeClr val="tx1"/>
          </a:fontRef>
        </p:style>
      </p:cxnSp>
      <p:cxnSp>
        <p:nvCxnSpPr>
          <p:cNvPr id="77" name="Straight Connector 76"/>
          <p:cNvCxnSpPr>
            <a:stCxn id="12" idx="1"/>
            <a:endCxn id="11" idx="3"/>
          </p:cNvCxnSpPr>
          <p:nvPr/>
        </p:nvCxnSpPr>
        <p:spPr>
          <a:xfrm>
            <a:off x="4305300" y="3122902"/>
            <a:ext cx="0" cy="1061607"/>
          </a:xfrm>
          <a:prstGeom prst="line">
            <a:avLst/>
          </a:prstGeom>
          <a:ln w="76200" cmpd="sng">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83" name="Straight Connector 82"/>
          <p:cNvCxnSpPr>
            <a:stCxn id="10" idx="1"/>
            <a:endCxn id="6" idx="0"/>
          </p:cNvCxnSpPr>
          <p:nvPr/>
        </p:nvCxnSpPr>
        <p:spPr>
          <a:xfrm>
            <a:off x="1333500" y="4342102"/>
            <a:ext cx="421" cy="839498"/>
          </a:xfrm>
          <a:prstGeom prst="line">
            <a:avLst/>
          </a:prstGeom>
          <a:ln w="76200" cmpd="sng">
            <a:solidFill>
              <a:srgbClr val="000000"/>
            </a:solidFill>
            <a:headEnd type="triangle"/>
            <a:tailEnd type="none"/>
          </a:ln>
        </p:spPr>
        <p:style>
          <a:lnRef idx="2">
            <a:schemeClr val="accent1"/>
          </a:lnRef>
          <a:fillRef idx="0">
            <a:schemeClr val="accent1"/>
          </a:fillRef>
          <a:effectRef idx="1">
            <a:schemeClr val="accent1"/>
          </a:effectRef>
          <a:fontRef idx="minor">
            <a:schemeClr val="tx1"/>
          </a:fontRef>
        </p:style>
      </p:cxnSp>
      <p:cxnSp>
        <p:nvCxnSpPr>
          <p:cNvPr id="86" name="Straight Connector 85"/>
          <p:cNvCxnSpPr/>
          <p:nvPr/>
        </p:nvCxnSpPr>
        <p:spPr>
          <a:xfrm flipH="1">
            <a:off x="2209800" y="5029200"/>
            <a:ext cx="1447801" cy="609600"/>
          </a:xfrm>
          <a:prstGeom prst="line">
            <a:avLst/>
          </a:prstGeom>
          <a:ln w="76200" cmpd="sng">
            <a:solidFill>
              <a:srgbClr val="000000"/>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73" name="Straight Connector 72"/>
          <p:cNvCxnSpPr>
            <a:stCxn id="15" idx="0"/>
          </p:cNvCxnSpPr>
          <p:nvPr/>
        </p:nvCxnSpPr>
        <p:spPr>
          <a:xfrm>
            <a:off x="2056194" y="1676400"/>
            <a:ext cx="1677606" cy="533400"/>
          </a:xfrm>
          <a:prstGeom prst="line">
            <a:avLst/>
          </a:prstGeom>
          <a:ln w="76200" cmpd="sng">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70" name="Cloud 69"/>
          <p:cNvSpPr/>
          <p:nvPr/>
        </p:nvSpPr>
        <p:spPr>
          <a:xfrm>
            <a:off x="6096000" y="5092017"/>
            <a:ext cx="1981200" cy="17526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prstClr val="black"/>
              </a:solidFill>
              <a:latin typeface="Corbel"/>
            </a:endParaRPr>
          </a:p>
        </p:txBody>
      </p:sp>
      <p:sp>
        <p:nvSpPr>
          <p:cNvPr id="8" name="Cloud 7"/>
          <p:cNvSpPr/>
          <p:nvPr/>
        </p:nvSpPr>
        <p:spPr>
          <a:xfrm>
            <a:off x="304800" y="5105400"/>
            <a:ext cx="1981200" cy="17526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prstClr val="black"/>
              </a:solidFill>
              <a:latin typeface="Corbel"/>
            </a:endParaRPr>
          </a:p>
        </p:txBody>
      </p:sp>
      <p:sp>
        <p:nvSpPr>
          <p:cNvPr id="2" name="Title 1"/>
          <p:cNvSpPr>
            <a:spLocks noGrp="1"/>
          </p:cNvSpPr>
          <p:nvPr>
            <p:ph type="title"/>
          </p:nvPr>
        </p:nvSpPr>
        <p:spPr/>
        <p:txBody>
          <a:bodyPr/>
          <a:lstStyle/>
          <a:p>
            <a:r>
              <a:rPr lang="en-US" dirty="0" smtClean="0"/>
              <a:t>Timing attacks &amp; routing</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11</a:t>
            </a:fld>
            <a:endParaRPr lang="en-US">
              <a:solidFill>
                <a:prstClr val="black">
                  <a:tint val="75000"/>
                </a:prstClr>
              </a:solidFill>
              <a:latin typeface="Corbel"/>
            </a:endParaRPr>
          </a:p>
        </p:txBody>
      </p:sp>
      <p:grpSp>
        <p:nvGrpSpPr>
          <p:cNvPr id="5" name="Group 4"/>
          <p:cNvGrpSpPr/>
          <p:nvPr/>
        </p:nvGrpSpPr>
        <p:grpSpPr>
          <a:xfrm>
            <a:off x="839043" y="5181600"/>
            <a:ext cx="989757" cy="1083167"/>
            <a:chOff x="41275" y="3941763"/>
            <a:chExt cx="1536216" cy="1833562"/>
          </a:xfrm>
        </p:grpSpPr>
        <p:pic>
          <p:nvPicPr>
            <p:cNvPr id="6" name="Picture 5" descr="C:\Program Files (x86)\Microsoft Office\MEDIA\CAGCAT10\j0195384.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1275" y="3941763"/>
              <a:ext cx="1536216" cy="1833562"/>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802836" y="4083461"/>
              <a:ext cx="456796" cy="569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sp>
        <p:nvSpPr>
          <p:cNvPr id="9" name="TextBox 8"/>
          <p:cNvSpPr txBox="1"/>
          <p:nvPr/>
        </p:nvSpPr>
        <p:spPr>
          <a:xfrm>
            <a:off x="685800" y="6324600"/>
            <a:ext cx="1158039" cy="369332"/>
          </a:xfrm>
          <a:prstGeom prst="rect">
            <a:avLst/>
          </a:prstGeom>
          <a:noFill/>
        </p:spPr>
        <p:txBody>
          <a:bodyPr wrap="none" rtlCol="0">
            <a:spAutoFit/>
          </a:bodyPr>
          <a:lstStyle/>
          <a:p>
            <a:r>
              <a:rPr lang="en-US" dirty="0" smtClean="0">
                <a:solidFill>
                  <a:prstClr val="black"/>
                </a:solidFill>
                <a:latin typeface="Gill Sans"/>
                <a:cs typeface="Gill Sans"/>
              </a:rPr>
              <a:t>Source AS</a:t>
            </a:r>
            <a:endParaRPr lang="en-US" dirty="0">
              <a:solidFill>
                <a:prstClr val="black"/>
              </a:solidFill>
              <a:latin typeface="Gill Sans"/>
              <a:cs typeface="Gill Sans"/>
            </a:endParaRPr>
          </a:p>
        </p:txBody>
      </p:sp>
      <p:sp>
        <p:nvSpPr>
          <p:cNvPr id="10" name="Cloud 9"/>
          <p:cNvSpPr/>
          <p:nvPr/>
        </p:nvSpPr>
        <p:spPr>
          <a:xfrm>
            <a:off x="609600" y="3124200"/>
            <a:ext cx="1447800" cy="12192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solidFill>
                  <a:prstClr val="black"/>
                </a:solidFill>
                <a:latin typeface="Gill Sans"/>
                <a:cs typeface="Gill Sans"/>
              </a:rPr>
              <a:t>AS1</a:t>
            </a:r>
            <a:endParaRPr lang="en-US" sz="2400" dirty="0">
              <a:solidFill>
                <a:prstClr val="black"/>
              </a:solidFill>
              <a:latin typeface="Gill Sans"/>
              <a:cs typeface="Gill Sans"/>
            </a:endParaRPr>
          </a:p>
        </p:txBody>
      </p:sp>
      <p:sp>
        <p:nvSpPr>
          <p:cNvPr id="11" name="Cloud 10"/>
          <p:cNvSpPr/>
          <p:nvPr/>
        </p:nvSpPr>
        <p:spPr>
          <a:xfrm>
            <a:off x="3581400" y="4114800"/>
            <a:ext cx="1447800" cy="12192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solidFill>
                  <a:prstClr val="black"/>
                </a:solidFill>
                <a:latin typeface="Gill Sans"/>
                <a:cs typeface="Gill Sans"/>
              </a:rPr>
              <a:t>AS2</a:t>
            </a:r>
            <a:endParaRPr lang="en-US" sz="2400" dirty="0">
              <a:solidFill>
                <a:prstClr val="black"/>
              </a:solidFill>
              <a:latin typeface="Gill Sans"/>
              <a:cs typeface="Gill Sans"/>
            </a:endParaRPr>
          </a:p>
        </p:txBody>
      </p:sp>
      <p:sp>
        <p:nvSpPr>
          <p:cNvPr id="12" name="Cloud 11"/>
          <p:cNvSpPr/>
          <p:nvPr/>
        </p:nvSpPr>
        <p:spPr>
          <a:xfrm>
            <a:off x="3581400" y="1905000"/>
            <a:ext cx="1447800" cy="12192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solidFill>
                  <a:prstClr val="black"/>
                </a:solidFill>
                <a:latin typeface="Gill Sans"/>
                <a:cs typeface="Gill Sans"/>
              </a:rPr>
              <a:t>AS3</a:t>
            </a:r>
            <a:endParaRPr lang="en-US" sz="2400" dirty="0">
              <a:solidFill>
                <a:prstClr val="black"/>
              </a:solidFill>
              <a:latin typeface="Gill Sans"/>
              <a:cs typeface="Gill Sans"/>
            </a:endParaRPr>
          </a:p>
        </p:txBody>
      </p:sp>
      <p:sp>
        <p:nvSpPr>
          <p:cNvPr id="13" name="Cloud 12"/>
          <p:cNvSpPr/>
          <p:nvPr/>
        </p:nvSpPr>
        <p:spPr>
          <a:xfrm>
            <a:off x="6400800" y="2895600"/>
            <a:ext cx="1447800" cy="12192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solidFill>
                  <a:prstClr val="black"/>
                </a:solidFill>
                <a:latin typeface="Gill Sans"/>
                <a:cs typeface="Gill Sans"/>
              </a:rPr>
              <a:t>AS4</a:t>
            </a:r>
            <a:endParaRPr lang="en-US" sz="2400" dirty="0">
              <a:solidFill>
                <a:prstClr val="black"/>
              </a:solidFill>
              <a:latin typeface="Gill Sans"/>
              <a:cs typeface="Gill Sans"/>
            </a:endParaRPr>
          </a:p>
        </p:txBody>
      </p:sp>
      <p:sp>
        <p:nvSpPr>
          <p:cNvPr id="15" name="Cloud 14"/>
          <p:cNvSpPr/>
          <p:nvPr/>
        </p:nvSpPr>
        <p:spPr>
          <a:xfrm>
            <a:off x="609600" y="1066800"/>
            <a:ext cx="1447800" cy="12192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dirty="0">
              <a:solidFill>
                <a:prstClr val="black"/>
              </a:solidFill>
              <a:latin typeface="Gill Sans"/>
              <a:cs typeface="Gill Sans"/>
            </a:endParaRPr>
          </a:p>
        </p:txBody>
      </p:sp>
      <p:grpSp>
        <p:nvGrpSpPr>
          <p:cNvPr id="16" name="Group 229"/>
          <p:cNvGrpSpPr>
            <a:grpSpLocks/>
          </p:cNvGrpSpPr>
          <p:nvPr/>
        </p:nvGrpSpPr>
        <p:grpSpPr bwMode="auto">
          <a:xfrm>
            <a:off x="990600" y="1219200"/>
            <a:ext cx="685800" cy="542690"/>
            <a:chOff x="4115" y="3158"/>
            <a:chExt cx="1215" cy="633"/>
          </a:xfrm>
        </p:grpSpPr>
        <p:sp>
          <p:nvSpPr>
            <p:cNvPr id="17" name="Oval 230"/>
            <p:cNvSpPr>
              <a:spLocks noChangeArrowheads="1"/>
            </p:cNvSpPr>
            <p:nvPr/>
          </p:nvSpPr>
          <p:spPr bwMode="auto">
            <a:xfrm>
              <a:off x="4119" y="3426"/>
              <a:ext cx="1206" cy="365"/>
            </a:xfrm>
            <a:prstGeom prst="ellipse">
              <a:avLst/>
            </a:prstGeom>
            <a:solidFill>
              <a:srgbClr val="0078AA"/>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18" name="Rectangle 231"/>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19" name="Rectangle 232"/>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20" name="Oval 233"/>
            <p:cNvSpPr>
              <a:spLocks noChangeArrowheads="1"/>
            </p:cNvSpPr>
            <p:nvPr/>
          </p:nvSpPr>
          <p:spPr bwMode="auto">
            <a:xfrm>
              <a:off x="4119" y="3158"/>
              <a:ext cx="1206" cy="366"/>
            </a:xfrm>
            <a:prstGeom prst="ellipse">
              <a:avLst/>
            </a:prstGeom>
            <a:solidFill>
              <a:srgbClr val="00B4FF"/>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21" name="Freeform 234"/>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2" name="Freeform 235"/>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3" name="Freeform 236"/>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4" name="Freeform 237"/>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5" name="Freeform 238"/>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6" name="Freeform 239"/>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7" name="Freeform 240"/>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8" name="Freeform 241"/>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9" name="Freeform 242"/>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0" name="Freeform 243"/>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1" name="Freeform 244"/>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2" name="Freeform 245"/>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3" name="Freeform 246"/>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4" name="Freeform 247"/>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5" name="Freeform 248"/>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6" name="Freeform 249"/>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7" name="Line 250"/>
            <p:cNvSpPr>
              <a:spLocks noChangeShapeType="1"/>
            </p:cNvSpPr>
            <p:nvPr/>
          </p:nvSpPr>
          <p:spPr bwMode="auto">
            <a:xfrm>
              <a:off x="4115"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sp>
          <p:nvSpPr>
            <p:cNvPr id="38" name="Line 251"/>
            <p:cNvSpPr>
              <a:spLocks noChangeShapeType="1"/>
            </p:cNvSpPr>
            <p:nvPr/>
          </p:nvSpPr>
          <p:spPr bwMode="auto">
            <a:xfrm>
              <a:off x="5329"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grpSp>
      <p:sp>
        <p:nvSpPr>
          <p:cNvPr id="39" name="TextBox 38"/>
          <p:cNvSpPr txBox="1"/>
          <p:nvPr/>
        </p:nvSpPr>
        <p:spPr>
          <a:xfrm>
            <a:off x="685800" y="1676400"/>
            <a:ext cx="1197764" cy="369332"/>
          </a:xfrm>
          <a:prstGeom prst="rect">
            <a:avLst/>
          </a:prstGeom>
          <a:noFill/>
        </p:spPr>
        <p:txBody>
          <a:bodyPr wrap="none" rtlCol="0">
            <a:spAutoFit/>
          </a:bodyPr>
          <a:lstStyle/>
          <a:p>
            <a:r>
              <a:rPr lang="en-US" dirty="0" smtClean="0">
                <a:solidFill>
                  <a:prstClr val="black"/>
                </a:solidFill>
                <a:latin typeface="Gill Sans"/>
                <a:cs typeface="Gill Sans"/>
              </a:rPr>
              <a:t>Entry relay</a:t>
            </a:r>
            <a:endParaRPr lang="en-US" dirty="0">
              <a:solidFill>
                <a:prstClr val="black"/>
              </a:solidFill>
              <a:latin typeface="Gill Sans"/>
              <a:cs typeface="Gill Sans"/>
            </a:endParaRPr>
          </a:p>
        </p:txBody>
      </p:sp>
      <p:sp>
        <p:nvSpPr>
          <p:cNvPr id="40" name="Cloud 39"/>
          <p:cNvSpPr/>
          <p:nvPr/>
        </p:nvSpPr>
        <p:spPr>
          <a:xfrm>
            <a:off x="6400800" y="990600"/>
            <a:ext cx="1447800" cy="12192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dirty="0">
              <a:solidFill>
                <a:prstClr val="black"/>
              </a:solidFill>
              <a:latin typeface="Gill Sans"/>
              <a:cs typeface="Gill Sans"/>
            </a:endParaRPr>
          </a:p>
        </p:txBody>
      </p:sp>
      <p:grpSp>
        <p:nvGrpSpPr>
          <p:cNvPr id="41" name="Group 229"/>
          <p:cNvGrpSpPr>
            <a:grpSpLocks/>
          </p:cNvGrpSpPr>
          <p:nvPr/>
        </p:nvGrpSpPr>
        <p:grpSpPr bwMode="auto">
          <a:xfrm>
            <a:off x="6781800" y="1143000"/>
            <a:ext cx="685800" cy="542690"/>
            <a:chOff x="4115" y="3158"/>
            <a:chExt cx="1215" cy="633"/>
          </a:xfrm>
        </p:grpSpPr>
        <p:sp>
          <p:nvSpPr>
            <p:cNvPr id="42" name="Oval 230"/>
            <p:cNvSpPr>
              <a:spLocks noChangeArrowheads="1"/>
            </p:cNvSpPr>
            <p:nvPr/>
          </p:nvSpPr>
          <p:spPr bwMode="auto">
            <a:xfrm>
              <a:off x="4119" y="3426"/>
              <a:ext cx="1206" cy="365"/>
            </a:xfrm>
            <a:prstGeom prst="ellipse">
              <a:avLst/>
            </a:prstGeom>
            <a:solidFill>
              <a:srgbClr val="0078AA"/>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43" name="Rectangle 231"/>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44" name="Rectangle 232"/>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45" name="Oval 233"/>
            <p:cNvSpPr>
              <a:spLocks noChangeArrowheads="1"/>
            </p:cNvSpPr>
            <p:nvPr/>
          </p:nvSpPr>
          <p:spPr bwMode="auto">
            <a:xfrm>
              <a:off x="4119" y="3158"/>
              <a:ext cx="1206" cy="366"/>
            </a:xfrm>
            <a:prstGeom prst="ellipse">
              <a:avLst/>
            </a:prstGeom>
            <a:solidFill>
              <a:srgbClr val="00B4FF"/>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46" name="Freeform 234"/>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7" name="Freeform 235"/>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8" name="Freeform 236"/>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9" name="Freeform 237"/>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50" name="Freeform 238"/>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51" name="Freeform 239"/>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52" name="Freeform 240"/>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53" name="Freeform 241"/>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54" name="Freeform 242"/>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5" name="Freeform 243"/>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6" name="Freeform 244"/>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7" name="Freeform 245"/>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8" name="Freeform 246"/>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9" name="Freeform 247"/>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60" name="Freeform 248"/>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61" name="Freeform 249"/>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62" name="Line 250"/>
            <p:cNvSpPr>
              <a:spLocks noChangeShapeType="1"/>
            </p:cNvSpPr>
            <p:nvPr/>
          </p:nvSpPr>
          <p:spPr bwMode="auto">
            <a:xfrm>
              <a:off x="4115"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sp>
          <p:nvSpPr>
            <p:cNvPr id="63" name="Line 251"/>
            <p:cNvSpPr>
              <a:spLocks noChangeShapeType="1"/>
            </p:cNvSpPr>
            <p:nvPr/>
          </p:nvSpPr>
          <p:spPr bwMode="auto">
            <a:xfrm>
              <a:off x="5329"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grpSp>
      <p:sp>
        <p:nvSpPr>
          <p:cNvPr id="64" name="TextBox 63"/>
          <p:cNvSpPr txBox="1"/>
          <p:nvPr/>
        </p:nvSpPr>
        <p:spPr>
          <a:xfrm>
            <a:off x="6562492" y="1600200"/>
            <a:ext cx="1045441" cy="369332"/>
          </a:xfrm>
          <a:prstGeom prst="rect">
            <a:avLst/>
          </a:prstGeom>
          <a:noFill/>
        </p:spPr>
        <p:txBody>
          <a:bodyPr wrap="none" rtlCol="0">
            <a:spAutoFit/>
          </a:bodyPr>
          <a:lstStyle/>
          <a:p>
            <a:r>
              <a:rPr lang="en-US" dirty="0" smtClean="0">
                <a:solidFill>
                  <a:prstClr val="black"/>
                </a:solidFill>
                <a:latin typeface="Gill Sans"/>
                <a:cs typeface="Gill Sans"/>
              </a:rPr>
              <a:t>Exit relay</a:t>
            </a:r>
            <a:endParaRPr lang="en-US" dirty="0">
              <a:solidFill>
                <a:prstClr val="black"/>
              </a:solidFill>
              <a:latin typeface="Gill Sans"/>
              <a:cs typeface="Gill Sans"/>
            </a:endParaRPr>
          </a:p>
        </p:txBody>
      </p:sp>
      <p:grpSp>
        <p:nvGrpSpPr>
          <p:cNvPr id="67" name="Group 66"/>
          <p:cNvGrpSpPr/>
          <p:nvPr/>
        </p:nvGrpSpPr>
        <p:grpSpPr>
          <a:xfrm>
            <a:off x="6553200" y="5257800"/>
            <a:ext cx="914400" cy="990600"/>
            <a:chOff x="7391400" y="3657600"/>
            <a:chExt cx="1371600" cy="1752600"/>
          </a:xfrm>
        </p:grpSpPr>
        <p:sp>
          <p:nvSpPr>
            <p:cNvPr id="68" name="Cube 67"/>
            <p:cNvSpPr/>
            <p:nvPr/>
          </p:nvSpPr>
          <p:spPr>
            <a:xfrm>
              <a:off x="7391400" y="3657600"/>
              <a:ext cx="1371600" cy="1752600"/>
            </a:xfrm>
            <a:prstGeom prst="cub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prstClr val="black"/>
                </a:solidFill>
                <a:latin typeface="Corbel"/>
              </a:endParaRPr>
            </a:p>
          </p:txBody>
        </p:sp>
        <p:pic>
          <p:nvPicPr>
            <p:cNvPr id="69" name="Picture 68"/>
            <p:cNvPicPr>
              <a:picLocks noChangeAspect="1"/>
            </p:cNvPicPr>
            <p:nvPr/>
          </p:nvPicPr>
          <p:blipFill>
            <a:blip r:embed="rId5"/>
            <a:stretch>
              <a:fillRect/>
            </a:stretch>
          </p:blipFill>
          <p:spPr>
            <a:xfrm>
              <a:off x="7391400" y="4191000"/>
              <a:ext cx="1041400" cy="1041400"/>
            </a:xfrm>
            <a:prstGeom prst="rect">
              <a:avLst/>
            </a:prstGeom>
          </p:spPr>
        </p:pic>
      </p:grpSp>
      <p:sp>
        <p:nvSpPr>
          <p:cNvPr id="71" name="TextBox 70"/>
          <p:cNvSpPr txBox="1"/>
          <p:nvPr/>
        </p:nvSpPr>
        <p:spPr>
          <a:xfrm>
            <a:off x="6172200" y="6248400"/>
            <a:ext cx="1569548" cy="369332"/>
          </a:xfrm>
          <a:prstGeom prst="rect">
            <a:avLst/>
          </a:prstGeom>
          <a:noFill/>
        </p:spPr>
        <p:txBody>
          <a:bodyPr wrap="none" rtlCol="0">
            <a:spAutoFit/>
          </a:bodyPr>
          <a:lstStyle/>
          <a:p>
            <a:r>
              <a:rPr lang="en-US" dirty="0" smtClean="0">
                <a:solidFill>
                  <a:prstClr val="black"/>
                </a:solidFill>
                <a:latin typeface="Gill Sans"/>
                <a:cs typeface="Gill Sans"/>
              </a:rPr>
              <a:t>Destination AS</a:t>
            </a:r>
            <a:endParaRPr lang="en-US" dirty="0">
              <a:solidFill>
                <a:prstClr val="black"/>
              </a:solidFill>
              <a:latin typeface="Gill Sans"/>
              <a:cs typeface="Gill Sans"/>
            </a:endParaRPr>
          </a:p>
        </p:txBody>
      </p:sp>
      <p:cxnSp>
        <p:nvCxnSpPr>
          <p:cNvPr id="94" name="Straight Connector 93"/>
          <p:cNvCxnSpPr>
            <a:stCxn id="40" idx="2"/>
          </p:cNvCxnSpPr>
          <p:nvPr/>
        </p:nvCxnSpPr>
        <p:spPr>
          <a:xfrm flipH="1">
            <a:off x="4953000" y="1600200"/>
            <a:ext cx="1452291" cy="533400"/>
          </a:xfrm>
          <a:prstGeom prst="line">
            <a:avLst/>
          </a:prstGeom>
          <a:ln w="76200" cmpd="sng">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134" name="Freeform 133"/>
          <p:cNvSpPr/>
          <p:nvPr/>
        </p:nvSpPr>
        <p:spPr>
          <a:xfrm>
            <a:off x="2006742" y="1912949"/>
            <a:ext cx="2072125" cy="3637739"/>
          </a:xfrm>
          <a:custGeom>
            <a:avLst/>
            <a:gdLst>
              <a:gd name="connsiteX0" fmla="*/ 62710 w 2072125"/>
              <a:gd name="connsiteY0" fmla="*/ 3637739 h 3637739"/>
              <a:gd name="connsiteX1" fmla="*/ 1802931 w 2072125"/>
              <a:gd name="connsiteY1" fmla="*/ 2728304 h 3637739"/>
              <a:gd name="connsiteX2" fmla="*/ 1881320 w 2072125"/>
              <a:gd name="connsiteY2" fmla="*/ 752635 h 3637739"/>
              <a:gd name="connsiteX3" fmla="*/ 0 w 2072125"/>
              <a:gd name="connsiteY3" fmla="*/ 0 h 3637739"/>
              <a:gd name="connsiteX4" fmla="*/ 0 w 2072125"/>
              <a:gd name="connsiteY4" fmla="*/ 0 h 3637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72125" h="3637739">
                <a:moveTo>
                  <a:pt x="62710" y="3637739"/>
                </a:moveTo>
                <a:cubicBezTo>
                  <a:pt x="781269" y="3423447"/>
                  <a:pt x="1499829" y="3209155"/>
                  <a:pt x="1802931" y="2728304"/>
                </a:cubicBezTo>
                <a:cubicBezTo>
                  <a:pt x="2106033" y="2247453"/>
                  <a:pt x="2181808" y="1207352"/>
                  <a:pt x="1881320" y="752635"/>
                </a:cubicBezTo>
                <a:cubicBezTo>
                  <a:pt x="1580832" y="297918"/>
                  <a:pt x="0" y="0"/>
                  <a:pt x="0" y="0"/>
                </a:cubicBezTo>
                <a:lnTo>
                  <a:pt x="0" y="0"/>
                </a:lnTo>
              </a:path>
            </a:pathLst>
          </a:custGeom>
          <a:ln w="76200" cmpd="sng">
            <a:solidFill>
              <a:schemeClr val="accent3"/>
            </a:solidFill>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prstClr val="black"/>
              </a:solidFill>
              <a:latin typeface="Corbel"/>
            </a:endParaRPr>
          </a:p>
        </p:txBody>
      </p:sp>
      <p:cxnSp>
        <p:nvCxnSpPr>
          <p:cNvPr id="138" name="Straight Arrow Connector 137"/>
          <p:cNvCxnSpPr/>
          <p:nvPr/>
        </p:nvCxnSpPr>
        <p:spPr>
          <a:xfrm>
            <a:off x="838200" y="2209800"/>
            <a:ext cx="0" cy="3048000"/>
          </a:xfrm>
          <a:prstGeom prst="straightConnector1">
            <a:avLst/>
          </a:prstGeom>
          <a:ln w="76200" cmpd="sng">
            <a:solidFill>
              <a:srgbClr val="660066"/>
            </a:solidFill>
            <a:prstDash val="sysDash"/>
            <a:headEnd type="none"/>
            <a:tailEnd type="triangle"/>
          </a:ln>
        </p:spPr>
        <p:style>
          <a:lnRef idx="2">
            <a:schemeClr val="accent1"/>
          </a:lnRef>
          <a:fillRef idx="0">
            <a:schemeClr val="accent1"/>
          </a:fillRef>
          <a:effectRef idx="1">
            <a:schemeClr val="accent1"/>
          </a:effectRef>
          <a:fontRef idx="minor">
            <a:schemeClr val="tx1"/>
          </a:fontRef>
        </p:style>
      </p:cxnSp>
      <p:sp>
        <p:nvSpPr>
          <p:cNvPr id="3" name="Freeform 2"/>
          <p:cNvSpPr/>
          <p:nvPr/>
        </p:nvSpPr>
        <p:spPr>
          <a:xfrm>
            <a:off x="4979002" y="2038388"/>
            <a:ext cx="2062208" cy="3527980"/>
          </a:xfrm>
          <a:custGeom>
            <a:avLst/>
            <a:gdLst>
              <a:gd name="connsiteX0" fmla="*/ 1903494 w 2062208"/>
              <a:gd name="connsiteY0" fmla="*/ 0 h 3527980"/>
              <a:gd name="connsiteX1" fmla="*/ 1872139 w 2062208"/>
              <a:gd name="connsiteY1" fmla="*/ 1740470 h 3527980"/>
              <a:gd name="connsiteX2" fmla="*/ 6496 w 2062208"/>
              <a:gd name="connsiteY2" fmla="*/ 2571505 h 3527980"/>
              <a:gd name="connsiteX3" fmla="*/ 1213677 w 2062208"/>
              <a:gd name="connsiteY3" fmla="*/ 3527980 h 3527980"/>
              <a:gd name="connsiteX4" fmla="*/ 1213677 w 2062208"/>
              <a:gd name="connsiteY4" fmla="*/ 3527980 h 3527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62208" h="3527980">
                <a:moveTo>
                  <a:pt x="1903494" y="0"/>
                </a:moveTo>
                <a:cubicBezTo>
                  <a:pt x="2045899" y="655943"/>
                  <a:pt x="2188305" y="1311886"/>
                  <a:pt x="1872139" y="1740470"/>
                </a:cubicBezTo>
                <a:cubicBezTo>
                  <a:pt x="1555973" y="2169054"/>
                  <a:pt x="116240" y="2273587"/>
                  <a:pt x="6496" y="2571505"/>
                </a:cubicBezTo>
                <a:cubicBezTo>
                  <a:pt x="-103248" y="2869423"/>
                  <a:pt x="1213677" y="3527980"/>
                  <a:pt x="1213677" y="3527980"/>
                </a:cubicBezTo>
                <a:lnTo>
                  <a:pt x="1213677" y="3527980"/>
                </a:lnTo>
              </a:path>
            </a:pathLst>
          </a:custGeom>
          <a:ln w="76200" cmpd="sng">
            <a:solidFill>
              <a:schemeClr val="accent3"/>
            </a:solidFill>
            <a:prstDash val="solid"/>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prstClr val="black"/>
              </a:solidFill>
              <a:latin typeface="Corbel"/>
            </a:endParaRPr>
          </a:p>
        </p:txBody>
      </p:sp>
      <p:sp>
        <p:nvSpPr>
          <p:cNvPr id="14" name="Freeform 13"/>
          <p:cNvSpPr/>
          <p:nvPr/>
        </p:nvSpPr>
        <p:spPr>
          <a:xfrm>
            <a:off x="4426108" y="1724790"/>
            <a:ext cx="1970381" cy="4217895"/>
          </a:xfrm>
          <a:custGeom>
            <a:avLst/>
            <a:gdLst>
              <a:gd name="connsiteX0" fmla="*/ 1547084 w 1970381"/>
              <a:gd name="connsiteY0" fmla="*/ 4217895 h 4217895"/>
              <a:gd name="connsiteX1" fmla="*/ 261515 w 1970381"/>
              <a:gd name="connsiteY1" fmla="*/ 2963503 h 4217895"/>
              <a:gd name="connsiteX2" fmla="*/ 151771 w 1970381"/>
              <a:gd name="connsiteY2" fmla="*/ 909435 h 4217895"/>
              <a:gd name="connsiteX3" fmla="*/ 1970381 w 1970381"/>
              <a:gd name="connsiteY3" fmla="*/ 0 h 4217895"/>
              <a:gd name="connsiteX4" fmla="*/ 1970381 w 1970381"/>
              <a:gd name="connsiteY4" fmla="*/ 0 h 42178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70381" h="4217895">
                <a:moveTo>
                  <a:pt x="1547084" y="4217895"/>
                </a:moveTo>
                <a:cubicBezTo>
                  <a:pt x="1020575" y="3866404"/>
                  <a:pt x="494067" y="3514913"/>
                  <a:pt x="261515" y="2963503"/>
                </a:cubicBezTo>
                <a:cubicBezTo>
                  <a:pt x="28963" y="2412093"/>
                  <a:pt x="-133040" y="1403352"/>
                  <a:pt x="151771" y="909435"/>
                </a:cubicBezTo>
                <a:cubicBezTo>
                  <a:pt x="436582" y="415518"/>
                  <a:pt x="1970381" y="0"/>
                  <a:pt x="1970381" y="0"/>
                </a:cubicBezTo>
                <a:lnTo>
                  <a:pt x="1970381" y="0"/>
                </a:lnTo>
              </a:path>
            </a:pathLst>
          </a:custGeom>
          <a:ln w="76200" cmpd="sng">
            <a:solidFill>
              <a:schemeClr val="accent2"/>
            </a:solidFill>
            <a:prstDash val="sysDash"/>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prstClr val="black"/>
              </a:solidFill>
              <a:latin typeface="Corbel"/>
            </a:endParaRPr>
          </a:p>
        </p:txBody>
      </p:sp>
      <p:sp>
        <p:nvSpPr>
          <p:cNvPr id="65" name="TextBox 64"/>
          <p:cNvSpPr txBox="1"/>
          <p:nvPr/>
        </p:nvSpPr>
        <p:spPr>
          <a:xfrm>
            <a:off x="2667000" y="990600"/>
            <a:ext cx="2984661" cy="400110"/>
          </a:xfrm>
          <a:prstGeom prst="rect">
            <a:avLst/>
          </a:prstGeom>
          <a:noFill/>
        </p:spPr>
        <p:txBody>
          <a:bodyPr wrap="none" rtlCol="0">
            <a:spAutoFit/>
          </a:bodyPr>
          <a:lstStyle/>
          <a:p>
            <a:r>
              <a:rPr lang="en-US" sz="2000" dirty="0" err="1" smtClean="0">
                <a:solidFill>
                  <a:prstClr val="black"/>
                </a:solidFill>
                <a:latin typeface="Gill Sans"/>
                <a:cs typeface="Gill Sans"/>
              </a:rPr>
              <a:t>ASes</a:t>
            </a:r>
            <a:r>
              <a:rPr lang="en-US" sz="2000" dirty="0" smtClean="0">
                <a:solidFill>
                  <a:prstClr val="black"/>
                </a:solidFill>
                <a:latin typeface="Gill Sans"/>
                <a:cs typeface="Gill Sans"/>
              </a:rPr>
              <a:t> prefer cheaper paths!</a:t>
            </a:r>
            <a:endParaRPr lang="en-US" sz="2000" dirty="0">
              <a:solidFill>
                <a:prstClr val="black"/>
              </a:solidFill>
              <a:latin typeface="Gill Sans"/>
              <a:cs typeface="Gill Sans"/>
            </a:endParaRPr>
          </a:p>
        </p:txBody>
      </p:sp>
      <p:sp>
        <p:nvSpPr>
          <p:cNvPr id="84" name="Cloud 83"/>
          <p:cNvSpPr/>
          <p:nvPr/>
        </p:nvSpPr>
        <p:spPr>
          <a:xfrm>
            <a:off x="3581400" y="4114800"/>
            <a:ext cx="1447800" cy="1219200"/>
          </a:xfrm>
          <a:prstGeom prst="cloud">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dirty="0" smtClean="0">
                <a:solidFill>
                  <a:prstClr val="black"/>
                </a:solidFill>
                <a:latin typeface="Gill Sans"/>
                <a:cs typeface="Gill Sans"/>
              </a:rPr>
              <a:t>AS2</a:t>
            </a:r>
            <a:endParaRPr lang="en-US" sz="2400" dirty="0">
              <a:solidFill>
                <a:prstClr val="black"/>
              </a:solidFill>
              <a:latin typeface="Gill Sans"/>
              <a:cs typeface="Gill Sans"/>
            </a:endParaRPr>
          </a:p>
        </p:txBody>
      </p:sp>
      <p:sp>
        <p:nvSpPr>
          <p:cNvPr id="87" name="TextBox 86"/>
          <p:cNvSpPr txBox="1"/>
          <p:nvPr/>
        </p:nvSpPr>
        <p:spPr>
          <a:xfrm>
            <a:off x="2057400" y="990600"/>
            <a:ext cx="4433625" cy="707886"/>
          </a:xfrm>
          <a:prstGeom prst="rect">
            <a:avLst/>
          </a:prstGeom>
          <a:noFill/>
        </p:spPr>
        <p:txBody>
          <a:bodyPr wrap="none" rtlCol="0">
            <a:spAutoFit/>
          </a:bodyPr>
          <a:lstStyle/>
          <a:p>
            <a:pPr algn="ctr"/>
            <a:r>
              <a:rPr lang="en-US" sz="2000" dirty="0" smtClean="0">
                <a:solidFill>
                  <a:prstClr val="black"/>
                </a:solidFill>
                <a:latin typeface="Gill Sans"/>
                <a:cs typeface="Gill Sans"/>
              </a:rPr>
              <a:t>Asymmetric routing makes things worse!</a:t>
            </a:r>
          </a:p>
          <a:p>
            <a:pPr algn="ctr"/>
            <a:r>
              <a:rPr lang="en-US" sz="2000" dirty="0" smtClean="0">
                <a:solidFill>
                  <a:prstClr val="black"/>
                </a:solidFill>
                <a:latin typeface="Gill Sans"/>
                <a:cs typeface="Gill Sans"/>
              </a:rPr>
              <a:t>ACK #s leak information!</a:t>
            </a:r>
            <a:endParaRPr lang="en-US" sz="2000" dirty="0">
              <a:solidFill>
                <a:prstClr val="black"/>
              </a:solidFill>
              <a:latin typeface="Gill Sans"/>
              <a:cs typeface="Gill Sans"/>
            </a:endParaRPr>
          </a:p>
        </p:txBody>
      </p:sp>
      <p:sp>
        <p:nvSpPr>
          <p:cNvPr id="88" name="Cloud 87"/>
          <p:cNvSpPr/>
          <p:nvPr/>
        </p:nvSpPr>
        <p:spPr>
          <a:xfrm>
            <a:off x="3581400" y="1905000"/>
            <a:ext cx="1447800" cy="1219200"/>
          </a:xfrm>
          <a:prstGeom prst="cloud">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dirty="0" smtClean="0">
                <a:solidFill>
                  <a:prstClr val="black"/>
                </a:solidFill>
                <a:latin typeface="Gill Sans"/>
                <a:cs typeface="Gill Sans"/>
              </a:rPr>
              <a:t>AS3</a:t>
            </a:r>
            <a:endParaRPr lang="en-US" sz="2400" dirty="0">
              <a:solidFill>
                <a:prstClr val="black"/>
              </a:solidFill>
              <a:latin typeface="Gill Sans"/>
              <a:cs typeface="Gill Sans"/>
            </a:endParaRPr>
          </a:p>
        </p:txBody>
      </p:sp>
      <p:sp>
        <p:nvSpPr>
          <p:cNvPr id="90" name="Rectangle 89"/>
          <p:cNvSpPr/>
          <p:nvPr/>
        </p:nvSpPr>
        <p:spPr>
          <a:xfrm>
            <a:off x="804" y="3276600"/>
            <a:ext cx="9144000" cy="3581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b="1" dirty="0" smtClean="0">
                <a:solidFill>
                  <a:prstClr val="white"/>
                </a:solidFill>
                <a:effectLst>
                  <a:outerShdw blurRad="50800" dist="38100" dir="2700000" algn="tl" rotWithShape="0">
                    <a:prstClr val="black">
                      <a:alpha val="40000"/>
                    </a:prstClr>
                  </a:outerShdw>
                </a:effectLst>
                <a:latin typeface="Gill Sans"/>
                <a:cs typeface="Gill Sans"/>
              </a:rPr>
              <a:t>Insecurity of BGP makes</a:t>
            </a:r>
          </a:p>
          <a:p>
            <a:pPr algn="ctr"/>
            <a:r>
              <a:rPr lang="en-US" sz="3600" b="1" dirty="0" smtClean="0">
                <a:solidFill>
                  <a:prstClr val="white"/>
                </a:solidFill>
                <a:effectLst>
                  <a:outerShdw blurRad="50800" dist="38100" dir="2700000" algn="tl" rotWithShape="0">
                    <a:prstClr val="black">
                      <a:alpha val="40000"/>
                    </a:prstClr>
                  </a:outerShdw>
                </a:effectLst>
                <a:latin typeface="Gill Sans"/>
                <a:cs typeface="Gill Sans"/>
              </a:rPr>
              <a:t> things even worse!</a:t>
            </a:r>
            <a:endParaRPr lang="en-US" sz="3600" b="1" dirty="0">
              <a:solidFill>
                <a:prstClr val="white"/>
              </a:solidFill>
              <a:effectLst>
                <a:outerShdw blurRad="50800" dist="38100" dir="2700000" algn="tl" rotWithShape="0">
                  <a:prstClr val="black">
                    <a:alpha val="40000"/>
                  </a:prstClr>
                </a:outerShdw>
              </a:effectLst>
              <a:latin typeface="Gill Sans"/>
              <a:cs typeface="Gill Sans"/>
            </a:endParaRPr>
          </a:p>
        </p:txBody>
      </p:sp>
    </p:spTree>
    <p:extLst>
      <p:ext uri="{BB962C8B-B14F-4D97-AF65-F5344CB8AC3E}">
        <p14:creationId xmlns:p14="http://schemas.microsoft.com/office/powerpoint/2010/main" val="2908835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4"/>
                                        </p:tgtEl>
                                        <p:attrNameLst>
                                          <p:attrName>style.visibility</p:attrName>
                                        </p:attrNameLst>
                                      </p:cBhvr>
                                      <p:to>
                                        <p:strVal val="visible"/>
                                      </p:to>
                                    </p:set>
                                    <p:animEffect transition="in" filter="wipe(down)">
                                      <p:cBhvr>
                                        <p:cTn id="7" dur="500"/>
                                        <p:tgtEl>
                                          <p:spTgt spid="13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up)">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4"/>
                                        </p:tgtEl>
                                        <p:attrNameLst>
                                          <p:attrName>style.visibility</p:attrName>
                                        </p:attrNameLst>
                                      </p:cBhvr>
                                      <p:to>
                                        <p:strVal val="visible"/>
                                      </p:to>
                                    </p:set>
                                    <p:animEffect transition="in" filter="dissolve">
                                      <p:cBhvr>
                                        <p:cTn id="17" dur="500"/>
                                        <p:tgtEl>
                                          <p:spTgt spid="84"/>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xit" presetSubtype="0" fill="hold" grpId="0" nodeType="clickEffect">
                                  <p:stCondLst>
                                    <p:cond delay="0"/>
                                  </p:stCondLst>
                                  <p:childTnLst>
                                    <p:animEffect transition="out" filter="dissolve">
                                      <p:cBhvr>
                                        <p:cTn id="21" dur="500"/>
                                        <p:tgtEl>
                                          <p:spTgt spid="65"/>
                                        </p:tgtEl>
                                      </p:cBhvr>
                                    </p:animEffect>
                                    <p:set>
                                      <p:cBhvr>
                                        <p:cTn id="22" dur="1" fill="hold">
                                          <p:stCondLst>
                                            <p:cond delay="499"/>
                                          </p:stCondLst>
                                        </p:cTn>
                                        <p:tgtEl>
                                          <p:spTgt spid="65"/>
                                        </p:tgtEl>
                                        <p:attrNameLst>
                                          <p:attrName>style.visibility</p:attrName>
                                        </p:attrNameLst>
                                      </p:cBhvr>
                                      <p:to>
                                        <p:strVal val="hidden"/>
                                      </p:to>
                                    </p:set>
                                  </p:childTnLst>
                                </p:cTn>
                              </p:par>
                              <p:par>
                                <p:cTn id="23" presetID="9" presetClass="entr" presetSubtype="0" fill="hold" grpId="0" nodeType="withEffect">
                                  <p:stCondLst>
                                    <p:cond delay="0"/>
                                  </p:stCondLst>
                                  <p:childTnLst>
                                    <p:set>
                                      <p:cBhvr>
                                        <p:cTn id="24" dur="1" fill="hold">
                                          <p:stCondLst>
                                            <p:cond delay="0"/>
                                          </p:stCondLst>
                                        </p:cTn>
                                        <p:tgtEl>
                                          <p:spTgt spid="87"/>
                                        </p:tgtEl>
                                        <p:attrNameLst>
                                          <p:attrName>style.visibility</p:attrName>
                                        </p:attrNameLst>
                                      </p:cBhvr>
                                      <p:to>
                                        <p:strVal val="visible"/>
                                      </p:to>
                                    </p:set>
                                    <p:animEffect transition="in" filter="dissolve">
                                      <p:cBhvr>
                                        <p:cTn id="25" dur="500"/>
                                        <p:tgtEl>
                                          <p:spTgt spid="87"/>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nodeType="clickEffect">
                                  <p:stCondLst>
                                    <p:cond delay="0"/>
                                  </p:stCondLst>
                                  <p:childTnLst>
                                    <p:set>
                                      <p:cBhvr>
                                        <p:cTn id="29" dur="1" fill="hold">
                                          <p:stCondLst>
                                            <p:cond delay="0"/>
                                          </p:stCondLst>
                                        </p:cTn>
                                        <p:tgtEl>
                                          <p:spTgt spid="138"/>
                                        </p:tgtEl>
                                        <p:attrNameLst>
                                          <p:attrName>style.visibility</p:attrName>
                                        </p:attrNameLst>
                                      </p:cBhvr>
                                      <p:to>
                                        <p:strVal val="visible"/>
                                      </p:to>
                                    </p:set>
                                    <p:animEffect transition="in" filter="wipe(up)">
                                      <p:cBhvr>
                                        <p:cTn id="30" dur="500"/>
                                        <p:tgtEl>
                                          <p:spTgt spid="138"/>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wipe(down)">
                                      <p:cBhvr>
                                        <p:cTn id="35" dur="500"/>
                                        <p:tgtEl>
                                          <p:spTgt spid="14"/>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88"/>
                                        </p:tgtEl>
                                        <p:attrNameLst>
                                          <p:attrName>style.visibility</p:attrName>
                                        </p:attrNameLst>
                                      </p:cBhvr>
                                      <p:to>
                                        <p:strVal val="visible"/>
                                      </p:to>
                                    </p:set>
                                    <p:animEffect transition="in" filter="dissolve">
                                      <p:cBhvr>
                                        <p:cTn id="40" dur="500"/>
                                        <p:tgtEl>
                                          <p:spTgt spid="88"/>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90"/>
                                        </p:tgtEl>
                                        <p:attrNameLst>
                                          <p:attrName>style.visibility</p:attrName>
                                        </p:attrNameLst>
                                      </p:cBhvr>
                                      <p:to>
                                        <p:strVal val="visible"/>
                                      </p:to>
                                    </p:set>
                                    <p:animEffect transition="in" filter="wipe(down)">
                                      <p:cBhvr>
                                        <p:cTn id="45" dur="500"/>
                                        <p:tgtEl>
                                          <p:spTgt spid="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animBg="1"/>
      <p:bldP spid="3" grpId="0" animBg="1"/>
      <p:bldP spid="14" grpId="0" animBg="1"/>
      <p:bldP spid="65" grpId="0"/>
      <p:bldP spid="84" grpId="0" animBg="1"/>
      <p:bldP spid="87" grpId="0"/>
      <p:bldP spid="88" grpId="0" animBg="1"/>
      <p:bldP spid="9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001000" y="6324600"/>
            <a:ext cx="914400" cy="381000"/>
          </a:xfrm>
          <a:prstGeom prst="rect">
            <a:avLst/>
          </a:prstGeom>
        </p:spPr>
        <p:txBody>
          <a:bodyPr/>
          <a:lstStyle/>
          <a:p>
            <a:fld id="{94240F2C-4E62-6041-AB7E-391C7C5FC5C3}" type="slidenum">
              <a:rPr lang="en-US"/>
              <a:pPr/>
              <a:t>12</a:t>
            </a:fld>
            <a:endParaRPr lang="en-US"/>
          </a:p>
        </p:txBody>
      </p:sp>
      <p:sp>
        <p:nvSpPr>
          <p:cNvPr id="1592322" name="Rectangle 2"/>
          <p:cNvSpPr>
            <a:spLocks noGrp="1" noChangeArrowheads="1"/>
          </p:cNvSpPr>
          <p:nvPr>
            <p:ph type="title"/>
          </p:nvPr>
        </p:nvSpPr>
        <p:spPr/>
        <p:txBody>
          <a:bodyPr/>
          <a:lstStyle/>
          <a:p>
            <a:r>
              <a:rPr lang="en-US" sz="3200"/>
              <a:t>IP Address Ownership and Hijacking</a:t>
            </a:r>
          </a:p>
        </p:txBody>
      </p:sp>
      <p:sp>
        <p:nvSpPr>
          <p:cNvPr id="1592323" name="Rectangle 3"/>
          <p:cNvSpPr>
            <a:spLocks noGrp="1" noChangeArrowheads="1"/>
          </p:cNvSpPr>
          <p:nvPr>
            <p:ph type="body" idx="1"/>
          </p:nvPr>
        </p:nvSpPr>
        <p:spPr/>
        <p:txBody>
          <a:bodyPr>
            <a:normAutofit lnSpcReduction="10000"/>
          </a:bodyPr>
          <a:lstStyle/>
          <a:p>
            <a:r>
              <a:rPr lang="en-US" sz="3200"/>
              <a:t>IP address block assignment</a:t>
            </a:r>
          </a:p>
          <a:p>
            <a:pPr lvl="1"/>
            <a:r>
              <a:rPr lang="en-US" sz="2800"/>
              <a:t>Regional Internet Registries </a:t>
            </a:r>
            <a:r>
              <a:rPr lang="en-US"/>
              <a:t>(ARIN, RIPE, APNIC)</a:t>
            </a:r>
          </a:p>
          <a:p>
            <a:pPr lvl="1"/>
            <a:r>
              <a:rPr lang="en-US" sz="2800"/>
              <a:t>Internet Service Providers</a:t>
            </a:r>
          </a:p>
          <a:p>
            <a:r>
              <a:rPr lang="en-US" sz="3200"/>
              <a:t>Proper origination of a prefix into BGP</a:t>
            </a:r>
          </a:p>
          <a:p>
            <a:pPr lvl="1"/>
            <a:r>
              <a:rPr lang="en-US" sz="2800"/>
              <a:t>By the AS who owns the prefix</a:t>
            </a:r>
          </a:p>
          <a:p>
            <a:pPr lvl="1"/>
            <a:r>
              <a:rPr lang="en-US" sz="2800"/>
              <a:t>… or, by its upstream provider(s) in its behalf</a:t>
            </a:r>
          </a:p>
          <a:p>
            <a:r>
              <a:rPr lang="en-US" sz="3200"/>
              <a:t>However, what</a:t>
            </a:r>
            <a:r>
              <a:rPr lang="ja-JP" altLang="en-US" sz="3200"/>
              <a:t>’</a:t>
            </a:r>
            <a:r>
              <a:rPr lang="en-US" sz="3200"/>
              <a:t>s to stop someone else?</a:t>
            </a:r>
          </a:p>
          <a:p>
            <a:pPr lvl="1"/>
            <a:r>
              <a:rPr lang="en-US" sz="2800"/>
              <a:t>Prefix hijacking: another AS originates the prefix</a:t>
            </a:r>
          </a:p>
          <a:p>
            <a:pPr lvl="1"/>
            <a:r>
              <a:rPr lang="en-US" sz="2800"/>
              <a:t>BGP does not verify that the AS is authorized</a:t>
            </a:r>
          </a:p>
          <a:p>
            <a:pPr lvl="1"/>
            <a:r>
              <a:rPr lang="en-US" sz="2800"/>
              <a:t>Registries of prefix ownership are inaccurate</a:t>
            </a:r>
          </a:p>
        </p:txBody>
      </p:sp>
    </p:spTree>
    <p:extLst>
      <p:ext uri="{BB962C8B-B14F-4D97-AF65-F5344CB8AC3E}">
        <p14:creationId xmlns:p14="http://schemas.microsoft.com/office/powerpoint/2010/main" val="29117206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001000" y="6324600"/>
            <a:ext cx="914400" cy="381000"/>
          </a:xfrm>
          <a:prstGeom prst="rect">
            <a:avLst/>
          </a:prstGeom>
        </p:spPr>
        <p:txBody>
          <a:bodyPr/>
          <a:lstStyle/>
          <a:p>
            <a:fld id="{D92366BA-D6C0-174F-BDF3-29FC85CC99A8}" type="slidenum">
              <a:rPr lang="en-US"/>
              <a:pPr/>
              <a:t>13</a:t>
            </a:fld>
            <a:endParaRPr lang="en-US"/>
          </a:p>
        </p:txBody>
      </p:sp>
      <p:sp>
        <p:nvSpPr>
          <p:cNvPr id="1596418" name="Rectangle 2"/>
          <p:cNvSpPr>
            <a:spLocks noGrp="1" noChangeArrowheads="1"/>
          </p:cNvSpPr>
          <p:nvPr>
            <p:ph type="title"/>
          </p:nvPr>
        </p:nvSpPr>
        <p:spPr/>
        <p:txBody>
          <a:bodyPr/>
          <a:lstStyle/>
          <a:p>
            <a:r>
              <a:rPr lang="en-US" sz="3200"/>
              <a:t>How to Hijack a Prefix</a:t>
            </a:r>
          </a:p>
        </p:txBody>
      </p:sp>
      <p:sp>
        <p:nvSpPr>
          <p:cNvPr id="1596419" name="Rectangle 3"/>
          <p:cNvSpPr>
            <a:spLocks noGrp="1" noChangeArrowheads="1"/>
          </p:cNvSpPr>
          <p:nvPr>
            <p:ph type="body" idx="1"/>
          </p:nvPr>
        </p:nvSpPr>
        <p:spPr/>
        <p:txBody>
          <a:bodyPr>
            <a:normAutofit lnSpcReduction="10000"/>
          </a:bodyPr>
          <a:lstStyle/>
          <a:p>
            <a:pPr>
              <a:lnSpc>
                <a:spcPct val="90000"/>
              </a:lnSpc>
            </a:pPr>
            <a:r>
              <a:rPr lang="en-US" sz="3200" dirty="0"/>
              <a:t>The hijacking AS has</a:t>
            </a:r>
          </a:p>
          <a:p>
            <a:pPr lvl="1">
              <a:lnSpc>
                <a:spcPct val="90000"/>
              </a:lnSpc>
            </a:pPr>
            <a:r>
              <a:rPr lang="en-US" sz="2800" dirty="0"/>
              <a:t>Router with </a:t>
            </a:r>
            <a:r>
              <a:rPr lang="en-US" sz="2800" dirty="0" err="1"/>
              <a:t>eBGP</a:t>
            </a:r>
            <a:r>
              <a:rPr lang="en-US" sz="2800" dirty="0"/>
              <a:t> session(s)</a:t>
            </a:r>
          </a:p>
          <a:p>
            <a:pPr lvl="1">
              <a:lnSpc>
                <a:spcPct val="90000"/>
              </a:lnSpc>
            </a:pPr>
            <a:r>
              <a:rPr lang="en-US" sz="2800" dirty="0"/>
              <a:t>Configured to originate the prefix</a:t>
            </a:r>
          </a:p>
          <a:p>
            <a:pPr>
              <a:lnSpc>
                <a:spcPct val="90000"/>
              </a:lnSpc>
            </a:pPr>
            <a:r>
              <a:rPr lang="en-US" sz="3200" dirty="0"/>
              <a:t>Getting access to the router</a:t>
            </a:r>
          </a:p>
          <a:p>
            <a:pPr lvl="1">
              <a:lnSpc>
                <a:spcPct val="90000"/>
              </a:lnSpc>
            </a:pPr>
            <a:r>
              <a:rPr lang="en-US" sz="2800" dirty="0"/>
              <a:t>Network operator makes configuration mistake</a:t>
            </a:r>
          </a:p>
          <a:p>
            <a:pPr lvl="1">
              <a:lnSpc>
                <a:spcPct val="90000"/>
              </a:lnSpc>
            </a:pPr>
            <a:r>
              <a:rPr lang="en-US" sz="2800" dirty="0"/>
              <a:t>Disgruntled operator launches an attack</a:t>
            </a:r>
          </a:p>
          <a:p>
            <a:pPr lvl="1">
              <a:lnSpc>
                <a:spcPct val="90000"/>
              </a:lnSpc>
            </a:pPr>
            <a:r>
              <a:rPr lang="en-US" sz="2800" dirty="0"/>
              <a:t>Outsider breaks in to the router and reconfigures</a:t>
            </a:r>
          </a:p>
          <a:p>
            <a:pPr>
              <a:lnSpc>
                <a:spcPct val="90000"/>
              </a:lnSpc>
            </a:pPr>
            <a:r>
              <a:rPr lang="en-US" sz="3200" dirty="0"/>
              <a:t>Getting other ASes to believe bogus route</a:t>
            </a:r>
          </a:p>
          <a:p>
            <a:pPr lvl="1">
              <a:lnSpc>
                <a:spcPct val="90000"/>
              </a:lnSpc>
            </a:pPr>
            <a:r>
              <a:rPr lang="en-US" sz="2800" dirty="0"/>
              <a:t>Neighbor ASes not filtering the routes</a:t>
            </a:r>
          </a:p>
          <a:p>
            <a:pPr lvl="1">
              <a:lnSpc>
                <a:spcPct val="90000"/>
              </a:lnSpc>
            </a:pPr>
            <a:r>
              <a:rPr lang="en-US" sz="2800" dirty="0"/>
              <a:t>… e.g., by allowing only expected prefixes</a:t>
            </a:r>
          </a:p>
          <a:p>
            <a:pPr lvl="1">
              <a:lnSpc>
                <a:spcPct val="90000"/>
              </a:lnSpc>
            </a:pPr>
            <a:r>
              <a:rPr lang="en-US" sz="2800" dirty="0"/>
              <a:t>But, specifying filters on </a:t>
            </a:r>
            <a:r>
              <a:rPr lang="en-US" sz="2800" i="1" dirty="0"/>
              <a:t>peering</a:t>
            </a:r>
            <a:r>
              <a:rPr lang="en-US" sz="2800" dirty="0"/>
              <a:t> links is hard</a:t>
            </a:r>
          </a:p>
        </p:txBody>
      </p:sp>
    </p:spTree>
    <p:extLst>
      <p:ext uri="{BB962C8B-B14F-4D97-AF65-F5344CB8AC3E}">
        <p14:creationId xmlns:p14="http://schemas.microsoft.com/office/powerpoint/2010/main" val="15623430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hijacks/interception be used to compromise Tor?</a:t>
            </a:r>
            <a:endParaRPr lang="en-US" dirty="0"/>
          </a:p>
        </p:txBody>
      </p:sp>
      <p:sp>
        <p:nvSpPr>
          <p:cNvPr id="3" name="Content Placeholder 2"/>
          <p:cNvSpPr>
            <a:spLocks noGrp="1"/>
          </p:cNvSpPr>
          <p:nvPr>
            <p:ph idx="1"/>
          </p:nvPr>
        </p:nvSpPr>
        <p:spPr>
          <a:xfrm>
            <a:off x="457200" y="1111393"/>
            <a:ext cx="8229600" cy="5014770"/>
          </a:xfrm>
        </p:spPr>
        <p:txBody>
          <a:bodyPr/>
          <a:lstStyle/>
          <a:p>
            <a:endParaRPr lang="en-US" dirty="0" smtClean="0"/>
          </a:p>
          <a:p>
            <a:endParaRPr lang="en-US" dirty="0"/>
          </a:p>
          <a:p>
            <a:r>
              <a:rPr lang="en-US" dirty="0" smtClean="0"/>
              <a:t>Reading presentation: </a:t>
            </a:r>
            <a:r>
              <a:rPr lang="en-US" dirty="0" err="1" smtClean="0"/>
              <a:t>RAPTor</a:t>
            </a:r>
            <a:endParaRPr lang="en-US" dirty="0" smtClean="0"/>
          </a:p>
          <a:p>
            <a:pPr lvl="1"/>
            <a:r>
              <a:rPr lang="en-US" dirty="0">
                <a:hlinkClick r:id="rId2"/>
              </a:rPr>
              <a:t>https://</a:t>
            </a:r>
            <a:r>
              <a:rPr lang="en-US" dirty="0" smtClean="0">
                <a:hlinkClick r:id="rId2"/>
              </a:rPr>
              <a:t>www.usenix.org/conference/usenixsecurity15/technical-sessions/presentation/sun</a:t>
            </a:r>
            <a:r>
              <a:rPr lang="en-US" dirty="0" smtClean="0"/>
              <a:t> </a:t>
            </a:r>
            <a:endParaRPr lang="en-US" dirty="0" smtClean="0"/>
          </a:p>
          <a:p>
            <a:r>
              <a:rPr lang="en-US" dirty="0" smtClean="0"/>
              <a:t>Murdoch + </a:t>
            </a:r>
            <a:r>
              <a:rPr lang="en-US" dirty="0" err="1" smtClean="0"/>
              <a:t>Danezis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14</a:t>
            </a:fld>
            <a:endParaRPr lang="en-US">
              <a:solidFill>
                <a:prstClr val="black">
                  <a:tint val="75000"/>
                </a:prstClr>
              </a:solidFill>
              <a:latin typeface="Corbel"/>
            </a:endParaRPr>
          </a:p>
        </p:txBody>
      </p:sp>
    </p:spTree>
    <p:extLst>
      <p:ext uri="{BB962C8B-B14F-4D97-AF65-F5344CB8AC3E}">
        <p14:creationId xmlns:p14="http://schemas.microsoft.com/office/powerpoint/2010/main" val="23901981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a:t>
            </a:r>
            <a:endParaRPr lang="en-US" dirty="0"/>
          </a:p>
        </p:txBody>
      </p:sp>
      <p:sp>
        <p:nvSpPr>
          <p:cNvPr id="3" name="Content Placeholder 2"/>
          <p:cNvSpPr>
            <a:spLocks noGrp="1"/>
          </p:cNvSpPr>
          <p:nvPr>
            <p:ph idx="1"/>
          </p:nvPr>
        </p:nvSpPr>
        <p:spPr/>
        <p:txBody>
          <a:bodyPr/>
          <a:lstStyle/>
          <a:p>
            <a:r>
              <a:rPr lang="en-US" dirty="0" smtClean="0"/>
              <a:t>How might we harden Tor against </a:t>
            </a:r>
            <a:r>
              <a:rPr lang="en-US" dirty="0" err="1" smtClean="0"/>
              <a:t>RAPTor</a:t>
            </a:r>
            <a:r>
              <a:rPr lang="en-US" dirty="0" smtClean="0"/>
              <a:t> attacks?</a:t>
            </a:r>
          </a:p>
          <a:p>
            <a:endParaRPr lang="en-US" dirty="0" smtClean="0"/>
          </a:p>
          <a:p>
            <a:r>
              <a:rPr lang="en-US" dirty="0" smtClean="0"/>
              <a:t>What sources of data might we leverage?</a:t>
            </a:r>
          </a:p>
          <a:p>
            <a:pPr lvl="1"/>
            <a:r>
              <a:rPr lang="en-US" dirty="0" smtClean="0"/>
              <a:t>Active measurements? (</a:t>
            </a:r>
            <a:r>
              <a:rPr lang="en-US" dirty="0" err="1" smtClean="0"/>
              <a:t>traceroute</a:t>
            </a:r>
            <a:r>
              <a:rPr lang="en-US" dirty="0" smtClean="0"/>
              <a:t> from client to relays?)</a:t>
            </a:r>
          </a:p>
          <a:p>
            <a:pPr lvl="1"/>
            <a:r>
              <a:rPr lang="en-US" dirty="0" smtClean="0"/>
              <a:t>BGP monitor data? </a:t>
            </a:r>
            <a:endParaRPr lang="en-US" dirty="0"/>
          </a:p>
          <a:p>
            <a:pPr lvl="2"/>
            <a:r>
              <a:rPr lang="en-US" dirty="0" smtClean="0"/>
              <a:t>How to detect suspicious/hijacking activity?</a:t>
            </a:r>
          </a:p>
          <a:p>
            <a:pPr lvl="2"/>
            <a:endParaRPr lang="en-US" dirty="0" smtClean="0"/>
          </a:p>
          <a:p>
            <a:r>
              <a:rPr lang="en-US" dirty="0" smtClean="0"/>
              <a:t>Which parts of this make sense to implement on the client?</a:t>
            </a:r>
          </a:p>
          <a:p>
            <a:endParaRPr lang="en-US" dirty="0" smtClean="0"/>
          </a:p>
          <a:p>
            <a:r>
              <a:rPr lang="en-US" dirty="0" smtClean="0"/>
              <a:t>What makes outsourcing functionality (e.g., to a central point) challenging?</a:t>
            </a: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latin typeface="Corbel"/>
              </a:rPr>
              <a:pPr/>
              <a:t>15</a:t>
            </a:fld>
            <a:endParaRPr lang="en-US">
              <a:solidFill>
                <a:prstClr val="black">
                  <a:tint val="75000"/>
                </a:prstClr>
              </a:solidFill>
              <a:latin typeface="Corbel"/>
            </a:endParaRPr>
          </a:p>
        </p:txBody>
      </p:sp>
    </p:spTree>
    <p:extLst>
      <p:ext uri="{BB962C8B-B14F-4D97-AF65-F5344CB8AC3E}">
        <p14:creationId xmlns:p14="http://schemas.microsoft.com/office/powerpoint/2010/main" val="1121545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we are</a:t>
            </a:r>
            <a:endParaRPr lang="en-US" dirty="0"/>
          </a:p>
        </p:txBody>
      </p:sp>
      <p:sp>
        <p:nvSpPr>
          <p:cNvPr id="3" name="Content Placeholder 2"/>
          <p:cNvSpPr>
            <a:spLocks noGrp="1"/>
          </p:cNvSpPr>
          <p:nvPr>
            <p:ph idx="1"/>
          </p:nvPr>
        </p:nvSpPr>
        <p:spPr/>
        <p:txBody>
          <a:bodyPr/>
          <a:lstStyle/>
          <a:p>
            <a:r>
              <a:rPr lang="en-US" dirty="0" smtClean="0"/>
              <a:t>Last time:</a:t>
            </a:r>
          </a:p>
          <a:p>
            <a:pPr marL="342900" indent="-342900">
              <a:buFont typeface="Arial"/>
              <a:buChar char="•"/>
            </a:pPr>
            <a:r>
              <a:rPr lang="en-US" dirty="0" smtClean="0"/>
              <a:t>Tor relay-based attacks/Web site fingerprinting</a:t>
            </a:r>
          </a:p>
          <a:p>
            <a:pPr marL="342900" indent="-342900">
              <a:buFont typeface="Arial"/>
              <a:buChar char="•"/>
            </a:pPr>
            <a:endParaRPr lang="en-US" dirty="0"/>
          </a:p>
          <a:p>
            <a:r>
              <a:rPr lang="en-US" dirty="0" smtClean="0"/>
              <a:t>Today: </a:t>
            </a:r>
          </a:p>
          <a:p>
            <a:pPr marL="342900" indent="-342900">
              <a:buFont typeface="Arial"/>
              <a:buChar char="•"/>
            </a:pPr>
            <a:r>
              <a:rPr lang="en-US" dirty="0" smtClean="0"/>
              <a:t>Timing attacks + Internet routing review</a:t>
            </a:r>
          </a:p>
          <a:p>
            <a:pPr marL="342900" indent="-342900">
              <a:buFont typeface="Arial"/>
              <a:buChar char="•"/>
            </a:pPr>
            <a:r>
              <a:rPr lang="en-US" dirty="0" err="1" smtClean="0"/>
              <a:t>RAPTor</a:t>
            </a:r>
            <a:r>
              <a:rPr lang="en-US" dirty="0" smtClean="0"/>
              <a:t> </a:t>
            </a:r>
            <a:endParaRPr lang="en-US" dirty="0"/>
          </a:p>
          <a:p>
            <a:pPr marL="342900" indent="-342900">
              <a:buFont typeface="Arial"/>
              <a:buChar char="•"/>
            </a:pPr>
            <a:endParaRPr lang="en-US" dirty="0"/>
          </a:p>
          <a:p>
            <a:endParaRPr lang="en-US" dirty="0"/>
          </a:p>
        </p:txBody>
      </p:sp>
    </p:spTree>
    <p:extLst>
      <p:ext uri="{BB962C8B-B14F-4D97-AF65-F5344CB8AC3E}">
        <p14:creationId xmlns:p14="http://schemas.microsoft.com/office/powerpoint/2010/main" val="29548334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Anonymity on the Internet</a:t>
            </a:r>
            <a:endParaRPr lang="en-US" dirty="0"/>
          </a:p>
        </p:txBody>
      </p:sp>
      <p:sp>
        <p:nvSpPr>
          <p:cNvPr id="3" name="Content Placeholder 2"/>
          <p:cNvSpPr>
            <a:spLocks noGrp="1"/>
          </p:cNvSpPr>
          <p:nvPr>
            <p:ph idx="1"/>
          </p:nvPr>
        </p:nvSpPr>
        <p:spPr/>
        <p:txBody>
          <a:bodyPr/>
          <a:lstStyle/>
          <a:p>
            <a:r>
              <a:rPr lang="en-US" b="1" dirty="0" smtClean="0"/>
              <a:t>Challenge: </a:t>
            </a:r>
            <a:r>
              <a:rPr lang="en-US" dirty="0" smtClean="0"/>
              <a:t>By observing Internet traffic one can infer who is talking to whom</a:t>
            </a:r>
          </a:p>
          <a:p>
            <a:pPr lvl="1"/>
            <a:r>
              <a:rPr lang="en-US" b="1" dirty="0" smtClean="0"/>
              <a:t>Meta data is the message!</a:t>
            </a:r>
            <a:endParaRPr lang="en-US" dirty="0" smtClean="0"/>
          </a:p>
          <a:p>
            <a:pPr lvl="1"/>
            <a:r>
              <a:rPr lang="en-US" dirty="0" smtClean="0"/>
              <a:t>Track communications over time… </a:t>
            </a:r>
          </a:p>
          <a:p>
            <a:pPr lvl="2"/>
            <a:r>
              <a:rPr lang="en-US" dirty="0" smtClean="0"/>
              <a:t>…behaviors, interests, activities</a:t>
            </a:r>
          </a:p>
          <a:p>
            <a:pPr lvl="2"/>
            <a:endParaRPr lang="en-US" dirty="0" smtClean="0"/>
          </a:p>
          <a:p>
            <a:r>
              <a:rPr lang="en-US" b="1" dirty="0" smtClean="0"/>
              <a:t>Tor </a:t>
            </a:r>
            <a:r>
              <a:rPr lang="en-US" dirty="0" smtClean="0"/>
              <a:t>aims to solve this:</a:t>
            </a:r>
          </a:p>
          <a:p>
            <a:r>
              <a:rPr lang="en-US" b="1" dirty="0"/>
              <a:t> </a:t>
            </a:r>
            <a:r>
              <a:rPr lang="en-US" b="1" dirty="0" smtClean="0"/>
              <a:t>     </a:t>
            </a:r>
            <a:endParaRPr lang="en-US" b="1" dirty="0"/>
          </a:p>
        </p:txBody>
      </p:sp>
      <p:grpSp>
        <p:nvGrpSpPr>
          <p:cNvPr id="15" name="Group 14"/>
          <p:cNvGrpSpPr/>
          <p:nvPr/>
        </p:nvGrpSpPr>
        <p:grpSpPr>
          <a:xfrm>
            <a:off x="228600" y="3869833"/>
            <a:ext cx="989757" cy="1083167"/>
            <a:chOff x="41275" y="3941763"/>
            <a:chExt cx="1536216" cy="1833562"/>
          </a:xfrm>
        </p:grpSpPr>
        <p:pic>
          <p:nvPicPr>
            <p:cNvPr id="16" name="Picture 15" descr="C:\Program Files (x86)\Microsoft Office\MEDIA\CAGCAT10\j0195384.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1275" y="3941763"/>
              <a:ext cx="1536216" cy="1833562"/>
            </a:xfrm>
            <a:prstGeom prst="rect">
              <a:avLst/>
            </a:prstGeom>
            <a:noFill/>
            <a:extLst>
              <a:ext uri="{909E8E84-426E-40dd-AFC4-6F175D3DCCD1}">
                <a14:hiddenFill xmlns="" xmlns:a14="http://schemas.microsoft.com/office/drawing/2010/main">
                  <a:solidFill>
                    <a:srgbClr val="FFFFFF"/>
                  </a:solidFill>
                </a14:hiddenFill>
              </a:ext>
            </a:extLst>
          </p:spPr>
        </p:pic>
        <p:pic>
          <p:nvPicPr>
            <p:cNvPr id="17"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802836" y="4083461"/>
              <a:ext cx="456796" cy="569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sp>
        <p:nvSpPr>
          <p:cNvPr id="23" name="Cloud 22"/>
          <p:cNvSpPr/>
          <p:nvPr/>
        </p:nvSpPr>
        <p:spPr>
          <a:xfrm>
            <a:off x="7696200" y="4522113"/>
            <a:ext cx="1524000" cy="1375879"/>
          </a:xfrm>
          <a:prstGeom prst="cloud">
            <a:avLst/>
          </a:prstGeom>
          <a:solidFill>
            <a:schemeClr val="tx2">
              <a:lumMod val="25000"/>
              <a:lumOff val="75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en-CA">
              <a:solidFill>
                <a:prstClr val="white"/>
              </a:solidFill>
              <a:latin typeface="Corbel"/>
            </a:endParaRPr>
          </a:p>
        </p:txBody>
      </p:sp>
      <p:cxnSp>
        <p:nvCxnSpPr>
          <p:cNvPr id="25" name="Straight Connector 24"/>
          <p:cNvCxnSpPr/>
          <p:nvPr/>
        </p:nvCxnSpPr>
        <p:spPr>
          <a:xfrm rot="267237">
            <a:off x="1263576" y="4782119"/>
            <a:ext cx="2438400" cy="0"/>
          </a:xfrm>
          <a:prstGeom prst="line">
            <a:avLst/>
          </a:prstGeom>
        </p:spPr>
        <p:style>
          <a:lnRef idx="3">
            <a:schemeClr val="dk1"/>
          </a:lnRef>
          <a:fillRef idx="0">
            <a:schemeClr val="dk1"/>
          </a:fillRef>
          <a:effectRef idx="2">
            <a:schemeClr val="dk1"/>
          </a:effectRef>
          <a:fontRef idx="minor">
            <a:schemeClr val="tx1"/>
          </a:fontRef>
        </p:style>
      </p:cxnSp>
      <p:sp>
        <p:nvSpPr>
          <p:cNvPr id="38" name="Cloud 37"/>
          <p:cNvSpPr/>
          <p:nvPr/>
        </p:nvSpPr>
        <p:spPr>
          <a:xfrm>
            <a:off x="3352800" y="4293513"/>
            <a:ext cx="2286000" cy="1600200"/>
          </a:xfrm>
          <a:prstGeom prst="cloud">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400" b="1" dirty="0" smtClean="0">
                <a:solidFill>
                  <a:prstClr val="black"/>
                </a:solidFill>
                <a:latin typeface="Gill Sans"/>
                <a:cs typeface="Gill Sans"/>
              </a:rPr>
              <a:t>Tor</a:t>
            </a:r>
            <a:endParaRPr lang="en-US" b="1" dirty="0">
              <a:solidFill>
                <a:prstClr val="black"/>
              </a:solidFill>
              <a:latin typeface="Gill Sans"/>
              <a:cs typeface="Gill Sans"/>
            </a:endParaRPr>
          </a:p>
        </p:txBody>
      </p:sp>
      <p:cxnSp>
        <p:nvCxnSpPr>
          <p:cNvPr id="40" name="Straight Connector 39"/>
          <p:cNvCxnSpPr/>
          <p:nvPr/>
        </p:nvCxnSpPr>
        <p:spPr>
          <a:xfrm>
            <a:off x="5638800" y="5207913"/>
            <a:ext cx="2438400" cy="0"/>
          </a:xfrm>
          <a:prstGeom prst="line">
            <a:avLst/>
          </a:prstGeom>
        </p:spPr>
        <p:style>
          <a:lnRef idx="3">
            <a:schemeClr val="dk1"/>
          </a:lnRef>
          <a:fillRef idx="0">
            <a:schemeClr val="dk1"/>
          </a:fillRef>
          <a:effectRef idx="2">
            <a:schemeClr val="dk1"/>
          </a:effectRef>
          <a:fontRef idx="minor">
            <a:schemeClr val="tx1"/>
          </a:fontRef>
        </p:style>
      </p:cxnSp>
      <p:pic>
        <p:nvPicPr>
          <p:cNvPr id="48" name="Picture 47"/>
          <p:cNvPicPr>
            <a:picLocks noChangeAspect="1"/>
          </p:cNvPicPr>
          <p:nvPr/>
        </p:nvPicPr>
        <p:blipFill>
          <a:blip r:embed="rId5"/>
          <a:stretch>
            <a:fillRect/>
          </a:stretch>
        </p:blipFill>
        <p:spPr>
          <a:xfrm>
            <a:off x="7923887" y="4648200"/>
            <a:ext cx="1143913" cy="1143913"/>
          </a:xfrm>
          <a:prstGeom prst="rect">
            <a:avLst/>
          </a:prstGeom>
        </p:spPr>
      </p:pic>
      <p:sp>
        <p:nvSpPr>
          <p:cNvPr id="128" name="Rounded Rectangular Callout 127"/>
          <p:cNvSpPr/>
          <p:nvPr/>
        </p:nvSpPr>
        <p:spPr>
          <a:xfrm>
            <a:off x="5562600" y="6096000"/>
            <a:ext cx="2438400" cy="533400"/>
          </a:xfrm>
          <a:prstGeom prst="wedgeRoundRectCallout">
            <a:avLst>
              <a:gd name="adj1" fmla="val -7620"/>
              <a:gd name="adj2" fmla="val -193067"/>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solidFill>
                  <a:prstClr val="black"/>
                </a:solidFill>
                <a:latin typeface="Gill Sans"/>
                <a:cs typeface="Gill Sans"/>
              </a:rPr>
              <a:t>Does not know source</a:t>
            </a:r>
            <a:endParaRPr lang="en-US" dirty="0">
              <a:solidFill>
                <a:prstClr val="black"/>
              </a:solidFill>
              <a:latin typeface="Gill Sans"/>
              <a:cs typeface="Gill Sans"/>
            </a:endParaRPr>
          </a:p>
        </p:txBody>
      </p:sp>
      <p:sp>
        <p:nvSpPr>
          <p:cNvPr id="129" name="Rounded Rectangular Callout 128"/>
          <p:cNvSpPr/>
          <p:nvPr/>
        </p:nvSpPr>
        <p:spPr>
          <a:xfrm>
            <a:off x="457200" y="5562600"/>
            <a:ext cx="2819400" cy="533400"/>
          </a:xfrm>
          <a:prstGeom prst="wedgeRoundRectCallout">
            <a:avLst>
              <a:gd name="adj1" fmla="val 13080"/>
              <a:gd name="adj2" fmla="val -182564"/>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solidFill>
                  <a:prstClr val="black"/>
                </a:solidFill>
                <a:latin typeface="Gill Sans"/>
                <a:cs typeface="Gill Sans"/>
              </a:rPr>
              <a:t>Does not know destination</a:t>
            </a:r>
            <a:endParaRPr lang="en-US" dirty="0">
              <a:solidFill>
                <a:prstClr val="black"/>
              </a:solidFill>
              <a:latin typeface="Gill Sans"/>
              <a:cs typeface="Gill Sans"/>
            </a:endParaRPr>
          </a:p>
        </p:txBody>
      </p:sp>
    </p:spTree>
    <p:extLst>
      <p:ext uri="{BB962C8B-B14F-4D97-AF65-F5344CB8AC3E}">
        <p14:creationId xmlns:p14="http://schemas.microsoft.com/office/powerpoint/2010/main" val="3205835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38" grpId="0" animBg="1"/>
      <p:bldP spid="128" grpId="0" animBg="1"/>
      <p:bldP spid="12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Tor 101</a:t>
            </a:r>
            <a:endParaRPr lang="en-US" dirty="0"/>
          </a:p>
        </p:txBody>
      </p:sp>
      <p:grpSp>
        <p:nvGrpSpPr>
          <p:cNvPr id="5" name="Group 4"/>
          <p:cNvGrpSpPr/>
          <p:nvPr/>
        </p:nvGrpSpPr>
        <p:grpSpPr>
          <a:xfrm>
            <a:off x="228600" y="1888633"/>
            <a:ext cx="989757" cy="1083167"/>
            <a:chOff x="41275" y="3941763"/>
            <a:chExt cx="1536216" cy="1833562"/>
          </a:xfrm>
        </p:grpSpPr>
        <p:pic>
          <p:nvPicPr>
            <p:cNvPr id="6" name="Picture 5" descr="C:\Program Files (x86)\Microsoft Office\MEDIA\CAGCAT10\j0195384.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1275" y="3941763"/>
              <a:ext cx="1536216" cy="1833562"/>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802836" y="4083461"/>
              <a:ext cx="456796" cy="569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sp>
        <p:nvSpPr>
          <p:cNvPr id="8" name="Cloud 7"/>
          <p:cNvSpPr/>
          <p:nvPr/>
        </p:nvSpPr>
        <p:spPr>
          <a:xfrm>
            <a:off x="7696200" y="2540913"/>
            <a:ext cx="1524000" cy="1375879"/>
          </a:xfrm>
          <a:prstGeom prst="cloud">
            <a:avLst/>
          </a:prstGeom>
          <a:solidFill>
            <a:schemeClr val="tx2">
              <a:lumMod val="25000"/>
              <a:lumOff val="75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en-CA">
              <a:solidFill>
                <a:prstClr val="white"/>
              </a:solidFill>
              <a:latin typeface="Corbel"/>
            </a:endParaRPr>
          </a:p>
        </p:txBody>
      </p:sp>
      <p:sp>
        <p:nvSpPr>
          <p:cNvPr id="10" name="Cloud 9"/>
          <p:cNvSpPr/>
          <p:nvPr/>
        </p:nvSpPr>
        <p:spPr>
          <a:xfrm>
            <a:off x="2895600" y="2362200"/>
            <a:ext cx="3200400" cy="2412087"/>
          </a:xfrm>
          <a:prstGeom prst="cloud">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400" b="1" dirty="0" smtClean="0">
                <a:solidFill>
                  <a:prstClr val="black"/>
                </a:solidFill>
                <a:latin typeface="Gill Sans"/>
                <a:cs typeface="Gill Sans"/>
              </a:rPr>
              <a:t>Tor</a:t>
            </a:r>
            <a:endParaRPr lang="en-US" b="1" dirty="0">
              <a:solidFill>
                <a:prstClr val="black"/>
              </a:solidFill>
              <a:latin typeface="Gill Sans"/>
              <a:cs typeface="Gill Sans"/>
            </a:endParaRPr>
          </a:p>
        </p:txBody>
      </p:sp>
      <p:cxnSp>
        <p:nvCxnSpPr>
          <p:cNvPr id="11" name="Straight Connector 10"/>
          <p:cNvCxnSpPr/>
          <p:nvPr/>
        </p:nvCxnSpPr>
        <p:spPr>
          <a:xfrm>
            <a:off x="5638800" y="3226713"/>
            <a:ext cx="2438400" cy="0"/>
          </a:xfrm>
          <a:prstGeom prst="line">
            <a:avLst/>
          </a:prstGeom>
        </p:spPr>
        <p:style>
          <a:lnRef idx="3">
            <a:schemeClr val="dk1"/>
          </a:lnRef>
          <a:fillRef idx="0">
            <a:schemeClr val="dk1"/>
          </a:fillRef>
          <a:effectRef idx="2">
            <a:schemeClr val="dk1"/>
          </a:effectRef>
          <a:fontRef idx="minor">
            <a:schemeClr val="tx1"/>
          </a:fontRef>
        </p:style>
      </p:cxnSp>
      <p:pic>
        <p:nvPicPr>
          <p:cNvPr id="12" name="Picture 11"/>
          <p:cNvPicPr>
            <a:picLocks noChangeAspect="1"/>
          </p:cNvPicPr>
          <p:nvPr/>
        </p:nvPicPr>
        <p:blipFill>
          <a:blip r:embed="rId5"/>
          <a:stretch>
            <a:fillRect/>
          </a:stretch>
        </p:blipFill>
        <p:spPr>
          <a:xfrm>
            <a:off x="7923887" y="2667000"/>
            <a:ext cx="1143913" cy="1143913"/>
          </a:xfrm>
          <a:prstGeom prst="rect">
            <a:avLst/>
          </a:prstGeom>
        </p:spPr>
      </p:pic>
      <p:grpSp>
        <p:nvGrpSpPr>
          <p:cNvPr id="13" name="Group 229"/>
          <p:cNvGrpSpPr>
            <a:grpSpLocks/>
          </p:cNvGrpSpPr>
          <p:nvPr/>
        </p:nvGrpSpPr>
        <p:grpSpPr bwMode="auto">
          <a:xfrm>
            <a:off x="3276600" y="3276600"/>
            <a:ext cx="685800" cy="542690"/>
            <a:chOff x="4115" y="3158"/>
            <a:chExt cx="1215" cy="633"/>
          </a:xfrm>
        </p:grpSpPr>
        <p:sp>
          <p:nvSpPr>
            <p:cNvPr id="14" name="Oval 230"/>
            <p:cNvSpPr>
              <a:spLocks noChangeArrowheads="1"/>
            </p:cNvSpPr>
            <p:nvPr/>
          </p:nvSpPr>
          <p:spPr bwMode="auto">
            <a:xfrm>
              <a:off x="4119" y="3426"/>
              <a:ext cx="1206" cy="365"/>
            </a:xfrm>
            <a:prstGeom prst="ellipse">
              <a:avLst/>
            </a:prstGeom>
            <a:solidFill>
              <a:srgbClr val="0078AA"/>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15" name="Rectangle 231"/>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16" name="Rectangle 232"/>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17" name="Oval 233"/>
            <p:cNvSpPr>
              <a:spLocks noChangeArrowheads="1"/>
            </p:cNvSpPr>
            <p:nvPr/>
          </p:nvSpPr>
          <p:spPr bwMode="auto">
            <a:xfrm>
              <a:off x="4119" y="3158"/>
              <a:ext cx="1206" cy="366"/>
            </a:xfrm>
            <a:prstGeom prst="ellipse">
              <a:avLst/>
            </a:prstGeom>
            <a:solidFill>
              <a:srgbClr val="00B4FF"/>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18" name="Freeform 234"/>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19" name="Freeform 235"/>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0" name="Freeform 236"/>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1" name="Freeform 237"/>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2" name="Freeform 238"/>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3" name="Freeform 239"/>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4" name="Freeform 240"/>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5" name="Freeform 241"/>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6" name="Freeform 242"/>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27" name="Freeform 243"/>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28" name="Freeform 244"/>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29" name="Freeform 245"/>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0" name="Freeform 246"/>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1" name="Freeform 247"/>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2" name="Freeform 248"/>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3" name="Freeform 249"/>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4" name="Line 250"/>
            <p:cNvSpPr>
              <a:spLocks noChangeShapeType="1"/>
            </p:cNvSpPr>
            <p:nvPr/>
          </p:nvSpPr>
          <p:spPr bwMode="auto">
            <a:xfrm>
              <a:off x="4115"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sp>
          <p:nvSpPr>
            <p:cNvPr id="35" name="Line 251"/>
            <p:cNvSpPr>
              <a:spLocks noChangeShapeType="1"/>
            </p:cNvSpPr>
            <p:nvPr/>
          </p:nvSpPr>
          <p:spPr bwMode="auto">
            <a:xfrm>
              <a:off x="5329"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grpSp>
      <p:grpSp>
        <p:nvGrpSpPr>
          <p:cNvPr id="36" name="Group 229"/>
          <p:cNvGrpSpPr>
            <a:grpSpLocks/>
          </p:cNvGrpSpPr>
          <p:nvPr/>
        </p:nvGrpSpPr>
        <p:grpSpPr bwMode="auto">
          <a:xfrm>
            <a:off x="4191000" y="2133600"/>
            <a:ext cx="685800" cy="542690"/>
            <a:chOff x="4115" y="3158"/>
            <a:chExt cx="1215" cy="633"/>
          </a:xfrm>
        </p:grpSpPr>
        <p:sp>
          <p:nvSpPr>
            <p:cNvPr id="37" name="Oval 230"/>
            <p:cNvSpPr>
              <a:spLocks noChangeArrowheads="1"/>
            </p:cNvSpPr>
            <p:nvPr/>
          </p:nvSpPr>
          <p:spPr bwMode="auto">
            <a:xfrm>
              <a:off x="4119" y="3426"/>
              <a:ext cx="1206" cy="365"/>
            </a:xfrm>
            <a:prstGeom prst="ellipse">
              <a:avLst/>
            </a:prstGeom>
            <a:solidFill>
              <a:srgbClr val="0078AA"/>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38" name="Rectangle 231"/>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39" name="Rectangle 232"/>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40" name="Oval 233"/>
            <p:cNvSpPr>
              <a:spLocks noChangeArrowheads="1"/>
            </p:cNvSpPr>
            <p:nvPr/>
          </p:nvSpPr>
          <p:spPr bwMode="auto">
            <a:xfrm>
              <a:off x="4119" y="3158"/>
              <a:ext cx="1206" cy="366"/>
            </a:xfrm>
            <a:prstGeom prst="ellipse">
              <a:avLst/>
            </a:prstGeom>
            <a:solidFill>
              <a:srgbClr val="00B4FF"/>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41" name="Freeform 234"/>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2" name="Freeform 235"/>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3" name="Freeform 236"/>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4" name="Freeform 237"/>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5" name="Freeform 238"/>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6" name="Freeform 239"/>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7" name="Freeform 240"/>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8" name="Freeform 241"/>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9" name="Freeform 242"/>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0" name="Freeform 243"/>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1" name="Freeform 244"/>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2" name="Freeform 245"/>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3" name="Freeform 246"/>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4" name="Freeform 247"/>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5" name="Freeform 248"/>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6" name="Freeform 249"/>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7" name="Line 250"/>
            <p:cNvSpPr>
              <a:spLocks noChangeShapeType="1"/>
            </p:cNvSpPr>
            <p:nvPr/>
          </p:nvSpPr>
          <p:spPr bwMode="auto">
            <a:xfrm>
              <a:off x="4115"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sp>
          <p:nvSpPr>
            <p:cNvPr id="58" name="Line 251"/>
            <p:cNvSpPr>
              <a:spLocks noChangeShapeType="1"/>
            </p:cNvSpPr>
            <p:nvPr/>
          </p:nvSpPr>
          <p:spPr bwMode="auto">
            <a:xfrm>
              <a:off x="5329"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grpSp>
      <p:grpSp>
        <p:nvGrpSpPr>
          <p:cNvPr id="59" name="Group 229"/>
          <p:cNvGrpSpPr>
            <a:grpSpLocks/>
          </p:cNvGrpSpPr>
          <p:nvPr/>
        </p:nvGrpSpPr>
        <p:grpSpPr bwMode="auto">
          <a:xfrm>
            <a:off x="5105400" y="3048000"/>
            <a:ext cx="685800" cy="542690"/>
            <a:chOff x="4115" y="3158"/>
            <a:chExt cx="1215" cy="633"/>
          </a:xfrm>
        </p:grpSpPr>
        <p:sp>
          <p:nvSpPr>
            <p:cNvPr id="60" name="Oval 230"/>
            <p:cNvSpPr>
              <a:spLocks noChangeArrowheads="1"/>
            </p:cNvSpPr>
            <p:nvPr/>
          </p:nvSpPr>
          <p:spPr bwMode="auto">
            <a:xfrm>
              <a:off x="4119" y="3426"/>
              <a:ext cx="1206" cy="365"/>
            </a:xfrm>
            <a:prstGeom prst="ellipse">
              <a:avLst/>
            </a:prstGeom>
            <a:solidFill>
              <a:srgbClr val="0078AA"/>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61" name="Rectangle 231"/>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62" name="Rectangle 232"/>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63" name="Oval 233"/>
            <p:cNvSpPr>
              <a:spLocks noChangeArrowheads="1"/>
            </p:cNvSpPr>
            <p:nvPr/>
          </p:nvSpPr>
          <p:spPr bwMode="auto">
            <a:xfrm>
              <a:off x="4119" y="3158"/>
              <a:ext cx="1206" cy="366"/>
            </a:xfrm>
            <a:prstGeom prst="ellipse">
              <a:avLst/>
            </a:prstGeom>
            <a:solidFill>
              <a:srgbClr val="00B4FF"/>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64" name="Freeform 234"/>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65" name="Freeform 235"/>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66" name="Freeform 236"/>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67" name="Freeform 237"/>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68" name="Freeform 238"/>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69" name="Freeform 239"/>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70" name="Freeform 240"/>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71" name="Freeform 241"/>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72" name="Freeform 242"/>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73" name="Freeform 243"/>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74" name="Freeform 244"/>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75" name="Freeform 245"/>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76" name="Freeform 246"/>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77" name="Freeform 247"/>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78" name="Freeform 248"/>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79" name="Freeform 249"/>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80" name="Line 250"/>
            <p:cNvSpPr>
              <a:spLocks noChangeShapeType="1"/>
            </p:cNvSpPr>
            <p:nvPr/>
          </p:nvSpPr>
          <p:spPr bwMode="auto">
            <a:xfrm>
              <a:off x="4115"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sp>
          <p:nvSpPr>
            <p:cNvPr id="81" name="Line 251"/>
            <p:cNvSpPr>
              <a:spLocks noChangeShapeType="1"/>
            </p:cNvSpPr>
            <p:nvPr/>
          </p:nvSpPr>
          <p:spPr bwMode="auto">
            <a:xfrm>
              <a:off x="5329"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grpSp>
      <p:sp>
        <p:nvSpPr>
          <p:cNvPr id="82" name="TextBox 81"/>
          <p:cNvSpPr txBox="1"/>
          <p:nvPr/>
        </p:nvSpPr>
        <p:spPr>
          <a:xfrm>
            <a:off x="3200400" y="3745468"/>
            <a:ext cx="838691" cy="369332"/>
          </a:xfrm>
          <a:prstGeom prst="rect">
            <a:avLst/>
          </a:prstGeom>
          <a:noFill/>
        </p:spPr>
        <p:txBody>
          <a:bodyPr wrap="none" rtlCol="0">
            <a:spAutoFit/>
          </a:bodyPr>
          <a:lstStyle/>
          <a:p>
            <a:r>
              <a:rPr lang="en-US" b="1" dirty="0" smtClean="0">
                <a:solidFill>
                  <a:prstClr val="black"/>
                </a:solidFill>
                <a:latin typeface="Gill Sans"/>
                <a:cs typeface="Gill Sans"/>
              </a:rPr>
              <a:t>Entry</a:t>
            </a:r>
            <a:endParaRPr lang="en-US" b="1" dirty="0">
              <a:solidFill>
                <a:prstClr val="black"/>
              </a:solidFill>
              <a:latin typeface="Gill Sans"/>
              <a:cs typeface="Gill Sans"/>
            </a:endParaRPr>
          </a:p>
        </p:txBody>
      </p:sp>
      <p:sp>
        <p:nvSpPr>
          <p:cNvPr id="83" name="TextBox 82"/>
          <p:cNvSpPr txBox="1"/>
          <p:nvPr/>
        </p:nvSpPr>
        <p:spPr>
          <a:xfrm>
            <a:off x="5105400" y="3516868"/>
            <a:ext cx="659155" cy="369332"/>
          </a:xfrm>
          <a:prstGeom prst="rect">
            <a:avLst/>
          </a:prstGeom>
          <a:noFill/>
        </p:spPr>
        <p:txBody>
          <a:bodyPr wrap="none" rtlCol="0">
            <a:spAutoFit/>
          </a:bodyPr>
          <a:lstStyle/>
          <a:p>
            <a:r>
              <a:rPr lang="en-US" b="1" dirty="0" smtClean="0">
                <a:solidFill>
                  <a:prstClr val="black"/>
                </a:solidFill>
                <a:latin typeface="Gill Sans"/>
                <a:cs typeface="Gill Sans"/>
              </a:rPr>
              <a:t>Exit</a:t>
            </a:r>
            <a:endParaRPr lang="en-US" b="1" dirty="0">
              <a:solidFill>
                <a:prstClr val="black"/>
              </a:solidFill>
              <a:latin typeface="Gill Sans"/>
              <a:cs typeface="Gill Sans"/>
            </a:endParaRPr>
          </a:p>
        </p:txBody>
      </p:sp>
      <p:sp>
        <p:nvSpPr>
          <p:cNvPr id="84" name="TextBox 83"/>
          <p:cNvSpPr txBox="1"/>
          <p:nvPr/>
        </p:nvSpPr>
        <p:spPr>
          <a:xfrm>
            <a:off x="4038600" y="1828800"/>
            <a:ext cx="978941" cy="369332"/>
          </a:xfrm>
          <a:prstGeom prst="rect">
            <a:avLst/>
          </a:prstGeom>
          <a:noFill/>
        </p:spPr>
        <p:txBody>
          <a:bodyPr wrap="none" rtlCol="0">
            <a:spAutoFit/>
          </a:bodyPr>
          <a:lstStyle/>
          <a:p>
            <a:r>
              <a:rPr lang="en-US" b="1" dirty="0" smtClean="0">
                <a:solidFill>
                  <a:prstClr val="black"/>
                </a:solidFill>
                <a:latin typeface="Gill Sans"/>
                <a:cs typeface="Gill Sans"/>
              </a:rPr>
              <a:t>Middle</a:t>
            </a:r>
            <a:endParaRPr lang="en-US" b="1" dirty="0">
              <a:solidFill>
                <a:prstClr val="black"/>
              </a:solidFill>
              <a:latin typeface="Gill Sans"/>
              <a:cs typeface="Gill Sans"/>
            </a:endParaRPr>
          </a:p>
        </p:txBody>
      </p:sp>
      <p:cxnSp>
        <p:nvCxnSpPr>
          <p:cNvPr id="85" name="Straight Connector 84"/>
          <p:cNvCxnSpPr>
            <a:endCxn id="17" idx="0"/>
          </p:cNvCxnSpPr>
          <p:nvPr/>
        </p:nvCxnSpPr>
        <p:spPr>
          <a:xfrm flipH="1">
            <a:off x="3619218" y="2667000"/>
            <a:ext cx="495582" cy="609600"/>
          </a:xfrm>
          <a:prstGeom prst="line">
            <a:avLst/>
          </a:prstGeom>
        </p:spPr>
        <p:style>
          <a:lnRef idx="3">
            <a:schemeClr val="dk1"/>
          </a:lnRef>
          <a:fillRef idx="0">
            <a:schemeClr val="dk1"/>
          </a:fillRef>
          <a:effectRef idx="2">
            <a:schemeClr val="dk1"/>
          </a:effectRef>
          <a:fontRef idx="minor">
            <a:schemeClr val="tx1"/>
          </a:fontRef>
        </p:style>
      </p:cxnSp>
      <p:cxnSp>
        <p:nvCxnSpPr>
          <p:cNvPr id="86" name="Straight Connector 85"/>
          <p:cNvCxnSpPr>
            <a:stCxn id="63" idx="0"/>
          </p:cNvCxnSpPr>
          <p:nvPr/>
        </p:nvCxnSpPr>
        <p:spPr>
          <a:xfrm flipH="1" flipV="1">
            <a:off x="4953000" y="2667000"/>
            <a:ext cx="495018" cy="381000"/>
          </a:xfrm>
          <a:prstGeom prst="line">
            <a:avLst/>
          </a:prstGeom>
        </p:spPr>
        <p:style>
          <a:lnRef idx="3">
            <a:schemeClr val="dk1"/>
          </a:lnRef>
          <a:fillRef idx="0">
            <a:schemeClr val="dk1"/>
          </a:fillRef>
          <a:effectRef idx="2">
            <a:schemeClr val="dk1"/>
          </a:effectRef>
          <a:fontRef idx="minor">
            <a:schemeClr val="tx1"/>
          </a:fontRef>
        </p:style>
      </p:cxnSp>
      <p:sp>
        <p:nvSpPr>
          <p:cNvPr id="87" name="TextBox 86"/>
          <p:cNvSpPr txBox="1"/>
          <p:nvPr/>
        </p:nvSpPr>
        <p:spPr>
          <a:xfrm>
            <a:off x="1295400" y="990600"/>
            <a:ext cx="6037756" cy="400110"/>
          </a:xfrm>
          <a:prstGeom prst="rect">
            <a:avLst/>
          </a:prstGeom>
          <a:noFill/>
        </p:spPr>
        <p:txBody>
          <a:bodyPr wrap="none" rtlCol="0">
            <a:spAutoFit/>
          </a:bodyPr>
          <a:lstStyle/>
          <a:p>
            <a:r>
              <a:rPr lang="en-US" sz="2000" dirty="0">
                <a:solidFill>
                  <a:prstClr val="black"/>
                </a:solidFill>
                <a:latin typeface="Gill Sans"/>
                <a:cs typeface="Gill Sans"/>
              </a:rPr>
              <a:t>Tor circuit is constructed out of three Tor routers/</a:t>
            </a:r>
            <a:r>
              <a:rPr lang="en-US" sz="2000" dirty="0" smtClean="0">
                <a:solidFill>
                  <a:prstClr val="black"/>
                </a:solidFill>
                <a:latin typeface="Gill Sans"/>
                <a:cs typeface="Gill Sans"/>
              </a:rPr>
              <a:t>relays</a:t>
            </a:r>
          </a:p>
        </p:txBody>
      </p:sp>
      <p:cxnSp>
        <p:nvCxnSpPr>
          <p:cNvPr id="9" name="Straight Connector 8"/>
          <p:cNvCxnSpPr>
            <a:endCxn id="34" idx="0"/>
          </p:cNvCxnSpPr>
          <p:nvPr/>
        </p:nvCxnSpPr>
        <p:spPr>
          <a:xfrm>
            <a:off x="1143000" y="2743200"/>
            <a:ext cx="2133600" cy="690291"/>
          </a:xfrm>
          <a:prstGeom prst="line">
            <a:avLst/>
          </a:prstGeom>
        </p:spPr>
        <p:style>
          <a:lnRef idx="3">
            <a:schemeClr val="dk1"/>
          </a:lnRef>
          <a:fillRef idx="0">
            <a:schemeClr val="dk1"/>
          </a:fillRef>
          <a:effectRef idx="2">
            <a:schemeClr val="dk1"/>
          </a:effectRef>
          <a:fontRef idx="minor">
            <a:schemeClr val="tx1"/>
          </a:fontRef>
        </p:style>
      </p:cxnSp>
      <p:cxnSp>
        <p:nvCxnSpPr>
          <p:cNvPr id="93" name="Straight Connector 92"/>
          <p:cNvCxnSpPr/>
          <p:nvPr/>
        </p:nvCxnSpPr>
        <p:spPr>
          <a:xfrm>
            <a:off x="1143000" y="2819400"/>
            <a:ext cx="2133600" cy="690291"/>
          </a:xfrm>
          <a:prstGeom prst="line">
            <a:avLst/>
          </a:prstGeom>
          <a:ln w="76200" cmpd="sng">
            <a:solidFill>
              <a:srgbClr val="4A9900"/>
            </a:solidFill>
          </a:ln>
        </p:spPr>
        <p:style>
          <a:lnRef idx="3">
            <a:schemeClr val="dk1"/>
          </a:lnRef>
          <a:fillRef idx="0">
            <a:schemeClr val="dk1"/>
          </a:fillRef>
          <a:effectRef idx="2">
            <a:schemeClr val="dk1"/>
          </a:effectRef>
          <a:fontRef idx="minor">
            <a:schemeClr val="tx1"/>
          </a:fontRef>
        </p:style>
      </p:cxnSp>
      <p:cxnSp>
        <p:nvCxnSpPr>
          <p:cNvPr id="94" name="Straight Connector 93"/>
          <p:cNvCxnSpPr/>
          <p:nvPr/>
        </p:nvCxnSpPr>
        <p:spPr>
          <a:xfrm>
            <a:off x="1143000" y="2667000"/>
            <a:ext cx="2133600" cy="690291"/>
          </a:xfrm>
          <a:prstGeom prst="line">
            <a:avLst/>
          </a:prstGeom>
          <a:ln w="76200" cmpd="sng">
            <a:solidFill>
              <a:srgbClr val="4A9900"/>
            </a:solidFill>
          </a:ln>
        </p:spPr>
        <p:style>
          <a:lnRef idx="3">
            <a:schemeClr val="dk1"/>
          </a:lnRef>
          <a:fillRef idx="0">
            <a:schemeClr val="dk1"/>
          </a:fillRef>
          <a:effectRef idx="2">
            <a:schemeClr val="dk1"/>
          </a:effectRef>
          <a:fontRef idx="minor">
            <a:schemeClr val="tx1"/>
          </a:fontRef>
        </p:style>
      </p:cxnSp>
      <p:cxnSp>
        <p:nvCxnSpPr>
          <p:cNvPr id="95" name="Straight Connector 94"/>
          <p:cNvCxnSpPr/>
          <p:nvPr/>
        </p:nvCxnSpPr>
        <p:spPr>
          <a:xfrm>
            <a:off x="1143000" y="2590800"/>
            <a:ext cx="2133600" cy="690291"/>
          </a:xfrm>
          <a:prstGeom prst="line">
            <a:avLst/>
          </a:prstGeom>
          <a:ln w="76200" cmpd="sng">
            <a:solidFill>
              <a:schemeClr val="accent2"/>
            </a:solidFill>
          </a:ln>
        </p:spPr>
        <p:style>
          <a:lnRef idx="3">
            <a:schemeClr val="dk1"/>
          </a:lnRef>
          <a:fillRef idx="0">
            <a:schemeClr val="dk1"/>
          </a:fillRef>
          <a:effectRef idx="2">
            <a:schemeClr val="dk1"/>
          </a:effectRef>
          <a:fontRef idx="minor">
            <a:schemeClr val="tx1"/>
          </a:fontRef>
        </p:style>
      </p:cxnSp>
      <p:cxnSp>
        <p:nvCxnSpPr>
          <p:cNvPr id="96" name="Straight Connector 95"/>
          <p:cNvCxnSpPr/>
          <p:nvPr/>
        </p:nvCxnSpPr>
        <p:spPr>
          <a:xfrm>
            <a:off x="1143000" y="2895600"/>
            <a:ext cx="2133600" cy="690291"/>
          </a:xfrm>
          <a:prstGeom prst="line">
            <a:avLst/>
          </a:prstGeom>
          <a:ln w="76200" cmpd="sng">
            <a:solidFill>
              <a:schemeClr val="accent2"/>
            </a:solidFill>
          </a:ln>
        </p:spPr>
        <p:style>
          <a:lnRef idx="3">
            <a:schemeClr val="dk1"/>
          </a:lnRef>
          <a:fillRef idx="0">
            <a:schemeClr val="dk1"/>
          </a:fillRef>
          <a:effectRef idx="2">
            <a:schemeClr val="dk1"/>
          </a:effectRef>
          <a:fontRef idx="minor">
            <a:schemeClr val="tx1"/>
          </a:fontRef>
        </p:style>
      </p:cxnSp>
      <p:cxnSp>
        <p:nvCxnSpPr>
          <p:cNvPr id="97" name="Straight Connector 96"/>
          <p:cNvCxnSpPr/>
          <p:nvPr/>
        </p:nvCxnSpPr>
        <p:spPr>
          <a:xfrm>
            <a:off x="1143000" y="2514600"/>
            <a:ext cx="2133600" cy="690291"/>
          </a:xfrm>
          <a:prstGeom prst="line">
            <a:avLst/>
          </a:prstGeom>
          <a:ln w="76200" cmpd="sng">
            <a:solidFill>
              <a:schemeClr val="accent4"/>
            </a:solidFill>
          </a:ln>
        </p:spPr>
        <p:style>
          <a:lnRef idx="3">
            <a:schemeClr val="dk1"/>
          </a:lnRef>
          <a:fillRef idx="0">
            <a:schemeClr val="dk1"/>
          </a:fillRef>
          <a:effectRef idx="2">
            <a:schemeClr val="dk1"/>
          </a:effectRef>
          <a:fontRef idx="minor">
            <a:schemeClr val="tx1"/>
          </a:fontRef>
        </p:style>
      </p:cxnSp>
      <p:cxnSp>
        <p:nvCxnSpPr>
          <p:cNvPr id="98" name="Straight Connector 97"/>
          <p:cNvCxnSpPr/>
          <p:nvPr/>
        </p:nvCxnSpPr>
        <p:spPr>
          <a:xfrm>
            <a:off x="1143000" y="2971800"/>
            <a:ext cx="2133600" cy="690291"/>
          </a:xfrm>
          <a:prstGeom prst="line">
            <a:avLst/>
          </a:prstGeom>
          <a:ln w="76200" cmpd="sng">
            <a:solidFill>
              <a:schemeClr val="accent4"/>
            </a:solidFill>
          </a:ln>
        </p:spPr>
        <p:style>
          <a:lnRef idx="3">
            <a:schemeClr val="dk1"/>
          </a:lnRef>
          <a:fillRef idx="0">
            <a:schemeClr val="dk1"/>
          </a:fillRef>
          <a:effectRef idx="2">
            <a:schemeClr val="dk1"/>
          </a:effectRef>
          <a:fontRef idx="minor">
            <a:schemeClr val="tx1"/>
          </a:fontRef>
        </p:style>
      </p:cxnSp>
      <p:cxnSp>
        <p:nvCxnSpPr>
          <p:cNvPr id="100" name="Straight Connector 99"/>
          <p:cNvCxnSpPr/>
          <p:nvPr/>
        </p:nvCxnSpPr>
        <p:spPr>
          <a:xfrm flipH="1">
            <a:off x="3695418" y="2667000"/>
            <a:ext cx="495582" cy="609600"/>
          </a:xfrm>
          <a:prstGeom prst="line">
            <a:avLst/>
          </a:prstGeom>
          <a:ln w="76200" cmpd="sng">
            <a:solidFill>
              <a:schemeClr val="accent3"/>
            </a:solidFill>
          </a:ln>
        </p:spPr>
        <p:style>
          <a:lnRef idx="3">
            <a:schemeClr val="dk1"/>
          </a:lnRef>
          <a:fillRef idx="0">
            <a:schemeClr val="dk1"/>
          </a:fillRef>
          <a:effectRef idx="2">
            <a:schemeClr val="dk1"/>
          </a:effectRef>
          <a:fontRef idx="minor">
            <a:schemeClr val="tx1"/>
          </a:fontRef>
        </p:style>
      </p:cxnSp>
      <p:cxnSp>
        <p:nvCxnSpPr>
          <p:cNvPr id="101" name="Straight Connector 100"/>
          <p:cNvCxnSpPr/>
          <p:nvPr/>
        </p:nvCxnSpPr>
        <p:spPr>
          <a:xfrm flipH="1">
            <a:off x="3543018" y="2667000"/>
            <a:ext cx="495582" cy="609600"/>
          </a:xfrm>
          <a:prstGeom prst="line">
            <a:avLst/>
          </a:prstGeom>
          <a:ln w="76200" cmpd="sng">
            <a:solidFill>
              <a:schemeClr val="accent3"/>
            </a:solidFill>
          </a:ln>
        </p:spPr>
        <p:style>
          <a:lnRef idx="3">
            <a:schemeClr val="dk1"/>
          </a:lnRef>
          <a:fillRef idx="0">
            <a:schemeClr val="dk1"/>
          </a:fillRef>
          <a:effectRef idx="2">
            <a:schemeClr val="dk1"/>
          </a:effectRef>
          <a:fontRef idx="minor">
            <a:schemeClr val="tx1"/>
          </a:fontRef>
        </p:style>
      </p:cxnSp>
      <p:cxnSp>
        <p:nvCxnSpPr>
          <p:cNvPr id="102" name="Straight Connector 101"/>
          <p:cNvCxnSpPr/>
          <p:nvPr/>
        </p:nvCxnSpPr>
        <p:spPr>
          <a:xfrm flipH="1">
            <a:off x="3771618" y="2667000"/>
            <a:ext cx="495582" cy="609600"/>
          </a:xfrm>
          <a:prstGeom prst="line">
            <a:avLst/>
          </a:prstGeom>
          <a:ln w="76200" cmpd="sng">
            <a:solidFill>
              <a:schemeClr val="accent2"/>
            </a:solidFill>
          </a:ln>
        </p:spPr>
        <p:style>
          <a:lnRef idx="3">
            <a:schemeClr val="dk1"/>
          </a:lnRef>
          <a:fillRef idx="0">
            <a:schemeClr val="dk1"/>
          </a:fillRef>
          <a:effectRef idx="2">
            <a:schemeClr val="dk1"/>
          </a:effectRef>
          <a:fontRef idx="minor">
            <a:schemeClr val="tx1"/>
          </a:fontRef>
        </p:style>
      </p:cxnSp>
      <p:cxnSp>
        <p:nvCxnSpPr>
          <p:cNvPr id="103" name="Straight Connector 102"/>
          <p:cNvCxnSpPr/>
          <p:nvPr/>
        </p:nvCxnSpPr>
        <p:spPr>
          <a:xfrm flipH="1">
            <a:off x="3466818" y="2667000"/>
            <a:ext cx="495582" cy="609600"/>
          </a:xfrm>
          <a:prstGeom prst="line">
            <a:avLst/>
          </a:prstGeom>
          <a:ln w="76200" cmpd="sng">
            <a:solidFill>
              <a:srgbClr val="822B9F"/>
            </a:solidFill>
          </a:ln>
        </p:spPr>
        <p:style>
          <a:lnRef idx="3">
            <a:schemeClr val="dk1"/>
          </a:lnRef>
          <a:fillRef idx="0">
            <a:schemeClr val="dk1"/>
          </a:fillRef>
          <a:effectRef idx="2">
            <a:schemeClr val="dk1"/>
          </a:effectRef>
          <a:fontRef idx="minor">
            <a:schemeClr val="tx1"/>
          </a:fontRef>
        </p:style>
      </p:cxnSp>
      <p:cxnSp>
        <p:nvCxnSpPr>
          <p:cNvPr id="105" name="Straight Connector 104"/>
          <p:cNvCxnSpPr/>
          <p:nvPr/>
        </p:nvCxnSpPr>
        <p:spPr>
          <a:xfrm flipH="1" flipV="1">
            <a:off x="4876800" y="2667000"/>
            <a:ext cx="495018" cy="381000"/>
          </a:xfrm>
          <a:prstGeom prst="line">
            <a:avLst/>
          </a:prstGeom>
          <a:ln w="76200" cmpd="sng">
            <a:solidFill>
              <a:schemeClr val="accent3"/>
            </a:solidFill>
          </a:ln>
        </p:spPr>
        <p:style>
          <a:lnRef idx="3">
            <a:schemeClr val="dk1"/>
          </a:lnRef>
          <a:fillRef idx="0">
            <a:schemeClr val="dk1"/>
          </a:fillRef>
          <a:effectRef idx="2">
            <a:schemeClr val="dk1"/>
          </a:effectRef>
          <a:fontRef idx="minor">
            <a:schemeClr val="tx1"/>
          </a:fontRef>
        </p:style>
      </p:cxnSp>
      <p:cxnSp>
        <p:nvCxnSpPr>
          <p:cNvPr id="106" name="Straight Connector 105"/>
          <p:cNvCxnSpPr/>
          <p:nvPr/>
        </p:nvCxnSpPr>
        <p:spPr>
          <a:xfrm flipH="1" flipV="1">
            <a:off x="4953000" y="2590800"/>
            <a:ext cx="495018" cy="381000"/>
          </a:xfrm>
          <a:prstGeom prst="line">
            <a:avLst/>
          </a:prstGeom>
          <a:ln w="76200" cmpd="sng">
            <a:solidFill>
              <a:schemeClr val="accent3"/>
            </a:solidFill>
          </a:ln>
        </p:spPr>
        <p:style>
          <a:lnRef idx="3">
            <a:schemeClr val="dk1"/>
          </a:lnRef>
          <a:fillRef idx="0">
            <a:schemeClr val="dk1"/>
          </a:fillRef>
          <a:effectRef idx="2">
            <a:schemeClr val="dk1"/>
          </a:effectRef>
          <a:fontRef idx="minor">
            <a:schemeClr val="tx1"/>
          </a:fontRef>
        </p:style>
      </p:cxnSp>
      <p:grpSp>
        <p:nvGrpSpPr>
          <p:cNvPr id="107" name="Group 79"/>
          <p:cNvGrpSpPr/>
          <p:nvPr/>
        </p:nvGrpSpPr>
        <p:grpSpPr bwMode="auto">
          <a:xfrm>
            <a:off x="3429000" y="3200401"/>
            <a:ext cx="381000" cy="685799"/>
            <a:chOff x="6858000" y="5257797"/>
            <a:chExt cx="914400" cy="1600196"/>
          </a:xfrm>
          <a:solidFill>
            <a:schemeClr val="accent4"/>
          </a:solidFill>
          <a:scene3d>
            <a:camera prst="isometricTopUp"/>
            <a:lightRig rig="balanced" dir="t">
              <a:rot lat="0" lon="0" rev="8700000"/>
            </a:lightRig>
          </a:scene3d>
        </p:grpSpPr>
        <p:sp>
          <p:nvSpPr>
            <p:cNvPr id="108" name="Flowchart: Alternate Process 231"/>
            <p:cNvSpPr/>
            <p:nvPr/>
          </p:nvSpPr>
          <p:spPr bwMode="auto">
            <a:xfrm>
              <a:off x="6858000" y="5257797"/>
              <a:ext cx="914400" cy="609599"/>
            </a:xfrm>
            <a:prstGeom prst="flowChartAlternateProcess">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09" name="Rectangle 108"/>
            <p:cNvSpPr/>
            <p:nvPr/>
          </p:nvSpPr>
          <p:spPr bwMode="auto">
            <a:xfrm>
              <a:off x="7086600" y="5791194"/>
              <a:ext cx="381000" cy="10667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10" name="Rectangle 109"/>
            <p:cNvSpPr/>
            <p:nvPr/>
          </p:nvSpPr>
          <p:spPr bwMode="auto">
            <a:xfrm>
              <a:off x="7239000" y="6019788"/>
              <a:ext cx="381000" cy="1523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11" name="Rectangle 110"/>
            <p:cNvSpPr/>
            <p:nvPr/>
          </p:nvSpPr>
          <p:spPr bwMode="auto">
            <a:xfrm>
              <a:off x="7239000" y="6248387"/>
              <a:ext cx="381000" cy="1523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12" name="Rectangle 111"/>
            <p:cNvSpPr/>
            <p:nvPr/>
          </p:nvSpPr>
          <p:spPr bwMode="auto">
            <a:xfrm>
              <a:off x="7239000" y="6629401"/>
              <a:ext cx="381000" cy="1523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grpSp>
      <p:grpSp>
        <p:nvGrpSpPr>
          <p:cNvPr id="113" name="Group 79"/>
          <p:cNvGrpSpPr/>
          <p:nvPr/>
        </p:nvGrpSpPr>
        <p:grpSpPr bwMode="auto">
          <a:xfrm>
            <a:off x="4343400" y="2057401"/>
            <a:ext cx="381000" cy="685799"/>
            <a:chOff x="6858000" y="5257797"/>
            <a:chExt cx="914400" cy="1600196"/>
          </a:xfrm>
          <a:solidFill>
            <a:schemeClr val="accent2"/>
          </a:solidFill>
          <a:scene3d>
            <a:camera prst="isometricTopUp"/>
            <a:lightRig rig="balanced" dir="t">
              <a:rot lat="0" lon="0" rev="8700000"/>
            </a:lightRig>
          </a:scene3d>
        </p:grpSpPr>
        <p:sp>
          <p:nvSpPr>
            <p:cNvPr id="114" name="Flowchart: Alternate Process 231"/>
            <p:cNvSpPr/>
            <p:nvPr/>
          </p:nvSpPr>
          <p:spPr bwMode="auto">
            <a:xfrm>
              <a:off x="6858000" y="5257797"/>
              <a:ext cx="914400" cy="609599"/>
            </a:xfrm>
            <a:prstGeom prst="flowChartAlternateProcess">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15" name="Rectangle 114"/>
            <p:cNvSpPr/>
            <p:nvPr/>
          </p:nvSpPr>
          <p:spPr bwMode="auto">
            <a:xfrm>
              <a:off x="7086600" y="5791194"/>
              <a:ext cx="381000" cy="10667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16" name="Rectangle 115"/>
            <p:cNvSpPr/>
            <p:nvPr/>
          </p:nvSpPr>
          <p:spPr bwMode="auto">
            <a:xfrm>
              <a:off x="7239000" y="6019788"/>
              <a:ext cx="381000" cy="1523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17" name="Rectangle 116"/>
            <p:cNvSpPr/>
            <p:nvPr/>
          </p:nvSpPr>
          <p:spPr bwMode="auto">
            <a:xfrm>
              <a:off x="7239000" y="6248387"/>
              <a:ext cx="381000" cy="1523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18" name="Rectangle 117"/>
            <p:cNvSpPr/>
            <p:nvPr/>
          </p:nvSpPr>
          <p:spPr bwMode="auto">
            <a:xfrm>
              <a:off x="7239000" y="6629401"/>
              <a:ext cx="381000" cy="1523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grpSp>
      <p:grpSp>
        <p:nvGrpSpPr>
          <p:cNvPr id="119" name="Group 79"/>
          <p:cNvGrpSpPr/>
          <p:nvPr/>
        </p:nvGrpSpPr>
        <p:grpSpPr bwMode="auto">
          <a:xfrm>
            <a:off x="5257800" y="2971801"/>
            <a:ext cx="381000" cy="685799"/>
            <a:chOff x="6858000" y="5257797"/>
            <a:chExt cx="914400" cy="1600196"/>
          </a:xfrm>
          <a:solidFill>
            <a:schemeClr val="accent3"/>
          </a:solidFill>
          <a:scene3d>
            <a:camera prst="isometricTopUp"/>
            <a:lightRig rig="balanced" dir="t">
              <a:rot lat="0" lon="0" rev="8700000"/>
            </a:lightRig>
          </a:scene3d>
        </p:grpSpPr>
        <p:sp>
          <p:nvSpPr>
            <p:cNvPr id="120" name="Flowchart: Alternate Process 231"/>
            <p:cNvSpPr/>
            <p:nvPr/>
          </p:nvSpPr>
          <p:spPr bwMode="auto">
            <a:xfrm>
              <a:off x="6858000" y="5257797"/>
              <a:ext cx="914400" cy="609599"/>
            </a:xfrm>
            <a:prstGeom prst="flowChartAlternateProcess">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21" name="Rectangle 120"/>
            <p:cNvSpPr/>
            <p:nvPr/>
          </p:nvSpPr>
          <p:spPr bwMode="auto">
            <a:xfrm>
              <a:off x="7086600" y="5791194"/>
              <a:ext cx="381000" cy="10667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22" name="Rectangle 121"/>
            <p:cNvSpPr/>
            <p:nvPr/>
          </p:nvSpPr>
          <p:spPr bwMode="auto">
            <a:xfrm>
              <a:off x="7239000" y="6019788"/>
              <a:ext cx="381000" cy="1523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23" name="Rectangle 122"/>
            <p:cNvSpPr/>
            <p:nvPr/>
          </p:nvSpPr>
          <p:spPr bwMode="auto">
            <a:xfrm>
              <a:off x="7239000" y="6248387"/>
              <a:ext cx="381000" cy="1523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24" name="Rectangle 123"/>
            <p:cNvSpPr/>
            <p:nvPr/>
          </p:nvSpPr>
          <p:spPr bwMode="auto">
            <a:xfrm>
              <a:off x="7239000" y="6629401"/>
              <a:ext cx="381000" cy="1523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grpSp>
      <p:sp>
        <p:nvSpPr>
          <p:cNvPr id="125" name="TextBox 124"/>
          <p:cNvSpPr txBox="1"/>
          <p:nvPr/>
        </p:nvSpPr>
        <p:spPr>
          <a:xfrm>
            <a:off x="1371600" y="5410200"/>
            <a:ext cx="6397054" cy="400110"/>
          </a:xfrm>
          <a:prstGeom prst="rect">
            <a:avLst/>
          </a:prstGeom>
          <a:noFill/>
        </p:spPr>
        <p:txBody>
          <a:bodyPr wrap="none" rtlCol="0">
            <a:spAutoFit/>
          </a:bodyPr>
          <a:lstStyle/>
          <a:p>
            <a:r>
              <a:rPr lang="en-US" sz="2000" dirty="0" smtClean="0">
                <a:solidFill>
                  <a:prstClr val="black"/>
                </a:solidFill>
                <a:latin typeface="Gill Sans"/>
                <a:cs typeface="Gill Sans"/>
              </a:rPr>
              <a:t>Client iteratively tunnels and exchanges keys with the relays</a:t>
            </a:r>
            <a:endParaRPr lang="en-US" sz="2000" dirty="0">
              <a:solidFill>
                <a:prstClr val="black"/>
              </a:solidFill>
              <a:latin typeface="Gill Sans"/>
              <a:cs typeface="Gill Sans"/>
            </a:endParaRPr>
          </a:p>
        </p:txBody>
      </p:sp>
    </p:spTree>
    <p:extLst>
      <p:ext uri="{BB962C8B-B14F-4D97-AF65-F5344CB8AC3E}">
        <p14:creationId xmlns:p14="http://schemas.microsoft.com/office/powerpoint/2010/main" val="1922282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7"/>
                                        </p:tgtEl>
                                        <p:attrNameLst>
                                          <p:attrName>style.visibility</p:attrName>
                                        </p:attrNameLst>
                                      </p:cBhvr>
                                      <p:to>
                                        <p:strVal val="visible"/>
                                      </p:to>
                                    </p:set>
                                    <p:animEffect transition="in" filter="fade">
                                      <p:cBhvr>
                                        <p:cTn id="7" dur="500"/>
                                        <p:tgtEl>
                                          <p:spTgt spid="87"/>
                                        </p:tgtEl>
                                      </p:cBhvr>
                                    </p:animEffect>
                                  </p:childTnLst>
                                </p:cTn>
                              </p:par>
                              <p:par>
                                <p:cTn id="8" presetID="10"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2"/>
                                        </p:tgtEl>
                                        <p:attrNameLst>
                                          <p:attrName>style.visibility</p:attrName>
                                        </p:attrNameLst>
                                      </p:cBhvr>
                                      <p:to>
                                        <p:strVal val="visible"/>
                                      </p:to>
                                    </p:set>
                                    <p:animEffect transition="in" filter="fade">
                                      <p:cBhvr>
                                        <p:cTn id="13" dur="500"/>
                                        <p:tgtEl>
                                          <p:spTgt spid="8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4"/>
                                        </p:tgtEl>
                                        <p:attrNameLst>
                                          <p:attrName>style.visibility</p:attrName>
                                        </p:attrNameLst>
                                      </p:cBhvr>
                                      <p:to>
                                        <p:strVal val="visible"/>
                                      </p:to>
                                    </p:set>
                                    <p:animEffect transition="in" filter="fade">
                                      <p:cBhvr>
                                        <p:cTn id="16" dur="500"/>
                                        <p:tgtEl>
                                          <p:spTgt spid="84"/>
                                        </p:tgtEl>
                                      </p:cBhvr>
                                    </p:animEffect>
                                  </p:childTnLst>
                                </p:cTn>
                              </p:par>
                              <p:par>
                                <p:cTn id="17" presetID="10" presetClass="entr" presetSubtype="0" fill="hold" nodeType="withEffect">
                                  <p:stCondLst>
                                    <p:cond delay="0"/>
                                  </p:stCondLst>
                                  <p:childTnLst>
                                    <p:set>
                                      <p:cBhvr>
                                        <p:cTn id="18" dur="1" fill="hold">
                                          <p:stCondLst>
                                            <p:cond delay="0"/>
                                          </p:stCondLst>
                                        </p:cTn>
                                        <p:tgtEl>
                                          <p:spTgt spid="36"/>
                                        </p:tgtEl>
                                        <p:attrNameLst>
                                          <p:attrName>style.visibility</p:attrName>
                                        </p:attrNameLst>
                                      </p:cBhvr>
                                      <p:to>
                                        <p:strVal val="visible"/>
                                      </p:to>
                                    </p:set>
                                    <p:animEffect transition="in" filter="fade">
                                      <p:cBhvr>
                                        <p:cTn id="19" dur="500"/>
                                        <p:tgtEl>
                                          <p:spTgt spid="36"/>
                                        </p:tgtEl>
                                      </p:cBhvr>
                                    </p:animEffect>
                                  </p:childTnLst>
                                </p:cTn>
                              </p:par>
                              <p:par>
                                <p:cTn id="20" presetID="10" presetClass="entr" presetSubtype="0" fill="hold" nodeType="withEffect">
                                  <p:stCondLst>
                                    <p:cond delay="0"/>
                                  </p:stCondLst>
                                  <p:childTnLst>
                                    <p:set>
                                      <p:cBhvr>
                                        <p:cTn id="21" dur="1" fill="hold">
                                          <p:stCondLst>
                                            <p:cond delay="0"/>
                                          </p:stCondLst>
                                        </p:cTn>
                                        <p:tgtEl>
                                          <p:spTgt spid="59"/>
                                        </p:tgtEl>
                                        <p:attrNameLst>
                                          <p:attrName>style.visibility</p:attrName>
                                        </p:attrNameLst>
                                      </p:cBhvr>
                                      <p:to>
                                        <p:strVal val="visible"/>
                                      </p:to>
                                    </p:set>
                                    <p:animEffect transition="in" filter="fade">
                                      <p:cBhvr>
                                        <p:cTn id="22" dur="500"/>
                                        <p:tgtEl>
                                          <p:spTgt spid="59"/>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83"/>
                                        </p:tgtEl>
                                        <p:attrNameLst>
                                          <p:attrName>style.visibility</p:attrName>
                                        </p:attrNameLst>
                                      </p:cBhvr>
                                      <p:to>
                                        <p:strVal val="visible"/>
                                      </p:to>
                                    </p:set>
                                    <p:animEffect transition="in" filter="fade">
                                      <p:cBhvr>
                                        <p:cTn id="25" dur="500"/>
                                        <p:tgtEl>
                                          <p:spTgt spid="83"/>
                                        </p:tgtEl>
                                      </p:cBhvr>
                                    </p:animEffect>
                                  </p:childTnLst>
                                </p:cTn>
                              </p:par>
                              <p:par>
                                <p:cTn id="26" presetID="10" presetClass="entr" presetSubtype="0" fill="hold" nodeType="withEffect">
                                  <p:stCondLst>
                                    <p:cond delay="0"/>
                                  </p:stCondLst>
                                  <p:childTnLst>
                                    <p:set>
                                      <p:cBhvr>
                                        <p:cTn id="27" dur="1" fill="hold">
                                          <p:stCondLst>
                                            <p:cond delay="0"/>
                                          </p:stCondLst>
                                        </p:cTn>
                                        <p:tgtEl>
                                          <p:spTgt spid="85"/>
                                        </p:tgtEl>
                                        <p:attrNameLst>
                                          <p:attrName>style.visibility</p:attrName>
                                        </p:attrNameLst>
                                      </p:cBhvr>
                                      <p:to>
                                        <p:strVal val="visible"/>
                                      </p:to>
                                    </p:set>
                                    <p:animEffect transition="in" filter="fade">
                                      <p:cBhvr>
                                        <p:cTn id="28" dur="500"/>
                                        <p:tgtEl>
                                          <p:spTgt spid="85"/>
                                        </p:tgtEl>
                                      </p:cBhvr>
                                    </p:animEffect>
                                  </p:childTnLst>
                                </p:cTn>
                              </p:par>
                              <p:par>
                                <p:cTn id="29" presetID="10" presetClass="entr" presetSubtype="0" fill="hold" nodeType="withEffect">
                                  <p:stCondLst>
                                    <p:cond delay="0"/>
                                  </p:stCondLst>
                                  <p:childTnLst>
                                    <p:set>
                                      <p:cBhvr>
                                        <p:cTn id="30" dur="1" fill="hold">
                                          <p:stCondLst>
                                            <p:cond delay="0"/>
                                          </p:stCondLst>
                                        </p:cTn>
                                        <p:tgtEl>
                                          <p:spTgt spid="86"/>
                                        </p:tgtEl>
                                        <p:attrNameLst>
                                          <p:attrName>style.visibility</p:attrName>
                                        </p:attrNameLst>
                                      </p:cBhvr>
                                      <p:to>
                                        <p:strVal val="visible"/>
                                      </p:to>
                                    </p:set>
                                    <p:animEffect transition="in" filter="fade">
                                      <p:cBhvr>
                                        <p:cTn id="31" dur="500"/>
                                        <p:tgtEl>
                                          <p:spTgt spid="86"/>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25"/>
                                        </p:tgtEl>
                                        <p:attrNameLst>
                                          <p:attrName>style.visibility</p:attrName>
                                        </p:attrNameLst>
                                      </p:cBhvr>
                                      <p:to>
                                        <p:strVal val="visible"/>
                                      </p:to>
                                    </p:set>
                                  </p:childTnLst>
                                </p:cTn>
                              </p:par>
                            </p:childTnLst>
                          </p:cTn>
                        </p:par>
                        <p:par>
                          <p:cTn id="36" fill="hold">
                            <p:stCondLst>
                              <p:cond delay="0"/>
                            </p:stCondLst>
                            <p:childTnLst>
                              <p:par>
                                <p:cTn id="37" presetID="9" presetClass="entr" presetSubtype="0" fill="hold" nodeType="afterEffect">
                                  <p:stCondLst>
                                    <p:cond delay="0"/>
                                  </p:stCondLst>
                                  <p:childTnLst>
                                    <p:set>
                                      <p:cBhvr>
                                        <p:cTn id="38" dur="1" fill="hold">
                                          <p:stCondLst>
                                            <p:cond delay="0"/>
                                          </p:stCondLst>
                                        </p:cTn>
                                        <p:tgtEl>
                                          <p:spTgt spid="107"/>
                                        </p:tgtEl>
                                        <p:attrNameLst>
                                          <p:attrName>style.visibility</p:attrName>
                                        </p:attrNameLst>
                                      </p:cBhvr>
                                      <p:to>
                                        <p:strVal val="visible"/>
                                      </p:to>
                                    </p:set>
                                    <p:animEffect transition="in" filter="dissolve">
                                      <p:cBhvr>
                                        <p:cTn id="39" dur="500"/>
                                        <p:tgtEl>
                                          <p:spTgt spid="107"/>
                                        </p:tgtEl>
                                      </p:cBhvr>
                                    </p:animEffect>
                                  </p:childTnLst>
                                </p:cTn>
                              </p:par>
                            </p:childTnLst>
                          </p:cTn>
                        </p:par>
                        <p:par>
                          <p:cTn id="40" fill="hold">
                            <p:stCondLst>
                              <p:cond delay="500"/>
                            </p:stCondLst>
                            <p:childTnLst>
                              <p:par>
                                <p:cTn id="41" presetID="22" presetClass="entr" presetSubtype="8" fill="hold" nodeType="afterEffect">
                                  <p:stCondLst>
                                    <p:cond delay="0"/>
                                  </p:stCondLst>
                                  <p:childTnLst>
                                    <p:set>
                                      <p:cBhvr>
                                        <p:cTn id="42" dur="1" fill="hold">
                                          <p:stCondLst>
                                            <p:cond delay="0"/>
                                          </p:stCondLst>
                                        </p:cTn>
                                        <p:tgtEl>
                                          <p:spTgt spid="98"/>
                                        </p:tgtEl>
                                        <p:attrNameLst>
                                          <p:attrName>style.visibility</p:attrName>
                                        </p:attrNameLst>
                                      </p:cBhvr>
                                      <p:to>
                                        <p:strVal val="visible"/>
                                      </p:to>
                                    </p:set>
                                    <p:animEffect transition="in" filter="wipe(left)">
                                      <p:cBhvr>
                                        <p:cTn id="43" dur="500"/>
                                        <p:tgtEl>
                                          <p:spTgt spid="98"/>
                                        </p:tgtEl>
                                      </p:cBhvr>
                                    </p:animEffect>
                                  </p:childTnLst>
                                </p:cTn>
                              </p:par>
                              <p:par>
                                <p:cTn id="44" presetID="22" presetClass="entr" presetSubtype="8" fill="hold" nodeType="withEffect">
                                  <p:stCondLst>
                                    <p:cond delay="0"/>
                                  </p:stCondLst>
                                  <p:childTnLst>
                                    <p:set>
                                      <p:cBhvr>
                                        <p:cTn id="45" dur="1" fill="hold">
                                          <p:stCondLst>
                                            <p:cond delay="0"/>
                                          </p:stCondLst>
                                        </p:cTn>
                                        <p:tgtEl>
                                          <p:spTgt spid="97"/>
                                        </p:tgtEl>
                                        <p:attrNameLst>
                                          <p:attrName>style.visibility</p:attrName>
                                        </p:attrNameLst>
                                      </p:cBhvr>
                                      <p:to>
                                        <p:strVal val="visible"/>
                                      </p:to>
                                    </p:set>
                                    <p:animEffect transition="in" filter="wipe(left)">
                                      <p:cBhvr>
                                        <p:cTn id="46" dur="500"/>
                                        <p:tgtEl>
                                          <p:spTgt spid="97"/>
                                        </p:tgtEl>
                                      </p:cBhvr>
                                    </p:animEffect>
                                  </p:childTnLst>
                                </p:cTn>
                              </p:par>
                              <p:par>
                                <p:cTn id="47" presetID="9" presetClass="entr" presetSubtype="0" fill="hold" nodeType="withEffect">
                                  <p:stCondLst>
                                    <p:cond delay="0"/>
                                  </p:stCondLst>
                                  <p:childTnLst>
                                    <p:set>
                                      <p:cBhvr>
                                        <p:cTn id="48" dur="1" fill="hold">
                                          <p:stCondLst>
                                            <p:cond delay="0"/>
                                          </p:stCondLst>
                                        </p:cTn>
                                        <p:tgtEl>
                                          <p:spTgt spid="113"/>
                                        </p:tgtEl>
                                        <p:attrNameLst>
                                          <p:attrName>style.visibility</p:attrName>
                                        </p:attrNameLst>
                                      </p:cBhvr>
                                      <p:to>
                                        <p:strVal val="visible"/>
                                      </p:to>
                                    </p:set>
                                    <p:animEffect transition="in" filter="dissolve">
                                      <p:cBhvr>
                                        <p:cTn id="49" dur="500"/>
                                        <p:tgtEl>
                                          <p:spTgt spid="113"/>
                                        </p:tgtEl>
                                      </p:cBhvr>
                                    </p:animEffect>
                                  </p:childTnLst>
                                </p:cTn>
                              </p:par>
                              <p:par>
                                <p:cTn id="50" presetID="22" presetClass="entr" presetSubtype="8" fill="hold" nodeType="withEffect">
                                  <p:stCondLst>
                                    <p:cond delay="0"/>
                                  </p:stCondLst>
                                  <p:childTnLst>
                                    <p:set>
                                      <p:cBhvr>
                                        <p:cTn id="51" dur="1" fill="hold">
                                          <p:stCondLst>
                                            <p:cond delay="0"/>
                                          </p:stCondLst>
                                        </p:cTn>
                                        <p:tgtEl>
                                          <p:spTgt spid="95"/>
                                        </p:tgtEl>
                                        <p:attrNameLst>
                                          <p:attrName>style.visibility</p:attrName>
                                        </p:attrNameLst>
                                      </p:cBhvr>
                                      <p:to>
                                        <p:strVal val="visible"/>
                                      </p:to>
                                    </p:set>
                                    <p:animEffect transition="in" filter="wipe(left)">
                                      <p:cBhvr>
                                        <p:cTn id="52" dur="500"/>
                                        <p:tgtEl>
                                          <p:spTgt spid="95"/>
                                        </p:tgtEl>
                                      </p:cBhvr>
                                    </p:animEffect>
                                  </p:childTnLst>
                                </p:cTn>
                              </p:par>
                              <p:par>
                                <p:cTn id="53" presetID="22" presetClass="entr" presetSubtype="8" fill="hold" nodeType="withEffect">
                                  <p:stCondLst>
                                    <p:cond delay="0"/>
                                  </p:stCondLst>
                                  <p:childTnLst>
                                    <p:set>
                                      <p:cBhvr>
                                        <p:cTn id="54" dur="1" fill="hold">
                                          <p:stCondLst>
                                            <p:cond delay="0"/>
                                          </p:stCondLst>
                                        </p:cTn>
                                        <p:tgtEl>
                                          <p:spTgt spid="96"/>
                                        </p:tgtEl>
                                        <p:attrNameLst>
                                          <p:attrName>style.visibility</p:attrName>
                                        </p:attrNameLst>
                                      </p:cBhvr>
                                      <p:to>
                                        <p:strVal val="visible"/>
                                      </p:to>
                                    </p:set>
                                    <p:animEffect transition="in" filter="wipe(left)">
                                      <p:cBhvr>
                                        <p:cTn id="55" dur="500"/>
                                        <p:tgtEl>
                                          <p:spTgt spid="96"/>
                                        </p:tgtEl>
                                      </p:cBhvr>
                                    </p:animEffect>
                                  </p:childTnLst>
                                </p:cTn>
                              </p:par>
                              <p:par>
                                <p:cTn id="56" presetID="22" presetClass="entr" presetSubtype="4" fill="hold" nodeType="withEffect">
                                  <p:stCondLst>
                                    <p:cond delay="0"/>
                                  </p:stCondLst>
                                  <p:childTnLst>
                                    <p:set>
                                      <p:cBhvr>
                                        <p:cTn id="57" dur="1" fill="hold">
                                          <p:stCondLst>
                                            <p:cond delay="0"/>
                                          </p:stCondLst>
                                        </p:cTn>
                                        <p:tgtEl>
                                          <p:spTgt spid="103"/>
                                        </p:tgtEl>
                                        <p:attrNameLst>
                                          <p:attrName>style.visibility</p:attrName>
                                        </p:attrNameLst>
                                      </p:cBhvr>
                                      <p:to>
                                        <p:strVal val="visible"/>
                                      </p:to>
                                    </p:set>
                                    <p:animEffect transition="in" filter="wipe(down)">
                                      <p:cBhvr>
                                        <p:cTn id="58" dur="500"/>
                                        <p:tgtEl>
                                          <p:spTgt spid="103"/>
                                        </p:tgtEl>
                                      </p:cBhvr>
                                    </p:animEffect>
                                  </p:childTnLst>
                                </p:cTn>
                              </p:par>
                              <p:par>
                                <p:cTn id="59" presetID="22" presetClass="entr" presetSubtype="4" fill="hold" nodeType="withEffect">
                                  <p:stCondLst>
                                    <p:cond delay="0"/>
                                  </p:stCondLst>
                                  <p:childTnLst>
                                    <p:set>
                                      <p:cBhvr>
                                        <p:cTn id="60" dur="1" fill="hold">
                                          <p:stCondLst>
                                            <p:cond delay="0"/>
                                          </p:stCondLst>
                                        </p:cTn>
                                        <p:tgtEl>
                                          <p:spTgt spid="102"/>
                                        </p:tgtEl>
                                        <p:attrNameLst>
                                          <p:attrName>style.visibility</p:attrName>
                                        </p:attrNameLst>
                                      </p:cBhvr>
                                      <p:to>
                                        <p:strVal val="visible"/>
                                      </p:to>
                                    </p:set>
                                    <p:animEffect transition="in" filter="wipe(down)">
                                      <p:cBhvr>
                                        <p:cTn id="61" dur="500"/>
                                        <p:tgtEl>
                                          <p:spTgt spid="102"/>
                                        </p:tgtEl>
                                      </p:cBhvr>
                                    </p:animEffect>
                                  </p:childTnLst>
                                </p:cTn>
                              </p:par>
                              <p:par>
                                <p:cTn id="62" presetID="9" presetClass="entr" presetSubtype="0" fill="hold" nodeType="withEffect">
                                  <p:stCondLst>
                                    <p:cond delay="0"/>
                                  </p:stCondLst>
                                  <p:childTnLst>
                                    <p:set>
                                      <p:cBhvr>
                                        <p:cTn id="63" dur="1" fill="hold">
                                          <p:stCondLst>
                                            <p:cond delay="0"/>
                                          </p:stCondLst>
                                        </p:cTn>
                                        <p:tgtEl>
                                          <p:spTgt spid="119"/>
                                        </p:tgtEl>
                                        <p:attrNameLst>
                                          <p:attrName>style.visibility</p:attrName>
                                        </p:attrNameLst>
                                      </p:cBhvr>
                                      <p:to>
                                        <p:strVal val="visible"/>
                                      </p:to>
                                    </p:set>
                                    <p:animEffect transition="in" filter="dissolve">
                                      <p:cBhvr>
                                        <p:cTn id="64" dur="500"/>
                                        <p:tgtEl>
                                          <p:spTgt spid="119"/>
                                        </p:tgtEl>
                                      </p:cBhvr>
                                    </p:animEffect>
                                  </p:childTnLst>
                                </p:cTn>
                              </p:par>
                              <p:par>
                                <p:cTn id="65" presetID="22" presetClass="entr" presetSubtype="8" fill="hold" nodeType="withEffect">
                                  <p:stCondLst>
                                    <p:cond delay="0"/>
                                  </p:stCondLst>
                                  <p:childTnLst>
                                    <p:set>
                                      <p:cBhvr>
                                        <p:cTn id="66" dur="1" fill="hold">
                                          <p:stCondLst>
                                            <p:cond delay="0"/>
                                          </p:stCondLst>
                                        </p:cTn>
                                        <p:tgtEl>
                                          <p:spTgt spid="94"/>
                                        </p:tgtEl>
                                        <p:attrNameLst>
                                          <p:attrName>style.visibility</p:attrName>
                                        </p:attrNameLst>
                                      </p:cBhvr>
                                      <p:to>
                                        <p:strVal val="visible"/>
                                      </p:to>
                                    </p:set>
                                    <p:animEffect transition="in" filter="wipe(left)">
                                      <p:cBhvr>
                                        <p:cTn id="67" dur="500"/>
                                        <p:tgtEl>
                                          <p:spTgt spid="94"/>
                                        </p:tgtEl>
                                      </p:cBhvr>
                                    </p:animEffect>
                                  </p:childTnLst>
                                </p:cTn>
                              </p:par>
                              <p:par>
                                <p:cTn id="68" presetID="22" presetClass="entr" presetSubtype="8" fill="hold" nodeType="withEffect">
                                  <p:stCondLst>
                                    <p:cond delay="0"/>
                                  </p:stCondLst>
                                  <p:childTnLst>
                                    <p:set>
                                      <p:cBhvr>
                                        <p:cTn id="69" dur="1" fill="hold">
                                          <p:stCondLst>
                                            <p:cond delay="0"/>
                                          </p:stCondLst>
                                        </p:cTn>
                                        <p:tgtEl>
                                          <p:spTgt spid="93"/>
                                        </p:tgtEl>
                                        <p:attrNameLst>
                                          <p:attrName>style.visibility</p:attrName>
                                        </p:attrNameLst>
                                      </p:cBhvr>
                                      <p:to>
                                        <p:strVal val="visible"/>
                                      </p:to>
                                    </p:set>
                                    <p:animEffect transition="in" filter="wipe(left)">
                                      <p:cBhvr>
                                        <p:cTn id="70" dur="500"/>
                                        <p:tgtEl>
                                          <p:spTgt spid="93"/>
                                        </p:tgtEl>
                                      </p:cBhvr>
                                    </p:animEffect>
                                  </p:childTnLst>
                                </p:cTn>
                              </p:par>
                              <p:par>
                                <p:cTn id="71" presetID="22" presetClass="entr" presetSubtype="4" fill="hold" nodeType="withEffect">
                                  <p:stCondLst>
                                    <p:cond delay="0"/>
                                  </p:stCondLst>
                                  <p:childTnLst>
                                    <p:set>
                                      <p:cBhvr>
                                        <p:cTn id="72" dur="1" fill="hold">
                                          <p:stCondLst>
                                            <p:cond delay="0"/>
                                          </p:stCondLst>
                                        </p:cTn>
                                        <p:tgtEl>
                                          <p:spTgt spid="101"/>
                                        </p:tgtEl>
                                        <p:attrNameLst>
                                          <p:attrName>style.visibility</p:attrName>
                                        </p:attrNameLst>
                                      </p:cBhvr>
                                      <p:to>
                                        <p:strVal val="visible"/>
                                      </p:to>
                                    </p:set>
                                    <p:animEffect transition="in" filter="wipe(down)">
                                      <p:cBhvr>
                                        <p:cTn id="73" dur="500"/>
                                        <p:tgtEl>
                                          <p:spTgt spid="101"/>
                                        </p:tgtEl>
                                      </p:cBhvr>
                                    </p:animEffect>
                                  </p:childTnLst>
                                </p:cTn>
                              </p:par>
                              <p:par>
                                <p:cTn id="74" presetID="22" presetClass="entr" presetSubtype="4" fill="hold" nodeType="withEffect">
                                  <p:stCondLst>
                                    <p:cond delay="0"/>
                                  </p:stCondLst>
                                  <p:childTnLst>
                                    <p:set>
                                      <p:cBhvr>
                                        <p:cTn id="75" dur="1" fill="hold">
                                          <p:stCondLst>
                                            <p:cond delay="0"/>
                                          </p:stCondLst>
                                        </p:cTn>
                                        <p:tgtEl>
                                          <p:spTgt spid="100"/>
                                        </p:tgtEl>
                                        <p:attrNameLst>
                                          <p:attrName>style.visibility</p:attrName>
                                        </p:attrNameLst>
                                      </p:cBhvr>
                                      <p:to>
                                        <p:strVal val="visible"/>
                                      </p:to>
                                    </p:set>
                                    <p:animEffect transition="in" filter="wipe(down)">
                                      <p:cBhvr>
                                        <p:cTn id="76" dur="500"/>
                                        <p:tgtEl>
                                          <p:spTgt spid="100"/>
                                        </p:tgtEl>
                                      </p:cBhvr>
                                    </p:animEffect>
                                  </p:childTnLst>
                                </p:cTn>
                              </p:par>
                              <p:par>
                                <p:cTn id="77" presetID="22" presetClass="entr" presetSubtype="8" fill="hold" nodeType="withEffect">
                                  <p:stCondLst>
                                    <p:cond delay="0"/>
                                  </p:stCondLst>
                                  <p:childTnLst>
                                    <p:set>
                                      <p:cBhvr>
                                        <p:cTn id="78" dur="1" fill="hold">
                                          <p:stCondLst>
                                            <p:cond delay="0"/>
                                          </p:stCondLst>
                                        </p:cTn>
                                        <p:tgtEl>
                                          <p:spTgt spid="106"/>
                                        </p:tgtEl>
                                        <p:attrNameLst>
                                          <p:attrName>style.visibility</p:attrName>
                                        </p:attrNameLst>
                                      </p:cBhvr>
                                      <p:to>
                                        <p:strVal val="visible"/>
                                      </p:to>
                                    </p:set>
                                    <p:animEffect transition="in" filter="wipe(left)">
                                      <p:cBhvr>
                                        <p:cTn id="79" dur="500"/>
                                        <p:tgtEl>
                                          <p:spTgt spid="106"/>
                                        </p:tgtEl>
                                      </p:cBhvr>
                                    </p:animEffect>
                                  </p:childTnLst>
                                </p:cTn>
                              </p:par>
                              <p:par>
                                <p:cTn id="80" presetID="22" presetClass="entr" presetSubtype="8" fill="hold" nodeType="withEffect">
                                  <p:stCondLst>
                                    <p:cond delay="0"/>
                                  </p:stCondLst>
                                  <p:childTnLst>
                                    <p:set>
                                      <p:cBhvr>
                                        <p:cTn id="81" dur="1" fill="hold">
                                          <p:stCondLst>
                                            <p:cond delay="0"/>
                                          </p:stCondLst>
                                        </p:cTn>
                                        <p:tgtEl>
                                          <p:spTgt spid="105"/>
                                        </p:tgtEl>
                                        <p:attrNameLst>
                                          <p:attrName>style.visibility</p:attrName>
                                        </p:attrNameLst>
                                      </p:cBhvr>
                                      <p:to>
                                        <p:strVal val="visible"/>
                                      </p:to>
                                    </p:set>
                                    <p:animEffect transition="in" filter="wipe(left)">
                                      <p:cBhvr>
                                        <p:cTn id="82" dur="5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 grpId="0"/>
      <p:bldP spid="83" grpId="0"/>
      <p:bldP spid="84" grpId="0"/>
      <p:bldP spid="87" grpId="0"/>
      <p:bldP spid="12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Threat model</a:t>
            </a:r>
            <a:endParaRPr lang="en-US" dirty="0"/>
          </a:p>
        </p:txBody>
      </p:sp>
      <p:grpSp>
        <p:nvGrpSpPr>
          <p:cNvPr id="5" name="Group 4"/>
          <p:cNvGrpSpPr/>
          <p:nvPr/>
        </p:nvGrpSpPr>
        <p:grpSpPr>
          <a:xfrm>
            <a:off x="228600" y="1888633"/>
            <a:ext cx="989757" cy="1083167"/>
            <a:chOff x="41275" y="3941763"/>
            <a:chExt cx="1536216" cy="1833562"/>
          </a:xfrm>
        </p:grpSpPr>
        <p:pic>
          <p:nvPicPr>
            <p:cNvPr id="6" name="Picture 5" descr="C:\Program Files (x86)\Microsoft Office\MEDIA\CAGCAT10\j0195384.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1275" y="3941763"/>
              <a:ext cx="1536216" cy="1833562"/>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802836" y="4083461"/>
              <a:ext cx="456796" cy="569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sp>
        <p:nvSpPr>
          <p:cNvPr id="8" name="Cloud 7"/>
          <p:cNvSpPr/>
          <p:nvPr/>
        </p:nvSpPr>
        <p:spPr>
          <a:xfrm>
            <a:off x="7696200" y="2540913"/>
            <a:ext cx="1524000" cy="1375879"/>
          </a:xfrm>
          <a:prstGeom prst="cloud">
            <a:avLst/>
          </a:prstGeom>
          <a:solidFill>
            <a:schemeClr val="tx2">
              <a:lumMod val="25000"/>
              <a:lumOff val="75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en-CA">
              <a:solidFill>
                <a:prstClr val="white"/>
              </a:solidFill>
              <a:latin typeface="Corbel"/>
            </a:endParaRPr>
          </a:p>
        </p:txBody>
      </p:sp>
      <p:sp>
        <p:nvSpPr>
          <p:cNvPr id="10" name="Cloud 9"/>
          <p:cNvSpPr/>
          <p:nvPr/>
        </p:nvSpPr>
        <p:spPr>
          <a:xfrm>
            <a:off x="2895600" y="2362200"/>
            <a:ext cx="3200400" cy="2412087"/>
          </a:xfrm>
          <a:prstGeom prst="cloud">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400" b="1" dirty="0" smtClean="0">
                <a:solidFill>
                  <a:prstClr val="black"/>
                </a:solidFill>
                <a:latin typeface="Gill Sans"/>
                <a:cs typeface="Gill Sans"/>
              </a:rPr>
              <a:t>Tor</a:t>
            </a:r>
            <a:endParaRPr lang="en-US" b="1" dirty="0">
              <a:solidFill>
                <a:prstClr val="black"/>
              </a:solidFill>
              <a:latin typeface="Gill Sans"/>
              <a:cs typeface="Gill Sans"/>
            </a:endParaRPr>
          </a:p>
        </p:txBody>
      </p:sp>
      <p:cxnSp>
        <p:nvCxnSpPr>
          <p:cNvPr id="11" name="Straight Connector 10"/>
          <p:cNvCxnSpPr/>
          <p:nvPr/>
        </p:nvCxnSpPr>
        <p:spPr>
          <a:xfrm>
            <a:off x="5638800" y="3226713"/>
            <a:ext cx="2438400" cy="0"/>
          </a:xfrm>
          <a:prstGeom prst="line">
            <a:avLst/>
          </a:prstGeom>
        </p:spPr>
        <p:style>
          <a:lnRef idx="3">
            <a:schemeClr val="dk1"/>
          </a:lnRef>
          <a:fillRef idx="0">
            <a:schemeClr val="dk1"/>
          </a:fillRef>
          <a:effectRef idx="2">
            <a:schemeClr val="dk1"/>
          </a:effectRef>
          <a:fontRef idx="minor">
            <a:schemeClr val="tx1"/>
          </a:fontRef>
        </p:style>
      </p:cxnSp>
      <p:pic>
        <p:nvPicPr>
          <p:cNvPr id="12" name="Picture 11"/>
          <p:cNvPicPr>
            <a:picLocks noChangeAspect="1"/>
          </p:cNvPicPr>
          <p:nvPr/>
        </p:nvPicPr>
        <p:blipFill>
          <a:blip r:embed="rId5"/>
          <a:stretch>
            <a:fillRect/>
          </a:stretch>
        </p:blipFill>
        <p:spPr>
          <a:xfrm>
            <a:off x="7923887" y="2667000"/>
            <a:ext cx="1143913" cy="1143913"/>
          </a:xfrm>
          <a:prstGeom prst="rect">
            <a:avLst/>
          </a:prstGeom>
        </p:spPr>
      </p:pic>
      <p:grpSp>
        <p:nvGrpSpPr>
          <p:cNvPr id="13" name="Group 229"/>
          <p:cNvGrpSpPr>
            <a:grpSpLocks/>
          </p:cNvGrpSpPr>
          <p:nvPr/>
        </p:nvGrpSpPr>
        <p:grpSpPr bwMode="auto">
          <a:xfrm>
            <a:off x="3276600" y="3276600"/>
            <a:ext cx="685800" cy="542690"/>
            <a:chOff x="4115" y="3158"/>
            <a:chExt cx="1215" cy="633"/>
          </a:xfrm>
        </p:grpSpPr>
        <p:sp>
          <p:nvSpPr>
            <p:cNvPr id="14" name="Oval 230"/>
            <p:cNvSpPr>
              <a:spLocks noChangeArrowheads="1"/>
            </p:cNvSpPr>
            <p:nvPr/>
          </p:nvSpPr>
          <p:spPr bwMode="auto">
            <a:xfrm>
              <a:off x="4119" y="3426"/>
              <a:ext cx="1206" cy="365"/>
            </a:xfrm>
            <a:prstGeom prst="ellipse">
              <a:avLst/>
            </a:prstGeom>
            <a:solidFill>
              <a:srgbClr val="0078AA"/>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15" name="Rectangle 231"/>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16" name="Rectangle 232"/>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17" name="Oval 233"/>
            <p:cNvSpPr>
              <a:spLocks noChangeArrowheads="1"/>
            </p:cNvSpPr>
            <p:nvPr/>
          </p:nvSpPr>
          <p:spPr bwMode="auto">
            <a:xfrm>
              <a:off x="4119" y="3158"/>
              <a:ext cx="1206" cy="366"/>
            </a:xfrm>
            <a:prstGeom prst="ellipse">
              <a:avLst/>
            </a:prstGeom>
            <a:solidFill>
              <a:srgbClr val="00B4FF"/>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18" name="Freeform 234"/>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19" name="Freeform 235"/>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0" name="Freeform 236"/>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1" name="Freeform 237"/>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2" name="Freeform 238"/>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3" name="Freeform 239"/>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4" name="Freeform 240"/>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5" name="Freeform 241"/>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26" name="Freeform 242"/>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27" name="Freeform 243"/>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28" name="Freeform 244"/>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29" name="Freeform 245"/>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0" name="Freeform 246"/>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1" name="Freeform 247"/>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2" name="Freeform 248"/>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3" name="Freeform 249"/>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34" name="Line 250"/>
            <p:cNvSpPr>
              <a:spLocks noChangeShapeType="1"/>
            </p:cNvSpPr>
            <p:nvPr/>
          </p:nvSpPr>
          <p:spPr bwMode="auto">
            <a:xfrm>
              <a:off x="4115"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sp>
          <p:nvSpPr>
            <p:cNvPr id="35" name="Line 251"/>
            <p:cNvSpPr>
              <a:spLocks noChangeShapeType="1"/>
            </p:cNvSpPr>
            <p:nvPr/>
          </p:nvSpPr>
          <p:spPr bwMode="auto">
            <a:xfrm>
              <a:off x="5329"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grpSp>
      <p:grpSp>
        <p:nvGrpSpPr>
          <p:cNvPr id="36" name="Group 229"/>
          <p:cNvGrpSpPr>
            <a:grpSpLocks/>
          </p:cNvGrpSpPr>
          <p:nvPr/>
        </p:nvGrpSpPr>
        <p:grpSpPr bwMode="auto">
          <a:xfrm>
            <a:off x="4191000" y="2133600"/>
            <a:ext cx="685800" cy="542690"/>
            <a:chOff x="4115" y="3158"/>
            <a:chExt cx="1215" cy="633"/>
          </a:xfrm>
        </p:grpSpPr>
        <p:sp>
          <p:nvSpPr>
            <p:cNvPr id="37" name="Oval 230"/>
            <p:cNvSpPr>
              <a:spLocks noChangeArrowheads="1"/>
            </p:cNvSpPr>
            <p:nvPr/>
          </p:nvSpPr>
          <p:spPr bwMode="auto">
            <a:xfrm>
              <a:off x="4119" y="3426"/>
              <a:ext cx="1206" cy="365"/>
            </a:xfrm>
            <a:prstGeom prst="ellipse">
              <a:avLst/>
            </a:prstGeom>
            <a:solidFill>
              <a:srgbClr val="0078AA"/>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38" name="Rectangle 231"/>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39" name="Rectangle 232"/>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40" name="Oval 233"/>
            <p:cNvSpPr>
              <a:spLocks noChangeArrowheads="1"/>
            </p:cNvSpPr>
            <p:nvPr/>
          </p:nvSpPr>
          <p:spPr bwMode="auto">
            <a:xfrm>
              <a:off x="4119" y="3158"/>
              <a:ext cx="1206" cy="366"/>
            </a:xfrm>
            <a:prstGeom prst="ellipse">
              <a:avLst/>
            </a:prstGeom>
            <a:solidFill>
              <a:srgbClr val="00B4FF"/>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41" name="Freeform 234"/>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2" name="Freeform 235"/>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3" name="Freeform 236"/>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4" name="Freeform 237"/>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5" name="Freeform 238"/>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6" name="Freeform 239"/>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7" name="Freeform 240"/>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8" name="Freeform 241"/>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49" name="Freeform 242"/>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0" name="Freeform 243"/>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1" name="Freeform 244"/>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2" name="Freeform 245"/>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3" name="Freeform 246"/>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4" name="Freeform 247"/>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5" name="Freeform 248"/>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6" name="Freeform 249"/>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57" name="Line 250"/>
            <p:cNvSpPr>
              <a:spLocks noChangeShapeType="1"/>
            </p:cNvSpPr>
            <p:nvPr/>
          </p:nvSpPr>
          <p:spPr bwMode="auto">
            <a:xfrm>
              <a:off x="4115"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sp>
          <p:nvSpPr>
            <p:cNvPr id="58" name="Line 251"/>
            <p:cNvSpPr>
              <a:spLocks noChangeShapeType="1"/>
            </p:cNvSpPr>
            <p:nvPr/>
          </p:nvSpPr>
          <p:spPr bwMode="auto">
            <a:xfrm>
              <a:off x="5329"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grpSp>
      <p:grpSp>
        <p:nvGrpSpPr>
          <p:cNvPr id="59" name="Group 229"/>
          <p:cNvGrpSpPr>
            <a:grpSpLocks/>
          </p:cNvGrpSpPr>
          <p:nvPr/>
        </p:nvGrpSpPr>
        <p:grpSpPr bwMode="auto">
          <a:xfrm>
            <a:off x="5105400" y="3048000"/>
            <a:ext cx="685800" cy="542690"/>
            <a:chOff x="4115" y="3158"/>
            <a:chExt cx="1215" cy="633"/>
          </a:xfrm>
        </p:grpSpPr>
        <p:sp>
          <p:nvSpPr>
            <p:cNvPr id="60" name="Oval 230"/>
            <p:cNvSpPr>
              <a:spLocks noChangeArrowheads="1"/>
            </p:cNvSpPr>
            <p:nvPr/>
          </p:nvSpPr>
          <p:spPr bwMode="auto">
            <a:xfrm>
              <a:off x="4119" y="3426"/>
              <a:ext cx="1206" cy="365"/>
            </a:xfrm>
            <a:prstGeom prst="ellipse">
              <a:avLst/>
            </a:prstGeom>
            <a:solidFill>
              <a:srgbClr val="0078AA"/>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61" name="Rectangle 231"/>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62" name="Rectangle 232"/>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latin typeface="Corbel"/>
              </a:endParaRPr>
            </a:p>
          </p:txBody>
        </p:sp>
        <p:sp>
          <p:nvSpPr>
            <p:cNvPr id="63" name="Oval 233"/>
            <p:cNvSpPr>
              <a:spLocks noChangeArrowheads="1"/>
            </p:cNvSpPr>
            <p:nvPr/>
          </p:nvSpPr>
          <p:spPr bwMode="auto">
            <a:xfrm>
              <a:off x="4119" y="3158"/>
              <a:ext cx="1206" cy="366"/>
            </a:xfrm>
            <a:prstGeom prst="ellipse">
              <a:avLst/>
            </a:prstGeom>
            <a:solidFill>
              <a:srgbClr val="00B4FF"/>
            </a:solidFill>
            <a:ln w="12700" cap="sq">
              <a:solidFill>
                <a:srgbClr val="AAE6FF"/>
              </a:solidFill>
              <a:miter lim="800000"/>
              <a:headEnd/>
              <a:tailEnd/>
            </a:ln>
          </p:spPr>
          <p:txBody>
            <a:bodyPr/>
            <a:lstStyle/>
            <a:p>
              <a:pPr algn="ctr"/>
              <a:endParaRPr lang="en-US">
                <a:solidFill>
                  <a:prstClr val="black"/>
                </a:solidFill>
                <a:latin typeface="Corbel"/>
              </a:endParaRPr>
            </a:p>
          </p:txBody>
        </p:sp>
        <p:sp>
          <p:nvSpPr>
            <p:cNvPr id="64" name="Freeform 234"/>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65" name="Freeform 235"/>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66" name="Freeform 236"/>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67" name="Freeform 237"/>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68" name="Freeform 238"/>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69" name="Freeform 239"/>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70" name="Freeform 240"/>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71" name="Freeform 241"/>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latin typeface="Corbel"/>
              </a:endParaRPr>
            </a:p>
          </p:txBody>
        </p:sp>
        <p:sp>
          <p:nvSpPr>
            <p:cNvPr id="72" name="Freeform 242"/>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73" name="Freeform 243"/>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74" name="Freeform 244"/>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75" name="Freeform 245"/>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76" name="Freeform 246"/>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77" name="Freeform 247"/>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78" name="Freeform 248"/>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79" name="Freeform 249"/>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latin typeface="Corbel"/>
              </a:endParaRPr>
            </a:p>
          </p:txBody>
        </p:sp>
        <p:sp>
          <p:nvSpPr>
            <p:cNvPr id="80" name="Line 250"/>
            <p:cNvSpPr>
              <a:spLocks noChangeShapeType="1"/>
            </p:cNvSpPr>
            <p:nvPr/>
          </p:nvSpPr>
          <p:spPr bwMode="auto">
            <a:xfrm>
              <a:off x="4115"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sp>
          <p:nvSpPr>
            <p:cNvPr id="81" name="Line 251"/>
            <p:cNvSpPr>
              <a:spLocks noChangeShapeType="1"/>
            </p:cNvSpPr>
            <p:nvPr/>
          </p:nvSpPr>
          <p:spPr bwMode="auto">
            <a:xfrm>
              <a:off x="5329" y="3341"/>
              <a:ext cx="1" cy="267"/>
            </a:xfrm>
            <a:prstGeom prst="line">
              <a:avLst/>
            </a:prstGeom>
            <a:noFill/>
            <a:ln w="12700" cap="sq">
              <a:solidFill>
                <a:srgbClr val="AAE6FF"/>
              </a:solidFill>
              <a:miter lim="800000"/>
              <a:headEnd/>
              <a:tailEnd/>
            </a:ln>
          </p:spPr>
          <p:txBody>
            <a:bodyPr/>
            <a:lstStyle/>
            <a:p>
              <a:endParaRPr lang="en-US">
                <a:solidFill>
                  <a:prstClr val="black"/>
                </a:solidFill>
                <a:latin typeface="Corbel"/>
              </a:endParaRPr>
            </a:p>
          </p:txBody>
        </p:sp>
      </p:grpSp>
      <p:sp>
        <p:nvSpPr>
          <p:cNvPr id="82" name="TextBox 81"/>
          <p:cNvSpPr txBox="1"/>
          <p:nvPr/>
        </p:nvSpPr>
        <p:spPr>
          <a:xfrm>
            <a:off x="3200400" y="3745468"/>
            <a:ext cx="838691" cy="369332"/>
          </a:xfrm>
          <a:prstGeom prst="rect">
            <a:avLst/>
          </a:prstGeom>
          <a:noFill/>
        </p:spPr>
        <p:txBody>
          <a:bodyPr wrap="none" rtlCol="0">
            <a:spAutoFit/>
          </a:bodyPr>
          <a:lstStyle/>
          <a:p>
            <a:r>
              <a:rPr lang="en-US" b="1" dirty="0" smtClean="0">
                <a:solidFill>
                  <a:prstClr val="black"/>
                </a:solidFill>
                <a:latin typeface="Gill Sans"/>
                <a:cs typeface="Gill Sans"/>
              </a:rPr>
              <a:t>Entry</a:t>
            </a:r>
            <a:endParaRPr lang="en-US" b="1" dirty="0">
              <a:solidFill>
                <a:prstClr val="black"/>
              </a:solidFill>
              <a:latin typeface="Gill Sans"/>
              <a:cs typeface="Gill Sans"/>
            </a:endParaRPr>
          </a:p>
        </p:txBody>
      </p:sp>
      <p:sp>
        <p:nvSpPr>
          <p:cNvPr id="83" name="TextBox 82"/>
          <p:cNvSpPr txBox="1"/>
          <p:nvPr/>
        </p:nvSpPr>
        <p:spPr>
          <a:xfrm>
            <a:off x="5105400" y="3516868"/>
            <a:ext cx="659155" cy="369332"/>
          </a:xfrm>
          <a:prstGeom prst="rect">
            <a:avLst/>
          </a:prstGeom>
          <a:noFill/>
        </p:spPr>
        <p:txBody>
          <a:bodyPr wrap="none" rtlCol="0">
            <a:spAutoFit/>
          </a:bodyPr>
          <a:lstStyle/>
          <a:p>
            <a:r>
              <a:rPr lang="en-US" b="1" dirty="0" smtClean="0">
                <a:solidFill>
                  <a:prstClr val="black"/>
                </a:solidFill>
                <a:latin typeface="Gill Sans"/>
                <a:cs typeface="Gill Sans"/>
              </a:rPr>
              <a:t>Exit</a:t>
            </a:r>
            <a:endParaRPr lang="en-US" b="1" dirty="0">
              <a:solidFill>
                <a:prstClr val="black"/>
              </a:solidFill>
              <a:latin typeface="Gill Sans"/>
              <a:cs typeface="Gill Sans"/>
            </a:endParaRPr>
          </a:p>
        </p:txBody>
      </p:sp>
      <p:sp>
        <p:nvSpPr>
          <p:cNvPr id="84" name="TextBox 83"/>
          <p:cNvSpPr txBox="1"/>
          <p:nvPr/>
        </p:nvSpPr>
        <p:spPr>
          <a:xfrm>
            <a:off x="4038600" y="1828800"/>
            <a:ext cx="978941" cy="369332"/>
          </a:xfrm>
          <a:prstGeom prst="rect">
            <a:avLst/>
          </a:prstGeom>
          <a:noFill/>
        </p:spPr>
        <p:txBody>
          <a:bodyPr wrap="none" rtlCol="0">
            <a:spAutoFit/>
          </a:bodyPr>
          <a:lstStyle/>
          <a:p>
            <a:r>
              <a:rPr lang="en-US" b="1" dirty="0" smtClean="0">
                <a:solidFill>
                  <a:prstClr val="black"/>
                </a:solidFill>
                <a:latin typeface="Gill Sans"/>
                <a:cs typeface="Gill Sans"/>
              </a:rPr>
              <a:t>Middle</a:t>
            </a:r>
            <a:endParaRPr lang="en-US" b="1" dirty="0">
              <a:solidFill>
                <a:prstClr val="black"/>
              </a:solidFill>
              <a:latin typeface="Gill Sans"/>
              <a:cs typeface="Gill Sans"/>
            </a:endParaRPr>
          </a:p>
        </p:txBody>
      </p:sp>
      <p:cxnSp>
        <p:nvCxnSpPr>
          <p:cNvPr id="85" name="Straight Connector 84"/>
          <p:cNvCxnSpPr>
            <a:endCxn id="17" idx="0"/>
          </p:cNvCxnSpPr>
          <p:nvPr/>
        </p:nvCxnSpPr>
        <p:spPr>
          <a:xfrm flipH="1">
            <a:off x="3619218" y="2667000"/>
            <a:ext cx="495582" cy="609600"/>
          </a:xfrm>
          <a:prstGeom prst="line">
            <a:avLst/>
          </a:prstGeom>
        </p:spPr>
        <p:style>
          <a:lnRef idx="3">
            <a:schemeClr val="dk1"/>
          </a:lnRef>
          <a:fillRef idx="0">
            <a:schemeClr val="dk1"/>
          </a:fillRef>
          <a:effectRef idx="2">
            <a:schemeClr val="dk1"/>
          </a:effectRef>
          <a:fontRef idx="minor">
            <a:schemeClr val="tx1"/>
          </a:fontRef>
        </p:style>
      </p:cxnSp>
      <p:cxnSp>
        <p:nvCxnSpPr>
          <p:cNvPr id="86" name="Straight Connector 85"/>
          <p:cNvCxnSpPr>
            <a:stCxn id="63" idx="0"/>
          </p:cNvCxnSpPr>
          <p:nvPr/>
        </p:nvCxnSpPr>
        <p:spPr>
          <a:xfrm flipH="1" flipV="1">
            <a:off x="4953000" y="2667000"/>
            <a:ext cx="495018" cy="381000"/>
          </a:xfrm>
          <a:prstGeom prst="line">
            <a:avLst/>
          </a:prstGeom>
        </p:spPr>
        <p:style>
          <a:lnRef idx="3">
            <a:schemeClr val="dk1"/>
          </a:lnRef>
          <a:fillRef idx="0">
            <a:schemeClr val="dk1"/>
          </a:fillRef>
          <a:effectRef idx="2">
            <a:schemeClr val="dk1"/>
          </a:effectRef>
          <a:fontRef idx="minor">
            <a:schemeClr val="tx1"/>
          </a:fontRef>
        </p:style>
      </p:cxnSp>
      <p:cxnSp>
        <p:nvCxnSpPr>
          <p:cNvPr id="9" name="Straight Connector 8"/>
          <p:cNvCxnSpPr>
            <a:endCxn id="34" idx="0"/>
          </p:cNvCxnSpPr>
          <p:nvPr/>
        </p:nvCxnSpPr>
        <p:spPr>
          <a:xfrm>
            <a:off x="1143000" y="2743200"/>
            <a:ext cx="2133600" cy="690291"/>
          </a:xfrm>
          <a:prstGeom prst="line">
            <a:avLst/>
          </a:prstGeom>
        </p:spPr>
        <p:style>
          <a:lnRef idx="3">
            <a:schemeClr val="dk1"/>
          </a:lnRef>
          <a:fillRef idx="0">
            <a:schemeClr val="dk1"/>
          </a:fillRef>
          <a:effectRef idx="2">
            <a:schemeClr val="dk1"/>
          </a:effectRef>
          <a:fontRef idx="minor">
            <a:schemeClr val="tx1"/>
          </a:fontRef>
        </p:style>
      </p:cxnSp>
      <p:grpSp>
        <p:nvGrpSpPr>
          <p:cNvPr id="107" name="Group 79"/>
          <p:cNvGrpSpPr/>
          <p:nvPr/>
        </p:nvGrpSpPr>
        <p:grpSpPr bwMode="auto">
          <a:xfrm>
            <a:off x="3429000" y="3200401"/>
            <a:ext cx="381000" cy="685799"/>
            <a:chOff x="6858000" y="5257797"/>
            <a:chExt cx="914400" cy="1600196"/>
          </a:xfrm>
          <a:solidFill>
            <a:schemeClr val="accent4"/>
          </a:solidFill>
          <a:scene3d>
            <a:camera prst="isometricTopUp"/>
            <a:lightRig rig="balanced" dir="t">
              <a:rot lat="0" lon="0" rev="8700000"/>
            </a:lightRig>
          </a:scene3d>
        </p:grpSpPr>
        <p:sp>
          <p:nvSpPr>
            <p:cNvPr id="108" name="Flowchart: Alternate Process 231"/>
            <p:cNvSpPr/>
            <p:nvPr/>
          </p:nvSpPr>
          <p:spPr bwMode="auto">
            <a:xfrm>
              <a:off x="6858000" y="5257797"/>
              <a:ext cx="914400" cy="609599"/>
            </a:xfrm>
            <a:prstGeom prst="flowChartAlternateProcess">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09" name="Rectangle 108"/>
            <p:cNvSpPr/>
            <p:nvPr/>
          </p:nvSpPr>
          <p:spPr bwMode="auto">
            <a:xfrm>
              <a:off x="7086600" y="5791194"/>
              <a:ext cx="381000" cy="10667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10" name="Rectangle 109"/>
            <p:cNvSpPr/>
            <p:nvPr/>
          </p:nvSpPr>
          <p:spPr bwMode="auto">
            <a:xfrm>
              <a:off x="7239000" y="6019788"/>
              <a:ext cx="381000" cy="1523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11" name="Rectangle 110"/>
            <p:cNvSpPr/>
            <p:nvPr/>
          </p:nvSpPr>
          <p:spPr bwMode="auto">
            <a:xfrm>
              <a:off x="7239000" y="6248387"/>
              <a:ext cx="381000" cy="1523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12" name="Rectangle 111"/>
            <p:cNvSpPr/>
            <p:nvPr/>
          </p:nvSpPr>
          <p:spPr bwMode="auto">
            <a:xfrm>
              <a:off x="7239000" y="6629401"/>
              <a:ext cx="381000" cy="1523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grpSp>
      <p:grpSp>
        <p:nvGrpSpPr>
          <p:cNvPr id="113" name="Group 79"/>
          <p:cNvGrpSpPr/>
          <p:nvPr/>
        </p:nvGrpSpPr>
        <p:grpSpPr bwMode="auto">
          <a:xfrm>
            <a:off x="4343400" y="2057401"/>
            <a:ext cx="381000" cy="685799"/>
            <a:chOff x="6858000" y="5257797"/>
            <a:chExt cx="914400" cy="1600196"/>
          </a:xfrm>
          <a:solidFill>
            <a:schemeClr val="accent2"/>
          </a:solidFill>
          <a:scene3d>
            <a:camera prst="isometricTopUp"/>
            <a:lightRig rig="balanced" dir="t">
              <a:rot lat="0" lon="0" rev="8700000"/>
            </a:lightRig>
          </a:scene3d>
        </p:grpSpPr>
        <p:sp>
          <p:nvSpPr>
            <p:cNvPr id="114" name="Flowchart: Alternate Process 231"/>
            <p:cNvSpPr/>
            <p:nvPr/>
          </p:nvSpPr>
          <p:spPr bwMode="auto">
            <a:xfrm>
              <a:off x="6858000" y="5257797"/>
              <a:ext cx="914400" cy="609599"/>
            </a:xfrm>
            <a:prstGeom prst="flowChartAlternateProcess">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15" name="Rectangle 114"/>
            <p:cNvSpPr/>
            <p:nvPr/>
          </p:nvSpPr>
          <p:spPr bwMode="auto">
            <a:xfrm>
              <a:off x="7086600" y="5791194"/>
              <a:ext cx="381000" cy="10667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16" name="Rectangle 115"/>
            <p:cNvSpPr/>
            <p:nvPr/>
          </p:nvSpPr>
          <p:spPr bwMode="auto">
            <a:xfrm>
              <a:off x="7239000" y="6019788"/>
              <a:ext cx="381000" cy="1523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17" name="Rectangle 116"/>
            <p:cNvSpPr/>
            <p:nvPr/>
          </p:nvSpPr>
          <p:spPr bwMode="auto">
            <a:xfrm>
              <a:off x="7239000" y="6248387"/>
              <a:ext cx="381000" cy="1523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18" name="Rectangle 117"/>
            <p:cNvSpPr/>
            <p:nvPr/>
          </p:nvSpPr>
          <p:spPr bwMode="auto">
            <a:xfrm>
              <a:off x="7239000" y="6629401"/>
              <a:ext cx="381000" cy="1523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grpSp>
      <p:grpSp>
        <p:nvGrpSpPr>
          <p:cNvPr id="119" name="Group 79"/>
          <p:cNvGrpSpPr/>
          <p:nvPr/>
        </p:nvGrpSpPr>
        <p:grpSpPr bwMode="auto">
          <a:xfrm>
            <a:off x="5257800" y="2971801"/>
            <a:ext cx="381000" cy="685799"/>
            <a:chOff x="6858000" y="5257797"/>
            <a:chExt cx="914400" cy="1600196"/>
          </a:xfrm>
          <a:solidFill>
            <a:schemeClr val="accent3"/>
          </a:solidFill>
          <a:scene3d>
            <a:camera prst="isometricTopUp"/>
            <a:lightRig rig="balanced" dir="t">
              <a:rot lat="0" lon="0" rev="8700000"/>
            </a:lightRig>
          </a:scene3d>
        </p:grpSpPr>
        <p:sp>
          <p:nvSpPr>
            <p:cNvPr id="120" name="Flowchart: Alternate Process 231"/>
            <p:cNvSpPr/>
            <p:nvPr/>
          </p:nvSpPr>
          <p:spPr bwMode="auto">
            <a:xfrm>
              <a:off x="6858000" y="5257797"/>
              <a:ext cx="914400" cy="609599"/>
            </a:xfrm>
            <a:prstGeom prst="flowChartAlternateProcess">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21" name="Rectangle 120"/>
            <p:cNvSpPr/>
            <p:nvPr/>
          </p:nvSpPr>
          <p:spPr bwMode="auto">
            <a:xfrm>
              <a:off x="7086600" y="5791194"/>
              <a:ext cx="381000" cy="10667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22" name="Rectangle 121"/>
            <p:cNvSpPr/>
            <p:nvPr/>
          </p:nvSpPr>
          <p:spPr bwMode="auto">
            <a:xfrm>
              <a:off x="7239000" y="6019788"/>
              <a:ext cx="381000" cy="1523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23" name="Rectangle 122"/>
            <p:cNvSpPr/>
            <p:nvPr/>
          </p:nvSpPr>
          <p:spPr bwMode="auto">
            <a:xfrm>
              <a:off x="7239000" y="6248387"/>
              <a:ext cx="381000" cy="1523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sp>
          <p:nvSpPr>
            <p:cNvPr id="124" name="Rectangle 123"/>
            <p:cNvSpPr/>
            <p:nvPr/>
          </p:nvSpPr>
          <p:spPr bwMode="auto">
            <a:xfrm>
              <a:off x="7239000" y="6629401"/>
              <a:ext cx="381000" cy="152399"/>
            </a:xfrm>
            <a:prstGeom prst="rect">
              <a:avLst/>
            </a:prstGeom>
            <a:grpFill/>
            <a:ln w="9525" cap="flat" cmpd="sng" algn="ctr">
              <a:noFill/>
              <a:prstDash val="solid"/>
              <a:round/>
              <a:headEnd type="none" w="med" len="med"/>
              <a:tailEnd type="none" w="med" len="med"/>
            </a:ln>
            <a:effectLst>
              <a:outerShdw blurRad="44450" dist="27940" dir="5400000" algn="ctr">
                <a:srgbClr val="000000">
                  <a:alpha val="32000"/>
                </a:srgbClr>
              </a:outerShdw>
            </a:effectLst>
            <a:sp3d>
              <a:bevelT w="190500" h="38100"/>
            </a:sp3d>
          </p:spPr>
          <p:txBody>
            <a:bodyPr wrap="none" anchor="ctr"/>
            <a:lstStyle/>
            <a:p>
              <a:pPr algn="ctr">
                <a:defRPr/>
              </a:pPr>
              <a:endParaRPr lang="en-US">
                <a:solidFill>
                  <a:prstClr val="black"/>
                </a:solidFill>
                <a:latin typeface="Corbel"/>
              </a:endParaRPr>
            </a:p>
          </p:txBody>
        </p:sp>
      </p:grpSp>
      <p:pic>
        <p:nvPicPr>
          <p:cNvPr id="126" name="Picture 125"/>
          <p:cNvPicPr>
            <a:picLocks noChangeAspect="1"/>
          </p:cNvPicPr>
          <p:nvPr/>
        </p:nvPicPr>
        <p:blipFill>
          <a:blip r:embed="rId6"/>
          <a:stretch>
            <a:fillRect/>
          </a:stretch>
        </p:blipFill>
        <p:spPr>
          <a:xfrm>
            <a:off x="3657600" y="3048000"/>
            <a:ext cx="569720" cy="533400"/>
          </a:xfrm>
          <a:prstGeom prst="rect">
            <a:avLst/>
          </a:prstGeom>
        </p:spPr>
      </p:pic>
      <p:sp>
        <p:nvSpPr>
          <p:cNvPr id="3" name="TextBox 2"/>
          <p:cNvSpPr txBox="1"/>
          <p:nvPr/>
        </p:nvSpPr>
        <p:spPr>
          <a:xfrm>
            <a:off x="0" y="5172670"/>
            <a:ext cx="4737194" cy="1415772"/>
          </a:xfrm>
          <a:prstGeom prst="rect">
            <a:avLst/>
          </a:prstGeom>
          <a:noFill/>
        </p:spPr>
        <p:txBody>
          <a:bodyPr wrap="none" rtlCol="0">
            <a:spAutoFit/>
          </a:bodyPr>
          <a:lstStyle/>
          <a:p>
            <a:r>
              <a:rPr lang="en-US" b="1" dirty="0" smtClean="0">
                <a:solidFill>
                  <a:prstClr val="black"/>
                </a:solidFill>
                <a:latin typeface="Gill Sans"/>
                <a:cs typeface="Gill Sans"/>
              </a:rPr>
              <a:t>Relay-based attacks</a:t>
            </a:r>
          </a:p>
          <a:p>
            <a:pPr marL="285750" indent="-285750">
              <a:buFont typeface="Arial"/>
              <a:buChar char="•"/>
            </a:pPr>
            <a:r>
              <a:rPr lang="en-US" dirty="0" smtClean="0">
                <a:solidFill>
                  <a:prstClr val="black"/>
                </a:solidFill>
                <a:latin typeface="Gill Sans"/>
                <a:cs typeface="Gill Sans"/>
              </a:rPr>
              <a:t>Finger print Web sites based on packet timing</a:t>
            </a:r>
          </a:p>
          <a:p>
            <a:pPr marL="285750" indent="-285750">
              <a:buFont typeface="Arial"/>
              <a:buChar char="•"/>
            </a:pPr>
            <a:r>
              <a:rPr lang="en-US" dirty="0" smtClean="0">
                <a:solidFill>
                  <a:prstClr val="black"/>
                </a:solidFill>
                <a:latin typeface="Gill Sans"/>
                <a:cs typeface="Gill Sans"/>
              </a:rPr>
              <a:t>Exit relay can observe users’ traffic</a:t>
            </a:r>
          </a:p>
          <a:p>
            <a:pPr marL="285750" indent="-285750">
              <a:buFont typeface="Arial"/>
              <a:buChar char="•"/>
            </a:pPr>
            <a:endParaRPr lang="en-US" sz="1050" dirty="0" smtClean="0">
              <a:solidFill>
                <a:prstClr val="black"/>
              </a:solidFill>
              <a:latin typeface="Gill Sans"/>
              <a:cs typeface="Gill Sans"/>
            </a:endParaRPr>
          </a:p>
          <a:p>
            <a:pPr algn="ctr"/>
            <a:r>
              <a:rPr lang="en-US" b="1" dirty="0" smtClean="0">
                <a:solidFill>
                  <a:srgbClr val="D89500"/>
                </a:solidFill>
                <a:latin typeface="Gill Sans"/>
                <a:cs typeface="Gill Sans"/>
              </a:rPr>
              <a:t>                (Lots of work on this)</a:t>
            </a:r>
            <a:endParaRPr lang="en-US" b="1" dirty="0">
              <a:solidFill>
                <a:srgbClr val="D89500"/>
              </a:solidFill>
              <a:latin typeface="Gill Sans"/>
              <a:cs typeface="Gill Sans"/>
            </a:endParaRPr>
          </a:p>
        </p:txBody>
      </p:sp>
      <p:pic>
        <p:nvPicPr>
          <p:cNvPr id="127" name="Picture 126"/>
          <p:cNvPicPr>
            <a:picLocks noChangeAspect="1"/>
          </p:cNvPicPr>
          <p:nvPr/>
        </p:nvPicPr>
        <p:blipFill>
          <a:blip r:embed="rId6"/>
          <a:stretch>
            <a:fillRect/>
          </a:stretch>
        </p:blipFill>
        <p:spPr>
          <a:xfrm>
            <a:off x="5410200" y="2743200"/>
            <a:ext cx="569720" cy="533400"/>
          </a:xfrm>
          <a:prstGeom prst="rect">
            <a:avLst/>
          </a:prstGeom>
        </p:spPr>
      </p:pic>
      <p:pic>
        <p:nvPicPr>
          <p:cNvPr id="128" name="Picture 127"/>
          <p:cNvPicPr>
            <a:picLocks noChangeAspect="1"/>
          </p:cNvPicPr>
          <p:nvPr/>
        </p:nvPicPr>
        <p:blipFill>
          <a:blip r:embed="rId6"/>
          <a:stretch>
            <a:fillRect/>
          </a:stretch>
        </p:blipFill>
        <p:spPr>
          <a:xfrm>
            <a:off x="1905000" y="2514600"/>
            <a:ext cx="569720" cy="533400"/>
          </a:xfrm>
          <a:prstGeom prst="rect">
            <a:avLst/>
          </a:prstGeom>
        </p:spPr>
      </p:pic>
      <p:pic>
        <p:nvPicPr>
          <p:cNvPr id="129" name="Picture 128"/>
          <p:cNvPicPr>
            <a:picLocks noChangeAspect="1"/>
          </p:cNvPicPr>
          <p:nvPr/>
        </p:nvPicPr>
        <p:blipFill>
          <a:blip r:embed="rId6"/>
          <a:stretch>
            <a:fillRect/>
          </a:stretch>
        </p:blipFill>
        <p:spPr>
          <a:xfrm>
            <a:off x="6553200" y="2743200"/>
            <a:ext cx="569720" cy="533400"/>
          </a:xfrm>
          <a:prstGeom prst="rect">
            <a:avLst/>
          </a:prstGeom>
        </p:spPr>
      </p:pic>
      <p:sp>
        <p:nvSpPr>
          <p:cNvPr id="130" name="TextBox 129"/>
          <p:cNvSpPr txBox="1"/>
          <p:nvPr/>
        </p:nvSpPr>
        <p:spPr>
          <a:xfrm>
            <a:off x="4953000" y="5105400"/>
            <a:ext cx="4031873" cy="1415772"/>
          </a:xfrm>
          <a:prstGeom prst="rect">
            <a:avLst/>
          </a:prstGeom>
          <a:noFill/>
        </p:spPr>
        <p:txBody>
          <a:bodyPr wrap="none" rtlCol="0">
            <a:spAutoFit/>
          </a:bodyPr>
          <a:lstStyle/>
          <a:p>
            <a:r>
              <a:rPr lang="en-US" b="1" dirty="0" smtClean="0">
                <a:solidFill>
                  <a:prstClr val="black"/>
                </a:solidFill>
                <a:latin typeface="Gill Sans"/>
                <a:cs typeface="Gill Sans"/>
              </a:rPr>
              <a:t>Network-based attacks</a:t>
            </a:r>
          </a:p>
          <a:p>
            <a:pPr marL="285750" indent="-285750">
              <a:buFont typeface="Arial"/>
              <a:buChar char="•"/>
            </a:pPr>
            <a:r>
              <a:rPr lang="en-US" dirty="0" smtClean="0">
                <a:solidFill>
                  <a:prstClr val="black"/>
                </a:solidFill>
                <a:latin typeface="Gill Sans"/>
                <a:cs typeface="Gill Sans"/>
              </a:rPr>
              <a:t>Timing attacks can </a:t>
            </a:r>
            <a:r>
              <a:rPr lang="en-US" dirty="0" err="1" smtClean="0">
                <a:solidFill>
                  <a:prstClr val="black"/>
                </a:solidFill>
                <a:latin typeface="Gill Sans"/>
                <a:cs typeface="Gill Sans"/>
              </a:rPr>
              <a:t>deanonymize</a:t>
            </a:r>
            <a:r>
              <a:rPr lang="en-US" dirty="0" smtClean="0">
                <a:solidFill>
                  <a:prstClr val="black"/>
                </a:solidFill>
                <a:latin typeface="Gill Sans"/>
                <a:cs typeface="Gill Sans"/>
              </a:rPr>
              <a:t> users</a:t>
            </a:r>
          </a:p>
          <a:p>
            <a:pPr marL="285750" indent="-285750">
              <a:buFont typeface="Arial"/>
              <a:buChar char="•"/>
            </a:pPr>
            <a:r>
              <a:rPr lang="en-US" dirty="0" smtClean="0">
                <a:solidFill>
                  <a:prstClr val="black"/>
                </a:solidFill>
                <a:latin typeface="Gill Sans"/>
                <a:cs typeface="Gill Sans"/>
              </a:rPr>
              <a:t>Actually being tried by gov’t agencies!</a:t>
            </a:r>
          </a:p>
          <a:p>
            <a:pPr marL="285750" indent="-285750">
              <a:buFont typeface="Arial"/>
              <a:buChar char="•"/>
            </a:pPr>
            <a:endParaRPr lang="en-US" sz="1050" dirty="0" smtClean="0">
              <a:solidFill>
                <a:prstClr val="black"/>
              </a:solidFill>
              <a:latin typeface="Gill Sans"/>
              <a:cs typeface="Gill Sans"/>
            </a:endParaRPr>
          </a:p>
          <a:p>
            <a:r>
              <a:rPr lang="en-US" b="1" dirty="0" smtClean="0">
                <a:solidFill>
                  <a:srgbClr val="4A9900"/>
                </a:solidFill>
                <a:latin typeface="Gill Sans"/>
                <a:cs typeface="Gill Sans"/>
              </a:rPr>
              <a:t>           (Today’s lecture)</a:t>
            </a:r>
            <a:endParaRPr lang="en-US" b="1" dirty="0">
              <a:solidFill>
                <a:srgbClr val="4A9900"/>
              </a:solidFill>
              <a:latin typeface="Gill Sans"/>
              <a:cs typeface="Gill Sans"/>
            </a:endParaRPr>
          </a:p>
        </p:txBody>
      </p:sp>
      <p:grpSp>
        <p:nvGrpSpPr>
          <p:cNvPr id="131" name="Group 130"/>
          <p:cNvGrpSpPr/>
          <p:nvPr/>
        </p:nvGrpSpPr>
        <p:grpSpPr>
          <a:xfrm>
            <a:off x="36451" y="3962400"/>
            <a:ext cx="989757" cy="1083167"/>
            <a:chOff x="41275" y="3941763"/>
            <a:chExt cx="1536216" cy="1833562"/>
          </a:xfrm>
        </p:grpSpPr>
        <p:pic>
          <p:nvPicPr>
            <p:cNvPr id="132" name="Picture 131" descr="C:\Program Files (x86)\Microsoft Office\MEDIA\CAGCAT10\j0195384.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1275" y="3941763"/>
              <a:ext cx="1536216" cy="1833562"/>
            </a:xfrm>
            <a:prstGeom prst="rect">
              <a:avLst/>
            </a:prstGeom>
            <a:noFill/>
            <a:extLst>
              <a:ext uri="{909E8E84-426E-40dd-AFC4-6F175D3DCCD1}">
                <a14:hiddenFill xmlns="" xmlns:a14="http://schemas.microsoft.com/office/drawing/2010/main">
                  <a:solidFill>
                    <a:srgbClr val="FFFFFF"/>
                  </a:solidFill>
                </a14:hiddenFill>
              </a:ext>
            </a:extLst>
          </p:spPr>
        </p:pic>
        <p:pic>
          <p:nvPicPr>
            <p:cNvPr id="133"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802836" y="4083461"/>
              <a:ext cx="456796" cy="569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cxnSp>
        <p:nvCxnSpPr>
          <p:cNvPr id="134" name="Straight Connector 133"/>
          <p:cNvCxnSpPr>
            <a:endCxn id="14" idx="2"/>
          </p:cNvCxnSpPr>
          <p:nvPr/>
        </p:nvCxnSpPr>
        <p:spPr>
          <a:xfrm flipV="1">
            <a:off x="1066800" y="3662827"/>
            <a:ext cx="2212058" cy="909174"/>
          </a:xfrm>
          <a:prstGeom prst="line">
            <a:avLst/>
          </a:prstGeom>
        </p:spPr>
        <p:style>
          <a:lnRef idx="3">
            <a:schemeClr val="dk1"/>
          </a:lnRef>
          <a:fillRef idx="0">
            <a:schemeClr val="dk1"/>
          </a:fillRef>
          <a:effectRef idx="2">
            <a:schemeClr val="dk1"/>
          </a:effectRef>
          <a:fontRef idx="minor">
            <a:schemeClr val="tx1"/>
          </a:fontRef>
        </p:style>
      </p:cxnSp>
      <p:pic>
        <p:nvPicPr>
          <p:cNvPr id="135" name="Picture 134"/>
          <p:cNvPicPr>
            <a:picLocks noChangeAspect="1"/>
          </p:cNvPicPr>
          <p:nvPr/>
        </p:nvPicPr>
        <p:blipFill>
          <a:blip r:embed="rId6"/>
          <a:stretch>
            <a:fillRect/>
          </a:stretch>
        </p:blipFill>
        <p:spPr>
          <a:xfrm>
            <a:off x="1600200" y="3733800"/>
            <a:ext cx="569720" cy="533400"/>
          </a:xfrm>
          <a:prstGeom prst="rect">
            <a:avLst/>
          </a:prstGeom>
        </p:spPr>
      </p:pic>
      <p:grpSp>
        <p:nvGrpSpPr>
          <p:cNvPr id="136" name="Group 135"/>
          <p:cNvGrpSpPr/>
          <p:nvPr/>
        </p:nvGrpSpPr>
        <p:grpSpPr>
          <a:xfrm rot="1093566">
            <a:off x="1153332" y="2655858"/>
            <a:ext cx="2438400" cy="457200"/>
            <a:chOff x="2362200" y="5486400"/>
            <a:chExt cx="2438400" cy="457200"/>
          </a:xfrm>
        </p:grpSpPr>
        <p:cxnSp>
          <p:nvCxnSpPr>
            <p:cNvPr id="137" name="Straight Connector 136"/>
            <p:cNvCxnSpPr/>
            <p:nvPr/>
          </p:nvCxnSpPr>
          <p:spPr>
            <a:xfrm>
              <a:off x="2362200" y="5943600"/>
              <a:ext cx="2438400" cy="0"/>
            </a:xfrm>
            <a:prstGeom prst="line">
              <a:avLst/>
            </a:prstGeom>
          </p:spPr>
          <p:style>
            <a:lnRef idx="3">
              <a:schemeClr val="dk1"/>
            </a:lnRef>
            <a:fillRef idx="0">
              <a:schemeClr val="dk1"/>
            </a:fillRef>
            <a:effectRef idx="2">
              <a:schemeClr val="dk1"/>
            </a:effectRef>
            <a:fontRef idx="minor">
              <a:schemeClr val="tx1"/>
            </a:fontRef>
          </p:style>
        </p:cxnSp>
        <p:sp>
          <p:nvSpPr>
            <p:cNvPr id="138" name="Rectangle 137"/>
            <p:cNvSpPr/>
            <p:nvPr/>
          </p:nvSpPr>
          <p:spPr>
            <a:xfrm>
              <a:off x="2362200" y="5486400"/>
              <a:ext cx="1524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orbel"/>
              </a:endParaRPr>
            </a:p>
          </p:txBody>
        </p:sp>
        <p:sp>
          <p:nvSpPr>
            <p:cNvPr id="139" name="Rectangle 138"/>
            <p:cNvSpPr/>
            <p:nvPr/>
          </p:nvSpPr>
          <p:spPr>
            <a:xfrm>
              <a:off x="2590800" y="5486400"/>
              <a:ext cx="1524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orbel"/>
              </a:endParaRPr>
            </a:p>
          </p:txBody>
        </p:sp>
        <p:sp>
          <p:nvSpPr>
            <p:cNvPr id="140" name="Rectangle 139"/>
            <p:cNvSpPr/>
            <p:nvPr/>
          </p:nvSpPr>
          <p:spPr>
            <a:xfrm>
              <a:off x="3124200" y="5486400"/>
              <a:ext cx="1524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orbel"/>
              </a:endParaRPr>
            </a:p>
          </p:txBody>
        </p:sp>
        <p:sp>
          <p:nvSpPr>
            <p:cNvPr id="141" name="Rectangle 140"/>
            <p:cNvSpPr/>
            <p:nvPr/>
          </p:nvSpPr>
          <p:spPr>
            <a:xfrm>
              <a:off x="3657600" y="5486400"/>
              <a:ext cx="3048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orbel"/>
              </a:endParaRPr>
            </a:p>
          </p:txBody>
        </p:sp>
        <p:sp>
          <p:nvSpPr>
            <p:cNvPr id="142" name="Rectangle 141"/>
            <p:cNvSpPr/>
            <p:nvPr/>
          </p:nvSpPr>
          <p:spPr>
            <a:xfrm>
              <a:off x="4343400" y="5486400"/>
              <a:ext cx="762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orbel"/>
              </a:endParaRPr>
            </a:p>
          </p:txBody>
        </p:sp>
      </p:grpSp>
      <p:grpSp>
        <p:nvGrpSpPr>
          <p:cNvPr id="143" name="Group 142"/>
          <p:cNvGrpSpPr/>
          <p:nvPr/>
        </p:nvGrpSpPr>
        <p:grpSpPr>
          <a:xfrm rot="20313015">
            <a:off x="837353" y="3689867"/>
            <a:ext cx="2438400" cy="457200"/>
            <a:chOff x="2514600" y="6248400"/>
            <a:chExt cx="2438400" cy="457200"/>
          </a:xfrm>
        </p:grpSpPr>
        <p:cxnSp>
          <p:nvCxnSpPr>
            <p:cNvPr id="144" name="Straight Connector 143"/>
            <p:cNvCxnSpPr/>
            <p:nvPr/>
          </p:nvCxnSpPr>
          <p:spPr>
            <a:xfrm>
              <a:off x="2514600" y="6705600"/>
              <a:ext cx="2438400" cy="0"/>
            </a:xfrm>
            <a:prstGeom prst="line">
              <a:avLst/>
            </a:prstGeom>
          </p:spPr>
          <p:style>
            <a:lnRef idx="3">
              <a:schemeClr val="dk1"/>
            </a:lnRef>
            <a:fillRef idx="0">
              <a:schemeClr val="dk1"/>
            </a:fillRef>
            <a:effectRef idx="2">
              <a:schemeClr val="dk1"/>
            </a:effectRef>
            <a:fontRef idx="minor">
              <a:schemeClr val="tx1"/>
            </a:fontRef>
          </p:style>
        </p:cxnSp>
        <p:sp>
          <p:nvSpPr>
            <p:cNvPr id="145" name="Rectangle 144"/>
            <p:cNvSpPr/>
            <p:nvPr/>
          </p:nvSpPr>
          <p:spPr>
            <a:xfrm>
              <a:off x="2514600" y="6248400"/>
              <a:ext cx="1524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orbel"/>
              </a:endParaRPr>
            </a:p>
          </p:txBody>
        </p:sp>
        <p:sp>
          <p:nvSpPr>
            <p:cNvPr id="146" name="Rectangle 145"/>
            <p:cNvSpPr/>
            <p:nvPr/>
          </p:nvSpPr>
          <p:spPr>
            <a:xfrm>
              <a:off x="2743200" y="6248400"/>
              <a:ext cx="4572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orbel"/>
              </a:endParaRPr>
            </a:p>
          </p:txBody>
        </p:sp>
        <p:sp>
          <p:nvSpPr>
            <p:cNvPr id="147" name="Rectangle 146"/>
            <p:cNvSpPr/>
            <p:nvPr/>
          </p:nvSpPr>
          <p:spPr>
            <a:xfrm>
              <a:off x="3276600" y="6248400"/>
              <a:ext cx="1524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orbel"/>
              </a:endParaRPr>
            </a:p>
          </p:txBody>
        </p:sp>
        <p:sp>
          <p:nvSpPr>
            <p:cNvPr id="148" name="Rectangle 147"/>
            <p:cNvSpPr/>
            <p:nvPr/>
          </p:nvSpPr>
          <p:spPr>
            <a:xfrm>
              <a:off x="4495800" y="6248400"/>
              <a:ext cx="762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orbel"/>
              </a:endParaRPr>
            </a:p>
          </p:txBody>
        </p:sp>
        <p:sp>
          <p:nvSpPr>
            <p:cNvPr id="149" name="Rectangle 148"/>
            <p:cNvSpPr/>
            <p:nvPr/>
          </p:nvSpPr>
          <p:spPr>
            <a:xfrm>
              <a:off x="4343400" y="6248400"/>
              <a:ext cx="762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orbel"/>
              </a:endParaRPr>
            </a:p>
          </p:txBody>
        </p:sp>
      </p:grpSp>
      <p:grpSp>
        <p:nvGrpSpPr>
          <p:cNvPr id="150" name="Group 149"/>
          <p:cNvGrpSpPr/>
          <p:nvPr/>
        </p:nvGrpSpPr>
        <p:grpSpPr>
          <a:xfrm>
            <a:off x="5638800" y="2743200"/>
            <a:ext cx="2057400" cy="381000"/>
            <a:chOff x="2362200" y="5486400"/>
            <a:chExt cx="2057400" cy="381000"/>
          </a:xfrm>
        </p:grpSpPr>
        <p:sp>
          <p:nvSpPr>
            <p:cNvPr id="152" name="Rectangle 151"/>
            <p:cNvSpPr/>
            <p:nvPr/>
          </p:nvSpPr>
          <p:spPr>
            <a:xfrm>
              <a:off x="2362200" y="5486400"/>
              <a:ext cx="1524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orbel"/>
              </a:endParaRPr>
            </a:p>
          </p:txBody>
        </p:sp>
        <p:sp>
          <p:nvSpPr>
            <p:cNvPr id="153" name="Rectangle 152"/>
            <p:cNvSpPr/>
            <p:nvPr/>
          </p:nvSpPr>
          <p:spPr>
            <a:xfrm>
              <a:off x="2590800" y="5486400"/>
              <a:ext cx="1524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orbel"/>
              </a:endParaRPr>
            </a:p>
          </p:txBody>
        </p:sp>
        <p:sp>
          <p:nvSpPr>
            <p:cNvPr id="154" name="Rectangle 153"/>
            <p:cNvSpPr/>
            <p:nvPr/>
          </p:nvSpPr>
          <p:spPr>
            <a:xfrm>
              <a:off x="3124200" y="5486400"/>
              <a:ext cx="1524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orbel"/>
              </a:endParaRPr>
            </a:p>
          </p:txBody>
        </p:sp>
        <p:sp>
          <p:nvSpPr>
            <p:cNvPr id="155" name="Rectangle 154"/>
            <p:cNvSpPr/>
            <p:nvPr/>
          </p:nvSpPr>
          <p:spPr>
            <a:xfrm>
              <a:off x="3657600" y="5486400"/>
              <a:ext cx="3048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orbel"/>
              </a:endParaRPr>
            </a:p>
          </p:txBody>
        </p:sp>
        <p:sp>
          <p:nvSpPr>
            <p:cNvPr id="156" name="Rectangle 155"/>
            <p:cNvSpPr/>
            <p:nvPr/>
          </p:nvSpPr>
          <p:spPr>
            <a:xfrm>
              <a:off x="4343400" y="5486400"/>
              <a:ext cx="762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orbel"/>
              </a:endParaRPr>
            </a:p>
          </p:txBody>
        </p:sp>
      </p:grpSp>
      <p:sp>
        <p:nvSpPr>
          <p:cNvPr id="157" name="TextBox 156"/>
          <p:cNvSpPr txBox="1"/>
          <p:nvPr/>
        </p:nvSpPr>
        <p:spPr>
          <a:xfrm>
            <a:off x="3733800" y="1143000"/>
            <a:ext cx="5105400" cy="430887"/>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en-US" sz="2200" dirty="0" smtClean="0">
                <a:solidFill>
                  <a:prstClr val="white"/>
                </a:solidFill>
                <a:latin typeface="Gill Sans"/>
                <a:cs typeface="Gill Sans"/>
              </a:rPr>
              <a:t>Which user is visiting the site?</a:t>
            </a:r>
            <a:endParaRPr lang="en-US" sz="2200" dirty="0">
              <a:solidFill>
                <a:prstClr val="white"/>
              </a:solidFill>
              <a:latin typeface="Gill Sans"/>
              <a:cs typeface="Gill Sans"/>
            </a:endParaRPr>
          </a:p>
        </p:txBody>
      </p:sp>
      <p:sp>
        <p:nvSpPr>
          <p:cNvPr id="151" name="Rectangle 150"/>
          <p:cNvSpPr/>
          <p:nvPr/>
        </p:nvSpPr>
        <p:spPr>
          <a:xfrm>
            <a:off x="804" y="3276600"/>
            <a:ext cx="9144000" cy="3581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b="1" dirty="0" smtClean="0">
                <a:solidFill>
                  <a:prstClr val="white"/>
                </a:solidFill>
                <a:effectLst>
                  <a:outerShdw blurRad="50800" dist="38100" dir="2700000" algn="tl" rotWithShape="0">
                    <a:prstClr val="black">
                      <a:alpha val="40000"/>
                    </a:prstClr>
                  </a:outerShdw>
                </a:effectLst>
                <a:latin typeface="Gill Sans"/>
                <a:cs typeface="Gill Sans"/>
              </a:rPr>
              <a:t>Internet routing dynamics make timing attacks easier than you’d think!</a:t>
            </a:r>
            <a:endParaRPr lang="en-US" sz="3600" b="1" dirty="0">
              <a:solidFill>
                <a:prstClr val="white"/>
              </a:solidFill>
              <a:effectLst>
                <a:outerShdw blurRad="50800" dist="38100" dir="2700000" algn="tl" rotWithShape="0">
                  <a:prstClr val="black">
                    <a:alpha val="40000"/>
                  </a:prstClr>
                </a:outerShdw>
              </a:effectLst>
              <a:latin typeface="Gill Sans"/>
              <a:cs typeface="Gill Sans"/>
            </a:endParaRPr>
          </a:p>
        </p:txBody>
      </p:sp>
    </p:spTree>
    <p:extLst>
      <p:ext uri="{BB962C8B-B14F-4D97-AF65-F5344CB8AC3E}">
        <p14:creationId xmlns:p14="http://schemas.microsoft.com/office/powerpoint/2010/main" val="4094765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par>
                                <p:cTn id="8" presetID="9" presetClass="entr" presetSubtype="0" fill="hold" nodeType="withEffect">
                                  <p:stCondLst>
                                    <p:cond delay="0"/>
                                  </p:stCondLst>
                                  <p:childTnLst>
                                    <p:set>
                                      <p:cBhvr>
                                        <p:cTn id="9" dur="1" fill="hold">
                                          <p:stCondLst>
                                            <p:cond delay="0"/>
                                          </p:stCondLst>
                                        </p:cTn>
                                        <p:tgtEl>
                                          <p:spTgt spid="126"/>
                                        </p:tgtEl>
                                        <p:attrNameLst>
                                          <p:attrName>style.visibility</p:attrName>
                                        </p:attrNameLst>
                                      </p:cBhvr>
                                      <p:to>
                                        <p:strVal val="visible"/>
                                      </p:to>
                                    </p:set>
                                    <p:animEffect transition="in" filter="dissolve">
                                      <p:cBhvr>
                                        <p:cTn id="10" dur="500"/>
                                        <p:tgtEl>
                                          <p:spTgt spid="126"/>
                                        </p:tgtEl>
                                      </p:cBhvr>
                                    </p:animEffect>
                                  </p:childTnLst>
                                </p:cTn>
                              </p:par>
                              <p:par>
                                <p:cTn id="11" presetID="9" presetClass="entr" presetSubtype="0" fill="hold" nodeType="withEffect">
                                  <p:stCondLst>
                                    <p:cond delay="0"/>
                                  </p:stCondLst>
                                  <p:childTnLst>
                                    <p:set>
                                      <p:cBhvr>
                                        <p:cTn id="12" dur="1" fill="hold">
                                          <p:stCondLst>
                                            <p:cond delay="0"/>
                                          </p:stCondLst>
                                        </p:cTn>
                                        <p:tgtEl>
                                          <p:spTgt spid="127"/>
                                        </p:tgtEl>
                                        <p:attrNameLst>
                                          <p:attrName>style.visibility</p:attrName>
                                        </p:attrNameLst>
                                      </p:cBhvr>
                                      <p:to>
                                        <p:strVal val="visible"/>
                                      </p:to>
                                    </p:set>
                                    <p:animEffect transition="in" filter="dissolve">
                                      <p:cBhvr>
                                        <p:cTn id="13" dur="500"/>
                                        <p:tgtEl>
                                          <p:spTgt spid="127"/>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xit" presetSubtype="0" fill="hold" nodeType="clickEffect">
                                  <p:stCondLst>
                                    <p:cond delay="0"/>
                                  </p:stCondLst>
                                  <p:childTnLst>
                                    <p:animEffect transition="out" filter="dissolve">
                                      <p:cBhvr>
                                        <p:cTn id="17" dur="500"/>
                                        <p:tgtEl>
                                          <p:spTgt spid="126"/>
                                        </p:tgtEl>
                                      </p:cBhvr>
                                    </p:animEffect>
                                    <p:set>
                                      <p:cBhvr>
                                        <p:cTn id="18" dur="1" fill="hold">
                                          <p:stCondLst>
                                            <p:cond delay="499"/>
                                          </p:stCondLst>
                                        </p:cTn>
                                        <p:tgtEl>
                                          <p:spTgt spid="126"/>
                                        </p:tgtEl>
                                        <p:attrNameLst>
                                          <p:attrName>style.visibility</p:attrName>
                                        </p:attrNameLst>
                                      </p:cBhvr>
                                      <p:to>
                                        <p:strVal val="hidden"/>
                                      </p:to>
                                    </p:set>
                                  </p:childTnLst>
                                </p:cTn>
                              </p:par>
                              <p:par>
                                <p:cTn id="19" presetID="9" presetClass="exit" presetSubtype="0" fill="hold" nodeType="withEffect">
                                  <p:stCondLst>
                                    <p:cond delay="0"/>
                                  </p:stCondLst>
                                  <p:childTnLst>
                                    <p:animEffect transition="out" filter="dissolve">
                                      <p:cBhvr>
                                        <p:cTn id="20" dur="500"/>
                                        <p:tgtEl>
                                          <p:spTgt spid="127"/>
                                        </p:tgtEl>
                                      </p:cBhvr>
                                    </p:animEffect>
                                    <p:set>
                                      <p:cBhvr>
                                        <p:cTn id="21" dur="1" fill="hold">
                                          <p:stCondLst>
                                            <p:cond delay="499"/>
                                          </p:stCondLst>
                                        </p:cTn>
                                        <p:tgtEl>
                                          <p:spTgt spid="127"/>
                                        </p:tgtEl>
                                        <p:attrNameLst>
                                          <p:attrName>style.visibility</p:attrName>
                                        </p:attrNameLst>
                                      </p:cBhvr>
                                      <p:to>
                                        <p:strVal val="hidden"/>
                                      </p:to>
                                    </p:set>
                                  </p:childTnLst>
                                </p:cTn>
                              </p:par>
                              <p:par>
                                <p:cTn id="22" presetID="9" presetClass="entr" presetSubtype="0" fill="hold" nodeType="withEffect">
                                  <p:stCondLst>
                                    <p:cond delay="0"/>
                                  </p:stCondLst>
                                  <p:childTnLst>
                                    <p:set>
                                      <p:cBhvr>
                                        <p:cTn id="23" dur="1" fill="hold">
                                          <p:stCondLst>
                                            <p:cond delay="0"/>
                                          </p:stCondLst>
                                        </p:cTn>
                                        <p:tgtEl>
                                          <p:spTgt spid="128"/>
                                        </p:tgtEl>
                                        <p:attrNameLst>
                                          <p:attrName>style.visibility</p:attrName>
                                        </p:attrNameLst>
                                      </p:cBhvr>
                                      <p:to>
                                        <p:strVal val="visible"/>
                                      </p:to>
                                    </p:set>
                                    <p:animEffect transition="in" filter="dissolve">
                                      <p:cBhvr>
                                        <p:cTn id="24" dur="500"/>
                                        <p:tgtEl>
                                          <p:spTgt spid="128"/>
                                        </p:tgtEl>
                                      </p:cBhvr>
                                    </p:animEffect>
                                  </p:childTnLst>
                                </p:cTn>
                              </p:par>
                              <p:par>
                                <p:cTn id="25" presetID="9" presetClass="entr" presetSubtype="0" fill="hold" nodeType="withEffect">
                                  <p:stCondLst>
                                    <p:cond delay="0"/>
                                  </p:stCondLst>
                                  <p:childTnLst>
                                    <p:set>
                                      <p:cBhvr>
                                        <p:cTn id="26" dur="1" fill="hold">
                                          <p:stCondLst>
                                            <p:cond delay="0"/>
                                          </p:stCondLst>
                                        </p:cTn>
                                        <p:tgtEl>
                                          <p:spTgt spid="129"/>
                                        </p:tgtEl>
                                        <p:attrNameLst>
                                          <p:attrName>style.visibility</p:attrName>
                                        </p:attrNameLst>
                                      </p:cBhvr>
                                      <p:to>
                                        <p:strVal val="visible"/>
                                      </p:to>
                                    </p:set>
                                    <p:animEffect transition="in" filter="dissolve">
                                      <p:cBhvr>
                                        <p:cTn id="27" dur="500"/>
                                        <p:tgtEl>
                                          <p:spTgt spid="129"/>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30"/>
                                        </p:tgtEl>
                                        <p:attrNameLst>
                                          <p:attrName>style.visibility</p:attrName>
                                        </p:attrNameLst>
                                      </p:cBhvr>
                                      <p:to>
                                        <p:strVal val="visible"/>
                                      </p:to>
                                    </p:set>
                                    <p:animEffect transition="in" filter="dissolve">
                                      <p:cBhvr>
                                        <p:cTn id="30" dur="500"/>
                                        <p:tgtEl>
                                          <p:spTgt spid="130"/>
                                        </p:tgtEl>
                                      </p:cBhvr>
                                    </p:animEffect>
                                  </p:childTnLst>
                                </p:cTn>
                              </p:par>
                              <p:par>
                                <p:cTn id="31" presetID="9" presetClass="entr" presetSubtype="0" fill="hold" nodeType="withEffect">
                                  <p:stCondLst>
                                    <p:cond delay="0"/>
                                  </p:stCondLst>
                                  <p:childTnLst>
                                    <p:set>
                                      <p:cBhvr>
                                        <p:cTn id="32" dur="1" fill="hold">
                                          <p:stCondLst>
                                            <p:cond delay="0"/>
                                          </p:stCondLst>
                                        </p:cTn>
                                        <p:tgtEl>
                                          <p:spTgt spid="135"/>
                                        </p:tgtEl>
                                        <p:attrNameLst>
                                          <p:attrName>style.visibility</p:attrName>
                                        </p:attrNameLst>
                                      </p:cBhvr>
                                      <p:to>
                                        <p:strVal val="visible"/>
                                      </p:to>
                                    </p:set>
                                    <p:animEffect transition="in" filter="dissolve">
                                      <p:cBhvr>
                                        <p:cTn id="33" dur="500"/>
                                        <p:tgtEl>
                                          <p:spTgt spid="135"/>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xit" presetSubtype="0" fill="hold" nodeType="clickEffect">
                                  <p:stCondLst>
                                    <p:cond delay="0"/>
                                  </p:stCondLst>
                                  <p:childTnLst>
                                    <p:animEffect transition="out" filter="dissolve">
                                      <p:cBhvr>
                                        <p:cTn id="37" dur="500"/>
                                        <p:tgtEl>
                                          <p:spTgt spid="135"/>
                                        </p:tgtEl>
                                      </p:cBhvr>
                                    </p:animEffect>
                                    <p:set>
                                      <p:cBhvr>
                                        <p:cTn id="38" dur="1" fill="hold">
                                          <p:stCondLst>
                                            <p:cond delay="499"/>
                                          </p:stCondLst>
                                        </p:cTn>
                                        <p:tgtEl>
                                          <p:spTgt spid="135"/>
                                        </p:tgtEl>
                                        <p:attrNameLst>
                                          <p:attrName>style.visibility</p:attrName>
                                        </p:attrNameLst>
                                      </p:cBhvr>
                                      <p:to>
                                        <p:strVal val="hidden"/>
                                      </p:to>
                                    </p:set>
                                  </p:childTnLst>
                                </p:cTn>
                              </p:par>
                              <p:par>
                                <p:cTn id="39" presetID="9" presetClass="exit" presetSubtype="0" fill="hold" nodeType="withEffect">
                                  <p:stCondLst>
                                    <p:cond delay="0"/>
                                  </p:stCondLst>
                                  <p:childTnLst>
                                    <p:animEffect transition="out" filter="dissolve">
                                      <p:cBhvr>
                                        <p:cTn id="40" dur="500"/>
                                        <p:tgtEl>
                                          <p:spTgt spid="128"/>
                                        </p:tgtEl>
                                      </p:cBhvr>
                                    </p:animEffect>
                                    <p:set>
                                      <p:cBhvr>
                                        <p:cTn id="41" dur="1" fill="hold">
                                          <p:stCondLst>
                                            <p:cond delay="499"/>
                                          </p:stCondLst>
                                        </p:cTn>
                                        <p:tgtEl>
                                          <p:spTgt spid="128"/>
                                        </p:tgtEl>
                                        <p:attrNameLst>
                                          <p:attrName>style.visibility</p:attrName>
                                        </p:attrNameLst>
                                      </p:cBhvr>
                                      <p:to>
                                        <p:strVal val="hidden"/>
                                      </p:to>
                                    </p:set>
                                  </p:childTnLst>
                                </p:cTn>
                              </p:par>
                              <p:par>
                                <p:cTn id="42" presetID="9" presetClass="exit" presetSubtype="0" fill="hold" nodeType="withEffect">
                                  <p:stCondLst>
                                    <p:cond delay="0"/>
                                  </p:stCondLst>
                                  <p:childTnLst>
                                    <p:animEffect transition="out" filter="dissolve">
                                      <p:cBhvr>
                                        <p:cTn id="43" dur="500"/>
                                        <p:tgtEl>
                                          <p:spTgt spid="129"/>
                                        </p:tgtEl>
                                      </p:cBhvr>
                                    </p:animEffect>
                                    <p:set>
                                      <p:cBhvr>
                                        <p:cTn id="44" dur="1" fill="hold">
                                          <p:stCondLst>
                                            <p:cond delay="499"/>
                                          </p:stCondLst>
                                        </p:cTn>
                                        <p:tgtEl>
                                          <p:spTgt spid="129"/>
                                        </p:tgtEl>
                                        <p:attrNameLst>
                                          <p:attrName>style.visibility</p:attrName>
                                        </p:attrNameLst>
                                      </p:cBhvr>
                                      <p:to>
                                        <p:strVal val="hidden"/>
                                      </p:to>
                                    </p:set>
                                  </p:childTnLst>
                                </p:cTn>
                              </p:par>
                            </p:childTnLst>
                          </p:cTn>
                        </p:par>
                        <p:par>
                          <p:cTn id="45" fill="hold">
                            <p:stCondLst>
                              <p:cond delay="500"/>
                            </p:stCondLst>
                            <p:childTnLst>
                              <p:par>
                                <p:cTn id="46" presetID="1" presetClass="entr" presetSubtype="0" fill="hold" nodeType="afterEffect">
                                  <p:stCondLst>
                                    <p:cond delay="0"/>
                                  </p:stCondLst>
                                  <p:childTnLst>
                                    <p:set>
                                      <p:cBhvr>
                                        <p:cTn id="47" dur="1" fill="hold">
                                          <p:stCondLst>
                                            <p:cond delay="0"/>
                                          </p:stCondLst>
                                        </p:cTn>
                                        <p:tgtEl>
                                          <p:spTgt spid="136"/>
                                        </p:tgtEl>
                                        <p:attrNameLst>
                                          <p:attrName>style.visibility</p:attrName>
                                        </p:attrNameLst>
                                      </p:cBhvr>
                                      <p:to>
                                        <p:strVal val="visible"/>
                                      </p:to>
                                    </p:set>
                                  </p:childTnLst>
                                </p:cTn>
                              </p:par>
                              <p:par>
                                <p:cTn id="48" presetID="1" presetClass="entr" presetSubtype="0" fill="hold" nodeType="withEffect">
                                  <p:stCondLst>
                                    <p:cond delay="0"/>
                                  </p:stCondLst>
                                  <p:childTnLst>
                                    <p:set>
                                      <p:cBhvr>
                                        <p:cTn id="49" dur="1" fill="hold">
                                          <p:stCondLst>
                                            <p:cond delay="0"/>
                                          </p:stCondLst>
                                        </p:cTn>
                                        <p:tgtEl>
                                          <p:spTgt spid="143"/>
                                        </p:tgtEl>
                                        <p:attrNameLst>
                                          <p:attrName>style.visibility</p:attrName>
                                        </p:attrNameLst>
                                      </p:cBhvr>
                                      <p:to>
                                        <p:strVal val="visible"/>
                                      </p:to>
                                    </p:set>
                                  </p:childTnLst>
                                </p:cTn>
                              </p:par>
                              <p:par>
                                <p:cTn id="50" presetID="1" presetClass="entr" presetSubtype="0" fill="hold" nodeType="withEffect">
                                  <p:stCondLst>
                                    <p:cond delay="0"/>
                                  </p:stCondLst>
                                  <p:childTnLst>
                                    <p:set>
                                      <p:cBhvr>
                                        <p:cTn id="51" dur="1" fill="hold">
                                          <p:stCondLst>
                                            <p:cond delay="0"/>
                                          </p:stCondLst>
                                        </p:cTn>
                                        <p:tgtEl>
                                          <p:spTgt spid="150"/>
                                        </p:tgtEl>
                                        <p:attrNameLst>
                                          <p:attrName>style.visibility</p:attrName>
                                        </p:attrNameLst>
                                      </p:cBhvr>
                                      <p:to>
                                        <p:strVal val="visible"/>
                                      </p:to>
                                    </p:set>
                                  </p:childTnLst>
                                </p:cTn>
                              </p:par>
                            </p:childTnLst>
                          </p:cTn>
                        </p:par>
                        <p:par>
                          <p:cTn id="52" fill="hold">
                            <p:stCondLst>
                              <p:cond delay="500"/>
                            </p:stCondLst>
                            <p:childTnLst>
                              <p:par>
                                <p:cTn id="53" presetID="10" presetClass="entr" presetSubtype="0" fill="hold" grpId="0" nodeType="afterEffect">
                                  <p:stCondLst>
                                    <p:cond delay="0"/>
                                  </p:stCondLst>
                                  <p:childTnLst>
                                    <p:set>
                                      <p:cBhvr>
                                        <p:cTn id="54" dur="1" fill="hold">
                                          <p:stCondLst>
                                            <p:cond delay="0"/>
                                          </p:stCondLst>
                                        </p:cTn>
                                        <p:tgtEl>
                                          <p:spTgt spid="157"/>
                                        </p:tgtEl>
                                        <p:attrNameLst>
                                          <p:attrName>style.visibility</p:attrName>
                                        </p:attrNameLst>
                                      </p:cBhvr>
                                      <p:to>
                                        <p:strVal val="visible"/>
                                      </p:to>
                                    </p:set>
                                    <p:animEffect transition="in" filter="fade">
                                      <p:cBhvr>
                                        <p:cTn id="55" dur="500"/>
                                        <p:tgtEl>
                                          <p:spTgt spid="157"/>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grpId="0" nodeType="clickEffect">
                                  <p:stCondLst>
                                    <p:cond delay="0"/>
                                  </p:stCondLst>
                                  <p:childTnLst>
                                    <p:set>
                                      <p:cBhvr>
                                        <p:cTn id="59" dur="1" fill="hold">
                                          <p:stCondLst>
                                            <p:cond delay="0"/>
                                          </p:stCondLst>
                                        </p:cTn>
                                        <p:tgtEl>
                                          <p:spTgt spid="151"/>
                                        </p:tgtEl>
                                        <p:attrNameLst>
                                          <p:attrName>style.visibility</p:attrName>
                                        </p:attrNameLst>
                                      </p:cBhvr>
                                      <p:to>
                                        <p:strVal val="visible"/>
                                      </p:to>
                                    </p:set>
                                    <p:animEffect transition="in" filter="wipe(down)">
                                      <p:cBhvr>
                                        <p:cTn id="60" dur="500"/>
                                        <p:tgtEl>
                                          <p:spTgt spid="1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30" grpId="0"/>
      <p:bldP spid="157" grpId="0" animBg="1"/>
      <p:bldP spid="15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4386" name="Rectangle 2"/>
          <p:cNvSpPr>
            <a:spLocks noGrp="1" noChangeArrowheads="1"/>
          </p:cNvSpPr>
          <p:nvPr>
            <p:ph type="title"/>
          </p:nvPr>
        </p:nvSpPr>
        <p:spPr/>
        <p:txBody>
          <a:bodyPr/>
          <a:lstStyle/>
          <a:p>
            <a:r>
              <a:rPr lang="en-US" dirty="0" smtClean="0"/>
              <a:t>AS Numbers</a:t>
            </a:r>
            <a:endParaRPr lang="en-US" dirty="0"/>
          </a:p>
        </p:txBody>
      </p:sp>
      <p:sp>
        <p:nvSpPr>
          <p:cNvPr id="784387" name="Rectangle 3"/>
          <p:cNvSpPr>
            <a:spLocks noGrp="1" noChangeArrowheads="1"/>
          </p:cNvSpPr>
          <p:nvPr>
            <p:ph idx="1"/>
          </p:nvPr>
        </p:nvSpPr>
        <p:spPr>
          <a:xfrm>
            <a:off x="65312" y="1600200"/>
            <a:ext cx="8991600" cy="5105400"/>
          </a:xfrm>
        </p:spPr>
        <p:txBody>
          <a:bodyPr>
            <a:normAutofit/>
          </a:bodyPr>
          <a:lstStyle/>
          <a:p>
            <a:r>
              <a:rPr lang="en-US" dirty="0" smtClean="0"/>
              <a:t>Each AS identified by an ASN number</a:t>
            </a:r>
          </a:p>
          <a:p>
            <a:pPr lvl="1"/>
            <a:r>
              <a:rPr lang="en-US" dirty="0" smtClean="0"/>
              <a:t>16-bit values (latest protocol supports 32-bit ones)</a:t>
            </a:r>
          </a:p>
          <a:p>
            <a:pPr lvl="1"/>
            <a:r>
              <a:rPr lang="en-US" dirty="0" smtClean="0"/>
              <a:t>64512 – 65535 are reserved</a:t>
            </a:r>
          </a:p>
          <a:p>
            <a:r>
              <a:rPr lang="en-US" dirty="0" smtClean="0"/>
              <a:t>Currently, there are ~ 40000 ASNs</a:t>
            </a:r>
          </a:p>
          <a:p>
            <a:pPr lvl="1"/>
            <a:r>
              <a:rPr lang="en-US" dirty="0" smtClean="0"/>
              <a:t>AT&amp;T: 5074, 6341, 7018, …</a:t>
            </a:r>
          </a:p>
          <a:p>
            <a:pPr lvl="1"/>
            <a:r>
              <a:rPr lang="en-US" dirty="0" smtClean="0"/>
              <a:t>Sprint: 1239, 1240, 6211, 6242, …</a:t>
            </a:r>
          </a:p>
          <a:p>
            <a:pPr lvl="1"/>
            <a:r>
              <a:rPr lang="en-US" dirty="0" smtClean="0"/>
              <a:t>Google 15169, 36561 (formerly YT), + others</a:t>
            </a:r>
          </a:p>
          <a:p>
            <a:pPr lvl="1"/>
            <a:r>
              <a:rPr lang="en-US" dirty="0" smtClean="0"/>
              <a:t>Facebook 32934</a:t>
            </a:r>
          </a:p>
          <a:p>
            <a:pPr lvl="1"/>
            <a:r>
              <a:rPr lang="en-US" dirty="0" smtClean="0"/>
              <a:t>North America ASs </a:t>
            </a:r>
            <a:r>
              <a:rPr lang="en-US" dirty="0" smtClean="0">
                <a:sym typeface="Wingdings" pitchFamily="2" charset="2"/>
              </a:rPr>
              <a:t> </a:t>
            </a:r>
            <a:r>
              <a:rPr lang="en-US" dirty="0" smtClean="0">
                <a:hlinkClick r:id="rId3"/>
              </a:rPr>
              <a:t>ftp</a:t>
            </a:r>
            <a:r>
              <a:rPr lang="en-US" dirty="0">
                <a:hlinkClick r:id="rId3"/>
              </a:rPr>
              <a:t>://</a:t>
            </a:r>
            <a:r>
              <a:rPr lang="en-US" dirty="0" smtClean="0">
                <a:hlinkClick r:id="rId3"/>
              </a:rPr>
              <a:t>ftp.arin.net/info/asn.txt</a:t>
            </a:r>
            <a:endParaRPr lang="en-US" dirty="0" smtClean="0"/>
          </a:p>
          <a:p>
            <a:pPr lvl="1"/>
            <a:endParaRPr lang="en-US" dirty="0"/>
          </a:p>
        </p:txBody>
      </p:sp>
      <p:sp>
        <p:nvSpPr>
          <p:cNvPr id="6" name="Slide Number Placeholder 2"/>
          <p:cNvSpPr>
            <a:spLocks noGrp="1"/>
          </p:cNvSpPr>
          <p:nvPr>
            <p:ph type="sldNum" sz="quarter" idx="12"/>
          </p:nvPr>
        </p:nvSpPr>
        <p:spPr>
          <a:xfrm>
            <a:off x="0" y="1256270"/>
            <a:ext cx="533400" cy="304800"/>
          </a:xfrm>
        </p:spPr>
        <p:txBody>
          <a:bodyPr>
            <a:normAutofit fontScale="92500" lnSpcReduction="20000"/>
          </a:bodyPr>
          <a:lstStyle/>
          <a:p>
            <a:fld id="{283B9EA5-CE9A-4950-A80C-5ADF06B45BB8}" type="slidenum">
              <a:rPr lang="en-US" smtClean="0">
                <a:latin typeface="Tw Cen MT"/>
              </a:rPr>
              <a:pPr/>
              <a:t>6</a:t>
            </a:fld>
            <a:endParaRPr lang="en-US" dirty="0">
              <a:latin typeface="Tw Cen MT"/>
            </a:endParaRPr>
          </a:p>
        </p:txBody>
      </p:sp>
    </p:spTree>
    <p:extLst>
      <p:ext uri="{BB962C8B-B14F-4D97-AF65-F5344CB8AC3E}">
        <p14:creationId xmlns:p14="http://schemas.microsoft.com/office/powerpoint/2010/main" val="13085529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0"/>
            <a:ext cx="9144000" cy="685800"/>
          </a:xfrm>
        </p:spPr>
        <p:txBody>
          <a:bodyPr>
            <a:noAutofit/>
          </a:bodyPr>
          <a:lstStyle/>
          <a:p>
            <a:r>
              <a:rPr lang="en-US" sz="4000" b="1" dirty="0" smtClean="0">
                <a:solidFill>
                  <a:schemeClr val="accent4"/>
                </a:solidFill>
                <a:effectLst>
                  <a:outerShdw blurRad="38100" dist="38100" dir="2700000" algn="tl">
                    <a:srgbClr val="000000">
                      <a:alpha val="43137"/>
                    </a:srgbClr>
                  </a:outerShdw>
                </a:effectLst>
              </a:rPr>
              <a:t>BGP</a:t>
            </a:r>
            <a:r>
              <a:rPr lang="en-US" sz="4000" dirty="0" smtClean="0"/>
              <a:t>: The Internet’s Routing Protocol (1)</a:t>
            </a:r>
            <a:endParaRPr lang="en-US" sz="4000" dirty="0" smtClean="0">
              <a:solidFill>
                <a:srgbClr val="C00000"/>
              </a:solidFill>
            </a:endParaRPr>
          </a:p>
        </p:txBody>
      </p:sp>
      <p:sp>
        <p:nvSpPr>
          <p:cNvPr id="33" name="Cloud 32"/>
          <p:cNvSpPr/>
          <p:nvPr/>
        </p:nvSpPr>
        <p:spPr bwMode="auto">
          <a:xfrm>
            <a:off x="2438400" y="2214202"/>
            <a:ext cx="1828800" cy="951131"/>
          </a:xfrm>
          <a:prstGeom prst="cloud">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wrap="none" anchor="ctr"/>
          <a:lstStyle/>
          <a:p>
            <a:pPr algn="ctr">
              <a:defRPr/>
            </a:pPr>
            <a:r>
              <a:rPr lang="en-US" sz="2200" b="1" dirty="0" smtClean="0">
                <a:solidFill>
                  <a:prstClr val="white"/>
                </a:solidFill>
                <a:latin typeface="Tw Cen MT"/>
              </a:rPr>
              <a:t>ISP 1</a:t>
            </a:r>
            <a:endParaRPr lang="en-US" sz="2200" b="1" dirty="0">
              <a:solidFill>
                <a:prstClr val="white"/>
              </a:solidFill>
              <a:latin typeface="Tw Cen MT"/>
            </a:endParaRPr>
          </a:p>
        </p:txBody>
      </p:sp>
      <p:sp>
        <p:nvSpPr>
          <p:cNvPr id="34" name="Cloud 33"/>
          <p:cNvSpPr/>
          <p:nvPr/>
        </p:nvSpPr>
        <p:spPr bwMode="auto">
          <a:xfrm>
            <a:off x="7239000" y="3681196"/>
            <a:ext cx="1752600" cy="952499"/>
          </a:xfrm>
          <a:prstGeom prst="cloud">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wrap="none" anchor="ctr"/>
          <a:lstStyle/>
          <a:p>
            <a:pPr algn="ctr">
              <a:defRPr/>
            </a:pPr>
            <a:r>
              <a:rPr lang="en-US" sz="2200" b="1" dirty="0" smtClean="0">
                <a:solidFill>
                  <a:prstClr val="white"/>
                </a:solidFill>
                <a:latin typeface="Tw Cen MT"/>
              </a:rPr>
              <a:t>Verizon</a:t>
            </a:r>
          </a:p>
          <a:p>
            <a:pPr algn="ctr">
              <a:defRPr/>
            </a:pPr>
            <a:r>
              <a:rPr lang="en-US" sz="2200" b="1" dirty="0" smtClean="0">
                <a:solidFill>
                  <a:prstClr val="white"/>
                </a:solidFill>
                <a:latin typeface="Tw Cen MT"/>
              </a:rPr>
              <a:t>Wireless</a:t>
            </a:r>
            <a:endParaRPr lang="en-US" sz="2200" b="1" dirty="0">
              <a:solidFill>
                <a:prstClr val="white"/>
              </a:solidFill>
              <a:latin typeface="Tw Cen MT"/>
            </a:endParaRPr>
          </a:p>
        </p:txBody>
      </p:sp>
      <p:sp>
        <p:nvSpPr>
          <p:cNvPr id="38" name="Cloud 37"/>
          <p:cNvSpPr/>
          <p:nvPr/>
        </p:nvSpPr>
        <p:spPr bwMode="auto">
          <a:xfrm>
            <a:off x="335633" y="3165334"/>
            <a:ext cx="1494623" cy="685800"/>
          </a:xfrm>
          <a:prstGeom prst="cloud">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wrap="none" anchor="ctr"/>
          <a:lstStyle/>
          <a:p>
            <a:pPr algn="ctr">
              <a:defRPr/>
            </a:pPr>
            <a:r>
              <a:rPr lang="en-US" sz="2200" b="1" dirty="0" smtClean="0">
                <a:solidFill>
                  <a:prstClr val="white"/>
                </a:solidFill>
                <a:latin typeface="Tw Cen MT"/>
              </a:rPr>
              <a:t>stub</a:t>
            </a:r>
            <a:endParaRPr lang="en-US" sz="2200" b="1" dirty="0">
              <a:solidFill>
                <a:prstClr val="white"/>
              </a:solidFill>
              <a:latin typeface="Tw Cen MT"/>
            </a:endParaRPr>
          </a:p>
        </p:txBody>
      </p:sp>
      <p:cxnSp>
        <p:nvCxnSpPr>
          <p:cNvPr id="46" name="Straight Connector 160"/>
          <p:cNvCxnSpPr>
            <a:cxnSpLocks noChangeShapeType="1"/>
            <a:stCxn id="38" idx="3"/>
          </p:cNvCxnSpPr>
          <p:nvPr/>
        </p:nvCxnSpPr>
        <p:spPr bwMode="auto">
          <a:xfrm flipV="1">
            <a:off x="1082945" y="2749191"/>
            <a:ext cx="1431656" cy="455354"/>
          </a:xfrm>
          <a:prstGeom prst="line">
            <a:avLst/>
          </a:prstGeom>
          <a:noFill/>
          <a:ln w="57150" algn="ctr">
            <a:solidFill>
              <a:schemeClr val="tx1">
                <a:lumMod val="75000"/>
              </a:schemeClr>
            </a:solidFill>
            <a:round/>
            <a:headEnd/>
            <a:tailEnd type="stealth"/>
          </a:ln>
        </p:spPr>
      </p:cxnSp>
      <p:cxnSp>
        <p:nvCxnSpPr>
          <p:cNvPr id="49" name="Straight Connector 160"/>
          <p:cNvCxnSpPr>
            <a:cxnSpLocks noChangeShapeType="1"/>
            <a:stCxn id="53" idx="0"/>
          </p:cNvCxnSpPr>
          <p:nvPr/>
        </p:nvCxnSpPr>
        <p:spPr bwMode="auto">
          <a:xfrm flipV="1">
            <a:off x="4151377" y="3757400"/>
            <a:ext cx="1106422" cy="590510"/>
          </a:xfrm>
          <a:prstGeom prst="line">
            <a:avLst/>
          </a:prstGeom>
          <a:noFill/>
          <a:ln w="57150" algn="ctr">
            <a:solidFill>
              <a:schemeClr val="tx1">
                <a:lumMod val="75000"/>
              </a:schemeClr>
            </a:solidFill>
            <a:round/>
            <a:headEnd type="none" w="med" len="med"/>
            <a:tailEnd type="none" w="med" len="med"/>
          </a:ln>
        </p:spPr>
      </p:cxnSp>
      <p:cxnSp>
        <p:nvCxnSpPr>
          <p:cNvPr id="52" name="Straight Connector 160"/>
          <p:cNvCxnSpPr>
            <a:cxnSpLocks noChangeShapeType="1"/>
            <a:stCxn id="33" idx="0"/>
          </p:cNvCxnSpPr>
          <p:nvPr/>
        </p:nvCxnSpPr>
        <p:spPr bwMode="auto">
          <a:xfrm>
            <a:off x="4265676" y="2689768"/>
            <a:ext cx="801624" cy="475566"/>
          </a:xfrm>
          <a:prstGeom prst="line">
            <a:avLst/>
          </a:prstGeom>
          <a:noFill/>
          <a:ln w="57150" algn="ctr">
            <a:solidFill>
              <a:schemeClr val="tx1">
                <a:lumMod val="75000"/>
              </a:schemeClr>
            </a:solidFill>
            <a:round/>
            <a:headEnd type="none" w="med" len="med"/>
            <a:tailEnd type="none" w="med" len="med"/>
          </a:ln>
        </p:spPr>
      </p:cxnSp>
      <p:grpSp>
        <p:nvGrpSpPr>
          <p:cNvPr id="59" name="Group 58"/>
          <p:cNvGrpSpPr/>
          <p:nvPr/>
        </p:nvGrpSpPr>
        <p:grpSpPr>
          <a:xfrm>
            <a:off x="1214683" y="4155323"/>
            <a:ext cx="766517" cy="769441"/>
            <a:chOff x="1063740" y="3846120"/>
            <a:chExt cx="766517" cy="769441"/>
          </a:xfrm>
        </p:grpSpPr>
        <p:cxnSp>
          <p:nvCxnSpPr>
            <p:cNvPr id="89" name="Straight Arrow Connector 88"/>
            <p:cNvCxnSpPr/>
            <p:nvPr/>
          </p:nvCxnSpPr>
          <p:spPr bwMode="auto">
            <a:xfrm>
              <a:off x="1254239" y="3848243"/>
              <a:ext cx="576018" cy="299630"/>
            </a:xfrm>
            <a:prstGeom prst="straightConnector1">
              <a:avLst/>
            </a:prstGeom>
            <a:solidFill>
              <a:schemeClr val="accent1"/>
            </a:solidFill>
            <a:ln w="57150" cap="flat" cmpd="sng" algn="ctr">
              <a:solidFill>
                <a:srgbClr val="008000"/>
              </a:solidFill>
              <a:prstDash val="sysDot"/>
              <a:round/>
              <a:headEnd type="none" w="med" len="med"/>
              <a:tailEnd type="triangle" w="med" len="med"/>
            </a:ln>
            <a:effectLst/>
          </p:spPr>
        </p:cxnSp>
        <p:sp>
          <p:nvSpPr>
            <p:cNvPr id="90" name="Rectangle 89"/>
            <p:cNvSpPr/>
            <p:nvPr/>
          </p:nvSpPr>
          <p:spPr>
            <a:xfrm rot="1559588">
              <a:off x="1063740" y="3846120"/>
              <a:ext cx="380999" cy="769441"/>
            </a:xfrm>
            <a:prstGeom prst="rect">
              <a:avLst/>
            </a:prstGeom>
          </p:spPr>
          <p:txBody>
            <a:bodyPr wrap="square">
              <a:spAutoFit/>
            </a:bodyPr>
            <a:lstStyle/>
            <a:p>
              <a:r>
                <a:rPr lang="en-US" sz="4400" b="1" dirty="0" smtClean="0">
                  <a:solidFill>
                    <a:srgbClr val="008000"/>
                  </a:solidFill>
                  <a:effectLst>
                    <a:outerShdw blurRad="38100" dist="38100" dir="2700000" algn="tl">
                      <a:srgbClr val="000000">
                        <a:alpha val="43137"/>
                      </a:srgbClr>
                    </a:outerShdw>
                  </a:effectLst>
                  <a:latin typeface="Arial" charset="0"/>
                </a:rPr>
                <a:t>$</a:t>
              </a:r>
              <a:endParaRPr lang="en-US" sz="4400" dirty="0">
                <a:solidFill>
                  <a:srgbClr val="008000"/>
                </a:solidFill>
                <a:effectLst>
                  <a:outerShdw blurRad="38100" dist="38100" dir="2700000" algn="tl">
                    <a:srgbClr val="000000">
                      <a:alpha val="43137"/>
                    </a:srgbClr>
                  </a:outerShdw>
                </a:effectLst>
                <a:latin typeface="Tw Cen MT"/>
              </a:endParaRPr>
            </a:p>
          </p:txBody>
        </p:sp>
      </p:grpSp>
      <p:grpSp>
        <p:nvGrpSpPr>
          <p:cNvPr id="92" name="Group 163"/>
          <p:cNvGrpSpPr/>
          <p:nvPr/>
        </p:nvGrpSpPr>
        <p:grpSpPr>
          <a:xfrm rot="9249695">
            <a:off x="4644905" y="4213928"/>
            <a:ext cx="762000" cy="763588"/>
            <a:chOff x="2438400" y="3657600"/>
            <a:chExt cx="762000" cy="763588"/>
          </a:xfrm>
        </p:grpSpPr>
        <p:cxnSp>
          <p:nvCxnSpPr>
            <p:cNvPr id="93" name="Straight Arrow Connector 92"/>
            <p:cNvCxnSpPr/>
            <p:nvPr/>
          </p:nvCxnSpPr>
          <p:spPr bwMode="auto">
            <a:xfrm>
              <a:off x="2438400" y="4419600"/>
              <a:ext cx="762000" cy="1588"/>
            </a:xfrm>
            <a:prstGeom prst="straightConnector1">
              <a:avLst/>
            </a:prstGeom>
            <a:solidFill>
              <a:schemeClr val="accent1"/>
            </a:solidFill>
            <a:ln w="57150" cap="flat" cmpd="sng" algn="ctr">
              <a:solidFill>
                <a:srgbClr val="008000"/>
              </a:solidFill>
              <a:prstDash val="sysDot"/>
              <a:round/>
              <a:headEnd type="triangle" w="med" len="med"/>
              <a:tailEnd type="triangle" w="med" len="med"/>
            </a:ln>
            <a:effectLst/>
          </p:spPr>
        </p:cxnSp>
        <p:grpSp>
          <p:nvGrpSpPr>
            <p:cNvPr id="94" name="Group 131"/>
            <p:cNvGrpSpPr/>
            <p:nvPr/>
          </p:nvGrpSpPr>
          <p:grpSpPr>
            <a:xfrm>
              <a:off x="2514600" y="3657600"/>
              <a:ext cx="609600" cy="646331"/>
              <a:chOff x="2667000" y="2743200"/>
              <a:chExt cx="609600" cy="646331"/>
            </a:xfrm>
          </p:grpSpPr>
          <p:sp>
            <p:nvSpPr>
              <p:cNvPr id="95" name="Rectangle 94"/>
              <p:cNvSpPr/>
              <p:nvPr/>
            </p:nvSpPr>
            <p:spPr>
              <a:xfrm>
                <a:off x="2743200" y="2743200"/>
                <a:ext cx="441146" cy="646331"/>
              </a:xfrm>
              <a:prstGeom prst="rect">
                <a:avLst/>
              </a:prstGeom>
            </p:spPr>
            <p:txBody>
              <a:bodyPr wrap="none">
                <a:spAutoFit/>
              </a:bodyPr>
              <a:lstStyle/>
              <a:p>
                <a:r>
                  <a:rPr lang="en-US" sz="3600" b="1" dirty="0" smtClean="0">
                    <a:solidFill>
                      <a:srgbClr val="008000"/>
                    </a:solidFill>
                    <a:effectLst>
                      <a:outerShdw blurRad="38100" dist="38100" dir="2700000" algn="tl">
                        <a:srgbClr val="000000">
                          <a:alpha val="43137"/>
                        </a:srgbClr>
                      </a:outerShdw>
                    </a:effectLst>
                    <a:latin typeface="Arial" charset="0"/>
                    <a:sym typeface="Wingdings" pitchFamily="2" charset="2"/>
                  </a:rPr>
                  <a:t>$</a:t>
                </a:r>
                <a:endParaRPr lang="en-US" sz="3600" dirty="0">
                  <a:solidFill>
                    <a:srgbClr val="008000"/>
                  </a:solidFill>
                  <a:latin typeface="Tw Cen MT"/>
                </a:endParaRPr>
              </a:p>
            </p:txBody>
          </p:sp>
          <p:sp>
            <p:nvSpPr>
              <p:cNvPr id="96" name="&quot;No&quot; Symbol 95"/>
              <p:cNvSpPr/>
              <p:nvPr/>
            </p:nvSpPr>
            <p:spPr bwMode="auto">
              <a:xfrm>
                <a:off x="2667000" y="2819400"/>
                <a:ext cx="609600" cy="533400"/>
              </a:xfrm>
              <a:prstGeom prst="noSmoking">
                <a:avLst>
                  <a:gd name="adj" fmla="val 9150"/>
                </a:avLst>
              </a:prstGeom>
              <a:solidFill>
                <a:schemeClr val="bg1">
                  <a:lumMod val="50000"/>
                </a:scheme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fontAlgn="base">
                  <a:spcBef>
                    <a:spcPct val="0"/>
                  </a:spcBef>
                  <a:spcAft>
                    <a:spcPct val="0"/>
                  </a:spcAft>
                </a:pPr>
                <a:endParaRPr lang="en-US" sz="3200" smtClean="0">
                  <a:solidFill>
                    <a:prstClr val="black"/>
                  </a:solidFill>
                  <a:latin typeface="Times New Roman" pitchFamily="18" charset="0"/>
                </a:endParaRPr>
              </a:p>
            </p:txBody>
          </p:sp>
        </p:grpSp>
      </p:grpSp>
      <p:grpSp>
        <p:nvGrpSpPr>
          <p:cNvPr id="99" name="Group 163"/>
          <p:cNvGrpSpPr/>
          <p:nvPr/>
        </p:nvGrpSpPr>
        <p:grpSpPr>
          <a:xfrm rot="1869993">
            <a:off x="4619899" y="1992974"/>
            <a:ext cx="762000" cy="763588"/>
            <a:chOff x="2438400" y="3657600"/>
            <a:chExt cx="762000" cy="763588"/>
          </a:xfrm>
        </p:grpSpPr>
        <p:cxnSp>
          <p:nvCxnSpPr>
            <p:cNvPr id="100" name="Straight Arrow Connector 99"/>
            <p:cNvCxnSpPr/>
            <p:nvPr/>
          </p:nvCxnSpPr>
          <p:spPr bwMode="auto">
            <a:xfrm>
              <a:off x="2438400" y="4419600"/>
              <a:ext cx="762000" cy="1588"/>
            </a:xfrm>
            <a:prstGeom prst="straightConnector1">
              <a:avLst/>
            </a:prstGeom>
            <a:solidFill>
              <a:schemeClr val="accent1"/>
            </a:solidFill>
            <a:ln w="57150" cap="flat" cmpd="sng" algn="ctr">
              <a:solidFill>
                <a:srgbClr val="008000"/>
              </a:solidFill>
              <a:prstDash val="sysDot"/>
              <a:round/>
              <a:headEnd type="triangle" w="med" len="med"/>
              <a:tailEnd type="triangle" w="med" len="med"/>
            </a:ln>
            <a:effectLst/>
          </p:spPr>
        </p:cxnSp>
        <p:grpSp>
          <p:nvGrpSpPr>
            <p:cNvPr id="101" name="Group 131"/>
            <p:cNvGrpSpPr/>
            <p:nvPr/>
          </p:nvGrpSpPr>
          <p:grpSpPr>
            <a:xfrm>
              <a:off x="2514600" y="3657600"/>
              <a:ext cx="609600" cy="646331"/>
              <a:chOff x="2667000" y="2743200"/>
              <a:chExt cx="609600" cy="646331"/>
            </a:xfrm>
          </p:grpSpPr>
          <p:sp>
            <p:nvSpPr>
              <p:cNvPr id="102" name="Rectangle 101"/>
              <p:cNvSpPr/>
              <p:nvPr/>
            </p:nvSpPr>
            <p:spPr>
              <a:xfrm>
                <a:off x="2743200" y="2743200"/>
                <a:ext cx="441146" cy="646331"/>
              </a:xfrm>
              <a:prstGeom prst="rect">
                <a:avLst/>
              </a:prstGeom>
            </p:spPr>
            <p:txBody>
              <a:bodyPr wrap="none">
                <a:spAutoFit/>
              </a:bodyPr>
              <a:lstStyle/>
              <a:p>
                <a:r>
                  <a:rPr lang="en-US" sz="3600" b="1" dirty="0" smtClean="0">
                    <a:solidFill>
                      <a:srgbClr val="008000"/>
                    </a:solidFill>
                    <a:effectLst>
                      <a:outerShdw blurRad="38100" dist="38100" dir="2700000" algn="tl">
                        <a:srgbClr val="000000">
                          <a:alpha val="43137"/>
                        </a:srgbClr>
                      </a:outerShdw>
                    </a:effectLst>
                    <a:latin typeface="Arial" charset="0"/>
                    <a:sym typeface="Wingdings" pitchFamily="2" charset="2"/>
                  </a:rPr>
                  <a:t>$</a:t>
                </a:r>
                <a:endParaRPr lang="en-US" sz="3600" dirty="0">
                  <a:solidFill>
                    <a:srgbClr val="008000"/>
                  </a:solidFill>
                  <a:latin typeface="Tw Cen MT"/>
                </a:endParaRPr>
              </a:p>
            </p:txBody>
          </p:sp>
          <p:sp>
            <p:nvSpPr>
              <p:cNvPr id="103" name="&quot;No&quot; Symbol 102"/>
              <p:cNvSpPr/>
              <p:nvPr/>
            </p:nvSpPr>
            <p:spPr bwMode="auto">
              <a:xfrm>
                <a:off x="2667000" y="2819400"/>
                <a:ext cx="609600" cy="533400"/>
              </a:xfrm>
              <a:prstGeom prst="noSmoking">
                <a:avLst>
                  <a:gd name="adj" fmla="val 9150"/>
                </a:avLst>
              </a:prstGeom>
              <a:solidFill>
                <a:schemeClr val="bg1">
                  <a:lumMod val="50000"/>
                </a:scheme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fontAlgn="base">
                  <a:spcBef>
                    <a:spcPct val="0"/>
                  </a:spcBef>
                  <a:spcAft>
                    <a:spcPct val="0"/>
                  </a:spcAft>
                </a:pPr>
                <a:endParaRPr lang="en-US" sz="3200" smtClean="0">
                  <a:solidFill>
                    <a:prstClr val="black"/>
                  </a:solidFill>
                  <a:latin typeface="Times New Roman" pitchFamily="18" charset="0"/>
                </a:endParaRPr>
              </a:p>
            </p:txBody>
          </p:sp>
        </p:grpSp>
      </p:grpSp>
      <p:sp>
        <p:nvSpPr>
          <p:cNvPr id="53" name="Cloud 52"/>
          <p:cNvSpPr/>
          <p:nvPr/>
        </p:nvSpPr>
        <p:spPr bwMode="auto">
          <a:xfrm>
            <a:off x="2324101" y="3871623"/>
            <a:ext cx="1828800" cy="952573"/>
          </a:xfrm>
          <a:prstGeom prst="cloud">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wrap="none" anchor="ctr"/>
          <a:lstStyle/>
          <a:p>
            <a:pPr algn="ctr">
              <a:defRPr/>
            </a:pPr>
            <a:r>
              <a:rPr lang="en-US" sz="2200" b="1" dirty="0" smtClean="0">
                <a:solidFill>
                  <a:prstClr val="white"/>
                </a:solidFill>
                <a:latin typeface="Tw Cen MT"/>
              </a:rPr>
              <a:t>ISP 2</a:t>
            </a:r>
            <a:endParaRPr lang="en-US" sz="2200" b="1" dirty="0">
              <a:solidFill>
                <a:prstClr val="white"/>
              </a:solidFill>
              <a:latin typeface="Tw Cen MT"/>
            </a:endParaRPr>
          </a:p>
        </p:txBody>
      </p:sp>
      <p:sp>
        <p:nvSpPr>
          <p:cNvPr id="54" name="Cloud 53"/>
          <p:cNvSpPr/>
          <p:nvPr/>
        </p:nvSpPr>
        <p:spPr bwMode="auto">
          <a:xfrm>
            <a:off x="4876800" y="2898635"/>
            <a:ext cx="1828800" cy="991968"/>
          </a:xfrm>
          <a:prstGeom prst="cloud">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wrap="none" anchor="ctr"/>
          <a:lstStyle/>
          <a:p>
            <a:pPr algn="ctr">
              <a:defRPr/>
            </a:pPr>
            <a:r>
              <a:rPr lang="en-US" sz="2200" b="1" dirty="0" smtClean="0">
                <a:solidFill>
                  <a:prstClr val="white"/>
                </a:solidFill>
                <a:latin typeface="Tw Cen MT"/>
              </a:rPr>
              <a:t>Level 3</a:t>
            </a:r>
            <a:endParaRPr lang="en-US" sz="2200" b="1" dirty="0">
              <a:solidFill>
                <a:prstClr val="white"/>
              </a:solidFill>
              <a:latin typeface="Tw Cen MT"/>
            </a:endParaRPr>
          </a:p>
        </p:txBody>
      </p:sp>
      <p:cxnSp>
        <p:nvCxnSpPr>
          <p:cNvPr id="57" name="Straight Connector 160"/>
          <p:cNvCxnSpPr>
            <a:cxnSpLocks noChangeShapeType="1"/>
            <a:stCxn id="38" idx="1"/>
            <a:endCxn id="53" idx="2"/>
          </p:cNvCxnSpPr>
          <p:nvPr/>
        </p:nvCxnSpPr>
        <p:spPr bwMode="auto">
          <a:xfrm>
            <a:off x="1082945" y="3850404"/>
            <a:ext cx="1246829" cy="497506"/>
          </a:xfrm>
          <a:prstGeom prst="line">
            <a:avLst/>
          </a:prstGeom>
          <a:noFill/>
          <a:ln w="57150" algn="ctr">
            <a:solidFill>
              <a:schemeClr val="tx1">
                <a:lumMod val="75000"/>
              </a:schemeClr>
            </a:solidFill>
            <a:round/>
            <a:headEnd/>
            <a:tailEnd type="stealth"/>
          </a:ln>
        </p:spPr>
      </p:cxnSp>
      <p:grpSp>
        <p:nvGrpSpPr>
          <p:cNvPr id="58" name="Group 57"/>
          <p:cNvGrpSpPr/>
          <p:nvPr/>
        </p:nvGrpSpPr>
        <p:grpSpPr>
          <a:xfrm>
            <a:off x="1260867" y="2103390"/>
            <a:ext cx="828824" cy="802362"/>
            <a:chOff x="1260867" y="1794187"/>
            <a:chExt cx="828824" cy="802362"/>
          </a:xfrm>
        </p:grpSpPr>
        <p:cxnSp>
          <p:nvCxnSpPr>
            <p:cNvPr id="74" name="Straight Arrow Connector 73"/>
            <p:cNvCxnSpPr/>
            <p:nvPr/>
          </p:nvCxnSpPr>
          <p:spPr bwMode="auto">
            <a:xfrm flipV="1">
              <a:off x="1361273" y="2368873"/>
              <a:ext cx="728418" cy="227676"/>
            </a:xfrm>
            <a:prstGeom prst="straightConnector1">
              <a:avLst/>
            </a:prstGeom>
            <a:solidFill>
              <a:schemeClr val="accent1"/>
            </a:solidFill>
            <a:ln w="57150" cap="flat" cmpd="sng" algn="ctr">
              <a:solidFill>
                <a:srgbClr val="008000"/>
              </a:solidFill>
              <a:prstDash val="sysDot"/>
              <a:round/>
              <a:headEnd type="none" w="med" len="med"/>
              <a:tailEnd type="triangle" w="med" len="med"/>
            </a:ln>
            <a:effectLst/>
          </p:spPr>
        </p:cxnSp>
        <p:sp>
          <p:nvSpPr>
            <p:cNvPr id="75" name="Rectangle 74"/>
            <p:cNvSpPr/>
            <p:nvPr/>
          </p:nvSpPr>
          <p:spPr>
            <a:xfrm rot="20425739">
              <a:off x="1260867" y="1794187"/>
              <a:ext cx="380999" cy="769441"/>
            </a:xfrm>
            <a:prstGeom prst="rect">
              <a:avLst/>
            </a:prstGeom>
          </p:spPr>
          <p:txBody>
            <a:bodyPr wrap="square">
              <a:spAutoFit/>
            </a:bodyPr>
            <a:lstStyle/>
            <a:p>
              <a:r>
                <a:rPr lang="en-US" sz="4400" b="1" dirty="0" smtClean="0">
                  <a:solidFill>
                    <a:srgbClr val="008000"/>
                  </a:solidFill>
                  <a:effectLst>
                    <a:outerShdw blurRad="38100" dist="38100" dir="2700000" algn="tl">
                      <a:srgbClr val="000000">
                        <a:alpha val="43137"/>
                      </a:srgbClr>
                    </a:outerShdw>
                  </a:effectLst>
                  <a:latin typeface="Arial" charset="0"/>
                </a:rPr>
                <a:t>$</a:t>
              </a:r>
              <a:endParaRPr lang="en-US" sz="4400" dirty="0">
                <a:solidFill>
                  <a:srgbClr val="008000"/>
                </a:solidFill>
                <a:effectLst>
                  <a:outerShdw blurRad="38100" dist="38100" dir="2700000" algn="tl">
                    <a:srgbClr val="000000">
                      <a:alpha val="43137"/>
                    </a:srgbClr>
                  </a:outerShdw>
                </a:effectLst>
                <a:latin typeface="Tw Cen MT"/>
              </a:endParaRPr>
            </a:p>
          </p:txBody>
        </p:sp>
      </p:grpSp>
      <p:grpSp>
        <p:nvGrpSpPr>
          <p:cNvPr id="86" name="Group 85"/>
          <p:cNvGrpSpPr/>
          <p:nvPr/>
        </p:nvGrpSpPr>
        <p:grpSpPr>
          <a:xfrm>
            <a:off x="6822618" y="3086464"/>
            <a:ext cx="615023" cy="805218"/>
            <a:chOff x="6822618" y="2777261"/>
            <a:chExt cx="615023" cy="805218"/>
          </a:xfrm>
        </p:grpSpPr>
        <p:cxnSp>
          <p:nvCxnSpPr>
            <p:cNvPr id="87" name="Straight Arrow Connector 86"/>
            <p:cNvCxnSpPr/>
            <p:nvPr/>
          </p:nvCxnSpPr>
          <p:spPr bwMode="auto">
            <a:xfrm flipH="1" flipV="1">
              <a:off x="6822618" y="3276600"/>
              <a:ext cx="407724" cy="305879"/>
            </a:xfrm>
            <a:prstGeom prst="straightConnector1">
              <a:avLst/>
            </a:prstGeom>
            <a:solidFill>
              <a:schemeClr val="accent1"/>
            </a:solidFill>
            <a:ln w="57150" cap="flat" cmpd="sng" algn="ctr">
              <a:solidFill>
                <a:srgbClr val="008000"/>
              </a:solidFill>
              <a:prstDash val="sysDot"/>
              <a:round/>
              <a:headEnd type="none" w="med" len="med"/>
              <a:tailEnd type="triangle" w="med" len="med"/>
            </a:ln>
            <a:effectLst/>
          </p:spPr>
        </p:cxnSp>
        <p:sp>
          <p:nvSpPr>
            <p:cNvPr id="91" name="Rectangle 90"/>
            <p:cNvSpPr/>
            <p:nvPr/>
          </p:nvSpPr>
          <p:spPr>
            <a:xfrm rot="2320051">
              <a:off x="7056610" y="2777261"/>
              <a:ext cx="381031" cy="769441"/>
            </a:xfrm>
            <a:prstGeom prst="rect">
              <a:avLst/>
            </a:prstGeom>
          </p:spPr>
          <p:txBody>
            <a:bodyPr wrap="square">
              <a:spAutoFit/>
            </a:bodyPr>
            <a:lstStyle/>
            <a:p>
              <a:r>
                <a:rPr lang="en-US" sz="4400" b="1" dirty="0" smtClean="0">
                  <a:solidFill>
                    <a:srgbClr val="008000"/>
                  </a:solidFill>
                  <a:effectLst>
                    <a:outerShdw blurRad="38100" dist="38100" dir="2700000" algn="tl">
                      <a:srgbClr val="000000">
                        <a:alpha val="43137"/>
                      </a:srgbClr>
                    </a:outerShdw>
                  </a:effectLst>
                  <a:latin typeface="Arial" charset="0"/>
                </a:rPr>
                <a:t>$</a:t>
              </a:r>
              <a:endParaRPr lang="en-US" sz="4400" dirty="0">
                <a:solidFill>
                  <a:srgbClr val="008000"/>
                </a:solidFill>
                <a:effectLst>
                  <a:outerShdw blurRad="38100" dist="38100" dir="2700000" algn="tl">
                    <a:srgbClr val="000000">
                      <a:alpha val="43137"/>
                    </a:srgbClr>
                  </a:outerShdw>
                </a:effectLst>
                <a:latin typeface="Tw Cen MT"/>
              </a:endParaRPr>
            </a:p>
          </p:txBody>
        </p:sp>
      </p:grpSp>
      <p:sp>
        <p:nvSpPr>
          <p:cNvPr id="98" name="Cloud 97"/>
          <p:cNvSpPr/>
          <p:nvPr/>
        </p:nvSpPr>
        <p:spPr bwMode="auto">
          <a:xfrm>
            <a:off x="335633" y="3122315"/>
            <a:ext cx="1494623" cy="721801"/>
          </a:xfrm>
          <a:prstGeom prst="cloud">
            <a:avLst/>
          </a:prstGeom>
          <a:solidFill>
            <a:schemeClr val="accent3"/>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defRPr/>
            </a:pPr>
            <a:r>
              <a:rPr lang="en-US" sz="2200" b="1" dirty="0" smtClean="0">
                <a:solidFill>
                  <a:srgbClr val="DEF5FA"/>
                </a:solidFill>
                <a:latin typeface="Tw Cen MT"/>
              </a:rPr>
              <a:t>Stub</a:t>
            </a:r>
          </a:p>
          <a:p>
            <a:pPr algn="ctr">
              <a:defRPr/>
            </a:pPr>
            <a:r>
              <a:rPr lang="en-US" sz="2200" b="1" dirty="0" smtClean="0">
                <a:solidFill>
                  <a:srgbClr val="DEF5FA"/>
                </a:solidFill>
                <a:latin typeface="Tw Cen MT"/>
              </a:rPr>
              <a:t>(customer)</a:t>
            </a:r>
            <a:endParaRPr lang="en-US" sz="2200" b="1" dirty="0">
              <a:solidFill>
                <a:srgbClr val="DEF5FA"/>
              </a:solidFill>
              <a:latin typeface="Tw Cen MT"/>
            </a:endParaRPr>
          </a:p>
        </p:txBody>
      </p:sp>
      <p:sp>
        <p:nvSpPr>
          <p:cNvPr id="105" name="Cloud 104"/>
          <p:cNvSpPr/>
          <p:nvPr/>
        </p:nvSpPr>
        <p:spPr bwMode="auto">
          <a:xfrm>
            <a:off x="2329774" y="3825386"/>
            <a:ext cx="1866901" cy="971766"/>
          </a:xfrm>
          <a:prstGeom prst="cloud">
            <a:avLst/>
          </a:prstGeom>
          <a:solidFill>
            <a:schemeClr val="accent3"/>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defRPr/>
            </a:pPr>
            <a:r>
              <a:rPr lang="en-US" sz="2200" b="1" dirty="0" smtClean="0">
                <a:solidFill>
                  <a:srgbClr val="DEF5FA"/>
                </a:solidFill>
                <a:latin typeface="Tw Cen MT"/>
              </a:rPr>
              <a:t>ISP 2</a:t>
            </a:r>
          </a:p>
          <a:p>
            <a:pPr algn="ctr">
              <a:defRPr/>
            </a:pPr>
            <a:r>
              <a:rPr lang="en-US" sz="2200" b="1" dirty="0" smtClean="0">
                <a:solidFill>
                  <a:srgbClr val="DEF5FA"/>
                </a:solidFill>
                <a:latin typeface="Tw Cen MT"/>
              </a:rPr>
              <a:t>(provider)</a:t>
            </a:r>
          </a:p>
        </p:txBody>
      </p:sp>
      <p:sp>
        <p:nvSpPr>
          <p:cNvPr id="107" name="Cloud 106"/>
          <p:cNvSpPr/>
          <p:nvPr/>
        </p:nvSpPr>
        <p:spPr bwMode="auto">
          <a:xfrm>
            <a:off x="2438400" y="2178867"/>
            <a:ext cx="1866901" cy="971766"/>
          </a:xfrm>
          <a:prstGeom prst="cloud">
            <a:avLst/>
          </a:prstGeom>
          <a:solidFill>
            <a:schemeClr val="accent3"/>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defRPr/>
            </a:pPr>
            <a:r>
              <a:rPr lang="en-US" sz="2200" b="1" dirty="0" smtClean="0">
                <a:solidFill>
                  <a:srgbClr val="DEF5FA"/>
                </a:solidFill>
                <a:latin typeface="Tw Cen MT"/>
              </a:rPr>
              <a:t>ISP 1</a:t>
            </a:r>
          </a:p>
          <a:p>
            <a:pPr algn="ctr">
              <a:defRPr/>
            </a:pPr>
            <a:r>
              <a:rPr lang="en-US" sz="2200" b="1" dirty="0">
                <a:solidFill>
                  <a:srgbClr val="DEF5FA"/>
                </a:solidFill>
                <a:latin typeface="Tw Cen MT"/>
              </a:rPr>
              <a:t>(</a:t>
            </a:r>
            <a:r>
              <a:rPr lang="en-US" sz="2200" b="1" dirty="0" smtClean="0">
                <a:solidFill>
                  <a:srgbClr val="DEF5FA"/>
                </a:solidFill>
                <a:latin typeface="Tw Cen MT"/>
              </a:rPr>
              <a:t>peer)</a:t>
            </a:r>
          </a:p>
        </p:txBody>
      </p:sp>
      <p:sp>
        <p:nvSpPr>
          <p:cNvPr id="108" name="Cloud 107"/>
          <p:cNvSpPr/>
          <p:nvPr/>
        </p:nvSpPr>
        <p:spPr bwMode="auto">
          <a:xfrm>
            <a:off x="4865302" y="2880734"/>
            <a:ext cx="1828800" cy="991968"/>
          </a:xfrm>
          <a:prstGeom prst="cloud">
            <a:avLst/>
          </a:prstGeom>
          <a:solidFill>
            <a:schemeClr val="accent3"/>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defRPr/>
            </a:pPr>
            <a:r>
              <a:rPr lang="en-US" sz="2200" b="1" dirty="0" smtClean="0">
                <a:solidFill>
                  <a:srgbClr val="DEF5FA"/>
                </a:solidFill>
                <a:latin typeface="Tw Cen MT"/>
              </a:rPr>
              <a:t>Level 3</a:t>
            </a:r>
          </a:p>
          <a:p>
            <a:pPr algn="ctr">
              <a:defRPr/>
            </a:pPr>
            <a:r>
              <a:rPr lang="en-US" sz="2200" b="1" dirty="0">
                <a:solidFill>
                  <a:srgbClr val="DEF5FA"/>
                </a:solidFill>
                <a:latin typeface="Tw Cen MT"/>
              </a:rPr>
              <a:t>(</a:t>
            </a:r>
            <a:r>
              <a:rPr lang="en-US" sz="2200" b="1" dirty="0" smtClean="0">
                <a:solidFill>
                  <a:srgbClr val="DEF5FA"/>
                </a:solidFill>
                <a:latin typeface="Tw Cen MT"/>
              </a:rPr>
              <a:t>peer)</a:t>
            </a:r>
            <a:endParaRPr lang="en-US" sz="2200" b="1" dirty="0">
              <a:solidFill>
                <a:srgbClr val="DEF5FA"/>
              </a:solidFill>
              <a:latin typeface="Tw Cen MT"/>
            </a:endParaRPr>
          </a:p>
        </p:txBody>
      </p:sp>
      <p:cxnSp>
        <p:nvCxnSpPr>
          <p:cNvPr id="39" name="Straight Connector 160"/>
          <p:cNvCxnSpPr>
            <a:cxnSpLocks noChangeShapeType="1"/>
            <a:stCxn id="34" idx="2"/>
          </p:cNvCxnSpPr>
          <p:nvPr/>
        </p:nvCxnSpPr>
        <p:spPr bwMode="auto">
          <a:xfrm flipH="1" flipV="1">
            <a:off x="6477000" y="3681196"/>
            <a:ext cx="767436" cy="476250"/>
          </a:xfrm>
          <a:prstGeom prst="line">
            <a:avLst/>
          </a:prstGeom>
          <a:noFill/>
          <a:ln w="57150" algn="ctr">
            <a:solidFill>
              <a:schemeClr val="tx1">
                <a:lumMod val="75000"/>
              </a:schemeClr>
            </a:solidFill>
            <a:round/>
            <a:headEnd/>
            <a:tailEnd type="stealth"/>
          </a:ln>
        </p:spPr>
      </p:cxnSp>
      <p:sp>
        <p:nvSpPr>
          <p:cNvPr id="115" name="Cloud 114"/>
          <p:cNvSpPr/>
          <p:nvPr/>
        </p:nvSpPr>
        <p:spPr bwMode="auto">
          <a:xfrm>
            <a:off x="7026480" y="4942778"/>
            <a:ext cx="1965120" cy="952499"/>
          </a:xfrm>
          <a:prstGeom prst="cloud">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wrap="none" anchor="ctr"/>
          <a:lstStyle/>
          <a:p>
            <a:pPr algn="ctr">
              <a:defRPr/>
            </a:pPr>
            <a:r>
              <a:rPr lang="en-US" sz="2200" b="1" dirty="0" smtClean="0">
                <a:solidFill>
                  <a:prstClr val="white"/>
                </a:solidFill>
                <a:latin typeface="Tw Cen MT"/>
              </a:rPr>
              <a:t>22394</a:t>
            </a:r>
          </a:p>
          <a:p>
            <a:pPr algn="ctr">
              <a:defRPr/>
            </a:pPr>
            <a:r>
              <a:rPr lang="en-US" sz="2200" b="1" dirty="0" smtClean="0">
                <a:solidFill>
                  <a:prstClr val="white"/>
                </a:solidFill>
                <a:latin typeface="Tw Cen MT"/>
              </a:rPr>
              <a:t>(also VZW)</a:t>
            </a:r>
            <a:endParaRPr lang="en-US" sz="2200" b="1" dirty="0">
              <a:solidFill>
                <a:prstClr val="white"/>
              </a:solidFill>
              <a:latin typeface="Tw Cen MT"/>
            </a:endParaRPr>
          </a:p>
        </p:txBody>
      </p:sp>
      <p:cxnSp>
        <p:nvCxnSpPr>
          <p:cNvPr id="116" name="Straight Connector 160"/>
          <p:cNvCxnSpPr>
            <a:cxnSpLocks noChangeShapeType="1"/>
            <a:endCxn id="115" idx="3"/>
          </p:cNvCxnSpPr>
          <p:nvPr/>
        </p:nvCxnSpPr>
        <p:spPr bwMode="auto">
          <a:xfrm flipH="1">
            <a:off x="8009040" y="4620290"/>
            <a:ext cx="107008" cy="376948"/>
          </a:xfrm>
          <a:prstGeom prst="line">
            <a:avLst/>
          </a:prstGeom>
          <a:noFill/>
          <a:ln w="57150" algn="ctr">
            <a:solidFill>
              <a:schemeClr val="tx1">
                <a:lumMod val="75000"/>
              </a:schemeClr>
            </a:solidFill>
            <a:round/>
            <a:headEnd type="none" w="med" len="med"/>
            <a:tailEnd type="none" w="med" len="med"/>
          </a:ln>
        </p:spPr>
      </p:cxnSp>
      <p:sp>
        <p:nvSpPr>
          <p:cNvPr id="118" name="Rectangle 6"/>
          <p:cNvSpPr>
            <a:spLocks noChangeArrowheads="1"/>
          </p:cNvSpPr>
          <p:nvPr/>
        </p:nvSpPr>
        <p:spPr bwMode="auto">
          <a:xfrm>
            <a:off x="762000" y="1487674"/>
            <a:ext cx="7620000" cy="430887"/>
          </a:xfrm>
          <a:prstGeom prst="rect">
            <a:avLst/>
          </a:prstGeom>
          <a:noFill/>
          <a:ln w="9525">
            <a:noFill/>
            <a:miter lim="800000"/>
            <a:headEnd/>
            <a:tailEnd/>
          </a:ln>
        </p:spPr>
        <p:txBody>
          <a:bodyPr wrap="square">
            <a:spAutoFit/>
          </a:bodyPr>
          <a:lstStyle/>
          <a:p>
            <a:pPr algn="ctr">
              <a:spcBef>
                <a:spcPct val="20000"/>
              </a:spcBef>
            </a:pPr>
            <a:r>
              <a:rPr lang="en-US" sz="2200" b="1" dirty="0" smtClean="0">
                <a:solidFill>
                  <a:prstClr val="black"/>
                </a:solidFill>
                <a:latin typeface="Tw Cen MT"/>
              </a:rPr>
              <a:t>A simple model of AS-level business relationships.</a:t>
            </a:r>
            <a:endParaRPr lang="en-US" sz="2200" dirty="0" smtClean="0">
              <a:solidFill>
                <a:prstClr val="black"/>
              </a:solidFill>
              <a:latin typeface="Tw Cen MT"/>
            </a:endParaRPr>
          </a:p>
        </p:txBody>
      </p:sp>
    </p:spTree>
    <p:custDataLst>
      <p:tags r:id="rId1"/>
    </p:custDataLst>
    <p:extLst>
      <p:ext uri="{BB962C8B-B14F-4D97-AF65-F5344CB8AC3E}">
        <p14:creationId xmlns:p14="http://schemas.microsoft.com/office/powerpoint/2010/main" val="1835041902"/>
      </p:ext>
    </p:extLst>
  </p:cSld>
  <p:clrMapOvr>
    <a:masterClrMapping/>
  </p:clrMapOvr>
  <p:transition advTm="8578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nodeType="clickEffect">
                                  <p:stCondLst>
                                    <p:cond delay="0"/>
                                  </p:stCondLst>
                                  <p:childTnLst>
                                    <p:set>
                                      <p:cBhvr>
                                        <p:cTn id="12" dur="1" fill="hold">
                                          <p:stCondLst>
                                            <p:cond delay="0"/>
                                          </p:stCondLst>
                                        </p:cTn>
                                        <p:tgtEl>
                                          <p:spTgt spid="59"/>
                                        </p:tgtEl>
                                        <p:attrNameLst>
                                          <p:attrName>style.visibility</p:attrName>
                                        </p:attrNameLst>
                                      </p:cBhvr>
                                      <p:to>
                                        <p:strVal val="visible"/>
                                      </p:to>
                                    </p:set>
                                    <p:animEffect transition="in" filter="wipe(left)">
                                      <p:cBhvr>
                                        <p:cTn id="13" dur="500"/>
                                        <p:tgtEl>
                                          <p:spTgt spid="59"/>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1" nodeType="clickEffect">
                                  <p:stCondLst>
                                    <p:cond delay="0"/>
                                  </p:stCondLst>
                                  <p:childTnLst>
                                    <p:set>
                                      <p:cBhvr>
                                        <p:cTn id="17" dur="1" fill="hold">
                                          <p:stCondLst>
                                            <p:cond delay="0"/>
                                          </p:stCondLst>
                                        </p:cTn>
                                        <p:tgtEl>
                                          <p:spTgt spid="105"/>
                                        </p:tgtEl>
                                        <p:attrNameLst>
                                          <p:attrName>style.visibility</p:attrName>
                                        </p:attrNameLst>
                                      </p:cBhvr>
                                      <p:to>
                                        <p:strVal val="hidden"/>
                                      </p:to>
                                    </p:set>
                                  </p:childTnLst>
                                </p:cTn>
                              </p:par>
                              <p:par>
                                <p:cTn id="18" presetID="1" presetClass="exit" presetSubtype="0" fill="hold" grpId="1" nodeType="withEffect">
                                  <p:stCondLst>
                                    <p:cond delay="0"/>
                                  </p:stCondLst>
                                  <p:childTnLst>
                                    <p:set>
                                      <p:cBhvr>
                                        <p:cTn id="19" dur="1" fill="hold">
                                          <p:stCondLst>
                                            <p:cond delay="0"/>
                                          </p:stCondLst>
                                        </p:cTn>
                                        <p:tgtEl>
                                          <p:spTgt spid="98"/>
                                        </p:tgtEl>
                                        <p:attrNameLst>
                                          <p:attrName>style.visibility</p:attrName>
                                        </p:attrNameLst>
                                      </p:cBhvr>
                                      <p:to>
                                        <p:strVal val="hidden"/>
                                      </p:to>
                                    </p:set>
                                  </p:childTnLst>
                                </p:cTn>
                              </p:par>
                              <p:par>
                                <p:cTn id="20" presetID="22" presetClass="entr" presetSubtype="8" fill="hold" nodeType="withEffect">
                                  <p:stCondLst>
                                    <p:cond delay="0"/>
                                  </p:stCondLst>
                                  <p:childTnLst>
                                    <p:set>
                                      <p:cBhvr>
                                        <p:cTn id="21" dur="1" fill="hold">
                                          <p:stCondLst>
                                            <p:cond delay="0"/>
                                          </p:stCondLst>
                                        </p:cTn>
                                        <p:tgtEl>
                                          <p:spTgt spid="58"/>
                                        </p:tgtEl>
                                        <p:attrNameLst>
                                          <p:attrName>style.visibility</p:attrName>
                                        </p:attrNameLst>
                                      </p:cBhvr>
                                      <p:to>
                                        <p:strVal val="visible"/>
                                      </p:to>
                                    </p:set>
                                    <p:animEffect transition="in" filter="wipe(left)">
                                      <p:cBhvr>
                                        <p:cTn id="22" dur="500"/>
                                        <p:tgtEl>
                                          <p:spTgt spid="58"/>
                                        </p:tgtEl>
                                      </p:cBhvr>
                                    </p:animEffect>
                                  </p:childTnLst>
                                </p:cTn>
                              </p:par>
                              <p:par>
                                <p:cTn id="23" presetID="22" presetClass="entr" presetSubtype="2" fill="hold" nodeType="withEffect">
                                  <p:stCondLst>
                                    <p:cond delay="0"/>
                                  </p:stCondLst>
                                  <p:childTnLst>
                                    <p:set>
                                      <p:cBhvr>
                                        <p:cTn id="24" dur="1" fill="hold">
                                          <p:stCondLst>
                                            <p:cond delay="0"/>
                                          </p:stCondLst>
                                        </p:cTn>
                                        <p:tgtEl>
                                          <p:spTgt spid="86"/>
                                        </p:tgtEl>
                                        <p:attrNameLst>
                                          <p:attrName>style.visibility</p:attrName>
                                        </p:attrNameLst>
                                      </p:cBhvr>
                                      <p:to>
                                        <p:strVal val="visible"/>
                                      </p:to>
                                    </p:set>
                                    <p:animEffect transition="in" filter="wipe(right)">
                                      <p:cBhvr>
                                        <p:cTn id="25" dur="500"/>
                                        <p:tgtEl>
                                          <p:spTgt spid="86"/>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07"/>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108"/>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99"/>
                                        </p:tgtEl>
                                        <p:attrNameLst>
                                          <p:attrName>style.visibility</p:attrName>
                                        </p:attrNameLst>
                                      </p:cBhvr>
                                      <p:to>
                                        <p:strVal val="visible"/>
                                      </p:to>
                                    </p:set>
                                    <p:animEffect transition="in" filter="barn(inVertical)">
                                      <p:cBhvr>
                                        <p:cTn id="36" dur="500"/>
                                        <p:tgtEl>
                                          <p:spTgt spid="99"/>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grpId="1" nodeType="clickEffect">
                                  <p:stCondLst>
                                    <p:cond delay="0"/>
                                  </p:stCondLst>
                                  <p:childTnLst>
                                    <p:set>
                                      <p:cBhvr>
                                        <p:cTn id="40" dur="1" fill="hold">
                                          <p:stCondLst>
                                            <p:cond delay="0"/>
                                          </p:stCondLst>
                                        </p:cTn>
                                        <p:tgtEl>
                                          <p:spTgt spid="107"/>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108"/>
                                        </p:tgtEl>
                                        <p:attrNameLst>
                                          <p:attrName>style.visibility</p:attrName>
                                        </p:attrNameLst>
                                      </p:cBhvr>
                                      <p:to>
                                        <p:strVal val="hidden"/>
                                      </p:to>
                                    </p:set>
                                  </p:childTnLst>
                                </p:cTn>
                              </p:par>
                              <p:par>
                                <p:cTn id="43" presetID="16" presetClass="entr" presetSubtype="21" fill="hold" nodeType="withEffect">
                                  <p:stCondLst>
                                    <p:cond delay="0"/>
                                  </p:stCondLst>
                                  <p:childTnLst>
                                    <p:set>
                                      <p:cBhvr>
                                        <p:cTn id="44" dur="1" fill="hold">
                                          <p:stCondLst>
                                            <p:cond delay="0"/>
                                          </p:stCondLst>
                                        </p:cTn>
                                        <p:tgtEl>
                                          <p:spTgt spid="92"/>
                                        </p:tgtEl>
                                        <p:attrNameLst>
                                          <p:attrName>style.visibility</p:attrName>
                                        </p:attrNameLst>
                                      </p:cBhvr>
                                      <p:to>
                                        <p:strVal val="visible"/>
                                      </p:to>
                                    </p:set>
                                    <p:animEffect transition="in" filter="barn(inVertical)">
                                      <p:cBhvr>
                                        <p:cTn id="45" dur="500"/>
                                        <p:tgtEl>
                                          <p:spTgt spid="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 grpId="0" animBg="1"/>
      <p:bldP spid="98" grpId="1" animBg="1"/>
      <p:bldP spid="105" grpId="0" animBg="1"/>
      <p:bldP spid="105" grpId="1" animBg="1"/>
      <p:bldP spid="107" grpId="0" animBg="1"/>
      <p:bldP spid="107" grpId="1" animBg="1"/>
      <p:bldP spid="108" grpId="0" animBg="1"/>
      <p:bldP spid="108"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Arrow Connector 12"/>
          <p:cNvCxnSpPr/>
          <p:nvPr/>
        </p:nvCxnSpPr>
        <p:spPr>
          <a:xfrm flipH="1">
            <a:off x="1447800" y="2705100"/>
            <a:ext cx="1066800" cy="1270250"/>
          </a:xfrm>
          <a:prstGeom prst="straightConnector1">
            <a:avLst/>
          </a:prstGeom>
          <a:ln w="76200">
            <a:headEnd type="none" w="med" len="med"/>
            <a:tailEnd type="triangle" w="med" len="med"/>
          </a:ln>
        </p:spPr>
        <p:style>
          <a:lnRef idx="3">
            <a:schemeClr val="dk1"/>
          </a:lnRef>
          <a:fillRef idx="0">
            <a:schemeClr val="dk1"/>
          </a:fillRef>
          <a:effectRef idx="2">
            <a:schemeClr val="dk1"/>
          </a:effectRef>
          <a:fontRef idx="minor">
            <a:schemeClr val="tx1"/>
          </a:fontRef>
        </p:style>
      </p:cxnSp>
      <p:cxnSp>
        <p:nvCxnSpPr>
          <p:cNvPr id="16" name="Straight Arrow Connector 15"/>
          <p:cNvCxnSpPr/>
          <p:nvPr/>
        </p:nvCxnSpPr>
        <p:spPr>
          <a:xfrm flipV="1">
            <a:off x="1184511" y="3975351"/>
            <a:ext cx="1763973" cy="464762"/>
          </a:xfrm>
          <a:prstGeom prst="straightConnector1">
            <a:avLst/>
          </a:prstGeom>
          <a:ln w="76200">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10" name="Straight Arrow Connector 9"/>
          <p:cNvCxnSpPr>
            <a:endCxn id="20" idx="2"/>
          </p:cNvCxnSpPr>
          <p:nvPr/>
        </p:nvCxnSpPr>
        <p:spPr>
          <a:xfrm>
            <a:off x="1184511" y="4648200"/>
            <a:ext cx="1078487" cy="495300"/>
          </a:xfrm>
          <a:prstGeom prst="straightConnector1">
            <a:avLst/>
          </a:prstGeom>
          <a:ln w="76200">
            <a:headEnd type="none" w="med" len="med"/>
            <a:tailEnd type="triangle" w="med" len="med"/>
          </a:ln>
        </p:spPr>
        <p:style>
          <a:lnRef idx="3">
            <a:schemeClr val="dk1"/>
          </a:lnRef>
          <a:fillRef idx="0">
            <a:schemeClr val="dk1"/>
          </a:fillRef>
          <a:effectRef idx="2">
            <a:schemeClr val="dk1"/>
          </a:effectRef>
          <a:fontRef idx="minor">
            <a:schemeClr val="tx1"/>
          </a:fontRef>
        </p:style>
      </p:cxnSp>
      <p:sp>
        <p:nvSpPr>
          <p:cNvPr id="2" name="Title 1"/>
          <p:cNvSpPr>
            <a:spLocks noGrp="1"/>
          </p:cNvSpPr>
          <p:nvPr>
            <p:ph type="title"/>
          </p:nvPr>
        </p:nvSpPr>
        <p:spPr/>
        <p:txBody>
          <a:bodyPr/>
          <a:lstStyle/>
          <a:p>
            <a:r>
              <a:rPr lang="en-CA" sz="3200" dirty="0" smtClean="0"/>
              <a:t>Standard model of Internet routing</a:t>
            </a:r>
            <a:endParaRPr lang="en-CA" sz="3200" dirty="0"/>
          </a:p>
        </p:txBody>
      </p:sp>
      <p:sp>
        <p:nvSpPr>
          <p:cNvPr id="3" name="Content Placeholder 2"/>
          <p:cNvSpPr>
            <a:spLocks noGrp="1"/>
          </p:cNvSpPr>
          <p:nvPr>
            <p:ph idx="1"/>
          </p:nvPr>
        </p:nvSpPr>
        <p:spPr/>
        <p:txBody>
          <a:bodyPr/>
          <a:lstStyle/>
          <a:p>
            <a:r>
              <a:rPr lang="en-CA" dirty="0" smtClean="0"/>
              <a:t>Proposed by </a:t>
            </a:r>
            <a:r>
              <a:rPr lang="en-CA" dirty="0" err="1" smtClean="0"/>
              <a:t>Gao</a:t>
            </a:r>
            <a:r>
              <a:rPr lang="en-CA" dirty="0"/>
              <a:t> </a:t>
            </a:r>
            <a:r>
              <a:rPr lang="en-CA" dirty="0" smtClean="0"/>
              <a:t>&amp; Rexford 12 years ago</a:t>
            </a:r>
          </a:p>
          <a:p>
            <a:r>
              <a:rPr lang="en-CA" dirty="0" smtClean="0"/>
              <a:t>Based on practices employed by a large ISP</a:t>
            </a:r>
          </a:p>
          <a:p>
            <a:r>
              <a:rPr lang="en-CA" dirty="0" smtClean="0"/>
              <a:t>Provide an intuitive model of path selection and export policy</a:t>
            </a:r>
            <a:endParaRPr lang="en-CA"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
        <p:nvSpPr>
          <p:cNvPr id="5" name="TextBox 4"/>
          <p:cNvSpPr txBox="1"/>
          <p:nvPr/>
        </p:nvSpPr>
        <p:spPr>
          <a:xfrm>
            <a:off x="4114800" y="2286000"/>
            <a:ext cx="5029200" cy="2231380"/>
          </a:xfrm>
          <a:prstGeom prst="rect">
            <a:avLst/>
          </a:prstGeom>
          <a:solidFill>
            <a:schemeClr val="accent1">
              <a:lumMod val="75000"/>
            </a:schemeClr>
          </a:solidFill>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en-CA" sz="2000" b="1" dirty="0" smtClean="0">
                <a:solidFill>
                  <a:schemeClr val="bg1"/>
                </a:solidFill>
                <a:effectLst>
                  <a:outerShdw blurRad="38100" dist="38100" dir="2700000" algn="tl">
                    <a:srgbClr val="000000">
                      <a:alpha val="43137"/>
                    </a:srgbClr>
                  </a:outerShdw>
                </a:effectLst>
                <a:latin typeface="Gill Sans MT" pitchFamily="34" charset="0"/>
              </a:rPr>
              <a:t>Path Selection:</a:t>
            </a:r>
          </a:p>
          <a:p>
            <a:pPr fontAlgn="base">
              <a:spcBef>
                <a:spcPct val="0"/>
              </a:spcBef>
              <a:spcAft>
                <a:spcPct val="0"/>
              </a:spcAft>
            </a:pPr>
            <a:r>
              <a:rPr lang="en-US" b="1" dirty="0">
                <a:latin typeface="Gill Sans MT" pitchFamily="34" charset="0"/>
              </a:rPr>
              <a:t>1.</a:t>
            </a:r>
            <a:r>
              <a:rPr lang="en-US" dirty="0">
                <a:latin typeface="Gill Sans MT" pitchFamily="34" charset="0"/>
              </a:rPr>
              <a:t>	</a:t>
            </a:r>
            <a:r>
              <a:rPr lang="en-US" dirty="0" err="1" smtClean="0">
                <a:latin typeface="Gill Sans MT" pitchFamily="34" charset="0"/>
              </a:rPr>
              <a:t>LocalPref</a:t>
            </a:r>
            <a:r>
              <a:rPr lang="en-US" dirty="0" smtClean="0">
                <a:latin typeface="Gill Sans MT" pitchFamily="34" charset="0"/>
              </a:rPr>
              <a:t>:  Prefer </a:t>
            </a:r>
            <a:r>
              <a:rPr lang="en-US" dirty="0">
                <a:latin typeface="Gill Sans MT" pitchFamily="34" charset="0"/>
              </a:rPr>
              <a:t>customer paths</a:t>
            </a:r>
          </a:p>
          <a:p>
            <a:pPr fontAlgn="base">
              <a:spcBef>
                <a:spcPct val="0"/>
              </a:spcBef>
              <a:spcAft>
                <a:spcPct val="0"/>
              </a:spcAft>
            </a:pPr>
            <a:r>
              <a:rPr lang="en-US" dirty="0">
                <a:latin typeface="Gill Sans MT" pitchFamily="34" charset="0"/>
              </a:rPr>
              <a:t>  	   </a:t>
            </a:r>
            <a:r>
              <a:rPr lang="en-US" dirty="0" smtClean="0">
                <a:latin typeface="Gill Sans MT" pitchFamily="34" charset="0"/>
              </a:rPr>
              <a:t>             over </a:t>
            </a:r>
            <a:r>
              <a:rPr lang="en-US" dirty="0">
                <a:latin typeface="Gill Sans MT" pitchFamily="34" charset="0"/>
              </a:rPr>
              <a:t>peer paths</a:t>
            </a:r>
          </a:p>
          <a:p>
            <a:pPr fontAlgn="base">
              <a:spcBef>
                <a:spcPct val="0"/>
              </a:spcBef>
              <a:spcAft>
                <a:spcPct val="0"/>
              </a:spcAft>
            </a:pPr>
            <a:r>
              <a:rPr lang="en-US" dirty="0">
                <a:latin typeface="Gill Sans MT" pitchFamily="34" charset="0"/>
              </a:rPr>
              <a:t>  	   </a:t>
            </a:r>
            <a:r>
              <a:rPr lang="en-US" dirty="0" smtClean="0">
                <a:latin typeface="Gill Sans MT" pitchFamily="34" charset="0"/>
              </a:rPr>
              <a:t>             over </a:t>
            </a:r>
            <a:r>
              <a:rPr lang="en-US" dirty="0">
                <a:latin typeface="Gill Sans MT" pitchFamily="34" charset="0"/>
              </a:rPr>
              <a:t>provider paths</a:t>
            </a:r>
          </a:p>
          <a:p>
            <a:pPr fontAlgn="base">
              <a:spcBef>
                <a:spcPct val="0"/>
              </a:spcBef>
              <a:spcAft>
                <a:spcPct val="0"/>
              </a:spcAft>
            </a:pPr>
            <a:endParaRPr lang="en-US" sz="400" dirty="0">
              <a:latin typeface="Gill Sans MT" pitchFamily="34" charset="0"/>
            </a:endParaRPr>
          </a:p>
          <a:p>
            <a:pPr fontAlgn="base">
              <a:spcBef>
                <a:spcPct val="0"/>
              </a:spcBef>
              <a:spcAft>
                <a:spcPct val="0"/>
              </a:spcAft>
            </a:pPr>
            <a:r>
              <a:rPr lang="en-US" b="1" dirty="0">
                <a:latin typeface="Gill Sans MT" pitchFamily="34" charset="0"/>
              </a:rPr>
              <a:t>2.</a:t>
            </a:r>
            <a:r>
              <a:rPr lang="en-US" dirty="0">
                <a:latin typeface="Gill Sans MT" pitchFamily="34" charset="0"/>
              </a:rPr>
              <a:t>	Prefer shorter paths</a:t>
            </a:r>
          </a:p>
          <a:p>
            <a:pPr fontAlgn="base">
              <a:spcBef>
                <a:spcPct val="0"/>
              </a:spcBef>
              <a:spcAft>
                <a:spcPct val="0"/>
              </a:spcAft>
            </a:pPr>
            <a:endParaRPr lang="en-US" sz="700" dirty="0">
              <a:latin typeface="Gill Sans MT" pitchFamily="34" charset="0"/>
            </a:endParaRPr>
          </a:p>
          <a:p>
            <a:pPr fontAlgn="base">
              <a:spcBef>
                <a:spcPct val="0"/>
              </a:spcBef>
              <a:spcAft>
                <a:spcPct val="0"/>
              </a:spcAft>
            </a:pPr>
            <a:r>
              <a:rPr lang="en-US" b="1" dirty="0">
                <a:latin typeface="Gill Sans MT" pitchFamily="34" charset="0"/>
              </a:rPr>
              <a:t>3.</a:t>
            </a:r>
            <a:r>
              <a:rPr lang="en-US" dirty="0">
                <a:latin typeface="Gill Sans MT" pitchFamily="34" charset="0"/>
              </a:rPr>
              <a:t>	Arbitrary tiebreak</a:t>
            </a:r>
          </a:p>
          <a:p>
            <a:endParaRPr lang="en-CA" dirty="0">
              <a:latin typeface="Gill Sans MT" pitchFamily="34" charset="0"/>
            </a:endParaRPr>
          </a:p>
        </p:txBody>
      </p:sp>
      <p:sp>
        <p:nvSpPr>
          <p:cNvPr id="7" name="Cloud 6"/>
          <p:cNvSpPr/>
          <p:nvPr/>
        </p:nvSpPr>
        <p:spPr>
          <a:xfrm>
            <a:off x="223198" y="3975350"/>
            <a:ext cx="1524000" cy="990600"/>
          </a:xfrm>
          <a:prstGeom prst="cloud">
            <a:avLst/>
          </a:prstGeom>
          <a:solidFill>
            <a:schemeClr val="accent2">
              <a:lumMod val="75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CA" sz="2000" b="1" dirty="0" smtClean="0">
                <a:latin typeface="Gill Sans MT" pitchFamily="34" charset="0"/>
              </a:rPr>
              <a:t>ISP</a:t>
            </a:r>
            <a:endParaRPr lang="en-CA" sz="2000" b="1" dirty="0">
              <a:latin typeface="Gill Sans MT" pitchFamily="34" charset="0"/>
            </a:endParaRPr>
          </a:p>
        </p:txBody>
      </p:sp>
      <p:sp>
        <p:nvSpPr>
          <p:cNvPr id="8" name="Cloud 7"/>
          <p:cNvSpPr/>
          <p:nvPr/>
        </p:nvSpPr>
        <p:spPr>
          <a:xfrm>
            <a:off x="1901019" y="2209800"/>
            <a:ext cx="2130188" cy="990600"/>
          </a:xfrm>
          <a:prstGeom prst="cloud">
            <a:avLst/>
          </a:prstGeom>
          <a:solidFill>
            <a:schemeClr val="accent2"/>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CA" sz="2000" b="1" dirty="0" smtClean="0">
                <a:latin typeface="Gill Sans MT" pitchFamily="34" charset="0"/>
              </a:rPr>
              <a:t>Customer</a:t>
            </a:r>
            <a:endParaRPr lang="en-CA" sz="2000" b="1" dirty="0">
              <a:latin typeface="Gill Sans MT" pitchFamily="34" charset="0"/>
            </a:endParaRPr>
          </a:p>
        </p:txBody>
      </p:sp>
      <p:sp>
        <p:nvSpPr>
          <p:cNvPr id="19" name="Cloud 18"/>
          <p:cNvSpPr/>
          <p:nvPr/>
        </p:nvSpPr>
        <p:spPr>
          <a:xfrm>
            <a:off x="2735807" y="3505986"/>
            <a:ext cx="1295400" cy="837413"/>
          </a:xfrm>
          <a:prstGeom prst="cloud">
            <a:avLst/>
          </a:prstGeom>
          <a:solidFill>
            <a:schemeClr val="accent2"/>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CA" sz="2000" b="1" dirty="0" smtClean="0">
                <a:latin typeface="Gill Sans MT" pitchFamily="34" charset="0"/>
              </a:rPr>
              <a:t>Peer</a:t>
            </a:r>
            <a:endParaRPr lang="en-CA" sz="2000" b="1" dirty="0">
              <a:latin typeface="Gill Sans MT" pitchFamily="34" charset="0"/>
            </a:endParaRPr>
          </a:p>
        </p:txBody>
      </p:sp>
      <p:sp>
        <p:nvSpPr>
          <p:cNvPr id="20" name="Cloud 19"/>
          <p:cNvSpPr/>
          <p:nvPr/>
        </p:nvSpPr>
        <p:spPr>
          <a:xfrm>
            <a:off x="2256999" y="4648200"/>
            <a:ext cx="1934001" cy="990600"/>
          </a:xfrm>
          <a:prstGeom prst="cloud">
            <a:avLst/>
          </a:prstGeom>
          <a:solidFill>
            <a:schemeClr val="accent2"/>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CA" sz="2000" b="1" dirty="0" smtClean="0">
                <a:latin typeface="Gill Sans MT" pitchFamily="34" charset="0"/>
              </a:rPr>
              <a:t>Provider</a:t>
            </a:r>
            <a:endParaRPr lang="en-CA" sz="2000" b="1" dirty="0">
              <a:latin typeface="Gill Sans MT" pitchFamily="34" charset="0"/>
            </a:endParaRPr>
          </a:p>
        </p:txBody>
      </p:sp>
      <p:grpSp>
        <p:nvGrpSpPr>
          <p:cNvPr id="26" name="Group 25"/>
          <p:cNvGrpSpPr/>
          <p:nvPr/>
        </p:nvGrpSpPr>
        <p:grpSpPr>
          <a:xfrm>
            <a:off x="2055125" y="3357724"/>
            <a:ext cx="609600" cy="769441"/>
            <a:chOff x="-2057400" y="3695700"/>
            <a:chExt cx="609600" cy="769441"/>
          </a:xfrm>
        </p:grpSpPr>
        <p:sp>
          <p:nvSpPr>
            <p:cNvPr id="23" name="TextBox 22"/>
            <p:cNvSpPr txBox="1"/>
            <p:nvPr/>
          </p:nvSpPr>
          <p:spPr>
            <a:xfrm>
              <a:off x="-2057400" y="3695700"/>
              <a:ext cx="609600" cy="769441"/>
            </a:xfrm>
            <a:prstGeom prst="rect">
              <a:avLst/>
            </a:prstGeom>
            <a:noFill/>
          </p:spPr>
          <p:txBody>
            <a:bodyPr wrap="square" rtlCol="0">
              <a:spAutoFit/>
            </a:bodyPr>
            <a:lstStyle/>
            <a:p>
              <a:r>
                <a:rPr lang="en-CA" sz="4400" dirty="0" smtClean="0">
                  <a:solidFill>
                    <a:schemeClr val="accent3">
                      <a:lumMod val="75000"/>
                    </a:schemeClr>
                  </a:solidFill>
                  <a:latin typeface="Aharoni" pitchFamily="2" charset="-79"/>
                  <a:cs typeface="Aharoni" pitchFamily="2" charset="-79"/>
                </a:rPr>
                <a:t>$</a:t>
              </a:r>
              <a:endParaRPr lang="en-CA" sz="4400" dirty="0">
                <a:solidFill>
                  <a:schemeClr val="accent3">
                    <a:lumMod val="75000"/>
                  </a:schemeClr>
                </a:solidFill>
                <a:latin typeface="Aharoni" pitchFamily="2" charset="-79"/>
                <a:cs typeface="Aharoni" pitchFamily="2" charset="-79"/>
              </a:endParaRPr>
            </a:p>
          </p:txBody>
        </p:sp>
        <p:sp>
          <p:nvSpPr>
            <p:cNvPr id="25" name="&quot;No&quot; Symbol 24"/>
            <p:cNvSpPr/>
            <p:nvPr/>
          </p:nvSpPr>
          <p:spPr>
            <a:xfrm>
              <a:off x="-2055125" y="3843176"/>
              <a:ext cx="457200" cy="510303"/>
            </a:xfrm>
            <a:prstGeom prst="noSmoking">
              <a:avLst>
                <a:gd name="adj" fmla="val 9546"/>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CA">
                <a:solidFill>
                  <a:schemeClr val="tx1"/>
                </a:solidFill>
              </a:endParaRPr>
            </a:p>
          </p:txBody>
        </p:sp>
      </p:grpSp>
      <p:sp>
        <p:nvSpPr>
          <p:cNvPr id="44" name="TextBox 43"/>
          <p:cNvSpPr txBox="1"/>
          <p:nvPr/>
        </p:nvSpPr>
        <p:spPr>
          <a:xfrm>
            <a:off x="1295400" y="3124200"/>
            <a:ext cx="381000" cy="769441"/>
          </a:xfrm>
          <a:prstGeom prst="rect">
            <a:avLst/>
          </a:prstGeom>
          <a:noFill/>
        </p:spPr>
        <p:txBody>
          <a:bodyPr wrap="square" rtlCol="0">
            <a:spAutoFit/>
          </a:bodyPr>
          <a:lstStyle/>
          <a:p>
            <a:r>
              <a:rPr lang="en-CA" sz="4400" dirty="0" smtClean="0">
                <a:solidFill>
                  <a:schemeClr val="accent3">
                    <a:lumMod val="75000"/>
                  </a:schemeClr>
                </a:solidFill>
                <a:latin typeface="Aharoni" pitchFamily="2" charset="-79"/>
                <a:cs typeface="Aharoni" pitchFamily="2" charset="-79"/>
              </a:rPr>
              <a:t>$</a:t>
            </a:r>
            <a:endParaRPr lang="en-CA" sz="4400" dirty="0">
              <a:solidFill>
                <a:schemeClr val="accent3">
                  <a:lumMod val="75000"/>
                </a:schemeClr>
              </a:solidFill>
              <a:latin typeface="Aharoni" pitchFamily="2" charset="-79"/>
              <a:cs typeface="Aharoni" pitchFamily="2" charset="-79"/>
            </a:endParaRPr>
          </a:p>
        </p:txBody>
      </p:sp>
      <p:sp>
        <p:nvSpPr>
          <p:cNvPr id="46" name="TextBox 45"/>
          <p:cNvSpPr txBox="1"/>
          <p:nvPr/>
        </p:nvSpPr>
        <p:spPr>
          <a:xfrm>
            <a:off x="1981200" y="4412159"/>
            <a:ext cx="381000" cy="769441"/>
          </a:xfrm>
          <a:prstGeom prst="rect">
            <a:avLst/>
          </a:prstGeom>
          <a:noFill/>
        </p:spPr>
        <p:txBody>
          <a:bodyPr wrap="square" rtlCol="0">
            <a:spAutoFit/>
          </a:bodyPr>
          <a:lstStyle/>
          <a:p>
            <a:r>
              <a:rPr lang="en-CA" sz="4400" dirty="0" smtClean="0">
                <a:solidFill>
                  <a:schemeClr val="accent3">
                    <a:lumMod val="75000"/>
                  </a:schemeClr>
                </a:solidFill>
                <a:latin typeface="Aharoni" pitchFamily="2" charset="-79"/>
                <a:cs typeface="Aharoni" pitchFamily="2" charset="-79"/>
              </a:rPr>
              <a:t>$</a:t>
            </a:r>
            <a:endParaRPr lang="en-CA" sz="4400" dirty="0">
              <a:solidFill>
                <a:schemeClr val="accent3">
                  <a:lumMod val="75000"/>
                </a:schemeClr>
              </a:solidFill>
              <a:latin typeface="Aharoni" pitchFamily="2" charset="-79"/>
              <a:cs typeface="Aharoni" pitchFamily="2" charset="-79"/>
            </a:endParaRPr>
          </a:p>
        </p:txBody>
      </p:sp>
    </p:spTree>
    <p:extLst>
      <p:ext uri="{BB962C8B-B14F-4D97-AF65-F5344CB8AC3E}">
        <p14:creationId xmlns:p14="http://schemas.microsoft.com/office/powerpoint/2010/main" val="1257512759"/>
      </p:ext>
    </p:extLst>
  </p:cSld>
  <p:clrMapOvr>
    <a:masterClrMapping/>
  </p:clrMapOvr>
  <mc:AlternateContent xmlns:mc="http://schemas.openxmlformats.org/markup-compatibility/2006" xmlns:p14="http://schemas.microsoft.com/office/powerpoint/2010/main">
    <mc:Choice Requires="p14">
      <p:transition spd="slow" p14:dur="2000" advTm="108419"/>
    </mc:Choice>
    <mc:Fallback xmlns="">
      <p:transition spd="slow" advTm="108419"/>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z="3200" dirty="0" smtClean="0"/>
              <a:t>Standard model of Internet routing</a:t>
            </a:r>
            <a:endParaRPr lang="en-CA" sz="3200" dirty="0"/>
          </a:p>
        </p:txBody>
      </p:sp>
      <p:sp>
        <p:nvSpPr>
          <p:cNvPr id="3" name="Content Placeholder 2"/>
          <p:cNvSpPr>
            <a:spLocks noGrp="1"/>
          </p:cNvSpPr>
          <p:nvPr>
            <p:ph idx="1"/>
          </p:nvPr>
        </p:nvSpPr>
        <p:spPr/>
        <p:txBody>
          <a:bodyPr/>
          <a:lstStyle/>
          <a:p>
            <a:r>
              <a:rPr lang="en-CA" dirty="0" smtClean="0"/>
              <a:t>Proposed by </a:t>
            </a:r>
            <a:r>
              <a:rPr lang="en-CA" dirty="0" err="1" smtClean="0"/>
              <a:t>Gao</a:t>
            </a:r>
            <a:r>
              <a:rPr lang="en-CA" dirty="0"/>
              <a:t> </a:t>
            </a:r>
            <a:r>
              <a:rPr lang="en-CA" dirty="0" smtClean="0"/>
              <a:t>&amp; Rexford 12 years ago</a:t>
            </a:r>
          </a:p>
          <a:p>
            <a:r>
              <a:rPr lang="en-CA" dirty="0" smtClean="0"/>
              <a:t>Based on practices employed by a large ISP</a:t>
            </a:r>
          </a:p>
          <a:p>
            <a:r>
              <a:rPr lang="en-CA" dirty="0" smtClean="0"/>
              <a:t>Provide an intuitive model of path selection and export policy</a:t>
            </a:r>
            <a:endParaRPr lang="en-CA"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
        <p:nvSpPr>
          <p:cNvPr id="5" name="TextBox 4"/>
          <p:cNvSpPr txBox="1"/>
          <p:nvPr/>
        </p:nvSpPr>
        <p:spPr>
          <a:xfrm>
            <a:off x="4114800" y="2286000"/>
            <a:ext cx="5029200" cy="2231380"/>
          </a:xfrm>
          <a:prstGeom prst="rect">
            <a:avLst/>
          </a:prstGeom>
          <a:solidFill>
            <a:schemeClr val="accent1">
              <a:lumMod val="75000"/>
            </a:schemeClr>
          </a:solidFill>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en-CA" sz="2000" b="1" dirty="0" smtClean="0">
                <a:solidFill>
                  <a:schemeClr val="bg1"/>
                </a:solidFill>
                <a:effectLst>
                  <a:outerShdw blurRad="38100" dist="38100" dir="2700000" algn="tl">
                    <a:srgbClr val="000000">
                      <a:alpha val="43137"/>
                    </a:srgbClr>
                  </a:outerShdw>
                </a:effectLst>
                <a:latin typeface="Gill Sans MT" pitchFamily="34" charset="0"/>
              </a:rPr>
              <a:t>Path Selection:</a:t>
            </a:r>
          </a:p>
          <a:p>
            <a:pPr fontAlgn="base">
              <a:spcBef>
                <a:spcPct val="0"/>
              </a:spcBef>
              <a:spcAft>
                <a:spcPct val="0"/>
              </a:spcAft>
            </a:pPr>
            <a:r>
              <a:rPr lang="en-US" b="1" dirty="0">
                <a:latin typeface="Gill Sans MT" pitchFamily="34" charset="0"/>
              </a:rPr>
              <a:t>1.</a:t>
            </a:r>
            <a:r>
              <a:rPr lang="en-US" dirty="0">
                <a:latin typeface="Gill Sans MT" pitchFamily="34" charset="0"/>
              </a:rPr>
              <a:t>	</a:t>
            </a:r>
            <a:r>
              <a:rPr lang="en-US" dirty="0" err="1" smtClean="0">
                <a:latin typeface="Gill Sans MT" pitchFamily="34" charset="0"/>
              </a:rPr>
              <a:t>LocalPref</a:t>
            </a:r>
            <a:r>
              <a:rPr lang="en-US" dirty="0" smtClean="0">
                <a:latin typeface="Gill Sans MT" pitchFamily="34" charset="0"/>
              </a:rPr>
              <a:t>:  Prefer </a:t>
            </a:r>
            <a:r>
              <a:rPr lang="en-US" dirty="0">
                <a:latin typeface="Gill Sans MT" pitchFamily="34" charset="0"/>
              </a:rPr>
              <a:t>customer paths</a:t>
            </a:r>
          </a:p>
          <a:p>
            <a:pPr fontAlgn="base">
              <a:spcBef>
                <a:spcPct val="0"/>
              </a:spcBef>
              <a:spcAft>
                <a:spcPct val="0"/>
              </a:spcAft>
            </a:pPr>
            <a:r>
              <a:rPr lang="en-US" dirty="0">
                <a:latin typeface="Gill Sans MT" pitchFamily="34" charset="0"/>
              </a:rPr>
              <a:t>  	   </a:t>
            </a:r>
            <a:r>
              <a:rPr lang="en-US" dirty="0" smtClean="0">
                <a:latin typeface="Gill Sans MT" pitchFamily="34" charset="0"/>
              </a:rPr>
              <a:t>             over </a:t>
            </a:r>
            <a:r>
              <a:rPr lang="en-US" dirty="0">
                <a:latin typeface="Gill Sans MT" pitchFamily="34" charset="0"/>
              </a:rPr>
              <a:t>peer paths</a:t>
            </a:r>
          </a:p>
          <a:p>
            <a:pPr fontAlgn="base">
              <a:spcBef>
                <a:spcPct val="0"/>
              </a:spcBef>
              <a:spcAft>
                <a:spcPct val="0"/>
              </a:spcAft>
            </a:pPr>
            <a:r>
              <a:rPr lang="en-US" dirty="0">
                <a:latin typeface="Gill Sans MT" pitchFamily="34" charset="0"/>
              </a:rPr>
              <a:t>  	   </a:t>
            </a:r>
            <a:r>
              <a:rPr lang="en-US" dirty="0" smtClean="0">
                <a:latin typeface="Gill Sans MT" pitchFamily="34" charset="0"/>
              </a:rPr>
              <a:t>             over </a:t>
            </a:r>
            <a:r>
              <a:rPr lang="en-US" dirty="0">
                <a:latin typeface="Gill Sans MT" pitchFamily="34" charset="0"/>
              </a:rPr>
              <a:t>provider paths</a:t>
            </a:r>
          </a:p>
          <a:p>
            <a:pPr fontAlgn="base">
              <a:spcBef>
                <a:spcPct val="0"/>
              </a:spcBef>
              <a:spcAft>
                <a:spcPct val="0"/>
              </a:spcAft>
            </a:pPr>
            <a:endParaRPr lang="en-US" sz="400" dirty="0">
              <a:latin typeface="Gill Sans MT" pitchFamily="34" charset="0"/>
            </a:endParaRPr>
          </a:p>
          <a:p>
            <a:pPr fontAlgn="base">
              <a:spcBef>
                <a:spcPct val="0"/>
              </a:spcBef>
              <a:spcAft>
                <a:spcPct val="0"/>
              </a:spcAft>
            </a:pPr>
            <a:r>
              <a:rPr lang="en-US" b="1" dirty="0">
                <a:latin typeface="Gill Sans MT" pitchFamily="34" charset="0"/>
              </a:rPr>
              <a:t>2.</a:t>
            </a:r>
            <a:r>
              <a:rPr lang="en-US" dirty="0">
                <a:latin typeface="Gill Sans MT" pitchFamily="34" charset="0"/>
              </a:rPr>
              <a:t>	Prefer shorter paths</a:t>
            </a:r>
          </a:p>
          <a:p>
            <a:pPr fontAlgn="base">
              <a:spcBef>
                <a:spcPct val="0"/>
              </a:spcBef>
              <a:spcAft>
                <a:spcPct val="0"/>
              </a:spcAft>
            </a:pPr>
            <a:endParaRPr lang="en-US" sz="700" dirty="0">
              <a:latin typeface="Gill Sans MT" pitchFamily="34" charset="0"/>
            </a:endParaRPr>
          </a:p>
          <a:p>
            <a:pPr fontAlgn="base">
              <a:spcBef>
                <a:spcPct val="0"/>
              </a:spcBef>
              <a:spcAft>
                <a:spcPct val="0"/>
              </a:spcAft>
            </a:pPr>
            <a:r>
              <a:rPr lang="en-US" b="1" dirty="0">
                <a:latin typeface="Gill Sans MT" pitchFamily="34" charset="0"/>
              </a:rPr>
              <a:t>3.</a:t>
            </a:r>
            <a:r>
              <a:rPr lang="en-US" dirty="0">
                <a:latin typeface="Gill Sans MT" pitchFamily="34" charset="0"/>
              </a:rPr>
              <a:t>	Arbitrary tiebreak</a:t>
            </a:r>
          </a:p>
          <a:p>
            <a:endParaRPr lang="en-CA" dirty="0">
              <a:latin typeface="Gill Sans MT" pitchFamily="34" charset="0"/>
            </a:endParaRPr>
          </a:p>
        </p:txBody>
      </p:sp>
      <p:sp>
        <p:nvSpPr>
          <p:cNvPr id="6" name="Rectangle 5"/>
          <p:cNvSpPr/>
          <p:nvPr/>
        </p:nvSpPr>
        <p:spPr bwMode="auto">
          <a:xfrm>
            <a:off x="4114800" y="4625102"/>
            <a:ext cx="5029200" cy="1752600"/>
          </a:xfrm>
          <a:prstGeom prst="rect">
            <a:avLst/>
          </a:prstGeom>
          <a:solidFill>
            <a:schemeClr val="accent2">
              <a:lumMod val="75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kumimoji="0" lang="en-US" sz="2000" b="1" i="0" strike="noStrike" cap="none" normalizeH="0" baseline="0" dirty="0" smtClean="0">
                <a:ln>
                  <a:noFill/>
                </a:ln>
                <a:solidFill>
                  <a:schemeClr val="bg1"/>
                </a:solidFill>
                <a:effectLst>
                  <a:outerShdw blurRad="38100" dist="38100" dir="2700000" algn="tl">
                    <a:srgbClr val="000000">
                      <a:alpha val="43137"/>
                    </a:srgbClr>
                  </a:outerShdw>
                </a:effectLst>
                <a:latin typeface="Gill Sans MT" pitchFamily="34" charset="0"/>
              </a:rPr>
              <a:t>Export Policy</a:t>
            </a:r>
            <a:r>
              <a:rPr kumimoji="0" lang="en-US" sz="2000" b="1" i="0" strike="noStrike" cap="none" normalizeH="0" dirty="0" smtClean="0">
                <a:ln>
                  <a:noFill/>
                </a:ln>
                <a:solidFill>
                  <a:schemeClr val="bg1"/>
                </a:solidFill>
                <a:effectLst>
                  <a:outerShdw blurRad="38100" dist="38100" dir="2700000" algn="tl">
                    <a:srgbClr val="000000">
                      <a:alpha val="43137"/>
                    </a:srgbClr>
                  </a:outerShdw>
                </a:effectLst>
                <a:latin typeface="Gill Sans MT" pitchFamily="34" charset="0"/>
              </a:rPr>
              <a:t>:</a:t>
            </a:r>
          </a:p>
          <a:p>
            <a:pPr marL="0" marR="0" indent="0" defTabSz="914400" rtl="0" eaLnBrk="1" fontAlgn="base" latinLnBrk="0" hangingPunct="1">
              <a:lnSpc>
                <a:spcPct val="100000"/>
              </a:lnSpc>
              <a:spcBef>
                <a:spcPct val="0"/>
              </a:spcBef>
              <a:spcAft>
                <a:spcPct val="0"/>
              </a:spcAft>
              <a:buClrTx/>
              <a:buSzTx/>
              <a:buFontTx/>
              <a:buNone/>
              <a:tabLst/>
            </a:pPr>
            <a:endParaRPr kumimoji="0" lang="en-US" sz="300" b="0" i="0" u="none" strike="noStrike" cap="none" normalizeH="0" dirty="0" smtClean="0">
              <a:ln>
                <a:noFill/>
              </a:ln>
              <a:solidFill>
                <a:schemeClr val="tx1"/>
              </a:solidFill>
              <a:effectLst/>
              <a:latin typeface="Gill Sans MT" pitchFamily="34" charset="0"/>
            </a:endParaRPr>
          </a:p>
          <a:p>
            <a:pPr marL="457200" marR="0" indent="-457200" defTabSz="914400" rtl="0" eaLnBrk="1" fontAlgn="base" latinLnBrk="0" hangingPunct="1">
              <a:lnSpc>
                <a:spcPct val="100000"/>
              </a:lnSpc>
              <a:spcBef>
                <a:spcPct val="0"/>
              </a:spcBef>
              <a:spcAft>
                <a:spcPct val="0"/>
              </a:spcAft>
              <a:buClrTx/>
              <a:buSzTx/>
              <a:buFontTx/>
              <a:buAutoNum type="arabicPeriod"/>
              <a:tabLst/>
            </a:pPr>
            <a:r>
              <a:rPr lang="en-US" sz="2000" dirty="0" smtClean="0">
                <a:latin typeface="Gill Sans MT" pitchFamily="34" charset="0"/>
              </a:rPr>
              <a:t>Export customer path</a:t>
            </a:r>
          </a:p>
          <a:p>
            <a:pPr lvl="1"/>
            <a:r>
              <a:rPr lang="en-US" sz="2000" dirty="0">
                <a:latin typeface="Gill Sans MT" pitchFamily="34" charset="0"/>
              </a:rPr>
              <a:t>	</a:t>
            </a:r>
            <a:r>
              <a:rPr lang="en-US" sz="2000" dirty="0" smtClean="0">
                <a:latin typeface="Gill Sans MT" pitchFamily="34" charset="0"/>
              </a:rPr>
              <a:t> to all neighbors.</a:t>
            </a:r>
            <a:endParaRPr kumimoji="0" lang="en-US" sz="500" b="0" i="0" u="none" strike="noStrike" cap="none" normalizeH="0" dirty="0" smtClean="0">
              <a:ln>
                <a:noFill/>
              </a:ln>
              <a:solidFill>
                <a:schemeClr val="tx1"/>
              </a:solidFill>
              <a:effectLst/>
              <a:latin typeface="Gill Sans MT" pitchFamily="34" charset="0"/>
            </a:endParaRPr>
          </a:p>
          <a:p>
            <a:pPr marL="457200" marR="0" indent="-457200" defTabSz="914400" rtl="0" eaLnBrk="1" fontAlgn="base" latinLnBrk="0" hangingPunct="1">
              <a:lnSpc>
                <a:spcPct val="100000"/>
              </a:lnSpc>
              <a:spcBef>
                <a:spcPct val="0"/>
              </a:spcBef>
              <a:spcAft>
                <a:spcPct val="0"/>
              </a:spcAft>
              <a:buClrTx/>
              <a:buSzTx/>
              <a:buFontTx/>
              <a:buAutoNum type="arabicPeriod" startAt="2"/>
              <a:tabLst/>
            </a:pPr>
            <a:r>
              <a:rPr lang="en-US" sz="2000" dirty="0" smtClean="0">
                <a:latin typeface="Gill Sans MT" pitchFamily="34" charset="0"/>
              </a:rPr>
              <a:t>Export peer/provider path</a:t>
            </a:r>
          </a:p>
          <a:p>
            <a:pPr marR="0" defTabSz="914400" rtl="0" eaLnBrk="1" fontAlgn="base" latinLnBrk="0" hangingPunct="1">
              <a:lnSpc>
                <a:spcPct val="100000"/>
              </a:lnSpc>
              <a:spcBef>
                <a:spcPct val="0"/>
              </a:spcBef>
              <a:spcAft>
                <a:spcPct val="0"/>
              </a:spcAft>
              <a:buClrTx/>
              <a:buSzTx/>
              <a:tabLst/>
            </a:pPr>
            <a:r>
              <a:rPr lang="en-US" sz="2000" baseline="0" dirty="0">
                <a:latin typeface="Gill Sans MT" pitchFamily="34" charset="0"/>
              </a:rPr>
              <a:t>	</a:t>
            </a:r>
            <a:r>
              <a:rPr lang="en-US" sz="2000" baseline="0" dirty="0" smtClean="0">
                <a:latin typeface="Gill Sans MT" pitchFamily="34" charset="0"/>
              </a:rPr>
              <a:t>to</a:t>
            </a:r>
            <a:r>
              <a:rPr lang="en-US" sz="2000" dirty="0" smtClean="0">
                <a:latin typeface="Gill Sans MT" pitchFamily="34" charset="0"/>
              </a:rPr>
              <a:t> all customers.</a:t>
            </a:r>
          </a:p>
        </p:txBody>
      </p:sp>
      <p:sp>
        <p:nvSpPr>
          <p:cNvPr id="24" name="Cloud 23"/>
          <p:cNvSpPr/>
          <p:nvPr/>
        </p:nvSpPr>
        <p:spPr>
          <a:xfrm>
            <a:off x="149414" y="5638800"/>
            <a:ext cx="1984186" cy="990600"/>
          </a:xfrm>
          <a:prstGeom prst="clou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CA" b="1" dirty="0" smtClean="0">
                <a:latin typeface="Gill Sans MT" pitchFamily="34" charset="0"/>
              </a:rPr>
              <a:t>Customer</a:t>
            </a:r>
            <a:endParaRPr lang="en-CA" b="1" dirty="0">
              <a:latin typeface="Gill Sans MT" pitchFamily="34" charset="0"/>
            </a:endParaRPr>
          </a:p>
        </p:txBody>
      </p:sp>
      <p:cxnSp>
        <p:nvCxnSpPr>
          <p:cNvPr id="31" name="Straight Arrow Connector 30"/>
          <p:cNvCxnSpPr/>
          <p:nvPr/>
        </p:nvCxnSpPr>
        <p:spPr>
          <a:xfrm>
            <a:off x="1618824" y="4408519"/>
            <a:ext cx="914400" cy="457200"/>
          </a:xfrm>
          <a:prstGeom prst="straightConnector1">
            <a:avLst/>
          </a:prstGeom>
          <a:ln w="76200">
            <a:headEnd type="none" w="med" len="med"/>
            <a:tailEnd type="triangle" w="med" len="med"/>
          </a:ln>
        </p:spPr>
        <p:style>
          <a:lnRef idx="3">
            <a:schemeClr val="dk1"/>
          </a:lnRef>
          <a:fillRef idx="0">
            <a:schemeClr val="dk1"/>
          </a:fillRef>
          <a:effectRef idx="2">
            <a:schemeClr val="dk1"/>
          </a:effectRef>
          <a:fontRef idx="minor">
            <a:schemeClr val="tx1"/>
          </a:fontRef>
        </p:style>
      </p:cxnSp>
      <p:sp>
        <p:nvSpPr>
          <p:cNvPr id="15" name="TextBox 14"/>
          <p:cNvSpPr txBox="1"/>
          <p:nvPr/>
        </p:nvSpPr>
        <p:spPr>
          <a:xfrm>
            <a:off x="1527974" y="3029634"/>
            <a:ext cx="377026" cy="646331"/>
          </a:xfrm>
          <a:prstGeom prst="rect">
            <a:avLst/>
          </a:prstGeom>
          <a:noFill/>
        </p:spPr>
        <p:txBody>
          <a:bodyPr wrap="none" rtlCol="0">
            <a:spAutoFit/>
          </a:bodyPr>
          <a:lstStyle/>
          <a:p>
            <a:r>
              <a:rPr lang="en-CA" sz="3600" dirty="0" smtClean="0">
                <a:solidFill>
                  <a:schemeClr val="accent3">
                    <a:lumMod val="75000"/>
                  </a:schemeClr>
                </a:solidFill>
                <a:latin typeface="Aharoni" pitchFamily="2" charset="-79"/>
                <a:cs typeface="Aharoni" pitchFamily="2" charset="-79"/>
              </a:rPr>
              <a:t>$</a:t>
            </a:r>
            <a:endParaRPr lang="en-CA" sz="3600" dirty="0">
              <a:solidFill>
                <a:schemeClr val="accent3">
                  <a:lumMod val="75000"/>
                </a:schemeClr>
              </a:solidFill>
              <a:latin typeface="Aharoni" pitchFamily="2" charset="-79"/>
              <a:cs typeface="Aharoni" pitchFamily="2" charset="-79"/>
            </a:endParaRPr>
          </a:p>
        </p:txBody>
      </p:sp>
      <p:sp>
        <p:nvSpPr>
          <p:cNvPr id="32" name="TextBox 31"/>
          <p:cNvSpPr txBox="1"/>
          <p:nvPr/>
        </p:nvSpPr>
        <p:spPr>
          <a:xfrm>
            <a:off x="1699600" y="4419600"/>
            <a:ext cx="377026" cy="646331"/>
          </a:xfrm>
          <a:prstGeom prst="rect">
            <a:avLst/>
          </a:prstGeom>
          <a:noFill/>
        </p:spPr>
        <p:txBody>
          <a:bodyPr wrap="none" rtlCol="0">
            <a:spAutoFit/>
          </a:bodyPr>
          <a:lstStyle/>
          <a:p>
            <a:r>
              <a:rPr lang="en-CA" sz="3600" dirty="0" smtClean="0">
                <a:solidFill>
                  <a:schemeClr val="accent3">
                    <a:lumMod val="75000"/>
                  </a:schemeClr>
                </a:solidFill>
                <a:latin typeface="Aharoni" pitchFamily="2" charset="-79"/>
                <a:cs typeface="Aharoni" pitchFamily="2" charset="-79"/>
              </a:rPr>
              <a:t>$</a:t>
            </a:r>
            <a:endParaRPr lang="en-CA" sz="3600" dirty="0">
              <a:solidFill>
                <a:schemeClr val="accent3">
                  <a:lumMod val="75000"/>
                </a:schemeClr>
              </a:solidFill>
              <a:latin typeface="Aharoni" pitchFamily="2" charset="-79"/>
              <a:cs typeface="Aharoni" pitchFamily="2" charset="-79"/>
            </a:endParaRPr>
          </a:p>
        </p:txBody>
      </p:sp>
      <p:sp>
        <p:nvSpPr>
          <p:cNvPr id="26" name="Cloud 25"/>
          <p:cNvSpPr/>
          <p:nvPr/>
        </p:nvSpPr>
        <p:spPr>
          <a:xfrm>
            <a:off x="1831787" y="2257523"/>
            <a:ext cx="1995225" cy="990600"/>
          </a:xfrm>
          <a:prstGeom prst="clou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CA" b="1" dirty="0" smtClean="0">
                <a:latin typeface="Gill Sans MT" pitchFamily="34" charset="0"/>
              </a:rPr>
              <a:t>Provider</a:t>
            </a:r>
            <a:endParaRPr lang="en-CA" b="1" dirty="0">
              <a:latin typeface="Gill Sans MT" pitchFamily="34" charset="0"/>
            </a:endParaRPr>
          </a:p>
        </p:txBody>
      </p:sp>
      <p:sp>
        <p:nvSpPr>
          <p:cNvPr id="27" name="Cloud 26"/>
          <p:cNvSpPr/>
          <p:nvPr/>
        </p:nvSpPr>
        <p:spPr>
          <a:xfrm>
            <a:off x="990600" y="3687126"/>
            <a:ext cx="1123666" cy="738116"/>
          </a:xfrm>
          <a:prstGeom prst="cloud">
            <a:avLst/>
          </a:prstGeom>
          <a:solidFill>
            <a:schemeClr val="accent2">
              <a:lumMod val="75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CA" sz="2000" b="1" dirty="0" smtClean="0">
                <a:latin typeface="Gill Sans MT" pitchFamily="34" charset="0"/>
              </a:rPr>
              <a:t>ISP</a:t>
            </a:r>
            <a:endParaRPr lang="en-CA" sz="2000" b="1" dirty="0">
              <a:latin typeface="Gill Sans MT" pitchFamily="34" charset="0"/>
            </a:endParaRPr>
          </a:p>
        </p:txBody>
      </p:sp>
      <p:sp>
        <p:nvSpPr>
          <p:cNvPr id="36" name="Cloud 35"/>
          <p:cNvSpPr/>
          <p:nvPr/>
        </p:nvSpPr>
        <p:spPr>
          <a:xfrm>
            <a:off x="1984187" y="4772172"/>
            <a:ext cx="1995225" cy="990600"/>
          </a:xfrm>
          <a:prstGeom prst="clou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CA" b="1" dirty="0" smtClean="0">
                <a:latin typeface="Gill Sans MT" pitchFamily="34" charset="0"/>
              </a:rPr>
              <a:t>Provider</a:t>
            </a:r>
            <a:endParaRPr lang="en-CA" b="1" dirty="0">
              <a:latin typeface="Gill Sans MT" pitchFamily="34" charset="0"/>
            </a:endParaRPr>
          </a:p>
        </p:txBody>
      </p:sp>
      <p:cxnSp>
        <p:nvCxnSpPr>
          <p:cNvPr id="30" name="Straight Arrow Connector 29"/>
          <p:cNvCxnSpPr/>
          <p:nvPr/>
        </p:nvCxnSpPr>
        <p:spPr>
          <a:xfrm flipV="1">
            <a:off x="1562244" y="3072445"/>
            <a:ext cx="589128" cy="713109"/>
          </a:xfrm>
          <a:prstGeom prst="straightConnector1">
            <a:avLst/>
          </a:prstGeom>
          <a:ln w="76200">
            <a:headEnd type="none" w="med" len="med"/>
            <a:tailEnd type="triangle" w="med" len="med"/>
          </a:ln>
        </p:spPr>
        <p:style>
          <a:lnRef idx="3">
            <a:schemeClr val="dk1"/>
          </a:lnRef>
          <a:fillRef idx="0">
            <a:schemeClr val="dk1"/>
          </a:fillRef>
          <a:effectRef idx="2">
            <a:schemeClr val="dk1"/>
          </a:effectRef>
          <a:fontRef idx="minor">
            <a:schemeClr val="tx1"/>
          </a:fontRef>
        </p:style>
      </p:cxnSp>
      <p:sp>
        <p:nvSpPr>
          <p:cNvPr id="37" name="Freeform 36"/>
          <p:cNvSpPr/>
          <p:nvPr/>
        </p:nvSpPr>
        <p:spPr>
          <a:xfrm>
            <a:off x="1690220" y="3037764"/>
            <a:ext cx="1175854" cy="1815152"/>
          </a:xfrm>
          <a:custGeom>
            <a:avLst/>
            <a:gdLst>
              <a:gd name="connsiteX0" fmla="*/ 943842 w 1175854"/>
              <a:gd name="connsiteY0" fmla="*/ 0 h 1815152"/>
              <a:gd name="connsiteX1" fmla="*/ 2147 w 1175854"/>
              <a:gd name="connsiteY1" fmla="*/ 914400 h 1815152"/>
              <a:gd name="connsiteX2" fmla="*/ 1175854 w 1175854"/>
              <a:gd name="connsiteY2" fmla="*/ 1815152 h 1815152"/>
              <a:gd name="connsiteX3" fmla="*/ 1175854 w 1175854"/>
              <a:gd name="connsiteY3" fmla="*/ 1815152 h 1815152"/>
            </a:gdLst>
            <a:ahLst/>
            <a:cxnLst>
              <a:cxn ang="0">
                <a:pos x="connsiteX0" y="connsiteY0"/>
              </a:cxn>
              <a:cxn ang="0">
                <a:pos x="connsiteX1" y="connsiteY1"/>
              </a:cxn>
              <a:cxn ang="0">
                <a:pos x="connsiteX2" y="connsiteY2"/>
              </a:cxn>
              <a:cxn ang="0">
                <a:pos x="connsiteX3" y="connsiteY3"/>
              </a:cxn>
            </a:cxnLst>
            <a:rect l="l" t="t" r="r" b="b"/>
            <a:pathLst>
              <a:path w="1175854" h="1815152">
                <a:moveTo>
                  <a:pt x="943842" y="0"/>
                </a:moveTo>
                <a:cubicBezTo>
                  <a:pt x="453660" y="305937"/>
                  <a:pt x="-36522" y="611875"/>
                  <a:pt x="2147" y="914400"/>
                </a:cubicBezTo>
                <a:cubicBezTo>
                  <a:pt x="40816" y="1216925"/>
                  <a:pt x="1175854" y="1815152"/>
                  <a:pt x="1175854" y="1815152"/>
                </a:cubicBezTo>
                <a:lnTo>
                  <a:pt x="1175854" y="1815152"/>
                </a:lnTo>
              </a:path>
            </a:pathLst>
          </a:custGeom>
          <a:noFill/>
          <a:ln w="76200">
            <a:solidFill>
              <a:schemeClr val="accent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8" name="Multiply 37"/>
          <p:cNvSpPr/>
          <p:nvPr/>
        </p:nvSpPr>
        <p:spPr>
          <a:xfrm>
            <a:off x="1543192" y="3821895"/>
            <a:ext cx="532832" cy="527363"/>
          </a:xfrm>
          <a:prstGeom prst="mathMultiply">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CA"/>
          </a:p>
        </p:txBody>
      </p:sp>
      <p:cxnSp>
        <p:nvCxnSpPr>
          <p:cNvPr id="39" name="Straight Arrow Connector 38"/>
          <p:cNvCxnSpPr>
            <a:stCxn id="24" idx="3"/>
          </p:cNvCxnSpPr>
          <p:nvPr/>
        </p:nvCxnSpPr>
        <p:spPr>
          <a:xfrm flipV="1">
            <a:off x="1141507" y="4349259"/>
            <a:ext cx="373537" cy="1346179"/>
          </a:xfrm>
          <a:prstGeom prst="straightConnector1">
            <a:avLst/>
          </a:prstGeom>
          <a:ln w="76200">
            <a:headEnd type="none" w="med" len="med"/>
            <a:tailEnd type="triangle" w="med" len="med"/>
          </a:ln>
        </p:spPr>
        <p:style>
          <a:lnRef idx="3">
            <a:schemeClr val="dk1"/>
          </a:lnRef>
          <a:fillRef idx="0">
            <a:schemeClr val="dk1"/>
          </a:fillRef>
          <a:effectRef idx="2">
            <a:schemeClr val="dk1"/>
          </a:effectRef>
          <a:fontRef idx="minor">
            <a:schemeClr val="tx1"/>
          </a:fontRef>
        </p:style>
      </p:cxnSp>
      <p:sp>
        <p:nvSpPr>
          <p:cNvPr id="40" name="TextBox 39"/>
          <p:cNvSpPr txBox="1"/>
          <p:nvPr/>
        </p:nvSpPr>
        <p:spPr>
          <a:xfrm>
            <a:off x="990600" y="4666276"/>
            <a:ext cx="377026" cy="646331"/>
          </a:xfrm>
          <a:prstGeom prst="rect">
            <a:avLst/>
          </a:prstGeom>
          <a:noFill/>
        </p:spPr>
        <p:txBody>
          <a:bodyPr wrap="none" rtlCol="0">
            <a:spAutoFit/>
          </a:bodyPr>
          <a:lstStyle/>
          <a:p>
            <a:r>
              <a:rPr lang="en-CA" sz="3600" dirty="0" smtClean="0">
                <a:solidFill>
                  <a:schemeClr val="accent3">
                    <a:lumMod val="75000"/>
                  </a:schemeClr>
                </a:solidFill>
                <a:latin typeface="Aharoni" pitchFamily="2" charset="-79"/>
                <a:cs typeface="Aharoni" pitchFamily="2" charset="-79"/>
              </a:rPr>
              <a:t>$</a:t>
            </a:r>
            <a:endParaRPr lang="en-CA" sz="3600" dirty="0">
              <a:solidFill>
                <a:schemeClr val="accent3">
                  <a:lumMod val="75000"/>
                </a:schemeClr>
              </a:solidFill>
              <a:latin typeface="Aharoni" pitchFamily="2" charset="-79"/>
              <a:cs typeface="Aharoni" pitchFamily="2" charset="-79"/>
            </a:endParaRPr>
          </a:p>
        </p:txBody>
      </p:sp>
      <p:grpSp>
        <p:nvGrpSpPr>
          <p:cNvPr id="41" name="Group 40"/>
          <p:cNvGrpSpPr/>
          <p:nvPr/>
        </p:nvGrpSpPr>
        <p:grpSpPr>
          <a:xfrm>
            <a:off x="914400" y="2879678"/>
            <a:ext cx="1897039" cy="2838734"/>
            <a:chOff x="914400" y="2879678"/>
            <a:chExt cx="1897039" cy="2838734"/>
          </a:xfrm>
        </p:grpSpPr>
        <p:sp>
          <p:nvSpPr>
            <p:cNvPr id="19" name="Freeform 18"/>
            <p:cNvSpPr/>
            <p:nvPr/>
          </p:nvSpPr>
          <p:spPr>
            <a:xfrm>
              <a:off x="914400" y="2879678"/>
              <a:ext cx="1037230" cy="2838734"/>
            </a:xfrm>
            <a:custGeom>
              <a:avLst/>
              <a:gdLst>
                <a:gd name="connsiteX0" fmla="*/ 0 w 1037230"/>
                <a:gd name="connsiteY0" fmla="*/ 2838734 h 2838734"/>
                <a:gd name="connsiteX1" fmla="*/ 423081 w 1037230"/>
                <a:gd name="connsiteY1" fmla="*/ 955343 h 2838734"/>
                <a:gd name="connsiteX2" fmla="*/ 1037230 w 1037230"/>
                <a:gd name="connsiteY2" fmla="*/ 0 h 2838734"/>
                <a:gd name="connsiteX3" fmla="*/ 1037230 w 1037230"/>
                <a:gd name="connsiteY3" fmla="*/ 0 h 2838734"/>
              </a:gdLst>
              <a:ahLst/>
              <a:cxnLst>
                <a:cxn ang="0">
                  <a:pos x="connsiteX0" y="connsiteY0"/>
                </a:cxn>
                <a:cxn ang="0">
                  <a:pos x="connsiteX1" y="connsiteY1"/>
                </a:cxn>
                <a:cxn ang="0">
                  <a:pos x="connsiteX2" y="connsiteY2"/>
                </a:cxn>
                <a:cxn ang="0">
                  <a:pos x="connsiteX3" y="connsiteY3"/>
                </a:cxn>
              </a:cxnLst>
              <a:rect l="l" t="t" r="r" b="b"/>
              <a:pathLst>
                <a:path w="1037230" h="2838734">
                  <a:moveTo>
                    <a:pt x="0" y="2838734"/>
                  </a:moveTo>
                  <a:cubicBezTo>
                    <a:pt x="125104" y="2133599"/>
                    <a:pt x="250209" y="1428465"/>
                    <a:pt x="423081" y="955343"/>
                  </a:cubicBezTo>
                  <a:cubicBezTo>
                    <a:pt x="595953" y="482221"/>
                    <a:pt x="1037230" y="0"/>
                    <a:pt x="1037230" y="0"/>
                  </a:cubicBezTo>
                  <a:lnTo>
                    <a:pt x="1037230" y="0"/>
                  </a:lnTo>
                </a:path>
              </a:pathLst>
            </a:custGeom>
            <a:noFill/>
            <a:ln w="7620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0" name="Freeform 19"/>
            <p:cNvSpPr/>
            <p:nvPr/>
          </p:nvSpPr>
          <p:spPr>
            <a:xfrm>
              <a:off x="1173707" y="4082844"/>
              <a:ext cx="1637732" cy="666577"/>
            </a:xfrm>
            <a:custGeom>
              <a:avLst/>
              <a:gdLst>
                <a:gd name="connsiteX0" fmla="*/ 0 w 1637732"/>
                <a:gd name="connsiteY0" fmla="*/ 311735 h 666577"/>
                <a:gd name="connsiteX1" fmla="*/ 491320 w 1637732"/>
                <a:gd name="connsiteY1" fmla="*/ 11484 h 666577"/>
                <a:gd name="connsiteX2" fmla="*/ 1637732 w 1637732"/>
                <a:gd name="connsiteY2" fmla="*/ 666577 h 666577"/>
                <a:gd name="connsiteX3" fmla="*/ 1637732 w 1637732"/>
                <a:gd name="connsiteY3" fmla="*/ 666577 h 666577"/>
              </a:gdLst>
              <a:ahLst/>
              <a:cxnLst>
                <a:cxn ang="0">
                  <a:pos x="connsiteX0" y="connsiteY0"/>
                </a:cxn>
                <a:cxn ang="0">
                  <a:pos x="connsiteX1" y="connsiteY1"/>
                </a:cxn>
                <a:cxn ang="0">
                  <a:pos x="connsiteX2" y="connsiteY2"/>
                </a:cxn>
                <a:cxn ang="0">
                  <a:pos x="connsiteX3" y="connsiteY3"/>
                </a:cxn>
              </a:cxnLst>
              <a:rect l="l" t="t" r="r" b="b"/>
              <a:pathLst>
                <a:path w="1637732" h="666577">
                  <a:moveTo>
                    <a:pt x="0" y="311735"/>
                  </a:moveTo>
                  <a:cubicBezTo>
                    <a:pt x="109182" y="132039"/>
                    <a:pt x="218365" y="-47656"/>
                    <a:pt x="491320" y="11484"/>
                  </a:cubicBezTo>
                  <a:cubicBezTo>
                    <a:pt x="764275" y="70624"/>
                    <a:pt x="1637732" y="666577"/>
                    <a:pt x="1637732" y="666577"/>
                  </a:cubicBezTo>
                  <a:lnTo>
                    <a:pt x="1637732" y="666577"/>
                  </a:lnTo>
                </a:path>
              </a:pathLst>
            </a:custGeom>
            <a:noFill/>
            <a:ln w="7620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
        <p:nvSpPr>
          <p:cNvPr id="7" name="Freeform 6"/>
          <p:cNvSpPr/>
          <p:nvPr/>
        </p:nvSpPr>
        <p:spPr>
          <a:xfrm>
            <a:off x="846161" y="3029803"/>
            <a:ext cx="1132764" cy="2579427"/>
          </a:xfrm>
          <a:custGeom>
            <a:avLst/>
            <a:gdLst>
              <a:gd name="connsiteX0" fmla="*/ 1132764 w 1132764"/>
              <a:gd name="connsiteY0" fmla="*/ 0 h 2579427"/>
              <a:gd name="connsiteX1" fmla="*/ 354842 w 1132764"/>
              <a:gd name="connsiteY1" fmla="*/ 1064525 h 2579427"/>
              <a:gd name="connsiteX2" fmla="*/ 0 w 1132764"/>
              <a:gd name="connsiteY2" fmla="*/ 2579427 h 2579427"/>
              <a:gd name="connsiteX3" fmla="*/ 0 w 1132764"/>
              <a:gd name="connsiteY3" fmla="*/ 2579427 h 2579427"/>
            </a:gdLst>
            <a:ahLst/>
            <a:cxnLst>
              <a:cxn ang="0">
                <a:pos x="connsiteX0" y="connsiteY0"/>
              </a:cxn>
              <a:cxn ang="0">
                <a:pos x="connsiteX1" y="connsiteY1"/>
              </a:cxn>
              <a:cxn ang="0">
                <a:pos x="connsiteX2" y="connsiteY2"/>
              </a:cxn>
              <a:cxn ang="0">
                <a:pos x="connsiteX3" y="connsiteY3"/>
              </a:cxn>
            </a:cxnLst>
            <a:rect l="l" t="t" r="r" b="b"/>
            <a:pathLst>
              <a:path w="1132764" h="2579427">
                <a:moveTo>
                  <a:pt x="1132764" y="0"/>
                </a:moveTo>
                <a:cubicBezTo>
                  <a:pt x="838200" y="317310"/>
                  <a:pt x="543636" y="634621"/>
                  <a:pt x="354842" y="1064525"/>
                </a:cubicBezTo>
                <a:cubicBezTo>
                  <a:pt x="166048" y="1494429"/>
                  <a:pt x="0" y="2579427"/>
                  <a:pt x="0" y="2579427"/>
                </a:cubicBezTo>
                <a:lnTo>
                  <a:pt x="0" y="2579427"/>
                </a:lnTo>
              </a:path>
            </a:pathLst>
          </a:custGeom>
          <a:noFill/>
          <a:ln w="76200">
            <a:solidFill>
              <a:schemeClr val="accent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9" name="Straight Arrow Connector 8"/>
          <p:cNvCxnSpPr/>
          <p:nvPr/>
        </p:nvCxnSpPr>
        <p:spPr>
          <a:xfrm>
            <a:off x="228600" y="2462579"/>
            <a:ext cx="1099675" cy="0"/>
          </a:xfrm>
          <a:prstGeom prst="straightConnector1">
            <a:avLst/>
          </a:prstGeom>
          <a:ln w="762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88693" y="2510346"/>
            <a:ext cx="1707519" cy="369332"/>
          </a:xfrm>
          <a:prstGeom prst="rect">
            <a:avLst/>
          </a:prstGeom>
          <a:noFill/>
        </p:spPr>
        <p:txBody>
          <a:bodyPr wrap="none" rtlCol="0">
            <a:spAutoFit/>
          </a:bodyPr>
          <a:lstStyle/>
          <a:p>
            <a:r>
              <a:rPr lang="en-CA" dirty="0">
                <a:latin typeface="Gill Sans MT" pitchFamily="34" charset="0"/>
              </a:rPr>
              <a:t>A</a:t>
            </a:r>
            <a:r>
              <a:rPr lang="en-CA" dirty="0" smtClean="0">
                <a:latin typeface="Gill Sans MT" pitchFamily="34" charset="0"/>
              </a:rPr>
              <a:t>nnouncements</a:t>
            </a:r>
            <a:endParaRPr lang="en-CA" dirty="0">
              <a:latin typeface="Gill Sans MT" pitchFamily="34" charset="0"/>
            </a:endParaRPr>
          </a:p>
        </p:txBody>
      </p:sp>
    </p:spTree>
    <p:custDataLst>
      <p:tags r:id="rId1"/>
    </p:custDataLst>
    <p:extLst>
      <p:ext uri="{BB962C8B-B14F-4D97-AF65-F5344CB8AC3E}">
        <p14:creationId xmlns:p14="http://schemas.microsoft.com/office/powerpoint/2010/main" val="185369811"/>
      </p:ext>
    </p:extLst>
  </p:cSld>
  <p:clrMapOvr>
    <a:masterClrMapping/>
  </p:clrMapOvr>
  <mc:AlternateContent xmlns:mc="http://schemas.openxmlformats.org/markup-compatibility/2006" xmlns:p14="http://schemas.microsoft.com/office/powerpoint/2010/main">
    <mc:Choice Requires="p14">
      <p:transition spd="slow" p14:dur="2000" advTm="32710"/>
    </mc:Choice>
    <mc:Fallback xmlns="">
      <p:transition spd="slow" advTm="3271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childTnLst>
                                    <p:set>
                                      <p:cBhvr>
                                        <p:cTn id="10" dur="1" fill="hold">
                                          <p:stCondLst>
                                            <p:cond delay="0"/>
                                          </p:stCondLst>
                                        </p:cTn>
                                        <p:tgtEl>
                                          <p:spTgt spid="41"/>
                                        </p:tgtEl>
                                        <p:attrNameLst>
                                          <p:attrName>style.visibility</p:attrName>
                                        </p:attrNameLst>
                                      </p:cBhvr>
                                      <p:to>
                                        <p:strVal val="visible"/>
                                      </p:to>
                                    </p:set>
                                    <p:animEffect transition="in" filter="wipe(down)">
                                      <p:cBhvr>
                                        <p:cTn id="11" dur="500"/>
                                        <p:tgtEl>
                                          <p:spTgt spid="41"/>
                                        </p:tgtEl>
                                      </p:cBhvr>
                                    </p:animEffect>
                                  </p:childTnLst>
                                </p:cTn>
                              </p:par>
                              <p:par>
                                <p:cTn id="12" presetID="10" presetClass="entr" presetSubtype="0" fill="hold" nodeType="with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500"/>
                                        <p:tgtEl>
                                          <p:spTgt spid="9"/>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41"/>
                                        </p:tgtEl>
                                        <p:attrNameLst>
                                          <p:attrName>style.visibility</p:attrName>
                                        </p:attrNameLst>
                                      </p:cBhvr>
                                      <p:to>
                                        <p:strVal val="hidden"/>
                                      </p:to>
                                    </p:set>
                                  </p:childTnLst>
                                </p:cTn>
                              </p:par>
                              <p:par>
                                <p:cTn id="22" presetID="22" presetClass="entr" presetSubtype="2"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right)">
                                      <p:cBhvr>
                                        <p:cTn id="24" dur="500"/>
                                        <p:tgtEl>
                                          <p:spTgt spid="7"/>
                                        </p:tgtEl>
                                      </p:cBhvr>
                                    </p:animEffect>
                                  </p:childTnLst>
                                </p:cTn>
                              </p:par>
                              <p:par>
                                <p:cTn id="25" presetID="22" presetClass="entr" presetSubtype="1" fill="hold" grpId="0" nodeType="with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wipe(up)">
                                      <p:cBhvr>
                                        <p:cTn id="27" dur="500"/>
                                        <p:tgtEl>
                                          <p:spTgt spid="37"/>
                                        </p:tgtEl>
                                      </p:cBhvr>
                                    </p:animEffect>
                                  </p:childTnLst>
                                </p:cTn>
                              </p:par>
                            </p:childTnLst>
                          </p:cTn>
                        </p:par>
                        <p:par>
                          <p:cTn id="28" fill="hold">
                            <p:stCondLst>
                              <p:cond delay="500"/>
                            </p:stCondLst>
                            <p:childTnLst>
                              <p:par>
                                <p:cTn id="29" presetID="1" presetClass="entr" presetSubtype="0" fill="hold" grpId="0" nodeType="after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7" grpId="0" animBg="1"/>
      <p:bldP spid="38" grpId="0" animBg="1"/>
      <p:bldP spid="7" grpId="0" animBg="1"/>
      <p:bldP spid="10"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2.2|7.8|13.8|13.1|14.7"/>
</p:tagLst>
</file>

<file path=ppt/tags/tag2.xml><?xml version="1.0" encoding="utf-8"?>
<p:tagLst xmlns:a="http://schemas.openxmlformats.org/drawingml/2006/main" xmlns:r="http://schemas.openxmlformats.org/officeDocument/2006/relationships" xmlns:p="http://schemas.openxmlformats.org/presentationml/2006/main">
  <p:tag name="TIMING" val="|8.4|7.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 Id="rId2" Type="http://schemas.openxmlformats.org/officeDocument/2006/relationships/image" Target="../media/image3.jpeg"/></Relationships>
</file>

<file path=ppt/theme/_rels/theme5.xml.rels><?xml version="1.0" encoding="UTF-8" standalone="yes"?>
<Relationships xmlns="http://schemas.openxmlformats.org/package/2006/relationships"><Relationship Id="rId1" Type="http://schemas.openxmlformats.org/officeDocument/2006/relationships/image" Target="../media/image2.jpeg"/><Relationship Id="rId2" Type="http://schemas.openxmlformats.org/officeDocument/2006/relationships/image" Target="../media/image3.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Custom 8">
      <a:dk1>
        <a:sysClr val="windowText" lastClr="000000"/>
      </a:dk1>
      <a:lt1>
        <a:sysClr val="window" lastClr="FFFFFF"/>
      </a:lt1>
      <a:dk2>
        <a:srgbClr val="1F497D"/>
      </a:dk2>
      <a:lt2>
        <a:srgbClr val="EEECE1"/>
      </a:lt2>
      <a:accent1>
        <a:srgbClr val="1489AF"/>
      </a:accent1>
      <a:accent2>
        <a:srgbClr val="822B9F"/>
      </a:accent2>
      <a:accent3>
        <a:srgbClr val="4A9900"/>
      </a:accent3>
      <a:accent4>
        <a:srgbClr val="D89500"/>
      </a:accent4>
      <a:accent5>
        <a:srgbClr val="E00000"/>
      </a:accent5>
      <a:accent6>
        <a:srgbClr val="990000"/>
      </a:accent6>
      <a:hlink>
        <a:srgbClr val="0000FF"/>
      </a:hlink>
      <a:folHlink>
        <a:srgbClr val="80008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edian">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1_Office Theme">
  <a:themeElements>
    <a:clrScheme name="Custom 8">
      <a:dk1>
        <a:sysClr val="windowText" lastClr="000000"/>
      </a:dk1>
      <a:lt1>
        <a:sysClr val="window" lastClr="FFFFFF"/>
      </a:lt1>
      <a:dk2>
        <a:srgbClr val="1F497D"/>
      </a:dk2>
      <a:lt2>
        <a:srgbClr val="EEECE1"/>
      </a:lt2>
      <a:accent1>
        <a:srgbClr val="1489AF"/>
      </a:accent1>
      <a:accent2>
        <a:srgbClr val="822B9F"/>
      </a:accent2>
      <a:accent3>
        <a:srgbClr val="4A9900"/>
      </a:accent3>
      <a:accent4>
        <a:srgbClr val="D89500"/>
      </a:accent4>
      <a:accent5>
        <a:srgbClr val="E00000"/>
      </a:accent5>
      <a:accent6>
        <a:srgbClr val="990000"/>
      </a:accent6>
      <a:hlink>
        <a:srgbClr val="0000FF"/>
      </a:hlink>
      <a:folHlink>
        <a:srgbClr val="80008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Median">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Essential.thmx</Template>
  <TotalTime>18978</TotalTime>
  <Words>1829</Words>
  <Application>Microsoft Macintosh PowerPoint</Application>
  <PresentationFormat>On-screen Show (4:3)</PresentationFormat>
  <Paragraphs>277</Paragraphs>
  <Slides>15</Slides>
  <Notes>9</Notes>
  <HiddenSlides>0</HiddenSlides>
  <MMClips>0</MMClips>
  <ScaleCrop>false</ScaleCrop>
  <HeadingPairs>
    <vt:vector size="6" baseType="variant">
      <vt:variant>
        <vt:lpstr>Fonts Used</vt:lpstr>
      </vt:variant>
      <vt:variant>
        <vt:i4>12</vt:i4>
      </vt:variant>
      <vt:variant>
        <vt:lpstr>Theme</vt:lpstr>
      </vt:variant>
      <vt:variant>
        <vt:i4>5</vt:i4>
      </vt:variant>
      <vt:variant>
        <vt:lpstr>Slide Titles</vt:lpstr>
      </vt:variant>
      <vt:variant>
        <vt:i4>15</vt:i4>
      </vt:variant>
    </vt:vector>
  </HeadingPairs>
  <TitlesOfParts>
    <vt:vector size="32" baseType="lpstr">
      <vt:lpstr>Aharoni</vt:lpstr>
      <vt:lpstr>Arial Black</vt:lpstr>
      <vt:lpstr>Calibri</vt:lpstr>
      <vt:lpstr>Corbel</vt:lpstr>
      <vt:lpstr>Gill Sans</vt:lpstr>
      <vt:lpstr>Gill Sans MT</vt:lpstr>
      <vt:lpstr>HGｺﾞｼｯｸM</vt:lpstr>
      <vt:lpstr>Times New Roman</vt:lpstr>
      <vt:lpstr>Tw Cen MT</vt:lpstr>
      <vt:lpstr>Wingdings</vt:lpstr>
      <vt:lpstr>Wingdings 2</vt:lpstr>
      <vt:lpstr>Arial</vt:lpstr>
      <vt:lpstr>Essential</vt:lpstr>
      <vt:lpstr>Office Theme</vt:lpstr>
      <vt:lpstr>Median</vt:lpstr>
      <vt:lpstr>1_Office Theme</vt:lpstr>
      <vt:lpstr>1_Median</vt:lpstr>
      <vt:lpstr>CS590B/690B  Detecting Network Interference</vt:lpstr>
      <vt:lpstr>Where we are</vt:lpstr>
      <vt:lpstr>Anonymity on the Internet</vt:lpstr>
      <vt:lpstr>Tor 101</vt:lpstr>
      <vt:lpstr>Threat model</vt:lpstr>
      <vt:lpstr>AS Numbers</vt:lpstr>
      <vt:lpstr>BGP: The Internet’s Routing Protocol (1)</vt:lpstr>
      <vt:lpstr>Standard model of Internet routing</vt:lpstr>
      <vt:lpstr>Standard model of Internet routing</vt:lpstr>
      <vt:lpstr>Timing attacks &amp; routing</vt:lpstr>
      <vt:lpstr>Timing attacks &amp; routing</vt:lpstr>
      <vt:lpstr>IP Address Ownership and Hijacking</vt:lpstr>
      <vt:lpstr>How to Hijack a Prefix</vt:lpstr>
      <vt:lpstr>How can hijacks/interception be used to compromise Tor?</vt:lpstr>
      <vt:lpstr>Exercise  </vt:lpstr>
    </vt:vector>
  </TitlesOfParts>
  <Company>SUNY Stony Brook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Phillipa Gill</dc:creator>
  <cp:lastModifiedBy>Microsoft Office User</cp:lastModifiedBy>
  <cp:revision>274</cp:revision>
  <dcterms:created xsi:type="dcterms:W3CDTF">2014-01-23T15:43:34Z</dcterms:created>
  <dcterms:modified xsi:type="dcterms:W3CDTF">2018-04-05T14:45:50Z</dcterms:modified>
</cp:coreProperties>
</file>