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42"/>
  </p:notesMasterIdLst>
  <p:sldIdLst>
    <p:sldId id="256" r:id="rId3"/>
    <p:sldId id="327" r:id="rId4"/>
    <p:sldId id="328" r:id="rId5"/>
    <p:sldId id="262" r:id="rId6"/>
    <p:sldId id="308" r:id="rId7"/>
    <p:sldId id="309" r:id="rId8"/>
    <p:sldId id="310" r:id="rId9"/>
    <p:sldId id="314" r:id="rId10"/>
    <p:sldId id="315" r:id="rId11"/>
    <p:sldId id="316" r:id="rId12"/>
    <p:sldId id="317" r:id="rId13"/>
    <p:sldId id="318" r:id="rId14"/>
    <p:sldId id="319" r:id="rId15"/>
    <p:sldId id="320" r:id="rId16"/>
    <p:sldId id="350" r:id="rId17"/>
    <p:sldId id="351" r:id="rId18"/>
    <p:sldId id="352" r:id="rId19"/>
    <p:sldId id="353" r:id="rId20"/>
    <p:sldId id="354"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12" r:id="rId40"/>
    <p:sldId id="31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58" autoAdjust="0"/>
    <p:restoredTop sz="50000" autoAdjust="0"/>
  </p:normalViewPr>
  <p:slideViewPr>
    <p:cSldViewPr snapToGrid="0" snapToObjects="1">
      <p:cViewPr>
        <p:scale>
          <a:sx n="72" d="100"/>
          <a:sy n="72" d="100"/>
        </p:scale>
        <p:origin x="57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phillipa/Dropbox/PlotsForYem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phillipa/Dropbox/PlotsForYe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800" dirty="0">
                <a:latin typeface="Gill Sans" charset="0"/>
                <a:ea typeface="Gill Sans" charset="0"/>
                <a:cs typeface="Gill Sans" charset="0"/>
              </a:rPr>
              <a:t>TTL Values for HTTP</a:t>
            </a:r>
            <a:r>
              <a:rPr lang="en-US" sz="1800" baseline="0" dirty="0">
                <a:latin typeface="Gill Sans" charset="0"/>
                <a:ea typeface="Gill Sans" charset="0"/>
                <a:cs typeface="Gill Sans" charset="0"/>
              </a:rPr>
              <a:t> </a:t>
            </a:r>
            <a:r>
              <a:rPr lang="en-US" sz="1800" baseline="0" dirty="0" smtClean="0">
                <a:latin typeface="Gill Sans" charset="0"/>
                <a:ea typeface="Gill Sans" charset="0"/>
                <a:cs typeface="Gill Sans" charset="0"/>
              </a:rPr>
              <a:t>404</a:t>
            </a:r>
            <a:endParaRPr lang="en-US" sz="1800" dirty="0">
              <a:latin typeface="Gill Sans" charset="0"/>
              <a:ea typeface="Gill Sans" charset="0"/>
              <a:cs typeface="Gill Sans" charset="0"/>
            </a:endParaRPr>
          </a:p>
        </c:rich>
      </c:tx>
      <c:layout>
        <c:manualLayout>
          <c:xMode val="edge"/>
          <c:yMode val="edge"/>
          <c:x val="0.311538829211844"/>
          <c:y val="0.0580267832441495"/>
        </c:manualLayout>
      </c:layout>
      <c:overlay val="0"/>
    </c:title>
    <c:autoTitleDeleted val="0"/>
    <c:plotArea>
      <c:layout>
        <c:manualLayout>
          <c:layoutTarget val="inner"/>
          <c:xMode val="edge"/>
          <c:yMode val="edge"/>
          <c:x val="0.217959064129859"/>
          <c:y val="0.178492790015647"/>
          <c:w val="0.737343561668525"/>
          <c:h val="0.575884749059781"/>
        </c:manualLayout>
      </c:layout>
      <c:lineChart>
        <c:grouping val="standard"/>
        <c:varyColors val="0"/>
        <c:ser>
          <c:idx val="0"/>
          <c:order val="0"/>
          <c:tx>
            <c:strRef>
              <c:f>Sheet1!$K$1</c:f>
              <c:strCache>
                <c:ptCount val="1"/>
                <c:pt idx="0">
                  <c:v>SYNACK TTL</c:v>
                </c:pt>
              </c:strCache>
            </c:strRef>
          </c:tx>
          <c:spPr>
            <a:ln>
              <a:noFill/>
            </a:ln>
          </c:spPr>
          <c:marker>
            <c:symbol val="circle"/>
            <c:size val="5"/>
            <c:spPr>
              <a:solidFill>
                <a:schemeClr val="accent2"/>
              </a:solidFill>
              <a:ln w="63500">
                <a:solidFill>
                  <a:schemeClr val="accent2"/>
                </a:solidFill>
              </a:ln>
            </c:spPr>
          </c:marker>
          <c:val>
            <c:numRef>
              <c:f>Sheet1!$K$2:$K$31</c:f>
              <c:numCache>
                <c:formatCode>General</c:formatCode>
                <c:ptCount val="30"/>
                <c:pt idx="0">
                  <c:v>47.0</c:v>
                </c:pt>
                <c:pt idx="1">
                  <c:v>49.0</c:v>
                </c:pt>
                <c:pt idx="2">
                  <c:v>49.0</c:v>
                </c:pt>
                <c:pt idx="3">
                  <c:v>49.0</c:v>
                </c:pt>
                <c:pt idx="4">
                  <c:v>50.0</c:v>
                </c:pt>
                <c:pt idx="5">
                  <c:v>50.0</c:v>
                </c:pt>
                <c:pt idx="6">
                  <c:v>50.0</c:v>
                </c:pt>
                <c:pt idx="7">
                  <c:v>50.0</c:v>
                </c:pt>
                <c:pt idx="8">
                  <c:v>50.0</c:v>
                </c:pt>
                <c:pt idx="9">
                  <c:v>50.0</c:v>
                </c:pt>
                <c:pt idx="10">
                  <c:v>50.0</c:v>
                </c:pt>
                <c:pt idx="11">
                  <c:v>51.0</c:v>
                </c:pt>
                <c:pt idx="12">
                  <c:v>51.0</c:v>
                </c:pt>
                <c:pt idx="13">
                  <c:v>51.0</c:v>
                </c:pt>
                <c:pt idx="14">
                  <c:v>51.0</c:v>
                </c:pt>
                <c:pt idx="15">
                  <c:v>51.0</c:v>
                </c:pt>
                <c:pt idx="16">
                  <c:v>51.0</c:v>
                </c:pt>
                <c:pt idx="17">
                  <c:v>52.0</c:v>
                </c:pt>
                <c:pt idx="18">
                  <c:v>52.0</c:v>
                </c:pt>
                <c:pt idx="19">
                  <c:v>52.0</c:v>
                </c:pt>
                <c:pt idx="20">
                  <c:v>52.0</c:v>
                </c:pt>
                <c:pt idx="21">
                  <c:v>53.0</c:v>
                </c:pt>
                <c:pt idx="22">
                  <c:v>53.0</c:v>
                </c:pt>
                <c:pt idx="23">
                  <c:v>54.0</c:v>
                </c:pt>
                <c:pt idx="24">
                  <c:v>54.0</c:v>
                </c:pt>
                <c:pt idx="25">
                  <c:v>116.0</c:v>
                </c:pt>
                <c:pt idx="26">
                  <c:v>117.0</c:v>
                </c:pt>
                <c:pt idx="27">
                  <c:v>119.0</c:v>
                </c:pt>
                <c:pt idx="28">
                  <c:v>241.0</c:v>
                </c:pt>
                <c:pt idx="29">
                  <c:v>244.0</c:v>
                </c:pt>
              </c:numCache>
            </c:numRef>
          </c:val>
          <c:smooth val="0"/>
        </c:ser>
        <c:ser>
          <c:idx val="2"/>
          <c:order val="1"/>
          <c:tx>
            <c:strRef>
              <c:f>Sheet1!$M$1</c:f>
              <c:strCache>
                <c:ptCount val="1"/>
                <c:pt idx="0">
                  <c:v>Anomaly TTL</c:v>
                </c:pt>
              </c:strCache>
            </c:strRef>
          </c:tx>
          <c:spPr>
            <a:ln>
              <a:noFill/>
            </a:ln>
          </c:spPr>
          <c:marker>
            <c:symbol val="circle"/>
            <c:size val="5"/>
            <c:spPr>
              <a:solidFill>
                <a:schemeClr val="accent3"/>
              </a:solidFill>
              <a:ln w="63500">
                <a:solidFill>
                  <a:schemeClr val="accent3"/>
                </a:solidFill>
              </a:ln>
            </c:spPr>
          </c:marker>
          <c:val>
            <c:numRef>
              <c:f>'csv_baseline-2015-04-17T162836.'!$M$2:$M$31</c:f>
              <c:numCache>
                <c:formatCode>General</c:formatCode>
                <c:ptCount val="30"/>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60.0</c:v>
                </c:pt>
                <c:pt idx="29">
                  <c:v>60.0</c:v>
                </c:pt>
              </c:numCache>
            </c:numRef>
          </c:val>
          <c:smooth val="0"/>
        </c:ser>
        <c:dLbls>
          <c:showLegendKey val="0"/>
          <c:showVal val="0"/>
          <c:showCatName val="0"/>
          <c:showSerName val="0"/>
          <c:showPercent val="0"/>
          <c:showBubbleSize val="0"/>
        </c:dLbls>
        <c:marker val="1"/>
        <c:smooth val="0"/>
        <c:axId val="2108982320"/>
        <c:axId val="2107389856"/>
      </c:lineChart>
      <c:catAx>
        <c:axId val="2108982320"/>
        <c:scaling>
          <c:orientation val="minMax"/>
        </c:scaling>
        <c:delete val="0"/>
        <c:axPos val="b"/>
        <c:title>
          <c:tx>
            <c:rich>
              <a:bodyPr/>
              <a:lstStyle/>
              <a:p>
                <a:pPr>
                  <a:defRPr sz="1800"/>
                </a:pPr>
                <a:r>
                  <a:rPr lang="en-US" sz="1800"/>
                  <a:t>URLs Tested</a:t>
                </a:r>
                <a:r>
                  <a:rPr lang="en-US" sz="1800" baseline="0"/>
                  <a:t> (Sorted by TTL)</a:t>
                </a:r>
                <a:endParaRPr lang="en-US" sz="1800"/>
              </a:p>
            </c:rich>
          </c:tx>
          <c:overlay val="0"/>
        </c:title>
        <c:majorTickMark val="out"/>
        <c:minorTickMark val="none"/>
        <c:tickLblPos val="nextTo"/>
        <c:txPr>
          <a:bodyPr/>
          <a:lstStyle/>
          <a:p>
            <a:pPr>
              <a:defRPr sz="1600"/>
            </a:pPr>
            <a:endParaRPr lang="en-US"/>
          </a:p>
        </c:txPr>
        <c:crossAx val="2107389856"/>
        <c:crosses val="autoZero"/>
        <c:auto val="1"/>
        <c:lblAlgn val="ctr"/>
        <c:lblOffset val="100"/>
        <c:noMultiLvlLbl val="0"/>
      </c:catAx>
      <c:valAx>
        <c:axId val="2107389856"/>
        <c:scaling>
          <c:orientation val="minMax"/>
          <c:max val="256.0"/>
          <c:min val="0.0"/>
        </c:scaling>
        <c:delete val="0"/>
        <c:axPos val="l"/>
        <c:title>
          <c:tx>
            <c:rich>
              <a:bodyPr rot="-5400000" vert="horz"/>
              <a:lstStyle/>
              <a:p>
                <a:pPr>
                  <a:defRPr sz="1800"/>
                </a:pPr>
                <a:r>
                  <a:rPr lang="en-US" sz="1800"/>
                  <a:t>TTL Value</a:t>
                </a:r>
              </a:p>
            </c:rich>
          </c:tx>
          <c:overlay val="0"/>
        </c:title>
        <c:numFmt formatCode="General" sourceLinked="1"/>
        <c:majorTickMark val="out"/>
        <c:minorTickMark val="none"/>
        <c:tickLblPos val="nextTo"/>
        <c:txPr>
          <a:bodyPr/>
          <a:lstStyle/>
          <a:p>
            <a:pPr>
              <a:defRPr sz="1600"/>
            </a:pPr>
            <a:endParaRPr lang="en-US"/>
          </a:p>
        </c:txPr>
        <c:crossAx val="2108982320"/>
        <c:crosses val="autoZero"/>
        <c:crossBetween val="between"/>
      </c:valAx>
      <c:spPr>
        <a:ln>
          <a:solidFill>
            <a:schemeClr val="tx1"/>
          </a:solidFill>
        </a:ln>
      </c:spPr>
    </c:plotArea>
    <c:legend>
      <c:legendPos val="l"/>
      <c:layout>
        <c:manualLayout>
          <c:xMode val="edge"/>
          <c:yMode val="edge"/>
          <c:x val="0.232417964921767"/>
          <c:y val="0.208527213085421"/>
          <c:w val="0.597190361934372"/>
          <c:h val="0.14260474381951"/>
        </c:manualLayout>
      </c:layout>
      <c:overlay val="1"/>
      <c:spPr>
        <a:ln>
          <a:solidFill>
            <a:schemeClr val="tx1"/>
          </a:solidFill>
        </a:ln>
      </c:spPr>
      <c:txPr>
        <a:bodyPr/>
        <a:lstStyle/>
        <a:p>
          <a:pPr>
            <a:defRPr sz="18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dirty="0">
                <a:latin typeface="Gill Sans" charset="0"/>
                <a:ea typeface="Gill Sans" charset="0"/>
                <a:cs typeface="Gill Sans" charset="0"/>
              </a:rPr>
              <a:t>TTL Values for Block Page </a:t>
            </a:r>
          </a:p>
        </c:rich>
      </c:tx>
      <c:layout>
        <c:manualLayout>
          <c:xMode val="edge"/>
          <c:yMode val="edge"/>
          <c:x val="0.292556227899165"/>
          <c:y val="0.0551254314884323"/>
        </c:manualLayout>
      </c:layout>
      <c:overlay val="0"/>
    </c:title>
    <c:autoTitleDeleted val="0"/>
    <c:plotArea>
      <c:layout>
        <c:manualLayout>
          <c:layoutTarget val="inner"/>
          <c:xMode val="edge"/>
          <c:yMode val="edge"/>
          <c:x val="0.222645111838896"/>
          <c:y val="0.180498455813414"/>
          <c:w val="0.727151650291501"/>
          <c:h val="0.573879157500987"/>
        </c:manualLayout>
      </c:layout>
      <c:lineChart>
        <c:grouping val="standard"/>
        <c:varyColors val="0"/>
        <c:ser>
          <c:idx val="0"/>
          <c:order val="0"/>
          <c:tx>
            <c:strRef>
              <c:f>Sheet1!$K$1</c:f>
              <c:strCache>
                <c:ptCount val="1"/>
                <c:pt idx="0">
                  <c:v>SYNACK TTL</c:v>
                </c:pt>
              </c:strCache>
            </c:strRef>
          </c:tx>
          <c:spPr>
            <a:ln>
              <a:noFill/>
            </a:ln>
          </c:spPr>
          <c:marker>
            <c:symbol val="circle"/>
            <c:size val="5"/>
            <c:spPr>
              <a:solidFill>
                <a:schemeClr val="accent2"/>
              </a:solidFill>
              <a:ln w="63500">
                <a:solidFill>
                  <a:schemeClr val="accent2"/>
                </a:solidFill>
              </a:ln>
            </c:spPr>
          </c:marker>
          <c:val>
            <c:numRef>
              <c:f>Sheet1!$R$2:$R$45</c:f>
              <c:numCache>
                <c:formatCode>General</c:formatCode>
                <c:ptCount val="44"/>
                <c:pt idx="0">
                  <c:v>41.0</c:v>
                </c:pt>
                <c:pt idx="1">
                  <c:v>46.0</c:v>
                </c:pt>
                <c:pt idx="2">
                  <c:v>46.0</c:v>
                </c:pt>
                <c:pt idx="3">
                  <c:v>47.0</c:v>
                </c:pt>
                <c:pt idx="4">
                  <c:v>47.0</c:v>
                </c:pt>
                <c:pt idx="5">
                  <c:v>47.0</c:v>
                </c:pt>
                <c:pt idx="6">
                  <c:v>48.0</c:v>
                </c:pt>
                <c:pt idx="7">
                  <c:v>50.0</c:v>
                </c:pt>
                <c:pt idx="8">
                  <c:v>50.0</c:v>
                </c:pt>
                <c:pt idx="9">
                  <c:v>50.0</c:v>
                </c:pt>
                <c:pt idx="10">
                  <c:v>50.0</c:v>
                </c:pt>
                <c:pt idx="11">
                  <c:v>50.0</c:v>
                </c:pt>
                <c:pt idx="12">
                  <c:v>51.0</c:v>
                </c:pt>
                <c:pt idx="13">
                  <c:v>51.0</c:v>
                </c:pt>
                <c:pt idx="14">
                  <c:v>51.0</c:v>
                </c:pt>
                <c:pt idx="15">
                  <c:v>51.0</c:v>
                </c:pt>
                <c:pt idx="16">
                  <c:v>51.0</c:v>
                </c:pt>
                <c:pt idx="17">
                  <c:v>52.0</c:v>
                </c:pt>
                <c:pt idx="18">
                  <c:v>52.0</c:v>
                </c:pt>
                <c:pt idx="19">
                  <c:v>52.0</c:v>
                </c:pt>
                <c:pt idx="20">
                  <c:v>52.0</c:v>
                </c:pt>
                <c:pt idx="21">
                  <c:v>52.0</c:v>
                </c:pt>
                <c:pt idx="22">
                  <c:v>52.0</c:v>
                </c:pt>
                <c:pt idx="23">
                  <c:v>52.0</c:v>
                </c:pt>
                <c:pt idx="24">
                  <c:v>52.0</c:v>
                </c:pt>
                <c:pt idx="25">
                  <c:v>53.0</c:v>
                </c:pt>
                <c:pt idx="26">
                  <c:v>53.0</c:v>
                </c:pt>
                <c:pt idx="27">
                  <c:v>53.0</c:v>
                </c:pt>
                <c:pt idx="28">
                  <c:v>53.0</c:v>
                </c:pt>
                <c:pt idx="29">
                  <c:v>53.0</c:v>
                </c:pt>
                <c:pt idx="30">
                  <c:v>53.0</c:v>
                </c:pt>
                <c:pt idx="31">
                  <c:v>53.0</c:v>
                </c:pt>
                <c:pt idx="32">
                  <c:v>55.0</c:v>
                </c:pt>
                <c:pt idx="33">
                  <c:v>55.0</c:v>
                </c:pt>
                <c:pt idx="34">
                  <c:v>55.0</c:v>
                </c:pt>
                <c:pt idx="35">
                  <c:v>109.0</c:v>
                </c:pt>
                <c:pt idx="36">
                  <c:v>112.0</c:v>
                </c:pt>
                <c:pt idx="37">
                  <c:v>112.0</c:v>
                </c:pt>
                <c:pt idx="38">
                  <c:v>114.0</c:v>
                </c:pt>
                <c:pt idx="39">
                  <c:v>115.0</c:v>
                </c:pt>
                <c:pt idx="40">
                  <c:v>115.0</c:v>
                </c:pt>
                <c:pt idx="41">
                  <c:v>115.0</c:v>
                </c:pt>
                <c:pt idx="42">
                  <c:v>115.0</c:v>
                </c:pt>
                <c:pt idx="43">
                  <c:v>116.0</c:v>
                </c:pt>
              </c:numCache>
            </c:numRef>
          </c:val>
          <c:smooth val="0"/>
        </c:ser>
        <c:ser>
          <c:idx val="2"/>
          <c:order val="1"/>
          <c:tx>
            <c:strRef>
              <c:f>Sheet1!$M$1</c:f>
              <c:strCache>
                <c:ptCount val="1"/>
                <c:pt idx="0">
                  <c:v>Anomaly TTL</c:v>
                </c:pt>
              </c:strCache>
            </c:strRef>
          </c:tx>
          <c:spPr>
            <a:ln>
              <a:noFill/>
            </a:ln>
          </c:spPr>
          <c:marker>
            <c:symbol val="circle"/>
            <c:size val="5"/>
            <c:spPr>
              <a:solidFill>
                <a:schemeClr val="accent3"/>
              </a:solidFill>
              <a:ln w="63500">
                <a:solidFill>
                  <a:schemeClr val="accent3"/>
                </a:solidFill>
              </a:ln>
            </c:spPr>
          </c:marker>
          <c:val>
            <c:numRef>
              <c:f>Sheet1!$T$2:$T$45</c:f>
              <c:numCache>
                <c:formatCode>General</c:formatCode>
                <c:ptCount val="44"/>
                <c:pt idx="0">
                  <c:v>60.0</c:v>
                </c:pt>
                <c:pt idx="1">
                  <c:v>60.0</c:v>
                </c:pt>
                <c:pt idx="2">
                  <c:v>60.0</c:v>
                </c:pt>
                <c:pt idx="3">
                  <c:v>60.0</c:v>
                </c:pt>
                <c:pt idx="4">
                  <c:v>60.0</c:v>
                </c:pt>
                <c:pt idx="5">
                  <c:v>60.0</c:v>
                </c:pt>
                <c:pt idx="6">
                  <c:v>60.0</c:v>
                </c:pt>
                <c:pt idx="7">
                  <c:v>60.0</c:v>
                </c:pt>
                <c:pt idx="8">
                  <c:v>60.0</c:v>
                </c:pt>
                <c:pt idx="9">
                  <c:v>60.0</c:v>
                </c:pt>
                <c:pt idx="10">
                  <c:v>60.0</c:v>
                </c:pt>
                <c:pt idx="11">
                  <c:v>60.0</c:v>
                </c:pt>
                <c:pt idx="12">
                  <c:v>60.0</c:v>
                </c:pt>
                <c:pt idx="13">
                  <c:v>60.0</c:v>
                </c:pt>
                <c:pt idx="14">
                  <c:v>60.0</c:v>
                </c:pt>
                <c:pt idx="15">
                  <c:v>60.0</c:v>
                </c:pt>
                <c:pt idx="16">
                  <c:v>60.0</c:v>
                </c:pt>
                <c:pt idx="17">
                  <c:v>60.0</c:v>
                </c:pt>
                <c:pt idx="18">
                  <c:v>60.0</c:v>
                </c:pt>
                <c:pt idx="19">
                  <c:v>60.0</c:v>
                </c:pt>
                <c:pt idx="20">
                  <c:v>60.0</c:v>
                </c:pt>
                <c:pt idx="21">
                  <c:v>60.0</c:v>
                </c:pt>
                <c:pt idx="22">
                  <c:v>60.0</c:v>
                </c:pt>
                <c:pt idx="23">
                  <c:v>60.0</c:v>
                </c:pt>
                <c:pt idx="24">
                  <c:v>60.0</c:v>
                </c:pt>
                <c:pt idx="25">
                  <c:v>60.0</c:v>
                </c:pt>
                <c:pt idx="26">
                  <c:v>60.0</c:v>
                </c:pt>
                <c:pt idx="27">
                  <c:v>60.0</c:v>
                </c:pt>
                <c:pt idx="28">
                  <c:v>60.0</c:v>
                </c:pt>
                <c:pt idx="29">
                  <c:v>60.0</c:v>
                </c:pt>
                <c:pt idx="30">
                  <c:v>60.0</c:v>
                </c:pt>
                <c:pt idx="31">
                  <c:v>60.0</c:v>
                </c:pt>
                <c:pt idx="32">
                  <c:v>60.0</c:v>
                </c:pt>
                <c:pt idx="33">
                  <c:v>60.0</c:v>
                </c:pt>
                <c:pt idx="34">
                  <c:v>60.0</c:v>
                </c:pt>
                <c:pt idx="35">
                  <c:v>60.0</c:v>
                </c:pt>
                <c:pt idx="36">
                  <c:v>60.0</c:v>
                </c:pt>
                <c:pt idx="37">
                  <c:v>60.0</c:v>
                </c:pt>
                <c:pt idx="38">
                  <c:v>60.0</c:v>
                </c:pt>
                <c:pt idx="39">
                  <c:v>60.0</c:v>
                </c:pt>
                <c:pt idx="40">
                  <c:v>60.0</c:v>
                </c:pt>
                <c:pt idx="41">
                  <c:v>60.0</c:v>
                </c:pt>
                <c:pt idx="42">
                  <c:v>60.0</c:v>
                </c:pt>
                <c:pt idx="43">
                  <c:v>60.0</c:v>
                </c:pt>
              </c:numCache>
            </c:numRef>
          </c:val>
          <c:smooth val="0"/>
        </c:ser>
        <c:dLbls>
          <c:showLegendKey val="0"/>
          <c:showVal val="0"/>
          <c:showCatName val="0"/>
          <c:showSerName val="0"/>
          <c:showPercent val="0"/>
          <c:showBubbleSize val="0"/>
        </c:dLbls>
        <c:marker val="1"/>
        <c:smooth val="0"/>
        <c:axId val="2108970896"/>
        <c:axId val="2098220416"/>
      </c:lineChart>
      <c:catAx>
        <c:axId val="2108970896"/>
        <c:scaling>
          <c:orientation val="minMax"/>
        </c:scaling>
        <c:delete val="0"/>
        <c:axPos val="b"/>
        <c:title>
          <c:tx>
            <c:rich>
              <a:bodyPr/>
              <a:lstStyle/>
              <a:p>
                <a:pPr>
                  <a:defRPr/>
                </a:pPr>
                <a:r>
                  <a:rPr lang="en-US"/>
                  <a:t>URLs Tested (Sorted by TTL)</a:t>
                </a:r>
              </a:p>
            </c:rich>
          </c:tx>
          <c:overlay val="0"/>
        </c:title>
        <c:majorTickMark val="out"/>
        <c:minorTickMark val="none"/>
        <c:tickLblPos val="nextTo"/>
        <c:txPr>
          <a:bodyPr/>
          <a:lstStyle/>
          <a:p>
            <a:pPr>
              <a:defRPr sz="1600">
                <a:latin typeface="+mn-lt"/>
              </a:defRPr>
            </a:pPr>
            <a:endParaRPr lang="en-US"/>
          </a:p>
        </c:txPr>
        <c:crossAx val="2098220416"/>
        <c:crosses val="autoZero"/>
        <c:auto val="1"/>
        <c:lblAlgn val="ctr"/>
        <c:lblOffset val="100"/>
        <c:noMultiLvlLbl val="0"/>
      </c:catAx>
      <c:valAx>
        <c:axId val="2098220416"/>
        <c:scaling>
          <c:orientation val="minMax"/>
          <c:max val="256.0"/>
          <c:min val="0.0"/>
        </c:scaling>
        <c:delete val="0"/>
        <c:axPos val="l"/>
        <c:title>
          <c:tx>
            <c:rich>
              <a:bodyPr rot="-5400000" vert="horz"/>
              <a:lstStyle/>
              <a:p>
                <a:pPr>
                  <a:defRPr/>
                </a:pPr>
                <a:r>
                  <a:rPr lang="en-US"/>
                  <a:t>TTL Value</a:t>
                </a:r>
              </a:p>
            </c:rich>
          </c:tx>
          <c:overlay val="0"/>
        </c:title>
        <c:numFmt formatCode="General" sourceLinked="1"/>
        <c:majorTickMark val="out"/>
        <c:minorTickMark val="none"/>
        <c:tickLblPos val="nextTo"/>
        <c:txPr>
          <a:bodyPr/>
          <a:lstStyle/>
          <a:p>
            <a:pPr>
              <a:defRPr sz="1600"/>
            </a:pPr>
            <a:endParaRPr lang="en-US"/>
          </a:p>
        </c:txPr>
        <c:crossAx val="2108970896"/>
        <c:crosses val="autoZero"/>
        <c:crossBetween val="between"/>
      </c:valAx>
      <c:spPr>
        <a:ln>
          <a:solidFill>
            <a:schemeClr val="tx1"/>
          </a:solidFill>
        </a:ln>
      </c:spPr>
    </c:plotArea>
    <c:legend>
      <c:legendPos val="l"/>
      <c:layout>
        <c:manualLayout>
          <c:xMode val="edge"/>
          <c:yMode val="edge"/>
          <c:x val="0.253694373412327"/>
          <c:y val="0.228540489663696"/>
          <c:w val="0.588445404501428"/>
          <c:h val="0.136846879992057"/>
        </c:manualLayout>
      </c:layout>
      <c:overlay val="1"/>
      <c:spPr>
        <a:ln>
          <a:solidFill>
            <a:schemeClr val="tx1"/>
          </a:solidFill>
        </a:ln>
      </c:spPr>
    </c:legend>
    <c:plotVisOnly val="1"/>
    <c:dispBlanksAs val="gap"/>
    <c:showDLblsOverMax val="0"/>
  </c:chart>
  <c:spPr>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6AD1B-EB22-0442-9464-530090A09004}" type="datetimeFigureOut">
              <a:rPr lang="en-US" smtClean="0"/>
              <a:t>2/14/18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B585A-B397-5140-899A-CAF31D0003C2}" type="slidenum">
              <a:rPr lang="en-US" smtClean="0"/>
              <a:t>‹#›</a:t>
            </a:fld>
            <a:endParaRPr lang="en-US"/>
          </a:p>
        </p:txBody>
      </p:sp>
    </p:spTree>
    <p:extLst>
      <p:ext uri="{BB962C8B-B14F-4D97-AF65-F5344CB8AC3E}">
        <p14:creationId xmlns:p14="http://schemas.microsoft.com/office/powerpoint/2010/main" val="1614942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a:t>
            </a:r>
            <a:r>
              <a:rPr lang="en-US" baseline="0" dirty="0" smtClean="0"/>
              <a:t> includes all L06 material (including spooky scan)</a:t>
            </a:r>
            <a:endParaRPr lang="en-US" dirty="0" smtClean="0"/>
          </a:p>
        </p:txBody>
      </p:sp>
      <p:sp>
        <p:nvSpPr>
          <p:cNvPr id="4" name="Slide Number Placeholder 3"/>
          <p:cNvSpPr>
            <a:spLocks noGrp="1"/>
          </p:cNvSpPr>
          <p:nvPr>
            <p:ph type="sldNum" sz="quarter" idx="10"/>
          </p:nvPr>
        </p:nvSpPr>
        <p:spPr/>
        <p:txBody>
          <a:bodyPr/>
          <a:lstStyle/>
          <a:p>
            <a:fld id="{B62B585A-B397-5140-899A-CAF31D0003C2}" type="slidenum">
              <a:rPr lang="en-US" smtClean="0"/>
              <a:t>3</a:t>
            </a:fld>
            <a:endParaRPr lang="en-US"/>
          </a:p>
        </p:txBody>
      </p:sp>
    </p:spTree>
    <p:extLst>
      <p:ext uri="{BB962C8B-B14F-4D97-AF65-F5344CB8AC3E}">
        <p14:creationId xmlns:p14="http://schemas.microsoft.com/office/powerpoint/2010/main" val="1487084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clients would receive</a:t>
            </a:r>
            <a:r>
              <a:rPr lang="en-US" baseline="0" dirty="0" smtClean="0"/>
              <a:t> commands from a central server that will send the clients experiments and any meta data (e.g., URL lists) for testing. </a:t>
            </a:r>
          </a:p>
          <a:p>
            <a:r>
              <a:rPr lang="en-US" baseline="0" dirty="0" smtClean="0"/>
              <a:t>And when the experiments are run the clients would send the results back. </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16</a:t>
            </a:fld>
            <a:endParaRPr lang="en-US"/>
          </a:p>
        </p:txBody>
      </p:sp>
    </p:spTree>
    <p:extLst>
      <p:ext uri="{BB962C8B-B14F-4D97-AF65-F5344CB8AC3E}">
        <p14:creationId xmlns:p14="http://schemas.microsoft.com/office/powerpoint/2010/main" val="85233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it gets the data</a:t>
            </a:r>
            <a:r>
              <a:rPr lang="en-US" baseline="0" dirty="0" smtClean="0"/>
              <a:t> the server would load it into a database where analysis programs could run on it to do more sophisticated inferences (e.g., detecting block pages, fingerprinting devices etc.). The output of these programs could then be used as input to a Web page or blog reports about censorship.</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17</a:t>
            </a:fld>
            <a:endParaRPr lang="en-US"/>
          </a:p>
        </p:txBody>
      </p:sp>
    </p:spTree>
    <p:extLst>
      <p:ext uri="{BB962C8B-B14F-4D97-AF65-F5344CB8AC3E}">
        <p14:creationId xmlns:p14="http://schemas.microsoft.com/office/powerpoint/2010/main" val="2460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where we are right now. The </a:t>
            </a:r>
            <a:r>
              <a:rPr lang="en-US" dirty="0" err="1" smtClean="0"/>
              <a:t>clent</a:t>
            </a:r>
            <a:r>
              <a:rPr lang="en-US" dirty="0" smtClean="0"/>
              <a:t> and server code are pre-alpha. This means we’re currently testing mainly</a:t>
            </a:r>
            <a:r>
              <a:rPr lang="en-US" baseline="0" dirty="0" smtClean="0"/>
              <a:t> on VPN connections and raspberry </a:t>
            </a:r>
            <a:r>
              <a:rPr lang="en-US" baseline="0" dirty="0" err="1" smtClean="0"/>
              <a:t>pis</a:t>
            </a:r>
            <a:r>
              <a:rPr lang="en-US" baseline="0" dirty="0" smtClean="0"/>
              <a:t> under our control, but we do have some code that I can demo to folks later or tomorrow.</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18</a:t>
            </a:fld>
            <a:endParaRPr lang="en-US"/>
          </a:p>
        </p:txBody>
      </p:sp>
    </p:spTree>
    <p:extLst>
      <p:ext uri="{BB962C8B-B14F-4D97-AF65-F5344CB8AC3E}">
        <p14:creationId xmlns:p14="http://schemas.microsoft.com/office/powerpoint/2010/main" val="127422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also started making progress on the data analysis methods, specifically block page detection and using</a:t>
            </a:r>
            <a:r>
              <a:rPr lang="en-US" baseline="0" dirty="0" smtClean="0"/>
              <a:t> </a:t>
            </a:r>
            <a:r>
              <a:rPr lang="en-US" baseline="0" dirty="0" err="1" smtClean="0"/>
              <a:t>blockpages</a:t>
            </a:r>
            <a:r>
              <a:rPr lang="en-US" baseline="0" dirty="0" smtClean="0"/>
              <a:t> to fingerprint censorship devices</a:t>
            </a:r>
            <a:r>
              <a:rPr lang="en-US" dirty="0" smtClean="0"/>
              <a:t> which we evaluated</a:t>
            </a:r>
            <a:r>
              <a:rPr lang="en-US" baseline="0" dirty="0" smtClean="0"/>
              <a:t> on 5 years worth of ONI data. That method and evaluation will appear in IMC this year.</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19</a:t>
            </a:fld>
            <a:endParaRPr lang="en-US"/>
          </a:p>
        </p:txBody>
      </p:sp>
    </p:spTree>
    <p:extLst>
      <p:ext uri="{BB962C8B-B14F-4D97-AF65-F5344CB8AC3E}">
        <p14:creationId xmlns:p14="http://schemas.microsoft.com/office/powerpoint/2010/main" val="78906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Adversarial measurement challenges</a:t>
            </a:r>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1555009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 icon next to bullets.</a:t>
            </a:r>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147754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678205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fact has not gone unnoticed</a:t>
            </a:r>
            <a:r>
              <a:rPr lang="en-US" baseline="0" dirty="0" smtClean="0"/>
              <a:t> with the EU, US and Israel all putting sanctions in place to limit the export of these products.</a:t>
            </a:r>
            <a:endParaRPr lang="en-US" dirty="0" smtClean="0"/>
          </a:p>
          <a:p>
            <a:endParaRPr lang="en-US" dirty="0" smtClean="0"/>
          </a:p>
          <a:p>
            <a:r>
              <a:rPr lang="en-US" dirty="0" smtClean="0"/>
              <a:t>============</a:t>
            </a:r>
          </a:p>
          <a:p>
            <a:endParaRPr lang="en-US" dirty="0" smtClean="0"/>
          </a:p>
          <a:p>
            <a:r>
              <a:rPr lang="en-US" dirty="0" smtClean="0"/>
              <a:t>The fact that we are shipping products for </a:t>
            </a:r>
            <a:r>
              <a:rPr lang="en-US" dirty="0" err="1" smtClean="0"/>
              <a:t>cnsorship</a:t>
            </a:r>
            <a:r>
              <a:rPr lang="en-US" baseline="0" dirty="0" smtClean="0"/>
              <a:t> and surveillance around the world hasn’t gone unnoticed. The US, Europe and Israel have all implemented various sanctions against export of these products to foreign governments.</a:t>
            </a:r>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78722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Challenge of enforcing sanctions.</a:t>
            </a:r>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75703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160876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diving into the technical detail</a:t>
            </a:r>
            <a:r>
              <a:rPr lang="en-US" baseline="0" dirty="0" smtClean="0"/>
              <a:t> I want to give a bit of background on where the idea for </a:t>
            </a:r>
            <a:r>
              <a:rPr lang="en-US" baseline="0" dirty="0" err="1" smtClean="0"/>
              <a:t>ICLab</a:t>
            </a:r>
            <a:r>
              <a:rPr lang="en-US" baseline="0" dirty="0" smtClean="0"/>
              <a:t> originated. Basically, during my post doctoral fellowship with the citizen lab I saw that they had created this really unique network of individuals around the world who wanted to help them measure censorship and other online information controls. </a:t>
            </a:r>
          </a:p>
          <a:p>
            <a:endParaRPr lang="en-US" baseline="0" dirty="0" smtClean="0"/>
          </a:p>
          <a:p>
            <a:r>
              <a:rPr lang="en-US" baseline="0" dirty="0" smtClean="0"/>
              <a:t>However, as I worked </a:t>
            </a:r>
            <a:r>
              <a:rPr lang="pl-PL" baseline="0" dirty="0" err="1" smtClean="0"/>
              <a:t>wi</a:t>
            </a:r>
            <a:r>
              <a:rPr lang="en-US" baseline="0" dirty="0" err="1" smtClean="0"/>
              <a:t>th</a:t>
            </a:r>
            <a:r>
              <a:rPr lang="en-US" baseline="0" dirty="0" smtClean="0"/>
              <a:t> them on different problems it became clear that as censorship and their investigations had evolved, the </a:t>
            </a:r>
            <a:r>
              <a:rPr lang="en-US" baseline="0" dirty="0" err="1" smtClean="0"/>
              <a:t>oirignal</a:t>
            </a:r>
            <a:r>
              <a:rPr lang="en-US" baseline="0" dirty="0" smtClean="0"/>
              <a:t> ONI software was maybe not the best way to leverage this network of individuals.</a:t>
            </a:r>
          </a:p>
          <a:p>
            <a:endParaRPr lang="en-US" baseline="0" dirty="0" smtClean="0"/>
          </a:p>
          <a:p>
            <a:r>
              <a:rPr lang="en-US" baseline="0" dirty="0" smtClean="0"/>
              <a:t>For example, a lot of the test running required human coordination. One infamous example of this was when we needed a result from </a:t>
            </a:r>
            <a:r>
              <a:rPr lang="en-US" baseline="0" dirty="0" err="1" smtClean="0"/>
              <a:t>qatar</a:t>
            </a:r>
            <a:r>
              <a:rPr lang="en-US" baseline="0" dirty="0" smtClean="0"/>
              <a:t> and the work flow was basically to ping the fellow in Saudi Arabia who would contact his colleague in Qatar and we would wait and hope data would come back so we didn’t have to repeat this procedure. </a:t>
            </a:r>
          </a:p>
          <a:p>
            <a:endParaRPr lang="en-US" baseline="0" dirty="0" smtClean="0"/>
          </a:p>
          <a:p>
            <a:r>
              <a:rPr lang="en-US" baseline="0" dirty="0" smtClean="0"/>
              <a:t>Also, a lot of the data analysis requires manual effort. And while I don’t think we’ll ever get away from manual analysis in censorship research, automation would really help to scale things up to more countries and locations and help improve the repeatability of analyses.</a:t>
            </a:r>
          </a:p>
          <a:p>
            <a:endParaRPr lang="en-US" baseline="0" dirty="0" smtClean="0"/>
          </a:p>
          <a:p>
            <a:r>
              <a:rPr lang="en-US" baseline="0" dirty="0" smtClean="0"/>
              <a:t>So with these observations in mind, and the fact that the existing approach had been around for almost 10 years we decided to try to revisit the problem of designing a measurement platform for online information controls. The idea would be to combine my background in network measurement with the Citizen Lab’s extensive experience working on real deployments in the field.</a:t>
            </a:r>
          </a:p>
          <a:p>
            <a:endParaRPr lang="en-US" baseline="0" dirty="0" smtClean="0"/>
          </a:p>
          <a:p>
            <a:r>
              <a:rPr lang="en-US" baseline="0" dirty="0" smtClean="0"/>
              <a:t>-------</a:t>
            </a:r>
            <a:endParaRPr lang="en-US" dirty="0" smtClean="0"/>
          </a:p>
          <a:p>
            <a:endParaRPr lang="en-US" dirty="0" smtClean="0"/>
          </a:p>
          <a:p>
            <a:r>
              <a:rPr lang="en-US" dirty="0" smtClean="0"/>
              <a:t>Before diving into the technical detail I wanted to give a bit of background on where the idea of </a:t>
            </a:r>
            <a:r>
              <a:rPr lang="en-US" dirty="0" err="1" smtClean="0"/>
              <a:t>ICLab</a:t>
            </a:r>
            <a:r>
              <a:rPr lang="en-US" dirty="0" smtClean="0"/>
              <a:t> came from. </a:t>
            </a:r>
          </a:p>
          <a:p>
            <a:r>
              <a:rPr lang="en-US" dirty="0" smtClean="0"/>
              <a:t>The idea came about during my</a:t>
            </a:r>
            <a:r>
              <a:rPr lang="en-US" baseline="0" dirty="0" smtClean="0"/>
              <a:t> post doctoral fellowship with the citizen lab where I saw that they had this really unique network of individuals who were ready and willing to run software and help the group gather measurements of online censorship and information controls. </a:t>
            </a:r>
          </a:p>
          <a:p>
            <a:pPr marL="171450" indent="-171450">
              <a:buFontTx/>
              <a:buChar char="-"/>
            </a:pPr>
            <a:r>
              <a:rPr lang="en-US" baseline="0" dirty="0" smtClean="0"/>
              <a:t>But as we worked together over the year it became clear that their existing software solution was maybe not giving them the data and flexibility they needed.</a:t>
            </a:r>
          </a:p>
          <a:p>
            <a:pPr marL="171450" indent="-171450">
              <a:buFontTx/>
              <a:buChar char="-"/>
            </a:pPr>
            <a:r>
              <a:rPr lang="en-US" baseline="0" dirty="0" smtClean="0"/>
              <a:t>A lot of the testing required human coordination. So one famous example is when we were working on a paper together and the workflow basically consisted of pinging a collaborator in Saudi Arabia who would contact his friend in </a:t>
            </a:r>
            <a:r>
              <a:rPr lang="en-US" baseline="0" dirty="0" err="1" smtClean="0"/>
              <a:t>qatar</a:t>
            </a:r>
            <a:r>
              <a:rPr lang="en-US" baseline="0" dirty="0" smtClean="0"/>
              <a:t> and then hopefully the data would come back, or you end up having to bother this person again.</a:t>
            </a:r>
          </a:p>
          <a:p>
            <a:pPr marL="171450" indent="-171450">
              <a:buFontTx/>
              <a:buChar char="-"/>
            </a:pPr>
            <a:r>
              <a:rPr lang="en-US" baseline="0" dirty="0" smtClean="0"/>
              <a:t>Also a lot of the data analysis is manual. And I don’t think we’ll ever get away from having some manual analysis in censorship measurement, but a lot of tasks could be automated which would help with issues like scalability and repeatability of tests.</a:t>
            </a:r>
          </a:p>
          <a:p>
            <a:pPr marL="171450" indent="-171450">
              <a:buFontTx/>
              <a:buChar char="-"/>
            </a:pPr>
            <a:r>
              <a:rPr lang="en-US" baseline="0" dirty="0" smtClean="0"/>
              <a:t>So given that the existing measurement infrastructure had been around for about 10 years now, the idea was to try to revisit the problem it was trying to solve and see if we could design something better using background I had from working on network measurement.</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8</a:t>
            </a:fld>
            <a:endParaRPr lang="en-US"/>
          </a:p>
        </p:txBody>
      </p:sp>
    </p:spTree>
    <p:extLst>
      <p:ext uri="{BB962C8B-B14F-4D97-AF65-F5344CB8AC3E}">
        <p14:creationId xmlns:p14="http://schemas.microsoft.com/office/powerpoint/2010/main" val="179120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A4F71-2218-A34F-B2BB-46D0C4346C3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939819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More detail. On table contents. </a:t>
            </a:r>
          </a:p>
          <a:p>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32</a:t>
            </a:fld>
            <a:endParaRPr lang="en-CA">
              <a:solidFill>
                <a:prstClr val="black"/>
              </a:solidFill>
            </a:endParaRPr>
          </a:p>
        </p:txBody>
      </p:sp>
    </p:spTree>
    <p:extLst>
      <p:ext uri="{BB962C8B-B14F-4D97-AF65-F5344CB8AC3E}">
        <p14:creationId xmlns:p14="http://schemas.microsoft.com/office/powerpoint/2010/main" val="83687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More detail. On table contents. </a:t>
            </a:r>
          </a:p>
          <a:p>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33</a:t>
            </a:fld>
            <a:endParaRPr lang="en-CA">
              <a:solidFill>
                <a:prstClr val="black"/>
              </a:solidFill>
            </a:endParaRPr>
          </a:p>
        </p:txBody>
      </p:sp>
    </p:spTree>
    <p:extLst>
      <p:ext uri="{BB962C8B-B14F-4D97-AF65-F5344CB8AC3E}">
        <p14:creationId xmlns:p14="http://schemas.microsoft.com/office/powerpoint/2010/main" val="176468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More detail. On table contents. </a:t>
            </a:r>
          </a:p>
          <a:p>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34</a:t>
            </a:fld>
            <a:endParaRPr lang="en-CA">
              <a:solidFill>
                <a:prstClr val="black"/>
              </a:solidFill>
            </a:endParaRPr>
          </a:p>
        </p:txBody>
      </p:sp>
    </p:spTree>
    <p:extLst>
      <p:ext uri="{BB962C8B-B14F-4D97-AF65-F5344CB8AC3E}">
        <p14:creationId xmlns:p14="http://schemas.microsoft.com/office/powerpoint/2010/main" val="1973099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More detail. On table contents. </a:t>
            </a:r>
          </a:p>
          <a:p>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36</a:t>
            </a:fld>
            <a:endParaRPr lang="en-CA">
              <a:solidFill>
                <a:prstClr val="black"/>
              </a:solidFill>
            </a:endParaRPr>
          </a:p>
        </p:txBody>
      </p:sp>
    </p:spTree>
    <p:extLst>
      <p:ext uri="{BB962C8B-B14F-4D97-AF65-F5344CB8AC3E}">
        <p14:creationId xmlns:p14="http://schemas.microsoft.com/office/powerpoint/2010/main" val="155756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More detail. On table contents. </a:t>
            </a:r>
          </a:p>
          <a:p>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rPr>
              <a:pPr/>
              <a:t>37</a:t>
            </a:fld>
            <a:endParaRPr lang="en-CA">
              <a:solidFill>
                <a:prstClr val="black"/>
              </a:solidFill>
            </a:endParaRPr>
          </a:p>
        </p:txBody>
      </p:sp>
    </p:spTree>
    <p:extLst>
      <p:ext uri="{BB962C8B-B14F-4D97-AF65-F5344CB8AC3E}">
        <p14:creationId xmlns:p14="http://schemas.microsoft.com/office/powerpoint/2010/main" val="148432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begin, I’d like to give some background on how </a:t>
            </a:r>
            <a:r>
              <a:rPr lang="en-US" dirty="0" err="1" smtClean="0"/>
              <a:t>censorshp</a:t>
            </a:r>
            <a:r>
              <a:rPr lang="en-US" dirty="0" smtClean="0"/>
              <a:t> measurement is currently done and how this impacts the design of </a:t>
            </a:r>
            <a:r>
              <a:rPr lang="en-US" dirty="0" err="1" smtClean="0"/>
              <a:t>ICLab</a:t>
            </a:r>
            <a:r>
              <a:rPr lang="en-US" dirty="0" smtClean="0"/>
              <a:t>.</a:t>
            </a:r>
          </a:p>
          <a:p>
            <a:endParaRPr lang="en-US" dirty="0" smtClean="0"/>
          </a:p>
          <a:p>
            <a:r>
              <a:rPr lang="en-US" dirty="0" smtClean="0"/>
              <a:t>To show why</a:t>
            </a:r>
            <a:r>
              <a:rPr lang="en-US" baseline="0" dirty="0" smtClean="0"/>
              <a:t> building a censorship measurement platform is so tricky, consider the basic approach used to check if a web page is blocked.</a:t>
            </a:r>
          </a:p>
          <a:p>
            <a:endParaRPr lang="en-US" baseline="0" dirty="0" smtClean="0"/>
          </a:p>
          <a:p>
            <a:r>
              <a:rPr lang="en-US" baseline="0" dirty="0" smtClean="0"/>
              <a:t>Basically you fetch the page from the region where you suspect the content is blocked, and you fetch the same page from a region where you would not expect to see blocking happening and compare the results.</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9</a:t>
            </a:fld>
            <a:endParaRPr lang="en-US"/>
          </a:p>
        </p:txBody>
      </p:sp>
    </p:spTree>
    <p:extLst>
      <p:ext uri="{BB962C8B-B14F-4D97-AF65-F5344CB8AC3E}">
        <p14:creationId xmlns:p14="http://schemas.microsoft.com/office/powerpoint/2010/main" val="306653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a:t>
            </a:r>
            <a:r>
              <a:rPr lang="en-US" baseline="0" dirty="0" smtClean="0"/>
              <a:t> might get something like the following as a result if you wanted to test for censorship of CNN.</a:t>
            </a:r>
          </a:p>
          <a:p>
            <a:r>
              <a:rPr lang="en-US" baseline="0" dirty="0" smtClean="0"/>
              <a:t>You get the proper Web page in the lab and you get what looks like a block page from the field.</a:t>
            </a:r>
          </a:p>
          <a:p>
            <a:endParaRPr lang="en-US" baseline="0" dirty="0" smtClean="0"/>
          </a:p>
          <a:p>
            <a:r>
              <a:rPr lang="en-US" baseline="0" dirty="0" smtClean="0"/>
              <a:t>Standard question to ask: Is this Web </a:t>
            </a:r>
            <a:r>
              <a:rPr lang="en-US" baseline="0" smtClean="0"/>
              <a:t>page blocked</a:t>
            </a:r>
            <a:endParaRPr lang="en-US"/>
          </a:p>
        </p:txBody>
      </p:sp>
      <p:sp>
        <p:nvSpPr>
          <p:cNvPr id="4" name="Slide Number Placeholder 3"/>
          <p:cNvSpPr>
            <a:spLocks noGrp="1"/>
          </p:cNvSpPr>
          <p:nvPr>
            <p:ph type="sldNum" sz="quarter" idx="10"/>
          </p:nvPr>
        </p:nvSpPr>
        <p:spPr/>
        <p:txBody>
          <a:bodyPr/>
          <a:lstStyle/>
          <a:p>
            <a:fld id="{EC68D433-9B5C-5E46-9BA7-112E29120FA6}" type="slidenum">
              <a:rPr lang="en-US" smtClean="0"/>
              <a:t>10</a:t>
            </a:fld>
            <a:endParaRPr lang="en-US"/>
          </a:p>
        </p:txBody>
      </p:sp>
    </p:spTree>
    <p:extLst>
      <p:ext uri="{BB962C8B-B14F-4D97-AF65-F5344CB8AC3E}">
        <p14:creationId xmlns:p14="http://schemas.microsoft.com/office/powerpoint/2010/main" val="146532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what if we get a result like this, where the page renders fine in the lab, but we get no reply in the field. </a:t>
            </a:r>
          </a:p>
          <a:p>
            <a:endParaRPr lang="en-US" baseline="0" dirty="0" smtClean="0"/>
          </a:p>
          <a:p>
            <a:r>
              <a:rPr lang="en-US" baseline="0" dirty="0" smtClean="0"/>
              <a:t>Can we still answer the question of whether or not the content is blocked? </a:t>
            </a:r>
          </a:p>
          <a:p>
            <a:r>
              <a:rPr lang="en-US" baseline="0" dirty="0" smtClean="0"/>
              <a:t>And I think most of us can agree that in this case it’s really hard to say conclusively without more detailed measurements. For example actually </a:t>
            </a:r>
            <a:r>
              <a:rPr lang="en-US" b="1" baseline="0" dirty="0" smtClean="0"/>
              <a:t>having packet captures that could show us if the client received a TCP reset </a:t>
            </a:r>
            <a:r>
              <a:rPr lang="en-US" baseline="0" dirty="0" smtClean="0"/>
              <a:t>or </a:t>
            </a:r>
            <a:r>
              <a:rPr lang="en-US" b="1" baseline="0" dirty="0" smtClean="0"/>
              <a:t>if they got a DNS reply directing them to query local host </a:t>
            </a:r>
            <a:r>
              <a:rPr lang="en-US" baseline="0" dirty="0" smtClean="0"/>
              <a:t>for the content.</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11</a:t>
            </a:fld>
            <a:endParaRPr lang="en-US"/>
          </a:p>
        </p:txBody>
      </p:sp>
    </p:spTree>
    <p:extLst>
      <p:ext uri="{BB962C8B-B14F-4D97-AF65-F5344CB8AC3E}">
        <p14:creationId xmlns:p14="http://schemas.microsoft.com/office/powerpoint/2010/main" val="3024501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might also want to ask more</a:t>
            </a:r>
            <a:r>
              <a:rPr lang="en-US" baseline="0" dirty="0" smtClean="0"/>
              <a:t> questions. </a:t>
            </a:r>
          </a:p>
          <a:p>
            <a:endParaRPr lang="en-US" baseline="0" dirty="0" smtClean="0"/>
          </a:p>
          <a:p>
            <a:r>
              <a:rPr lang="en-US" baseline="0" dirty="0" smtClean="0"/>
              <a:t>Like how was this site blocked? What product was used to block it? Is it something export controlled like Blue Coat/</a:t>
            </a:r>
            <a:r>
              <a:rPr lang="en-US" baseline="0" dirty="0" err="1" smtClean="0"/>
              <a:t>Netsweeper</a:t>
            </a:r>
            <a:r>
              <a:rPr lang="en-US" baseline="0" dirty="0" smtClean="0"/>
              <a:t>?</a:t>
            </a:r>
          </a:p>
          <a:p>
            <a:r>
              <a:rPr lang="en-US" baseline="0" dirty="0" smtClean="0"/>
              <a:t>Also, who is blocking it? Is it the local ISP? Local government? An unrelated ISP who we happen to be routing through?</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12</a:t>
            </a:fld>
            <a:endParaRPr lang="en-US"/>
          </a:p>
        </p:txBody>
      </p:sp>
    </p:spTree>
    <p:extLst>
      <p:ext uri="{BB962C8B-B14F-4D97-AF65-F5344CB8AC3E}">
        <p14:creationId xmlns:p14="http://schemas.microsoft.com/office/powerpoint/2010/main" val="302450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this means for a platform</a:t>
            </a:r>
            <a:r>
              <a:rPr lang="en-US" baseline="0" dirty="0" smtClean="0"/>
              <a:t> like </a:t>
            </a:r>
            <a:r>
              <a:rPr lang="en-US" baseline="0" dirty="0" err="1" smtClean="0"/>
              <a:t>ICLab</a:t>
            </a:r>
            <a:r>
              <a:rPr lang="en-US" baseline="0" dirty="0" smtClean="0"/>
              <a:t> is that it needs to support a wide range of network measurements. </a:t>
            </a:r>
          </a:p>
          <a:p>
            <a:r>
              <a:rPr lang="en-US" baseline="0" dirty="0" smtClean="0"/>
              <a:t>For starters, the basics like HTTP requests, </a:t>
            </a:r>
            <a:r>
              <a:rPr lang="en-US" baseline="0" dirty="0" err="1" smtClean="0"/>
              <a:t>Traceroutes</a:t>
            </a:r>
            <a:r>
              <a:rPr lang="en-US" baseline="0" dirty="0" smtClean="0"/>
              <a:t>, and DNS should be supported.</a:t>
            </a:r>
          </a:p>
          <a:p>
            <a:endParaRPr lang="en-US" baseline="0" dirty="0" smtClean="0"/>
          </a:p>
          <a:p>
            <a:r>
              <a:rPr lang="en-US" baseline="0" dirty="0" smtClean="0"/>
              <a:t>But also less basic measurements like HTTP header fingerprinting which is done by </a:t>
            </a:r>
            <a:r>
              <a:rPr lang="en-US" baseline="0" dirty="0" err="1" smtClean="0"/>
              <a:t>Netalyzr</a:t>
            </a:r>
            <a:r>
              <a:rPr lang="en-US" baseline="0" dirty="0" smtClean="0"/>
              <a:t>. The idea here is the measurement client sends headers with strange capitalization to their own server. If the message arrives with different header capitalization you can infer that there is a device on the path and possibly try to identify it. </a:t>
            </a:r>
          </a:p>
          <a:p>
            <a:endParaRPr lang="en-US" baseline="0" dirty="0" smtClean="0"/>
          </a:p>
          <a:p>
            <a:r>
              <a:rPr lang="en-US" baseline="0" dirty="0" smtClean="0"/>
              <a:t>On the more complex side you might even want to alter IP TTL values to localize where in the network the censoring device is. In the case of HTTP Proxy localization this could even mean that you need to be able to alter the IP TTL mid-TCP stream!</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13</a:t>
            </a:fld>
            <a:endParaRPr lang="en-US"/>
          </a:p>
        </p:txBody>
      </p:sp>
    </p:spTree>
    <p:extLst>
      <p:ext uri="{BB962C8B-B14F-4D97-AF65-F5344CB8AC3E}">
        <p14:creationId xmlns:p14="http://schemas.microsoft.com/office/powerpoint/2010/main" val="21226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0"/>
              <a:buChar char="à"/>
            </a:pPr>
            <a:r>
              <a:rPr lang="en-US" dirty="0" smtClean="0">
                <a:sym typeface="Wingdings"/>
              </a:rPr>
              <a:t>Need new measurements as</a:t>
            </a:r>
            <a:r>
              <a:rPr lang="en-US" baseline="0" dirty="0" smtClean="0">
                <a:sym typeface="Wingdings"/>
              </a:rPr>
              <a:t> technologies change and we want to ask new questions about censorship</a:t>
            </a:r>
          </a:p>
          <a:p>
            <a:pPr marL="171450" indent="-171450">
              <a:buFont typeface="Wingdings" charset="0"/>
              <a:buChar char="à"/>
            </a:pPr>
            <a:r>
              <a:rPr lang="en-US" baseline="0" dirty="0" smtClean="0">
                <a:sym typeface="Wingdings"/>
              </a:rPr>
              <a:t>Need to be able to launch experiments in specific locations quickly e.g., election, political unrest.</a:t>
            </a:r>
          </a:p>
          <a:p>
            <a:pPr marL="171450" indent="-171450">
              <a:buFont typeface="Wingdings" charset="0"/>
              <a:buChar char="à"/>
            </a:pPr>
            <a:r>
              <a:rPr lang="en-US" baseline="0" dirty="0" smtClean="0">
                <a:sym typeface="Wingdings"/>
              </a:rPr>
              <a:t>One of the big things we’ve been grappling with so far is how to balance this need for flexibility with user security and </a:t>
            </a:r>
            <a:r>
              <a:rPr lang="en-US" baseline="0" dirty="0" err="1" smtClean="0">
                <a:sym typeface="Wingdings"/>
              </a:rPr>
              <a:t>safey</a:t>
            </a:r>
            <a:r>
              <a:rPr lang="en-US" baseline="0" dirty="0" smtClean="0">
                <a:sym typeface="Wingdings"/>
              </a:rPr>
              <a:t>. Don’t want to give everyone root access coding </a:t>
            </a:r>
            <a:endParaRPr lang="en-US" dirty="0" smtClean="0"/>
          </a:p>
          <a:p>
            <a:endParaRPr lang="en-US" dirty="0" smtClean="0"/>
          </a:p>
          <a:p>
            <a:r>
              <a:rPr lang="en-US" dirty="0" smtClean="0"/>
              <a:t>What this means is that it’s not possible for us to even know the complete set of measurements that will need to be supported by the platform.</a:t>
            </a:r>
          </a:p>
          <a:p>
            <a:r>
              <a:rPr lang="en-US" dirty="0" smtClean="0"/>
              <a:t>As new censorship</a:t>
            </a:r>
            <a:r>
              <a:rPr lang="en-US" baseline="0" dirty="0" smtClean="0"/>
              <a:t> techniques emerge and new issues arise we will need to be able to develop and deploy new measurement techniques</a:t>
            </a:r>
          </a:p>
          <a:p>
            <a:r>
              <a:rPr lang="en-US" baseline="0" dirty="0" smtClean="0"/>
              <a:t>So obviously this means that the platform needs to be extremely flexible in terms of when, where and what experiments are run</a:t>
            </a:r>
          </a:p>
          <a:p>
            <a:r>
              <a:rPr lang="en-US" baseline="0" dirty="0" smtClean="0"/>
              <a:t>But also that we need to support implementing and launching completely new experiment programs on demand.</a:t>
            </a:r>
          </a:p>
          <a:p>
            <a:endParaRPr lang="en-US" baseline="0" dirty="0" smtClean="0"/>
          </a:p>
          <a:p>
            <a:r>
              <a:rPr lang="en-US" baseline="0" dirty="0" smtClean="0"/>
              <a:t>And this is really where we spent a lot of time this past year trying to find the right balance between allowing a lot of freedom in terms of how experiments are written vs. limiting the risks these experiments may pose to users of the platform. For example, initially we planned to expose a set of measurement primitives, but early feedback indicated that for many tests this wouldn’t be enough. On the other hand, allowing multiple disparate programs to run isn’t tenable either.</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14</a:t>
            </a:fld>
            <a:endParaRPr lang="en-US"/>
          </a:p>
        </p:txBody>
      </p:sp>
    </p:spTree>
    <p:extLst>
      <p:ext uri="{BB962C8B-B14F-4D97-AF65-F5344CB8AC3E}">
        <p14:creationId xmlns:p14="http://schemas.microsoft.com/office/powerpoint/2010/main" val="403131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overview our current system, the</a:t>
            </a:r>
            <a:r>
              <a:rPr lang="en-US" baseline="0" dirty="0" smtClean="0"/>
              <a:t> idea is to have a population of clients in the field running the software on an inexpensive computing device like a raspberry pi. And this is really the platform we are focusing on. But longer term this could include android as well.</a:t>
            </a:r>
            <a:endParaRPr lang="en-US" dirty="0"/>
          </a:p>
        </p:txBody>
      </p:sp>
      <p:sp>
        <p:nvSpPr>
          <p:cNvPr id="4" name="Slide Number Placeholder 3"/>
          <p:cNvSpPr>
            <a:spLocks noGrp="1"/>
          </p:cNvSpPr>
          <p:nvPr>
            <p:ph type="sldNum" sz="quarter" idx="10"/>
          </p:nvPr>
        </p:nvSpPr>
        <p:spPr/>
        <p:txBody>
          <a:bodyPr/>
          <a:lstStyle/>
          <a:p>
            <a:fld id="{EC68D433-9B5C-5E46-9BA7-112E29120FA6}" type="slidenum">
              <a:rPr lang="en-US" smtClean="0"/>
              <a:t>15</a:t>
            </a:fld>
            <a:endParaRPr lang="en-US"/>
          </a:p>
        </p:txBody>
      </p:sp>
    </p:spTree>
    <p:extLst>
      <p:ext uri="{BB962C8B-B14F-4D97-AF65-F5344CB8AC3E}">
        <p14:creationId xmlns:p14="http://schemas.microsoft.com/office/powerpoint/2010/main" val="118726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February 14,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February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February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971EAB-5AF4-D841-878A-64199FB45A8F}" type="datetime1">
              <a:rPr lang="en-US" smtClean="0">
                <a:solidFill>
                  <a:prstClr val="black">
                    <a:tint val="75000"/>
                  </a:prstClr>
                </a:solidFill>
              </a:rPr>
              <a:pPr/>
              <a:t>2/14/18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78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lvl1pPr>
              <a:defRPr sz="3000">
                <a:latin typeface="Gill Sans"/>
                <a:cs typeface="Gill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838202"/>
            <a:ext cx="8229600" cy="5287963"/>
          </a:xfrm>
        </p:spPr>
        <p:txBody>
          <a:bodyPr/>
          <a:lstStyle>
            <a:lvl1pPr>
              <a:defRPr sz="1800"/>
            </a:lvl1pPr>
            <a:lvl2pPr>
              <a:defRPr sz="1650"/>
            </a:lvl2pPr>
            <a:lvl3pPr>
              <a:defRPr sz="15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553202"/>
            <a:ext cx="2133600" cy="168275"/>
          </a:xfrm>
        </p:spPr>
        <p:txBody>
          <a:bodyPr/>
          <a:lstStyle/>
          <a:p>
            <a:fld id="{74288BD6-6A3A-8D42-BF3B-10A809DEDC6E}" type="datetime1">
              <a:rPr lang="en-US" smtClean="0">
                <a:solidFill>
                  <a:prstClr val="black">
                    <a:tint val="75000"/>
                  </a:prstClr>
                </a:solidFill>
              </a:rPr>
              <a:pPr/>
              <a:t>2/14/18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553202"/>
            <a:ext cx="2895600" cy="168275"/>
          </a:xfrm>
        </p:spPr>
        <p:txBody>
          <a:bodyPr/>
          <a:lstStyle/>
          <a:p>
            <a:r>
              <a:rPr lang="en-US" smtClean="0">
                <a:solidFill>
                  <a:prstClr val="black"/>
                </a:solidFill>
              </a:rPr>
              <a:t>http://calipr.cs.umass.edu</a:t>
            </a:r>
            <a:endParaRPr lang="en-US" dirty="0">
              <a:solidFill>
                <a:prstClr val="black"/>
              </a:solidFill>
            </a:endParaRPr>
          </a:p>
        </p:txBody>
      </p:sp>
      <p:sp>
        <p:nvSpPr>
          <p:cNvPr id="6" name="Slide Number Placeholder 5"/>
          <p:cNvSpPr>
            <a:spLocks noGrp="1"/>
          </p:cNvSpPr>
          <p:nvPr>
            <p:ph type="sldNum" sz="quarter" idx="12"/>
          </p:nvPr>
        </p:nvSpPr>
        <p:spPr>
          <a:xfrm>
            <a:off x="6553200" y="6553202"/>
            <a:ext cx="2133600" cy="16827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990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62481-2B03-BA41-B1EF-58B1AC640D78}" type="datetime1">
              <a:rPr lang="en-US" smtClean="0">
                <a:solidFill>
                  <a:prstClr val="black">
                    <a:tint val="75000"/>
                  </a:prstClr>
                </a:solidFill>
              </a:rPr>
              <a:pPr/>
              <a:t>2/14/18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82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038600" cy="5135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F75E697-A38E-2945-97ED-3836AE25DFE2}" type="datetime1">
              <a:rPr lang="en-US" smtClean="0">
                <a:solidFill>
                  <a:prstClr val="black">
                    <a:tint val="75000"/>
                  </a:prstClr>
                </a:solidFill>
              </a:rPr>
              <a:pPr/>
              <a:t>2/14/18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389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8E64F-3728-7944-8662-DEA962B469DB}" type="datetime1">
              <a:rPr lang="en-US" smtClean="0">
                <a:solidFill>
                  <a:prstClr val="black">
                    <a:tint val="75000"/>
                  </a:prstClr>
                </a:solidFill>
              </a:rPr>
              <a:pPr/>
              <a:t>2/14/18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621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D56CF4-C046-5D4D-BF7F-C014A45D419B}" type="datetime1">
              <a:rPr lang="en-US" smtClean="0">
                <a:solidFill>
                  <a:prstClr val="black">
                    <a:tint val="75000"/>
                  </a:prstClr>
                </a:solidFill>
              </a:rPr>
              <a:pPr/>
              <a:t>2/14/18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DFC35-47C7-884A-B383-5D3168CD2AD8}" type="datetime1">
              <a:rPr lang="en-US" smtClean="0">
                <a:solidFill>
                  <a:prstClr val="black">
                    <a:tint val="75000"/>
                  </a:prstClr>
                </a:solidFill>
              </a:rPr>
              <a:pPr/>
              <a:t>2/14/18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110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C2B05-D296-5243-A05D-664B8F8E497E}" type="datetime1">
              <a:rPr lang="en-US" smtClean="0">
                <a:solidFill>
                  <a:prstClr val="black">
                    <a:tint val="75000"/>
                  </a:prstClr>
                </a:solidFill>
              </a:rPr>
              <a:pPr/>
              <a:t>2/14/18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59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February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C95A3-CD5A-AB48-A37F-9E07EABE68D2}" type="datetime1">
              <a:rPr lang="en-US" smtClean="0">
                <a:solidFill>
                  <a:prstClr val="black">
                    <a:tint val="75000"/>
                  </a:prstClr>
                </a:solidFill>
              </a:rPr>
              <a:pPr/>
              <a:t>2/14/18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62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C999E-376E-7646-94AE-EE70560E3158}" type="datetime1">
              <a:rPr lang="en-US" smtClean="0">
                <a:solidFill>
                  <a:prstClr val="black">
                    <a:tint val="75000"/>
                  </a:prstClr>
                </a:solidFill>
              </a:rPr>
              <a:pPr/>
              <a:t>2/14/18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71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6F260-686F-2F4E-B001-7922FA050CBC}" type="datetime1">
              <a:rPr lang="en-US" smtClean="0">
                <a:solidFill>
                  <a:prstClr val="black">
                    <a:tint val="75000"/>
                  </a:prstClr>
                </a:solidFill>
              </a:rPr>
              <a:pPr/>
              <a:t>2/14/18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http://calipr.cs.umass.edu</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51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February 14, 2018</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99" y="1257028"/>
            <a:ext cx="3798107" cy="4725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5945" y="1257028"/>
            <a:ext cx="3797042" cy="47258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February 14,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February 14,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February 14,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February 14,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February 14,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February 14,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105786" cy="67220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199" y="1112993"/>
            <a:ext cx="8105787" cy="50131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February 14,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77002"/>
            <a:ext cx="2133600" cy="244475"/>
          </a:xfrm>
          <a:prstGeom prst="rect">
            <a:avLst/>
          </a:prstGeom>
        </p:spPr>
        <p:txBody>
          <a:bodyPr vert="horz" lIns="91440" tIns="45720" rIns="91440" bIns="45720" rtlCol="0" anchor="ctr"/>
          <a:lstStyle>
            <a:lvl1pPr algn="l">
              <a:defRPr sz="900">
                <a:solidFill>
                  <a:schemeClr val="tx1">
                    <a:tint val="75000"/>
                  </a:schemeClr>
                </a:solidFill>
              </a:defRPr>
            </a:lvl1pPr>
          </a:lstStyle>
          <a:p>
            <a:fld id="{BB723F1B-758C-FB4A-BC8C-1BD4A207164D}" type="datetime1">
              <a:rPr lang="en-US" smtClean="0">
                <a:solidFill>
                  <a:prstClr val="black">
                    <a:tint val="75000"/>
                  </a:prstClr>
                </a:solidFill>
              </a:rPr>
              <a:pPr/>
              <a:t>2/14/18</a:t>
            </a:fld>
            <a:endParaRPr lang="en-US">
              <a:solidFill>
                <a:prstClr val="black">
                  <a:tint val="75000"/>
                </a:prstClr>
              </a:solidFill>
            </a:endParaRPr>
          </a:p>
        </p:txBody>
      </p:sp>
      <p:sp>
        <p:nvSpPr>
          <p:cNvPr id="5" name="Footer Placeholder 4"/>
          <p:cNvSpPr>
            <a:spLocks noGrp="1"/>
          </p:cNvSpPr>
          <p:nvPr>
            <p:ph type="ftr" sz="quarter" idx="3"/>
          </p:nvPr>
        </p:nvSpPr>
        <p:spPr>
          <a:xfrm>
            <a:off x="2590800" y="6477003"/>
            <a:ext cx="3886200" cy="228599"/>
          </a:xfrm>
          <a:prstGeom prst="rect">
            <a:avLst/>
          </a:prstGeom>
        </p:spPr>
        <p:txBody>
          <a:bodyPr vert="horz" lIns="91440" tIns="45720" rIns="91440" bIns="45720" rtlCol="0" anchor="ctr"/>
          <a:lstStyle>
            <a:lvl1pPr algn="ctr">
              <a:defRPr sz="1200" b="1">
                <a:solidFill>
                  <a:schemeClr val="tx1"/>
                </a:solidFill>
              </a:defRPr>
            </a:lvl1pPr>
          </a:lstStyle>
          <a:p>
            <a:r>
              <a:rPr lang="en-US" smtClean="0">
                <a:solidFill>
                  <a:prstClr val="black"/>
                </a:solidFill>
              </a:rPr>
              <a:t>http://calipr.cs.umass.edu</a:t>
            </a:r>
            <a:endParaRPr lang="en-US" dirty="0">
              <a:solidFill>
                <a:prstClr val="black"/>
              </a:solidFill>
            </a:endParaRPr>
          </a:p>
        </p:txBody>
      </p:sp>
      <p:sp>
        <p:nvSpPr>
          <p:cNvPr id="6" name="Slide Number Placeholder 5"/>
          <p:cNvSpPr>
            <a:spLocks noGrp="1"/>
          </p:cNvSpPr>
          <p:nvPr>
            <p:ph type="sldNum" sz="quarter" idx="4"/>
          </p:nvPr>
        </p:nvSpPr>
        <p:spPr>
          <a:xfrm>
            <a:off x="6553200" y="6477002"/>
            <a:ext cx="2133600" cy="24447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62269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sldNum="0" hdr="0" dt="0"/>
  <p:txStyles>
    <p:titleStyle>
      <a:lvl1pPr algn="ctr" defTabSz="685800" rtl="0" eaLnBrk="1" latinLnBrk="0" hangingPunct="1">
        <a:spcBef>
          <a:spcPct val="0"/>
        </a:spcBef>
        <a:buNone/>
        <a:defRPr sz="3000" b="1" kern="1200">
          <a:solidFill>
            <a:schemeClr val="tx1"/>
          </a:solidFill>
          <a:effectLst>
            <a:outerShdw blurRad="50800" dist="38100" dir="8100000" algn="tr" rotWithShape="0">
              <a:prstClr val="black">
                <a:alpha val="40000"/>
              </a:prstClr>
            </a:outerShdw>
          </a:effectLst>
          <a:latin typeface="Gill Sans"/>
          <a:ea typeface="+mj-ea"/>
          <a:cs typeface="Gill San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1pPr>
      <a:lvl2pPr marL="557213" indent="-214313" algn="l" defTabSz="685800" rtl="0" eaLnBrk="1" latinLnBrk="0" hangingPunct="1">
        <a:spcBef>
          <a:spcPct val="20000"/>
        </a:spcBef>
        <a:buFont typeface="Arial" pitchFamily="34" charset="0"/>
        <a:buChar char="–"/>
        <a:defRPr sz="1650" kern="1200">
          <a:solidFill>
            <a:schemeClr val="tx1"/>
          </a:solidFill>
          <a:latin typeface="Gill Sans MT" pitchFamily="34" charset="0"/>
          <a:ea typeface="+mn-ea"/>
          <a:cs typeface="+mn-cs"/>
        </a:defRPr>
      </a:lvl2pPr>
      <a:lvl3pPr marL="857250" indent="-171450" algn="l" defTabSz="685800" rtl="0" eaLnBrk="1" latinLnBrk="0" hangingPunct="1">
        <a:spcBef>
          <a:spcPct val="20000"/>
        </a:spcBef>
        <a:buFont typeface="Arial" pitchFamily="34" charset="0"/>
        <a:buChar char="•"/>
        <a:defRPr sz="1500" b="0" kern="1200">
          <a:solidFill>
            <a:schemeClr val="tx1"/>
          </a:solidFill>
          <a:latin typeface="Gill Sans MT"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Gill Sans MT"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Gill Sans MT"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wmf"/><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enix.org/sites/default/files/conference/protected-files/verkamp_foci12_slides.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oni.torproject.org/reports/0.1/" TargetMode="External"/><Relationship Id="rId3" Type="http://schemas.openxmlformats.org/officeDocument/2006/relationships/hyperlink" Target="https://www.iclab.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oni.torproject.org/repor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CS590B/690B</a:t>
            </a:r>
            <a:br>
              <a:rPr lang="en-US" sz="3600" dirty="0" smtClean="0"/>
            </a:br>
            <a:r>
              <a:rPr lang="en-US" sz="3600" dirty="0" smtClean="0"/>
              <a:t>Detecting Network interference</a:t>
            </a:r>
            <a:br>
              <a:rPr lang="en-US" sz="3600" dirty="0" smtClean="0"/>
            </a:br>
            <a:r>
              <a:rPr lang="en-US" sz="3600" dirty="0" smtClean="0"/>
              <a:t>(Spring 2018)</a:t>
            </a:r>
            <a:endParaRPr lang="en-US" sz="3600" dirty="0"/>
          </a:p>
        </p:txBody>
      </p:sp>
      <p:sp>
        <p:nvSpPr>
          <p:cNvPr id="3" name="Subtitle 2"/>
          <p:cNvSpPr>
            <a:spLocks noGrp="1"/>
          </p:cNvSpPr>
          <p:nvPr>
            <p:ph type="subTitle" idx="1"/>
          </p:nvPr>
        </p:nvSpPr>
        <p:spPr>
          <a:xfrm>
            <a:off x="457199" y="3746500"/>
            <a:ext cx="8057237" cy="2387600"/>
          </a:xfrm>
        </p:spPr>
        <p:txBody>
          <a:bodyPr>
            <a:normAutofit/>
          </a:bodyPr>
          <a:lstStyle/>
          <a:p>
            <a:pPr algn="ctr"/>
            <a:r>
              <a:rPr lang="en-US" dirty="0" smtClean="0"/>
              <a:t>Lecture 07</a:t>
            </a:r>
          </a:p>
          <a:p>
            <a:pPr algn="ctr"/>
            <a:endParaRPr lang="en-US" dirty="0"/>
          </a:p>
          <a:p>
            <a:pPr algn="ctr"/>
            <a:r>
              <a:rPr lang="en-US" dirty="0" smtClean="0"/>
              <a:t>Phillipa gill – </a:t>
            </a:r>
            <a:r>
              <a:rPr lang="en-US" dirty="0" err="1" smtClean="0"/>
              <a:t>Umass</a:t>
            </a:r>
            <a:r>
              <a:rPr lang="en-US" dirty="0" smtClean="0"/>
              <a:t> -- Amherst</a:t>
            </a:r>
          </a:p>
          <a:p>
            <a:pPr algn="ctr"/>
            <a:endParaRPr lang="en-US" dirty="0" smtClean="0"/>
          </a:p>
        </p:txBody>
      </p:sp>
    </p:spTree>
    <p:extLst>
      <p:ext uri="{BB962C8B-B14F-4D97-AF65-F5344CB8AC3E}">
        <p14:creationId xmlns:p14="http://schemas.microsoft.com/office/powerpoint/2010/main" val="160730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Censorship Measurement 101</a:t>
            </a:r>
            <a:endParaRPr lang="en-US" dirty="0"/>
          </a:p>
        </p:txBody>
      </p:sp>
      <p:sp>
        <p:nvSpPr>
          <p:cNvPr id="3" name="Content Placeholder 2"/>
          <p:cNvSpPr>
            <a:spLocks noGrp="1"/>
          </p:cNvSpPr>
          <p:nvPr>
            <p:ph idx="1"/>
          </p:nvPr>
        </p:nvSpPr>
        <p:spPr/>
        <p:txBody>
          <a:bodyPr/>
          <a:lstStyle/>
          <a:p>
            <a:r>
              <a:rPr lang="en-US" dirty="0" smtClean="0"/>
              <a:t>Example:</a:t>
            </a:r>
          </a:p>
          <a:p>
            <a:endParaRPr lang="en-US" dirty="0"/>
          </a:p>
        </p:txBody>
      </p:sp>
      <p:pic>
        <p:nvPicPr>
          <p:cNvPr id="4" name="Picture 3" descr="Screen Shot 2014-07-27 at 11.10.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8" y="2488579"/>
            <a:ext cx="4368800" cy="3461617"/>
          </a:xfrm>
          <a:prstGeom prst="rect">
            <a:avLst/>
          </a:prstGeom>
        </p:spPr>
      </p:pic>
      <p:pic>
        <p:nvPicPr>
          <p:cNvPr id="6" name="Picture 5" descr="Screen Shot 2014-07-27 at 11.11.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7188" y="2847788"/>
            <a:ext cx="4610100" cy="1371600"/>
          </a:xfrm>
          <a:prstGeom prst="rect">
            <a:avLst/>
          </a:prstGeom>
        </p:spPr>
      </p:pic>
      <p:sp>
        <p:nvSpPr>
          <p:cNvPr id="7" name="TextBox 6"/>
          <p:cNvSpPr txBox="1"/>
          <p:nvPr/>
        </p:nvSpPr>
        <p:spPr>
          <a:xfrm>
            <a:off x="1075765" y="2190981"/>
            <a:ext cx="2212114" cy="369332"/>
          </a:xfrm>
          <a:prstGeom prst="rect">
            <a:avLst/>
          </a:prstGeom>
          <a:noFill/>
        </p:spPr>
        <p:txBody>
          <a:bodyPr wrap="none" rtlCol="0">
            <a:spAutoFit/>
          </a:bodyPr>
          <a:lstStyle/>
          <a:p>
            <a:r>
              <a:rPr lang="en-US" dirty="0" smtClean="0"/>
              <a:t>Measured in the lab</a:t>
            </a:r>
            <a:endParaRPr lang="en-US" dirty="0"/>
          </a:p>
        </p:txBody>
      </p:sp>
      <p:sp>
        <p:nvSpPr>
          <p:cNvPr id="8" name="TextBox 7"/>
          <p:cNvSpPr txBox="1"/>
          <p:nvPr/>
        </p:nvSpPr>
        <p:spPr>
          <a:xfrm>
            <a:off x="5680635" y="2158715"/>
            <a:ext cx="2327530" cy="369332"/>
          </a:xfrm>
          <a:prstGeom prst="rect">
            <a:avLst/>
          </a:prstGeom>
          <a:noFill/>
        </p:spPr>
        <p:txBody>
          <a:bodyPr wrap="none" rtlCol="0">
            <a:spAutoFit/>
          </a:bodyPr>
          <a:lstStyle/>
          <a:p>
            <a:r>
              <a:rPr lang="en-US" dirty="0" smtClean="0"/>
              <a:t>Measured in the field</a:t>
            </a:r>
            <a:endParaRPr lang="en-US" dirty="0"/>
          </a:p>
        </p:txBody>
      </p:sp>
      <p:sp>
        <p:nvSpPr>
          <p:cNvPr id="9" name="TextBox 8"/>
          <p:cNvSpPr txBox="1"/>
          <p:nvPr/>
        </p:nvSpPr>
        <p:spPr>
          <a:xfrm>
            <a:off x="896470" y="4980699"/>
            <a:ext cx="7634941"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Standard question:</a:t>
            </a:r>
          </a:p>
          <a:p>
            <a:pPr algn="ctr"/>
            <a:r>
              <a:rPr lang="en-US" b="1" dirty="0" smtClean="0"/>
              <a:t>Is this Web site blocked?</a:t>
            </a:r>
            <a:endParaRPr lang="en-US" b="1" dirty="0"/>
          </a:p>
        </p:txBody>
      </p:sp>
    </p:spTree>
    <p:extLst>
      <p:ext uri="{BB962C8B-B14F-4D97-AF65-F5344CB8AC3E}">
        <p14:creationId xmlns:p14="http://schemas.microsoft.com/office/powerpoint/2010/main" val="31895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Censorship Measurement 101</a:t>
            </a:r>
            <a:endParaRPr lang="en-US" dirty="0"/>
          </a:p>
        </p:txBody>
      </p:sp>
      <p:sp>
        <p:nvSpPr>
          <p:cNvPr id="3" name="Content Placeholder 2"/>
          <p:cNvSpPr>
            <a:spLocks noGrp="1"/>
          </p:cNvSpPr>
          <p:nvPr>
            <p:ph idx="1"/>
          </p:nvPr>
        </p:nvSpPr>
        <p:spPr/>
        <p:txBody>
          <a:bodyPr/>
          <a:lstStyle/>
          <a:p>
            <a:r>
              <a:rPr lang="en-US" dirty="0" smtClean="0"/>
              <a:t>Example:</a:t>
            </a:r>
          </a:p>
          <a:p>
            <a:endParaRPr lang="en-US" dirty="0"/>
          </a:p>
        </p:txBody>
      </p:sp>
      <p:pic>
        <p:nvPicPr>
          <p:cNvPr id="4" name="Picture 3" descr="Screen Shot 2014-07-27 at 11.10.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8" y="2488579"/>
            <a:ext cx="4368800" cy="3461617"/>
          </a:xfrm>
          <a:prstGeom prst="rect">
            <a:avLst/>
          </a:prstGeom>
        </p:spPr>
      </p:pic>
      <p:sp>
        <p:nvSpPr>
          <p:cNvPr id="7" name="TextBox 6"/>
          <p:cNvSpPr txBox="1"/>
          <p:nvPr/>
        </p:nvSpPr>
        <p:spPr>
          <a:xfrm>
            <a:off x="1075765" y="2190981"/>
            <a:ext cx="2212114" cy="369332"/>
          </a:xfrm>
          <a:prstGeom prst="rect">
            <a:avLst/>
          </a:prstGeom>
          <a:noFill/>
        </p:spPr>
        <p:txBody>
          <a:bodyPr wrap="none" rtlCol="0">
            <a:spAutoFit/>
          </a:bodyPr>
          <a:lstStyle/>
          <a:p>
            <a:r>
              <a:rPr lang="en-US" dirty="0" smtClean="0"/>
              <a:t>Measured in the lab</a:t>
            </a:r>
            <a:endParaRPr lang="en-US" dirty="0"/>
          </a:p>
        </p:txBody>
      </p:sp>
      <p:sp>
        <p:nvSpPr>
          <p:cNvPr id="8" name="TextBox 7"/>
          <p:cNvSpPr txBox="1"/>
          <p:nvPr/>
        </p:nvSpPr>
        <p:spPr>
          <a:xfrm>
            <a:off x="5680635" y="2158715"/>
            <a:ext cx="2327530" cy="369332"/>
          </a:xfrm>
          <a:prstGeom prst="rect">
            <a:avLst/>
          </a:prstGeom>
          <a:noFill/>
        </p:spPr>
        <p:txBody>
          <a:bodyPr wrap="none" rtlCol="0">
            <a:spAutoFit/>
          </a:bodyPr>
          <a:lstStyle/>
          <a:p>
            <a:r>
              <a:rPr lang="en-US" dirty="0" smtClean="0"/>
              <a:t>Measured in the field</a:t>
            </a:r>
            <a:endParaRPr lang="en-US" dirty="0"/>
          </a:p>
        </p:txBody>
      </p:sp>
      <p:sp>
        <p:nvSpPr>
          <p:cNvPr id="11" name="TextBox 10"/>
          <p:cNvSpPr txBox="1"/>
          <p:nvPr/>
        </p:nvSpPr>
        <p:spPr>
          <a:xfrm>
            <a:off x="5486402" y="3331882"/>
            <a:ext cx="2596910" cy="369332"/>
          </a:xfrm>
          <a:prstGeom prst="rect">
            <a:avLst/>
          </a:prstGeom>
          <a:noFill/>
        </p:spPr>
        <p:txBody>
          <a:bodyPr wrap="none" rtlCol="0">
            <a:spAutoFit/>
          </a:bodyPr>
          <a:lstStyle/>
          <a:p>
            <a:r>
              <a:rPr lang="en-US" dirty="0" smtClean="0"/>
              <a:t>(no html page returned)</a:t>
            </a:r>
            <a:endParaRPr lang="en-US" dirty="0"/>
          </a:p>
        </p:txBody>
      </p:sp>
      <p:sp>
        <p:nvSpPr>
          <p:cNvPr id="12" name="TextBox 11"/>
          <p:cNvSpPr txBox="1"/>
          <p:nvPr/>
        </p:nvSpPr>
        <p:spPr>
          <a:xfrm>
            <a:off x="896470" y="4980699"/>
            <a:ext cx="7634941"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Standard question:</a:t>
            </a:r>
          </a:p>
          <a:p>
            <a:pPr algn="ctr"/>
            <a:r>
              <a:rPr lang="en-US" b="1" dirty="0" smtClean="0"/>
              <a:t>Is this Web site blocked?</a:t>
            </a:r>
            <a:endParaRPr lang="en-US" b="1" dirty="0"/>
          </a:p>
        </p:txBody>
      </p:sp>
      <p:sp>
        <p:nvSpPr>
          <p:cNvPr id="13" name="TextBox 12"/>
          <p:cNvSpPr txBox="1"/>
          <p:nvPr/>
        </p:nvSpPr>
        <p:spPr>
          <a:xfrm>
            <a:off x="1075765" y="5637303"/>
            <a:ext cx="763494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We need finer grained measurements to answer this question!</a:t>
            </a:r>
            <a:endParaRPr lang="en-US" b="1" dirty="0"/>
          </a:p>
        </p:txBody>
      </p:sp>
    </p:spTree>
    <p:extLst>
      <p:ext uri="{BB962C8B-B14F-4D97-AF65-F5344CB8AC3E}">
        <p14:creationId xmlns:p14="http://schemas.microsoft.com/office/powerpoint/2010/main" val="11813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Censorship Measurement 101</a:t>
            </a:r>
            <a:endParaRPr lang="en-US" dirty="0"/>
          </a:p>
        </p:txBody>
      </p:sp>
      <p:sp>
        <p:nvSpPr>
          <p:cNvPr id="3" name="Content Placeholder 2"/>
          <p:cNvSpPr>
            <a:spLocks noGrp="1"/>
          </p:cNvSpPr>
          <p:nvPr>
            <p:ph idx="1"/>
          </p:nvPr>
        </p:nvSpPr>
        <p:spPr/>
        <p:txBody>
          <a:bodyPr/>
          <a:lstStyle/>
          <a:p>
            <a:r>
              <a:rPr lang="en-US" dirty="0" smtClean="0"/>
              <a:t>Example:</a:t>
            </a:r>
          </a:p>
          <a:p>
            <a:endParaRPr lang="en-US" dirty="0"/>
          </a:p>
        </p:txBody>
      </p:sp>
      <p:pic>
        <p:nvPicPr>
          <p:cNvPr id="4" name="Picture 3" descr="Screen Shot 2014-07-27 at 11.10.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8" y="2488579"/>
            <a:ext cx="4368800" cy="3461617"/>
          </a:xfrm>
          <a:prstGeom prst="rect">
            <a:avLst/>
          </a:prstGeom>
        </p:spPr>
      </p:pic>
      <p:sp>
        <p:nvSpPr>
          <p:cNvPr id="7" name="TextBox 6"/>
          <p:cNvSpPr txBox="1"/>
          <p:nvPr/>
        </p:nvSpPr>
        <p:spPr>
          <a:xfrm>
            <a:off x="1075765" y="2190981"/>
            <a:ext cx="2212114" cy="369332"/>
          </a:xfrm>
          <a:prstGeom prst="rect">
            <a:avLst/>
          </a:prstGeom>
          <a:noFill/>
        </p:spPr>
        <p:txBody>
          <a:bodyPr wrap="none" rtlCol="0">
            <a:spAutoFit/>
          </a:bodyPr>
          <a:lstStyle/>
          <a:p>
            <a:r>
              <a:rPr lang="en-US" dirty="0" smtClean="0"/>
              <a:t>Measured in the lab</a:t>
            </a:r>
            <a:endParaRPr lang="en-US" dirty="0"/>
          </a:p>
        </p:txBody>
      </p:sp>
      <p:sp>
        <p:nvSpPr>
          <p:cNvPr id="8" name="TextBox 7"/>
          <p:cNvSpPr txBox="1"/>
          <p:nvPr/>
        </p:nvSpPr>
        <p:spPr>
          <a:xfrm>
            <a:off x="5680635" y="2158715"/>
            <a:ext cx="2327530" cy="369332"/>
          </a:xfrm>
          <a:prstGeom prst="rect">
            <a:avLst/>
          </a:prstGeom>
          <a:noFill/>
        </p:spPr>
        <p:txBody>
          <a:bodyPr wrap="none" rtlCol="0">
            <a:spAutoFit/>
          </a:bodyPr>
          <a:lstStyle/>
          <a:p>
            <a:r>
              <a:rPr lang="en-US" dirty="0" smtClean="0"/>
              <a:t>Measured in the field</a:t>
            </a:r>
            <a:endParaRPr lang="en-US" dirty="0"/>
          </a:p>
        </p:txBody>
      </p:sp>
      <p:sp>
        <p:nvSpPr>
          <p:cNvPr id="11" name="TextBox 10"/>
          <p:cNvSpPr txBox="1"/>
          <p:nvPr/>
        </p:nvSpPr>
        <p:spPr>
          <a:xfrm>
            <a:off x="5486402" y="3331882"/>
            <a:ext cx="2596910" cy="369332"/>
          </a:xfrm>
          <a:prstGeom prst="rect">
            <a:avLst/>
          </a:prstGeom>
          <a:noFill/>
        </p:spPr>
        <p:txBody>
          <a:bodyPr wrap="none" rtlCol="0">
            <a:spAutoFit/>
          </a:bodyPr>
          <a:lstStyle/>
          <a:p>
            <a:r>
              <a:rPr lang="en-US" dirty="0" smtClean="0"/>
              <a:t>(no html page returned)</a:t>
            </a:r>
            <a:endParaRPr lang="en-US" dirty="0"/>
          </a:p>
        </p:txBody>
      </p:sp>
      <p:sp>
        <p:nvSpPr>
          <p:cNvPr id="12" name="TextBox 11"/>
          <p:cNvSpPr txBox="1"/>
          <p:nvPr/>
        </p:nvSpPr>
        <p:spPr>
          <a:xfrm>
            <a:off x="896470" y="4980699"/>
            <a:ext cx="7634941"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Standard question:</a:t>
            </a:r>
          </a:p>
          <a:p>
            <a:pPr algn="ctr"/>
            <a:r>
              <a:rPr lang="en-US" b="1" dirty="0" smtClean="0"/>
              <a:t>Is this Web site blocked?</a:t>
            </a:r>
            <a:endParaRPr lang="en-US" b="1" dirty="0"/>
          </a:p>
        </p:txBody>
      </p:sp>
      <p:sp>
        <p:nvSpPr>
          <p:cNvPr id="10" name="TextBox 9"/>
          <p:cNvSpPr txBox="1"/>
          <p:nvPr/>
        </p:nvSpPr>
        <p:spPr>
          <a:xfrm>
            <a:off x="896470" y="5657671"/>
            <a:ext cx="7634941"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What if we want to ask more questions:</a:t>
            </a:r>
          </a:p>
          <a:p>
            <a:pPr algn="ctr"/>
            <a:r>
              <a:rPr lang="en-US" b="1" dirty="0"/>
              <a:t>	</a:t>
            </a:r>
            <a:r>
              <a:rPr lang="en-US" b="1" dirty="0" smtClean="0"/>
              <a:t>How was this site blocked?</a:t>
            </a:r>
          </a:p>
          <a:p>
            <a:pPr algn="ctr"/>
            <a:r>
              <a:rPr lang="en-US" b="1" dirty="0" smtClean="0"/>
              <a:t>What product was used to block it?</a:t>
            </a:r>
          </a:p>
          <a:p>
            <a:pPr algn="ctr"/>
            <a:r>
              <a:rPr lang="en-US" b="1" dirty="0" smtClean="0"/>
              <a:t>Who is blocking it?</a:t>
            </a:r>
            <a:endParaRPr lang="en-US" b="1" dirty="0"/>
          </a:p>
        </p:txBody>
      </p:sp>
    </p:spTree>
    <p:extLst>
      <p:ext uri="{BB962C8B-B14F-4D97-AF65-F5344CB8AC3E}">
        <p14:creationId xmlns:p14="http://schemas.microsoft.com/office/powerpoint/2010/main" val="403015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179"/>
            <a:ext cx="8105786" cy="672206"/>
          </a:xfrm>
        </p:spPr>
        <p:txBody>
          <a:bodyPr>
            <a:normAutofit fontScale="90000"/>
          </a:bodyPr>
          <a:lstStyle/>
          <a:p>
            <a:r>
              <a:rPr lang="en-US" dirty="0" smtClean="0"/>
              <a:t>What does this mean for </a:t>
            </a:r>
            <a:r>
              <a:rPr lang="en-US" dirty="0" err="1" smtClean="0"/>
              <a:t>ICLab</a:t>
            </a:r>
            <a:r>
              <a:rPr lang="en-US" dirty="0" smtClean="0"/>
              <a:t>?</a:t>
            </a:r>
            <a:endParaRPr lang="en-US" dirty="0"/>
          </a:p>
        </p:txBody>
      </p:sp>
      <p:sp>
        <p:nvSpPr>
          <p:cNvPr id="3" name="Content Placeholder 2"/>
          <p:cNvSpPr>
            <a:spLocks noGrp="1"/>
          </p:cNvSpPr>
          <p:nvPr>
            <p:ph idx="1"/>
          </p:nvPr>
        </p:nvSpPr>
        <p:spPr>
          <a:xfrm>
            <a:off x="457199" y="1659864"/>
            <a:ext cx="8105787" cy="5013171"/>
          </a:xfrm>
        </p:spPr>
        <p:txBody>
          <a:bodyPr>
            <a:normAutofit/>
          </a:bodyPr>
          <a:lstStyle/>
          <a:p>
            <a:pPr marL="342900" indent="-342900">
              <a:buFont typeface="Arial"/>
              <a:buChar char="•"/>
            </a:pPr>
            <a:r>
              <a:rPr lang="en-US" dirty="0" smtClean="0"/>
              <a:t>Platform should support a wide range of network measurement operations</a:t>
            </a:r>
          </a:p>
          <a:p>
            <a:pPr marL="800100" lvl="1" indent="-342900">
              <a:buFont typeface="Arial"/>
              <a:buChar char="•"/>
            </a:pPr>
            <a:r>
              <a:rPr lang="en-US" b="1" dirty="0" smtClean="0"/>
              <a:t>Basics</a:t>
            </a:r>
            <a:r>
              <a:rPr lang="en-US" dirty="0" smtClean="0"/>
              <a:t>: HTTP request, </a:t>
            </a:r>
            <a:r>
              <a:rPr lang="en-US" dirty="0" err="1" smtClean="0"/>
              <a:t>Traceroute</a:t>
            </a:r>
            <a:r>
              <a:rPr lang="en-US" dirty="0" smtClean="0"/>
              <a:t>, DNS queries</a:t>
            </a:r>
          </a:p>
          <a:p>
            <a:pPr marL="800100" lvl="1" indent="-342900">
              <a:buFont typeface="Arial"/>
              <a:buChar char="•"/>
            </a:pPr>
            <a:r>
              <a:rPr lang="en-US" b="1" dirty="0" smtClean="0"/>
              <a:t>Not-so-basics: </a:t>
            </a:r>
            <a:r>
              <a:rPr lang="en-US" dirty="0" smtClean="0"/>
              <a:t>HTTP header fingerprinting (</a:t>
            </a:r>
            <a:r>
              <a:rPr lang="en-US" dirty="0" err="1" smtClean="0"/>
              <a:t>Netalyzr</a:t>
            </a:r>
            <a:r>
              <a:rPr lang="en-US" dirty="0" smtClean="0"/>
              <a:t> test)</a:t>
            </a:r>
          </a:p>
          <a:p>
            <a:pPr marL="800100" lvl="1" indent="-342900">
              <a:buFont typeface="Arial"/>
              <a:buChar char="•"/>
            </a:pPr>
            <a:endParaRPr lang="en-US" b="1" dirty="0"/>
          </a:p>
          <a:p>
            <a:pPr marL="800100" lvl="1" indent="-342900">
              <a:buFont typeface="Arial"/>
              <a:buChar char="•"/>
            </a:pPr>
            <a:endParaRPr lang="en-US" b="1" dirty="0" smtClean="0"/>
          </a:p>
          <a:p>
            <a:pPr marL="800100" lvl="1" indent="-342900">
              <a:buFont typeface="Arial"/>
              <a:buChar char="•"/>
            </a:pPr>
            <a:endParaRPr lang="en-US" b="1" dirty="0"/>
          </a:p>
          <a:p>
            <a:pPr marL="800100" lvl="1" indent="-342900">
              <a:buFont typeface="Arial"/>
              <a:buChar char="•"/>
            </a:pPr>
            <a:r>
              <a:rPr lang="en-US" b="1" dirty="0" smtClean="0"/>
              <a:t>Even-less-basics: </a:t>
            </a:r>
            <a:r>
              <a:rPr lang="en-US" dirty="0" smtClean="0"/>
              <a:t>Customized IP TTL header to localize the censor in the network</a:t>
            </a:r>
          </a:p>
          <a:p>
            <a:pPr marL="800100" lvl="1" indent="-342900">
              <a:buFont typeface="Arial"/>
              <a:buChar char="•"/>
            </a:pPr>
            <a:r>
              <a:rPr lang="en-US" b="1" dirty="0" smtClean="0"/>
              <a:t>Detecting other information controls</a:t>
            </a:r>
            <a:r>
              <a:rPr lang="en-US" dirty="0" smtClean="0"/>
              <a:t>: traffic differentiation, surveillance etc.</a:t>
            </a:r>
          </a:p>
        </p:txBody>
      </p:sp>
      <p:sp>
        <p:nvSpPr>
          <p:cNvPr id="5" name="TextBox 4"/>
          <p:cNvSpPr txBox="1"/>
          <p:nvPr/>
        </p:nvSpPr>
        <p:spPr>
          <a:xfrm>
            <a:off x="352612" y="3451580"/>
            <a:ext cx="2677724" cy="646331"/>
          </a:xfrm>
          <a:prstGeom prst="rect">
            <a:avLst/>
          </a:prstGeom>
          <a:noFill/>
        </p:spPr>
        <p:txBody>
          <a:bodyPr wrap="none" rtlCol="0">
            <a:spAutoFit/>
          </a:bodyPr>
          <a:lstStyle/>
          <a:p>
            <a:r>
              <a:rPr lang="en-US" dirty="0" err="1" smtClean="0"/>
              <a:t>CoNtEnT</a:t>
            </a:r>
            <a:r>
              <a:rPr lang="en-US" dirty="0" smtClean="0"/>
              <a:t> </a:t>
            </a:r>
            <a:r>
              <a:rPr lang="en-US" dirty="0" err="1" smtClean="0"/>
              <a:t>tYpE</a:t>
            </a:r>
            <a:r>
              <a:rPr lang="en-US" dirty="0" smtClean="0"/>
              <a:t>: text/html</a:t>
            </a:r>
          </a:p>
          <a:p>
            <a:r>
              <a:rPr lang="en-US" i="1" dirty="0" smtClean="0"/>
              <a:t>(sent by client)</a:t>
            </a:r>
            <a:endParaRPr lang="en-US" i="1" dirty="0"/>
          </a:p>
        </p:txBody>
      </p:sp>
      <p:sp>
        <p:nvSpPr>
          <p:cNvPr id="6" name="TextBox 5"/>
          <p:cNvSpPr txBox="1"/>
          <p:nvPr/>
        </p:nvSpPr>
        <p:spPr>
          <a:xfrm>
            <a:off x="5117698" y="3451580"/>
            <a:ext cx="2959502" cy="646331"/>
          </a:xfrm>
          <a:prstGeom prst="rect">
            <a:avLst/>
          </a:prstGeom>
          <a:noFill/>
        </p:spPr>
        <p:txBody>
          <a:bodyPr wrap="none" rtlCol="0">
            <a:spAutoFit/>
          </a:bodyPr>
          <a:lstStyle/>
          <a:p>
            <a:r>
              <a:rPr lang="en-US" dirty="0" smtClean="0"/>
              <a:t>CONTENT TYPE: text/html</a:t>
            </a:r>
          </a:p>
          <a:p>
            <a:r>
              <a:rPr lang="en-US" i="1" dirty="0" smtClean="0"/>
              <a:t>(received by server)</a:t>
            </a:r>
            <a:endParaRPr lang="en-US" i="1" dirty="0"/>
          </a:p>
        </p:txBody>
      </p:sp>
      <p:sp>
        <p:nvSpPr>
          <p:cNvPr id="7" name="Right Arrow 6"/>
          <p:cNvSpPr/>
          <p:nvPr/>
        </p:nvSpPr>
        <p:spPr>
          <a:xfrm>
            <a:off x="3182471" y="3585882"/>
            <a:ext cx="1703294" cy="4034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12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821"/>
            <a:ext cx="8105786" cy="672206"/>
          </a:xfrm>
        </p:spPr>
        <p:txBody>
          <a:bodyPr>
            <a:normAutofit fontScale="90000"/>
          </a:bodyPr>
          <a:lstStyle/>
          <a:p>
            <a:r>
              <a:rPr lang="en-US" dirty="0"/>
              <a:t>What does this mean for </a:t>
            </a:r>
            <a:r>
              <a:rPr lang="en-US" dirty="0" err="1"/>
              <a:t>ICLab</a:t>
            </a:r>
            <a:r>
              <a:rPr lang="en-US" dirty="0"/>
              <a:t>?</a:t>
            </a:r>
          </a:p>
        </p:txBody>
      </p:sp>
      <p:sp>
        <p:nvSpPr>
          <p:cNvPr id="3" name="Content Placeholder 2"/>
          <p:cNvSpPr>
            <a:spLocks noGrp="1"/>
          </p:cNvSpPr>
          <p:nvPr>
            <p:ph idx="1"/>
          </p:nvPr>
        </p:nvSpPr>
        <p:spPr>
          <a:xfrm>
            <a:off x="457200" y="1752600"/>
            <a:ext cx="7620000" cy="4597400"/>
          </a:xfrm>
        </p:spPr>
        <p:txBody>
          <a:bodyPr>
            <a:normAutofit lnSpcReduction="10000"/>
          </a:bodyPr>
          <a:lstStyle/>
          <a:p>
            <a:pPr marL="342900" indent="-342900">
              <a:buFont typeface="Arial"/>
              <a:buChar char="•"/>
            </a:pPr>
            <a:r>
              <a:rPr lang="en-US" dirty="0" smtClean="0"/>
              <a:t>Impossible to know the complete set of measurements that need to be supported a priori</a:t>
            </a:r>
          </a:p>
          <a:p>
            <a:pPr marL="800100" lvl="1" indent="-342900">
              <a:buFont typeface="Arial"/>
              <a:buChar char="•"/>
            </a:pPr>
            <a:r>
              <a:rPr lang="en-US" dirty="0" smtClean="0"/>
              <a:t>New censorship technologies emerge, we need to be able to keep up</a:t>
            </a:r>
          </a:p>
          <a:p>
            <a:pPr marL="342900" indent="-342900">
              <a:buFont typeface="Arial"/>
              <a:buChar char="•"/>
            </a:pPr>
            <a:r>
              <a:rPr lang="en-US" dirty="0"/>
              <a:t>Need to be able to implement and launch new experiments on </a:t>
            </a:r>
            <a:r>
              <a:rPr lang="en-US" dirty="0" smtClean="0"/>
              <a:t>demand</a:t>
            </a:r>
          </a:p>
          <a:p>
            <a:pPr marL="342900" indent="-342900">
              <a:buFont typeface="Arial"/>
              <a:buChar char="•"/>
            </a:pPr>
            <a:r>
              <a:rPr lang="en-US" dirty="0" smtClean="0"/>
              <a:t>Need to be flexible about when, where, and what is run</a:t>
            </a:r>
          </a:p>
          <a:p>
            <a:pPr marL="342900" indent="-342900">
              <a:buFont typeface="Arial"/>
              <a:buChar char="•"/>
            </a:pPr>
            <a:r>
              <a:rPr lang="en-US" dirty="0" smtClean="0"/>
              <a:t>How to do this well?</a:t>
            </a:r>
          </a:p>
          <a:p>
            <a:pPr marL="342900" indent="-342900">
              <a:buFont typeface="Arial"/>
              <a:buChar char="•"/>
            </a:pPr>
            <a:endParaRPr lang="en-US" dirty="0"/>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r>
              <a:rPr lang="en-US" dirty="0" smtClean="0"/>
              <a:t>Our solution: Python experiment specification + Web UI</a:t>
            </a:r>
          </a:p>
        </p:txBody>
      </p:sp>
      <p:sp>
        <p:nvSpPr>
          <p:cNvPr id="5" name="Left-Right Arrow 4"/>
          <p:cNvSpPr/>
          <p:nvPr/>
        </p:nvSpPr>
        <p:spPr>
          <a:xfrm>
            <a:off x="1568824" y="4796126"/>
            <a:ext cx="5827058" cy="582987"/>
          </a:xfrm>
          <a:prstGeom prst="leftRightArrow">
            <a:avLst/>
          </a:prstGeom>
          <a:gradFill flip="none" rotWithShape="1">
            <a:gsLst>
              <a:gs pos="0">
                <a:schemeClr val="tx2"/>
              </a:gs>
              <a:gs pos="100000">
                <a:schemeClr val="accent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99883" y="5334290"/>
            <a:ext cx="1133806" cy="369332"/>
          </a:xfrm>
          <a:prstGeom prst="rect">
            <a:avLst/>
          </a:prstGeom>
          <a:noFill/>
        </p:spPr>
        <p:txBody>
          <a:bodyPr wrap="none" rtlCol="0">
            <a:spAutoFit/>
          </a:bodyPr>
          <a:lstStyle/>
          <a:p>
            <a:r>
              <a:rPr lang="en-US" dirty="0" smtClean="0"/>
              <a:t>Flexibility</a:t>
            </a:r>
            <a:endParaRPr lang="en-US" dirty="0"/>
          </a:p>
        </p:txBody>
      </p:sp>
      <p:sp>
        <p:nvSpPr>
          <p:cNvPr id="7" name="TextBox 6"/>
          <p:cNvSpPr txBox="1"/>
          <p:nvPr/>
        </p:nvSpPr>
        <p:spPr>
          <a:xfrm>
            <a:off x="6096595" y="5364172"/>
            <a:ext cx="2070436" cy="369332"/>
          </a:xfrm>
          <a:prstGeom prst="rect">
            <a:avLst/>
          </a:prstGeom>
          <a:noFill/>
        </p:spPr>
        <p:txBody>
          <a:bodyPr wrap="none" rtlCol="0">
            <a:spAutoFit/>
          </a:bodyPr>
          <a:lstStyle/>
          <a:p>
            <a:r>
              <a:rPr lang="en-US" dirty="0" smtClean="0"/>
              <a:t>Security for clients</a:t>
            </a:r>
            <a:endParaRPr lang="en-US" dirty="0"/>
          </a:p>
        </p:txBody>
      </p:sp>
      <p:sp>
        <p:nvSpPr>
          <p:cNvPr id="8" name="TextBox 7"/>
          <p:cNvSpPr txBox="1"/>
          <p:nvPr/>
        </p:nvSpPr>
        <p:spPr>
          <a:xfrm>
            <a:off x="3723341" y="4576204"/>
            <a:ext cx="1172116" cy="369332"/>
          </a:xfrm>
          <a:prstGeom prst="rect">
            <a:avLst/>
          </a:prstGeom>
          <a:noFill/>
        </p:spPr>
        <p:txBody>
          <a:bodyPr wrap="none" rtlCol="0">
            <a:spAutoFit/>
          </a:bodyPr>
          <a:lstStyle/>
          <a:p>
            <a:r>
              <a:rPr lang="en-US" b="1" dirty="0" smtClean="0"/>
              <a:t>Trade off</a:t>
            </a:r>
            <a:endParaRPr lang="en-US" b="1" dirty="0"/>
          </a:p>
        </p:txBody>
      </p:sp>
      <p:sp>
        <p:nvSpPr>
          <p:cNvPr id="9" name="TextBox 8"/>
          <p:cNvSpPr txBox="1"/>
          <p:nvPr/>
        </p:nvSpPr>
        <p:spPr>
          <a:xfrm>
            <a:off x="798286" y="491671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813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15552" y="1816987"/>
            <a:ext cx="4224996" cy="2583732"/>
            <a:chOff x="457199" y="2824974"/>
            <a:chExt cx="4224996" cy="2583732"/>
          </a:xfrm>
        </p:grpSpPr>
        <p:pic>
          <p:nvPicPr>
            <p:cNvPr id="6" name="Picture 5"/>
            <p:cNvPicPr>
              <a:picLocks noChangeAspect="1"/>
            </p:cNvPicPr>
            <p:nvPr/>
          </p:nvPicPr>
          <p:blipFill>
            <a:blip r:embed="rId3"/>
            <a:stretch>
              <a:fillRect/>
            </a:stretch>
          </p:blipFill>
          <p:spPr>
            <a:xfrm>
              <a:off x="457199" y="3058552"/>
              <a:ext cx="4224996" cy="2350154"/>
            </a:xfrm>
            <a:prstGeom prst="rect">
              <a:avLst/>
            </a:prstGeom>
          </p:spPr>
        </p:pic>
        <p:sp>
          <p:nvSpPr>
            <p:cNvPr id="7" name="TextBox 6"/>
            <p:cNvSpPr txBox="1"/>
            <p:nvPr/>
          </p:nvSpPr>
          <p:spPr>
            <a:xfrm>
              <a:off x="2554942" y="32104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8" name="TextBox 7"/>
            <p:cNvSpPr txBox="1"/>
            <p:nvPr/>
          </p:nvSpPr>
          <p:spPr>
            <a:xfrm>
              <a:off x="2707342" y="3467437"/>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9" name="TextBox 8"/>
            <p:cNvSpPr txBox="1"/>
            <p:nvPr/>
          </p:nvSpPr>
          <p:spPr>
            <a:xfrm>
              <a:off x="2752165" y="3153676"/>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0" name="TextBox 9"/>
            <p:cNvSpPr txBox="1"/>
            <p:nvPr/>
          </p:nvSpPr>
          <p:spPr>
            <a:xfrm>
              <a:off x="3155572" y="321344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2" name="TextBox 11"/>
            <p:cNvSpPr txBox="1"/>
            <p:nvPr/>
          </p:nvSpPr>
          <p:spPr>
            <a:xfrm>
              <a:off x="2229230" y="33628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3" name="TextBox 12"/>
            <p:cNvSpPr txBox="1"/>
            <p:nvPr/>
          </p:nvSpPr>
          <p:spPr>
            <a:xfrm>
              <a:off x="2542991"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4" name="TextBox 13"/>
            <p:cNvSpPr txBox="1"/>
            <p:nvPr/>
          </p:nvSpPr>
          <p:spPr>
            <a:xfrm>
              <a:off x="3349805" y="282497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5" name="TextBox 14"/>
            <p:cNvSpPr txBox="1"/>
            <p:nvPr/>
          </p:nvSpPr>
          <p:spPr>
            <a:xfrm>
              <a:off x="3726869"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6" name="TextBox 15"/>
            <p:cNvSpPr txBox="1"/>
            <p:nvPr/>
          </p:nvSpPr>
          <p:spPr>
            <a:xfrm>
              <a:off x="1634291" y="370348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7" name="TextBox 16"/>
            <p:cNvSpPr txBox="1"/>
            <p:nvPr/>
          </p:nvSpPr>
          <p:spPr>
            <a:xfrm>
              <a:off x="1143000" y="302673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8" name="TextBox 17"/>
            <p:cNvSpPr txBox="1"/>
            <p:nvPr/>
          </p:nvSpPr>
          <p:spPr>
            <a:xfrm>
              <a:off x="924586" y="289528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9" name="TextBox 18"/>
            <p:cNvSpPr txBox="1"/>
            <p:nvPr/>
          </p:nvSpPr>
          <p:spPr>
            <a:xfrm>
              <a:off x="1334521" y="295009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0" name="TextBox 19"/>
            <p:cNvSpPr txBox="1"/>
            <p:nvPr/>
          </p:nvSpPr>
          <p:spPr>
            <a:xfrm>
              <a:off x="3583160" y="3136799"/>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1" name="TextBox 20"/>
            <p:cNvSpPr txBox="1"/>
            <p:nvPr/>
          </p:nvSpPr>
          <p:spPr>
            <a:xfrm>
              <a:off x="2901575" y="307897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grpSp>
      <p:sp>
        <p:nvSpPr>
          <p:cNvPr id="2" name="Title 1"/>
          <p:cNvSpPr>
            <a:spLocks noGrp="1"/>
          </p:cNvSpPr>
          <p:nvPr>
            <p:ph type="title"/>
          </p:nvPr>
        </p:nvSpPr>
        <p:spPr/>
        <p:txBody>
          <a:bodyPr/>
          <a:lstStyle/>
          <a:p>
            <a:r>
              <a:rPr lang="en-US" dirty="0" smtClean="0"/>
              <a:t>Overview of </a:t>
            </a:r>
            <a:r>
              <a:rPr lang="en-US" dirty="0" err="1" smtClean="0"/>
              <a:t>ICLab</a:t>
            </a:r>
            <a:endParaRPr lang="en-US" dirty="0"/>
          </a:p>
        </p:txBody>
      </p:sp>
      <p:pic>
        <p:nvPicPr>
          <p:cNvPr id="4" name="Picture 3"/>
          <p:cNvPicPr>
            <a:picLocks noChangeAspect="1"/>
          </p:cNvPicPr>
          <p:nvPr/>
        </p:nvPicPr>
        <p:blipFill>
          <a:blip r:embed="rId4"/>
          <a:stretch>
            <a:fillRect/>
          </a:stretch>
        </p:blipFill>
        <p:spPr>
          <a:xfrm>
            <a:off x="-8302" y="2668408"/>
            <a:ext cx="1068294" cy="801221"/>
          </a:xfrm>
          <a:prstGeom prst="rect">
            <a:avLst/>
          </a:prstGeom>
        </p:spPr>
      </p:pic>
      <p:pic>
        <p:nvPicPr>
          <p:cNvPr id="5" name="Picture 4"/>
          <p:cNvPicPr>
            <a:picLocks noChangeAspect="1"/>
          </p:cNvPicPr>
          <p:nvPr/>
        </p:nvPicPr>
        <p:blipFill>
          <a:blip r:embed="rId5"/>
          <a:stretch>
            <a:fillRect/>
          </a:stretch>
        </p:blipFill>
        <p:spPr>
          <a:xfrm>
            <a:off x="176965" y="3506039"/>
            <a:ext cx="679823" cy="679823"/>
          </a:xfrm>
          <a:prstGeom prst="rect">
            <a:avLst/>
          </a:prstGeom>
        </p:spPr>
      </p:pic>
      <p:sp>
        <p:nvSpPr>
          <p:cNvPr id="11" name="TextBox 10"/>
          <p:cNvSpPr txBox="1"/>
          <p:nvPr/>
        </p:nvSpPr>
        <p:spPr>
          <a:xfrm>
            <a:off x="2647578" y="278015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3" name="TextBox 22"/>
          <p:cNvSpPr txBox="1"/>
          <p:nvPr/>
        </p:nvSpPr>
        <p:spPr>
          <a:xfrm>
            <a:off x="1905670" y="1681233"/>
            <a:ext cx="954258" cy="369332"/>
          </a:xfrm>
          <a:prstGeom prst="rect">
            <a:avLst/>
          </a:prstGeom>
          <a:noFill/>
        </p:spPr>
        <p:txBody>
          <a:bodyPr wrap="none" rtlCol="0">
            <a:spAutoFit/>
          </a:bodyPr>
          <a:lstStyle/>
          <a:p>
            <a:r>
              <a:rPr lang="en-US" b="1" dirty="0" smtClean="0"/>
              <a:t>Clients </a:t>
            </a:r>
            <a:endParaRPr lang="en-US" b="1" dirty="0"/>
          </a:p>
        </p:txBody>
      </p:sp>
      <p:pic>
        <p:nvPicPr>
          <p:cNvPr id="52" name="Picture 51"/>
          <p:cNvPicPr>
            <a:picLocks noChangeAspect="1"/>
          </p:cNvPicPr>
          <p:nvPr/>
        </p:nvPicPr>
        <p:blipFill>
          <a:blip r:embed="rId6"/>
          <a:stretch>
            <a:fillRect/>
          </a:stretch>
        </p:blipFill>
        <p:spPr>
          <a:xfrm>
            <a:off x="6248400" y="0"/>
            <a:ext cx="1752600" cy="1752600"/>
          </a:xfrm>
          <a:prstGeom prst="rect">
            <a:avLst/>
          </a:prstGeom>
        </p:spPr>
      </p:pic>
    </p:spTree>
    <p:extLst>
      <p:ext uri="{BB962C8B-B14F-4D97-AF65-F5344CB8AC3E}">
        <p14:creationId xmlns:p14="http://schemas.microsoft.com/office/powerpoint/2010/main" val="535567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15552" y="1816987"/>
            <a:ext cx="4224996" cy="2583732"/>
            <a:chOff x="457199" y="2824974"/>
            <a:chExt cx="4224996" cy="2583732"/>
          </a:xfrm>
        </p:grpSpPr>
        <p:pic>
          <p:nvPicPr>
            <p:cNvPr id="6" name="Picture 5"/>
            <p:cNvPicPr>
              <a:picLocks noChangeAspect="1"/>
            </p:cNvPicPr>
            <p:nvPr/>
          </p:nvPicPr>
          <p:blipFill>
            <a:blip r:embed="rId3"/>
            <a:stretch>
              <a:fillRect/>
            </a:stretch>
          </p:blipFill>
          <p:spPr>
            <a:xfrm>
              <a:off x="457199" y="3058552"/>
              <a:ext cx="4224996" cy="2350154"/>
            </a:xfrm>
            <a:prstGeom prst="rect">
              <a:avLst/>
            </a:prstGeom>
          </p:spPr>
        </p:pic>
        <p:sp>
          <p:nvSpPr>
            <p:cNvPr id="7" name="TextBox 6"/>
            <p:cNvSpPr txBox="1"/>
            <p:nvPr/>
          </p:nvSpPr>
          <p:spPr>
            <a:xfrm>
              <a:off x="2554942" y="32104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8" name="TextBox 7"/>
            <p:cNvSpPr txBox="1"/>
            <p:nvPr/>
          </p:nvSpPr>
          <p:spPr>
            <a:xfrm>
              <a:off x="2707342" y="3467437"/>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9" name="TextBox 8"/>
            <p:cNvSpPr txBox="1"/>
            <p:nvPr/>
          </p:nvSpPr>
          <p:spPr>
            <a:xfrm>
              <a:off x="2752165" y="3153676"/>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0" name="TextBox 9"/>
            <p:cNvSpPr txBox="1"/>
            <p:nvPr/>
          </p:nvSpPr>
          <p:spPr>
            <a:xfrm>
              <a:off x="3155572" y="321344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2" name="TextBox 11"/>
            <p:cNvSpPr txBox="1"/>
            <p:nvPr/>
          </p:nvSpPr>
          <p:spPr>
            <a:xfrm>
              <a:off x="2229230" y="33628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3" name="TextBox 12"/>
            <p:cNvSpPr txBox="1"/>
            <p:nvPr/>
          </p:nvSpPr>
          <p:spPr>
            <a:xfrm>
              <a:off x="2542991"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4" name="TextBox 13"/>
            <p:cNvSpPr txBox="1"/>
            <p:nvPr/>
          </p:nvSpPr>
          <p:spPr>
            <a:xfrm>
              <a:off x="3349805" y="282497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5" name="TextBox 14"/>
            <p:cNvSpPr txBox="1"/>
            <p:nvPr/>
          </p:nvSpPr>
          <p:spPr>
            <a:xfrm>
              <a:off x="3726869"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6" name="TextBox 15"/>
            <p:cNvSpPr txBox="1"/>
            <p:nvPr/>
          </p:nvSpPr>
          <p:spPr>
            <a:xfrm>
              <a:off x="1634291" y="370348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7" name="TextBox 16"/>
            <p:cNvSpPr txBox="1"/>
            <p:nvPr/>
          </p:nvSpPr>
          <p:spPr>
            <a:xfrm>
              <a:off x="1143000" y="302673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8" name="TextBox 17"/>
            <p:cNvSpPr txBox="1"/>
            <p:nvPr/>
          </p:nvSpPr>
          <p:spPr>
            <a:xfrm>
              <a:off x="924586" y="289528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9" name="TextBox 18"/>
            <p:cNvSpPr txBox="1"/>
            <p:nvPr/>
          </p:nvSpPr>
          <p:spPr>
            <a:xfrm>
              <a:off x="1334521" y="295009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0" name="TextBox 19"/>
            <p:cNvSpPr txBox="1"/>
            <p:nvPr/>
          </p:nvSpPr>
          <p:spPr>
            <a:xfrm>
              <a:off x="3583160" y="3136799"/>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1" name="TextBox 20"/>
            <p:cNvSpPr txBox="1"/>
            <p:nvPr/>
          </p:nvSpPr>
          <p:spPr>
            <a:xfrm>
              <a:off x="2901575" y="307897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grpSp>
      <p:sp>
        <p:nvSpPr>
          <p:cNvPr id="2" name="Title 1"/>
          <p:cNvSpPr>
            <a:spLocks noGrp="1"/>
          </p:cNvSpPr>
          <p:nvPr>
            <p:ph type="title"/>
          </p:nvPr>
        </p:nvSpPr>
        <p:spPr/>
        <p:txBody>
          <a:bodyPr/>
          <a:lstStyle/>
          <a:p>
            <a:r>
              <a:rPr lang="en-US" dirty="0" smtClean="0"/>
              <a:t>Overview of </a:t>
            </a:r>
            <a:r>
              <a:rPr lang="en-US" dirty="0" err="1" smtClean="0"/>
              <a:t>ICLab</a:t>
            </a:r>
            <a:endParaRPr lang="en-US" dirty="0"/>
          </a:p>
        </p:txBody>
      </p:sp>
      <p:pic>
        <p:nvPicPr>
          <p:cNvPr id="4" name="Picture 3"/>
          <p:cNvPicPr>
            <a:picLocks noChangeAspect="1"/>
          </p:cNvPicPr>
          <p:nvPr/>
        </p:nvPicPr>
        <p:blipFill>
          <a:blip r:embed="rId4"/>
          <a:stretch>
            <a:fillRect/>
          </a:stretch>
        </p:blipFill>
        <p:spPr>
          <a:xfrm>
            <a:off x="-8302" y="2668408"/>
            <a:ext cx="1068294" cy="801221"/>
          </a:xfrm>
          <a:prstGeom prst="rect">
            <a:avLst/>
          </a:prstGeom>
        </p:spPr>
      </p:pic>
      <p:pic>
        <p:nvPicPr>
          <p:cNvPr id="5" name="Picture 4"/>
          <p:cNvPicPr>
            <a:picLocks noChangeAspect="1"/>
          </p:cNvPicPr>
          <p:nvPr/>
        </p:nvPicPr>
        <p:blipFill>
          <a:blip r:embed="rId5"/>
          <a:stretch>
            <a:fillRect/>
          </a:stretch>
        </p:blipFill>
        <p:spPr>
          <a:xfrm>
            <a:off x="176965" y="3506039"/>
            <a:ext cx="679823" cy="679823"/>
          </a:xfrm>
          <a:prstGeom prst="rect">
            <a:avLst/>
          </a:prstGeom>
        </p:spPr>
      </p:pic>
      <p:sp>
        <p:nvSpPr>
          <p:cNvPr id="11" name="TextBox 10"/>
          <p:cNvSpPr txBox="1"/>
          <p:nvPr/>
        </p:nvSpPr>
        <p:spPr>
          <a:xfrm>
            <a:off x="2647578" y="278015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3" name="TextBox 22"/>
          <p:cNvSpPr txBox="1"/>
          <p:nvPr/>
        </p:nvSpPr>
        <p:spPr>
          <a:xfrm>
            <a:off x="1905670" y="1681233"/>
            <a:ext cx="954258" cy="369332"/>
          </a:xfrm>
          <a:prstGeom prst="rect">
            <a:avLst/>
          </a:prstGeom>
          <a:noFill/>
        </p:spPr>
        <p:txBody>
          <a:bodyPr wrap="none" rtlCol="0">
            <a:spAutoFit/>
          </a:bodyPr>
          <a:lstStyle/>
          <a:p>
            <a:r>
              <a:rPr lang="en-US" b="1" dirty="0" smtClean="0"/>
              <a:t>Clients </a:t>
            </a:r>
            <a:endParaRPr lang="en-US" b="1" dirty="0"/>
          </a:p>
        </p:txBody>
      </p:sp>
      <p:sp>
        <p:nvSpPr>
          <p:cNvPr id="25" name="Cube 24"/>
          <p:cNvSpPr/>
          <p:nvPr/>
        </p:nvSpPr>
        <p:spPr>
          <a:xfrm>
            <a:off x="6499412" y="2816702"/>
            <a:ext cx="881530" cy="1177543"/>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TextBox 25"/>
          <p:cNvSpPr txBox="1"/>
          <p:nvPr/>
        </p:nvSpPr>
        <p:spPr>
          <a:xfrm>
            <a:off x="6098989" y="4001196"/>
            <a:ext cx="1672791" cy="369332"/>
          </a:xfrm>
          <a:prstGeom prst="rect">
            <a:avLst/>
          </a:prstGeom>
          <a:noFill/>
        </p:spPr>
        <p:txBody>
          <a:bodyPr wrap="none" rtlCol="0">
            <a:spAutoFit/>
          </a:bodyPr>
          <a:lstStyle/>
          <a:p>
            <a:r>
              <a:rPr lang="en-US" dirty="0" smtClean="0"/>
              <a:t>Control Server</a:t>
            </a:r>
            <a:endParaRPr lang="en-US" dirty="0"/>
          </a:p>
        </p:txBody>
      </p:sp>
      <p:sp>
        <p:nvSpPr>
          <p:cNvPr id="29" name="Freeform 28"/>
          <p:cNvSpPr/>
          <p:nvPr/>
        </p:nvSpPr>
        <p:spPr>
          <a:xfrm>
            <a:off x="3615765" y="2282772"/>
            <a:ext cx="2838823" cy="1198522"/>
          </a:xfrm>
          <a:custGeom>
            <a:avLst/>
            <a:gdLst>
              <a:gd name="connsiteX0" fmla="*/ 2838823 w 2838823"/>
              <a:gd name="connsiteY0" fmla="*/ 1198522 h 1198522"/>
              <a:gd name="connsiteX1" fmla="*/ 1807882 w 2838823"/>
              <a:gd name="connsiteY1" fmla="*/ 62993 h 1198522"/>
              <a:gd name="connsiteX2" fmla="*/ 0 w 2838823"/>
              <a:gd name="connsiteY2" fmla="*/ 137699 h 1198522"/>
              <a:gd name="connsiteX3" fmla="*/ 0 w 2838823"/>
              <a:gd name="connsiteY3" fmla="*/ 137699 h 1198522"/>
              <a:gd name="connsiteX4" fmla="*/ 0 w 2838823"/>
              <a:gd name="connsiteY4" fmla="*/ 137699 h 1198522"/>
              <a:gd name="connsiteX5" fmla="*/ 0 w 2838823"/>
              <a:gd name="connsiteY5" fmla="*/ 137699 h 119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823" h="1198522">
                <a:moveTo>
                  <a:pt x="2838823" y="1198522"/>
                </a:moveTo>
                <a:cubicBezTo>
                  <a:pt x="2559921" y="719159"/>
                  <a:pt x="2281019" y="239797"/>
                  <a:pt x="1807882" y="62993"/>
                </a:cubicBezTo>
                <a:cubicBezTo>
                  <a:pt x="1334745" y="-113811"/>
                  <a:pt x="0" y="137699"/>
                  <a:pt x="0" y="137699"/>
                </a:cubicBezTo>
                <a:lnTo>
                  <a:pt x="0" y="137699"/>
                </a:lnTo>
                <a:lnTo>
                  <a:pt x="0" y="137699"/>
                </a:lnTo>
                <a:lnTo>
                  <a:pt x="0" y="137699"/>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3839882" y="2608234"/>
            <a:ext cx="2659530" cy="917884"/>
          </a:xfrm>
          <a:custGeom>
            <a:avLst/>
            <a:gdLst>
              <a:gd name="connsiteX0" fmla="*/ 2659530 w 2659530"/>
              <a:gd name="connsiteY0" fmla="*/ 917884 h 917884"/>
              <a:gd name="connsiteX1" fmla="*/ 1299883 w 2659530"/>
              <a:gd name="connsiteY1" fmla="*/ 36354 h 917884"/>
              <a:gd name="connsiteX2" fmla="*/ 0 w 2659530"/>
              <a:gd name="connsiteY2" fmla="*/ 155884 h 917884"/>
              <a:gd name="connsiteX3" fmla="*/ 0 w 2659530"/>
              <a:gd name="connsiteY3" fmla="*/ 155884 h 917884"/>
            </a:gdLst>
            <a:ahLst/>
            <a:cxnLst>
              <a:cxn ang="0">
                <a:pos x="connsiteX0" y="connsiteY0"/>
              </a:cxn>
              <a:cxn ang="0">
                <a:pos x="connsiteX1" y="connsiteY1"/>
              </a:cxn>
              <a:cxn ang="0">
                <a:pos x="connsiteX2" y="connsiteY2"/>
              </a:cxn>
              <a:cxn ang="0">
                <a:pos x="connsiteX3" y="connsiteY3"/>
              </a:cxn>
            </a:cxnLst>
            <a:rect l="l" t="t" r="r" b="b"/>
            <a:pathLst>
              <a:path w="2659530" h="917884">
                <a:moveTo>
                  <a:pt x="2659530" y="917884"/>
                </a:moveTo>
                <a:cubicBezTo>
                  <a:pt x="2201334" y="540619"/>
                  <a:pt x="1743138" y="163354"/>
                  <a:pt x="1299883" y="36354"/>
                </a:cubicBezTo>
                <a:cubicBezTo>
                  <a:pt x="856628" y="-90646"/>
                  <a:pt x="0" y="155884"/>
                  <a:pt x="0" y="155884"/>
                </a:cubicBezTo>
                <a:lnTo>
                  <a:pt x="0" y="155884"/>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2898588" y="3009860"/>
            <a:ext cx="3585883" cy="620846"/>
          </a:xfrm>
          <a:custGeom>
            <a:avLst/>
            <a:gdLst>
              <a:gd name="connsiteX0" fmla="*/ 3585883 w 3585883"/>
              <a:gd name="connsiteY0" fmla="*/ 620846 h 620846"/>
              <a:gd name="connsiteX1" fmla="*/ 836706 w 3585883"/>
              <a:gd name="connsiteY1" fmla="*/ 23199 h 620846"/>
              <a:gd name="connsiteX2" fmla="*/ 0 w 3585883"/>
              <a:gd name="connsiteY2" fmla="*/ 112846 h 620846"/>
              <a:gd name="connsiteX3" fmla="*/ 0 w 3585883"/>
              <a:gd name="connsiteY3" fmla="*/ 112846 h 620846"/>
            </a:gdLst>
            <a:ahLst/>
            <a:cxnLst>
              <a:cxn ang="0">
                <a:pos x="connsiteX0" y="connsiteY0"/>
              </a:cxn>
              <a:cxn ang="0">
                <a:pos x="connsiteX1" y="connsiteY1"/>
              </a:cxn>
              <a:cxn ang="0">
                <a:pos x="connsiteX2" y="connsiteY2"/>
              </a:cxn>
              <a:cxn ang="0">
                <a:pos x="connsiteX3" y="connsiteY3"/>
              </a:cxn>
            </a:cxnLst>
            <a:rect l="l" t="t" r="r" b="b"/>
            <a:pathLst>
              <a:path w="3585883" h="620846">
                <a:moveTo>
                  <a:pt x="3585883" y="620846"/>
                </a:moveTo>
                <a:cubicBezTo>
                  <a:pt x="2510118" y="364356"/>
                  <a:pt x="1434353" y="107866"/>
                  <a:pt x="836706" y="23199"/>
                </a:cubicBezTo>
                <a:cubicBezTo>
                  <a:pt x="239059" y="-61468"/>
                  <a:pt x="0" y="112846"/>
                  <a:pt x="0" y="112846"/>
                </a:cubicBezTo>
                <a:lnTo>
                  <a:pt x="0" y="112846"/>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3899647" y="3401649"/>
            <a:ext cx="2554941" cy="378469"/>
          </a:xfrm>
          <a:custGeom>
            <a:avLst/>
            <a:gdLst>
              <a:gd name="connsiteX0" fmla="*/ 2554941 w 2554941"/>
              <a:gd name="connsiteY0" fmla="*/ 378469 h 378469"/>
              <a:gd name="connsiteX1" fmla="*/ 537882 w 2554941"/>
              <a:gd name="connsiteY1" fmla="*/ 4939 h 378469"/>
              <a:gd name="connsiteX2" fmla="*/ 0 w 2554941"/>
              <a:gd name="connsiteY2" fmla="*/ 154351 h 378469"/>
              <a:gd name="connsiteX3" fmla="*/ 0 w 2554941"/>
              <a:gd name="connsiteY3" fmla="*/ 154351 h 378469"/>
            </a:gdLst>
            <a:ahLst/>
            <a:cxnLst>
              <a:cxn ang="0">
                <a:pos x="connsiteX0" y="connsiteY0"/>
              </a:cxn>
              <a:cxn ang="0">
                <a:pos x="connsiteX1" y="connsiteY1"/>
              </a:cxn>
              <a:cxn ang="0">
                <a:pos x="connsiteX2" y="connsiteY2"/>
              </a:cxn>
              <a:cxn ang="0">
                <a:pos x="connsiteX3" y="connsiteY3"/>
              </a:cxn>
            </a:cxnLst>
            <a:rect l="l" t="t" r="r" b="b"/>
            <a:pathLst>
              <a:path w="2554941" h="378469">
                <a:moveTo>
                  <a:pt x="2554941" y="378469"/>
                </a:moveTo>
                <a:cubicBezTo>
                  <a:pt x="1759323" y="210380"/>
                  <a:pt x="963706" y="42292"/>
                  <a:pt x="537882" y="4939"/>
                </a:cubicBezTo>
                <a:cubicBezTo>
                  <a:pt x="112058" y="-32414"/>
                  <a:pt x="0" y="154351"/>
                  <a:pt x="0" y="154351"/>
                </a:cubicBezTo>
                <a:lnTo>
                  <a:pt x="0" y="154351"/>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5498501" y="1636441"/>
            <a:ext cx="2121945" cy="646331"/>
          </a:xfrm>
          <a:prstGeom prst="rect">
            <a:avLst/>
          </a:prstGeom>
          <a:noFill/>
        </p:spPr>
        <p:txBody>
          <a:bodyPr wrap="none" rtlCol="0">
            <a:spAutoFit/>
          </a:bodyPr>
          <a:lstStyle/>
          <a:p>
            <a:r>
              <a:rPr lang="en-US" dirty="0" smtClean="0"/>
              <a:t>Experiments to run</a:t>
            </a:r>
          </a:p>
          <a:p>
            <a:r>
              <a:rPr lang="en-US" dirty="0" smtClean="0"/>
              <a:t>+ relevant data</a:t>
            </a:r>
            <a:endParaRPr lang="en-US" dirty="0"/>
          </a:p>
        </p:txBody>
      </p:sp>
      <p:sp>
        <p:nvSpPr>
          <p:cNvPr id="34" name="Left Arrow 33"/>
          <p:cNvSpPr/>
          <p:nvPr/>
        </p:nvSpPr>
        <p:spPr>
          <a:xfrm>
            <a:off x="5961677" y="2282772"/>
            <a:ext cx="1030941" cy="337513"/>
          </a:xfrm>
          <a:prstGeom prst="leftArrow">
            <a:avLst>
              <a:gd name="adj1" fmla="val 50000"/>
              <a:gd name="adj2" fmla="val 7076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D1282E"/>
              </a:solidFill>
            </a:endParaRPr>
          </a:p>
        </p:txBody>
      </p:sp>
      <p:sp>
        <p:nvSpPr>
          <p:cNvPr id="35" name="TextBox 34"/>
          <p:cNvSpPr txBox="1"/>
          <p:nvPr/>
        </p:nvSpPr>
        <p:spPr>
          <a:xfrm>
            <a:off x="4653775" y="3502724"/>
            <a:ext cx="954370" cy="369332"/>
          </a:xfrm>
          <a:prstGeom prst="rect">
            <a:avLst/>
          </a:prstGeom>
          <a:noFill/>
        </p:spPr>
        <p:txBody>
          <a:bodyPr wrap="none" rtlCol="0">
            <a:spAutoFit/>
          </a:bodyPr>
          <a:lstStyle/>
          <a:p>
            <a:r>
              <a:rPr lang="en-US" dirty="0" smtClean="0"/>
              <a:t>Results</a:t>
            </a:r>
            <a:endParaRPr lang="en-US" dirty="0"/>
          </a:p>
        </p:txBody>
      </p:sp>
      <p:sp>
        <p:nvSpPr>
          <p:cNvPr id="36" name="Left Arrow 35"/>
          <p:cNvSpPr/>
          <p:nvPr/>
        </p:nvSpPr>
        <p:spPr>
          <a:xfrm flipH="1">
            <a:off x="4693594" y="3857160"/>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6"/>
          <a:stretch>
            <a:fillRect/>
          </a:stretch>
        </p:blipFill>
        <p:spPr>
          <a:xfrm>
            <a:off x="6248400" y="0"/>
            <a:ext cx="1752600" cy="1752600"/>
          </a:xfrm>
          <a:prstGeom prst="rect">
            <a:avLst/>
          </a:prstGeom>
        </p:spPr>
      </p:pic>
    </p:spTree>
    <p:extLst>
      <p:ext uri="{BB962C8B-B14F-4D97-AF65-F5344CB8AC3E}">
        <p14:creationId xmlns:p14="http://schemas.microsoft.com/office/powerpoint/2010/main" val="2010944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15552" y="1816987"/>
            <a:ext cx="4224996" cy="2583732"/>
            <a:chOff x="457199" y="2824974"/>
            <a:chExt cx="4224996" cy="2583732"/>
          </a:xfrm>
        </p:grpSpPr>
        <p:pic>
          <p:nvPicPr>
            <p:cNvPr id="6" name="Picture 5"/>
            <p:cNvPicPr>
              <a:picLocks noChangeAspect="1"/>
            </p:cNvPicPr>
            <p:nvPr/>
          </p:nvPicPr>
          <p:blipFill>
            <a:blip r:embed="rId3"/>
            <a:stretch>
              <a:fillRect/>
            </a:stretch>
          </p:blipFill>
          <p:spPr>
            <a:xfrm>
              <a:off x="457199" y="3058552"/>
              <a:ext cx="4224996" cy="2350154"/>
            </a:xfrm>
            <a:prstGeom prst="rect">
              <a:avLst/>
            </a:prstGeom>
          </p:spPr>
        </p:pic>
        <p:sp>
          <p:nvSpPr>
            <p:cNvPr id="7" name="TextBox 6"/>
            <p:cNvSpPr txBox="1"/>
            <p:nvPr/>
          </p:nvSpPr>
          <p:spPr>
            <a:xfrm>
              <a:off x="2554942" y="32104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8" name="TextBox 7"/>
            <p:cNvSpPr txBox="1"/>
            <p:nvPr/>
          </p:nvSpPr>
          <p:spPr>
            <a:xfrm>
              <a:off x="2707342" y="3467437"/>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9" name="TextBox 8"/>
            <p:cNvSpPr txBox="1"/>
            <p:nvPr/>
          </p:nvSpPr>
          <p:spPr>
            <a:xfrm>
              <a:off x="2752165" y="3153676"/>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0" name="TextBox 9"/>
            <p:cNvSpPr txBox="1"/>
            <p:nvPr/>
          </p:nvSpPr>
          <p:spPr>
            <a:xfrm>
              <a:off x="3155572" y="321344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2" name="TextBox 11"/>
            <p:cNvSpPr txBox="1"/>
            <p:nvPr/>
          </p:nvSpPr>
          <p:spPr>
            <a:xfrm>
              <a:off x="2229230" y="33628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3" name="TextBox 12"/>
            <p:cNvSpPr txBox="1"/>
            <p:nvPr/>
          </p:nvSpPr>
          <p:spPr>
            <a:xfrm>
              <a:off x="2542991"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4" name="TextBox 13"/>
            <p:cNvSpPr txBox="1"/>
            <p:nvPr/>
          </p:nvSpPr>
          <p:spPr>
            <a:xfrm>
              <a:off x="3349805" y="282497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5" name="TextBox 14"/>
            <p:cNvSpPr txBox="1"/>
            <p:nvPr/>
          </p:nvSpPr>
          <p:spPr>
            <a:xfrm>
              <a:off x="3726869"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6" name="TextBox 15"/>
            <p:cNvSpPr txBox="1"/>
            <p:nvPr/>
          </p:nvSpPr>
          <p:spPr>
            <a:xfrm>
              <a:off x="1634291" y="370348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7" name="TextBox 16"/>
            <p:cNvSpPr txBox="1"/>
            <p:nvPr/>
          </p:nvSpPr>
          <p:spPr>
            <a:xfrm>
              <a:off x="1143000" y="302673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8" name="TextBox 17"/>
            <p:cNvSpPr txBox="1"/>
            <p:nvPr/>
          </p:nvSpPr>
          <p:spPr>
            <a:xfrm>
              <a:off x="924586" y="289528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9" name="TextBox 18"/>
            <p:cNvSpPr txBox="1"/>
            <p:nvPr/>
          </p:nvSpPr>
          <p:spPr>
            <a:xfrm>
              <a:off x="1334521" y="295009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0" name="TextBox 19"/>
            <p:cNvSpPr txBox="1"/>
            <p:nvPr/>
          </p:nvSpPr>
          <p:spPr>
            <a:xfrm>
              <a:off x="3583160" y="3136799"/>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1" name="TextBox 20"/>
            <p:cNvSpPr txBox="1"/>
            <p:nvPr/>
          </p:nvSpPr>
          <p:spPr>
            <a:xfrm>
              <a:off x="2901575" y="307897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grpSp>
      <p:sp>
        <p:nvSpPr>
          <p:cNvPr id="2" name="Title 1"/>
          <p:cNvSpPr>
            <a:spLocks noGrp="1"/>
          </p:cNvSpPr>
          <p:nvPr>
            <p:ph type="title"/>
          </p:nvPr>
        </p:nvSpPr>
        <p:spPr/>
        <p:txBody>
          <a:bodyPr/>
          <a:lstStyle/>
          <a:p>
            <a:r>
              <a:rPr lang="en-US" dirty="0" smtClean="0"/>
              <a:t>Overview of </a:t>
            </a:r>
            <a:r>
              <a:rPr lang="en-US" dirty="0" err="1" smtClean="0"/>
              <a:t>ICLab</a:t>
            </a:r>
            <a:endParaRPr lang="en-US" dirty="0"/>
          </a:p>
        </p:txBody>
      </p:sp>
      <p:pic>
        <p:nvPicPr>
          <p:cNvPr id="4" name="Picture 3"/>
          <p:cNvPicPr>
            <a:picLocks noChangeAspect="1"/>
          </p:cNvPicPr>
          <p:nvPr/>
        </p:nvPicPr>
        <p:blipFill>
          <a:blip r:embed="rId4"/>
          <a:stretch>
            <a:fillRect/>
          </a:stretch>
        </p:blipFill>
        <p:spPr>
          <a:xfrm>
            <a:off x="-8302" y="2668408"/>
            <a:ext cx="1068294" cy="801221"/>
          </a:xfrm>
          <a:prstGeom prst="rect">
            <a:avLst/>
          </a:prstGeom>
        </p:spPr>
      </p:pic>
      <p:pic>
        <p:nvPicPr>
          <p:cNvPr id="5" name="Picture 4"/>
          <p:cNvPicPr>
            <a:picLocks noChangeAspect="1"/>
          </p:cNvPicPr>
          <p:nvPr/>
        </p:nvPicPr>
        <p:blipFill>
          <a:blip r:embed="rId5"/>
          <a:stretch>
            <a:fillRect/>
          </a:stretch>
        </p:blipFill>
        <p:spPr>
          <a:xfrm>
            <a:off x="176965" y="3506039"/>
            <a:ext cx="679823" cy="679823"/>
          </a:xfrm>
          <a:prstGeom prst="rect">
            <a:avLst/>
          </a:prstGeom>
        </p:spPr>
      </p:pic>
      <p:sp>
        <p:nvSpPr>
          <p:cNvPr id="11" name="TextBox 10"/>
          <p:cNvSpPr txBox="1"/>
          <p:nvPr/>
        </p:nvSpPr>
        <p:spPr>
          <a:xfrm>
            <a:off x="2647578" y="278015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3" name="TextBox 22"/>
          <p:cNvSpPr txBox="1"/>
          <p:nvPr/>
        </p:nvSpPr>
        <p:spPr>
          <a:xfrm>
            <a:off x="1905670" y="1681233"/>
            <a:ext cx="954258" cy="369332"/>
          </a:xfrm>
          <a:prstGeom prst="rect">
            <a:avLst/>
          </a:prstGeom>
          <a:noFill/>
        </p:spPr>
        <p:txBody>
          <a:bodyPr wrap="none" rtlCol="0">
            <a:spAutoFit/>
          </a:bodyPr>
          <a:lstStyle/>
          <a:p>
            <a:r>
              <a:rPr lang="en-US" b="1" dirty="0" smtClean="0"/>
              <a:t>Clients </a:t>
            </a:r>
            <a:endParaRPr lang="en-US" b="1" dirty="0"/>
          </a:p>
        </p:txBody>
      </p:sp>
      <p:sp>
        <p:nvSpPr>
          <p:cNvPr id="25" name="Cube 24"/>
          <p:cNvSpPr/>
          <p:nvPr/>
        </p:nvSpPr>
        <p:spPr>
          <a:xfrm>
            <a:off x="6499412" y="2816702"/>
            <a:ext cx="881530" cy="1177543"/>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TextBox 25"/>
          <p:cNvSpPr txBox="1"/>
          <p:nvPr/>
        </p:nvSpPr>
        <p:spPr>
          <a:xfrm>
            <a:off x="6098989" y="4001196"/>
            <a:ext cx="1672791" cy="369332"/>
          </a:xfrm>
          <a:prstGeom prst="rect">
            <a:avLst/>
          </a:prstGeom>
          <a:noFill/>
        </p:spPr>
        <p:txBody>
          <a:bodyPr wrap="none" rtlCol="0">
            <a:spAutoFit/>
          </a:bodyPr>
          <a:lstStyle/>
          <a:p>
            <a:r>
              <a:rPr lang="en-US" dirty="0" smtClean="0"/>
              <a:t>Control Server</a:t>
            </a:r>
            <a:endParaRPr lang="en-US" dirty="0"/>
          </a:p>
        </p:txBody>
      </p:sp>
      <p:sp>
        <p:nvSpPr>
          <p:cNvPr id="29" name="Freeform 28"/>
          <p:cNvSpPr/>
          <p:nvPr/>
        </p:nvSpPr>
        <p:spPr>
          <a:xfrm>
            <a:off x="3615765" y="2282772"/>
            <a:ext cx="2838823" cy="1198522"/>
          </a:xfrm>
          <a:custGeom>
            <a:avLst/>
            <a:gdLst>
              <a:gd name="connsiteX0" fmla="*/ 2838823 w 2838823"/>
              <a:gd name="connsiteY0" fmla="*/ 1198522 h 1198522"/>
              <a:gd name="connsiteX1" fmla="*/ 1807882 w 2838823"/>
              <a:gd name="connsiteY1" fmla="*/ 62993 h 1198522"/>
              <a:gd name="connsiteX2" fmla="*/ 0 w 2838823"/>
              <a:gd name="connsiteY2" fmla="*/ 137699 h 1198522"/>
              <a:gd name="connsiteX3" fmla="*/ 0 w 2838823"/>
              <a:gd name="connsiteY3" fmla="*/ 137699 h 1198522"/>
              <a:gd name="connsiteX4" fmla="*/ 0 w 2838823"/>
              <a:gd name="connsiteY4" fmla="*/ 137699 h 1198522"/>
              <a:gd name="connsiteX5" fmla="*/ 0 w 2838823"/>
              <a:gd name="connsiteY5" fmla="*/ 137699 h 119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823" h="1198522">
                <a:moveTo>
                  <a:pt x="2838823" y="1198522"/>
                </a:moveTo>
                <a:cubicBezTo>
                  <a:pt x="2559921" y="719159"/>
                  <a:pt x="2281019" y="239797"/>
                  <a:pt x="1807882" y="62993"/>
                </a:cubicBezTo>
                <a:cubicBezTo>
                  <a:pt x="1334745" y="-113811"/>
                  <a:pt x="0" y="137699"/>
                  <a:pt x="0" y="137699"/>
                </a:cubicBezTo>
                <a:lnTo>
                  <a:pt x="0" y="137699"/>
                </a:lnTo>
                <a:lnTo>
                  <a:pt x="0" y="137699"/>
                </a:lnTo>
                <a:lnTo>
                  <a:pt x="0" y="137699"/>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3839882" y="2608234"/>
            <a:ext cx="2659530" cy="917884"/>
          </a:xfrm>
          <a:custGeom>
            <a:avLst/>
            <a:gdLst>
              <a:gd name="connsiteX0" fmla="*/ 2659530 w 2659530"/>
              <a:gd name="connsiteY0" fmla="*/ 917884 h 917884"/>
              <a:gd name="connsiteX1" fmla="*/ 1299883 w 2659530"/>
              <a:gd name="connsiteY1" fmla="*/ 36354 h 917884"/>
              <a:gd name="connsiteX2" fmla="*/ 0 w 2659530"/>
              <a:gd name="connsiteY2" fmla="*/ 155884 h 917884"/>
              <a:gd name="connsiteX3" fmla="*/ 0 w 2659530"/>
              <a:gd name="connsiteY3" fmla="*/ 155884 h 917884"/>
            </a:gdLst>
            <a:ahLst/>
            <a:cxnLst>
              <a:cxn ang="0">
                <a:pos x="connsiteX0" y="connsiteY0"/>
              </a:cxn>
              <a:cxn ang="0">
                <a:pos x="connsiteX1" y="connsiteY1"/>
              </a:cxn>
              <a:cxn ang="0">
                <a:pos x="connsiteX2" y="connsiteY2"/>
              </a:cxn>
              <a:cxn ang="0">
                <a:pos x="connsiteX3" y="connsiteY3"/>
              </a:cxn>
            </a:cxnLst>
            <a:rect l="l" t="t" r="r" b="b"/>
            <a:pathLst>
              <a:path w="2659530" h="917884">
                <a:moveTo>
                  <a:pt x="2659530" y="917884"/>
                </a:moveTo>
                <a:cubicBezTo>
                  <a:pt x="2201334" y="540619"/>
                  <a:pt x="1743138" y="163354"/>
                  <a:pt x="1299883" y="36354"/>
                </a:cubicBezTo>
                <a:cubicBezTo>
                  <a:pt x="856628" y="-90646"/>
                  <a:pt x="0" y="155884"/>
                  <a:pt x="0" y="155884"/>
                </a:cubicBezTo>
                <a:lnTo>
                  <a:pt x="0" y="155884"/>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2898588" y="3009860"/>
            <a:ext cx="3585883" cy="620846"/>
          </a:xfrm>
          <a:custGeom>
            <a:avLst/>
            <a:gdLst>
              <a:gd name="connsiteX0" fmla="*/ 3585883 w 3585883"/>
              <a:gd name="connsiteY0" fmla="*/ 620846 h 620846"/>
              <a:gd name="connsiteX1" fmla="*/ 836706 w 3585883"/>
              <a:gd name="connsiteY1" fmla="*/ 23199 h 620846"/>
              <a:gd name="connsiteX2" fmla="*/ 0 w 3585883"/>
              <a:gd name="connsiteY2" fmla="*/ 112846 h 620846"/>
              <a:gd name="connsiteX3" fmla="*/ 0 w 3585883"/>
              <a:gd name="connsiteY3" fmla="*/ 112846 h 620846"/>
            </a:gdLst>
            <a:ahLst/>
            <a:cxnLst>
              <a:cxn ang="0">
                <a:pos x="connsiteX0" y="connsiteY0"/>
              </a:cxn>
              <a:cxn ang="0">
                <a:pos x="connsiteX1" y="connsiteY1"/>
              </a:cxn>
              <a:cxn ang="0">
                <a:pos x="connsiteX2" y="connsiteY2"/>
              </a:cxn>
              <a:cxn ang="0">
                <a:pos x="connsiteX3" y="connsiteY3"/>
              </a:cxn>
            </a:cxnLst>
            <a:rect l="l" t="t" r="r" b="b"/>
            <a:pathLst>
              <a:path w="3585883" h="620846">
                <a:moveTo>
                  <a:pt x="3585883" y="620846"/>
                </a:moveTo>
                <a:cubicBezTo>
                  <a:pt x="2510118" y="364356"/>
                  <a:pt x="1434353" y="107866"/>
                  <a:pt x="836706" y="23199"/>
                </a:cubicBezTo>
                <a:cubicBezTo>
                  <a:pt x="239059" y="-61468"/>
                  <a:pt x="0" y="112846"/>
                  <a:pt x="0" y="112846"/>
                </a:cubicBezTo>
                <a:lnTo>
                  <a:pt x="0" y="112846"/>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3899647" y="3401649"/>
            <a:ext cx="2554941" cy="378469"/>
          </a:xfrm>
          <a:custGeom>
            <a:avLst/>
            <a:gdLst>
              <a:gd name="connsiteX0" fmla="*/ 2554941 w 2554941"/>
              <a:gd name="connsiteY0" fmla="*/ 378469 h 378469"/>
              <a:gd name="connsiteX1" fmla="*/ 537882 w 2554941"/>
              <a:gd name="connsiteY1" fmla="*/ 4939 h 378469"/>
              <a:gd name="connsiteX2" fmla="*/ 0 w 2554941"/>
              <a:gd name="connsiteY2" fmla="*/ 154351 h 378469"/>
              <a:gd name="connsiteX3" fmla="*/ 0 w 2554941"/>
              <a:gd name="connsiteY3" fmla="*/ 154351 h 378469"/>
            </a:gdLst>
            <a:ahLst/>
            <a:cxnLst>
              <a:cxn ang="0">
                <a:pos x="connsiteX0" y="connsiteY0"/>
              </a:cxn>
              <a:cxn ang="0">
                <a:pos x="connsiteX1" y="connsiteY1"/>
              </a:cxn>
              <a:cxn ang="0">
                <a:pos x="connsiteX2" y="connsiteY2"/>
              </a:cxn>
              <a:cxn ang="0">
                <a:pos x="connsiteX3" y="connsiteY3"/>
              </a:cxn>
            </a:cxnLst>
            <a:rect l="l" t="t" r="r" b="b"/>
            <a:pathLst>
              <a:path w="2554941" h="378469">
                <a:moveTo>
                  <a:pt x="2554941" y="378469"/>
                </a:moveTo>
                <a:cubicBezTo>
                  <a:pt x="1759323" y="210380"/>
                  <a:pt x="963706" y="42292"/>
                  <a:pt x="537882" y="4939"/>
                </a:cubicBezTo>
                <a:cubicBezTo>
                  <a:pt x="112058" y="-32414"/>
                  <a:pt x="0" y="154351"/>
                  <a:pt x="0" y="154351"/>
                </a:cubicBezTo>
                <a:lnTo>
                  <a:pt x="0" y="154351"/>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5498501" y="1636441"/>
            <a:ext cx="2121945" cy="646331"/>
          </a:xfrm>
          <a:prstGeom prst="rect">
            <a:avLst/>
          </a:prstGeom>
          <a:noFill/>
        </p:spPr>
        <p:txBody>
          <a:bodyPr wrap="none" rtlCol="0">
            <a:spAutoFit/>
          </a:bodyPr>
          <a:lstStyle/>
          <a:p>
            <a:r>
              <a:rPr lang="en-US" dirty="0" smtClean="0"/>
              <a:t>Experiments to run</a:t>
            </a:r>
          </a:p>
          <a:p>
            <a:r>
              <a:rPr lang="en-US" dirty="0" smtClean="0"/>
              <a:t>+ relevant data</a:t>
            </a:r>
            <a:endParaRPr lang="en-US" dirty="0"/>
          </a:p>
        </p:txBody>
      </p:sp>
      <p:sp>
        <p:nvSpPr>
          <p:cNvPr id="34" name="Left Arrow 33"/>
          <p:cNvSpPr/>
          <p:nvPr/>
        </p:nvSpPr>
        <p:spPr>
          <a:xfrm>
            <a:off x="5961677" y="2282772"/>
            <a:ext cx="1030941" cy="337513"/>
          </a:xfrm>
          <a:prstGeom prst="leftArrow">
            <a:avLst>
              <a:gd name="adj1" fmla="val 50000"/>
              <a:gd name="adj2" fmla="val 7076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D1282E"/>
              </a:solidFill>
            </a:endParaRPr>
          </a:p>
        </p:txBody>
      </p:sp>
      <p:sp>
        <p:nvSpPr>
          <p:cNvPr id="35" name="TextBox 34"/>
          <p:cNvSpPr txBox="1"/>
          <p:nvPr/>
        </p:nvSpPr>
        <p:spPr>
          <a:xfrm>
            <a:off x="4653775" y="3502724"/>
            <a:ext cx="954370" cy="369332"/>
          </a:xfrm>
          <a:prstGeom prst="rect">
            <a:avLst/>
          </a:prstGeom>
          <a:noFill/>
        </p:spPr>
        <p:txBody>
          <a:bodyPr wrap="none" rtlCol="0">
            <a:spAutoFit/>
          </a:bodyPr>
          <a:lstStyle/>
          <a:p>
            <a:r>
              <a:rPr lang="en-US" dirty="0" smtClean="0"/>
              <a:t>Results</a:t>
            </a:r>
            <a:endParaRPr lang="en-US" dirty="0"/>
          </a:p>
        </p:txBody>
      </p:sp>
      <p:sp>
        <p:nvSpPr>
          <p:cNvPr id="36" name="Left Arrow 35"/>
          <p:cNvSpPr/>
          <p:nvPr/>
        </p:nvSpPr>
        <p:spPr>
          <a:xfrm flipH="1">
            <a:off x="4693594" y="3857160"/>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7" name="Can 36"/>
          <p:cNvSpPr/>
          <p:nvPr/>
        </p:nvSpPr>
        <p:spPr>
          <a:xfrm>
            <a:off x="6454588" y="5508763"/>
            <a:ext cx="958604" cy="866588"/>
          </a:xfrm>
          <a:prstGeom prst="ca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6406215" y="6375351"/>
            <a:ext cx="1172805" cy="369332"/>
          </a:xfrm>
          <a:prstGeom prst="rect">
            <a:avLst/>
          </a:prstGeom>
          <a:noFill/>
        </p:spPr>
        <p:txBody>
          <a:bodyPr wrap="none" rtlCol="0">
            <a:spAutoFit/>
          </a:bodyPr>
          <a:lstStyle/>
          <a:p>
            <a:r>
              <a:rPr lang="en-US" dirty="0" smtClean="0"/>
              <a:t>Database</a:t>
            </a:r>
            <a:endParaRPr lang="en-US" dirty="0"/>
          </a:p>
        </p:txBody>
      </p:sp>
      <p:sp>
        <p:nvSpPr>
          <p:cNvPr id="39" name="Left Arrow 38"/>
          <p:cNvSpPr/>
          <p:nvPr/>
        </p:nvSpPr>
        <p:spPr>
          <a:xfrm rot="5400000" flipH="1">
            <a:off x="6419603" y="4689238"/>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7" name="Group 46"/>
          <p:cNvGrpSpPr/>
          <p:nvPr/>
        </p:nvGrpSpPr>
        <p:grpSpPr>
          <a:xfrm>
            <a:off x="2773529" y="4863308"/>
            <a:ext cx="2956458" cy="1890103"/>
            <a:chOff x="6095620" y="5049015"/>
            <a:chExt cx="2956458" cy="1890103"/>
          </a:xfrm>
        </p:grpSpPr>
        <p:grpSp>
          <p:nvGrpSpPr>
            <p:cNvPr id="45" name="Group 44"/>
            <p:cNvGrpSpPr/>
            <p:nvPr/>
          </p:nvGrpSpPr>
          <p:grpSpPr>
            <a:xfrm>
              <a:off x="7095994" y="5049015"/>
              <a:ext cx="675786" cy="929340"/>
              <a:chOff x="7156824" y="4945529"/>
              <a:chExt cx="675786" cy="929340"/>
            </a:xfrm>
          </p:grpSpPr>
          <p:sp>
            <p:nvSpPr>
              <p:cNvPr id="40" name="Folded Corner 39"/>
              <p:cNvSpPr/>
              <p:nvPr/>
            </p:nvSpPr>
            <p:spPr>
              <a:xfrm>
                <a:off x="7156824" y="4945529"/>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Folded Corner 41"/>
              <p:cNvSpPr/>
              <p:nvPr/>
            </p:nvSpPr>
            <p:spPr>
              <a:xfrm>
                <a:off x="7217034" y="5028177"/>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Folded Corner 42"/>
              <p:cNvSpPr/>
              <p:nvPr/>
            </p:nvSpPr>
            <p:spPr>
              <a:xfrm>
                <a:off x="7294283" y="5127811"/>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Folded Corner 43"/>
              <p:cNvSpPr/>
              <p:nvPr/>
            </p:nvSpPr>
            <p:spPr>
              <a:xfrm>
                <a:off x="7368988" y="5232398"/>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TextBox 45"/>
            <p:cNvSpPr txBox="1"/>
            <p:nvPr/>
          </p:nvSpPr>
          <p:spPr>
            <a:xfrm>
              <a:off x="6095620" y="6015788"/>
              <a:ext cx="2956458" cy="923330"/>
            </a:xfrm>
            <a:prstGeom prst="rect">
              <a:avLst/>
            </a:prstGeom>
            <a:noFill/>
          </p:spPr>
          <p:txBody>
            <a:bodyPr wrap="none" rtlCol="0">
              <a:spAutoFit/>
            </a:bodyPr>
            <a:lstStyle/>
            <a:p>
              <a:pPr algn="ctr"/>
              <a:r>
                <a:rPr lang="en-US" dirty="0" smtClean="0"/>
                <a:t>Data analysis code</a:t>
              </a:r>
            </a:p>
            <a:p>
              <a:pPr algn="ctr"/>
              <a:r>
                <a:rPr lang="en-US" dirty="0" smtClean="0"/>
                <a:t>(e.g., block page detection,</a:t>
              </a:r>
            </a:p>
            <a:p>
              <a:pPr algn="ctr"/>
              <a:r>
                <a:rPr lang="en-US" dirty="0"/>
                <a:t>d</a:t>
              </a:r>
              <a:r>
                <a:rPr lang="en-US" dirty="0" smtClean="0"/>
                <a:t>evice fingerprinting)</a:t>
              </a:r>
              <a:endParaRPr lang="en-US" dirty="0"/>
            </a:p>
          </p:txBody>
        </p:sp>
      </p:grpSp>
      <p:sp>
        <p:nvSpPr>
          <p:cNvPr id="48" name="Left Arrow 47"/>
          <p:cNvSpPr/>
          <p:nvPr/>
        </p:nvSpPr>
        <p:spPr>
          <a:xfrm rot="10800000" flipH="1">
            <a:off x="5169498" y="5509190"/>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9" name="Folded Corner 48"/>
          <p:cNvSpPr/>
          <p:nvPr/>
        </p:nvSpPr>
        <p:spPr>
          <a:xfrm>
            <a:off x="1258324" y="5138998"/>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TextBox 49"/>
          <p:cNvSpPr txBox="1"/>
          <p:nvPr/>
        </p:nvSpPr>
        <p:spPr>
          <a:xfrm>
            <a:off x="274768" y="5896058"/>
            <a:ext cx="2143586" cy="646331"/>
          </a:xfrm>
          <a:prstGeom prst="rect">
            <a:avLst/>
          </a:prstGeom>
          <a:noFill/>
        </p:spPr>
        <p:txBody>
          <a:bodyPr wrap="none" rtlCol="0">
            <a:spAutoFit/>
          </a:bodyPr>
          <a:lstStyle/>
          <a:p>
            <a:pPr algn="ctr"/>
            <a:r>
              <a:rPr lang="en-US" dirty="0" smtClean="0"/>
              <a:t>Web page, reports,</a:t>
            </a:r>
          </a:p>
          <a:p>
            <a:pPr algn="ctr"/>
            <a:r>
              <a:rPr lang="en-US" dirty="0" smtClean="0"/>
              <a:t>papers</a:t>
            </a:r>
            <a:endParaRPr lang="en-US" dirty="0"/>
          </a:p>
        </p:txBody>
      </p:sp>
      <p:sp>
        <p:nvSpPr>
          <p:cNvPr id="51" name="Left Arrow 50"/>
          <p:cNvSpPr/>
          <p:nvPr/>
        </p:nvSpPr>
        <p:spPr>
          <a:xfrm rot="10800000" flipH="1">
            <a:off x="2172790" y="5350548"/>
            <a:ext cx="914551" cy="337513"/>
          </a:xfrm>
          <a:prstGeom prst="leftArrow">
            <a:avLst>
              <a:gd name="adj1" fmla="val 50000"/>
              <a:gd name="adj2" fmla="val 70768"/>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6"/>
          <a:stretch>
            <a:fillRect/>
          </a:stretch>
        </p:blipFill>
        <p:spPr>
          <a:xfrm>
            <a:off x="6248400" y="0"/>
            <a:ext cx="1752600" cy="1752600"/>
          </a:xfrm>
          <a:prstGeom prst="rect">
            <a:avLst/>
          </a:prstGeom>
        </p:spPr>
      </p:pic>
    </p:spTree>
    <p:extLst>
      <p:ext uri="{BB962C8B-B14F-4D97-AF65-F5344CB8AC3E}">
        <p14:creationId xmlns:p14="http://schemas.microsoft.com/office/powerpoint/2010/main" val="1559345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15552" y="1816987"/>
            <a:ext cx="4224996" cy="2583732"/>
            <a:chOff x="457199" y="2824974"/>
            <a:chExt cx="4224996" cy="2583732"/>
          </a:xfrm>
        </p:grpSpPr>
        <p:pic>
          <p:nvPicPr>
            <p:cNvPr id="6" name="Picture 5"/>
            <p:cNvPicPr>
              <a:picLocks noChangeAspect="1"/>
            </p:cNvPicPr>
            <p:nvPr/>
          </p:nvPicPr>
          <p:blipFill>
            <a:blip r:embed="rId3"/>
            <a:stretch>
              <a:fillRect/>
            </a:stretch>
          </p:blipFill>
          <p:spPr>
            <a:xfrm>
              <a:off x="457199" y="3058552"/>
              <a:ext cx="4224996" cy="2350154"/>
            </a:xfrm>
            <a:prstGeom prst="rect">
              <a:avLst/>
            </a:prstGeom>
          </p:spPr>
        </p:pic>
        <p:sp>
          <p:nvSpPr>
            <p:cNvPr id="7" name="TextBox 6"/>
            <p:cNvSpPr txBox="1"/>
            <p:nvPr/>
          </p:nvSpPr>
          <p:spPr>
            <a:xfrm>
              <a:off x="2554942" y="32104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8" name="TextBox 7"/>
            <p:cNvSpPr txBox="1"/>
            <p:nvPr/>
          </p:nvSpPr>
          <p:spPr>
            <a:xfrm>
              <a:off x="2707342" y="3467437"/>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9" name="TextBox 8"/>
            <p:cNvSpPr txBox="1"/>
            <p:nvPr/>
          </p:nvSpPr>
          <p:spPr>
            <a:xfrm>
              <a:off x="2752165" y="3153676"/>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0" name="TextBox 9"/>
            <p:cNvSpPr txBox="1"/>
            <p:nvPr/>
          </p:nvSpPr>
          <p:spPr>
            <a:xfrm>
              <a:off x="3155572" y="321344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2" name="TextBox 11"/>
            <p:cNvSpPr txBox="1"/>
            <p:nvPr/>
          </p:nvSpPr>
          <p:spPr>
            <a:xfrm>
              <a:off x="2229230" y="33628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3" name="TextBox 12"/>
            <p:cNvSpPr txBox="1"/>
            <p:nvPr/>
          </p:nvSpPr>
          <p:spPr>
            <a:xfrm>
              <a:off x="2542991"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4" name="TextBox 13"/>
            <p:cNvSpPr txBox="1"/>
            <p:nvPr/>
          </p:nvSpPr>
          <p:spPr>
            <a:xfrm>
              <a:off x="3349805" y="282497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5" name="TextBox 14"/>
            <p:cNvSpPr txBox="1"/>
            <p:nvPr/>
          </p:nvSpPr>
          <p:spPr>
            <a:xfrm>
              <a:off x="3726869"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6" name="TextBox 15"/>
            <p:cNvSpPr txBox="1"/>
            <p:nvPr/>
          </p:nvSpPr>
          <p:spPr>
            <a:xfrm>
              <a:off x="1634291" y="370348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7" name="TextBox 16"/>
            <p:cNvSpPr txBox="1"/>
            <p:nvPr/>
          </p:nvSpPr>
          <p:spPr>
            <a:xfrm>
              <a:off x="1143000" y="302673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8" name="TextBox 17"/>
            <p:cNvSpPr txBox="1"/>
            <p:nvPr/>
          </p:nvSpPr>
          <p:spPr>
            <a:xfrm>
              <a:off x="924586" y="289528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9" name="TextBox 18"/>
            <p:cNvSpPr txBox="1"/>
            <p:nvPr/>
          </p:nvSpPr>
          <p:spPr>
            <a:xfrm>
              <a:off x="1334521" y="295009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0" name="TextBox 19"/>
            <p:cNvSpPr txBox="1"/>
            <p:nvPr/>
          </p:nvSpPr>
          <p:spPr>
            <a:xfrm>
              <a:off x="3583160" y="3136799"/>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1" name="TextBox 20"/>
            <p:cNvSpPr txBox="1"/>
            <p:nvPr/>
          </p:nvSpPr>
          <p:spPr>
            <a:xfrm>
              <a:off x="2901575" y="307897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grpSp>
      <p:sp>
        <p:nvSpPr>
          <p:cNvPr id="2" name="Title 1"/>
          <p:cNvSpPr>
            <a:spLocks noGrp="1"/>
          </p:cNvSpPr>
          <p:nvPr>
            <p:ph type="title"/>
          </p:nvPr>
        </p:nvSpPr>
        <p:spPr/>
        <p:txBody>
          <a:bodyPr/>
          <a:lstStyle/>
          <a:p>
            <a:r>
              <a:rPr lang="en-US" dirty="0" smtClean="0"/>
              <a:t>Overview of </a:t>
            </a:r>
            <a:r>
              <a:rPr lang="en-US" dirty="0" err="1" smtClean="0"/>
              <a:t>ICLab</a:t>
            </a:r>
            <a:endParaRPr lang="en-US" dirty="0"/>
          </a:p>
        </p:txBody>
      </p:sp>
      <p:pic>
        <p:nvPicPr>
          <p:cNvPr id="4" name="Picture 3"/>
          <p:cNvPicPr>
            <a:picLocks noChangeAspect="1"/>
          </p:cNvPicPr>
          <p:nvPr/>
        </p:nvPicPr>
        <p:blipFill>
          <a:blip r:embed="rId4"/>
          <a:stretch>
            <a:fillRect/>
          </a:stretch>
        </p:blipFill>
        <p:spPr>
          <a:xfrm>
            <a:off x="-8302" y="2668408"/>
            <a:ext cx="1068294" cy="801221"/>
          </a:xfrm>
          <a:prstGeom prst="rect">
            <a:avLst/>
          </a:prstGeom>
        </p:spPr>
      </p:pic>
      <p:pic>
        <p:nvPicPr>
          <p:cNvPr id="5" name="Picture 4"/>
          <p:cNvPicPr>
            <a:picLocks noChangeAspect="1"/>
          </p:cNvPicPr>
          <p:nvPr/>
        </p:nvPicPr>
        <p:blipFill>
          <a:blip r:embed="rId5"/>
          <a:stretch>
            <a:fillRect/>
          </a:stretch>
        </p:blipFill>
        <p:spPr>
          <a:xfrm>
            <a:off x="176965" y="3506039"/>
            <a:ext cx="679823" cy="679823"/>
          </a:xfrm>
          <a:prstGeom prst="rect">
            <a:avLst/>
          </a:prstGeom>
        </p:spPr>
      </p:pic>
      <p:sp>
        <p:nvSpPr>
          <p:cNvPr id="11" name="TextBox 10"/>
          <p:cNvSpPr txBox="1"/>
          <p:nvPr/>
        </p:nvSpPr>
        <p:spPr>
          <a:xfrm>
            <a:off x="2647578" y="278015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3" name="TextBox 22"/>
          <p:cNvSpPr txBox="1"/>
          <p:nvPr/>
        </p:nvSpPr>
        <p:spPr>
          <a:xfrm>
            <a:off x="1905670" y="1681233"/>
            <a:ext cx="954258" cy="369332"/>
          </a:xfrm>
          <a:prstGeom prst="rect">
            <a:avLst/>
          </a:prstGeom>
          <a:noFill/>
        </p:spPr>
        <p:txBody>
          <a:bodyPr wrap="none" rtlCol="0">
            <a:spAutoFit/>
          </a:bodyPr>
          <a:lstStyle/>
          <a:p>
            <a:r>
              <a:rPr lang="en-US" b="1" dirty="0" smtClean="0"/>
              <a:t>Clients </a:t>
            </a:r>
            <a:endParaRPr lang="en-US" b="1" dirty="0"/>
          </a:p>
        </p:txBody>
      </p:sp>
      <p:sp>
        <p:nvSpPr>
          <p:cNvPr id="25" name="Cube 24"/>
          <p:cNvSpPr/>
          <p:nvPr/>
        </p:nvSpPr>
        <p:spPr>
          <a:xfrm>
            <a:off x="6499412" y="2816702"/>
            <a:ext cx="881530" cy="1177543"/>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TextBox 25"/>
          <p:cNvSpPr txBox="1"/>
          <p:nvPr/>
        </p:nvSpPr>
        <p:spPr>
          <a:xfrm>
            <a:off x="6098989" y="4001196"/>
            <a:ext cx="1672791" cy="369332"/>
          </a:xfrm>
          <a:prstGeom prst="rect">
            <a:avLst/>
          </a:prstGeom>
          <a:noFill/>
        </p:spPr>
        <p:txBody>
          <a:bodyPr wrap="none" rtlCol="0">
            <a:spAutoFit/>
          </a:bodyPr>
          <a:lstStyle/>
          <a:p>
            <a:r>
              <a:rPr lang="en-US" dirty="0" smtClean="0"/>
              <a:t>Control Server</a:t>
            </a:r>
            <a:endParaRPr lang="en-US" dirty="0"/>
          </a:p>
        </p:txBody>
      </p:sp>
      <p:sp>
        <p:nvSpPr>
          <p:cNvPr id="29" name="Freeform 28"/>
          <p:cNvSpPr/>
          <p:nvPr/>
        </p:nvSpPr>
        <p:spPr>
          <a:xfrm>
            <a:off x="3615765" y="2282772"/>
            <a:ext cx="2838823" cy="1198522"/>
          </a:xfrm>
          <a:custGeom>
            <a:avLst/>
            <a:gdLst>
              <a:gd name="connsiteX0" fmla="*/ 2838823 w 2838823"/>
              <a:gd name="connsiteY0" fmla="*/ 1198522 h 1198522"/>
              <a:gd name="connsiteX1" fmla="*/ 1807882 w 2838823"/>
              <a:gd name="connsiteY1" fmla="*/ 62993 h 1198522"/>
              <a:gd name="connsiteX2" fmla="*/ 0 w 2838823"/>
              <a:gd name="connsiteY2" fmla="*/ 137699 h 1198522"/>
              <a:gd name="connsiteX3" fmla="*/ 0 w 2838823"/>
              <a:gd name="connsiteY3" fmla="*/ 137699 h 1198522"/>
              <a:gd name="connsiteX4" fmla="*/ 0 w 2838823"/>
              <a:gd name="connsiteY4" fmla="*/ 137699 h 1198522"/>
              <a:gd name="connsiteX5" fmla="*/ 0 w 2838823"/>
              <a:gd name="connsiteY5" fmla="*/ 137699 h 119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823" h="1198522">
                <a:moveTo>
                  <a:pt x="2838823" y="1198522"/>
                </a:moveTo>
                <a:cubicBezTo>
                  <a:pt x="2559921" y="719159"/>
                  <a:pt x="2281019" y="239797"/>
                  <a:pt x="1807882" y="62993"/>
                </a:cubicBezTo>
                <a:cubicBezTo>
                  <a:pt x="1334745" y="-113811"/>
                  <a:pt x="0" y="137699"/>
                  <a:pt x="0" y="137699"/>
                </a:cubicBezTo>
                <a:lnTo>
                  <a:pt x="0" y="137699"/>
                </a:lnTo>
                <a:lnTo>
                  <a:pt x="0" y="137699"/>
                </a:lnTo>
                <a:lnTo>
                  <a:pt x="0" y="137699"/>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3839882" y="2608234"/>
            <a:ext cx="2659530" cy="917884"/>
          </a:xfrm>
          <a:custGeom>
            <a:avLst/>
            <a:gdLst>
              <a:gd name="connsiteX0" fmla="*/ 2659530 w 2659530"/>
              <a:gd name="connsiteY0" fmla="*/ 917884 h 917884"/>
              <a:gd name="connsiteX1" fmla="*/ 1299883 w 2659530"/>
              <a:gd name="connsiteY1" fmla="*/ 36354 h 917884"/>
              <a:gd name="connsiteX2" fmla="*/ 0 w 2659530"/>
              <a:gd name="connsiteY2" fmla="*/ 155884 h 917884"/>
              <a:gd name="connsiteX3" fmla="*/ 0 w 2659530"/>
              <a:gd name="connsiteY3" fmla="*/ 155884 h 917884"/>
            </a:gdLst>
            <a:ahLst/>
            <a:cxnLst>
              <a:cxn ang="0">
                <a:pos x="connsiteX0" y="connsiteY0"/>
              </a:cxn>
              <a:cxn ang="0">
                <a:pos x="connsiteX1" y="connsiteY1"/>
              </a:cxn>
              <a:cxn ang="0">
                <a:pos x="connsiteX2" y="connsiteY2"/>
              </a:cxn>
              <a:cxn ang="0">
                <a:pos x="connsiteX3" y="connsiteY3"/>
              </a:cxn>
            </a:cxnLst>
            <a:rect l="l" t="t" r="r" b="b"/>
            <a:pathLst>
              <a:path w="2659530" h="917884">
                <a:moveTo>
                  <a:pt x="2659530" y="917884"/>
                </a:moveTo>
                <a:cubicBezTo>
                  <a:pt x="2201334" y="540619"/>
                  <a:pt x="1743138" y="163354"/>
                  <a:pt x="1299883" y="36354"/>
                </a:cubicBezTo>
                <a:cubicBezTo>
                  <a:pt x="856628" y="-90646"/>
                  <a:pt x="0" y="155884"/>
                  <a:pt x="0" y="155884"/>
                </a:cubicBezTo>
                <a:lnTo>
                  <a:pt x="0" y="155884"/>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2898588" y="3009860"/>
            <a:ext cx="3585883" cy="620846"/>
          </a:xfrm>
          <a:custGeom>
            <a:avLst/>
            <a:gdLst>
              <a:gd name="connsiteX0" fmla="*/ 3585883 w 3585883"/>
              <a:gd name="connsiteY0" fmla="*/ 620846 h 620846"/>
              <a:gd name="connsiteX1" fmla="*/ 836706 w 3585883"/>
              <a:gd name="connsiteY1" fmla="*/ 23199 h 620846"/>
              <a:gd name="connsiteX2" fmla="*/ 0 w 3585883"/>
              <a:gd name="connsiteY2" fmla="*/ 112846 h 620846"/>
              <a:gd name="connsiteX3" fmla="*/ 0 w 3585883"/>
              <a:gd name="connsiteY3" fmla="*/ 112846 h 620846"/>
            </a:gdLst>
            <a:ahLst/>
            <a:cxnLst>
              <a:cxn ang="0">
                <a:pos x="connsiteX0" y="connsiteY0"/>
              </a:cxn>
              <a:cxn ang="0">
                <a:pos x="connsiteX1" y="connsiteY1"/>
              </a:cxn>
              <a:cxn ang="0">
                <a:pos x="connsiteX2" y="connsiteY2"/>
              </a:cxn>
              <a:cxn ang="0">
                <a:pos x="connsiteX3" y="connsiteY3"/>
              </a:cxn>
            </a:cxnLst>
            <a:rect l="l" t="t" r="r" b="b"/>
            <a:pathLst>
              <a:path w="3585883" h="620846">
                <a:moveTo>
                  <a:pt x="3585883" y="620846"/>
                </a:moveTo>
                <a:cubicBezTo>
                  <a:pt x="2510118" y="364356"/>
                  <a:pt x="1434353" y="107866"/>
                  <a:pt x="836706" y="23199"/>
                </a:cubicBezTo>
                <a:cubicBezTo>
                  <a:pt x="239059" y="-61468"/>
                  <a:pt x="0" y="112846"/>
                  <a:pt x="0" y="112846"/>
                </a:cubicBezTo>
                <a:lnTo>
                  <a:pt x="0" y="112846"/>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3899647" y="3401649"/>
            <a:ext cx="2554941" cy="378469"/>
          </a:xfrm>
          <a:custGeom>
            <a:avLst/>
            <a:gdLst>
              <a:gd name="connsiteX0" fmla="*/ 2554941 w 2554941"/>
              <a:gd name="connsiteY0" fmla="*/ 378469 h 378469"/>
              <a:gd name="connsiteX1" fmla="*/ 537882 w 2554941"/>
              <a:gd name="connsiteY1" fmla="*/ 4939 h 378469"/>
              <a:gd name="connsiteX2" fmla="*/ 0 w 2554941"/>
              <a:gd name="connsiteY2" fmla="*/ 154351 h 378469"/>
              <a:gd name="connsiteX3" fmla="*/ 0 w 2554941"/>
              <a:gd name="connsiteY3" fmla="*/ 154351 h 378469"/>
            </a:gdLst>
            <a:ahLst/>
            <a:cxnLst>
              <a:cxn ang="0">
                <a:pos x="connsiteX0" y="connsiteY0"/>
              </a:cxn>
              <a:cxn ang="0">
                <a:pos x="connsiteX1" y="connsiteY1"/>
              </a:cxn>
              <a:cxn ang="0">
                <a:pos x="connsiteX2" y="connsiteY2"/>
              </a:cxn>
              <a:cxn ang="0">
                <a:pos x="connsiteX3" y="connsiteY3"/>
              </a:cxn>
            </a:cxnLst>
            <a:rect l="l" t="t" r="r" b="b"/>
            <a:pathLst>
              <a:path w="2554941" h="378469">
                <a:moveTo>
                  <a:pt x="2554941" y="378469"/>
                </a:moveTo>
                <a:cubicBezTo>
                  <a:pt x="1759323" y="210380"/>
                  <a:pt x="963706" y="42292"/>
                  <a:pt x="537882" y="4939"/>
                </a:cubicBezTo>
                <a:cubicBezTo>
                  <a:pt x="112058" y="-32414"/>
                  <a:pt x="0" y="154351"/>
                  <a:pt x="0" y="154351"/>
                </a:cubicBezTo>
                <a:lnTo>
                  <a:pt x="0" y="154351"/>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5498501" y="1636441"/>
            <a:ext cx="2121945" cy="646331"/>
          </a:xfrm>
          <a:prstGeom prst="rect">
            <a:avLst/>
          </a:prstGeom>
          <a:noFill/>
        </p:spPr>
        <p:txBody>
          <a:bodyPr wrap="none" rtlCol="0">
            <a:spAutoFit/>
          </a:bodyPr>
          <a:lstStyle/>
          <a:p>
            <a:r>
              <a:rPr lang="en-US" dirty="0" smtClean="0"/>
              <a:t>Experiments to run</a:t>
            </a:r>
          </a:p>
          <a:p>
            <a:r>
              <a:rPr lang="en-US" dirty="0" smtClean="0"/>
              <a:t>+ relevant data</a:t>
            </a:r>
            <a:endParaRPr lang="en-US" dirty="0"/>
          </a:p>
        </p:txBody>
      </p:sp>
      <p:sp>
        <p:nvSpPr>
          <p:cNvPr id="34" name="Left Arrow 33"/>
          <p:cNvSpPr/>
          <p:nvPr/>
        </p:nvSpPr>
        <p:spPr>
          <a:xfrm>
            <a:off x="5961677" y="2282772"/>
            <a:ext cx="1030941" cy="337513"/>
          </a:xfrm>
          <a:prstGeom prst="leftArrow">
            <a:avLst>
              <a:gd name="adj1" fmla="val 50000"/>
              <a:gd name="adj2" fmla="val 7076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D1282E"/>
              </a:solidFill>
            </a:endParaRPr>
          </a:p>
        </p:txBody>
      </p:sp>
      <p:sp>
        <p:nvSpPr>
          <p:cNvPr id="35" name="TextBox 34"/>
          <p:cNvSpPr txBox="1"/>
          <p:nvPr/>
        </p:nvSpPr>
        <p:spPr>
          <a:xfrm>
            <a:off x="4653775" y="3502724"/>
            <a:ext cx="954370" cy="369332"/>
          </a:xfrm>
          <a:prstGeom prst="rect">
            <a:avLst/>
          </a:prstGeom>
          <a:noFill/>
        </p:spPr>
        <p:txBody>
          <a:bodyPr wrap="none" rtlCol="0">
            <a:spAutoFit/>
          </a:bodyPr>
          <a:lstStyle/>
          <a:p>
            <a:r>
              <a:rPr lang="en-US" dirty="0" smtClean="0"/>
              <a:t>Results</a:t>
            </a:r>
            <a:endParaRPr lang="en-US" dirty="0"/>
          </a:p>
        </p:txBody>
      </p:sp>
      <p:sp>
        <p:nvSpPr>
          <p:cNvPr id="36" name="Left Arrow 35"/>
          <p:cNvSpPr/>
          <p:nvPr/>
        </p:nvSpPr>
        <p:spPr>
          <a:xfrm flipH="1">
            <a:off x="4693594" y="3857160"/>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7" name="Can 36"/>
          <p:cNvSpPr/>
          <p:nvPr/>
        </p:nvSpPr>
        <p:spPr>
          <a:xfrm>
            <a:off x="6454588" y="5508763"/>
            <a:ext cx="958604" cy="866588"/>
          </a:xfrm>
          <a:prstGeom prst="ca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6406215" y="6375351"/>
            <a:ext cx="1172805" cy="369332"/>
          </a:xfrm>
          <a:prstGeom prst="rect">
            <a:avLst/>
          </a:prstGeom>
          <a:noFill/>
        </p:spPr>
        <p:txBody>
          <a:bodyPr wrap="none" rtlCol="0">
            <a:spAutoFit/>
          </a:bodyPr>
          <a:lstStyle/>
          <a:p>
            <a:r>
              <a:rPr lang="en-US" dirty="0" smtClean="0"/>
              <a:t>Database</a:t>
            </a:r>
            <a:endParaRPr lang="en-US" dirty="0"/>
          </a:p>
        </p:txBody>
      </p:sp>
      <p:sp>
        <p:nvSpPr>
          <p:cNvPr id="39" name="Left Arrow 38"/>
          <p:cNvSpPr/>
          <p:nvPr/>
        </p:nvSpPr>
        <p:spPr>
          <a:xfrm rot="5400000" flipH="1">
            <a:off x="6419603" y="4689238"/>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7" name="Group 46"/>
          <p:cNvGrpSpPr/>
          <p:nvPr/>
        </p:nvGrpSpPr>
        <p:grpSpPr>
          <a:xfrm>
            <a:off x="2773529" y="4863308"/>
            <a:ext cx="2956458" cy="1890103"/>
            <a:chOff x="6095620" y="5049015"/>
            <a:chExt cx="2956458" cy="1890103"/>
          </a:xfrm>
        </p:grpSpPr>
        <p:grpSp>
          <p:nvGrpSpPr>
            <p:cNvPr id="45" name="Group 44"/>
            <p:cNvGrpSpPr/>
            <p:nvPr/>
          </p:nvGrpSpPr>
          <p:grpSpPr>
            <a:xfrm>
              <a:off x="7095994" y="5049015"/>
              <a:ext cx="675786" cy="929340"/>
              <a:chOff x="7156824" y="4945529"/>
              <a:chExt cx="675786" cy="929340"/>
            </a:xfrm>
          </p:grpSpPr>
          <p:sp>
            <p:nvSpPr>
              <p:cNvPr id="40" name="Folded Corner 39"/>
              <p:cNvSpPr/>
              <p:nvPr/>
            </p:nvSpPr>
            <p:spPr>
              <a:xfrm>
                <a:off x="7156824" y="4945529"/>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Folded Corner 41"/>
              <p:cNvSpPr/>
              <p:nvPr/>
            </p:nvSpPr>
            <p:spPr>
              <a:xfrm>
                <a:off x="7217034" y="5028177"/>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Folded Corner 42"/>
              <p:cNvSpPr/>
              <p:nvPr/>
            </p:nvSpPr>
            <p:spPr>
              <a:xfrm>
                <a:off x="7294283" y="5127811"/>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Folded Corner 43"/>
              <p:cNvSpPr/>
              <p:nvPr/>
            </p:nvSpPr>
            <p:spPr>
              <a:xfrm>
                <a:off x="7368988" y="5232398"/>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TextBox 45"/>
            <p:cNvSpPr txBox="1"/>
            <p:nvPr/>
          </p:nvSpPr>
          <p:spPr>
            <a:xfrm>
              <a:off x="6095620" y="6015788"/>
              <a:ext cx="2956458" cy="923330"/>
            </a:xfrm>
            <a:prstGeom prst="rect">
              <a:avLst/>
            </a:prstGeom>
            <a:noFill/>
          </p:spPr>
          <p:txBody>
            <a:bodyPr wrap="none" rtlCol="0">
              <a:spAutoFit/>
            </a:bodyPr>
            <a:lstStyle/>
            <a:p>
              <a:pPr algn="ctr"/>
              <a:r>
                <a:rPr lang="en-US" dirty="0" smtClean="0"/>
                <a:t>Data analysis code</a:t>
              </a:r>
            </a:p>
            <a:p>
              <a:pPr algn="ctr"/>
              <a:r>
                <a:rPr lang="en-US" dirty="0" smtClean="0"/>
                <a:t>(e.g., block page detection,</a:t>
              </a:r>
            </a:p>
            <a:p>
              <a:pPr algn="ctr"/>
              <a:r>
                <a:rPr lang="en-US" dirty="0"/>
                <a:t>d</a:t>
              </a:r>
              <a:r>
                <a:rPr lang="en-US" dirty="0" smtClean="0"/>
                <a:t>evice fingerprinting)</a:t>
              </a:r>
              <a:endParaRPr lang="en-US" dirty="0"/>
            </a:p>
          </p:txBody>
        </p:sp>
      </p:grpSp>
      <p:sp>
        <p:nvSpPr>
          <p:cNvPr id="48" name="Left Arrow 47"/>
          <p:cNvSpPr/>
          <p:nvPr/>
        </p:nvSpPr>
        <p:spPr>
          <a:xfrm rot="10800000" flipH="1">
            <a:off x="5169498" y="5509190"/>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9" name="Folded Corner 48"/>
          <p:cNvSpPr/>
          <p:nvPr/>
        </p:nvSpPr>
        <p:spPr>
          <a:xfrm>
            <a:off x="1258324" y="5138998"/>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TextBox 49"/>
          <p:cNvSpPr txBox="1"/>
          <p:nvPr/>
        </p:nvSpPr>
        <p:spPr>
          <a:xfrm>
            <a:off x="274768" y="5896058"/>
            <a:ext cx="2143586" cy="646331"/>
          </a:xfrm>
          <a:prstGeom prst="rect">
            <a:avLst/>
          </a:prstGeom>
          <a:noFill/>
        </p:spPr>
        <p:txBody>
          <a:bodyPr wrap="none" rtlCol="0">
            <a:spAutoFit/>
          </a:bodyPr>
          <a:lstStyle/>
          <a:p>
            <a:pPr algn="ctr"/>
            <a:r>
              <a:rPr lang="en-US" dirty="0" smtClean="0"/>
              <a:t>Web page, reports,</a:t>
            </a:r>
          </a:p>
          <a:p>
            <a:pPr algn="ctr"/>
            <a:r>
              <a:rPr lang="en-US" dirty="0" smtClean="0"/>
              <a:t>papers</a:t>
            </a:r>
            <a:endParaRPr lang="en-US" dirty="0"/>
          </a:p>
        </p:txBody>
      </p:sp>
      <p:sp>
        <p:nvSpPr>
          <p:cNvPr id="51" name="Left Arrow 50"/>
          <p:cNvSpPr/>
          <p:nvPr/>
        </p:nvSpPr>
        <p:spPr>
          <a:xfrm rot="10800000" flipH="1">
            <a:off x="2172790" y="5350548"/>
            <a:ext cx="914551" cy="337513"/>
          </a:xfrm>
          <a:prstGeom prst="leftArrow">
            <a:avLst>
              <a:gd name="adj1" fmla="val 50000"/>
              <a:gd name="adj2" fmla="val 70768"/>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6"/>
          <a:stretch>
            <a:fillRect/>
          </a:stretch>
        </p:blipFill>
        <p:spPr>
          <a:xfrm>
            <a:off x="6248400" y="0"/>
            <a:ext cx="1752600" cy="1752600"/>
          </a:xfrm>
          <a:prstGeom prst="rect">
            <a:avLst/>
          </a:prstGeom>
        </p:spPr>
      </p:pic>
      <p:sp>
        <p:nvSpPr>
          <p:cNvPr id="53" name="Rectangle 52"/>
          <p:cNvSpPr/>
          <p:nvPr/>
        </p:nvSpPr>
        <p:spPr>
          <a:xfrm>
            <a:off x="-8301" y="4527175"/>
            <a:ext cx="6256702" cy="2330824"/>
          </a:xfrm>
          <a:prstGeom prst="rect">
            <a:avLst/>
          </a:prstGeom>
          <a:solidFill>
            <a:schemeClr val="accent1">
              <a:satMod val="110000"/>
              <a:alpha val="7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76966" y="5412186"/>
            <a:ext cx="5799282" cy="1200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b="1" dirty="0" smtClean="0"/>
              <a:t>Client + Server in limited beta</a:t>
            </a:r>
          </a:p>
          <a:p>
            <a:r>
              <a:rPr lang="en-US" sz="2400" b="1" dirty="0" smtClean="0"/>
              <a:t>Volunteers beginning to deploy nodes</a:t>
            </a:r>
          </a:p>
          <a:p>
            <a:r>
              <a:rPr lang="en-US" sz="2400" b="1" dirty="0" smtClean="0"/>
              <a:t>O(100s) of VPN endpoints online</a:t>
            </a:r>
            <a:endParaRPr lang="en-US" sz="2400" dirty="0"/>
          </a:p>
        </p:txBody>
      </p:sp>
      <p:pic>
        <p:nvPicPr>
          <p:cNvPr id="3" name="Picture 2" descr="Screen Shot 2015-04-01 at 7.16.15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342" y="1709757"/>
            <a:ext cx="6717850" cy="3429241"/>
          </a:xfrm>
          <a:prstGeom prst="rect">
            <a:avLst/>
          </a:prstGeom>
        </p:spPr>
      </p:pic>
    </p:spTree>
    <p:extLst>
      <p:ext uri="{BB962C8B-B14F-4D97-AF65-F5344CB8AC3E}">
        <p14:creationId xmlns:p14="http://schemas.microsoft.com/office/powerpoint/2010/main" val="114402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15552" y="1816987"/>
            <a:ext cx="4224996" cy="2583732"/>
            <a:chOff x="457199" y="2824974"/>
            <a:chExt cx="4224996" cy="2583732"/>
          </a:xfrm>
        </p:grpSpPr>
        <p:pic>
          <p:nvPicPr>
            <p:cNvPr id="6" name="Picture 5"/>
            <p:cNvPicPr>
              <a:picLocks noChangeAspect="1"/>
            </p:cNvPicPr>
            <p:nvPr/>
          </p:nvPicPr>
          <p:blipFill>
            <a:blip r:embed="rId3"/>
            <a:stretch>
              <a:fillRect/>
            </a:stretch>
          </p:blipFill>
          <p:spPr>
            <a:xfrm>
              <a:off x="457199" y="3058552"/>
              <a:ext cx="4224996" cy="2350154"/>
            </a:xfrm>
            <a:prstGeom prst="rect">
              <a:avLst/>
            </a:prstGeom>
          </p:spPr>
        </p:pic>
        <p:sp>
          <p:nvSpPr>
            <p:cNvPr id="7" name="TextBox 6"/>
            <p:cNvSpPr txBox="1"/>
            <p:nvPr/>
          </p:nvSpPr>
          <p:spPr>
            <a:xfrm>
              <a:off x="2554942" y="32104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8" name="TextBox 7"/>
            <p:cNvSpPr txBox="1"/>
            <p:nvPr/>
          </p:nvSpPr>
          <p:spPr>
            <a:xfrm>
              <a:off x="2707342" y="3467437"/>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9" name="TextBox 8"/>
            <p:cNvSpPr txBox="1"/>
            <p:nvPr/>
          </p:nvSpPr>
          <p:spPr>
            <a:xfrm>
              <a:off x="2752165" y="3153676"/>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0" name="TextBox 9"/>
            <p:cNvSpPr txBox="1"/>
            <p:nvPr/>
          </p:nvSpPr>
          <p:spPr>
            <a:xfrm>
              <a:off x="3155572" y="321344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2" name="TextBox 11"/>
            <p:cNvSpPr txBox="1"/>
            <p:nvPr/>
          </p:nvSpPr>
          <p:spPr>
            <a:xfrm>
              <a:off x="2229230" y="3362850"/>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3" name="TextBox 12"/>
            <p:cNvSpPr txBox="1"/>
            <p:nvPr/>
          </p:nvSpPr>
          <p:spPr>
            <a:xfrm>
              <a:off x="2542991"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4" name="TextBox 13"/>
            <p:cNvSpPr txBox="1"/>
            <p:nvPr/>
          </p:nvSpPr>
          <p:spPr>
            <a:xfrm>
              <a:off x="3349805" y="282497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5" name="TextBox 14"/>
            <p:cNvSpPr txBox="1"/>
            <p:nvPr/>
          </p:nvSpPr>
          <p:spPr>
            <a:xfrm>
              <a:off x="3726869" y="3930608"/>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6" name="TextBox 15"/>
            <p:cNvSpPr txBox="1"/>
            <p:nvPr/>
          </p:nvSpPr>
          <p:spPr>
            <a:xfrm>
              <a:off x="1634291" y="370348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7" name="TextBox 16"/>
            <p:cNvSpPr txBox="1"/>
            <p:nvPr/>
          </p:nvSpPr>
          <p:spPr>
            <a:xfrm>
              <a:off x="1143000" y="302673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8" name="TextBox 17"/>
            <p:cNvSpPr txBox="1"/>
            <p:nvPr/>
          </p:nvSpPr>
          <p:spPr>
            <a:xfrm>
              <a:off x="924586" y="289528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19" name="TextBox 18"/>
            <p:cNvSpPr txBox="1"/>
            <p:nvPr/>
          </p:nvSpPr>
          <p:spPr>
            <a:xfrm>
              <a:off x="1334521" y="2950094"/>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0" name="TextBox 19"/>
            <p:cNvSpPr txBox="1"/>
            <p:nvPr/>
          </p:nvSpPr>
          <p:spPr>
            <a:xfrm>
              <a:off x="3583160" y="3136799"/>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1" name="TextBox 20"/>
            <p:cNvSpPr txBox="1"/>
            <p:nvPr/>
          </p:nvSpPr>
          <p:spPr>
            <a:xfrm>
              <a:off x="2901575" y="307897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grpSp>
      <p:sp>
        <p:nvSpPr>
          <p:cNvPr id="2" name="Title 1"/>
          <p:cNvSpPr>
            <a:spLocks noGrp="1"/>
          </p:cNvSpPr>
          <p:nvPr>
            <p:ph type="title"/>
          </p:nvPr>
        </p:nvSpPr>
        <p:spPr/>
        <p:txBody>
          <a:bodyPr/>
          <a:lstStyle/>
          <a:p>
            <a:r>
              <a:rPr lang="en-US" dirty="0" smtClean="0"/>
              <a:t>Overview of </a:t>
            </a:r>
            <a:r>
              <a:rPr lang="en-US" dirty="0" err="1" smtClean="0"/>
              <a:t>ICLab</a:t>
            </a:r>
            <a:endParaRPr lang="en-US" dirty="0"/>
          </a:p>
        </p:txBody>
      </p:sp>
      <p:pic>
        <p:nvPicPr>
          <p:cNvPr id="4" name="Picture 3"/>
          <p:cNvPicPr>
            <a:picLocks noChangeAspect="1"/>
          </p:cNvPicPr>
          <p:nvPr/>
        </p:nvPicPr>
        <p:blipFill>
          <a:blip r:embed="rId4"/>
          <a:stretch>
            <a:fillRect/>
          </a:stretch>
        </p:blipFill>
        <p:spPr>
          <a:xfrm>
            <a:off x="-8302" y="2668408"/>
            <a:ext cx="1068294" cy="801221"/>
          </a:xfrm>
          <a:prstGeom prst="rect">
            <a:avLst/>
          </a:prstGeom>
        </p:spPr>
      </p:pic>
      <p:pic>
        <p:nvPicPr>
          <p:cNvPr id="5" name="Picture 4"/>
          <p:cNvPicPr>
            <a:picLocks noChangeAspect="1"/>
          </p:cNvPicPr>
          <p:nvPr/>
        </p:nvPicPr>
        <p:blipFill>
          <a:blip r:embed="rId5"/>
          <a:stretch>
            <a:fillRect/>
          </a:stretch>
        </p:blipFill>
        <p:spPr>
          <a:xfrm>
            <a:off x="176965" y="3506039"/>
            <a:ext cx="679823" cy="679823"/>
          </a:xfrm>
          <a:prstGeom prst="rect">
            <a:avLst/>
          </a:prstGeom>
        </p:spPr>
      </p:pic>
      <p:sp>
        <p:nvSpPr>
          <p:cNvPr id="11" name="TextBox 10"/>
          <p:cNvSpPr txBox="1"/>
          <p:nvPr/>
        </p:nvSpPr>
        <p:spPr>
          <a:xfrm>
            <a:off x="2647578" y="2780151"/>
            <a:ext cx="377064" cy="923330"/>
          </a:xfrm>
          <a:prstGeom prst="rect">
            <a:avLst/>
          </a:prstGeom>
          <a:noFill/>
        </p:spPr>
        <p:txBody>
          <a:bodyPr wrap="none" rtlCol="0">
            <a:spAutoFit/>
          </a:bodyPr>
          <a:lstStyle/>
          <a:p>
            <a:r>
              <a:rPr lang="en-US" sz="5400" b="1" dirty="0" smtClean="0">
                <a:solidFill>
                  <a:schemeClr val="tx2"/>
                </a:solidFill>
              </a:rPr>
              <a:t>.</a:t>
            </a:r>
            <a:endParaRPr lang="en-US" sz="5400" b="1" dirty="0">
              <a:solidFill>
                <a:schemeClr val="tx2"/>
              </a:solidFill>
            </a:endParaRPr>
          </a:p>
        </p:txBody>
      </p:sp>
      <p:sp>
        <p:nvSpPr>
          <p:cNvPr id="23" name="TextBox 22"/>
          <p:cNvSpPr txBox="1"/>
          <p:nvPr/>
        </p:nvSpPr>
        <p:spPr>
          <a:xfrm>
            <a:off x="1905670" y="1681233"/>
            <a:ext cx="954258" cy="369332"/>
          </a:xfrm>
          <a:prstGeom prst="rect">
            <a:avLst/>
          </a:prstGeom>
          <a:noFill/>
        </p:spPr>
        <p:txBody>
          <a:bodyPr wrap="none" rtlCol="0">
            <a:spAutoFit/>
          </a:bodyPr>
          <a:lstStyle/>
          <a:p>
            <a:r>
              <a:rPr lang="en-US" b="1" dirty="0" smtClean="0"/>
              <a:t>Clients </a:t>
            </a:r>
            <a:endParaRPr lang="en-US" b="1" dirty="0"/>
          </a:p>
        </p:txBody>
      </p:sp>
      <p:sp>
        <p:nvSpPr>
          <p:cNvPr id="25" name="Cube 24"/>
          <p:cNvSpPr/>
          <p:nvPr/>
        </p:nvSpPr>
        <p:spPr>
          <a:xfrm>
            <a:off x="6499412" y="2816702"/>
            <a:ext cx="881530" cy="1177543"/>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TextBox 25"/>
          <p:cNvSpPr txBox="1"/>
          <p:nvPr/>
        </p:nvSpPr>
        <p:spPr>
          <a:xfrm>
            <a:off x="6098989" y="4001196"/>
            <a:ext cx="1672791" cy="369332"/>
          </a:xfrm>
          <a:prstGeom prst="rect">
            <a:avLst/>
          </a:prstGeom>
          <a:noFill/>
        </p:spPr>
        <p:txBody>
          <a:bodyPr wrap="none" rtlCol="0">
            <a:spAutoFit/>
          </a:bodyPr>
          <a:lstStyle/>
          <a:p>
            <a:r>
              <a:rPr lang="en-US" dirty="0" smtClean="0"/>
              <a:t>Control Server</a:t>
            </a:r>
            <a:endParaRPr lang="en-US" dirty="0"/>
          </a:p>
        </p:txBody>
      </p:sp>
      <p:sp>
        <p:nvSpPr>
          <p:cNvPr id="29" name="Freeform 28"/>
          <p:cNvSpPr/>
          <p:nvPr/>
        </p:nvSpPr>
        <p:spPr>
          <a:xfrm>
            <a:off x="3615765" y="2282772"/>
            <a:ext cx="2838823" cy="1198522"/>
          </a:xfrm>
          <a:custGeom>
            <a:avLst/>
            <a:gdLst>
              <a:gd name="connsiteX0" fmla="*/ 2838823 w 2838823"/>
              <a:gd name="connsiteY0" fmla="*/ 1198522 h 1198522"/>
              <a:gd name="connsiteX1" fmla="*/ 1807882 w 2838823"/>
              <a:gd name="connsiteY1" fmla="*/ 62993 h 1198522"/>
              <a:gd name="connsiteX2" fmla="*/ 0 w 2838823"/>
              <a:gd name="connsiteY2" fmla="*/ 137699 h 1198522"/>
              <a:gd name="connsiteX3" fmla="*/ 0 w 2838823"/>
              <a:gd name="connsiteY3" fmla="*/ 137699 h 1198522"/>
              <a:gd name="connsiteX4" fmla="*/ 0 w 2838823"/>
              <a:gd name="connsiteY4" fmla="*/ 137699 h 1198522"/>
              <a:gd name="connsiteX5" fmla="*/ 0 w 2838823"/>
              <a:gd name="connsiteY5" fmla="*/ 137699 h 119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823" h="1198522">
                <a:moveTo>
                  <a:pt x="2838823" y="1198522"/>
                </a:moveTo>
                <a:cubicBezTo>
                  <a:pt x="2559921" y="719159"/>
                  <a:pt x="2281019" y="239797"/>
                  <a:pt x="1807882" y="62993"/>
                </a:cubicBezTo>
                <a:cubicBezTo>
                  <a:pt x="1334745" y="-113811"/>
                  <a:pt x="0" y="137699"/>
                  <a:pt x="0" y="137699"/>
                </a:cubicBezTo>
                <a:lnTo>
                  <a:pt x="0" y="137699"/>
                </a:lnTo>
                <a:lnTo>
                  <a:pt x="0" y="137699"/>
                </a:lnTo>
                <a:lnTo>
                  <a:pt x="0" y="137699"/>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3839882" y="2608234"/>
            <a:ext cx="2659530" cy="917884"/>
          </a:xfrm>
          <a:custGeom>
            <a:avLst/>
            <a:gdLst>
              <a:gd name="connsiteX0" fmla="*/ 2659530 w 2659530"/>
              <a:gd name="connsiteY0" fmla="*/ 917884 h 917884"/>
              <a:gd name="connsiteX1" fmla="*/ 1299883 w 2659530"/>
              <a:gd name="connsiteY1" fmla="*/ 36354 h 917884"/>
              <a:gd name="connsiteX2" fmla="*/ 0 w 2659530"/>
              <a:gd name="connsiteY2" fmla="*/ 155884 h 917884"/>
              <a:gd name="connsiteX3" fmla="*/ 0 w 2659530"/>
              <a:gd name="connsiteY3" fmla="*/ 155884 h 917884"/>
            </a:gdLst>
            <a:ahLst/>
            <a:cxnLst>
              <a:cxn ang="0">
                <a:pos x="connsiteX0" y="connsiteY0"/>
              </a:cxn>
              <a:cxn ang="0">
                <a:pos x="connsiteX1" y="connsiteY1"/>
              </a:cxn>
              <a:cxn ang="0">
                <a:pos x="connsiteX2" y="connsiteY2"/>
              </a:cxn>
              <a:cxn ang="0">
                <a:pos x="connsiteX3" y="connsiteY3"/>
              </a:cxn>
            </a:cxnLst>
            <a:rect l="l" t="t" r="r" b="b"/>
            <a:pathLst>
              <a:path w="2659530" h="917884">
                <a:moveTo>
                  <a:pt x="2659530" y="917884"/>
                </a:moveTo>
                <a:cubicBezTo>
                  <a:pt x="2201334" y="540619"/>
                  <a:pt x="1743138" y="163354"/>
                  <a:pt x="1299883" y="36354"/>
                </a:cubicBezTo>
                <a:cubicBezTo>
                  <a:pt x="856628" y="-90646"/>
                  <a:pt x="0" y="155884"/>
                  <a:pt x="0" y="155884"/>
                </a:cubicBezTo>
                <a:lnTo>
                  <a:pt x="0" y="155884"/>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2898588" y="3009860"/>
            <a:ext cx="3585883" cy="620846"/>
          </a:xfrm>
          <a:custGeom>
            <a:avLst/>
            <a:gdLst>
              <a:gd name="connsiteX0" fmla="*/ 3585883 w 3585883"/>
              <a:gd name="connsiteY0" fmla="*/ 620846 h 620846"/>
              <a:gd name="connsiteX1" fmla="*/ 836706 w 3585883"/>
              <a:gd name="connsiteY1" fmla="*/ 23199 h 620846"/>
              <a:gd name="connsiteX2" fmla="*/ 0 w 3585883"/>
              <a:gd name="connsiteY2" fmla="*/ 112846 h 620846"/>
              <a:gd name="connsiteX3" fmla="*/ 0 w 3585883"/>
              <a:gd name="connsiteY3" fmla="*/ 112846 h 620846"/>
            </a:gdLst>
            <a:ahLst/>
            <a:cxnLst>
              <a:cxn ang="0">
                <a:pos x="connsiteX0" y="connsiteY0"/>
              </a:cxn>
              <a:cxn ang="0">
                <a:pos x="connsiteX1" y="connsiteY1"/>
              </a:cxn>
              <a:cxn ang="0">
                <a:pos x="connsiteX2" y="connsiteY2"/>
              </a:cxn>
              <a:cxn ang="0">
                <a:pos x="connsiteX3" y="connsiteY3"/>
              </a:cxn>
            </a:cxnLst>
            <a:rect l="l" t="t" r="r" b="b"/>
            <a:pathLst>
              <a:path w="3585883" h="620846">
                <a:moveTo>
                  <a:pt x="3585883" y="620846"/>
                </a:moveTo>
                <a:cubicBezTo>
                  <a:pt x="2510118" y="364356"/>
                  <a:pt x="1434353" y="107866"/>
                  <a:pt x="836706" y="23199"/>
                </a:cubicBezTo>
                <a:cubicBezTo>
                  <a:pt x="239059" y="-61468"/>
                  <a:pt x="0" y="112846"/>
                  <a:pt x="0" y="112846"/>
                </a:cubicBezTo>
                <a:lnTo>
                  <a:pt x="0" y="112846"/>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3899647" y="3401649"/>
            <a:ext cx="2554941" cy="378469"/>
          </a:xfrm>
          <a:custGeom>
            <a:avLst/>
            <a:gdLst>
              <a:gd name="connsiteX0" fmla="*/ 2554941 w 2554941"/>
              <a:gd name="connsiteY0" fmla="*/ 378469 h 378469"/>
              <a:gd name="connsiteX1" fmla="*/ 537882 w 2554941"/>
              <a:gd name="connsiteY1" fmla="*/ 4939 h 378469"/>
              <a:gd name="connsiteX2" fmla="*/ 0 w 2554941"/>
              <a:gd name="connsiteY2" fmla="*/ 154351 h 378469"/>
              <a:gd name="connsiteX3" fmla="*/ 0 w 2554941"/>
              <a:gd name="connsiteY3" fmla="*/ 154351 h 378469"/>
            </a:gdLst>
            <a:ahLst/>
            <a:cxnLst>
              <a:cxn ang="0">
                <a:pos x="connsiteX0" y="connsiteY0"/>
              </a:cxn>
              <a:cxn ang="0">
                <a:pos x="connsiteX1" y="connsiteY1"/>
              </a:cxn>
              <a:cxn ang="0">
                <a:pos x="connsiteX2" y="connsiteY2"/>
              </a:cxn>
              <a:cxn ang="0">
                <a:pos x="connsiteX3" y="connsiteY3"/>
              </a:cxn>
            </a:cxnLst>
            <a:rect l="l" t="t" r="r" b="b"/>
            <a:pathLst>
              <a:path w="2554941" h="378469">
                <a:moveTo>
                  <a:pt x="2554941" y="378469"/>
                </a:moveTo>
                <a:cubicBezTo>
                  <a:pt x="1759323" y="210380"/>
                  <a:pt x="963706" y="42292"/>
                  <a:pt x="537882" y="4939"/>
                </a:cubicBezTo>
                <a:cubicBezTo>
                  <a:pt x="112058" y="-32414"/>
                  <a:pt x="0" y="154351"/>
                  <a:pt x="0" y="154351"/>
                </a:cubicBezTo>
                <a:lnTo>
                  <a:pt x="0" y="154351"/>
                </a:lnTo>
              </a:path>
            </a:pathLst>
          </a:custGeom>
          <a:ln>
            <a:solidFill>
              <a:schemeClr val="accent5"/>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5498501" y="1636441"/>
            <a:ext cx="2121945" cy="646331"/>
          </a:xfrm>
          <a:prstGeom prst="rect">
            <a:avLst/>
          </a:prstGeom>
          <a:noFill/>
        </p:spPr>
        <p:txBody>
          <a:bodyPr wrap="none" rtlCol="0">
            <a:spAutoFit/>
          </a:bodyPr>
          <a:lstStyle/>
          <a:p>
            <a:r>
              <a:rPr lang="en-US" dirty="0" smtClean="0"/>
              <a:t>Experiments to run</a:t>
            </a:r>
          </a:p>
          <a:p>
            <a:r>
              <a:rPr lang="en-US" dirty="0" smtClean="0"/>
              <a:t>+ relevant data</a:t>
            </a:r>
            <a:endParaRPr lang="en-US" dirty="0"/>
          </a:p>
        </p:txBody>
      </p:sp>
      <p:sp>
        <p:nvSpPr>
          <p:cNvPr id="34" name="Left Arrow 33"/>
          <p:cNvSpPr/>
          <p:nvPr/>
        </p:nvSpPr>
        <p:spPr>
          <a:xfrm>
            <a:off x="5961677" y="2282772"/>
            <a:ext cx="1030941" cy="337513"/>
          </a:xfrm>
          <a:prstGeom prst="leftArrow">
            <a:avLst>
              <a:gd name="adj1" fmla="val 50000"/>
              <a:gd name="adj2" fmla="val 7076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D1282E"/>
              </a:solidFill>
            </a:endParaRPr>
          </a:p>
        </p:txBody>
      </p:sp>
      <p:sp>
        <p:nvSpPr>
          <p:cNvPr id="35" name="TextBox 34"/>
          <p:cNvSpPr txBox="1"/>
          <p:nvPr/>
        </p:nvSpPr>
        <p:spPr>
          <a:xfrm>
            <a:off x="4653775" y="3502724"/>
            <a:ext cx="954370" cy="369332"/>
          </a:xfrm>
          <a:prstGeom prst="rect">
            <a:avLst/>
          </a:prstGeom>
          <a:noFill/>
        </p:spPr>
        <p:txBody>
          <a:bodyPr wrap="none" rtlCol="0">
            <a:spAutoFit/>
          </a:bodyPr>
          <a:lstStyle/>
          <a:p>
            <a:r>
              <a:rPr lang="en-US" dirty="0" smtClean="0"/>
              <a:t>Results</a:t>
            </a:r>
            <a:endParaRPr lang="en-US" dirty="0"/>
          </a:p>
        </p:txBody>
      </p:sp>
      <p:sp>
        <p:nvSpPr>
          <p:cNvPr id="36" name="Left Arrow 35"/>
          <p:cNvSpPr/>
          <p:nvPr/>
        </p:nvSpPr>
        <p:spPr>
          <a:xfrm flipH="1">
            <a:off x="4693594" y="3857160"/>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7" name="Can 36"/>
          <p:cNvSpPr/>
          <p:nvPr/>
        </p:nvSpPr>
        <p:spPr>
          <a:xfrm>
            <a:off x="6454588" y="5508763"/>
            <a:ext cx="958604" cy="866588"/>
          </a:xfrm>
          <a:prstGeom prst="ca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6406215" y="6375351"/>
            <a:ext cx="1172805" cy="369332"/>
          </a:xfrm>
          <a:prstGeom prst="rect">
            <a:avLst/>
          </a:prstGeom>
          <a:noFill/>
        </p:spPr>
        <p:txBody>
          <a:bodyPr wrap="none" rtlCol="0">
            <a:spAutoFit/>
          </a:bodyPr>
          <a:lstStyle/>
          <a:p>
            <a:r>
              <a:rPr lang="en-US" dirty="0" smtClean="0"/>
              <a:t>Database</a:t>
            </a:r>
            <a:endParaRPr lang="en-US" dirty="0"/>
          </a:p>
        </p:txBody>
      </p:sp>
      <p:sp>
        <p:nvSpPr>
          <p:cNvPr id="39" name="Left Arrow 38"/>
          <p:cNvSpPr/>
          <p:nvPr/>
        </p:nvSpPr>
        <p:spPr>
          <a:xfrm rot="5400000" flipH="1">
            <a:off x="6419603" y="4689238"/>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47" name="Group 46"/>
          <p:cNvGrpSpPr/>
          <p:nvPr/>
        </p:nvGrpSpPr>
        <p:grpSpPr>
          <a:xfrm>
            <a:off x="2773529" y="4863308"/>
            <a:ext cx="2956458" cy="1890103"/>
            <a:chOff x="6095620" y="5049015"/>
            <a:chExt cx="2956458" cy="1890103"/>
          </a:xfrm>
        </p:grpSpPr>
        <p:grpSp>
          <p:nvGrpSpPr>
            <p:cNvPr id="45" name="Group 44"/>
            <p:cNvGrpSpPr/>
            <p:nvPr/>
          </p:nvGrpSpPr>
          <p:grpSpPr>
            <a:xfrm>
              <a:off x="7095994" y="5049015"/>
              <a:ext cx="675786" cy="929340"/>
              <a:chOff x="7156824" y="4945529"/>
              <a:chExt cx="675786" cy="929340"/>
            </a:xfrm>
          </p:grpSpPr>
          <p:sp>
            <p:nvSpPr>
              <p:cNvPr id="40" name="Folded Corner 39"/>
              <p:cNvSpPr/>
              <p:nvPr/>
            </p:nvSpPr>
            <p:spPr>
              <a:xfrm>
                <a:off x="7156824" y="4945529"/>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Folded Corner 41"/>
              <p:cNvSpPr/>
              <p:nvPr/>
            </p:nvSpPr>
            <p:spPr>
              <a:xfrm>
                <a:off x="7217034" y="5028177"/>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Folded Corner 42"/>
              <p:cNvSpPr/>
              <p:nvPr/>
            </p:nvSpPr>
            <p:spPr>
              <a:xfrm>
                <a:off x="7294283" y="5127811"/>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Folded Corner 43"/>
              <p:cNvSpPr/>
              <p:nvPr/>
            </p:nvSpPr>
            <p:spPr>
              <a:xfrm>
                <a:off x="7368988" y="5232398"/>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TextBox 45"/>
            <p:cNvSpPr txBox="1"/>
            <p:nvPr/>
          </p:nvSpPr>
          <p:spPr>
            <a:xfrm>
              <a:off x="6095620" y="6015788"/>
              <a:ext cx="2956458" cy="923330"/>
            </a:xfrm>
            <a:prstGeom prst="rect">
              <a:avLst/>
            </a:prstGeom>
            <a:noFill/>
          </p:spPr>
          <p:txBody>
            <a:bodyPr wrap="none" rtlCol="0">
              <a:spAutoFit/>
            </a:bodyPr>
            <a:lstStyle/>
            <a:p>
              <a:pPr algn="ctr"/>
              <a:r>
                <a:rPr lang="en-US" dirty="0" smtClean="0"/>
                <a:t>Data analysis code</a:t>
              </a:r>
            </a:p>
            <a:p>
              <a:pPr algn="ctr"/>
              <a:r>
                <a:rPr lang="en-US" dirty="0" smtClean="0"/>
                <a:t>(e.g., block page detection,</a:t>
              </a:r>
            </a:p>
            <a:p>
              <a:pPr algn="ctr"/>
              <a:r>
                <a:rPr lang="en-US" dirty="0"/>
                <a:t>d</a:t>
              </a:r>
              <a:r>
                <a:rPr lang="en-US" dirty="0" smtClean="0"/>
                <a:t>evice fingerprinting)</a:t>
              </a:r>
              <a:endParaRPr lang="en-US" dirty="0"/>
            </a:p>
          </p:txBody>
        </p:sp>
      </p:grpSp>
      <p:sp>
        <p:nvSpPr>
          <p:cNvPr id="48" name="Left Arrow 47"/>
          <p:cNvSpPr/>
          <p:nvPr/>
        </p:nvSpPr>
        <p:spPr>
          <a:xfrm rot="10800000" flipH="1">
            <a:off x="5169498" y="5509190"/>
            <a:ext cx="914551" cy="337513"/>
          </a:xfrm>
          <a:prstGeom prst="leftArrow">
            <a:avLst>
              <a:gd name="adj1" fmla="val 50000"/>
              <a:gd name="adj2" fmla="val 70768"/>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9" name="Folded Corner 48"/>
          <p:cNvSpPr/>
          <p:nvPr/>
        </p:nvSpPr>
        <p:spPr>
          <a:xfrm>
            <a:off x="1258324" y="5138998"/>
            <a:ext cx="463622" cy="642471"/>
          </a:xfrm>
          <a:prstGeom prst="foldedCorner">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TextBox 49"/>
          <p:cNvSpPr txBox="1"/>
          <p:nvPr/>
        </p:nvSpPr>
        <p:spPr>
          <a:xfrm>
            <a:off x="274768" y="5896058"/>
            <a:ext cx="2143586" cy="646331"/>
          </a:xfrm>
          <a:prstGeom prst="rect">
            <a:avLst/>
          </a:prstGeom>
          <a:noFill/>
        </p:spPr>
        <p:txBody>
          <a:bodyPr wrap="none" rtlCol="0">
            <a:spAutoFit/>
          </a:bodyPr>
          <a:lstStyle/>
          <a:p>
            <a:pPr algn="ctr"/>
            <a:r>
              <a:rPr lang="en-US" dirty="0" smtClean="0"/>
              <a:t>Web page, reports,</a:t>
            </a:r>
          </a:p>
          <a:p>
            <a:pPr algn="ctr"/>
            <a:r>
              <a:rPr lang="en-US" dirty="0" smtClean="0"/>
              <a:t>papers</a:t>
            </a:r>
            <a:endParaRPr lang="en-US" dirty="0"/>
          </a:p>
        </p:txBody>
      </p:sp>
      <p:sp>
        <p:nvSpPr>
          <p:cNvPr id="51" name="Left Arrow 50"/>
          <p:cNvSpPr/>
          <p:nvPr/>
        </p:nvSpPr>
        <p:spPr>
          <a:xfrm rot="10800000" flipH="1">
            <a:off x="2172790" y="5350548"/>
            <a:ext cx="914551" cy="337513"/>
          </a:xfrm>
          <a:prstGeom prst="leftArrow">
            <a:avLst>
              <a:gd name="adj1" fmla="val 50000"/>
              <a:gd name="adj2" fmla="val 70768"/>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6"/>
          <a:stretch>
            <a:fillRect/>
          </a:stretch>
        </p:blipFill>
        <p:spPr>
          <a:xfrm>
            <a:off x="6248400" y="0"/>
            <a:ext cx="1752600" cy="1752600"/>
          </a:xfrm>
          <a:prstGeom prst="rect">
            <a:avLst/>
          </a:prstGeom>
        </p:spPr>
      </p:pic>
      <p:sp>
        <p:nvSpPr>
          <p:cNvPr id="3" name="Rectangle 2"/>
          <p:cNvSpPr/>
          <p:nvPr/>
        </p:nvSpPr>
        <p:spPr>
          <a:xfrm>
            <a:off x="-1" y="1752600"/>
            <a:ext cx="9027333" cy="2774576"/>
          </a:xfrm>
          <a:prstGeom prst="rect">
            <a:avLst/>
          </a:prstGeom>
          <a:solidFill>
            <a:schemeClr val="accent1">
              <a:satMod val="110000"/>
              <a:alpha val="7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p:cNvSpPr/>
          <p:nvPr/>
        </p:nvSpPr>
        <p:spPr>
          <a:xfrm>
            <a:off x="-8301" y="4527175"/>
            <a:ext cx="2718820" cy="2330824"/>
          </a:xfrm>
          <a:prstGeom prst="rect">
            <a:avLst/>
          </a:prstGeom>
          <a:solidFill>
            <a:schemeClr val="accent1">
              <a:satMod val="110000"/>
              <a:alpha val="7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5692546" y="4527175"/>
            <a:ext cx="3334786" cy="2330824"/>
          </a:xfrm>
          <a:prstGeom prst="rect">
            <a:avLst/>
          </a:prstGeom>
          <a:solidFill>
            <a:schemeClr val="accent1">
              <a:satMod val="110000"/>
              <a:alpha val="7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664703" y="2608234"/>
            <a:ext cx="6237605" cy="156966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400" b="1" dirty="0" smtClean="0"/>
              <a:t>Block page detection algorithms</a:t>
            </a:r>
          </a:p>
          <a:p>
            <a:pPr marL="285750" indent="-285750">
              <a:buFont typeface="Arial"/>
              <a:buChar char="•"/>
            </a:pPr>
            <a:r>
              <a:rPr lang="en-US" sz="2400" dirty="0" smtClean="0"/>
              <a:t>Evaluated and used to fingerprint products</a:t>
            </a:r>
          </a:p>
          <a:p>
            <a:pPr marL="285750" indent="-285750">
              <a:buFont typeface="Arial"/>
              <a:buChar char="•"/>
            </a:pPr>
            <a:r>
              <a:rPr lang="en-US" sz="2400" dirty="0" smtClean="0"/>
              <a:t>Evaluated on 5 years of </a:t>
            </a:r>
            <a:r>
              <a:rPr lang="en-US" sz="2400" dirty="0" err="1" smtClean="0"/>
              <a:t>historial</a:t>
            </a:r>
            <a:r>
              <a:rPr lang="en-US" sz="2400" dirty="0" smtClean="0"/>
              <a:t> ONI data</a:t>
            </a:r>
          </a:p>
          <a:p>
            <a:pPr marL="285750" indent="-285750">
              <a:buFont typeface="Arial"/>
              <a:buChar char="•"/>
            </a:pPr>
            <a:r>
              <a:rPr lang="en-US" sz="2400" dirty="0" smtClean="0"/>
              <a:t>Appears in IMC 2014</a:t>
            </a:r>
            <a:endParaRPr lang="en-US" sz="2400" dirty="0"/>
          </a:p>
        </p:txBody>
      </p:sp>
    </p:spTree>
    <p:extLst>
      <p:ext uri="{BB962C8B-B14F-4D97-AF65-F5344CB8AC3E}">
        <p14:creationId xmlns:p14="http://schemas.microsoft.com/office/powerpoint/2010/main" val="123254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a:t>
            </a:r>
            <a:endParaRPr lang="en-US" dirty="0"/>
          </a:p>
        </p:txBody>
      </p:sp>
      <p:sp>
        <p:nvSpPr>
          <p:cNvPr id="3" name="Content Placeholder 2"/>
          <p:cNvSpPr>
            <a:spLocks noGrp="1"/>
          </p:cNvSpPr>
          <p:nvPr>
            <p:ph idx="1"/>
          </p:nvPr>
        </p:nvSpPr>
        <p:spPr/>
        <p:txBody>
          <a:bodyPr/>
          <a:lstStyle/>
          <a:p>
            <a:r>
              <a:rPr lang="en-US" dirty="0" smtClean="0"/>
              <a:t>Last time:</a:t>
            </a:r>
          </a:p>
          <a:p>
            <a:pPr marL="342900" indent="-342900">
              <a:buFont typeface="Arial"/>
              <a:buChar char="•"/>
            </a:pPr>
            <a:r>
              <a:rPr lang="en-US" dirty="0" smtClean="0"/>
              <a:t>Challenges of measuring censorship</a:t>
            </a:r>
          </a:p>
          <a:p>
            <a:pPr marL="342900" indent="-342900">
              <a:buFont typeface="Arial"/>
              <a:buChar char="•"/>
            </a:pPr>
            <a:r>
              <a:rPr lang="en-US" dirty="0" smtClean="0"/>
              <a:t>Principles to keep in mind when designing censorship measurements [ slides on Web ]</a:t>
            </a:r>
          </a:p>
          <a:p>
            <a:pPr marL="342900" indent="-342900">
              <a:buFont typeface="Arial"/>
              <a:buChar char="•"/>
            </a:pPr>
            <a:endParaRPr lang="en-US" dirty="0" smtClean="0"/>
          </a:p>
          <a:p>
            <a:pPr marL="342900" indent="-342900">
              <a:buFont typeface="Arial"/>
              <a:buChar char="•"/>
            </a:pPr>
            <a:r>
              <a:rPr lang="en-US" dirty="0" smtClean="0"/>
              <a:t>Creative solutions to the challenges</a:t>
            </a:r>
          </a:p>
          <a:p>
            <a:pPr marL="800100" lvl="1" indent="-342900">
              <a:buFont typeface="Arial"/>
              <a:buChar char="•"/>
            </a:pPr>
            <a:r>
              <a:rPr lang="en-US" dirty="0" err="1" smtClean="0"/>
              <a:t>SpookyScan</a:t>
            </a:r>
            <a:endParaRPr lang="en-US" dirty="0" smtClean="0"/>
          </a:p>
          <a:p>
            <a:pPr marL="800100" lvl="1" indent="-342900">
              <a:buFont typeface="Arial"/>
              <a:buChar char="•"/>
            </a:pPr>
            <a:r>
              <a:rPr lang="en-US" dirty="0" smtClean="0"/>
              <a:t>Encore</a:t>
            </a:r>
          </a:p>
          <a:p>
            <a:pPr marL="1485900" lvl="2" indent="-342900">
              <a:buFont typeface="Arial"/>
              <a:buChar char="•"/>
            </a:pPr>
            <a:r>
              <a:rPr lang="en-US" dirty="0" smtClean="0"/>
              <a:t>Finishing up with </a:t>
            </a:r>
            <a:r>
              <a:rPr lang="en-US" dirty="0" err="1" smtClean="0"/>
              <a:t>Spookyscan</a:t>
            </a:r>
            <a:r>
              <a:rPr lang="en-US" dirty="0" smtClean="0"/>
              <a:t> today.</a:t>
            </a:r>
          </a:p>
          <a:p>
            <a:pPr marL="800100" lvl="1" indent="-342900">
              <a:buFont typeface="Arial"/>
              <a:buChar char="•"/>
            </a:pPr>
            <a:endParaRPr lang="en-US" dirty="0"/>
          </a:p>
          <a:p>
            <a:pPr marL="342900" indent="-342900">
              <a:buFont typeface="Arial"/>
              <a:buChar char="•"/>
            </a:pPr>
            <a:r>
              <a:rPr lang="en-US" dirty="0" smtClean="0"/>
              <a:t>Questions?</a:t>
            </a:r>
          </a:p>
        </p:txBody>
      </p:sp>
    </p:spTree>
    <p:extLst>
      <p:ext uri="{BB962C8B-B14F-4D97-AF65-F5344CB8AC3E}">
        <p14:creationId xmlns:p14="http://schemas.microsoft.com/office/powerpoint/2010/main" val="1785458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measuring </a:t>
            </a:r>
            <a:endParaRPr lang="en-US" dirty="0"/>
          </a:p>
        </p:txBody>
      </p:sp>
      <p:sp>
        <p:nvSpPr>
          <p:cNvPr id="3" name="Content Placeholder 2"/>
          <p:cNvSpPr>
            <a:spLocks noGrp="1"/>
          </p:cNvSpPr>
          <p:nvPr>
            <p:ph idx="1"/>
          </p:nvPr>
        </p:nvSpPr>
        <p:spPr/>
        <p:txBody>
          <a:bodyPr>
            <a:normAutofit/>
          </a:bodyPr>
          <a:lstStyle/>
          <a:p>
            <a:r>
              <a:rPr lang="en-US" dirty="0" smtClean="0"/>
              <a:t>Securing communication between clients and server</a:t>
            </a:r>
          </a:p>
          <a:p>
            <a:pPr lvl="1"/>
            <a:r>
              <a:rPr lang="en-US" b="1" dirty="0" smtClean="0">
                <a:solidFill>
                  <a:schemeClr val="accent2"/>
                </a:solidFill>
              </a:rPr>
              <a:t>Authentication</a:t>
            </a:r>
          </a:p>
          <a:p>
            <a:pPr lvl="1"/>
            <a:r>
              <a:rPr lang="en-US" dirty="0" smtClean="0"/>
              <a:t>Server should only trust legitimate clients</a:t>
            </a:r>
          </a:p>
          <a:p>
            <a:pPr lvl="1"/>
            <a:r>
              <a:rPr lang="en-US" dirty="0" smtClean="0"/>
              <a:t>Clients should only trust legitimate server!</a:t>
            </a:r>
          </a:p>
          <a:p>
            <a:pPr lvl="1"/>
            <a:r>
              <a:rPr lang="is-IS" dirty="0" smtClean="0"/>
              <a:t>…and what if the measurements are </a:t>
            </a:r>
            <a:r>
              <a:rPr lang="is-IS" b="1" dirty="0" smtClean="0">
                <a:solidFill>
                  <a:schemeClr val="accent1"/>
                </a:solidFill>
              </a:rPr>
              <a:t>blocked</a:t>
            </a:r>
            <a:r>
              <a:rPr lang="is-IS" dirty="0" smtClean="0"/>
              <a:t>?</a:t>
            </a:r>
            <a:endParaRPr lang="en-US" dirty="0" smtClean="0"/>
          </a:p>
          <a:p>
            <a:pPr marL="342900" lvl="1" indent="0">
              <a:buNone/>
            </a:pPr>
            <a:endParaRPr lang="en-US" dirty="0" smtClean="0"/>
          </a:p>
          <a:p>
            <a:r>
              <a:rPr lang="en-US" dirty="0" smtClean="0"/>
              <a:t>Distinguishing failures from filtering</a:t>
            </a:r>
          </a:p>
          <a:p>
            <a:pPr lvl="1"/>
            <a:r>
              <a:rPr lang="en-US" dirty="0" smtClean="0"/>
              <a:t>Packet captures</a:t>
            </a:r>
          </a:p>
          <a:p>
            <a:pPr lvl="1"/>
            <a:r>
              <a:rPr lang="en-US" b="1" dirty="0">
                <a:solidFill>
                  <a:schemeClr val="accent1"/>
                </a:solidFill>
              </a:rPr>
              <a:t>C</a:t>
            </a:r>
            <a:r>
              <a:rPr lang="en-US" b="1" dirty="0" smtClean="0">
                <a:solidFill>
                  <a:schemeClr val="accent1"/>
                </a:solidFill>
              </a:rPr>
              <a:t>orrelations</a:t>
            </a:r>
            <a:r>
              <a:rPr lang="en-US" dirty="0" smtClean="0">
                <a:solidFill>
                  <a:schemeClr val="accent1"/>
                </a:solidFill>
              </a:rPr>
              <a:t> </a:t>
            </a:r>
            <a:r>
              <a:rPr lang="en-US" dirty="0" smtClean="0"/>
              <a:t>between clients and platforms</a:t>
            </a:r>
          </a:p>
          <a:p>
            <a:endParaRPr lang="en-US" dirty="0"/>
          </a:p>
          <a:p>
            <a:r>
              <a:rPr lang="en-US" dirty="0" smtClean="0"/>
              <a:t>Vantage points</a:t>
            </a:r>
          </a:p>
          <a:p>
            <a:pPr lvl="1"/>
            <a:r>
              <a:rPr lang="en-US" dirty="0" smtClean="0"/>
              <a:t>Access to a </a:t>
            </a:r>
            <a:r>
              <a:rPr lang="en-US" b="1" dirty="0" smtClean="0">
                <a:solidFill>
                  <a:schemeClr val="accent3"/>
                </a:solidFill>
              </a:rPr>
              <a:t>variety</a:t>
            </a:r>
            <a:r>
              <a:rPr lang="en-US" dirty="0" smtClean="0">
                <a:solidFill>
                  <a:schemeClr val="accent3"/>
                </a:solidFill>
              </a:rPr>
              <a:t> </a:t>
            </a:r>
            <a:r>
              <a:rPr lang="en-US" dirty="0" smtClean="0"/>
              <a:t>of regions</a:t>
            </a:r>
          </a:p>
          <a:p>
            <a:pPr lvl="1"/>
            <a:r>
              <a:rPr lang="en-US" dirty="0" smtClean="0"/>
              <a:t>Need to keep volunteers </a:t>
            </a:r>
            <a:r>
              <a:rPr lang="en-US" b="1" dirty="0" smtClean="0">
                <a:solidFill>
                  <a:schemeClr val="accent2"/>
                </a:solidFill>
              </a:rPr>
              <a:t>safe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http://calipr.cs.umass.edu</a:t>
            </a:r>
            <a:endParaRPr lang="en-US" dirty="0">
              <a:solidFill>
                <a:prstClr val="black"/>
              </a:solidFill>
            </a:endParaRPr>
          </a:p>
        </p:txBody>
      </p:sp>
      <p:pic>
        <p:nvPicPr>
          <p:cNvPr id="5" name="Picture 4"/>
          <p:cNvPicPr>
            <a:picLocks noChangeAspect="1"/>
          </p:cNvPicPr>
          <p:nvPr/>
        </p:nvPicPr>
        <p:blipFill>
          <a:blip r:embed="rId3"/>
          <a:stretch>
            <a:fillRect/>
          </a:stretch>
        </p:blipFill>
        <p:spPr>
          <a:xfrm>
            <a:off x="7143751" y="898477"/>
            <a:ext cx="627421" cy="587423"/>
          </a:xfrm>
          <a:prstGeom prst="rect">
            <a:avLst/>
          </a:prstGeom>
        </p:spPr>
      </p:pic>
    </p:spTree>
    <p:extLst>
      <p:ext uri="{BB962C8B-B14F-4D97-AF65-F5344CB8AC3E}">
        <p14:creationId xmlns:p14="http://schemas.microsoft.com/office/powerpoint/2010/main" val="1509604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971550"/>
            <a:ext cx="6172200" cy="514350"/>
          </a:xfrm>
        </p:spPr>
        <p:txBody>
          <a:bodyPr/>
          <a:lstStyle/>
          <a:p>
            <a:r>
              <a:rPr lang="en-US" dirty="0" err="1" smtClean="0"/>
              <a:t>ICLab</a:t>
            </a:r>
            <a:r>
              <a:rPr lang="en-US" dirty="0" smtClean="0"/>
              <a:t> vantage points</a:t>
            </a:r>
            <a:endParaRPr lang="en-US" dirty="0"/>
          </a:p>
        </p:txBody>
      </p:sp>
      <p:sp>
        <p:nvSpPr>
          <p:cNvPr id="3" name="Content Placeholder 2"/>
          <p:cNvSpPr>
            <a:spLocks noGrp="1"/>
          </p:cNvSpPr>
          <p:nvPr>
            <p:ph sz="half" idx="1"/>
          </p:nvPr>
        </p:nvSpPr>
        <p:spPr>
          <a:xfrm>
            <a:off x="1669597" y="1600201"/>
            <a:ext cx="3028950" cy="3851672"/>
          </a:xfrm>
        </p:spPr>
        <p:txBody>
          <a:bodyPr/>
          <a:lstStyle/>
          <a:p>
            <a:r>
              <a:rPr lang="en-US" dirty="0" smtClean="0"/>
              <a:t>VPNs</a:t>
            </a:r>
          </a:p>
          <a:p>
            <a:r>
              <a:rPr lang="en-US" dirty="0" smtClean="0"/>
              <a:t>Volunteers</a:t>
            </a:r>
          </a:p>
          <a:p>
            <a:pPr lvl="1"/>
            <a:endParaRPr lang="en-US" dirty="0"/>
          </a:p>
        </p:txBody>
      </p:sp>
      <p:sp>
        <p:nvSpPr>
          <p:cNvPr id="4" name="Footer Placeholder 3"/>
          <p:cNvSpPr>
            <a:spLocks noGrp="1"/>
          </p:cNvSpPr>
          <p:nvPr>
            <p:ph type="ftr" sz="quarter" idx="11"/>
          </p:nvPr>
        </p:nvSpPr>
        <p:spPr/>
        <p:txBody>
          <a:bodyPr/>
          <a:lstStyle/>
          <a:p>
            <a:r>
              <a:rPr lang="en-US" smtClean="0">
                <a:solidFill>
                  <a:prstClr val="black"/>
                </a:solidFill>
              </a:rPr>
              <a:t>http://calipr.cs.umass.edu</a:t>
            </a:r>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350" y="2686051"/>
            <a:ext cx="5531645" cy="27658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037159"/>
            <a:ext cx="285750" cy="3857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2413" y="1622396"/>
            <a:ext cx="242237" cy="390270"/>
          </a:xfrm>
          <a:prstGeom prst="rect">
            <a:avLst/>
          </a:prstGeom>
        </p:spPr>
      </p:pic>
    </p:spTree>
    <p:extLst>
      <p:ext uri="{BB962C8B-B14F-4D97-AF65-F5344CB8AC3E}">
        <p14:creationId xmlns:p14="http://schemas.microsoft.com/office/powerpoint/2010/main" val="161976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ICLab</a:t>
            </a:r>
            <a:r>
              <a:rPr lang="en-US" dirty="0"/>
              <a:t> use case 1: Yemen conflict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pic>
        <p:nvPicPr>
          <p:cNvPr id="5" name="Picture 4" descr="Screen Shot 2016-07-06 at 8.23.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1771650"/>
            <a:ext cx="4914900" cy="3006201"/>
          </a:xfrm>
          <a:prstGeom prst="rect">
            <a:avLst/>
          </a:prstGeom>
        </p:spPr>
      </p:pic>
    </p:spTree>
    <p:extLst>
      <p:ext uri="{BB962C8B-B14F-4D97-AF65-F5344CB8AC3E}">
        <p14:creationId xmlns:p14="http://schemas.microsoft.com/office/powerpoint/2010/main" val="166926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products…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100" b="1" dirty="0"/>
              <a:t>Dual use technology …</a:t>
            </a:r>
          </a:p>
          <a:p>
            <a:pPr marL="600075" lvl="1" indent="-257175">
              <a:buFont typeface="Arial"/>
              <a:buChar char="•"/>
            </a:pPr>
            <a:r>
              <a:rPr lang="en-US" sz="1800" dirty="0"/>
              <a:t>Keep employees off Facebook, keep schoolchildren safe from inappropriate content</a:t>
            </a:r>
          </a:p>
          <a:p>
            <a:pPr marL="600075" lvl="1" indent="-257175">
              <a:buFont typeface="Arial"/>
              <a:buChar char="•"/>
            </a:pPr>
            <a:endParaRPr lang="en-US" sz="1800" dirty="0"/>
          </a:p>
          <a:p>
            <a:pPr>
              <a:buFont typeface="Arial"/>
              <a:buChar char="•"/>
            </a:pPr>
            <a:r>
              <a:rPr lang="en-US" sz="2100" b="1" dirty="0"/>
              <a:t>…but in the wrong hands</a:t>
            </a:r>
          </a:p>
          <a:p>
            <a:pPr marL="600075" lvl="1" indent="-257175">
              <a:buFont typeface="Arial"/>
              <a:buChar char="•"/>
            </a:pPr>
            <a:r>
              <a:rPr lang="en-US" sz="1800" dirty="0"/>
              <a:t>Human rights violations</a:t>
            </a:r>
          </a:p>
          <a:p>
            <a:pPr marL="600075" lvl="1" indent="-257175">
              <a:buFont typeface="Arial"/>
              <a:buChar char="•"/>
            </a:pPr>
            <a:r>
              <a:rPr lang="en-US" sz="1800" dirty="0"/>
              <a:t>Surveillance</a:t>
            </a:r>
          </a:p>
          <a:p>
            <a:pPr marL="600075" lvl="1" indent="-257175">
              <a:buFont typeface="Arial"/>
              <a:buChar char="•"/>
            </a:pPr>
            <a:r>
              <a:rPr lang="en-US" sz="1800" dirty="0"/>
              <a:t>Censorship</a:t>
            </a:r>
          </a:p>
          <a:p>
            <a:pPr marL="600075" lvl="1" indent="-257175">
              <a:buFont typeface="Arial"/>
              <a:buChar char="•"/>
            </a:pPr>
            <a:r>
              <a:rPr lang="en-US" sz="1800" dirty="0"/>
              <a:t>…</a:t>
            </a:r>
          </a:p>
        </p:txBody>
      </p:sp>
      <p:pic>
        <p:nvPicPr>
          <p:cNvPr id="4" name="Picture 3"/>
          <p:cNvPicPr>
            <a:picLocks noChangeAspect="1"/>
          </p:cNvPicPr>
          <p:nvPr/>
        </p:nvPicPr>
        <p:blipFill>
          <a:blip r:embed="rId2"/>
          <a:stretch>
            <a:fillRect/>
          </a:stretch>
        </p:blipFill>
        <p:spPr>
          <a:xfrm>
            <a:off x="6457950" y="2457450"/>
            <a:ext cx="1307709" cy="1752600"/>
          </a:xfrm>
          <a:prstGeom prst="rect">
            <a:avLst/>
          </a:prstGeom>
        </p:spPr>
      </p:pic>
      <p:pic>
        <p:nvPicPr>
          <p:cNvPr id="5" name="Picture 4"/>
          <p:cNvPicPr>
            <a:picLocks noChangeAspect="1"/>
          </p:cNvPicPr>
          <p:nvPr/>
        </p:nvPicPr>
        <p:blipFill>
          <a:blip r:embed="rId3"/>
          <a:stretch>
            <a:fillRect/>
          </a:stretch>
        </p:blipFill>
        <p:spPr>
          <a:xfrm>
            <a:off x="5416903" y="5218289"/>
            <a:ext cx="1428750" cy="266700"/>
          </a:xfrm>
          <a:prstGeom prst="rect">
            <a:avLst/>
          </a:prstGeom>
        </p:spPr>
      </p:pic>
      <p:pic>
        <p:nvPicPr>
          <p:cNvPr id="6" name="Picture 5"/>
          <p:cNvPicPr>
            <a:picLocks noChangeAspect="1"/>
          </p:cNvPicPr>
          <p:nvPr/>
        </p:nvPicPr>
        <p:blipFill>
          <a:blip r:embed="rId4"/>
          <a:stretch>
            <a:fillRect/>
          </a:stretch>
        </p:blipFill>
        <p:spPr>
          <a:xfrm>
            <a:off x="4857750" y="4743450"/>
            <a:ext cx="2381250" cy="390525"/>
          </a:xfrm>
          <a:prstGeom prst="rect">
            <a:avLst/>
          </a:prstGeom>
        </p:spPr>
      </p:pic>
      <p:pic>
        <p:nvPicPr>
          <p:cNvPr id="7" name="Picture 6"/>
          <p:cNvPicPr>
            <a:picLocks noChangeAspect="1"/>
          </p:cNvPicPr>
          <p:nvPr/>
        </p:nvPicPr>
        <p:blipFill>
          <a:blip r:embed="rId5"/>
          <a:stretch>
            <a:fillRect/>
          </a:stretch>
        </p:blipFill>
        <p:spPr>
          <a:xfrm>
            <a:off x="4914900" y="3200400"/>
            <a:ext cx="1438275" cy="1438275"/>
          </a:xfrm>
          <a:prstGeom prst="rect">
            <a:avLst/>
          </a:prstGeom>
        </p:spPr>
      </p:pic>
    </p:spTree>
    <p:extLst>
      <p:ext uri="{BB962C8B-B14F-4D97-AF65-F5344CB8AC3E}">
        <p14:creationId xmlns:p14="http://schemas.microsoft.com/office/powerpoint/2010/main" val="1912443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has not gone unnoticed…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
        <p:nvSpPr>
          <p:cNvPr id="5" name="TextBox 4"/>
          <p:cNvSpPr txBox="1"/>
          <p:nvPr/>
        </p:nvSpPr>
        <p:spPr>
          <a:xfrm>
            <a:off x="1371601" y="5257801"/>
            <a:ext cx="6281699" cy="507831"/>
          </a:xfrm>
          <a:prstGeom prst="rect">
            <a:avLst/>
          </a:prstGeom>
          <a:noFill/>
        </p:spPr>
        <p:txBody>
          <a:bodyPr wrap="square" rtlCol="0">
            <a:spAutoFit/>
          </a:bodyPr>
          <a:lstStyle/>
          <a:p>
            <a:r>
              <a:rPr lang="en-US" sz="1350" dirty="0">
                <a:solidFill>
                  <a:prstClr val="black"/>
                </a:solidFill>
              </a:rPr>
              <a:t>http://</a:t>
            </a:r>
            <a:r>
              <a:rPr lang="en-US" sz="1350" dirty="0" err="1">
                <a:solidFill>
                  <a:prstClr val="black"/>
                </a:solidFill>
              </a:rPr>
              <a:t>www.bloomberg.com</a:t>
            </a:r>
            <a:r>
              <a:rPr lang="en-US" sz="1350" dirty="0">
                <a:solidFill>
                  <a:prstClr val="black"/>
                </a:solidFill>
              </a:rPr>
              <a:t>/news/2012-04-23/obama-moves-to-block-technology-used-by-regimes-against-protests.html</a:t>
            </a:r>
          </a:p>
        </p:txBody>
      </p:sp>
      <p:pic>
        <p:nvPicPr>
          <p:cNvPr id="8" name="Content Placeholder 7"/>
          <p:cNvPicPr>
            <a:picLocks noGrp="1" noChangeAspect="1"/>
          </p:cNvPicPr>
          <p:nvPr>
            <p:ph idx="1"/>
          </p:nvPr>
        </p:nvPicPr>
        <p:blipFill>
          <a:blip r:embed="rId3"/>
          <a:srcRect t="-23930" b="-23930"/>
          <a:stretch>
            <a:fillRect/>
          </a:stretch>
        </p:blipFill>
        <p:spPr>
          <a:xfrm>
            <a:off x="1028700" y="1485901"/>
            <a:ext cx="7200900" cy="3965972"/>
          </a:xfrm>
        </p:spPr>
      </p:pic>
      <p:pic>
        <p:nvPicPr>
          <p:cNvPr id="9" name="Picture 8"/>
          <p:cNvPicPr>
            <a:picLocks noChangeAspect="1"/>
          </p:cNvPicPr>
          <p:nvPr/>
        </p:nvPicPr>
        <p:blipFill>
          <a:blip r:embed="rId4"/>
          <a:stretch>
            <a:fillRect/>
          </a:stretch>
        </p:blipFill>
        <p:spPr>
          <a:xfrm>
            <a:off x="1143000" y="1657351"/>
            <a:ext cx="6858000" cy="455513"/>
          </a:xfrm>
          <a:prstGeom prst="rect">
            <a:avLst/>
          </a:prstGeom>
        </p:spPr>
      </p:pic>
    </p:spTree>
    <p:extLst>
      <p:ext uri="{BB962C8B-B14F-4D97-AF65-F5344CB8AC3E}">
        <p14:creationId xmlns:p14="http://schemas.microsoft.com/office/powerpoint/2010/main" val="1047403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87036" y="857250"/>
            <a:ext cx="4010402" cy="5143500"/>
          </a:xfrm>
          <a:prstGeom prst="rect">
            <a:avLst/>
          </a:prstGeom>
        </p:spPr>
      </p:pic>
      <p:sp>
        <p:nvSpPr>
          <p:cNvPr id="2" name="Rectangle 1"/>
          <p:cNvSpPr/>
          <p:nvPr/>
        </p:nvSpPr>
        <p:spPr>
          <a:xfrm>
            <a:off x="1143000" y="3543300"/>
            <a:ext cx="6858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latin typeface="Gill Sans MT" charset="0"/>
                <a:ea typeface="Gill Sans MT" charset="0"/>
                <a:cs typeface="Gill Sans MT" charset="0"/>
              </a:rPr>
              <a:t>Challenge: How to identify specific filtering products?</a:t>
            </a:r>
          </a:p>
        </p:txBody>
      </p:sp>
    </p:spTree>
    <p:extLst>
      <p:ext uri="{BB962C8B-B14F-4D97-AF65-F5344CB8AC3E}">
        <p14:creationId xmlns:p14="http://schemas.microsoft.com/office/powerpoint/2010/main" val="1675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71550"/>
            <a:ext cx="7143750" cy="457200"/>
          </a:xfrm>
        </p:spPr>
        <p:txBody>
          <a:bodyPr/>
          <a:lstStyle/>
          <a:p>
            <a:r>
              <a:rPr lang="en-US" sz="2700" dirty="0"/>
              <a:t>Verifying </a:t>
            </a:r>
            <a:r>
              <a:rPr lang="en-US" sz="2700" dirty="0" err="1"/>
              <a:t>Netsweeper</a:t>
            </a:r>
            <a:r>
              <a:rPr lang="en-US" sz="2700" dirty="0"/>
              <a:t> use in Yemen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6875" y="1700213"/>
            <a:ext cx="5991225" cy="3800475"/>
          </a:xfrm>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
        <p:nvSpPr>
          <p:cNvPr id="6" name="TextBox 5"/>
          <p:cNvSpPr txBox="1"/>
          <p:nvPr/>
        </p:nvSpPr>
        <p:spPr>
          <a:xfrm>
            <a:off x="1885951" y="2400300"/>
            <a:ext cx="4995462" cy="32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500" dirty="0" err="1">
                <a:solidFill>
                  <a:prstClr val="white"/>
                </a:solidFill>
                <a:latin typeface="Gill Sans MT" charset="0"/>
                <a:ea typeface="Gill Sans MT" charset="0"/>
                <a:cs typeface="Gill Sans MT" charset="0"/>
              </a:rPr>
              <a:t>Netsweeper</a:t>
            </a:r>
            <a:r>
              <a:rPr lang="en-US" sz="1500" dirty="0">
                <a:solidFill>
                  <a:prstClr val="white"/>
                </a:solidFill>
                <a:latin typeface="Gill Sans MT" charset="0"/>
                <a:ea typeface="Gill Sans MT" charset="0"/>
                <a:cs typeface="Gill Sans MT" charset="0"/>
              </a:rPr>
              <a:t> known to be used in Yemen with this block page</a:t>
            </a:r>
          </a:p>
        </p:txBody>
      </p:sp>
      <p:sp>
        <p:nvSpPr>
          <p:cNvPr id="7" name="TextBox 6"/>
          <p:cNvSpPr txBox="1"/>
          <p:nvPr/>
        </p:nvSpPr>
        <p:spPr>
          <a:xfrm>
            <a:off x="2304231" y="5759857"/>
            <a:ext cx="5589992" cy="300082"/>
          </a:xfrm>
          <a:prstGeom prst="rect">
            <a:avLst/>
          </a:prstGeom>
          <a:noFill/>
        </p:spPr>
        <p:txBody>
          <a:bodyPr wrap="none" rtlCol="0">
            <a:spAutoFit/>
          </a:bodyPr>
          <a:lstStyle/>
          <a:p>
            <a:r>
              <a:rPr lang="en-US" sz="1350" dirty="0">
                <a:solidFill>
                  <a:prstClr val="black"/>
                </a:solidFill>
              </a:rPr>
              <a:t>**Tests run by a pseudonymous researcher who was already in the country. </a:t>
            </a:r>
          </a:p>
        </p:txBody>
      </p:sp>
    </p:spTree>
    <p:extLst>
      <p:ext uri="{BB962C8B-B14F-4D97-AF65-F5344CB8AC3E}">
        <p14:creationId xmlns:p14="http://schemas.microsoft.com/office/powerpoint/2010/main" val="1778187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813" y="1628775"/>
            <a:ext cx="6048375" cy="3943350"/>
          </a:xfrm>
          <a:prstGeom prst="rect">
            <a:avLst/>
          </a:prstGeom>
        </p:spPr>
      </p:pic>
      <p:sp>
        <p:nvSpPr>
          <p:cNvPr id="8" name="TextBox 7"/>
          <p:cNvSpPr txBox="1"/>
          <p:nvPr/>
        </p:nvSpPr>
        <p:spPr>
          <a:xfrm>
            <a:off x="1771650" y="3943350"/>
            <a:ext cx="4995462" cy="32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500" dirty="0">
                <a:solidFill>
                  <a:prstClr val="white"/>
                </a:solidFill>
                <a:latin typeface="Gill Sans MT" charset="0"/>
                <a:ea typeface="Gill Sans MT" charset="0"/>
                <a:cs typeface="Gill Sans MT" charset="0"/>
              </a:rPr>
              <a:t>Is this really an HTTP 404 from the server or is it filtering?</a:t>
            </a:r>
          </a:p>
        </p:txBody>
      </p:sp>
      <p:sp>
        <p:nvSpPr>
          <p:cNvPr id="10" name="Title 1"/>
          <p:cNvSpPr>
            <a:spLocks noGrp="1"/>
          </p:cNvSpPr>
          <p:nvPr>
            <p:ph type="title"/>
          </p:nvPr>
        </p:nvSpPr>
        <p:spPr>
          <a:xfrm>
            <a:off x="1028700" y="971550"/>
            <a:ext cx="7143750" cy="457200"/>
          </a:xfrm>
        </p:spPr>
        <p:txBody>
          <a:bodyPr/>
          <a:lstStyle/>
          <a:p>
            <a:r>
              <a:rPr lang="en-US" sz="2700" dirty="0"/>
              <a:t>Verifying </a:t>
            </a:r>
            <a:r>
              <a:rPr lang="en-US" sz="2700" dirty="0" err="1"/>
              <a:t>Netsweeper</a:t>
            </a:r>
            <a:r>
              <a:rPr lang="en-US" sz="2700" dirty="0"/>
              <a:t> use in Yemen</a:t>
            </a:r>
          </a:p>
        </p:txBody>
      </p:sp>
    </p:spTree>
    <p:extLst>
      <p:ext uri="{BB962C8B-B14F-4D97-AF65-F5344CB8AC3E}">
        <p14:creationId xmlns:p14="http://schemas.microsoft.com/office/powerpoint/2010/main" val="1662305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fingerprint the censor?</a:t>
            </a:r>
            <a:endParaRPr lang="en-US" dirty="0"/>
          </a:p>
        </p:txBody>
      </p:sp>
      <p:sp>
        <p:nvSpPr>
          <p:cNvPr id="5" name="Content Placeholder 4"/>
          <p:cNvSpPr>
            <a:spLocks noGrp="1"/>
          </p:cNvSpPr>
          <p:nvPr>
            <p:ph idx="1"/>
          </p:nvPr>
        </p:nvSpPr>
        <p:spPr>
          <a:xfrm>
            <a:off x="342900" y="1657350"/>
            <a:ext cx="8343900" cy="3714750"/>
          </a:xfrm>
        </p:spPr>
        <p:txBody>
          <a:bodyPr>
            <a:noAutofit/>
          </a:bodyPr>
          <a:lstStyle/>
          <a:p>
            <a:r>
              <a:rPr lang="en-US" sz="2100" dirty="0"/>
              <a:t>How to figure out if the HTTP404 is from the censor or the server?</a:t>
            </a:r>
          </a:p>
          <a:p>
            <a:endParaRPr lang="en-US" sz="2100" dirty="0"/>
          </a:p>
          <a:p>
            <a:r>
              <a:rPr lang="en-US" sz="2100" dirty="0"/>
              <a:t>Leverage IP TTL values to detect injected packets!</a:t>
            </a:r>
          </a:p>
          <a:p>
            <a:endParaRPr lang="en-US" sz="2100" dirty="0"/>
          </a:p>
          <a:p>
            <a:r>
              <a:rPr lang="en-US" sz="2100" b="1" dirty="0">
                <a:solidFill>
                  <a:schemeClr val="accent2">
                    <a:lumMod val="75000"/>
                  </a:schemeClr>
                </a:solidFill>
              </a:rPr>
              <a:t>Networking refresher:</a:t>
            </a:r>
          </a:p>
          <a:p>
            <a:pPr lvl="1"/>
            <a:r>
              <a:rPr lang="en-US" sz="1800" b="1" dirty="0"/>
              <a:t>IP TTL </a:t>
            </a:r>
            <a:r>
              <a:rPr lang="en-US" sz="1800" dirty="0"/>
              <a:t>set by a host, decremented by each hop along the path</a:t>
            </a:r>
          </a:p>
          <a:p>
            <a:pPr lvl="2"/>
            <a:r>
              <a:rPr lang="en-US" sz="1800" dirty="0"/>
              <a:t>Purpose: Avoid forwarding loops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761673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Gill Sans MT" charset="0"/>
                <a:ea typeface="Gill Sans MT" charset="0"/>
                <a:cs typeface="Gill Sans MT" charset="0"/>
              </a:rPr>
              <a:pPr/>
              <a:t>29</a:t>
            </a:fld>
            <a:endParaRPr lang="en-US">
              <a:solidFill>
                <a:prstClr val="black">
                  <a:tint val="75000"/>
                </a:prstClr>
              </a:solidFill>
              <a:latin typeface="Gill Sans MT" charset="0"/>
              <a:ea typeface="Gill Sans MT" charset="0"/>
              <a:cs typeface="Gill Sans MT" charset="0"/>
            </a:endParaRPr>
          </a:p>
        </p:txBody>
      </p:sp>
      <p:grpSp>
        <p:nvGrpSpPr>
          <p:cNvPr id="9" name="Group 8"/>
          <p:cNvGrpSpPr/>
          <p:nvPr/>
        </p:nvGrpSpPr>
        <p:grpSpPr>
          <a:xfrm>
            <a:off x="1770127" y="3223262"/>
            <a:ext cx="688523" cy="642938"/>
            <a:chOff x="41275" y="3941763"/>
            <a:chExt cx="1536216" cy="1833562"/>
          </a:xfrm>
        </p:grpSpPr>
        <p:pic>
          <p:nvPicPr>
            <p:cNvPr id="10" name="Picture 9"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275" y="3941763"/>
              <a:ext cx="1536216" cy="183356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2836" y="4083461"/>
              <a:ext cx="456796" cy="56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Cube 5"/>
          <p:cNvSpPr/>
          <p:nvPr/>
        </p:nvSpPr>
        <p:spPr>
          <a:xfrm>
            <a:off x="6312724" y="3052248"/>
            <a:ext cx="564776" cy="8975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Gill Sans MT" charset="0"/>
              <a:ea typeface="Gill Sans MT" charset="0"/>
              <a:cs typeface="Gill Sans MT" charset="0"/>
            </a:endParaRPr>
          </a:p>
        </p:txBody>
      </p:sp>
      <p:cxnSp>
        <p:nvCxnSpPr>
          <p:cNvPr id="13" name="Straight Arrow Connector 12"/>
          <p:cNvCxnSpPr/>
          <p:nvPr/>
        </p:nvCxnSpPr>
        <p:spPr>
          <a:xfrm flipH="1">
            <a:off x="4158503" y="2559145"/>
            <a:ext cx="10086" cy="2644364"/>
          </a:xfrm>
          <a:prstGeom prst="straightConnector1">
            <a:avLst/>
          </a:prstGeom>
          <a:ln w="1905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25688" y="2285035"/>
            <a:ext cx="665630" cy="507831"/>
          </a:xfrm>
          <a:prstGeom prst="rect">
            <a:avLst/>
          </a:prstGeom>
          <a:noFill/>
        </p:spPr>
        <p:txBody>
          <a:bodyPr wrap="square" rtlCol="0">
            <a:spAutoFit/>
          </a:bodyPr>
          <a:lstStyle/>
          <a:p>
            <a:r>
              <a:rPr lang="en-US" sz="1350">
                <a:solidFill>
                  <a:prstClr val="black"/>
                </a:solidFill>
                <a:latin typeface="Gill Sans MT" charset="0"/>
                <a:ea typeface="Gill Sans MT" charset="0"/>
                <a:cs typeface="Gill Sans MT" charset="0"/>
              </a:rPr>
              <a:t>Censor</a:t>
            </a:r>
          </a:p>
        </p:txBody>
      </p:sp>
      <p:sp>
        <p:nvSpPr>
          <p:cNvPr id="18" name="TextBox 17"/>
          <p:cNvSpPr txBox="1"/>
          <p:nvPr/>
        </p:nvSpPr>
        <p:spPr>
          <a:xfrm>
            <a:off x="6347011" y="2299456"/>
            <a:ext cx="665630" cy="300082"/>
          </a:xfrm>
          <a:prstGeom prst="rect">
            <a:avLst/>
          </a:prstGeom>
          <a:noFill/>
        </p:spPr>
        <p:txBody>
          <a:bodyPr wrap="square" rtlCol="0">
            <a:spAutoFit/>
          </a:bodyPr>
          <a:lstStyle/>
          <a:p>
            <a:r>
              <a:rPr lang="en-US" sz="1350" dirty="0">
                <a:solidFill>
                  <a:prstClr val="black"/>
                </a:solidFill>
                <a:latin typeface="Gill Sans MT" charset="0"/>
                <a:ea typeface="Gill Sans MT" charset="0"/>
                <a:cs typeface="Gill Sans MT" charset="0"/>
              </a:rPr>
              <a:t>Server</a:t>
            </a:r>
          </a:p>
        </p:txBody>
      </p:sp>
      <p:sp>
        <p:nvSpPr>
          <p:cNvPr id="19" name="TextBox 18"/>
          <p:cNvSpPr txBox="1"/>
          <p:nvPr/>
        </p:nvSpPr>
        <p:spPr>
          <a:xfrm>
            <a:off x="1911945" y="2279984"/>
            <a:ext cx="665630" cy="300082"/>
          </a:xfrm>
          <a:prstGeom prst="rect">
            <a:avLst/>
          </a:prstGeom>
          <a:noFill/>
        </p:spPr>
        <p:txBody>
          <a:bodyPr wrap="square" rtlCol="0">
            <a:spAutoFit/>
          </a:bodyPr>
          <a:lstStyle/>
          <a:p>
            <a:r>
              <a:rPr lang="en-US" sz="1350">
                <a:solidFill>
                  <a:prstClr val="black"/>
                </a:solidFill>
                <a:latin typeface="Gill Sans MT" charset="0"/>
                <a:ea typeface="Gill Sans MT" charset="0"/>
                <a:cs typeface="Gill Sans MT" charset="0"/>
              </a:rPr>
              <a:t>Client</a:t>
            </a:r>
            <a:endParaRPr lang="en-US" sz="1350" dirty="0">
              <a:solidFill>
                <a:prstClr val="black"/>
              </a:solidFill>
              <a:latin typeface="Gill Sans MT" charset="0"/>
              <a:ea typeface="Gill Sans MT" charset="0"/>
              <a:cs typeface="Gill Sans MT" charset="0"/>
            </a:endParaRPr>
          </a:p>
        </p:txBody>
      </p:sp>
      <p:cxnSp>
        <p:nvCxnSpPr>
          <p:cNvPr id="21" name="Straight Arrow Connector 20"/>
          <p:cNvCxnSpPr/>
          <p:nvPr/>
        </p:nvCxnSpPr>
        <p:spPr>
          <a:xfrm>
            <a:off x="2458649" y="2543018"/>
            <a:ext cx="3630705" cy="400890"/>
          </a:xfrm>
          <a:prstGeom prst="straightConnector1">
            <a:avLst/>
          </a:prstGeom>
          <a:ln w="76200">
            <a:solidFill>
              <a:srgbClr val="7030A0"/>
            </a:solidFil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2458649" y="3051989"/>
            <a:ext cx="3630705" cy="354034"/>
          </a:xfrm>
          <a:prstGeom prst="straightConnector1">
            <a:avLst/>
          </a:prstGeom>
          <a:ln w="76200">
            <a:solidFill>
              <a:schemeClr val="accent1"/>
            </a:solidFill>
            <a:headEnd type="arrow" w="med" len="med"/>
            <a:tailEnd type="none" w="med" len="med"/>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2421562" y="2846771"/>
            <a:ext cx="845954" cy="326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solidFill>
                  <a:prstClr val="white"/>
                </a:solidFill>
                <a:latin typeface="Gill Sans MT" charset="0"/>
                <a:ea typeface="Gill Sans MT" charset="0"/>
                <a:cs typeface="Gill Sans MT" charset="0"/>
              </a:rPr>
              <a:t>SYNACK</a:t>
            </a:r>
          </a:p>
          <a:p>
            <a:pPr algn="ctr"/>
            <a:r>
              <a:rPr lang="en-US" sz="1013" dirty="0">
                <a:solidFill>
                  <a:prstClr val="white"/>
                </a:solidFill>
                <a:latin typeface="Gill Sans MT" charset="0"/>
                <a:ea typeface="Gill Sans MT" charset="0"/>
                <a:cs typeface="Gill Sans MT" charset="0"/>
              </a:rPr>
              <a:t>TTL = 48</a:t>
            </a:r>
          </a:p>
        </p:txBody>
      </p:sp>
      <p:sp>
        <p:nvSpPr>
          <p:cNvPr id="26" name="Rectangle 25"/>
          <p:cNvSpPr/>
          <p:nvPr/>
        </p:nvSpPr>
        <p:spPr>
          <a:xfrm>
            <a:off x="5294299" y="3188442"/>
            <a:ext cx="881981" cy="284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prstClr val="white"/>
                </a:solidFill>
                <a:latin typeface="Gill Sans MT" charset="0"/>
                <a:ea typeface="Gill Sans MT" charset="0"/>
                <a:cs typeface="Gill Sans MT" charset="0"/>
              </a:rPr>
              <a:t>SYNACK</a:t>
            </a:r>
          </a:p>
          <a:p>
            <a:pPr algn="ctr"/>
            <a:r>
              <a:rPr lang="en-US" sz="1013" dirty="0">
                <a:solidFill>
                  <a:prstClr val="white"/>
                </a:solidFill>
                <a:latin typeface="Gill Sans MT" charset="0"/>
                <a:ea typeface="Gill Sans MT" charset="0"/>
                <a:cs typeface="Gill Sans MT" charset="0"/>
              </a:rPr>
              <a:t>TTL = 128</a:t>
            </a:r>
          </a:p>
        </p:txBody>
      </p:sp>
      <p:cxnSp>
        <p:nvCxnSpPr>
          <p:cNvPr id="28" name="Straight Arrow Connector 27"/>
          <p:cNvCxnSpPr/>
          <p:nvPr/>
        </p:nvCxnSpPr>
        <p:spPr>
          <a:xfrm flipH="1">
            <a:off x="2515671" y="4093329"/>
            <a:ext cx="1585813" cy="144240"/>
          </a:xfrm>
          <a:prstGeom prst="straightConnector1">
            <a:avLst/>
          </a:prstGeom>
          <a:ln w="762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869844" y="4449404"/>
            <a:ext cx="754969" cy="318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13">
                <a:solidFill>
                  <a:prstClr val="white"/>
                </a:solidFill>
                <a:latin typeface="Gill Sans MT" charset="0"/>
                <a:ea typeface="Gill Sans MT" charset="0"/>
                <a:cs typeface="Gill Sans MT" charset="0"/>
              </a:rPr>
              <a:t>HTTP 404</a:t>
            </a:r>
          </a:p>
          <a:p>
            <a:pPr algn="ctr"/>
            <a:r>
              <a:rPr lang="en-US" sz="1013" dirty="0">
                <a:solidFill>
                  <a:prstClr val="white"/>
                </a:solidFill>
                <a:latin typeface="Gill Sans MT" charset="0"/>
                <a:ea typeface="Gill Sans MT" charset="0"/>
                <a:cs typeface="Gill Sans MT" charset="0"/>
              </a:rPr>
              <a:t>TTL = 110</a:t>
            </a:r>
          </a:p>
        </p:txBody>
      </p:sp>
      <p:sp>
        <p:nvSpPr>
          <p:cNvPr id="32" name="TextBox 31"/>
          <p:cNvSpPr txBox="1"/>
          <p:nvPr/>
        </p:nvSpPr>
        <p:spPr>
          <a:xfrm>
            <a:off x="1448542" y="3113928"/>
            <a:ext cx="377026" cy="784830"/>
          </a:xfrm>
          <a:prstGeom prst="rect">
            <a:avLst/>
          </a:prstGeom>
          <a:noFill/>
        </p:spPr>
        <p:txBody>
          <a:bodyPr wrap="none" rtlCol="0">
            <a:spAutoFit/>
          </a:bodyPr>
          <a:lstStyle/>
          <a:p>
            <a:r>
              <a:rPr lang="en-US" sz="4500" dirty="0">
                <a:solidFill>
                  <a:prstClr val="black"/>
                </a:solidFill>
                <a:latin typeface="Gill Sans MT" charset="0"/>
                <a:ea typeface="Gill Sans MT" charset="0"/>
                <a:cs typeface="Gill Sans MT" charset="0"/>
              </a:rPr>
              <a:t>?</a:t>
            </a:r>
          </a:p>
        </p:txBody>
      </p:sp>
      <p:sp>
        <p:nvSpPr>
          <p:cNvPr id="20" name="Rectangle 19"/>
          <p:cNvSpPr/>
          <p:nvPr/>
        </p:nvSpPr>
        <p:spPr>
          <a:xfrm>
            <a:off x="2641037" y="3482819"/>
            <a:ext cx="935089" cy="291852"/>
          </a:xfrm>
          <a:prstGeom prst="rect">
            <a:avLst/>
          </a:prstGeom>
          <a:solidFill>
            <a:srgbClr val="7030A0"/>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13" dirty="0">
                <a:solidFill>
                  <a:prstClr val="white"/>
                </a:solidFill>
                <a:latin typeface="Gill Sans MT" charset="0"/>
                <a:ea typeface="Gill Sans MT" charset="0"/>
                <a:cs typeface="Gill Sans MT" charset="0"/>
              </a:rPr>
              <a:t>ACK</a:t>
            </a:r>
          </a:p>
          <a:p>
            <a:pPr algn="ctr"/>
            <a:r>
              <a:rPr lang="en-US" sz="1013" dirty="0">
                <a:solidFill>
                  <a:prstClr val="white"/>
                </a:solidFill>
                <a:latin typeface="Gill Sans MT" charset="0"/>
                <a:ea typeface="Gill Sans MT" charset="0"/>
                <a:cs typeface="Gill Sans MT" charset="0"/>
              </a:rPr>
              <a:t>HTTP GET </a:t>
            </a:r>
            <a:r>
              <a:rPr lang="mr-IN" sz="1013" dirty="0">
                <a:solidFill>
                  <a:prstClr val="white"/>
                </a:solidFill>
                <a:latin typeface="Gill Sans MT" charset="0"/>
                <a:ea typeface="Gill Sans MT" charset="0"/>
                <a:cs typeface="Gill Sans MT" charset="0"/>
              </a:rPr>
              <a:t>…</a:t>
            </a:r>
            <a:endParaRPr lang="en-US" sz="1013" dirty="0">
              <a:solidFill>
                <a:prstClr val="white"/>
              </a:solidFill>
              <a:latin typeface="Gill Sans MT" charset="0"/>
              <a:ea typeface="Gill Sans MT" charset="0"/>
              <a:cs typeface="Gill Sans MT" charset="0"/>
            </a:endParaRPr>
          </a:p>
        </p:txBody>
      </p:sp>
      <p:cxnSp>
        <p:nvCxnSpPr>
          <p:cNvPr id="27" name="Straight Arrow Connector 26"/>
          <p:cNvCxnSpPr/>
          <p:nvPr/>
        </p:nvCxnSpPr>
        <p:spPr>
          <a:xfrm>
            <a:off x="2520366" y="3836679"/>
            <a:ext cx="3630705" cy="400890"/>
          </a:xfrm>
          <a:prstGeom prst="straightConnector1">
            <a:avLst/>
          </a:prstGeom>
          <a:ln w="76200">
            <a:solidFill>
              <a:srgbClr val="7030A0"/>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2660680" y="2258008"/>
            <a:ext cx="844742" cy="235479"/>
          </a:xfrm>
          <a:prstGeom prst="rect">
            <a:avLst/>
          </a:prstGeom>
          <a:solidFill>
            <a:srgbClr val="7030A0"/>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13" dirty="0">
                <a:solidFill>
                  <a:prstClr val="white"/>
                </a:solidFill>
                <a:latin typeface="Gill Sans MT" charset="0"/>
                <a:ea typeface="Gill Sans MT" charset="0"/>
                <a:cs typeface="Gill Sans MT" charset="0"/>
              </a:rPr>
              <a:t>SYN</a:t>
            </a:r>
          </a:p>
        </p:txBody>
      </p:sp>
      <p:sp>
        <p:nvSpPr>
          <p:cNvPr id="3" name="Rectangle 2"/>
          <p:cNvSpPr/>
          <p:nvPr/>
        </p:nvSpPr>
        <p:spPr>
          <a:xfrm>
            <a:off x="2316186" y="2743464"/>
            <a:ext cx="1144349" cy="52948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Gill Sans MT" charset="0"/>
              <a:ea typeface="Gill Sans MT" charset="0"/>
              <a:cs typeface="Gill Sans MT" charset="0"/>
            </a:endParaRPr>
          </a:p>
        </p:txBody>
      </p:sp>
      <p:sp>
        <p:nvSpPr>
          <p:cNvPr id="30" name="Rectangle 29"/>
          <p:cNvSpPr/>
          <p:nvPr/>
        </p:nvSpPr>
        <p:spPr>
          <a:xfrm>
            <a:off x="2741851" y="4343401"/>
            <a:ext cx="1144349" cy="52948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Gill Sans MT" charset="0"/>
              <a:ea typeface="Gill Sans MT" charset="0"/>
              <a:cs typeface="Gill Sans MT" charset="0"/>
            </a:endParaRPr>
          </a:p>
        </p:txBody>
      </p:sp>
      <p:sp>
        <p:nvSpPr>
          <p:cNvPr id="34" name="Title 1"/>
          <p:cNvSpPr>
            <a:spLocks noGrp="1"/>
          </p:cNvSpPr>
          <p:nvPr>
            <p:ph type="title"/>
          </p:nvPr>
        </p:nvSpPr>
        <p:spPr>
          <a:xfrm>
            <a:off x="1028700" y="971550"/>
            <a:ext cx="6800850" cy="457200"/>
          </a:xfrm>
        </p:spPr>
        <p:txBody>
          <a:bodyPr/>
          <a:lstStyle/>
          <a:p>
            <a:r>
              <a:rPr lang="en-US" sz="2100" dirty="0"/>
              <a:t>Detecting injected packets using IP TTL header</a:t>
            </a:r>
          </a:p>
        </p:txBody>
      </p:sp>
    </p:spTree>
    <p:extLst>
      <p:ext uri="{BB962C8B-B14F-4D97-AF65-F5344CB8AC3E}">
        <p14:creationId xmlns:p14="http://schemas.microsoft.com/office/powerpoint/2010/main" val="10973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right)">
                                      <p:cBhvr>
                                        <p:cTn id="34" dur="500"/>
                                        <p:tgtEl>
                                          <p:spTgt spid="28"/>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P spid="32" grpId="0"/>
      <p:bldP spid="20" grpId="0" animBg="1"/>
      <p:bldP spid="29" grpId="0" animBg="1"/>
      <p:bldP spid="3"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understanding</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smtClean="0"/>
              <a:t>What types of information controls might we want to study?</a:t>
            </a:r>
          </a:p>
          <a:p>
            <a:pPr marL="457200" indent="-457200">
              <a:buFont typeface="+mj-lt"/>
              <a:buAutoNum type="arabicPeriod"/>
            </a:pPr>
            <a:r>
              <a:rPr lang="en-US" dirty="0" smtClean="0"/>
              <a:t>What sort of data/applications would we want to study in each case?</a:t>
            </a:r>
          </a:p>
          <a:p>
            <a:pPr marL="457200" indent="-457200">
              <a:buFont typeface="+mj-lt"/>
              <a:buAutoNum type="arabicPeriod"/>
            </a:pPr>
            <a:r>
              <a:rPr lang="en-US" dirty="0" smtClean="0"/>
              <a:t>What does the lack of ground truth mean for how we interpret censorship data?</a:t>
            </a:r>
          </a:p>
          <a:p>
            <a:pPr marL="457200" indent="-457200">
              <a:buFont typeface="+mj-lt"/>
              <a:buAutoNum type="arabicPeriod"/>
            </a:pPr>
            <a:r>
              <a:rPr lang="en-US" dirty="0" smtClean="0"/>
              <a:t>What challenges arise because of the adversarial environment where we make censorship measurements?</a:t>
            </a:r>
          </a:p>
          <a:p>
            <a:pPr marL="457200" indent="-457200">
              <a:buFont typeface="+mj-lt"/>
              <a:buAutoNum type="arabicPeriod"/>
            </a:pPr>
            <a:r>
              <a:rPr lang="en-US" dirty="0" smtClean="0"/>
              <a:t>How can we try to reduce these challenges on our work?</a:t>
            </a:r>
          </a:p>
          <a:p>
            <a:pPr marL="457200" indent="-457200">
              <a:buFont typeface="+mj-lt"/>
              <a:buAutoNum type="arabicPeriod"/>
            </a:pPr>
            <a:r>
              <a:rPr lang="en-US" dirty="0" smtClean="0"/>
              <a:t>What data sources might we correlate with to validate censorship?</a:t>
            </a:r>
          </a:p>
          <a:p>
            <a:pPr marL="457200" indent="-457200">
              <a:buFont typeface="+mj-lt"/>
              <a:buAutoNum type="arabicPeriod"/>
            </a:pPr>
            <a:r>
              <a:rPr lang="en-US" dirty="0" smtClean="0"/>
              <a:t>What is the dual-use that censorship measurements can exploit?</a:t>
            </a:r>
          </a:p>
          <a:p>
            <a:pPr marL="457200" indent="-457200">
              <a:buFont typeface="+mj-lt"/>
              <a:buAutoNum type="arabicPeriod"/>
            </a:pPr>
            <a:r>
              <a:rPr lang="en-US" dirty="0" smtClean="0"/>
              <a:t>What is an important property of communication channels for censorship?</a:t>
            </a:r>
          </a:p>
          <a:p>
            <a:pPr marL="457200" indent="-457200">
              <a:buFont typeface="+mj-lt"/>
              <a:buAutoNum type="arabicPeriod"/>
            </a:pPr>
            <a:r>
              <a:rPr lang="en-US" dirty="0" smtClean="0"/>
              <a:t>Can someone explain how </a:t>
            </a:r>
            <a:r>
              <a:rPr lang="en-US" dirty="0" err="1" smtClean="0"/>
              <a:t>SpookyScan</a:t>
            </a:r>
            <a:r>
              <a:rPr lang="en-US" dirty="0" smtClean="0"/>
              <a:t> works?</a:t>
            </a:r>
          </a:p>
        </p:txBody>
      </p:sp>
    </p:spTree>
    <p:extLst>
      <p:ext uri="{BB962C8B-B14F-4D97-AF65-F5344CB8AC3E}">
        <p14:creationId xmlns:p14="http://schemas.microsoft.com/office/powerpoint/2010/main" val="1404698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71550"/>
            <a:ext cx="6858000" cy="457200"/>
          </a:xfrm>
        </p:spPr>
        <p:txBody>
          <a:bodyPr/>
          <a:lstStyle/>
          <a:p>
            <a:r>
              <a:rPr lang="en-US" sz="1800" dirty="0"/>
              <a:t>Verifying </a:t>
            </a:r>
            <a:r>
              <a:rPr lang="en-US" sz="1800" dirty="0" err="1"/>
              <a:t>Netsweeper</a:t>
            </a:r>
            <a:r>
              <a:rPr lang="en-US" sz="1800" dirty="0"/>
              <a:t> is returning the HTTP 404 page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graphicFrame>
        <p:nvGraphicFramePr>
          <p:cNvPr id="5" name="Chart 4"/>
          <p:cNvGraphicFramePr>
            <a:graphicFrameLocks/>
          </p:cNvGraphicFramePr>
          <p:nvPr>
            <p:extLst/>
          </p:nvPr>
        </p:nvGraphicFramePr>
        <p:xfrm>
          <a:off x="0" y="1771650"/>
          <a:ext cx="4471988" cy="3282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4471987" y="1771649"/>
          <a:ext cx="4443413" cy="3282968"/>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228600" y="3771900"/>
            <a:ext cx="8458200" cy="0"/>
          </a:xfrm>
          <a:prstGeom prst="line">
            <a:avLst/>
          </a:prstGeom>
          <a:ln w="635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Oval Callout 9"/>
          <p:cNvSpPr/>
          <p:nvPr/>
        </p:nvSpPr>
        <p:spPr>
          <a:xfrm>
            <a:off x="2901204" y="5054618"/>
            <a:ext cx="3341594" cy="644451"/>
          </a:xfrm>
          <a:prstGeom prst="wedgeEllipseCallout">
            <a:avLst>
              <a:gd name="adj1" fmla="val 1791"/>
              <a:gd name="adj2" fmla="val -2304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500" dirty="0">
                <a:solidFill>
                  <a:prstClr val="black"/>
                </a:solidFill>
                <a:latin typeface="Gill Sans MT" charset="0"/>
                <a:ea typeface="Gill Sans MT" charset="0"/>
                <a:cs typeface="Gill Sans MT" charset="0"/>
              </a:rPr>
              <a:t>Same TTL value for the block page and 404 page! </a:t>
            </a:r>
          </a:p>
        </p:txBody>
      </p:sp>
    </p:spTree>
    <p:extLst>
      <p:ext uri="{BB962C8B-B14F-4D97-AF65-F5344CB8AC3E}">
        <p14:creationId xmlns:p14="http://schemas.microsoft.com/office/powerpoint/2010/main" val="1043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ICLab</a:t>
            </a:r>
            <a:r>
              <a:rPr lang="en-US" dirty="0"/>
              <a:t> use case 2: filtering in </a:t>
            </a:r>
            <a:r>
              <a:rPr lang="en-US" dirty="0" err="1"/>
              <a:t>iran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pic>
        <p:nvPicPr>
          <p:cNvPr id="6" name="Picture 5" descr="Screen Shot 2016-07-06 at 8.2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77" y="1583078"/>
            <a:ext cx="8396823" cy="3543300"/>
          </a:xfrm>
          <a:prstGeom prst="rect">
            <a:avLst/>
          </a:prstGeom>
        </p:spPr>
      </p:pic>
      <p:sp>
        <p:nvSpPr>
          <p:cNvPr id="7" name="TextBox 6"/>
          <p:cNvSpPr txBox="1"/>
          <p:nvPr/>
        </p:nvSpPr>
        <p:spPr>
          <a:xfrm>
            <a:off x="3429000" y="4400551"/>
            <a:ext cx="46863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solidFill>
                  <a:prstClr val="white"/>
                </a:solidFill>
                <a:latin typeface="Gill Sans MT" charset="0"/>
                <a:ea typeface="Gill Sans MT" charset="0"/>
                <a:cs typeface="Gill Sans MT" charset="0"/>
              </a:rPr>
              <a:t>Monthly blog/podcast with </a:t>
            </a:r>
            <a:r>
              <a:rPr lang="en-US" dirty="0" err="1">
                <a:solidFill>
                  <a:prstClr val="white"/>
                </a:solidFill>
                <a:latin typeface="Gill Sans MT" charset="0"/>
                <a:ea typeface="Gill Sans MT" charset="0"/>
                <a:cs typeface="Gill Sans MT" charset="0"/>
              </a:rPr>
              <a:t>SmallMedia</a:t>
            </a:r>
            <a:r>
              <a:rPr lang="en-US" dirty="0">
                <a:solidFill>
                  <a:prstClr val="white"/>
                </a:solidFill>
                <a:latin typeface="Gill Sans MT" charset="0"/>
                <a:ea typeface="Gill Sans MT" charset="0"/>
                <a:cs typeface="Gill Sans MT" charset="0"/>
              </a:rPr>
              <a:t> UK.</a:t>
            </a:r>
          </a:p>
          <a:p>
            <a:pPr algn="ctr"/>
            <a:r>
              <a:rPr lang="en-US" dirty="0">
                <a:solidFill>
                  <a:prstClr val="white"/>
                </a:solidFill>
                <a:latin typeface="Gill Sans MT" charset="0"/>
                <a:ea typeface="Gill Sans MT" charset="0"/>
                <a:cs typeface="Gill Sans MT" charset="0"/>
              </a:rPr>
              <a:t>Tests carried out using a virtual private server.</a:t>
            </a:r>
          </a:p>
        </p:txBody>
      </p:sp>
    </p:spTree>
    <p:extLst>
      <p:ext uri="{BB962C8B-B14F-4D97-AF65-F5344CB8AC3E}">
        <p14:creationId xmlns:p14="http://schemas.microsoft.com/office/powerpoint/2010/main" val="795978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457200"/>
          </a:xfrm>
        </p:spPr>
        <p:txBody>
          <a:bodyPr/>
          <a:lstStyle/>
          <a:p>
            <a:r>
              <a:rPr lang="en-US" dirty="0">
                <a:latin typeface="Gill Sans MT" charset="0"/>
                <a:ea typeface="Gill Sans MT" charset="0"/>
                <a:cs typeface="Gill Sans MT" charset="0"/>
              </a:rPr>
              <a:t>How do tech </a:t>
            </a:r>
            <a:r>
              <a:rPr lang="en-US">
                <a:latin typeface="Gill Sans MT" charset="0"/>
                <a:ea typeface="Gill Sans MT" charset="0"/>
                <a:cs typeface="Gill Sans MT" charset="0"/>
              </a:rPr>
              <a:t>sanctions influence censorship</a:t>
            </a:r>
            <a:r>
              <a:rPr lang="en-US" dirty="0">
                <a:latin typeface="Gill Sans MT" charset="0"/>
                <a:ea typeface="Gill Sans MT" charset="0"/>
                <a:cs typeface="Gill Sans MT"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graphicFrame>
        <p:nvGraphicFramePr>
          <p:cNvPr id="6" name="Table 5"/>
          <p:cNvGraphicFramePr>
            <a:graphicFrameLocks noGrp="1"/>
          </p:cNvGraphicFramePr>
          <p:nvPr/>
        </p:nvGraphicFramePr>
        <p:xfrm>
          <a:off x="514350" y="1620288"/>
          <a:ext cx="8039101" cy="3440430"/>
        </p:xfrm>
        <a:graphic>
          <a:graphicData uri="http://schemas.openxmlformats.org/drawingml/2006/table">
            <a:tbl>
              <a:tblPr firstRow="1" bandRow="1">
                <a:tableStyleId>{073A0DAA-6AF3-43AB-8588-CEC1D06C72B9}</a:tableStyleId>
              </a:tblPr>
              <a:tblGrid>
                <a:gridCol w="3714749"/>
                <a:gridCol w="976396"/>
                <a:gridCol w="1082573"/>
                <a:gridCol w="1142715"/>
                <a:gridCol w="1122668"/>
              </a:tblGrid>
              <a:tr h="297180">
                <a:tc>
                  <a:txBody>
                    <a:bodyPr/>
                    <a:lstStyle/>
                    <a:p>
                      <a:r>
                        <a:rPr lang="en-US" sz="1500" dirty="0" smtClean="0">
                          <a:latin typeface="Gill Sans MT" charset="0"/>
                          <a:ea typeface="Gill Sans MT" charset="0"/>
                          <a:cs typeface="Gill Sans MT" charset="0"/>
                        </a:rPr>
                        <a:t>URL</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VPS1</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VPS2</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VPS3</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VPS4</a:t>
                      </a:r>
                      <a:endParaRPr lang="en-US" sz="15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developers.google.com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Server side</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get.adobe.com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flashplayer</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Local(RST)</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OK</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developer.android.com</a:t>
                      </a:r>
                      <a:r>
                        <a:rPr lang="en-US" sz="1400" dirty="0" smtClean="0">
                          <a:latin typeface="Gill Sans MT" charset="0"/>
                          <a:ea typeface="Gill Sans MT" charset="0"/>
                          <a:cs typeface="Gill Sans MT" charset="0"/>
                        </a:rPr>
                        <a:t>/studio/</a:t>
                      </a:r>
                      <a:r>
                        <a:rPr lang="en-US" sz="1400" dirty="0" err="1" smtClean="0">
                          <a:latin typeface="Gill Sans MT" charset="0"/>
                          <a:ea typeface="Gill Sans MT" charset="0"/>
                          <a:cs typeface="Gill Sans MT" charset="0"/>
                        </a:rPr>
                        <a:t>index.html</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r>
                        <a:rPr lang="en-US" sz="1400" dirty="0" smtClean="0"/>
                        <a:t>Server side</a:t>
                      </a:r>
                      <a:endParaRPr lang="en-US" sz="1400" dirty="0"/>
                    </a:p>
                  </a:txBody>
                  <a:tcPr marL="68580" marR="68580" marT="34290" marB="34290"/>
                </a:tc>
                <a:tc>
                  <a:txBody>
                    <a:bodyPr/>
                    <a:lstStyle/>
                    <a:p>
                      <a:r>
                        <a:rPr lang="en-US" sz="1400" dirty="0" smtClean="0"/>
                        <a:t>Server side</a:t>
                      </a:r>
                      <a:endParaRPr lang="en-US" sz="1400" dirty="0"/>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analytics.google.com</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tc>
                <a:tc>
                  <a:txBody>
                    <a:bodyPr/>
                    <a:lstStyle/>
                    <a:p>
                      <a:r>
                        <a:rPr lang="en-US" sz="1400" dirty="0" smtClean="0"/>
                        <a:t>Server side</a:t>
                      </a:r>
                      <a:endParaRPr lang="en-US" sz="1400" dirty="0"/>
                    </a:p>
                  </a:txBody>
                  <a:tcPr marL="68580" marR="68580" marT="34290" marB="34290"/>
                </a:tc>
                <a:tc>
                  <a:txBody>
                    <a:bodyPr/>
                    <a:lstStyle/>
                    <a:p>
                      <a:r>
                        <a:rPr lang="en-US" sz="1400" dirty="0" smtClean="0"/>
                        <a:t>Server side</a:t>
                      </a:r>
                      <a:endParaRPr lang="en-US" sz="1400" dirty="0"/>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code.google.com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codejam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github.com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azure.microsoft.com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aws.amazon.com</a:t>
                      </a:r>
                      <a:r>
                        <a:rPr lang="en-US" sz="1400" dirty="0" smtClean="0">
                          <a:latin typeface="Gill Sans MT" charset="0"/>
                          <a:ea typeface="Gill Sans MT" charset="0"/>
                          <a:cs typeface="Gill Sans MT" charset="0"/>
                        </a:rPr>
                        <a:t>/ec2</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www.dropbox.com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www.netflix.com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Local(DNS)</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www.bitbucket.org</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r>
            </a:tbl>
          </a:graphicData>
        </a:graphic>
      </p:graphicFrame>
    </p:spTree>
    <p:extLst>
      <p:ext uri="{BB962C8B-B14F-4D97-AF65-F5344CB8AC3E}">
        <p14:creationId xmlns:p14="http://schemas.microsoft.com/office/powerpoint/2010/main" val="1330424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457200"/>
          </a:xfrm>
        </p:spPr>
        <p:txBody>
          <a:bodyPr/>
          <a:lstStyle/>
          <a:p>
            <a:r>
              <a:rPr lang="en-US" dirty="0">
                <a:latin typeface="Gill Sans MT" charset="0"/>
                <a:ea typeface="Gill Sans MT" charset="0"/>
                <a:cs typeface="Gill Sans MT" charset="0"/>
              </a:rPr>
              <a:t>How do tech </a:t>
            </a:r>
            <a:r>
              <a:rPr lang="en-US">
                <a:latin typeface="Gill Sans MT" charset="0"/>
                <a:ea typeface="Gill Sans MT" charset="0"/>
                <a:cs typeface="Gill Sans MT" charset="0"/>
              </a:rPr>
              <a:t>sanctions influence censorship</a:t>
            </a:r>
            <a:r>
              <a:rPr lang="en-US" dirty="0">
                <a:latin typeface="Gill Sans MT" charset="0"/>
                <a:ea typeface="Gill Sans MT" charset="0"/>
                <a:cs typeface="Gill Sans MT"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sp>
        <p:nvSpPr>
          <p:cNvPr id="12" name="Rectangle 11"/>
          <p:cNvSpPr/>
          <p:nvPr/>
        </p:nvSpPr>
        <p:spPr>
          <a:xfrm>
            <a:off x="514350" y="5076814"/>
            <a:ext cx="8039100" cy="87663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prstClr val="white"/>
                </a:solidFill>
                <a:latin typeface="Gill Sans MT" charset="0"/>
                <a:ea typeface="Gill Sans MT" charset="0"/>
                <a:cs typeface="Gill Sans MT" charset="0"/>
              </a:rPr>
              <a:t>Expected Local ISP blocking (DNS tampering, Injecting RSTs)</a:t>
            </a:r>
          </a:p>
          <a:p>
            <a:pPr algn="ctr"/>
            <a:r>
              <a:rPr lang="en-US" b="1" dirty="0">
                <a:solidFill>
                  <a:prstClr val="white"/>
                </a:solidFill>
                <a:latin typeface="Gill Sans MT" charset="0"/>
                <a:ea typeface="Gill Sans MT" charset="0"/>
                <a:cs typeface="Gill Sans MT" charset="0"/>
              </a:rPr>
              <a:t>Blocked: </a:t>
            </a:r>
            <a:r>
              <a:rPr lang="en-US" b="1" dirty="0" err="1">
                <a:solidFill>
                  <a:prstClr val="white"/>
                </a:solidFill>
                <a:latin typeface="Gill Sans MT" charset="0"/>
                <a:ea typeface="Gill Sans MT" charset="0"/>
                <a:cs typeface="Gill Sans MT" charset="0"/>
              </a:rPr>
              <a:t>Flashplayer</a:t>
            </a:r>
            <a:r>
              <a:rPr lang="en-US" b="1" dirty="0">
                <a:solidFill>
                  <a:prstClr val="white"/>
                </a:solidFill>
                <a:latin typeface="Gill Sans MT" charset="0"/>
                <a:ea typeface="Gill Sans MT" charset="0"/>
                <a:cs typeface="Gill Sans MT" charset="0"/>
              </a:rPr>
              <a:t>, Netflix, </a:t>
            </a:r>
            <a:r>
              <a:rPr lang="en-US" b="1" dirty="0" err="1">
                <a:solidFill>
                  <a:prstClr val="white"/>
                </a:solidFill>
                <a:latin typeface="Gill Sans MT" charset="0"/>
                <a:ea typeface="Gill Sans MT" charset="0"/>
                <a:cs typeface="Gill Sans MT" charset="0"/>
              </a:rPr>
              <a:t>Bitbucket</a:t>
            </a:r>
            <a:endParaRPr lang="en-US" b="1" dirty="0">
              <a:solidFill>
                <a:prstClr val="white"/>
              </a:solidFill>
              <a:latin typeface="Gill Sans MT" charset="0"/>
              <a:ea typeface="Gill Sans MT" charset="0"/>
              <a:cs typeface="Gill Sans MT" charset="0"/>
            </a:endParaRPr>
          </a:p>
        </p:txBody>
      </p:sp>
      <p:graphicFrame>
        <p:nvGraphicFramePr>
          <p:cNvPr id="6" name="Table 5"/>
          <p:cNvGraphicFramePr>
            <a:graphicFrameLocks noGrp="1"/>
          </p:cNvGraphicFramePr>
          <p:nvPr>
            <p:extLst/>
          </p:nvPr>
        </p:nvGraphicFramePr>
        <p:xfrm>
          <a:off x="514350" y="1620288"/>
          <a:ext cx="8039101" cy="3440430"/>
        </p:xfrm>
        <a:graphic>
          <a:graphicData uri="http://schemas.openxmlformats.org/drawingml/2006/table">
            <a:tbl>
              <a:tblPr firstRow="1" bandRow="1">
                <a:tableStyleId>{073A0DAA-6AF3-43AB-8588-CEC1D06C72B9}</a:tableStyleId>
              </a:tblPr>
              <a:tblGrid>
                <a:gridCol w="3714749"/>
                <a:gridCol w="976396"/>
                <a:gridCol w="1082573"/>
                <a:gridCol w="1142715"/>
                <a:gridCol w="1122668"/>
              </a:tblGrid>
              <a:tr h="297180">
                <a:tc>
                  <a:txBody>
                    <a:bodyPr/>
                    <a:lstStyle/>
                    <a:p>
                      <a:r>
                        <a:rPr lang="en-US" sz="1500" dirty="0" smtClean="0">
                          <a:latin typeface="Gill Sans MT" charset="0"/>
                          <a:ea typeface="Gill Sans MT" charset="0"/>
                          <a:cs typeface="Gill Sans MT" charset="0"/>
                        </a:rPr>
                        <a:t>URL</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VPS1</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VPS2</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VPS3</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VPS4</a:t>
                      </a:r>
                      <a:endParaRPr lang="en-US" sz="15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developers.google.com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Server side</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r>
              <a:tr h="285750">
                <a:tc>
                  <a:txBody>
                    <a:bodyPr/>
                    <a:lstStyle/>
                    <a:p>
                      <a:r>
                        <a:rPr lang="en-US" sz="1400" dirty="0" smtClean="0">
                          <a:solidFill>
                            <a:schemeClr val="bg1"/>
                          </a:solidFill>
                          <a:latin typeface="Gill Sans MT" charset="0"/>
                          <a:ea typeface="Gill Sans MT" charset="0"/>
                          <a:cs typeface="Gill Sans MT" charset="0"/>
                        </a:rPr>
                        <a:t>https://</a:t>
                      </a:r>
                      <a:r>
                        <a:rPr lang="en-US" sz="1400" dirty="0" err="1" smtClean="0">
                          <a:solidFill>
                            <a:schemeClr val="bg1"/>
                          </a:solidFill>
                          <a:latin typeface="Gill Sans MT" charset="0"/>
                          <a:ea typeface="Gill Sans MT" charset="0"/>
                          <a:cs typeface="Gill Sans MT" charset="0"/>
                        </a:rPr>
                        <a:t>get.adobe.com</a:t>
                      </a:r>
                      <a:r>
                        <a:rPr lang="en-US" sz="1400" dirty="0" smtClean="0">
                          <a:solidFill>
                            <a:schemeClr val="bg1"/>
                          </a:solidFill>
                          <a:latin typeface="Gill Sans MT" charset="0"/>
                          <a:ea typeface="Gill Sans MT" charset="0"/>
                          <a:cs typeface="Gill Sans MT" charset="0"/>
                        </a:rPr>
                        <a:t>/</a:t>
                      </a:r>
                      <a:r>
                        <a:rPr lang="en-US" sz="1400" dirty="0" err="1" smtClean="0">
                          <a:solidFill>
                            <a:schemeClr val="bg1"/>
                          </a:solidFill>
                          <a:latin typeface="Gill Sans MT" charset="0"/>
                          <a:ea typeface="Gill Sans MT" charset="0"/>
                          <a:cs typeface="Gill Sans MT" charset="0"/>
                        </a:rPr>
                        <a:t>flashplayer</a:t>
                      </a:r>
                      <a:endParaRPr lang="en-US" sz="1400" dirty="0">
                        <a:solidFill>
                          <a:schemeClr val="bg1"/>
                        </a:solidFill>
                        <a:latin typeface="Gill Sans MT" charset="0"/>
                        <a:ea typeface="Gill Sans MT" charset="0"/>
                        <a:cs typeface="Gill Sans MT" charset="0"/>
                      </a:endParaRPr>
                    </a:p>
                  </a:txBody>
                  <a:tcPr marL="68580" marR="68580" marT="34290" marB="34290">
                    <a:solidFill>
                      <a:srgbClr val="FF0000"/>
                    </a:solidFill>
                  </a:tcPr>
                </a:tc>
                <a:tc>
                  <a:txBody>
                    <a:bodyPr/>
                    <a:lstStyle/>
                    <a:p>
                      <a:r>
                        <a:rPr lang="en-US" sz="1400" dirty="0" smtClean="0">
                          <a:solidFill>
                            <a:schemeClr val="bg1"/>
                          </a:solidFill>
                          <a:latin typeface="Gill Sans MT" charset="0"/>
                          <a:ea typeface="Gill Sans MT" charset="0"/>
                          <a:cs typeface="Gill Sans MT" charset="0"/>
                        </a:rPr>
                        <a:t>Local(RST)</a:t>
                      </a:r>
                      <a:endParaRPr lang="en-US" sz="1400" dirty="0">
                        <a:solidFill>
                          <a:schemeClr val="bg1"/>
                        </a:solidFill>
                        <a:latin typeface="Gill Sans MT" charset="0"/>
                        <a:ea typeface="Gill Sans MT" charset="0"/>
                        <a:cs typeface="Gill Sans MT" charset="0"/>
                      </a:endParaRPr>
                    </a:p>
                  </a:txBody>
                  <a:tcPr marL="68580" marR="68580" marT="34290" marB="34290">
                    <a:solidFill>
                      <a:srgbClr val="FF000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OK</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Gill Sans MT" charset="0"/>
                          <a:ea typeface="Gill Sans MT" charset="0"/>
                          <a:cs typeface="Gill Sans MT" charset="0"/>
                        </a:rPr>
                        <a:t>Local(RST)</a:t>
                      </a:r>
                    </a:p>
                  </a:txBody>
                  <a:tcPr marL="68580" marR="68580" marT="34290" marB="34290">
                    <a:solidFill>
                      <a:srgbClr val="FF000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developer.android.com</a:t>
                      </a:r>
                      <a:r>
                        <a:rPr lang="en-US" sz="1400" dirty="0" smtClean="0">
                          <a:latin typeface="Gill Sans MT" charset="0"/>
                          <a:ea typeface="Gill Sans MT" charset="0"/>
                          <a:cs typeface="Gill Sans MT" charset="0"/>
                        </a:rPr>
                        <a:t>/studio/</a:t>
                      </a:r>
                      <a:r>
                        <a:rPr lang="en-US" sz="1400" dirty="0" err="1" smtClean="0">
                          <a:latin typeface="Gill Sans MT" charset="0"/>
                          <a:ea typeface="Gill Sans MT" charset="0"/>
                          <a:cs typeface="Gill Sans MT" charset="0"/>
                        </a:rPr>
                        <a:t>index.html</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r>
                        <a:rPr lang="en-US" sz="1400" dirty="0" smtClean="0"/>
                        <a:t>Server side</a:t>
                      </a:r>
                      <a:endParaRPr lang="en-US" sz="1400" dirty="0"/>
                    </a:p>
                  </a:txBody>
                  <a:tcPr marL="68580" marR="68580" marT="34290" marB="34290"/>
                </a:tc>
                <a:tc>
                  <a:txBody>
                    <a:bodyPr/>
                    <a:lstStyle/>
                    <a:p>
                      <a:r>
                        <a:rPr lang="en-US" sz="1400" dirty="0" smtClean="0"/>
                        <a:t>Server side</a:t>
                      </a:r>
                      <a:endParaRPr lang="en-US" sz="1400" dirty="0"/>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analytics.google.com</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tc>
                <a:tc>
                  <a:txBody>
                    <a:bodyPr/>
                    <a:lstStyle/>
                    <a:p>
                      <a:r>
                        <a:rPr lang="en-US" sz="1400" dirty="0" smtClean="0"/>
                        <a:t>Server side</a:t>
                      </a:r>
                      <a:endParaRPr lang="en-US" sz="1400" dirty="0"/>
                    </a:p>
                  </a:txBody>
                  <a:tcPr marL="68580" marR="68580" marT="34290" marB="34290"/>
                </a:tc>
                <a:tc>
                  <a:txBody>
                    <a:bodyPr/>
                    <a:lstStyle/>
                    <a:p>
                      <a:r>
                        <a:rPr lang="en-US" sz="1400" dirty="0" smtClean="0"/>
                        <a:t>Server side</a:t>
                      </a:r>
                      <a:endParaRPr lang="en-US" sz="1400" dirty="0"/>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code.google.com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codejam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github.com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azure.microsoft.com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aws.amazon.com</a:t>
                      </a:r>
                      <a:r>
                        <a:rPr lang="en-US" sz="1400" dirty="0" smtClean="0">
                          <a:latin typeface="Gill Sans MT" charset="0"/>
                          <a:ea typeface="Gill Sans MT" charset="0"/>
                          <a:cs typeface="Gill Sans MT" charset="0"/>
                        </a:rPr>
                        <a:t>/ec2</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www.dropbox.com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solidFill>
                            <a:schemeClr val="bg1"/>
                          </a:solidFill>
                          <a:latin typeface="Gill Sans MT" charset="0"/>
                          <a:ea typeface="Gill Sans MT" charset="0"/>
                          <a:cs typeface="Gill Sans MT" charset="0"/>
                        </a:rPr>
                        <a:t>https://</a:t>
                      </a:r>
                      <a:r>
                        <a:rPr lang="en-US" sz="1400" dirty="0" err="1" smtClean="0">
                          <a:solidFill>
                            <a:schemeClr val="bg1"/>
                          </a:solidFill>
                          <a:latin typeface="Gill Sans MT" charset="0"/>
                          <a:ea typeface="Gill Sans MT" charset="0"/>
                          <a:cs typeface="Gill Sans MT" charset="0"/>
                        </a:rPr>
                        <a:t>www.netflix.com</a:t>
                      </a:r>
                      <a:endParaRPr lang="en-US" sz="1400" dirty="0">
                        <a:solidFill>
                          <a:schemeClr val="bg1"/>
                        </a:solidFill>
                        <a:latin typeface="Gill Sans MT" charset="0"/>
                        <a:ea typeface="Gill Sans MT" charset="0"/>
                        <a:cs typeface="Gill Sans MT" charset="0"/>
                      </a:endParaRPr>
                    </a:p>
                  </a:txBody>
                  <a:tcPr marL="68580" marR="68580" marT="34290" marB="34290">
                    <a:solidFill>
                      <a:srgbClr val="FF000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solidFill>
                            <a:schemeClr val="bg1"/>
                          </a:solidFill>
                          <a:latin typeface="Gill Sans MT" charset="0"/>
                          <a:ea typeface="Gill Sans MT" charset="0"/>
                          <a:cs typeface="Gill Sans MT" charset="0"/>
                        </a:rPr>
                        <a:t>Local(DNS)</a:t>
                      </a:r>
                      <a:endParaRPr lang="en-US" sz="1400" dirty="0">
                        <a:solidFill>
                          <a:schemeClr val="bg1"/>
                        </a:solidFill>
                        <a:latin typeface="Gill Sans MT" charset="0"/>
                        <a:ea typeface="Gill Sans MT" charset="0"/>
                        <a:cs typeface="Gill Sans MT" charset="0"/>
                      </a:endParaRPr>
                    </a:p>
                  </a:txBody>
                  <a:tcPr marL="68580" marR="68580" marT="34290" marB="3429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Gill Sans MT" charset="0"/>
                          <a:ea typeface="Gill Sans MT" charset="0"/>
                          <a:cs typeface="Gill Sans MT" charset="0"/>
                        </a:rPr>
                        <a:t>Local(RST)</a:t>
                      </a:r>
                    </a:p>
                  </a:txBody>
                  <a:tcPr marL="68580" marR="68580" marT="34290" marB="34290">
                    <a:solidFill>
                      <a:srgbClr val="FF0000"/>
                    </a:solidFill>
                  </a:tcPr>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solidFill>
                            <a:schemeClr val="bg1"/>
                          </a:solidFill>
                          <a:latin typeface="Gill Sans MT" charset="0"/>
                          <a:ea typeface="Gill Sans MT" charset="0"/>
                          <a:cs typeface="Gill Sans MT" charset="0"/>
                        </a:rPr>
                        <a:t>https://</a:t>
                      </a:r>
                      <a:r>
                        <a:rPr lang="en-US" sz="1400" dirty="0" err="1" smtClean="0">
                          <a:solidFill>
                            <a:schemeClr val="bg1"/>
                          </a:solidFill>
                          <a:latin typeface="Gill Sans MT" charset="0"/>
                          <a:ea typeface="Gill Sans MT" charset="0"/>
                          <a:cs typeface="Gill Sans MT" charset="0"/>
                        </a:rPr>
                        <a:t>www.bitbucket.org</a:t>
                      </a:r>
                      <a:endParaRPr lang="en-US" sz="1400" dirty="0">
                        <a:solidFill>
                          <a:schemeClr val="bg1"/>
                        </a:solidFill>
                        <a:latin typeface="Gill Sans MT" charset="0"/>
                        <a:ea typeface="Gill Sans MT" charset="0"/>
                        <a:cs typeface="Gill Sans MT" charset="0"/>
                      </a:endParaRPr>
                    </a:p>
                  </a:txBody>
                  <a:tcPr marL="68580" marR="68580" marT="34290" marB="3429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Gill Sans MT" charset="0"/>
                          <a:ea typeface="Gill Sans MT" charset="0"/>
                          <a:cs typeface="Gill Sans MT" charset="0"/>
                        </a:rPr>
                        <a:t>Local(RST)</a:t>
                      </a:r>
                    </a:p>
                  </a:txBody>
                  <a:tcPr marL="68580" marR="68580" marT="34290" marB="3429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Gill Sans MT" charset="0"/>
                          <a:ea typeface="Gill Sans MT" charset="0"/>
                          <a:cs typeface="Gill Sans MT" charset="0"/>
                        </a:rPr>
                        <a:t>Local(RST)</a:t>
                      </a:r>
                    </a:p>
                  </a:txBody>
                  <a:tcPr marL="68580" marR="68580" marT="34290" marB="3429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Gill Sans MT" charset="0"/>
                          <a:ea typeface="Gill Sans MT" charset="0"/>
                          <a:cs typeface="Gill Sans MT" charset="0"/>
                        </a:rPr>
                        <a:t>Local(RST)</a:t>
                      </a:r>
                    </a:p>
                  </a:txBody>
                  <a:tcPr marL="68580" marR="68580" marT="34290" marB="34290">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Gill Sans MT" charset="0"/>
                          <a:ea typeface="Gill Sans MT" charset="0"/>
                          <a:cs typeface="Gill Sans MT" charset="0"/>
                        </a:rPr>
                        <a:t>Local(RST)</a:t>
                      </a:r>
                    </a:p>
                  </a:txBody>
                  <a:tcPr marL="68580" marR="68580" marT="34290" marB="34290">
                    <a:solidFill>
                      <a:srgbClr val="FF0000"/>
                    </a:solidFill>
                  </a:tcPr>
                </a:tc>
              </a:tr>
            </a:tbl>
          </a:graphicData>
        </a:graphic>
      </p:graphicFrame>
    </p:spTree>
    <p:extLst>
      <p:ext uri="{BB962C8B-B14F-4D97-AF65-F5344CB8AC3E}">
        <p14:creationId xmlns:p14="http://schemas.microsoft.com/office/powerpoint/2010/main" val="1444325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457200"/>
          </a:xfrm>
        </p:spPr>
        <p:txBody>
          <a:bodyPr/>
          <a:lstStyle/>
          <a:p>
            <a:r>
              <a:rPr lang="en-US" dirty="0">
                <a:latin typeface="Gill Sans MT" charset="0"/>
                <a:ea typeface="Gill Sans MT" charset="0"/>
                <a:cs typeface="Gill Sans MT" charset="0"/>
              </a:rPr>
              <a:t>How do tech </a:t>
            </a:r>
            <a:r>
              <a:rPr lang="en-US">
                <a:latin typeface="Gill Sans MT" charset="0"/>
                <a:ea typeface="Gill Sans MT" charset="0"/>
                <a:cs typeface="Gill Sans MT" charset="0"/>
              </a:rPr>
              <a:t>sanctions influence censorship</a:t>
            </a:r>
            <a:r>
              <a:rPr lang="en-US" dirty="0">
                <a:latin typeface="Gill Sans MT" charset="0"/>
                <a:ea typeface="Gill Sans MT" charset="0"/>
                <a:cs typeface="Gill Sans MT"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graphicFrame>
        <p:nvGraphicFramePr>
          <p:cNvPr id="6" name="Table 5"/>
          <p:cNvGraphicFramePr>
            <a:graphicFrameLocks noGrp="1"/>
          </p:cNvGraphicFramePr>
          <p:nvPr>
            <p:extLst/>
          </p:nvPr>
        </p:nvGraphicFramePr>
        <p:xfrm>
          <a:off x="514350" y="1620288"/>
          <a:ext cx="8039101" cy="3440430"/>
        </p:xfrm>
        <a:graphic>
          <a:graphicData uri="http://schemas.openxmlformats.org/drawingml/2006/table">
            <a:tbl>
              <a:tblPr firstRow="1" bandRow="1">
                <a:tableStyleId>{073A0DAA-6AF3-43AB-8588-CEC1D06C72B9}</a:tableStyleId>
              </a:tblPr>
              <a:tblGrid>
                <a:gridCol w="3714749"/>
                <a:gridCol w="976396"/>
                <a:gridCol w="1082573"/>
                <a:gridCol w="1142715"/>
                <a:gridCol w="1122668"/>
              </a:tblGrid>
              <a:tr h="297180">
                <a:tc>
                  <a:txBody>
                    <a:bodyPr/>
                    <a:lstStyle/>
                    <a:p>
                      <a:r>
                        <a:rPr lang="en-US" sz="1500" dirty="0" smtClean="0">
                          <a:latin typeface="Gill Sans MT" charset="0"/>
                          <a:ea typeface="Gill Sans MT" charset="0"/>
                          <a:cs typeface="Gill Sans MT" charset="0"/>
                        </a:rPr>
                        <a:t>URL</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VPS1</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VPS2</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VPS3</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VPS4</a:t>
                      </a:r>
                      <a:endParaRPr lang="en-US" sz="15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developers.google.com</a:t>
                      </a:r>
                      <a:endParaRPr lang="en-US" sz="1400" dirty="0">
                        <a:latin typeface="Gill Sans MT" charset="0"/>
                        <a:ea typeface="Gill Sans MT" charset="0"/>
                        <a:cs typeface="Gill Sans MT" charset="0"/>
                      </a:endParaRPr>
                    </a:p>
                  </a:txBody>
                  <a:tcPr marL="68580" marR="68580" marT="34290" marB="34290">
                    <a:solidFill>
                      <a:srgbClr val="FFC000"/>
                    </a:solidFill>
                  </a:tcPr>
                </a:tc>
                <a:tc>
                  <a:txBody>
                    <a:bodyPr/>
                    <a:lstStyle/>
                    <a:p>
                      <a:r>
                        <a:rPr lang="en-US" sz="1400" dirty="0" smtClean="0">
                          <a:latin typeface="Gill Sans MT" charset="0"/>
                          <a:ea typeface="Gill Sans MT" charset="0"/>
                          <a:cs typeface="Gill Sans MT" charset="0"/>
                        </a:rPr>
                        <a:t>Server side</a:t>
                      </a:r>
                      <a:endParaRPr lang="en-US" sz="1400" dirty="0">
                        <a:latin typeface="Gill Sans MT" charset="0"/>
                        <a:ea typeface="Gill Sans MT" charset="0"/>
                        <a:cs typeface="Gill Sans MT" charset="0"/>
                      </a:endParaRPr>
                    </a:p>
                  </a:txBody>
                  <a:tcPr marL="68580" marR="68580" marT="34290" marB="34290">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solidFill>
                      <a:srgbClr val="FFC00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get.adobe.com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flashplayer</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Local(RST)</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OK</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developer.android.com</a:t>
                      </a:r>
                      <a:r>
                        <a:rPr lang="en-US" sz="1400" dirty="0" smtClean="0">
                          <a:latin typeface="Gill Sans MT" charset="0"/>
                          <a:ea typeface="Gill Sans MT" charset="0"/>
                          <a:cs typeface="Gill Sans MT" charset="0"/>
                        </a:rPr>
                        <a:t>/studio/</a:t>
                      </a:r>
                      <a:r>
                        <a:rPr lang="en-US" sz="1400" dirty="0" err="1" smtClean="0">
                          <a:latin typeface="Gill Sans MT" charset="0"/>
                          <a:ea typeface="Gill Sans MT" charset="0"/>
                          <a:cs typeface="Gill Sans MT" charset="0"/>
                        </a:rPr>
                        <a:t>index.html</a:t>
                      </a:r>
                      <a:endParaRPr lang="en-US" sz="1400" dirty="0">
                        <a:latin typeface="Gill Sans MT" charset="0"/>
                        <a:ea typeface="Gill Sans MT" charset="0"/>
                        <a:cs typeface="Gill Sans MT" charset="0"/>
                      </a:endParaRPr>
                    </a:p>
                  </a:txBody>
                  <a:tcPr marL="68580" marR="68580" marT="34290" marB="34290">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solidFill>
                      <a:srgbClr val="FFC000"/>
                    </a:solidFill>
                  </a:tcPr>
                </a:tc>
                <a:tc>
                  <a:txBody>
                    <a:bodyPr/>
                    <a:lstStyle/>
                    <a:p>
                      <a:r>
                        <a:rPr lang="en-US" sz="1400" dirty="0" smtClean="0"/>
                        <a:t>Server side</a:t>
                      </a:r>
                      <a:endParaRPr lang="en-US" sz="1400" dirty="0"/>
                    </a:p>
                  </a:txBody>
                  <a:tcPr marL="68580" marR="68580" marT="34290" marB="34290">
                    <a:solidFill>
                      <a:srgbClr val="FFC000"/>
                    </a:solidFill>
                  </a:tcPr>
                </a:tc>
                <a:tc>
                  <a:txBody>
                    <a:bodyPr/>
                    <a:lstStyle/>
                    <a:p>
                      <a:r>
                        <a:rPr lang="en-US" sz="1400" dirty="0" smtClean="0"/>
                        <a:t>Server side</a:t>
                      </a:r>
                      <a:endParaRPr lang="en-US" sz="1400" dirty="0"/>
                    </a:p>
                  </a:txBody>
                  <a:tcPr marL="68580" marR="68580" marT="34290" marB="34290">
                    <a:solidFill>
                      <a:srgbClr val="FFC00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analytics.google.com</a:t>
                      </a:r>
                      <a:endParaRPr lang="en-US" sz="1400" dirty="0">
                        <a:latin typeface="Gill Sans MT" charset="0"/>
                        <a:ea typeface="Gill Sans MT" charset="0"/>
                        <a:cs typeface="Gill Sans MT" charset="0"/>
                      </a:endParaRPr>
                    </a:p>
                  </a:txBody>
                  <a:tcPr marL="68580" marR="68580" marT="34290" marB="34290">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solidFill>
                      <a:srgbClr val="FFC000"/>
                    </a:solidFill>
                  </a:tcPr>
                </a:tc>
                <a:tc>
                  <a:txBody>
                    <a:bodyPr/>
                    <a:lstStyle/>
                    <a:p>
                      <a:r>
                        <a:rPr lang="en-US" sz="1400" dirty="0" smtClean="0"/>
                        <a:t>Server side</a:t>
                      </a:r>
                      <a:endParaRPr lang="en-US" sz="1400" dirty="0"/>
                    </a:p>
                  </a:txBody>
                  <a:tcPr marL="68580" marR="68580" marT="34290" marB="34290">
                    <a:solidFill>
                      <a:srgbClr val="FFC000"/>
                    </a:solidFill>
                  </a:tcPr>
                </a:tc>
                <a:tc>
                  <a:txBody>
                    <a:bodyPr/>
                    <a:lstStyle/>
                    <a:p>
                      <a:r>
                        <a:rPr lang="en-US" sz="1400" dirty="0" smtClean="0"/>
                        <a:t>Server side</a:t>
                      </a:r>
                      <a:endParaRPr lang="en-US" sz="1400" dirty="0"/>
                    </a:p>
                  </a:txBody>
                  <a:tcPr marL="68580" marR="68580" marT="34290" marB="34290">
                    <a:solidFill>
                      <a:srgbClr val="FFC00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code.google.com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codejam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github.com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azure.microsoft.com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aws.amazon.com</a:t>
                      </a:r>
                      <a:r>
                        <a:rPr lang="en-US" sz="1400" dirty="0" smtClean="0">
                          <a:latin typeface="Gill Sans MT" charset="0"/>
                          <a:ea typeface="Gill Sans MT" charset="0"/>
                          <a:cs typeface="Gill Sans MT" charset="0"/>
                        </a:rPr>
                        <a:t>/ec2</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www.dropbox.com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www.netflix.com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Local(DNS)</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www.bitbucket.org</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r>
            </a:tbl>
          </a:graphicData>
        </a:graphic>
      </p:graphicFrame>
      <p:sp>
        <p:nvSpPr>
          <p:cNvPr id="22" name="Rectangle 21"/>
          <p:cNvSpPr/>
          <p:nvPr/>
        </p:nvSpPr>
        <p:spPr>
          <a:xfrm>
            <a:off x="514350" y="5092778"/>
            <a:ext cx="8039100" cy="87663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100" b="1" dirty="0">
                <a:solidFill>
                  <a:prstClr val="black"/>
                </a:solidFill>
                <a:latin typeface="Gill Sans MT" charset="0"/>
                <a:ea typeface="Gill Sans MT" charset="0"/>
                <a:cs typeface="Gill Sans MT" charset="0"/>
              </a:rPr>
              <a:t>Blocking of users by the server!</a:t>
            </a:r>
          </a:p>
          <a:p>
            <a:pPr algn="ctr"/>
            <a:r>
              <a:rPr lang="en-US" sz="2100" b="1" dirty="0">
                <a:solidFill>
                  <a:prstClr val="black"/>
                </a:solidFill>
                <a:latin typeface="Gill Sans MT" charset="0"/>
                <a:ea typeface="Gill Sans MT" charset="0"/>
                <a:cs typeface="Gill Sans MT" charset="0"/>
              </a:rPr>
              <a:t>Sites: Google Developers, Analytics, Android </a:t>
            </a:r>
          </a:p>
        </p:txBody>
      </p:sp>
    </p:spTree>
    <p:extLst>
      <p:ext uri="{BB962C8B-B14F-4D97-AF65-F5344CB8AC3E}">
        <p14:creationId xmlns:p14="http://schemas.microsoft.com/office/powerpoint/2010/main" val="83808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732547"/>
            <a:ext cx="8649316" cy="3391238"/>
          </a:xfrm>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
        <p:nvSpPr>
          <p:cNvPr id="7" name="Rectangle 6"/>
          <p:cNvSpPr/>
          <p:nvPr/>
        </p:nvSpPr>
        <p:spPr>
          <a:xfrm>
            <a:off x="3943350" y="2077116"/>
            <a:ext cx="4514850" cy="87663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black"/>
                </a:solidFill>
                <a:latin typeface="Gill Sans MT" charset="0"/>
                <a:ea typeface="Gill Sans MT" charset="0"/>
                <a:cs typeface="Gill Sans MT" charset="0"/>
              </a:rPr>
              <a:t>403 Error returned by Google server.</a:t>
            </a:r>
          </a:p>
          <a:p>
            <a:pPr algn="ctr"/>
            <a:r>
              <a:rPr lang="en-US" dirty="0">
                <a:solidFill>
                  <a:prstClr val="black"/>
                </a:solidFill>
                <a:latin typeface="Gill Sans MT" charset="0"/>
                <a:ea typeface="Gill Sans MT" charset="0"/>
                <a:cs typeface="Gill Sans MT" charset="0"/>
              </a:rPr>
              <a:t>Enforcing sanctions</a:t>
            </a:r>
          </a:p>
        </p:txBody>
      </p:sp>
      <p:sp>
        <p:nvSpPr>
          <p:cNvPr id="9" name="Title 1"/>
          <p:cNvSpPr>
            <a:spLocks noGrp="1"/>
          </p:cNvSpPr>
          <p:nvPr>
            <p:ph type="title"/>
          </p:nvPr>
        </p:nvSpPr>
        <p:spPr>
          <a:xfrm>
            <a:off x="0" y="971550"/>
            <a:ext cx="9144000" cy="457200"/>
          </a:xfrm>
        </p:spPr>
        <p:txBody>
          <a:bodyPr/>
          <a:lstStyle/>
          <a:p>
            <a:r>
              <a:rPr lang="en-US" dirty="0">
                <a:latin typeface="Gill Sans MT" charset="0"/>
                <a:ea typeface="Gill Sans MT" charset="0"/>
                <a:cs typeface="Gill Sans MT" charset="0"/>
              </a:rPr>
              <a:t>How do tech </a:t>
            </a:r>
            <a:r>
              <a:rPr lang="en-US">
                <a:latin typeface="Gill Sans MT" charset="0"/>
                <a:ea typeface="Gill Sans MT" charset="0"/>
                <a:cs typeface="Gill Sans MT" charset="0"/>
              </a:rPr>
              <a:t>sanctions influence censorship</a:t>
            </a:r>
            <a:r>
              <a:rPr lang="en-US" dirty="0">
                <a:latin typeface="Gill Sans MT" charset="0"/>
                <a:ea typeface="Gill Sans MT" charset="0"/>
                <a:cs typeface="Gill Sans MT" charset="0"/>
              </a:rPr>
              <a:t>?</a:t>
            </a:r>
          </a:p>
        </p:txBody>
      </p:sp>
    </p:spTree>
    <p:extLst>
      <p:ext uri="{BB962C8B-B14F-4D97-AF65-F5344CB8AC3E}">
        <p14:creationId xmlns:p14="http://schemas.microsoft.com/office/powerpoint/2010/main" val="438735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457200"/>
          </a:xfrm>
        </p:spPr>
        <p:txBody>
          <a:bodyPr/>
          <a:lstStyle/>
          <a:p>
            <a:r>
              <a:rPr lang="en-US" dirty="0">
                <a:latin typeface="Gill Sans MT" charset="0"/>
                <a:ea typeface="Gill Sans MT" charset="0"/>
                <a:cs typeface="Gill Sans MT" charset="0"/>
              </a:rPr>
              <a:t>How do tech </a:t>
            </a:r>
            <a:r>
              <a:rPr lang="en-US">
                <a:latin typeface="Gill Sans MT" charset="0"/>
                <a:ea typeface="Gill Sans MT" charset="0"/>
                <a:cs typeface="Gill Sans MT" charset="0"/>
              </a:rPr>
              <a:t>sanctions influence censorship</a:t>
            </a:r>
            <a:r>
              <a:rPr lang="en-US" dirty="0">
                <a:latin typeface="Gill Sans MT" charset="0"/>
                <a:ea typeface="Gill Sans MT" charset="0"/>
                <a:cs typeface="Gill Sans MT"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graphicFrame>
        <p:nvGraphicFramePr>
          <p:cNvPr id="6" name="Table 5"/>
          <p:cNvGraphicFramePr>
            <a:graphicFrameLocks noGrp="1"/>
          </p:cNvGraphicFramePr>
          <p:nvPr>
            <p:extLst/>
          </p:nvPr>
        </p:nvGraphicFramePr>
        <p:xfrm>
          <a:off x="514350" y="1620288"/>
          <a:ext cx="8039101" cy="3440430"/>
        </p:xfrm>
        <a:graphic>
          <a:graphicData uri="http://schemas.openxmlformats.org/drawingml/2006/table">
            <a:tbl>
              <a:tblPr firstRow="1" bandRow="1">
                <a:tableStyleId>{073A0DAA-6AF3-43AB-8588-CEC1D06C72B9}</a:tableStyleId>
              </a:tblPr>
              <a:tblGrid>
                <a:gridCol w="3714749"/>
                <a:gridCol w="976396"/>
                <a:gridCol w="1082573"/>
                <a:gridCol w="1142715"/>
                <a:gridCol w="1122668"/>
              </a:tblGrid>
              <a:tr h="297180">
                <a:tc>
                  <a:txBody>
                    <a:bodyPr/>
                    <a:lstStyle/>
                    <a:p>
                      <a:r>
                        <a:rPr lang="en-US" sz="1500" dirty="0" smtClean="0">
                          <a:latin typeface="Gill Sans MT" charset="0"/>
                          <a:ea typeface="Gill Sans MT" charset="0"/>
                          <a:cs typeface="Gill Sans MT" charset="0"/>
                        </a:rPr>
                        <a:t>URL</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VPS1</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VPS2</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VPS3</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VPS4</a:t>
                      </a:r>
                      <a:endParaRPr lang="en-US" sz="15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developers.google.com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Server side</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get.adobe.com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flashplayer</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Local(RST)</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OK</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developer.android.com</a:t>
                      </a:r>
                      <a:r>
                        <a:rPr lang="en-US" sz="1400" dirty="0" smtClean="0">
                          <a:latin typeface="Gill Sans MT" charset="0"/>
                          <a:ea typeface="Gill Sans MT" charset="0"/>
                          <a:cs typeface="Gill Sans MT" charset="0"/>
                        </a:rPr>
                        <a:t>/studio/</a:t>
                      </a:r>
                      <a:r>
                        <a:rPr lang="en-US" sz="1400" dirty="0" err="1" smtClean="0">
                          <a:latin typeface="Gill Sans MT" charset="0"/>
                          <a:ea typeface="Gill Sans MT" charset="0"/>
                          <a:cs typeface="Gill Sans MT" charset="0"/>
                        </a:rPr>
                        <a:t>index.html</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r>
                        <a:rPr lang="en-US" sz="1400" dirty="0" smtClean="0"/>
                        <a:t>Server side</a:t>
                      </a:r>
                      <a:endParaRPr lang="en-US" sz="1400" dirty="0"/>
                    </a:p>
                  </a:txBody>
                  <a:tcPr marL="68580" marR="68580" marT="34290" marB="34290"/>
                </a:tc>
                <a:tc>
                  <a:txBody>
                    <a:bodyPr/>
                    <a:lstStyle/>
                    <a:p>
                      <a:r>
                        <a:rPr lang="en-US" sz="1400" dirty="0" smtClean="0"/>
                        <a:t>Server side</a:t>
                      </a:r>
                      <a:endParaRPr lang="en-US" sz="1400" dirty="0"/>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analytics.google.com</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tc>
                <a:tc>
                  <a:txBody>
                    <a:bodyPr/>
                    <a:lstStyle/>
                    <a:p>
                      <a:r>
                        <a:rPr lang="en-US" sz="1400" dirty="0" smtClean="0"/>
                        <a:t>Server side</a:t>
                      </a:r>
                      <a:endParaRPr lang="en-US" sz="1400" dirty="0"/>
                    </a:p>
                  </a:txBody>
                  <a:tcPr marL="68580" marR="68580" marT="34290" marB="34290"/>
                </a:tc>
                <a:tc>
                  <a:txBody>
                    <a:bodyPr/>
                    <a:lstStyle/>
                    <a:p>
                      <a:r>
                        <a:rPr lang="en-US" sz="1400" dirty="0" smtClean="0"/>
                        <a:t>Server side</a:t>
                      </a:r>
                      <a:endParaRPr lang="en-US" sz="1400" dirty="0"/>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code.google.com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codejam</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github.com</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azure.microsoft.com</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aws.amazon.com</a:t>
                      </a:r>
                      <a:r>
                        <a:rPr lang="en-US" sz="1400" dirty="0" smtClean="0">
                          <a:latin typeface="Gill Sans MT" charset="0"/>
                          <a:ea typeface="Gill Sans MT" charset="0"/>
                          <a:cs typeface="Gill Sans MT" charset="0"/>
                        </a:rPr>
                        <a:t>/ec2</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p>
                  </a:txBody>
                  <a:tcPr marL="68580" marR="68580" marT="34290" marB="34290">
                    <a:solidFill>
                      <a:srgbClr val="92D05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www.dropbox.com</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p>
                  </a:txBody>
                  <a:tcPr marL="68580" marR="68580" marT="34290" marB="34290">
                    <a:solidFill>
                      <a:srgbClr val="92D05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www.netflix.com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Local(DNS)</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www.bitbucket.org</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r>
            </a:tbl>
          </a:graphicData>
        </a:graphic>
      </p:graphicFrame>
      <p:sp>
        <p:nvSpPr>
          <p:cNvPr id="5" name="Rectangle 4"/>
          <p:cNvSpPr/>
          <p:nvPr/>
        </p:nvSpPr>
        <p:spPr>
          <a:xfrm>
            <a:off x="628650" y="4800600"/>
            <a:ext cx="7810500" cy="1097757"/>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is-IS" sz="2100" dirty="0">
                <a:solidFill>
                  <a:prstClr val="white"/>
                </a:solidFill>
                <a:latin typeface="Gill Sans MT" charset="0"/>
                <a:ea typeface="Gill Sans MT" charset="0"/>
                <a:cs typeface="Gill Sans MT" charset="0"/>
              </a:rPr>
              <a:t>… but its not consistent ...</a:t>
            </a:r>
          </a:p>
          <a:p>
            <a:pPr algn="ctr"/>
            <a:r>
              <a:rPr lang="is-IS" sz="2100" dirty="0">
                <a:solidFill>
                  <a:prstClr val="white"/>
                </a:solidFill>
                <a:latin typeface="Gill Sans MT" charset="0"/>
                <a:ea typeface="Gill Sans MT" charset="0"/>
                <a:cs typeface="Gill Sans MT" charset="0"/>
              </a:rPr>
              <a:t>G</a:t>
            </a:r>
            <a:r>
              <a:rPr lang="en-US" sz="2100" dirty="0">
                <a:solidFill>
                  <a:prstClr val="white"/>
                </a:solidFill>
                <a:latin typeface="Gill Sans MT" charset="0"/>
                <a:ea typeface="Gill Sans MT" charset="0"/>
                <a:cs typeface="Gill Sans MT" charset="0"/>
              </a:rPr>
              <a:t>o</a:t>
            </a:r>
            <a:r>
              <a:rPr lang="is-IS" sz="2100" dirty="0">
                <a:solidFill>
                  <a:prstClr val="white"/>
                </a:solidFill>
                <a:latin typeface="Gill Sans MT" charset="0"/>
                <a:ea typeface="Gill Sans MT" charset="0"/>
                <a:cs typeface="Gill Sans MT" charset="0"/>
              </a:rPr>
              <a:t>ogle CodeJam available, </a:t>
            </a:r>
          </a:p>
          <a:p>
            <a:pPr algn="ctr"/>
            <a:r>
              <a:rPr lang="is-IS" sz="2100" dirty="0">
                <a:solidFill>
                  <a:prstClr val="white"/>
                </a:solidFill>
                <a:latin typeface="Gill Sans MT" charset="0"/>
                <a:ea typeface="Gill Sans MT" charset="0"/>
                <a:cs typeface="Gill Sans MT" charset="0"/>
              </a:rPr>
              <a:t>No blocking of Github, Azure, AWS, Dropbox</a:t>
            </a:r>
            <a:endParaRPr lang="en-US" sz="2100" dirty="0">
              <a:solidFill>
                <a:prstClr val="white"/>
              </a:solidFill>
              <a:latin typeface="Gill Sans MT" charset="0"/>
              <a:ea typeface="Gill Sans MT" charset="0"/>
              <a:cs typeface="Gill Sans MT" charset="0"/>
            </a:endParaRPr>
          </a:p>
        </p:txBody>
      </p:sp>
    </p:spTree>
    <p:extLst>
      <p:ext uri="{BB962C8B-B14F-4D97-AF65-F5344CB8AC3E}">
        <p14:creationId xmlns:p14="http://schemas.microsoft.com/office/powerpoint/2010/main" val="1515482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457200"/>
          </a:xfrm>
        </p:spPr>
        <p:txBody>
          <a:bodyPr/>
          <a:lstStyle/>
          <a:p>
            <a:r>
              <a:rPr lang="en-US" dirty="0">
                <a:latin typeface="Gill Sans MT" charset="0"/>
                <a:ea typeface="Gill Sans MT" charset="0"/>
                <a:cs typeface="Gill Sans MT" charset="0"/>
              </a:rPr>
              <a:t>How do tech </a:t>
            </a:r>
            <a:r>
              <a:rPr lang="en-US">
                <a:latin typeface="Gill Sans MT" charset="0"/>
                <a:ea typeface="Gill Sans MT" charset="0"/>
                <a:cs typeface="Gill Sans MT" charset="0"/>
              </a:rPr>
              <a:t>sanctions influence censorship</a:t>
            </a:r>
            <a:r>
              <a:rPr lang="en-US" dirty="0">
                <a:latin typeface="Gill Sans MT" charset="0"/>
                <a:ea typeface="Gill Sans MT" charset="0"/>
                <a:cs typeface="Gill Sans MT"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a:solidFill>
                <a:prstClr val="black">
                  <a:tint val="75000"/>
                </a:prstClr>
              </a:solidFill>
            </a:endParaRPr>
          </a:p>
        </p:txBody>
      </p:sp>
      <p:graphicFrame>
        <p:nvGraphicFramePr>
          <p:cNvPr id="6" name="Table 5"/>
          <p:cNvGraphicFramePr>
            <a:graphicFrameLocks noGrp="1"/>
          </p:cNvGraphicFramePr>
          <p:nvPr>
            <p:extLst/>
          </p:nvPr>
        </p:nvGraphicFramePr>
        <p:xfrm>
          <a:off x="514350" y="1620288"/>
          <a:ext cx="8039101" cy="3440430"/>
        </p:xfrm>
        <a:graphic>
          <a:graphicData uri="http://schemas.openxmlformats.org/drawingml/2006/table">
            <a:tbl>
              <a:tblPr firstRow="1" bandRow="1">
                <a:tableStyleId>{073A0DAA-6AF3-43AB-8588-CEC1D06C72B9}</a:tableStyleId>
              </a:tblPr>
              <a:tblGrid>
                <a:gridCol w="3714749"/>
                <a:gridCol w="976396"/>
                <a:gridCol w="1082573"/>
                <a:gridCol w="1142715"/>
                <a:gridCol w="1122668"/>
              </a:tblGrid>
              <a:tr h="297180">
                <a:tc>
                  <a:txBody>
                    <a:bodyPr/>
                    <a:lstStyle/>
                    <a:p>
                      <a:r>
                        <a:rPr lang="en-US" sz="1500" dirty="0" smtClean="0">
                          <a:latin typeface="Gill Sans MT" charset="0"/>
                          <a:ea typeface="Gill Sans MT" charset="0"/>
                          <a:cs typeface="Gill Sans MT" charset="0"/>
                        </a:rPr>
                        <a:t>URL</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VPS1</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VPS2</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VPS3</a:t>
                      </a:r>
                      <a:endParaRPr lang="en-US" sz="1500" dirty="0">
                        <a:latin typeface="Gill Sans MT" charset="0"/>
                        <a:ea typeface="Gill Sans MT" charset="0"/>
                        <a:cs typeface="Gill Sans MT" charset="0"/>
                      </a:endParaRPr>
                    </a:p>
                  </a:txBody>
                  <a:tcPr marL="68580" marR="68580" marT="34290" marB="34290"/>
                </a:tc>
                <a:tc>
                  <a:txBody>
                    <a:bodyPr/>
                    <a:lstStyle/>
                    <a:p>
                      <a:r>
                        <a:rPr lang="en-US" sz="1500" dirty="0" smtClean="0">
                          <a:latin typeface="Gill Sans MT" charset="0"/>
                          <a:ea typeface="Gill Sans MT" charset="0"/>
                          <a:cs typeface="Gill Sans MT" charset="0"/>
                        </a:rPr>
                        <a:t>VPS4</a:t>
                      </a:r>
                      <a:endParaRPr lang="en-US" sz="15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developers.google.com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Server side</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get.adobe.com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flashplayer</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Local(RST)</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OK</a:t>
                      </a:r>
                    </a:p>
                  </a:txBody>
                  <a:tcPr marL="68580" marR="68580" marT="34290" marB="34290">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solidFill>
                      <a:srgbClr val="92D05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developer.android.com</a:t>
                      </a:r>
                      <a:r>
                        <a:rPr lang="en-US" sz="1400" dirty="0" smtClean="0">
                          <a:latin typeface="Gill Sans MT" charset="0"/>
                          <a:ea typeface="Gill Sans MT" charset="0"/>
                          <a:cs typeface="Gill Sans MT" charset="0"/>
                        </a:rPr>
                        <a:t>/studio/</a:t>
                      </a:r>
                      <a:r>
                        <a:rPr lang="en-US" sz="1400" dirty="0" err="1" smtClean="0">
                          <a:latin typeface="Gill Sans MT" charset="0"/>
                          <a:ea typeface="Gill Sans MT" charset="0"/>
                          <a:cs typeface="Gill Sans MT" charset="0"/>
                        </a:rPr>
                        <a:t>index.html</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 side</a:t>
                      </a:r>
                    </a:p>
                  </a:txBody>
                  <a:tcPr marL="68580" marR="68580" marT="34290" marB="34290"/>
                </a:tc>
                <a:tc>
                  <a:txBody>
                    <a:bodyPr/>
                    <a:lstStyle/>
                    <a:p>
                      <a:r>
                        <a:rPr lang="en-US" sz="1400" dirty="0" smtClean="0"/>
                        <a:t>Server side</a:t>
                      </a:r>
                      <a:endParaRPr lang="en-US" sz="1400" dirty="0"/>
                    </a:p>
                  </a:txBody>
                  <a:tcPr marL="68580" marR="68580" marT="34290" marB="34290"/>
                </a:tc>
                <a:tc>
                  <a:txBody>
                    <a:bodyPr/>
                    <a:lstStyle/>
                    <a:p>
                      <a:r>
                        <a:rPr lang="en-US" sz="1400" dirty="0" smtClean="0"/>
                        <a:t>Server side</a:t>
                      </a:r>
                      <a:endParaRPr lang="en-US" sz="1400" dirty="0"/>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analytics.google.com</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Server</a:t>
                      </a:r>
                      <a:r>
                        <a:rPr lang="en-US" sz="1400" baseline="0" dirty="0" smtClean="0">
                          <a:latin typeface="Gill Sans MT" charset="0"/>
                          <a:ea typeface="Gill Sans MT" charset="0"/>
                          <a:cs typeface="Gill Sans MT" charset="0"/>
                        </a:rPr>
                        <a:t> side</a:t>
                      </a:r>
                      <a:endParaRPr lang="en-US" sz="1400" dirty="0" smtClean="0">
                        <a:latin typeface="Gill Sans MT" charset="0"/>
                        <a:ea typeface="Gill Sans MT" charset="0"/>
                        <a:cs typeface="Gill Sans MT" charset="0"/>
                      </a:endParaRPr>
                    </a:p>
                  </a:txBody>
                  <a:tcPr marL="68580" marR="68580" marT="34290" marB="34290"/>
                </a:tc>
                <a:tc>
                  <a:txBody>
                    <a:bodyPr/>
                    <a:lstStyle/>
                    <a:p>
                      <a:r>
                        <a:rPr lang="en-US" sz="1400" dirty="0" smtClean="0"/>
                        <a:t>Server side</a:t>
                      </a:r>
                      <a:endParaRPr lang="en-US" sz="1400" dirty="0"/>
                    </a:p>
                  </a:txBody>
                  <a:tcPr marL="68580" marR="68580" marT="34290" marB="34290"/>
                </a:tc>
                <a:tc>
                  <a:txBody>
                    <a:bodyPr/>
                    <a:lstStyle/>
                    <a:p>
                      <a:r>
                        <a:rPr lang="en-US" sz="1400" dirty="0" smtClean="0"/>
                        <a:t>Server side</a:t>
                      </a:r>
                      <a:endParaRPr lang="en-US" sz="1400" dirty="0"/>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code.google.com</a:t>
                      </a:r>
                      <a:r>
                        <a:rPr lang="en-US" sz="1400" dirty="0" smtClean="0">
                          <a:latin typeface="Gill Sans MT" charset="0"/>
                          <a:ea typeface="Gill Sans MT" charset="0"/>
                          <a:cs typeface="Gill Sans MT" charset="0"/>
                        </a:rPr>
                        <a:t>/</a:t>
                      </a:r>
                      <a:r>
                        <a:rPr lang="en-US" sz="1400" dirty="0" err="1" smtClean="0">
                          <a:latin typeface="Gill Sans MT" charset="0"/>
                          <a:ea typeface="Gill Sans MT" charset="0"/>
                          <a:cs typeface="Gill Sans MT" charset="0"/>
                        </a:rPr>
                        <a:t>codejam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github.com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azure.microsoft.com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aws.amazon.com</a:t>
                      </a:r>
                      <a:r>
                        <a:rPr lang="en-US" sz="1400" dirty="0" smtClean="0">
                          <a:latin typeface="Gill Sans MT" charset="0"/>
                          <a:ea typeface="Gill Sans MT" charset="0"/>
                          <a:cs typeface="Gill Sans MT" charset="0"/>
                        </a:rPr>
                        <a:t>/ec2</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www.dropbox.com</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tc>
                <a:tc>
                  <a:txBody>
                    <a:bodyPr/>
                    <a:lstStyle/>
                    <a:p>
                      <a:r>
                        <a:rPr lang="en-US" sz="1400" dirty="0" smtClean="0">
                          <a:latin typeface="Gill Sans MT" charset="0"/>
                          <a:ea typeface="Gill Sans MT" charset="0"/>
                          <a:cs typeface="Gill Sans MT" charset="0"/>
                        </a:rPr>
                        <a:t>OK</a:t>
                      </a:r>
                    </a:p>
                  </a:txBody>
                  <a:tcPr marL="68580" marR="68580" marT="34290" marB="34290"/>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www.netflix.com</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Local(DNS)</a:t>
                      </a:r>
                      <a:endParaRPr lang="en-US" sz="1400" dirty="0">
                        <a:latin typeface="Gill Sans MT" charset="0"/>
                        <a:ea typeface="Gill Sans MT" charset="0"/>
                        <a:cs typeface="Gill Sans MT" charset="0"/>
                      </a:endParaRPr>
                    </a:p>
                  </a:txBody>
                  <a:tcPr marL="68580" marR="68580" marT="34290" marB="34290">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solidFill>
                      <a:srgbClr val="92D050"/>
                    </a:solidFill>
                  </a:tcPr>
                </a:tc>
                <a:tc>
                  <a:txBody>
                    <a:bodyPr/>
                    <a:lstStyle/>
                    <a:p>
                      <a:r>
                        <a:rPr lang="en-US" sz="1400" dirty="0" smtClean="0">
                          <a:latin typeface="Gill Sans MT" charset="0"/>
                          <a:ea typeface="Gill Sans MT" charset="0"/>
                          <a:cs typeface="Gill Sans MT" charset="0"/>
                        </a:rPr>
                        <a:t>OK</a:t>
                      </a:r>
                    </a:p>
                  </a:txBody>
                  <a:tcPr marL="68580" marR="68580" marT="34290" marB="34290">
                    <a:solidFill>
                      <a:srgbClr val="92D050"/>
                    </a:solidFill>
                  </a:tcPr>
                </a:tc>
              </a:tr>
              <a:tr h="285750">
                <a:tc>
                  <a:txBody>
                    <a:bodyPr/>
                    <a:lstStyle/>
                    <a:p>
                      <a:r>
                        <a:rPr lang="en-US" sz="1400" dirty="0" smtClean="0">
                          <a:latin typeface="Gill Sans MT" charset="0"/>
                          <a:ea typeface="Gill Sans MT" charset="0"/>
                          <a:cs typeface="Gill Sans MT" charset="0"/>
                        </a:rPr>
                        <a:t>https://</a:t>
                      </a:r>
                      <a:r>
                        <a:rPr lang="en-US" sz="1400" dirty="0" err="1" smtClean="0">
                          <a:latin typeface="Gill Sans MT" charset="0"/>
                          <a:ea typeface="Gill Sans MT" charset="0"/>
                          <a:cs typeface="Gill Sans MT" charset="0"/>
                        </a:rPr>
                        <a:t>www.bitbucket.org</a:t>
                      </a:r>
                      <a:endParaRPr lang="en-US" sz="1400" dirty="0">
                        <a:latin typeface="Gill Sans MT" charset="0"/>
                        <a:ea typeface="Gill Sans MT" charset="0"/>
                        <a:cs typeface="Gill Sans MT"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Gill Sans MT" charset="0"/>
                          <a:ea typeface="Gill Sans MT" charset="0"/>
                          <a:cs typeface="Gill Sans MT" charset="0"/>
                        </a:rPr>
                        <a:t>Local(RST)</a:t>
                      </a:r>
                    </a:p>
                  </a:txBody>
                  <a:tcPr marL="68580" marR="68580" marT="34290" marB="34290"/>
                </a:tc>
              </a:tr>
            </a:tbl>
          </a:graphicData>
        </a:graphic>
      </p:graphicFrame>
      <p:sp>
        <p:nvSpPr>
          <p:cNvPr id="5" name="Rectangle 4"/>
          <p:cNvSpPr/>
          <p:nvPr/>
        </p:nvSpPr>
        <p:spPr>
          <a:xfrm>
            <a:off x="1133475" y="5135422"/>
            <a:ext cx="6800850" cy="6461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prstClr val="white"/>
                </a:solidFill>
                <a:latin typeface="Gill Sans MT" charset="0"/>
                <a:ea typeface="Gill Sans MT" charset="0"/>
                <a:cs typeface="Gill Sans MT" charset="0"/>
              </a:rPr>
              <a:t>Local filtering varies between vantage points</a:t>
            </a:r>
          </a:p>
        </p:txBody>
      </p:sp>
    </p:spTree>
    <p:extLst>
      <p:ext uri="{BB962C8B-B14F-4D97-AF65-F5344CB8AC3E}">
        <p14:creationId xmlns:p14="http://schemas.microsoft.com/office/powerpoint/2010/main" val="215769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studies</a:t>
            </a:r>
            <a:endParaRPr lang="en-US" dirty="0"/>
          </a:p>
        </p:txBody>
      </p:sp>
      <p:sp>
        <p:nvSpPr>
          <p:cNvPr id="3" name="Content Placeholder 2"/>
          <p:cNvSpPr>
            <a:spLocks noGrp="1"/>
          </p:cNvSpPr>
          <p:nvPr>
            <p:ph idx="1"/>
          </p:nvPr>
        </p:nvSpPr>
        <p:spPr/>
        <p:txBody>
          <a:bodyPr/>
          <a:lstStyle/>
          <a:p>
            <a:r>
              <a:rPr lang="en-US" dirty="0" smtClean="0"/>
              <a:t>Tradeoffs of Longitudinal Measurement Platforms (required reading)</a:t>
            </a:r>
          </a:p>
          <a:p>
            <a:endParaRPr lang="en-US" dirty="0"/>
          </a:p>
          <a:p>
            <a:r>
              <a:rPr lang="en-US" dirty="0" smtClean="0"/>
              <a:t>Inferring Mechanics of Web Censorship Around the World</a:t>
            </a:r>
          </a:p>
          <a:p>
            <a:r>
              <a:rPr lang="en-US" dirty="0"/>
              <a:t>	</a:t>
            </a:r>
            <a:r>
              <a:rPr lang="en-US" dirty="0">
                <a:hlinkClick r:id="rId2"/>
              </a:rPr>
              <a:t>https://www.usenix.org/sites/default/files/conference/protected-files/</a:t>
            </a:r>
            <a:r>
              <a:rPr lang="en-US" dirty="0" smtClean="0">
                <a:hlinkClick r:id="rId2"/>
              </a:rPr>
              <a:t>verkamp_foci12_slides.pdf</a:t>
            </a:r>
            <a:endParaRPr lang="en-US" dirty="0" smtClean="0"/>
          </a:p>
          <a:p>
            <a:r>
              <a:rPr lang="en-US" dirty="0"/>
              <a:t> </a:t>
            </a:r>
            <a:endParaRPr lang="en-US" dirty="0" smtClean="0"/>
          </a:p>
        </p:txBody>
      </p:sp>
    </p:spTree>
    <p:extLst>
      <p:ext uri="{BB962C8B-B14F-4D97-AF65-F5344CB8AC3E}">
        <p14:creationId xmlns:p14="http://schemas.microsoft.com/office/powerpoint/2010/main" val="3446863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 activity</a:t>
            </a:r>
            <a:endParaRPr lang="en-US" dirty="0"/>
          </a:p>
        </p:txBody>
      </p:sp>
      <p:sp>
        <p:nvSpPr>
          <p:cNvPr id="3" name="Content Placeholder 2"/>
          <p:cNvSpPr>
            <a:spLocks noGrp="1"/>
          </p:cNvSpPr>
          <p:nvPr>
            <p:ph idx="1"/>
          </p:nvPr>
        </p:nvSpPr>
        <p:spPr/>
        <p:txBody>
          <a:bodyPr/>
          <a:lstStyle/>
          <a:p>
            <a:r>
              <a:rPr lang="en-US" dirty="0" smtClean="0"/>
              <a:t>Look at OONI data:</a:t>
            </a:r>
          </a:p>
          <a:p>
            <a:r>
              <a:rPr lang="en-US" dirty="0">
                <a:hlinkClick r:id="rId2"/>
              </a:rPr>
              <a:t>https://ooni.torproject.org/reports/0.1</a:t>
            </a:r>
            <a:r>
              <a:rPr lang="en-US" dirty="0" smtClean="0">
                <a:hlinkClick r:id="rId2"/>
              </a:rPr>
              <a:t>/</a:t>
            </a:r>
            <a:r>
              <a:rPr lang="en-US" dirty="0" smtClean="0"/>
              <a:t> </a:t>
            </a:r>
          </a:p>
          <a:p>
            <a:r>
              <a:rPr lang="en-US" dirty="0" smtClean="0"/>
              <a:t>Try installing OONI (if you have a Linux/Mac machine)</a:t>
            </a:r>
          </a:p>
          <a:p>
            <a:r>
              <a:rPr lang="en-US" dirty="0"/>
              <a:t>	</a:t>
            </a:r>
            <a:r>
              <a:rPr lang="en-US" dirty="0" smtClean="0"/>
              <a:t>* Also can check out their Android app</a:t>
            </a:r>
          </a:p>
          <a:p>
            <a:r>
              <a:rPr lang="en-US" dirty="0" smtClean="0"/>
              <a:t>Try installing/running </a:t>
            </a:r>
            <a:r>
              <a:rPr lang="en-US" dirty="0" err="1" smtClean="0"/>
              <a:t>ICLab</a:t>
            </a:r>
            <a:r>
              <a:rPr lang="en-US" dirty="0" smtClean="0"/>
              <a:t> </a:t>
            </a:r>
            <a:r>
              <a:rPr lang="en-US" dirty="0" smtClean="0">
                <a:hlinkClick r:id="rId3"/>
              </a:rPr>
              <a:t>https://www.iclab.org</a:t>
            </a:r>
            <a:r>
              <a:rPr lang="en-US" dirty="0" smtClean="0"/>
              <a:t> </a:t>
            </a:r>
          </a:p>
          <a:p>
            <a:endParaRPr lang="en-US" dirty="0" smtClean="0"/>
          </a:p>
          <a:p>
            <a:endParaRPr lang="en-US" dirty="0"/>
          </a:p>
        </p:txBody>
      </p:sp>
    </p:spTree>
    <p:extLst>
      <p:ext uri="{BB962C8B-B14F-4D97-AF65-F5344CB8AC3E}">
        <p14:creationId xmlns:p14="http://schemas.microsoft.com/office/powerpoint/2010/main" val="21394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smtClean="0"/>
              <a:t>Measurement platforms</a:t>
            </a:r>
          </a:p>
          <a:p>
            <a:pPr marL="800100" lvl="1" indent="-342900">
              <a:buFont typeface="Arial"/>
              <a:buChar char="•"/>
            </a:pPr>
            <a:r>
              <a:rPr lang="en-US" dirty="0" smtClean="0"/>
              <a:t>ONI</a:t>
            </a:r>
          </a:p>
          <a:p>
            <a:pPr marL="800100" lvl="1" indent="-342900">
              <a:buFont typeface="Arial"/>
              <a:buChar char="•"/>
            </a:pPr>
            <a:r>
              <a:rPr lang="en-US" dirty="0" smtClean="0"/>
              <a:t>OONI</a:t>
            </a:r>
          </a:p>
          <a:p>
            <a:pPr marL="800100" lvl="1" indent="-342900">
              <a:buFont typeface="Arial"/>
              <a:buChar char="•"/>
            </a:pPr>
            <a:r>
              <a:rPr lang="en-US" dirty="0" smtClean="0"/>
              <a:t>Internet Censorship Lab</a:t>
            </a:r>
          </a:p>
          <a:p>
            <a:pPr marL="342900" indent="-342900">
              <a:buFont typeface="Arial"/>
              <a:buChar char="•"/>
            </a:pPr>
            <a:r>
              <a:rPr lang="en-US" dirty="0" smtClean="0"/>
              <a:t>Measurement studies</a:t>
            </a:r>
          </a:p>
          <a:p>
            <a:pPr marL="800100" lvl="1" indent="-342900">
              <a:buFont typeface="Arial"/>
              <a:buChar char="•"/>
            </a:pPr>
            <a:r>
              <a:rPr lang="en-US" dirty="0" err="1" smtClean="0"/>
              <a:t>ICLab</a:t>
            </a:r>
            <a:r>
              <a:rPr lang="en-US" dirty="0" smtClean="0"/>
              <a:t> + OONI Comparison</a:t>
            </a:r>
            <a:endParaRPr lang="en-US" dirty="0"/>
          </a:p>
          <a:p>
            <a:pPr marL="342900" indent="-342900">
              <a:buFont typeface="Arial"/>
              <a:buChar char="•"/>
            </a:pPr>
            <a:endParaRPr lang="en-US" dirty="0" smtClean="0"/>
          </a:p>
          <a:p>
            <a:pPr marL="342900" indent="-342900">
              <a:buFont typeface="Arial"/>
              <a:buChar char="•"/>
            </a:pPr>
            <a:endParaRPr lang="en-US" dirty="0"/>
          </a:p>
        </p:txBody>
      </p:sp>
    </p:spTree>
    <p:extLst>
      <p:ext uri="{BB962C8B-B14F-4D97-AF65-F5344CB8AC3E}">
        <p14:creationId xmlns:p14="http://schemas.microsoft.com/office/powerpoint/2010/main" val="991918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 = </a:t>
            </a:r>
            <a:r>
              <a:rPr lang="en-US" dirty="0" err="1" smtClean="0"/>
              <a:t>Opennet</a:t>
            </a:r>
            <a:r>
              <a:rPr lang="en-US" dirty="0" smtClean="0"/>
              <a:t> initiative</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Collaboration between </a:t>
            </a:r>
          </a:p>
          <a:p>
            <a:pPr marL="800100" lvl="1" indent="-342900">
              <a:buFont typeface="Arial"/>
              <a:buChar char="•"/>
            </a:pPr>
            <a:r>
              <a:rPr lang="en-US" dirty="0" smtClean="0"/>
              <a:t>the Citizen Lab at the </a:t>
            </a:r>
            <a:r>
              <a:rPr lang="en-US" dirty="0" err="1" smtClean="0"/>
              <a:t>Munk</a:t>
            </a:r>
            <a:r>
              <a:rPr lang="en-US" dirty="0" smtClean="0"/>
              <a:t> School of Global Affairs (</a:t>
            </a:r>
            <a:r>
              <a:rPr lang="en-US" dirty="0" err="1" smtClean="0"/>
              <a:t>UToronto</a:t>
            </a:r>
            <a:r>
              <a:rPr lang="en-US" dirty="0" smtClean="0"/>
              <a:t>)</a:t>
            </a:r>
          </a:p>
          <a:p>
            <a:pPr marL="800100" lvl="1" indent="-342900">
              <a:buFont typeface="Arial"/>
              <a:buChar char="•"/>
            </a:pPr>
            <a:r>
              <a:rPr lang="en-US" dirty="0" err="1" smtClean="0"/>
              <a:t>Berkman</a:t>
            </a:r>
            <a:r>
              <a:rPr lang="en-US" dirty="0" smtClean="0"/>
              <a:t> Center for Internet &amp; Society (Harvard)</a:t>
            </a:r>
          </a:p>
          <a:p>
            <a:pPr marL="800100" lvl="1" indent="-342900">
              <a:buFont typeface="Arial"/>
              <a:buChar char="•"/>
            </a:pPr>
            <a:r>
              <a:rPr lang="en-US" dirty="0" err="1" smtClean="0"/>
              <a:t>SecDev</a:t>
            </a:r>
            <a:r>
              <a:rPr lang="en-US" dirty="0" smtClean="0"/>
              <a:t> Group (Ottawa)</a:t>
            </a:r>
          </a:p>
          <a:p>
            <a:pPr marL="342900" indent="-342900">
              <a:buFont typeface="Arial"/>
              <a:buChar char="•"/>
            </a:pPr>
            <a:r>
              <a:rPr lang="en-US" dirty="0" smtClean="0"/>
              <a:t>Goal: investigate/expose and analyze Internet filtering in a </a:t>
            </a:r>
            <a:r>
              <a:rPr lang="en-US" dirty="0" smtClean="0">
                <a:solidFill>
                  <a:schemeClr val="accent3"/>
                </a:solidFill>
              </a:rPr>
              <a:t>credible </a:t>
            </a:r>
            <a:r>
              <a:rPr lang="en-US" dirty="0" smtClean="0">
                <a:solidFill>
                  <a:srgbClr val="FF0000"/>
                </a:solidFill>
              </a:rPr>
              <a:t>non-partisan </a:t>
            </a:r>
            <a:r>
              <a:rPr lang="en-US" dirty="0" smtClean="0"/>
              <a:t>fashion</a:t>
            </a:r>
          </a:p>
          <a:p>
            <a:pPr marL="342900" indent="-342900">
              <a:buFont typeface="Arial"/>
              <a:buChar char="•"/>
            </a:pPr>
            <a:r>
              <a:rPr lang="en-US" dirty="0" smtClean="0"/>
              <a:t>What they did/do:</a:t>
            </a:r>
          </a:p>
          <a:p>
            <a:pPr marL="800100" lvl="1" indent="-342900">
              <a:buFont typeface="Arial"/>
              <a:buChar char="•"/>
            </a:pPr>
            <a:r>
              <a:rPr lang="en-US" dirty="0" smtClean="0"/>
              <a:t>Develop technical tools and methodologies for studying Internet filtering &amp; surveillance</a:t>
            </a:r>
          </a:p>
          <a:p>
            <a:pPr marL="800100" lvl="1" indent="-342900">
              <a:buFont typeface="Arial"/>
              <a:buChar char="•"/>
            </a:pPr>
            <a:r>
              <a:rPr lang="en-US" dirty="0" smtClean="0"/>
              <a:t>Build networks of local advocates and researchers to support research agenda</a:t>
            </a:r>
          </a:p>
          <a:p>
            <a:pPr marL="800100" lvl="1" indent="-342900">
              <a:buFont typeface="Arial"/>
              <a:buChar char="•"/>
            </a:pPr>
            <a:r>
              <a:rPr lang="en-US" dirty="0" smtClean="0"/>
              <a:t>Advanced studies on implications of filtering on domestic and international law.</a:t>
            </a:r>
          </a:p>
        </p:txBody>
      </p:sp>
    </p:spTree>
    <p:extLst>
      <p:ext uri="{BB962C8B-B14F-4D97-AF65-F5344CB8AC3E}">
        <p14:creationId xmlns:p14="http://schemas.microsoft.com/office/powerpoint/2010/main" val="1495273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Iclab</a:t>
            </a:r>
            <a:r>
              <a:rPr lang="en-US" sz="2800" dirty="0" smtClean="0"/>
              <a:t> Slide deck description of ONI</a:t>
            </a:r>
            <a:endParaRPr lang="en-US" sz="2800" dirty="0"/>
          </a:p>
        </p:txBody>
      </p:sp>
      <p:sp>
        <p:nvSpPr>
          <p:cNvPr id="3" name="Content Placeholder 2"/>
          <p:cNvSpPr>
            <a:spLocks noGrp="1"/>
          </p:cNvSpPr>
          <p:nvPr>
            <p:ph idx="1"/>
          </p:nvPr>
        </p:nvSpPr>
        <p:spPr/>
        <p:txBody>
          <a:bodyPr/>
          <a:lstStyle/>
          <a:p>
            <a:r>
              <a:rPr lang="en-US" dirty="0"/>
              <a:t>http://</a:t>
            </a:r>
            <a:r>
              <a:rPr lang="en-US" dirty="0" err="1" smtClean="0"/>
              <a:t>www.cs.umass.edu</a:t>
            </a:r>
            <a:r>
              <a:rPr lang="en-US" dirty="0"/>
              <a:t>/~</a:t>
            </a:r>
            <a:r>
              <a:rPr lang="en-US" dirty="0" err="1"/>
              <a:t>phillipa</a:t>
            </a:r>
            <a:r>
              <a:rPr lang="en-US" dirty="0"/>
              <a:t>/</a:t>
            </a:r>
            <a:r>
              <a:rPr lang="en-US" dirty="0" err="1"/>
              <a:t>icl_slides.pdf</a:t>
            </a:r>
            <a:endParaRPr lang="en-US" dirty="0"/>
          </a:p>
        </p:txBody>
      </p:sp>
    </p:spTree>
    <p:extLst>
      <p:ext uri="{BB962C8B-B14F-4D97-AF65-F5344CB8AC3E}">
        <p14:creationId xmlns:p14="http://schemas.microsoft.com/office/powerpoint/2010/main" val="3934454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OONI = Open observatory of network interference</a:t>
            </a:r>
            <a:endParaRPr lang="en-US" sz="2800" dirty="0"/>
          </a:p>
        </p:txBody>
      </p:sp>
      <p:sp>
        <p:nvSpPr>
          <p:cNvPr id="3" name="Content Placeholder 2"/>
          <p:cNvSpPr>
            <a:spLocks noGrp="1"/>
          </p:cNvSpPr>
          <p:nvPr>
            <p:ph idx="1"/>
          </p:nvPr>
        </p:nvSpPr>
        <p:spPr/>
        <p:txBody>
          <a:bodyPr>
            <a:normAutofit/>
          </a:bodyPr>
          <a:lstStyle/>
          <a:p>
            <a:pPr marL="342900" indent="-342900">
              <a:buFont typeface="Arial"/>
              <a:buChar char="•"/>
            </a:pPr>
            <a:r>
              <a:rPr lang="en-US" dirty="0" smtClean="0"/>
              <a:t>Open source tool for measuring censorship</a:t>
            </a:r>
          </a:p>
          <a:p>
            <a:pPr marL="342900" indent="-342900">
              <a:buFont typeface="Arial"/>
              <a:buChar char="•"/>
            </a:pPr>
            <a:r>
              <a:rPr lang="en-US" dirty="0" smtClean="0"/>
              <a:t>Documentation includes specification for different censorship tests</a:t>
            </a:r>
          </a:p>
          <a:p>
            <a:pPr marL="800100" lvl="1" indent="-342900">
              <a:buFont typeface="Arial"/>
              <a:buChar char="•"/>
            </a:pPr>
            <a:r>
              <a:rPr lang="en-US" dirty="0" smtClean="0"/>
              <a:t>E.g., how do you test for a block page?</a:t>
            </a:r>
          </a:p>
          <a:p>
            <a:pPr marL="342900" indent="-342900">
              <a:buFont typeface="Arial"/>
              <a:buChar char="•"/>
            </a:pPr>
            <a:r>
              <a:rPr lang="en-US" dirty="0" smtClean="0"/>
              <a:t>Client measurement software: </a:t>
            </a:r>
            <a:r>
              <a:rPr lang="en-US" dirty="0" err="1" smtClean="0"/>
              <a:t>ooniprob</a:t>
            </a:r>
            <a:endParaRPr lang="en-US" dirty="0" smtClean="0"/>
          </a:p>
          <a:p>
            <a:pPr marL="342900" indent="-342900">
              <a:buFont typeface="Arial"/>
              <a:buChar char="•"/>
            </a:pPr>
            <a:r>
              <a:rPr lang="en-US" dirty="0" smtClean="0"/>
              <a:t>Backend : OONIB stores data collected from the </a:t>
            </a:r>
            <a:r>
              <a:rPr lang="en-US" dirty="0" err="1" smtClean="0"/>
              <a:t>ooniprobes</a:t>
            </a:r>
            <a:endParaRPr lang="en-US" dirty="0" smtClean="0"/>
          </a:p>
          <a:p>
            <a:pPr marL="342900" indent="-342900">
              <a:buFont typeface="Arial"/>
              <a:buChar char="•"/>
            </a:pPr>
            <a:r>
              <a:rPr lang="en-US" dirty="0" smtClean="0"/>
              <a:t>Test helpers: server side components that interact with clients during testing</a:t>
            </a:r>
          </a:p>
          <a:p>
            <a:pPr marL="342900" indent="-342900">
              <a:buFont typeface="Arial"/>
              <a:buChar char="•"/>
            </a:pPr>
            <a:r>
              <a:rPr lang="en-US" dirty="0" smtClean="0"/>
              <a:t>Data can be accessed at this URL:</a:t>
            </a:r>
          </a:p>
          <a:p>
            <a:pPr marL="342900" indent="-342900">
              <a:buFont typeface="Arial"/>
              <a:buChar char="•"/>
            </a:pPr>
            <a:r>
              <a:rPr lang="en-US" dirty="0">
                <a:hlinkClick r:id="rId2"/>
              </a:rPr>
              <a:t>https://ooni.torproject.org/reports</a:t>
            </a:r>
            <a:r>
              <a:rPr lang="en-US" dirty="0" smtClean="0">
                <a:hlinkClick r:id="rId2"/>
              </a:rPr>
              <a:t>/</a:t>
            </a:r>
            <a:endParaRPr lang="en-US" dirty="0" smtClean="0"/>
          </a:p>
          <a:p>
            <a:pPr marL="342900" indent="-342900">
              <a:buFont typeface="Arial"/>
              <a:buChar char="•"/>
            </a:pPr>
            <a:r>
              <a:rPr lang="en-US" dirty="0" smtClean="0"/>
              <a:t>Philosophy: don’t collect anything that can’t be made public</a:t>
            </a:r>
          </a:p>
          <a:p>
            <a:pPr marL="342900" indent="-342900">
              <a:buFont typeface="Arial"/>
              <a:buChar char="•"/>
            </a:pPr>
            <a:r>
              <a:rPr lang="en-US" dirty="0" smtClean="0"/>
              <a:t>Issues? </a:t>
            </a:r>
            <a:endParaRPr lang="en-US" dirty="0"/>
          </a:p>
        </p:txBody>
      </p:sp>
    </p:spTree>
    <p:extLst>
      <p:ext uri="{BB962C8B-B14F-4D97-AF65-F5344CB8AC3E}">
        <p14:creationId xmlns:p14="http://schemas.microsoft.com/office/powerpoint/2010/main" val="37430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ICLab</a:t>
            </a:r>
            <a:r>
              <a:rPr lang="en-US" dirty="0" smtClean="0"/>
              <a:t>?</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The Citizen Lab has developed a unique network of individuals around the world to measure censorship</a:t>
            </a:r>
            <a:endParaRPr lang="en-US" dirty="0"/>
          </a:p>
          <a:p>
            <a:pPr marL="800100" lvl="1" indent="-342900">
              <a:buFont typeface="Arial"/>
              <a:buChar char="•"/>
            </a:pPr>
            <a:r>
              <a:rPr lang="en-US" dirty="0" smtClean="0"/>
              <a:t>…but software support is lacking</a:t>
            </a:r>
          </a:p>
          <a:p>
            <a:pPr marL="342900" indent="-342900">
              <a:buFont typeface="Arial"/>
              <a:buChar char="•"/>
            </a:pPr>
            <a:r>
              <a:rPr lang="en-US" dirty="0" smtClean="0"/>
              <a:t>Running tests requires human coordination</a:t>
            </a:r>
          </a:p>
          <a:p>
            <a:pPr marL="342900" indent="-342900">
              <a:buFont typeface="Arial"/>
              <a:buChar char="•"/>
            </a:pPr>
            <a:r>
              <a:rPr lang="en-US" dirty="0" smtClean="0"/>
              <a:t>Interpreting results is mostly manual</a:t>
            </a:r>
          </a:p>
          <a:p>
            <a:pPr marL="342900" indent="-342900">
              <a:buFont typeface="Arial"/>
              <a:buChar char="•"/>
            </a:pPr>
            <a:r>
              <a:rPr lang="en-US" dirty="0" smtClean="0"/>
              <a:t>Existing approach has been in place for nearly 10 years</a:t>
            </a:r>
          </a:p>
          <a:p>
            <a:pPr algn="ctr"/>
            <a:r>
              <a:rPr lang="en-US" sz="2400" b="1" i="1" dirty="0" smtClean="0"/>
              <a:t>Idea: </a:t>
            </a:r>
            <a:r>
              <a:rPr lang="en-US" sz="2400" b="0" i="1" dirty="0" smtClean="0"/>
              <a:t>Let’s revisit the problem of designing a measurement platform for online information controls from the network measurement perspective</a:t>
            </a:r>
            <a:endParaRPr lang="en-US" sz="2400" b="0" i="1" dirty="0"/>
          </a:p>
        </p:txBody>
      </p:sp>
      <p:pic>
        <p:nvPicPr>
          <p:cNvPr id="4" name="Picture 3"/>
          <p:cNvPicPr>
            <a:picLocks noChangeAspect="1"/>
          </p:cNvPicPr>
          <p:nvPr/>
        </p:nvPicPr>
        <p:blipFill>
          <a:blip r:embed="rId3"/>
          <a:stretch>
            <a:fillRect/>
          </a:stretch>
        </p:blipFill>
        <p:spPr>
          <a:xfrm>
            <a:off x="6407158" y="4763113"/>
            <a:ext cx="1752600" cy="1752600"/>
          </a:xfrm>
          <a:prstGeom prst="rect">
            <a:avLst/>
          </a:prstGeom>
        </p:spPr>
      </p:pic>
    </p:spTree>
    <p:extLst>
      <p:ext uri="{BB962C8B-B14F-4D97-AF65-F5344CB8AC3E}">
        <p14:creationId xmlns:p14="http://schemas.microsoft.com/office/powerpoint/2010/main" val="231547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Censorship measurements 101</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Basic approach</a:t>
            </a:r>
          </a:p>
          <a:p>
            <a:pPr marL="800100" lvl="1" indent="-342900">
              <a:buFont typeface="Arial"/>
              <a:buChar char="•"/>
            </a:pPr>
            <a:r>
              <a:rPr lang="en-US" dirty="0" smtClean="0"/>
              <a:t>Fetch a Web page from a location with suspected censorship – the field</a:t>
            </a:r>
          </a:p>
          <a:p>
            <a:pPr marL="800100" lvl="1" indent="-342900">
              <a:buFont typeface="Arial"/>
              <a:buChar char="•"/>
            </a:pPr>
            <a:r>
              <a:rPr lang="en-US" dirty="0" smtClean="0"/>
              <a:t>Fetch the same Web page simultaneously from a location without censorship – the lab</a:t>
            </a:r>
          </a:p>
          <a:p>
            <a:pPr marL="800100" lvl="1" indent="-342900">
              <a:buFont typeface="Arial"/>
              <a:buChar char="•"/>
            </a:pPr>
            <a:r>
              <a:rPr lang="en-US" dirty="0" smtClean="0"/>
              <a:t>Compare the results</a:t>
            </a:r>
          </a:p>
        </p:txBody>
      </p:sp>
    </p:spTree>
    <p:extLst>
      <p:ext uri="{BB962C8B-B14F-4D97-AF65-F5344CB8AC3E}">
        <p14:creationId xmlns:p14="http://schemas.microsoft.com/office/powerpoint/2010/main" val="312349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Custom 8">
      <a:dk1>
        <a:sysClr val="windowText" lastClr="000000"/>
      </a:dk1>
      <a:lt1>
        <a:sysClr val="window" lastClr="FFFFFF"/>
      </a:lt1>
      <a:dk2>
        <a:srgbClr val="1F497D"/>
      </a:dk2>
      <a:lt2>
        <a:srgbClr val="EEECE1"/>
      </a:lt2>
      <a:accent1>
        <a:srgbClr val="1489AF"/>
      </a:accent1>
      <a:accent2>
        <a:srgbClr val="822B9F"/>
      </a:accent2>
      <a:accent3>
        <a:srgbClr val="4A9900"/>
      </a:accent3>
      <a:accent4>
        <a:srgbClr val="D89500"/>
      </a:accent4>
      <a:accent5>
        <a:srgbClr val="E00000"/>
      </a:accent5>
      <a:accent6>
        <a:srgbClr val="990000"/>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16519</TotalTime>
  <Words>3552</Words>
  <Application>Microsoft Macintosh PowerPoint</Application>
  <PresentationFormat>On-screen Show (4:3)</PresentationFormat>
  <Paragraphs>752</Paragraphs>
  <Slides>39</Slides>
  <Notes>25</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Arial Black</vt:lpstr>
      <vt:lpstr>Calibri</vt:lpstr>
      <vt:lpstr>Corbel</vt:lpstr>
      <vt:lpstr>Gill Sans</vt:lpstr>
      <vt:lpstr>Gill Sans MT</vt:lpstr>
      <vt:lpstr>Wingdings</vt:lpstr>
      <vt:lpstr>Essential</vt:lpstr>
      <vt:lpstr>Office Theme</vt:lpstr>
      <vt:lpstr>CS590B/690B Detecting Network interference (Spring 2018)</vt:lpstr>
      <vt:lpstr>Where we are</vt:lpstr>
      <vt:lpstr>Test your understanding</vt:lpstr>
      <vt:lpstr>Today</vt:lpstr>
      <vt:lpstr>ONI = Opennet initiative</vt:lpstr>
      <vt:lpstr>Iclab Slide deck description of ONI</vt:lpstr>
      <vt:lpstr>OONI = Open observatory of network interference</vt:lpstr>
      <vt:lpstr>Why ICLab?</vt:lpstr>
      <vt:lpstr>Censorship measurements 101</vt:lpstr>
      <vt:lpstr>Censorship Measurement 101</vt:lpstr>
      <vt:lpstr>Censorship Measurement 101</vt:lpstr>
      <vt:lpstr>Censorship Measurement 101</vt:lpstr>
      <vt:lpstr>What does this mean for ICLab?</vt:lpstr>
      <vt:lpstr>What does this mean for ICLab?</vt:lpstr>
      <vt:lpstr>Overview of ICLab</vt:lpstr>
      <vt:lpstr>Overview of ICLab</vt:lpstr>
      <vt:lpstr>Overview of ICLab</vt:lpstr>
      <vt:lpstr>Overview of ICLab</vt:lpstr>
      <vt:lpstr>Overview of ICLab</vt:lpstr>
      <vt:lpstr>Challenges of measuring </vt:lpstr>
      <vt:lpstr>ICLab vantage points</vt:lpstr>
      <vt:lpstr>ICLab use case 1: Yemen conflict</vt:lpstr>
      <vt:lpstr>Filtering products…</vt:lpstr>
      <vt:lpstr>This has not gone unnoticed…</vt:lpstr>
      <vt:lpstr>PowerPoint Presentation</vt:lpstr>
      <vt:lpstr>Verifying Netsweeper use in Yemen</vt:lpstr>
      <vt:lpstr>Verifying Netsweeper use in Yemen</vt:lpstr>
      <vt:lpstr>How to fingerprint the censor?</vt:lpstr>
      <vt:lpstr>Detecting injected packets using IP TTL header</vt:lpstr>
      <vt:lpstr>Verifying Netsweeper is returning the HTTP 404 page</vt:lpstr>
      <vt:lpstr>ICLab use case 2: filtering in iran</vt:lpstr>
      <vt:lpstr>How do tech sanctions influence censorship?</vt:lpstr>
      <vt:lpstr>How do tech sanctions influence censorship?</vt:lpstr>
      <vt:lpstr>How do tech sanctions influence censorship?</vt:lpstr>
      <vt:lpstr>How do tech sanctions influence censorship?</vt:lpstr>
      <vt:lpstr>How do tech sanctions influence censorship?</vt:lpstr>
      <vt:lpstr>How do tech sanctions influence censorship?</vt:lpstr>
      <vt:lpstr>Measurement studies</vt:lpstr>
      <vt:lpstr>Hands on activity</vt:lpstr>
    </vt:vector>
  </TitlesOfParts>
  <Company>SUNY Stony Brook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Phillipa Gill</dc:creator>
  <cp:lastModifiedBy>Microsoft Office User</cp:lastModifiedBy>
  <cp:revision>192</cp:revision>
  <dcterms:created xsi:type="dcterms:W3CDTF">2014-01-23T15:43:34Z</dcterms:created>
  <dcterms:modified xsi:type="dcterms:W3CDTF">2018-02-14T18:41:47Z</dcterms:modified>
</cp:coreProperties>
</file>