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26"/>
  </p:notesMasterIdLst>
  <p:sldIdLst>
    <p:sldId id="256" r:id="rId2"/>
    <p:sldId id="300" r:id="rId3"/>
    <p:sldId id="263" r:id="rId4"/>
    <p:sldId id="264" r:id="rId5"/>
    <p:sldId id="262" r:id="rId6"/>
    <p:sldId id="267" r:id="rId7"/>
    <p:sldId id="270" r:id="rId8"/>
    <p:sldId id="271" r:id="rId9"/>
    <p:sldId id="272" r:id="rId10"/>
    <p:sldId id="273" r:id="rId11"/>
    <p:sldId id="301" r:id="rId12"/>
    <p:sldId id="302" r:id="rId13"/>
    <p:sldId id="303" r:id="rId14"/>
    <p:sldId id="275" r:id="rId15"/>
    <p:sldId id="274" r:id="rId16"/>
    <p:sldId id="265" r:id="rId17"/>
    <p:sldId id="279" r:id="rId18"/>
    <p:sldId id="284" r:id="rId19"/>
    <p:sldId id="286" r:id="rId20"/>
    <p:sldId id="287" r:id="rId21"/>
    <p:sldId id="306" r:id="rId22"/>
    <p:sldId id="307" r:id="rId23"/>
    <p:sldId id="299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4088" autoAdjust="0"/>
  </p:normalViewPr>
  <p:slideViewPr>
    <p:cSldViewPr snapToGrid="0" snapToObjects="1">
      <p:cViewPr>
        <p:scale>
          <a:sx n="95" d="100"/>
          <a:sy n="95" d="100"/>
        </p:scale>
        <p:origin x="2704" y="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6AD1B-EB22-0442-9464-530090A09004}" type="datetimeFigureOut">
              <a:rPr lang="en-US" smtClean="0"/>
              <a:t>1/31/18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2B585A-B397-5140-899A-CAF31D000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42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B585A-B397-5140-899A-CAF31D0003C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11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968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96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0D85D5-ECEF-4F14-A738-7E35C09A8D45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14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3DFA84-53B7-4700-A350-9EA9DEBAE66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3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CBC1D6-6CFA-4679-B98F-E24D044001F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55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8682D1-21E1-4DBE-80FA-1D8D14DEF124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58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058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BA8A45-67B2-4A03-8096-61EDC42F12F8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78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078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36F24-1279-4D60-A560-D7F00D3E92D2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99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099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6EB5C1-2A41-4E1A-8E2E-93F03DEDCB03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037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D80A5B-7989-4B01-82B5-AC894DA600C3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January 31,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77724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4000500"/>
            <a:ext cx="7772400" cy="2247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DA4AB-2501-4933-BDAD-EE6704DE009B}" type="datetime1">
              <a:rPr lang="en-US"/>
              <a:pPr/>
              <a:t>1/31/18</a:t>
            </a:fld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2-</a:t>
            </a:r>
            <a:fld id="{54668866-AC63-4EA9-B927-2DD485DFE5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173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January 31, 2018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257028"/>
            <a:ext cx="3798107" cy="47258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5945" y="1257028"/>
            <a:ext cx="3797042" cy="47258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January 31, 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05786" cy="672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112993"/>
            <a:ext cx="8105787" cy="5013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January 31,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Relationship Id="rId3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bro-ids.org/" TargetMode="External"/><Relationship Id="rId3" Type="http://schemas.openxmlformats.org/officeDocument/2006/relationships/hyperlink" Target="https://www.bro.org/documentation/index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usenix.org/conference/foci14/workshop-program/presentation/anonymous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CS590/690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Detecting network interference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(Spring 2018)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746500"/>
            <a:ext cx="8057237" cy="2804026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Lecture 04</a:t>
            </a:r>
          </a:p>
          <a:p>
            <a:pPr algn="ctr"/>
            <a:r>
              <a:rPr lang="en-US" dirty="0" err="1" smtClean="0"/>
              <a:t>Phillipa</a:t>
            </a:r>
            <a:r>
              <a:rPr lang="en-US" smtClean="0"/>
              <a:t> </a:t>
            </a:r>
            <a:r>
              <a:rPr lang="en-US" smtClean="0"/>
              <a:t>Gill</a:t>
            </a:r>
          </a:p>
          <a:p>
            <a:pPr algn="ctr"/>
            <a:r>
              <a:rPr lang="en-US" smtClean="0"/>
              <a:t>ACKs</a:t>
            </a:r>
            <a:r>
              <a:rPr lang="en-US" dirty="0" smtClean="0"/>
              <a:t>: Slides based on material from Nick weaver’s presentation at the </a:t>
            </a:r>
            <a:r>
              <a:rPr lang="en-US" dirty="0" err="1" smtClean="0"/>
              <a:t>connaught</a:t>
            </a:r>
            <a:r>
              <a:rPr lang="en-US" dirty="0" smtClean="0"/>
              <a:t> summer institute 2013</a:t>
            </a:r>
          </a:p>
          <a:p>
            <a:pPr algn="ctr"/>
            <a:r>
              <a:rPr lang="en-US" dirty="0" smtClean="0"/>
              <a:t>Also from: </a:t>
            </a:r>
            <a:r>
              <a:rPr lang="en-US" u="sng" dirty="0" smtClean="0"/>
              <a:t>Kurose + Ross; Computer Networking a Top Down approach featuring the Internet (6</a:t>
            </a:r>
            <a:r>
              <a:rPr lang="en-US" u="sng" baseline="30000" dirty="0" smtClean="0"/>
              <a:t>th</a:t>
            </a:r>
            <a:r>
              <a:rPr lang="en-US" u="sng" dirty="0" smtClean="0"/>
              <a:t> edition)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60730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19456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C918883F-02E1-44E9-B97C-414DE26A131E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495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mtClean="0">
                <a:ea typeface="ＭＳ Ｐゴシック" pitchFamily="34" charset="-128"/>
              </a:rPr>
              <a:t>TLD, authoritative servers</a:t>
            </a:r>
          </a:p>
        </p:txBody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15975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i="1" dirty="0" smtClean="0">
                <a:solidFill>
                  <a:srgbClr val="000099"/>
                </a:solidFill>
                <a:ea typeface="ＭＳ Ｐゴシック" pitchFamily="34" charset="-128"/>
              </a:rPr>
              <a:t>top-level domain (TLD) servers: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responsible for com, org, net, </a:t>
            </a:r>
            <a:r>
              <a:rPr lang="en-US" dirty="0" err="1" smtClean="0">
                <a:ea typeface="ＭＳ Ｐゴシック" pitchFamily="34" charset="-128"/>
              </a:rPr>
              <a:t>edu</a:t>
            </a:r>
            <a:r>
              <a:rPr lang="en-US" dirty="0" smtClean="0">
                <a:ea typeface="ＭＳ Ｐゴシック" pitchFamily="34" charset="-128"/>
              </a:rPr>
              <a:t>, aero, jobs, museums, and all top-level country domains, e.g.: </a:t>
            </a:r>
            <a:r>
              <a:rPr lang="en-US" dirty="0" err="1" smtClean="0">
                <a:ea typeface="ＭＳ Ｐゴシック" pitchFamily="34" charset="-128"/>
              </a:rPr>
              <a:t>uk</a:t>
            </a:r>
            <a:r>
              <a:rPr lang="en-US" dirty="0" smtClean="0">
                <a:ea typeface="ＭＳ Ｐゴシック" pitchFamily="34" charset="-128"/>
              </a:rPr>
              <a:t>, </a:t>
            </a:r>
            <a:r>
              <a:rPr lang="en-US" dirty="0" err="1" smtClean="0">
                <a:ea typeface="ＭＳ Ｐゴシック" pitchFamily="34" charset="-128"/>
              </a:rPr>
              <a:t>fr</a:t>
            </a:r>
            <a:r>
              <a:rPr lang="en-US" dirty="0" smtClean="0">
                <a:ea typeface="ＭＳ Ｐゴシック" pitchFamily="34" charset="-128"/>
              </a:rPr>
              <a:t>, </a:t>
            </a:r>
            <a:r>
              <a:rPr lang="en-US" dirty="0" err="1" smtClean="0">
                <a:ea typeface="ＭＳ Ｐゴシック" pitchFamily="34" charset="-128"/>
              </a:rPr>
              <a:t>ca</a:t>
            </a:r>
            <a:r>
              <a:rPr lang="en-US" dirty="0" smtClean="0">
                <a:ea typeface="ＭＳ Ｐゴシック" pitchFamily="34" charset="-128"/>
              </a:rPr>
              <a:t>, </a:t>
            </a:r>
            <a:r>
              <a:rPr lang="en-US" dirty="0" err="1" smtClean="0">
                <a:ea typeface="ＭＳ Ｐゴシック" pitchFamily="34" charset="-128"/>
              </a:rPr>
              <a:t>jp</a:t>
            </a:r>
            <a:endParaRPr lang="en-US" dirty="0" smtClean="0">
              <a:ea typeface="ＭＳ Ｐゴシック" pitchFamily="34" charset="-128"/>
            </a:endParaRPr>
          </a:p>
          <a:p>
            <a:pPr lvl="1"/>
            <a:r>
              <a:rPr lang="en-US" dirty="0" smtClean="0">
                <a:ea typeface="ＭＳ Ｐゴシック" pitchFamily="34" charset="-128"/>
              </a:rPr>
              <a:t>Network Solutions maintains servers for .com TLD</a:t>
            </a:r>
          </a:p>
          <a:p>
            <a:pPr lvl="1"/>
            <a:r>
              <a:rPr lang="en-US" dirty="0" err="1" smtClean="0">
                <a:ea typeface="ＭＳ Ｐゴシック" pitchFamily="34" charset="-128"/>
              </a:rPr>
              <a:t>Educause</a:t>
            </a:r>
            <a:r>
              <a:rPr lang="en-US" dirty="0" smtClean="0">
                <a:ea typeface="ＭＳ Ｐゴシック" pitchFamily="34" charset="-128"/>
              </a:rPr>
              <a:t> for .</a:t>
            </a:r>
            <a:r>
              <a:rPr lang="en-US" dirty="0" err="1" smtClean="0">
                <a:ea typeface="ＭＳ Ｐゴシック" pitchFamily="34" charset="-128"/>
              </a:rPr>
              <a:t>edu</a:t>
            </a:r>
            <a:r>
              <a:rPr lang="en-US" dirty="0" smtClean="0">
                <a:ea typeface="ＭＳ Ｐゴシック" pitchFamily="34" charset="-128"/>
              </a:rPr>
              <a:t> TLD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i="1" dirty="0" smtClean="0">
                <a:solidFill>
                  <a:srgbClr val="000099"/>
                </a:solidFill>
                <a:ea typeface="ＭＳ Ｐゴシック" pitchFamily="34" charset="-128"/>
              </a:rPr>
              <a:t>authoritative DNS servers:</a:t>
            </a:r>
            <a:r>
              <a:rPr lang="en-US" dirty="0" smtClean="0">
                <a:ea typeface="ＭＳ Ｐゴシック" pitchFamily="34" charset="-128"/>
              </a:rPr>
              <a:t> 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organization</a:t>
            </a:r>
            <a:r>
              <a:rPr lang="ja-JP" altLang="en-US" dirty="0" smtClean="0">
                <a:ea typeface="ＭＳ Ｐゴシック" pitchFamily="34" charset="-128"/>
              </a:rPr>
              <a:t>’</a:t>
            </a:r>
            <a:r>
              <a:rPr lang="en-US" altLang="ja-JP" dirty="0" smtClean="0">
                <a:ea typeface="ＭＳ Ｐゴシック" pitchFamily="34" charset="-128"/>
              </a:rPr>
              <a:t>s own DNS server(s), providing authoritative hostname to IP mappings for organization</a:t>
            </a:r>
            <a:r>
              <a:rPr lang="ja-JP" altLang="en-US" dirty="0" smtClean="0">
                <a:ea typeface="ＭＳ Ｐゴシック" pitchFamily="34" charset="-128"/>
              </a:rPr>
              <a:t>’</a:t>
            </a:r>
            <a:r>
              <a:rPr lang="en-US" altLang="ja-JP" dirty="0" smtClean="0">
                <a:ea typeface="ＭＳ Ｐゴシック" pitchFamily="34" charset="-128"/>
              </a:rPr>
              <a:t>s named hosts 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can be maintained by organization or service provider</a:t>
            </a:r>
          </a:p>
          <a:p>
            <a:pPr lvl="1"/>
            <a:endParaRPr 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50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204802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7E95A884-1667-41FF-914A-A4E7B31072AD}" type="slidenum">
              <a:rPr lang="en-US"/>
              <a:pPr/>
              <a:t>11</a:t>
            </a:fld>
            <a:endParaRPr lang="en-US"/>
          </a:p>
        </p:txBody>
      </p:sp>
      <p:sp>
        <p:nvSpPr>
          <p:cNvPr id="2048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01613"/>
            <a:ext cx="7772400" cy="892175"/>
          </a:xfrm>
        </p:spPr>
        <p:txBody>
          <a:bodyPr/>
          <a:lstStyle/>
          <a:p>
            <a:r>
              <a:rPr lang="en-US" sz="4000" smtClean="0">
                <a:ea typeface="ＭＳ Ｐゴシック" pitchFamily="34" charset="-128"/>
              </a:rPr>
              <a:t>DNS records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2048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343025"/>
            <a:ext cx="7820025" cy="51435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i="1" smtClean="0">
                <a:solidFill>
                  <a:srgbClr val="CC0000"/>
                </a:solidFill>
                <a:ea typeface="ＭＳ Ｐゴシック" pitchFamily="34" charset="-128"/>
              </a:rPr>
              <a:t>DNS:</a:t>
            </a:r>
            <a:r>
              <a:rPr lang="en-US" sz="2400" smtClean="0">
                <a:ea typeface="ＭＳ Ｐゴシック" pitchFamily="34" charset="-128"/>
              </a:rPr>
              <a:t> distributed db storing resource records </a:t>
            </a:r>
            <a:r>
              <a:rPr lang="en-US" smtClean="0">
                <a:solidFill>
                  <a:srgbClr val="CC0000"/>
                </a:solidFill>
                <a:ea typeface="ＭＳ Ｐゴシック" pitchFamily="34" charset="-128"/>
              </a:rPr>
              <a:t>(RR)</a:t>
            </a:r>
          </a:p>
        </p:txBody>
      </p:sp>
      <p:sp>
        <p:nvSpPr>
          <p:cNvPr id="20480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3897313"/>
            <a:ext cx="3514725" cy="19050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u="sng" smtClean="0">
                <a:solidFill>
                  <a:srgbClr val="CC0000"/>
                </a:solidFill>
                <a:ea typeface="ＭＳ Ｐゴシック" pitchFamily="34" charset="-128"/>
              </a:rPr>
              <a:t>type=NS</a:t>
            </a:r>
          </a:p>
          <a:p>
            <a:pPr lvl="1"/>
            <a:r>
              <a:rPr lang="en-US" sz="2000" b="1" smtClean="0">
                <a:latin typeface="Courier New" pitchFamily="49" charset="0"/>
                <a:ea typeface="ＭＳ Ｐゴシック" pitchFamily="34" charset="-128"/>
              </a:rPr>
              <a:t>name</a:t>
            </a:r>
            <a:r>
              <a:rPr lang="en-US" sz="2000" smtClean="0">
                <a:ea typeface="ＭＳ Ｐゴシック" pitchFamily="34" charset="-128"/>
              </a:rPr>
              <a:t> is domain (e.g., foo.com)</a:t>
            </a:r>
          </a:p>
          <a:p>
            <a:pPr lvl="1"/>
            <a:r>
              <a:rPr lang="en-US" sz="2000" b="1" smtClean="0">
                <a:latin typeface="Courier New" pitchFamily="49" charset="0"/>
                <a:ea typeface="ＭＳ Ｐゴシック" pitchFamily="34" charset="-128"/>
              </a:rPr>
              <a:t>value</a:t>
            </a:r>
            <a:r>
              <a:rPr lang="en-US" sz="2000" smtClean="0">
                <a:ea typeface="ＭＳ Ｐゴシック" pitchFamily="34" charset="-128"/>
              </a:rPr>
              <a:t> is hostname of authoritative name server for this domain</a:t>
            </a:r>
          </a:p>
          <a:p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204806" name="Text Box 6"/>
          <p:cNvSpPr txBox="1">
            <a:spLocks noChangeArrowheads="1"/>
          </p:cNvSpPr>
          <p:nvPr/>
        </p:nvSpPr>
        <p:spPr bwMode="auto">
          <a:xfrm>
            <a:off x="1795463" y="1908175"/>
            <a:ext cx="5364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2400"/>
              <a:t>RR format:</a:t>
            </a:r>
            <a:r>
              <a:rPr lang="en-US" sz="2400">
                <a:latin typeface="Comic Sans MS" pitchFamily="66" charset="0"/>
              </a:rPr>
              <a:t> </a:t>
            </a:r>
            <a:r>
              <a:rPr lang="en-US" sz="1800" b="1">
                <a:latin typeface="Courier New" pitchFamily="49" charset="0"/>
              </a:rPr>
              <a:t>(name, value, type, ttl)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1876425" y="1895475"/>
            <a:ext cx="5267325" cy="571500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24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04808" name="Rectangle 8"/>
          <p:cNvSpPr>
            <a:spLocks noChangeArrowheads="1"/>
          </p:cNvSpPr>
          <p:nvPr/>
        </p:nvSpPr>
        <p:spPr bwMode="auto">
          <a:xfrm>
            <a:off x="523875" y="2657475"/>
            <a:ext cx="3810000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800" u="sng">
                <a:solidFill>
                  <a:srgbClr val="CC0000"/>
                </a:solidFill>
                <a:latin typeface="Gill Sans MT" pitchFamily="34" charset="0"/>
              </a:rPr>
              <a:t>type=A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 b="1">
                <a:latin typeface="Courier New" pitchFamily="49" charset="0"/>
              </a:rPr>
              <a:t>name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>
                <a:latin typeface="Gill Sans MT" pitchFamily="34" charset="0"/>
              </a:rPr>
              <a:t>is hostname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 b="1">
                <a:latin typeface="Courier New" pitchFamily="49" charset="0"/>
              </a:rPr>
              <a:t>value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>
                <a:latin typeface="Gill Sans MT" pitchFamily="34" charset="0"/>
              </a:rPr>
              <a:t>is IP address</a:t>
            </a:r>
          </a:p>
          <a:p>
            <a:pPr marL="342900" indent="-342900">
              <a:buFont typeface="ZapfDingbats" pitchFamily="82" charset="2"/>
              <a:buChar char="r"/>
            </a:pPr>
            <a:endParaRPr lang="en-US" sz="2400">
              <a:latin typeface="Gill Sans MT" pitchFamily="34" charset="0"/>
            </a:endParaRPr>
          </a:p>
        </p:txBody>
      </p:sp>
      <p:sp>
        <p:nvSpPr>
          <p:cNvPr id="204809" name="Rectangle 9"/>
          <p:cNvSpPr>
            <a:spLocks noChangeArrowheads="1"/>
          </p:cNvSpPr>
          <p:nvPr/>
        </p:nvSpPr>
        <p:spPr bwMode="auto">
          <a:xfrm>
            <a:off x="4229100" y="2697163"/>
            <a:ext cx="451485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 sz="2800" u="sng">
                <a:solidFill>
                  <a:srgbClr val="CC0000"/>
                </a:solidFill>
                <a:latin typeface="Gill Sans MT" pitchFamily="34" charset="0"/>
              </a:rPr>
              <a:t>type=CNAME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 b="1">
                <a:latin typeface="Courier New" pitchFamily="49" charset="0"/>
              </a:rPr>
              <a:t>name</a:t>
            </a:r>
            <a:r>
              <a:rPr lang="en-US">
                <a:latin typeface="Comic Sans MS" pitchFamily="66" charset="0"/>
              </a:rPr>
              <a:t> is </a:t>
            </a:r>
            <a:r>
              <a:rPr lang="en-US">
                <a:latin typeface="Gill Sans MT" pitchFamily="34" charset="0"/>
              </a:rPr>
              <a:t>alias name for some </a:t>
            </a:r>
            <a:r>
              <a:rPr lang="ja-JP" altLang="en-US">
                <a:latin typeface="Gill Sans MT" pitchFamily="34" charset="0"/>
              </a:rPr>
              <a:t>“</a:t>
            </a:r>
            <a:r>
              <a:rPr lang="en-US" altLang="ja-JP">
                <a:latin typeface="Gill Sans MT" pitchFamily="34" charset="0"/>
              </a:rPr>
              <a:t>canonical</a:t>
            </a:r>
            <a:r>
              <a:rPr lang="ja-JP" altLang="en-US">
                <a:latin typeface="Gill Sans MT" pitchFamily="34" charset="0"/>
              </a:rPr>
              <a:t>”</a:t>
            </a:r>
            <a:r>
              <a:rPr lang="en-US" altLang="ja-JP">
                <a:latin typeface="Gill Sans MT" pitchFamily="34" charset="0"/>
              </a:rPr>
              <a:t> (the real) name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 sz="1800" b="1">
                <a:latin typeface="Courier New" pitchFamily="49" charset="0"/>
              </a:rPr>
              <a:t>www.ibm.com</a:t>
            </a:r>
            <a:r>
              <a:rPr lang="en-US" sz="1800">
                <a:latin typeface="Courier New" pitchFamily="49" charset="0"/>
              </a:rPr>
              <a:t> </a:t>
            </a:r>
            <a:r>
              <a:rPr lang="en-US">
                <a:latin typeface="Gill Sans MT" pitchFamily="34" charset="0"/>
              </a:rPr>
              <a:t>is really</a:t>
            </a:r>
            <a:endParaRPr lang="en-US" sz="1800">
              <a:latin typeface="Gill Sans MT" pitchFamily="34" charset="0"/>
            </a:endParaRP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None/>
            </a:pPr>
            <a:r>
              <a:rPr lang="en-US" sz="1800">
                <a:latin typeface="Courier New" pitchFamily="49" charset="0"/>
              </a:rPr>
              <a:t>  </a:t>
            </a:r>
            <a:r>
              <a:rPr lang="en-US" sz="1800" b="1">
                <a:latin typeface="Courier New" pitchFamily="49" charset="0"/>
              </a:rPr>
              <a:t>servereast.backup2.ibm.com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 b="1">
                <a:latin typeface="Courier New" pitchFamily="49" charset="0"/>
              </a:rPr>
              <a:t>value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>
                <a:latin typeface="Gill Sans MT" pitchFamily="34" charset="0"/>
              </a:rPr>
              <a:t>is canonical name</a:t>
            </a:r>
          </a:p>
          <a:p>
            <a:pPr marL="342900" indent="-342900">
              <a:buFont typeface="ZapfDingbats" pitchFamily="82" charset="2"/>
              <a:buChar char="r"/>
            </a:pPr>
            <a:endParaRPr lang="en-US" sz="2400">
              <a:latin typeface="Gill Sans MT" pitchFamily="34" charset="0"/>
            </a:endParaRPr>
          </a:p>
        </p:txBody>
      </p:sp>
      <p:sp>
        <p:nvSpPr>
          <p:cNvPr id="204810" name="Rectangle 10"/>
          <p:cNvSpPr>
            <a:spLocks noChangeArrowheads="1"/>
          </p:cNvSpPr>
          <p:nvPr/>
        </p:nvSpPr>
        <p:spPr bwMode="auto">
          <a:xfrm>
            <a:off x="4252913" y="5022850"/>
            <a:ext cx="4408487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 sz="2800" u="sng">
                <a:solidFill>
                  <a:srgbClr val="CC0000"/>
                </a:solidFill>
                <a:latin typeface="Gill Sans MT" pitchFamily="34" charset="0"/>
              </a:rPr>
              <a:t>type=MX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 b="1">
                <a:latin typeface="Courier New" pitchFamily="49" charset="0"/>
              </a:rPr>
              <a:t>value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>
                <a:latin typeface="Gill Sans MT" pitchFamily="34" charset="0"/>
              </a:rPr>
              <a:t>is name of mailserver associated with</a:t>
            </a:r>
            <a:r>
              <a:rPr lang="en-US">
                <a:latin typeface="Comic Sans MS" pitchFamily="66" charset="0"/>
              </a:rPr>
              <a:t> </a:t>
            </a:r>
            <a:r>
              <a:rPr lang="en-US" b="1">
                <a:latin typeface="Courier New" pitchFamily="49" charset="0"/>
              </a:rPr>
              <a:t>name</a:t>
            </a:r>
            <a:endParaRPr lang="en-US">
              <a:latin typeface="Comic Sans MS" pitchFamily="66" charset="0"/>
            </a:endParaRPr>
          </a:p>
          <a:p>
            <a:pPr marL="342900" indent="-342900">
              <a:buFont typeface="ZapfDingbats" pitchFamily="82" charset="2"/>
              <a:buChar char="r"/>
            </a:pPr>
            <a:endParaRPr lang="en-US" sz="240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70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206850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76846326-6C1C-4584-8E5B-DDF61A776982}" type="slidenum">
              <a:rPr lang="en-US"/>
              <a:pPr/>
              <a:t>12</a:t>
            </a:fld>
            <a:endParaRPr lang="en-US"/>
          </a:p>
        </p:txBody>
      </p:sp>
      <p:sp>
        <p:nvSpPr>
          <p:cNvPr id="206852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3175"/>
            <a:ext cx="7772400" cy="86042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ea typeface="ＭＳ Ｐゴシック" pitchFamily="34" charset="-128"/>
              </a:rPr>
              <a:t>DNS protocol, messages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0685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7838" y="1333500"/>
            <a:ext cx="7820025" cy="514350"/>
          </a:xfrm>
        </p:spPr>
        <p:txBody>
          <a:bodyPr>
            <a:normAutofit fontScale="70000" lnSpcReduction="20000"/>
          </a:bodyPr>
          <a:lstStyle/>
          <a:p>
            <a:r>
              <a:rPr lang="en-US" i="1" smtClean="0">
                <a:solidFill>
                  <a:srgbClr val="CC0000"/>
                </a:solidFill>
                <a:ea typeface="ＭＳ Ｐゴシック" pitchFamily="34" charset="-128"/>
              </a:rPr>
              <a:t>query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en-US" smtClean="0">
                <a:ea typeface="ＭＳ Ｐゴシック" pitchFamily="34" charset="-128"/>
              </a:rPr>
              <a:t>and </a:t>
            </a:r>
            <a:r>
              <a:rPr lang="en-US" i="1" smtClean="0">
                <a:solidFill>
                  <a:srgbClr val="CC0000"/>
                </a:solidFill>
                <a:ea typeface="ＭＳ Ｐゴシック" pitchFamily="34" charset="-128"/>
              </a:rPr>
              <a:t>reply</a:t>
            </a:r>
            <a:r>
              <a:rPr lang="en-US" smtClean="0">
                <a:ea typeface="ＭＳ Ｐゴシック" pitchFamily="34" charset="-128"/>
              </a:rPr>
              <a:t> messages, both with same </a:t>
            </a:r>
            <a:r>
              <a:rPr lang="en-US" i="1" smtClean="0">
                <a:solidFill>
                  <a:srgbClr val="CC0000"/>
                </a:solidFill>
                <a:ea typeface="ＭＳ Ｐゴシック" pitchFamily="34" charset="-128"/>
              </a:rPr>
              <a:t>message format</a:t>
            </a:r>
            <a:endParaRPr lang="en-US" smtClean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206854" name="Rectangle 4"/>
          <p:cNvSpPr>
            <a:spLocks noChangeArrowheads="1"/>
          </p:cNvSpPr>
          <p:nvPr/>
        </p:nvSpPr>
        <p:spPr bwMode="auto">
          <a:xfrm>
            <a:off x="490538" y="2352675"/>
            <a:ext cx="35750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 sz="2400">
                <a:latin typeface="Gill Sans MT" pitchFamily="34" charset="0"/>
              </a:rPr>
              <a:t>msg header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>
                <a:solidFill>
                  <a:srgbClr val="000099"/>
                </a:solidFill>
                <a:latin typeface="Gill Sans MT" pitchFamily="34" charset="0"/>
              </a:rPr>
              <a:t>identification:</a:t>
            </a:r>
            <a:r>
              <a:rPr lang="en-US">
                <a:latin typeface="Gill Sans MT" pitchFamily="34" charset="0"/>
              </a:rPr>
              <a:t> 16 bit # for query, reply to query uses same #</a:t>
            </a:r>
          </a:p>
          <a:p>
            <a:pPr marL="342900" indent="-342900"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>
                <a:solidFill>
                  <a:srgbClr val="000099"/>
                </a:solidFill>
                <a:latin typeface="Gill Sans MT" pitchFamily="34" charset="0"/>
              </a:rPr>
              <a:t>flags: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>
                <a:latin typeface="Gill Sans MT" pitchFamily="34" charset="0"/>
              </a:rPr>
              <a:t>query or reply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>
                <a:latin typeface="Gill Sans MT" pitchFamily="34" charset="0"/>
              </a:rPr>
              <a:t>recursion desired 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>
                <a:latin typeface="Gill Sans MT" pitchFamily="34" charset="0"/>
              </a:rPr>
              <a:t>recursion available</a:t>
            </a:r>
          </a:p>
          <a:p>
            <a:pPr marL="742950" lvl="1" indent="-285750">
              <a:buClr>
                <a:srgbClr val="000099"/>
              </a:buClr>
              <a:buSzTx/>
              <a:buFont typeface="Wingdings" pitchFamily="2" charset="2"/>
              <a:buChar char="§"/>
            </a:pPr>
            <a:r>
              <a:rPr lang="en-US">
                <a:latin typeface="Gill Sans MT" pitchFamily="34" charset="0"/>
              </a:rPr>
              <a:t>reply is authoritative</a:t>
            </a:r>
          </a:p>
        </p:txBody>
      </p:sp>
      <p:grpSp>
        <p:nvGrpSpPr>
          <p:cNvPr id="206855" name="Group 36"/>
          <p:cNvGrpSpPr>
            <a:grpSpLocks/>
          </p:cNvGrpSpPr>
          <p:nvPr/>
        </p:nvGrpSpPr>
        <p:grpSpPr bwMode="auto">
          <a:xfrm>
            <a:off x="4241800" y="2216150"/>
            <a:ext cx="3725863" cy="4184650"/>
            <a:chOff x="2672" y="1396"/>
            <a:chExt cx="2347" cy="2636"/>
          </a:xfrm>
        </p:grpSpPr>
        <p:sp>
          <p:nvSpPr>
            <p:cNvPr id="206866" name="Rectangle 33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67" name="Rectangle 12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68" name="Line 13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69" name="Line 14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70" name="Line 15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71" name="Line 16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72" name="Line 17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73" name="Line 18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74" name="Line 19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75" name="Text Box 20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identification</a:t>
              </a:r>
            </a:p>
          </p:txBody>
        </p:sp>
        <p:sp>
          <p:nvSpPr>
            <p:cNvPr id="206876" name="Text Box 21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flags</a:t>
              </a:r>
            </a:p>
          </p:txBody>
        </p:sp>
        <p:sp>
          <p:nvSpPr>
            <p:cNvPr id="206877" name="Text Box 22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questions</a:t>
              </a:r>
            </a:p>
          </p:txBody>
        </p:sp>
        <p:sp>
          <p:nvSpPr>
            <p:cNvPr id="206878" name="Text Box 23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questions (variable # of questions)</a:t>
              </a:r>
            </a:p>
          </p:txBody>
        </p:sp>
        <p:sp>
          <p:nvSpPr>
            <p:cNvPr id="206879" name="Text Box 26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additional RRs</a:t>
              </a:r>
            </a:p>
          </p:txBody>
        </p:sp>
        <p:sp>
          <p:nvSpPr>
            <p:cNvPr id="206880" name="Text Box 27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authority RRs</a:t>
              </a:r>
            </a:p>
          </p:txBody>
        </p:sp>
        <p:sp>
          <p:nvSpPr>
            <p:cNvPr id="206881" name="Text Box 28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answer RRs</a:t>
              </a:r>
            </a:p>
          </p:txBody>
        </p:sp>
        <p:sp>
          <p:nvSpPr>
            <p:cNvPr id="206882" name="Text Box 30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answers (variable # of RRs)</a:t>
              </a:r>
            </a:p>
          </p:txBody>
        </p:sp>
        <p:sp>
          <p:nvSpPr>
            <p:cNvPr id="206883" name="Text Box 31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authority (variable # of RRs)</a:t>
              </a:r>
            </a:p>
          </p:txBody>
        </p:sp>
        <p:sp>
          <p:nvSpPr>
            <p:cNvPr id="206884" name="Text Box 32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additional info (variable # of RRs)</a:t>
              </a:r>
            </a:p>
          </p:txBody>
        </p:sp>
      </p:grpSp>
      <p:sp>
        <p:nvSpPr>
          <p:cNvPr id="206856" name="Line 34"/>
          <p:cNvSpPr>
            <a:spLocks noChangeShapeType="1"/>
          </p:cNvSpPr>
          <p:nvPr/>
        </p:nvSpPr>
        <p:spPr bwMode="auto">
          <a:xfrm flipV="1">
            <a:off x="3417888" y="2568575"/>
            <a:ext cx="1165225" cy="327025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57" name="Line 35"/>
          <p:cNvSpPr>
            <a:spLocks noChangeShapeType="1"/>
          </p:cNvSpPr>
          <p:nvPr/>
        </p:nvSpPr>
        <p:spPr bwMode="auto">
          <a:xfrm flipV="1">
            <a:off x="1522413" y="2547938"/>
            <a:ext cx="5183187" cy="1404937"/>
          </a:xfrm>
          <a:prstGeom prst="line">
            <a:avLst/>
          </a:prstGeom>
          <a:noFill/>
          <a:ln w="127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6858" name="Group 60"/>
          <p:cNvGrpSpPr>
            <a:grpSpLocks/>
          </p:cNvGrpSpPr>
          <p:nvPr/>
        </p:nvGrpSpPr>
        <p:grpSpPr bwMode="auto">
          <a:xfrm>
            <a:off x="4271963" y="1895475"/>
            <a:ext cx="1747837" cy="274638"/>
            <a:chOff x="2691" y="1194"/>
            <a:chExt cx="1101" cy="173"/>
          </a:xfrm>
        </p:grpSpPr>
        <p:sp>
          <p:nvSpPr>
            <p:cNvPr id="206863" name="Text Box 57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200"/>
                <a:t>2 bytes</a:t>
              </a:r>
            </a:p>
          </p:txBody>
        </p:sp>
        <p:sp>
          <p:nvSpPr>
            <p:cNvPr id="206864" name="Line 58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65" name="Line 59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859" name="Group 61"/>
          <p:cNvGrpSpPr>
            <a:grpSpLocks/>
          </p:cNvGrpSpPr>
          <p:nvPr/>
        </p:nvGrpSpPr>
        <p:grpSpPr bwMode="auto">
          <a:xfrm>
            <a:off x="6046788" y="1895475"/>
            <a:ext cx="1747837" cy="274638"/>
            <a:chOff x="2691" y="1194"/>
            <a:chExt cx="1101" cy="173"/>
          </a:xfrm>
        </p:grpSpPr>
        <p:sp>
          <p:nvSpPr>
            <p:cNvPr id="206860" name="Text Box 62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200"/>
                <a:t>2 bytes</a:t>
              </a:r>
            </a:p>
          </p:txBody>
        </p:sp>
        <p:sp>
          <p:nvSpPr>
            <p:cNvPr id="206861" name="Line 63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862" name="Line 64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232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20889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5FEC70B9-9B42-4259-A79B-348C592149D9}" type="slidenum">
              <a:rPr lang="en-US"/>
              <a:pPr/>
              <a:t>13</a:t>
            </a:fld>
            <a:endParaRPr lang="en-US"/>
          </a:p>
        </p:txBody>
      </p:sp>
      <p:sp>
        <p:nvSpPr>
          <p:cNvPr id="208899" name="Text Box 4"/>
          <p:cNvSpPr txBox="1">
            <a:spLocks noChangeArrowheads="1"/>
          </p:cNvSpPr>
          <p:nvPr/>
        </p:nvSpPr>
        <p:spPr bwMode="auto">
          <a:xfrm>
            <a:off x="1185863" y="3703638"/>
            <a:ext cx="19018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name, type fields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 for a query</a:t>
            </a:r>
            <a:endParaRPr lang="en-US" sz="2400">
              <a:latin typeface="Gill Sans MT" pitchFamily="34" charset="0"/>
            </a:endParaRPr>
          </a:p>
        </p:txBody>
      </p:sp>
      <p:sp>
        <p:nvSpPr>
          <p:cNvPr id="208900" name="Text Box 5"/>
          <p:cNvSpPr txBox="1">
            <a:spLocks noChangeArrowheads="1"/>
          </p:cNvSpPr>
          <p:nvPr/>
        </p:nvSpPr>
        <p:spPr bwMode="auto">
          <a:xfrm>
            <a:off x="922338" y="4425950"/>
            <a:ext cx="21685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RRs in response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to query</a:t>
            </a:r>
            <a:endParaRPr lang="en-US" sz="2400">
              <a:latin typeface="Gill Sans MT" pitchFamily="34" charset="0"/>
            </a:endParaRPr>
          </a:p>
        </p:txBody>
      </p:sp>
      <p:sp>
        <p:nvSpPr>
          <p:cNvPr id="208901" name="Text Box 6"/>
          <p:cNvSpPr txBox="1">
            <a:spLocks noChangeArrowheads="1"/>
          </p:cNvSpPr>
          <p:nvPr/>
        </p:nvSpPr>
        <p:spPr bwMode="auto">
          <a:xfrm>
            <a:off x="781050" y="5078413"/>
            <a:ext cx="23129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records for</a:t>
            </a: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authoritative servers</a:t>
            </a:r>
            <a:endParaRPr lang="en-US" sz="2400">
              <a:latin typeface="Gill Sans MT" pitchFamily="34" charset="0"/>
            </a:endParaRPr>
          </a:p>
        </p:txBody>
      </p:sp>
      <p:sp>
        <p:nvSpPr>
          <p:cNvPr id="208902" name="Text Box 7"/>
          <p:cNvSpPr txBox="1">
            <a:spLocks noChangeArrowheads="1"/>
          </p:cNvSpPr>
          <p:nvPr/>
        </p:nvSpPr>
        <p:spPr bwMode="auto">
          <a:xfrm>
            <a:off x="687388" y="5797550"/>
            <a:ext cx="23939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additional </a:t>
            </a:r>
            <a:r>
              <a:rPr lang="ja-JP" altLang="en-US">
                <a:latin typeface="Gill Sans MT" pitchFamily="34" charset="0"/>
              </a:rPr>
              <a:t>“</a:t>
            </a:r>
            <a:r>
              <a:rPr lang="en-US" altLang="ja-JP">
                <a:latin typeface="Gill Sans MT" pitchFamily="34" charset="0"/>
              </a:rPr>
              <a:t>helpful</a:t>
            </a:r>
            <a:r>
              <a:rPr lang="ja-JP" altLang="en-US">
                <a:latin typeface="Gill Sans MT" pitchFamily="34" charset="0"/>
              </a:rPr>
              <a:t>”</a:t>
            </a:r>
            <a:endParaRPr lang="en-US" altLang="ja-JP">
              <a:latin typeface="Gill Sans MT" pitchFamily="34" charset="0"/>
            </a:endParaRPr>
          </a:p>
          <a:p>
            <a:pPr algn="r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>
                <a:latin typeface="Gill Sans MT" pitchFamily="34" charset="0"/>
              </a:rPr>
              <a:t>info that may be used</a:t>
            </a:r>
            <a:endParaRPr lang="en-US" sz="2400">
              <a:latin typeface="Gill Sans MT" pitchFamily="34" charset="0"/>
            </a:endParaRPr>
          </a:p>
        </p:txBody>
      </p:sp>
      <p:grpSp>
        <p:nvGrpSpPr>
          <p:cNvPr id="208903" name="Group 17"/>
          <p:cNvGrpSpPr>
            <a:grpSpLocks/>
          </p:cNvGrpSpPr>
          <p:nvPr/>
        </p:nvGrpSpPr>
        <p:grpSpPr bwMode="auto">
          <a:xfrm>
            <a:off x="4241800" y="2216150"/>
            <a:ext cx="3725863" cy="4184650"/>
            <a:chOff x="2672" y="1396"/>
            <a:chExt cx="2347" cy="2636"/>
          </a:xfrm>
        </p:grpSpPr>
        <p:sp>
          <p:nvSpPr>
            <p:cNvPr id="208918" name="Rectangle 18"/>
            <p:cNvSpPr>
              <a:spLocks noChangeArrowheads="1"/>
            </p:cNvSpPr>
            <p:nvPr/>
          </p:nvSpPr>
          <p:spPr bwMode="auto">
            <a:xfrm>
              <a:off x="2742" y="1396"/>
              <a:ext cx="2277" cy="2585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19" name="Rectangle 19"/>
            <p:cNvSpPr>
              <a:spLocks noChangeArrowheads="1"/>
            </p:cNvSpPr>
            <p:nvPr/>
          </p:nvSpPr>
          <p:spPr bwMode="auto">
            <a:xfrm>
              <a:off x="2688" y="1447"/>
              <a:ext cx="2277" cy="258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920" name="Line 20"/>
            <p:cNvSpPr>
              <a:spLocks noChangeShapeType="1"/>
            </p:cNvSpPr>
            <p:nvPr/>
          </p:nvSpPr>
          <p:spPr bwMode="auto">
            <a:xfrm>
              <a:off x="2681" y="3606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21" name="Line 21"/>
            <p:cNvSpPr>
              <a:spLocks noChangeShapeType="1"/>
            </p:cNvSpPr>
            <p:nvPr/>
          </p:nvSpPr>
          <p:spPr bwMode="auto">
            <a:xfrm>
              <a:off x="2688" y="3174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22" name="Line 22"/>
            <p:cNvSpPr>
              <a:spLocks noChangeShapeType="1"/>
            </p:cNvSpPr>
            <p:nvPr/>
          </p:nvSpPr>
          <p:spPr bwMode="auto">
            <a:xfrm>
              <a:off x="2681" y="2742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23" name="Line 23"/>
            <p:cNvSpPr>
              <a:spLocks noChangeShapeType="1"/>
            </p:cNvSpPr>
            <p:nvPr/>
          </p:nvSpPr>
          <p:spPr bwMode="auto">
            <a:xfrm>
              <a:off x="2681" y="2317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24" name="Line 24"/>
            <p:cNvSpPr>
              <a:spLocks noChangeShapeType="1"/>
            </p:cNvSpPr>
            <p:nvPr/>
          </p:nvSpPr>
          <p:spPr bwMode="auto">
            <a:xfrm>
              <a:off x="2680" y="2029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25" name="Line 25"/>
            <p:cNvSpPr>
              <a:spLocks noChangeShapeType="1"/>
            </p:cNvSpPr>
            <p:nvPr/>
          </p:nvSpPr>
          <p:spPr bwMode="auto">
            <a:xfrm>
              <a:off x="2672" y="1745"/>
              <a:ext cx="229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26" name="Line 26"/>
            <p:cNvSpPr>
              <a:spLocks noChangeShapeType="1"/>
            </p:cNvSpPr>
            <p:nvPr/>
          </p:nvSpPr>
          <p:spPr bwMode="auto">
            <a:xfrm>
              <a:off x="3826" y="1454"/>
              <a:ext cx="2" cy="85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27" name="Text Box 27"/>
            <p:cNvSpPr txBox="1">
              <a:spLocks noChangeArrowheads="1"/>
            </p:cNvSpPr>
            <p:nvPr/>
          </p:nvSpPr>
          <p:spPr bwMode="auto">
            <a:xfrm>
              <a:off x="2842" y="1492"/>
              <a:ext cx="8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identification</a:t>
              </a:r>
            </a:p>
          </p:txBody>
        </p:sp>
        <p:sp>
          <p:nvSpPr>
            <p:cNvPr id="208928" name="Text Box 28"/>
            <p:cNvSpPr txBox="1">
              <a:spLocks noChangeArrowheads="1"/>
            </p:cNvSpPr>
            <p:nvPr/>
          </p:nvSpPr>
          <p:spPr bwMode="auto">
            <a:xfrm>
              <a:off x="4180" y="1492"/>
              <a:ext cx="38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flags</a:t>
              </a:r>
            </a:p>
          </p:txBody>
        </p:sp>
        <p:sp>
          <p:nvSpPr>
            <p:cNvPr id="208929" name="Text Box 29"/>
            <p:cNvSpPr txBox="1">
              <a:spLocks noChangeArrowheads="1"/>
            </p:cNvSpPr>
            <p:nvPr/>
          </p:nvSpPr>
          <p:spPr bwMode="auto">
            <a:xfrm>
              <a:off x="2862" y="1780"/>
              <a:ext cx="77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questions</a:t>
              </a:r>
            </a:p>
          </p:txBody>
        </p:sp>
        <p:sp>
          <p:nvSpPr>
            <p:cNvPr id="208930" name="Text Box 30"/>
            <p:cNvSpPr txBox="1">
              <a:spLocks noChangeArrowheads="1"/>
            </p:cNvSpPr>
            <p:nvPr/>
          </p:nvSpPr>
          <p:spPr bwMode="auto">
            <a:xfrm>
              <a:off x="2789" y="2417"/>
              <a:ext cx="206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questions (variable # of questions)</a:t>
              </a:r>
            </a:p>
          </p:txBody>
        </p:sp>
        <p:sp>
          <p:nvSpPr>
            <p:cNvPr id="208931" name="Text Box 31"/>
            <p:cNvSpPr txBox="1">
              <a:spLocks noChangeArrowheads="1"/>
            </p:cNvSpPr>
            <p:nvPr/>
          </p:nvSpPr>
          <p:spPr bwMode="auto">
            <a:xfrm>
              <a:off x="3866" y="2067"/>
              <a:ext cx="105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additional RRs</a:t>
              </a:r>
            </a:p>
          </p:txBody>
        </p:sp>
        <p:sp>
          <p:nvSpPr>
            <p:cNvPr id="208932" name="Text Box 32"/>
            <p:cNvSpPr txBox="1">
              <a:spLocks noChangeArrowheads="1"/>
            </p:cNvSpPr>
            <p:nvPr/>
          </p:nvSpPr>
          <p:spPr bwMode="auto">
            <a:xfrm>
              <a:off x="2762" y="2068"/>
              <a:ext cx="99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authority RRs</a:t>
              </a:r>
            </a:p>
          </p:txBody>
        </p:sp>
        <p:sp>
          <p:nvSpPr>
            <p:cNvPr id="208933" name="Text Box 33"/>
            <p:cNvSpPr txBox="1">
              <a:spLocks noChangeArrowheads="1"/>
            </p:cNvSpPr>
            <p:nvPr/>
          </p:nvSpPr>
          <p:spPr bwMode="auto">
            <a:xfrm>
              <a:off x="3928" y="1786"/>
              <a:ext cx="91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# answer RRs</a:t>
              </a:r>
            </a:p>
          </p:txBody>
        </p:sp>
        <p:sp>
          <p:nvSpPr>
            <p:cNvPr id="208934" name="Text Box 34"/>
            <p:cNvSpPr txBox="1">
              <a:spLocks noChangeArrowheads="1"/>
            </p:cNvSpPr>
            <p:nvPr/>
          </p:nvSpPr>
          <p:spPr bwMode="auto">
            <a:xfrm>
              <a:off x="2983" y="2848"/>
              <a:ext cx="169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answers (variable # of RRs)</a:t>
              </a:r>
            </a:p>
          </p:txBody>
        </p:sp>
        <p:sp>
          <p:nvSpPr>
            <p:cNvPr id="208935" name="Text Box 35"/>
            <p:cNvSpPr txBox="1">
              <a:spLocks noChangeArrowheads="1"/>
            </p:cNvSpPr>
            <p:nvPr/>
          </p:nvSpPr>
          <p:spPr bwMode="auto">
            <a:xfrm>
              <a:off x="3002" y="3280"/>
              <a:ext cx="171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authority (variable # of RRs)</a:t>
              </a:r>
            </a:p>
          </p:txBody>
        </p:sp>
        <p:sp>
          <p:nvSpPr>
            <p:cNvPr id="208936" name="Text Box 36"/>
            <p:cNvSpPr txBox="1">
              <a:spLocks noChangeArrowheads="1"/>
            </p:cNvSpPr>
            <p:nvPr/>
          </p:nvSpPr>
          <p:spPr bwMode="auto">
            <a:xfrm>
              <a:off x="2811" y="3700"/>
              <a:ext cx="200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600"/>
                <a:t>additional info (variable # of RRs)</a:t>
              </a:r>
            </a:p>
          </p:txBody>
        </p:sp>
      </p:grpSp>
      <p:sp>
        <p:nvSpPr>
          <p:cNvPr id="208904" name="Line 37"/>
          <p:cNvSpPr>
            <a:spLocks noChangeShapeType="1"/>
          </p:cNvSpPr>
          <p:nvPr/>
        </p:nvSpPr>
        <p:spPr bwMode="auto">
          <a:xfrm flipH="1">
            <a:off x="3101975" y="6062663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905" name="Line 38"/>
          <p:cNvSpPr>
            <a:spLocks noChangeShapeType="1"/>
          </p:cNvSpPr>
          <p:nvPr/>
        </p:nvSpPr>
        <p:spPr bwMode="auto">
          <a:xfrm flipH="1">
            <a:off x="3109913" y="54038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906" name="Line 39"/>
          <p:cNvSpPr>
            <a:spLocks noChangeShapeType="1"/>
          </p:cNvSpPr>
          <p:nvPr/>
        </p:nvSpPr>
        <p:spPr bwMode="auto">
          <a:xfrm flipH="1">
            <a:off x="3117850" y="4745038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8907" name="Line 40"/>
          <p:cNvSpPr>
            <a:spLocks noChangeShapeType="1"/>
          </p:cNvSpPr>
          <p:nvPr/>
        </p:nvSpPr>
        <p:spPr bwMode="auto">
          <a:xfrm flipH="1">
            <a:off x="3103563" y="4019550"/>
            <a:ext cx="13716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8910" name="Group 43"/>
          <p:cNvGrpSpPr>
            <a:grpSpLocks/>
          </p:cNvGrpSpPr>
          <p:nvPr/>
        </p:nvGrpSpPr>
        <p:grpSpPr bwMode="auto">
          <a:xfrm>
            <a:off x="4271963" y="1895475"/>
            <a:ext cx="1747837" cy="274638"/>
            <a:chOff x="2691" y="1194"/>
            <a:chExt cx="1101" cy="173"/>
          </a:xfrm>
        </p:grpSpPr>
        <p:sp>
          <p:nvSpPr>
            <p:cNvPr id="208915" name="Text Box 44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200"/>
                <a:t>2 bytes</a:t>
              </a:r>
            </a:p>
          </p:txBody>
        </p:sp>
        <p:sp>
          <p:nvSpPr>
            <p:cNvPr id="208916" name="Line 45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17" name="Line 46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8911" name="Group 47"/>
          <p:cNvGrpSpPr>
            <a:grpSpLocks/>
          </p:cNvGrpSpPr>
          <p:nvPr/>
        </p:nvGrpSpPr>
        <p:grpSpPr bwMode="auto">
          <a:xfrm>
            <a:off x="6046788" y="1895475"/>
            <a:ext cx="1747837" cy="274638"/>
            <a:chOff x="2691" y="1194"/>
            <a:chExt cx="1101" cy="173"/>
          </a:xfrm>
        </p:grpSpPr>
        <p:sp>
          <p:nvSpPr>
            <p:cNvPr id="208912" name="Text Box 48"/>
            <p:cNvSpPr txBox="1">
              <a:spLocks noChangeArrowheads="1"/>
            </p:cNvSpPr>
            <p:nvPr/>
          </p:nvSpPr>
          <p:spPr bwMode="auto">
            <a:xfrm>
              <a:off x="3032" y="1194"/>
              <a:ext cx="42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en-US" sz="1200"/>
                <a:t>2 bytes</a:t>
              </a:r>
            </a:p>
          </p:txBody>
        </p:sp>
        <p:sp>
          <p:nvSpPr>
            <p:cNvPr id="208913" name="Line 49"/>
            <p:cNvSpPr>
              <a:spLocks noChangeShapeType="1"/>
            </p:cNvSpPr>
            <p:nvPr/>
          </p:nvSpPr>
          <p:spPr bwMode="auto">
            <a:xfrm>
              <a:off x="3465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8914" name="Line 50"/>
            <p:cNvSpPr>
              <a:spLocks noChangeShapeType="1"/>
            </p:cNvSpPr>
            <p:nvPr/>
          </p:nvSpPr>
          <p:spPr bwMode="auto">
            <a:xfrm flipH="1" flipV="1">
              <a:off x="2691" y="1284"/>
              <a:ext cx="3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3175"/>
            <a:ext cx="7772400" cy="860425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ea typeface="ＭＳ Ｐゴシック" pitchFamily="34" charset="-128"/>
              </a:rPr>
              <a:t>DNS protocol, messages</a:t>
            </a:r>
            <a:endParaRPr 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623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20275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39793831-4D9F-4F2E-8FF9-CCC7C94649C4}" type="slidenum">
              <a:rPr lang="en-US"/>
              <a:pPr/>
              <a:t>14</a:t>
            </a:fld>
            <a:endParaRPr lang="en-US"/>
          </a:p>
        </p:txBody>
      </p:sp>
      <p:sp>
        <p:nvSpPr>
          <p:cNvPr id="20275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6050"/>
            <a:ext cx="7772400" cy="969963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ea typeface="ＭＳ Ｐゴシック" pitchFamily="34" charset="-128"/>
              </a:rPr>
              <a:t>DNS: caching, updating records</a:t>
            </a:r>
          </a:p>
        </p:txBody>
      </p:sp>
      <p:sp>
        <p:nvSpPr>
          <p:cNvPr id="2027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9125" y="1438275"/>
            <a:ext cx="7926388" cy="47339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ea typeface="ＭＳ Ｐゴシック" pitchFamily="34" charset="-128"/>
              </a:rPr>
              <a:t>once (any) name server learns mapping, it </a:t>
            </a:r>
            <a:r>
              <a:rPr lang="en-US" i="1" dirty="0" smtClean="0">
                <a:solidFill>
                  <a:srgbClr val="000099"/>
                </a:solidFill>
                <a:ea typeface="ＭＳ Ｐゴシック" pitchFamily="34" charset="-128"/>
              </a:rPr>
              <a:t>caches</a:t>
            </a:r>
            <a:r>
              <a:rPr lang="en-US" dirty="0" smtClean="0">
                <a:ea typeface="ＭＳ Ｐゴシック" pitchFamily="34" charset="-128"/>
              </a:rPr>
              <a:t> mapping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cache entries timeout (disappear) after some time (TTL)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TLD servers typically cached in local name servers</a:t>
            </a:r>
          </a:p>
          <a:p>
            <a:pPr lvl="2"/>
            <a:r>
              <a:rPr lang="en-US" b="1" dirty="0" smtClean="0">
                <a:solidFill>
                  <a:srgbClr val="FF0000"/>
                </a:solidFill>
                <a:latin typeface="Gill Sans MT" pitchFamily="34" charset="0"/>
                <a:ea typeface="ＭＳ Ｐゴシック" pitchFamily="34" charset="-128"/>
              </a:rPr>
              <a:t>thus root name servers not often visited</a:t>
            </a:r>
            <a:endParaRPr lang="en-US" b="1" dirty="0" smtClean="0">
              <a:solidFill>
                <a:srgbClr val="FF0000"/>
              </a:solidFill>
              <a:ea typeface="ＭＳ Ｐゴシック" pitchFamily="34" charset="-128"/>
            </a:endParaRPr>
          </a:p>
          <a:p>
            <a:r>
              <a:rPr lang="en-US" dirty="0" smtClean="0">
                <a:ea typeface="ＭＳ Ｐゴシック" pitchFamily="34" charset="-128"/>
              </a:rPr>
              <a:t>cached entries may be </a:t>
            </a:r>
            <a:r>
              <a:rPr lang="en-US" i="1" dirty="0" smtClean="0">
                <a:solidFill>
                  <a:srgbClr val="CC0000"/>
                </a:solidFill>
                <a:ea typeface="ＭＳ Ｐゴシック" pitchFamily="34" charset="-128"/>
              </a:rPr>
              <a:t>out-of-date</a:t>
            </a:r>
            <a:r>
              <a:rPr lang="en-US" dirty="0" smtClean="0">
                <a:ea typeface="ＭＳ Ｐゴシック" pitchFamily="34" charset="-128"/>
              </a:rPr>
              <a:t> (best effort name-to-address translation!)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if name host changes IP address, may not be known Internet-wide until all TTLs expire</a:t>
            </a:r>
          </a:p>
          <a:p>
            <a:r>
              <a:rPr lang="en-US" dirty="0" smtClean="0">
                <a:ea typeface="ＭＳ Ｐゴシック" pitchFamily="34" charset="-128"/>
              </a:rPr>
              <a:t>update/notify mechanisms proposed IETF standard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RFC 2136</a:t>
            </a:r>
          </a:p>
        </p:txBody>
      </p:sp>
    </p:spTree>
    <p:extLst>
      <p:ext uri="{BB962C8B-B14F-4D97-AF65-F5344CB8AC3E}">
        <p14:creationId xmlns:p14="http://schemas.microsoft.com/office/powerpoint/2010/main" val="380055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Ok … so now we know about DNS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… how can we block it!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A few things to keep in mind …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No cryptographic integrity of DNS messages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DNSSEC proposed but not widely implemented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Caching of replies means leakage of bad DNS data can persist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2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</a:t>
            </a:r>
            <a:r>
              <a:rPr lang="en-US" dirty="0" err="1" smtClean="0"/>
              <a:t>dns</a:t>
            </a:r>
            <a:r>
              <a:rPr lang="en-US" dirty="0" smtClean="0"/>
              <a:t> names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84200"/>
            <a:ext cx="9144000" cy="568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6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</a:t>
            </a:r>
            <a:r>
              <a:rPr lang="en-US" dirty="0" err="1" smtClean="0"/>
              <a:t>dns</a:t>
            </a:r>
            <a:r>
              <a:rPr lang="en-US" dirty="0" smtClean="0"/>
              <a:t> names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628" r="62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82001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3463129" y="5954134"/>
            <a:ext cx="3783264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diagram assumes ISP </a:t>
            </a:r>
          </a:p>
          <a:p>
            <a:pPr algn="ctr"/>
            <a:r>
              <a:rPr lang="en-US" dirty="0" smtClean="0"/>
              <a:t>DNS Server is complicit.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127000" y="2329342"/>
            <a:ext cx="4559300" cy="4249258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be 8"/>
          <p:cNvSpPr/>
          <p:nvPr/>
        </p:nvSpPr>
        <p:spPr>
          <a:xfrm>
            <a:off x="2881658" y="4044208"/>
            <a:ext cx="393733" cy="379203"/>
          </a:xfrm>
          <a:prstGeom prst="cub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16244" y="4363221"/>
            <a:ext cx="1146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DNS Server</a:t>
            </a:r>
          </a:p>
          <a:p>
            <a:pPr algn="ctr"/>
            <a:r>
              <a:rPr lang="en-US" sz="1400" dirty="0" smtClean="0"/>
              <a:t>(2.1.2.3)</a:t>
            </a: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false DNS responses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81488" y="5103649"/>
            <a:ext cx="823020" cy="926940"/>
            <a:chOff x="41275" y="3941763"/>
            <a:chExt cx="1536216" cy="1833562"/>
          </a:xfrm>
        </p:grpSpPr>
        <p:pic>
          <p:nvPicPr>
            <p:cNvPr id="5" name="Picture 5" descr="C:\Program Files (x86)\Microsoft Office\MEDIA\CAGCAT10\j0195384.wm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1275" y="3941763"/>
              <a:ext cx="1536216" cy="1833562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02836" y="4083461"/>
              <a:ext cx="456796" cy="5696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" name="TextBox 6"/>
          <p:cNvSpPr txBox="1"/>
          <p:nvPr/>
        </p:nvSpPr>
        <p:spPr>
          <a:xfrm>
            <a:off x="444227" y="5949864"/>
            <a:ext cx="15818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Home connection</a:t>
            </a:r>
          </a:p>
          <a:p>
            <a:pPr algn="ctr"/>
            <a:r>
              <a:rPr lang="en-US" sz="1400" dirty="0" smtClean="0"/>
              <a:t>(2.1.2.4)</a:t>
            </a:r>
            <a:endParaRPr lang="en-US" sz="1400" dirty="0"/>
          </a:p>
        </p:txBody>
      </p:sp>
      <p:sp>
        <p:nvSpPr>
          <p:cNvPr id="11" name="Cloud 10"/>
          <p:cNvSpPr/>
          <p:nvPr/>
        </p:nvSpPr>
        <p:spPr>
          <a:xfrm>
            <a:off x="5930900" y="995842"/>
            <a:ext cx="2946400" cy="2496658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ube 12"/>
          <p:cNvSpPr/>
          <p:nvPr/>
        </p:nvSpPr>
        <p:spPr>
          <a:xfrm>
            <a:off x="7250458" y="1847108"/>
            <a:ext cx="393733" cy="379203"/>
          </a:xfrm>
          <a:prstGeom prst="cub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519560" y="2166121"/>
            <a:ext cx="18774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3</a:t>
            </a:r>
            <a:r>
              <a:rPr lang="en-US" sz="1400" baseline="30000" dirty="0" smtClean="0"/>
              <a:t>rd</a:t>
            </a:r>
            <a:r>
              <a:rPr lang="en-US" sz="1400" dirty="0" smtClean="0"/>
              <a:t> Party DNS Server</a:t>
            </a:r>
          </a:p>
          <a:p>
            <a:pPr algn="ctr"/>
            <a:r>
              <a:rPr lang="en-US" sz="1400" dirty="0" smtClean="0"/>
              <a:t>(8.8.8.8)</a:t>
            </a:r>
            <a:endParaRPr lang="en-US" sz="1400" dirty="0"/>
          </a:p>
        </p:txBody>
      </p:sp>
      <p:cxnSp>
        <p:nvCxnSpPr>
          <p:cNvPr id="16" name="Straight Connector 15"/>
          <p:cNvCxnSpPr>
            <a:endCxn id="9" idx="2"/>
          </p:cNvCxnSpPr>
          <p:nvPr/>
        </p:nvCxnSpPr>
        <p:spPr>
          <a:xfrm flipV="1">
            <a:off x="1252108" y="4281210"/>
            <a:ext cx="1629550" cy="1145719"/>
          </a:xfrm>
          <a:prstGeom prst="line">
            <a:avLst/>
          </a:prstGeom>
          <a:ln w="76200" cmpd="sng">
            <a:solidFill>
              <a:srgbClr val="008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ular Callout 18"/>
          <p:cNvSpPr/>
          <p:nvPr/>
        </p:nvSpPr>
        <p:spPr>
          <a:xfrm>
            <a:off x="63500" y="2689341"/>
            <a:ext cx="2452744" cy="1358900"/>
          </a:xfrm>
          <a:prstGeom prst="wedgeRoundRectCallout">
            <a:avLst>
              <a:gd name="adj1" fmla="val -9617"/>
              <a:gd name="adj2" fmla="val 112033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QTYPE A</a:t>
            </a:r>
          </a:p>
          <a:p>
            <a:pPr algn="ctr"/>
            <a:r>
              <a:rPr lang="en-US" dirty="0" err="1" smtClean="0"/>
              <a:t>www.censored.com</a:t>
            </a:r>
            <a:endParaRPr lang="en-US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2026085" y="2166120"/>
            <a:ext cx="2452744" cy="842671"/>
          </a:xfrm>
          <a:prstGeom prst="wedgeRoundRectCallout">
            <a:avLst>
              <a:gd name="adj1" fmla="val -5475"/>
              <a:gd name="adj2" fmla="val 155739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NXDOMAIN</a:t>
            </a:r>
            <a:endParaRPr lang="en-US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2140385" y="1306616"/>
            <a:ext cx="2452744" cy="1358900"/>
          </a:xfrm>
          <a:prstGeom prst="wedgeRoundRectCallout">
            <a:avLst>
              <a:gd name="adj1" fmla="val 2292"/>
              <a:gd name="adj2" fmla="val 128855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RESPONSE A</a:t>
            </a:r>
          </a:p>
          <a:p>
            <a:pPr algn="ctr"/>
            <a:r>
              <a:rPr lang="en-US" dirty="0" smtClean="0"/>
              <a:t>127.0.0.1</a:t>
            </a:r>
            <a:endParaRPr lang="en-US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2516244" y="1167658"/>
            <a:ext cx="2452744" cy="1358900"/>
          </a:xfrm>
          <a:prstGeom prst="wedgeRoundRectCallout">
            <a:avLst>
              <a:gd name="adj1" fmla="val -24115"/>
              <a:gd name="adj2" fmla="val 15408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RESPONSE A</a:t>
            </a:r>
          </a:p>
          <a:p>
            <a:pPr algn="ctr"/>
            <a:r>
              <a:rPr lang="en-US" dirty="0" smtClean="0"/>
              <a:t>192.168.5.2</a:t>
            </a:r>
            <a:endParaRPr lang="en-US" dirty="0"/>
          </a:p>
        </p:txBody>
      </p:sp>
      <p:sp>
        <p:nvSpPr>
          <p:cNvPr id="23" name="Cube 22"/>
          <p:cNvSpPr/>
          <p:nvPr/>
        </p:nvSpPr>
        <p:spPr>
          <a:xfrm>
            <a:off x="2590800" y="5257800"/>
            <a:ext cx="393733" cy="379203"/>
          </a:xfrm>
          <a:prstGeom prst="cub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ounded Rectangular Callout 24"/>
          <p:cNvSpPr/>
          <p:nvPr/>
        </p:nvSpPr>
        <p:spPr>
          <a:xfrm>
            <a:off x="2668644" y="1320058"/>
            <a:ext cx="2452744" cy="1358900"/>
          </a:xfrm>
          <a:prstGeom prst="wedgeRoundRectCallout">
            <a:avLst>
              <a:gd name="adj1" fmla="val -24115"/>
              <a:gd name="adj2" fmla="val 15408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RESPONSE A</a:t>
            </a:r>
          </a:p>
          <a:p>
            <a:pPr algn="ctr"/>
            <a:r>
              <a:rPr lang="en-US" dirty="0" smtClean="0"/>
              <a:t>159.106.121.75</a:t>
            </a:r>
            <a:endParaRPr lang="en-US" dirty="0"/>
          </a:p>
        </p:txBody>
      </p:sp>
      <p:cxnSp>
        <p:nvCxnSpPr>
          <p:cNvPr id="26" name="Straight Connector 25"/>
          <p:cNvCxnSpPr>
            <a:endCxn id="23" idx="1"/>
          </p:cNvCxnSpPr>
          <p:nvPr/>
        </p:nvCxnSpPr>
        <p:spPr>
          <a:xfrm flipV="1">
            <a:off x="1404508" y="5352601"/>
            <a:ext cx="1335758" cy="226729"/>
          </a:xfrm>
          <a:prstGeom prst="line">
            <a:avLst/>
          </a:prstGeom>
          <a:ln w="76200" cmpd="sng">
            <a:solidFill>
              <a:srgbClr val="660066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947820" y="5375393"/>
            <a:ext cx="1621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Block page server</a:t>
            </a:r>
          </a:p>
          <a:p>
            <a:pPr algn="ctr"/>
            <a:r>
              <a:rPr lang="en-US" sz="1400" dirty="0" smtClean="0"/>
              <a:t>(192.168.5.2)</a:t>
            </a:r>
            <a:endParaRPr lang="en-US" sz="1400" dirty="0"/>
          </a:p>
        </p:txBody>
      </p:sp>
      <p:cxnSp>
        <p:nvCxnSpPr>
          <p:cNvPr id="52" name="Straight Connector 51"/>
          <p:cNvCxnSpPr>
            <a:stCxn id="5" idx="0"/>
            <a:endCxn id="32" idx="2"/>
          </p:cNvCxnSpPr>
          <p:nvPr/>
        </p:nvCxnSpPr>
        <p:spPr>
          <a:xfrm flipV="1">
            <a:off x="992998" y="4347746"/>
            <a:ext cx="790916" cy="755903"/>
          </a:xfrm>
          <a:prstGeom prst="line">
            <a:avLst/>
          </a:prstGeom>
          <a:ln w="76200" cmpd="sng">
            <a:solidFill>
              <a:srgbClr val="660066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9" name="Group 229"/>
          <p:cNvGrpSpPr>
            <a:grpSpLocks/>
          </p:cNvGrpSpPr>
          <p:nvPr/>
        </p:nvGrpSpPr>
        <p:grpSpPr bwMode="auto">
          <a:xfrm>
            <a:off x="1548151" y="4131326"/>
            <a:ext cx="471913" cy="299768"/>
            <a:chOff x="4115" y="3158"/>
            <a:chExt cx="1215" cy="633"/>
          </a:xfrm>
        </p:grpSpPr>
        <p:sp>
          <p:nvSpPr>
            <p:cNvPr id="30" name="Oval 230"/>
            <p:cNvSpPr>
              <a:spLocks noChangeArrowheads="1"/>
            </p:cNvSpPr>
            <p:nvPr/>
          </p:nvSpPr>
          <p:spPr bwMode="auto">
            <a:xfrm>
              <a:off x="4119" y="3426"/>
              <a:ext cx="1206" cy="365"/>
            </a:xfrm>
            <a:prstGeom prst="ellipse">
              <a:avLst/>
            </a:prstGeom>
            <a:solidFill>
              <a:srgbClr val="0078AA"/>
            </a:solidFill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1" name="Rectangle 231"/>
            <p:cNvSpPr>
              <a:spLocks noChangeArrowheads="1"/>
            </p:cNvSpPr>
            <p:nvPr/>
          </p:nvSpPr>
          <p:spPr bwMode="auto">
            <a:xfrm>
              <a:off x="4115" y="3348"/>
              <a:ext cx="1214" cy="267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2" name="Rectangle 232"/>
            <p:cNvSpPr>
              <a:spLocks noChangeArrowheads="1"/>
            </p:cNvSpPr>
            <p:nvPr/>
          </p:nvSpPr>
          <p:spPr bwMode="auto">
            <a:xfrm>
              <a:off x="4115" y="3348"/>
              <a:ext cx="1214" cy="267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3" name="Oval 233"/>
            <p:cNvSpPr>
              <a:spLocks noChangeArrowheads="1"/>
            </p:cNvSpPr>
            <p:nvPr/>
          </p:nvSpPr>
          <p:spPr bwMode="auto">
            <a:xfrm>
              <a:off x="4119" y="3158"/>
              <a:ext cx="1206" cy="366"/>
            </a:xfrm>
            <a:prstGeom prst="ellipse">
              <a:avLst/>
            </a:prstGeom>
            <a:solidFill>
              <a:srgbClr val="00B4FF"/>
            </a:solidFill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4" name="Freeform 234"/>
            <p:cNvSpPr>
              <a:spLocks/>
            </p:cNvSpPr>
            <p:nvPr/>
          </p:nvSpPr>
          <p:spPr bwMode="auto">
            <a:xfrm>
              <a:off x="4737" y="3208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3 w 400"/>
                <a:gd name="T5" fmla="*/ 40 h 120"/>
                <a:gd name="T6" fmla="*/ 400 w 400"/>
                <a:gd name="T7" fmla="*/ 67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3" y="40"/>
                  </a:lnTo>
                  <a:lnTo>
                    <a:pt x="400" y="67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5" name="Freeform 235"/>
            <p:cNvSpPr>
              <a:spLocks/>
            </p:cNvSpPr>
            <p:nvPr/>
          </p:nvSpPr>
          <p:spPr bwMode="auto">
            <a:xfrm>
              <a:off x="4737" y="3208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3 w 400"/>
                <a:gd name="T5" fmla="*/ 40 h 120"/>
                <a:gd name="T6" fmla="*/ 400 w 400"/>
                <a:gd name="T7" fmla="*/ 67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3" y="40"/>
                  </a:lnTo>
                  <a:lnTo>
                    <a:pt x="400" y="67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6" name="Freeform 236"/>
            <p:cNvSpPr>
              <a:spLocks/>
            </p:cNvSpPr>
            <p:nvPr/>
          </p:nvSpPr>
          <p:spPr bwMode="auto">
            <a:xfrm>
              <a:off x="4300" y="3348"/>
              <a:ext cx="400" cy="127"/>
            </a:xfrm>
            <a:custGeom>
              <a:avLst/>
              <a:gdLst>
                <a:gd name="T0" fmla="*/ 400 w 400"/>
                <a:gd name="T1" fmla="*/ 27 h 127"/>
                <a:gd name="T2" fmla="*/ 311 w 400"/>
                <a:gd name="T3" fmla="*/ 0 h 127"/>
                <a:gd name="T4" fmla="*/ 103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7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7"/>
                  </a:moveTo>
                  <a:lnTo>
                    <a:pt x="311" y="0"/>
                  </a:lnTo>
                  <a:lnTo>
                    <a:pt x="103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7" name="Freeform 237"/>
            <p:cNvSpPr>
              <a:spLocks/>
            </p:cNvSpPr>
            <p:nvPr/>
          </p:nvSpPr>
          <p:spPr bwMode="auto">
            <a:xfrm>
              <a:off x="4300" y="3348"/>
              <a:ext cx="400" cy="127"/>
            </a:xfrm>
            <a:custGeom>
              <a:avLst/>
              <a:gdLst>
                <a:gd name="T0" fmla="*/ 400 w 400"/>
                <a:gd name="T1" fmla="*/ 27 h 127"/>
                <a:gd name="T2" fmla="*/ 311 w 400"/>
                <a:gd name="T3" fmla="*/ 0 h 127"/>
                <a:gd name="T4" fmla="*/ 103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7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7"/>
                  </a:moveTo>
                  <a:lnTo>
                    <a:pt x="311" y="0"/>
                  </a:lnTo>
                  <a:lnTo>
                    <a:pt x="103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8" name="Freeform 238"/>
            <p:cNvSpPr>
              <a:spLocks/>
            </p:cNvSpPr>
            <p:nvPr/>
          </p:nvSpPr>
          <p:spPr bwMode="auto">
            <a:xfrm>
              <a:off x="4322" y="3201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4 h 120"/>
                <a:gd name="T6" fmla="*/ 400 w 400"/>
                <a:gd name="T7" fmla="*/ 54 h 120"/>
                <a:gd name="T8" fmla="*/ 348 w 400"/>
                <a:gd name="T9" fmla="*/ 120 h 120"/>
                <a:gd name="T10" fmla="*/ 96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4"/>
                  </a:lnTo>
                  <a:lnTo>
                    <a:pt x="400" y="54"/>
                  </a:lnTo>
                  <a:lnTo>
                    <a:pt x="348" y="120"/>
                  </a:lnTo>
                  <a:lnTo>
                    <a:pt x="96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9" name="Freeform 239"/>
            <p:cNvSpPr>
              <a:spLocks/>
            </p:cNvSpPr>
            <p:nvPr/>
          </p:nvSpPr>
          <p:spPr bwMode="auto">
            <a:xfrm>
              <a:off x="4322" y="3201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4 h 120"/>
                <a:gd name="T6" fmla="*/ 400 w 400"/>
                <a:gd name="T7" fmla="*/ 54 h 120"/>
                <a:gd name="T8" fmla="*/ 348 w 400"/>
                <a:gd name="T9" fmla="*/ 120 h 120"/>
                <a:gd name="T10" fmla="*/ 96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4"/>
                  </a:lnTo>
                  <a:lnTo>
                    <a:pt x="400" y="54"/>
                  </a:lnTo>
                  <a:lnTo>
                    <a:pt x="348" y="120"/>
                  </a:lnTo>
                  <a:lnTo>
                    <a:pt x="96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0" name="Freeform 240"/>
            <p:cNvSpPr>
              <a:spLocks/>
            </p:cNvSpPr>
            <p:nvPr/>
          </p:nvSpPr>
          <p:spPr bwMode="auto">
            <a:xfrm>
              <a:off x="4722" y="3361"/>
              <a:ext cx="400" cy="121"/>
            </a:xfrm>
            <a:custGeom>
              <a:avLst/>
              <a:gdLst>
                <a:gd name="T0" fmla="*/ 400 w 400"/>
                <a:gd name="T1" fmla="*/ 94 h 121"/>
                <a:gd name="T2" fmla="*/ 311 w 400"/>
                <a:gd name="T3" fmla="*/ 121 h 121"/>
                <a:gd name="T4" fmla="*/ 104 w 400"/>
                <a:gd name="T5" fmla="*/ 40 h 121"/>
                <a:gd name="T6" fmla="*/ 0 w 400"/>
                <a:gd name="T7" fmla="*/ 67 h 121"/>
                <a:gd name="T8" fmla="*/ 52 w 400"/>
                <a:gd name="T9" fmla="*/ 0 h 121"/>
                <a:gd name="T10" fmla="*/ 311 w 400"/>
                <a:gd name="T11" fmla="*/ 0 h 121"/>
                <a:gd name="T12" fmla="*/ 200 w 400"/>
                <a:gd name="T13" fmla="*/ 20 h 121"/>
                <a:gd name="T14" fmla="*/ 400 w 400"/>
                <a:gd name="T15" fmla="*/ 94 h 1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1"/>
                <a:gd name="T26" fmla="*/ 400 w 400"/>
                <a:gd name="T27" fmla="*/ 121 h 12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1">
                  <a:moveTo>
                    <a:pt x="400" y="94"/>
                  </a:moveTo>
                  <a:lnTo>
                    <a:pt x="311" y="121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1" name="Freeform 241"/>
            <p:cNvSpPr>
              <a:spLocks/>
            </p:cNvSpPr>
            <p:nvPr/>
          </p:nvSpPr>
          <p:spPr bwMode="auto">
            <a:xfrm>
              <a:off x="4722" y="3361"/>
              <a:ext cx="400" cy="121"/>
            </a:xfrm>
            <a:custGeom>
              <a:avLst/>
              <a:gdLst>
                <a:gd name="T0" fmla="*/ 400 w 400"/>
                <a:gd name="T1" fmla="*/ 94 h 121"/>
                <a:gd name="T2" fmla="*/ 311 w 400"/>
                <a:gd name="T3" fmla="*/ 121 h 121"/>
                <a:gd name="T4" fmla="*/ 104 w 400"/>
                <a:gd name="T5" fmla="*/ 40 h 121"/>
                <a:gd name="T6" fmla="*/ 0 w 400"/>
                <a:gd name="T7" fmla="*/ 67 h 121"/>
                <a:gd name="T8" fmla="*/ 52 w 400"/>
                <a:gd name="T9" fmla="*/ 0 h 121"/>
                <a:gd name="T10" fmla="*/ 311 w 400"/>
                <a:gd name="T11" fmla="*/ 0 h 121"/>
                <a:gd name="T12" fmla="*/ 200 w 400"/>
                <a:gd name="T13" fmla="*/ 20 h 121"/>
                <a:gd name="T14" fmla="*/ 400 w 400"/>
                <a:gd name="T15" fmla="*/ 94 h 1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1"/>
                <a:gd name="T26" fmla="*/ 400 w 400"/>
                <a:gd name="T27" fmla="*/ 121 h 12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1">
                  <a:moveTo>
                    <a:pt x="400" y="94"/>
                  </a:moveTo>
                  <a:lnTo>
                    <a:pt x="311" y="121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2" name="Freeform 242"/>
            <p:cNvSpPr>
              <a:spLocks/>
            </p:cNvSpPr>
            <p:nvPr/>
          </p:nvSpPr>
          <p:spPr bwMode="auto">
            <a:xfrm>
              <a:off x="4744" y="3215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4 w 400"/>
                <a:gd name="T5" fmla="*/ 40 h 120"/>
                <a:gd name="T6" fmla="*/ 400 w 400"/>
                <a:gd name="T7" fmla="*/ 66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4" y="40"/>
                  </a:lnTo>
                  <a:lnTo>
                    <a:pt x="400" y="66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3" name="Freeform 243"/>
            <p:cNvSpPr>
              <a:spLocks/>
            </p:cNvSpPr>
            <p:nvPr/>
          </p:nvSpPr>
          <p:spPr bwMode="auto">
            <a:xfrm>
              <a:off x="4744" y="3215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4 w 400"/>
                <a:gd name="T5" fmla="*/ 40 h 120"/>
                <a:gd name="T6" fmla="*/ 400 w 400"/>
                <a:gd name="T7" fmla="*/ 66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4" y="40"/>
                  </a:lnTo>
                  <a:lnTo>
                    <a:pt x="400" y="66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4" name="Freeform 244"/>
            <p:cNvSpPr>
              <a:spLocks/>
            </p:cNvSpPr>
            <p:nvPr/>
          </p:nvSpPr>
          <p:spPr bwMode="auto">
            <a:xfrm>
              <a:off x="4307" y="3355"/>
              <a:ext cx="400" cy="127"/>
            </a:xfrm>
            <a:custGeom>
              <a:avLst/>
              <a:gdLst>
                <a:gd name="T0" fmla="*/ 400 w 400"/>
                <a:gd name="T1" fmla="*/ 26 h 127"/>
                <a:gd name="T2" fmla="*/ 311 w 400"/>
                <a:gd name="T3" fmla="*/ 0 h 127"/>
                <a:gd name="T4" fmla="*/ 104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6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6"/>
                  </a:moveTo>
                  <a:lnTo>
                    <a:pt x="311" y="0"/>
                  </a:lnTo>
                  <a:lnTo>
                    <a:pt x="104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5" name="Freeform 245"/>
            <p:cNvSpPr>
              <a:spLocks/>
            </p:cNvSpPr>
            <p:nvPr/>
          </p:nvSpPr>
          <p:spPr bwMode="auto">
            <a:xfrm>
              <a:off x="4307" y="3355"/>
              <a:ext cx="400" cy="127"/>
            </a:xfrm>
            <a:custGeom>
              <a:avLst/>
              <a:gdLst>
                <a:gd name="T0" fmla="*/ 400 w 400"/>
                <a:gd name="T1" fmla="*/ 26 h 127"/>
                <a:gd name="T2" fmla="*/ 311 w 400"/>
                <a:gd name="T3" fmla="*/ 0 h 127"/>
                <a:gd name="T4" fmla="*/ 104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6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6"/>
                  </a:moveTo>
                  <a:lnTo>
                    <a:pt x="311" y="0"/>
                  </a:lnTo>
                  <a:lnTo>
                    <a:pt x="104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6" name="Freeform 246"/>
            <p:cNvSpPr>
              <a:spLocks/>
            </p:cNvSpPr>
            <p:nvPr/>
          </p:nvSpPr>
          <p:spPr bwMode="auto">
            <a:xfrm>
              <a:off x="4329" y="3208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3 h 120"/>
                <a:gd name="T6" fmla="*/ 400 w 400"/>
                <a:gd name="T7" fmla="*/ 53 h 120"/>
                <a:gd name="T8" fmla="*/ 348 w 400"/>
                <a:gd name="T9" fmla="*/ 120 h 120"/>
                <a:gd name="T10" fmla="*/ 97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3"/>
                  </a:lnTo>
                  <a:lnTo>
                    <a:pt x="400" y="53"/>
                  </a:lnTo>
                  <a:lnTo>
                    <a:pt x="348" y="120"/>
                  </a:lnTo>
                  <a:lnTo>
                    <a:pt x="97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7" name="Freeform 247"/>
            <p:cNvSpPr>
              <a:spLocks/>
            </p:cNvSpPr>
            <p:nvPr/>
          </p:nvSpPr>
          <p:spPr bwMode="auto">
            <a:xfrm>
              <a:off x="4329" y="3208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3 h 120"/>
                <a:gd name="T6" fmla="*/ 400 w 400"/>
                <a:gd name="T7" fmla="*/ 53 h 120"/>
                <a:gd name="T8" fmla="*/ 348 w 400"/>
                <a:gd name="T9" fmla="*/ 120 h 120"/>
                <a:gd name="T10" fmla="*/ 97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3"/>
                  </a:lnTo>
                  <a:lnTo>
                    <a:pt x="400" y="53"/>
                  </a:lnTo>
                  <a:lnTo>
                    <a:pt x="348" y="120"/>
                  </a:lnTo>
                  <a:lnTo>
                    <a:pt x="97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8" name="Freeform 248"/>
            <p:cNvSpPr>
              <a:spLocks/>
            </p:cNvSpPr>
            <p:nvPr/>
          </p:nvSpPr>
          <p:spPr bwMode="auto">
            <a:xfrm>
              <a:off x="4729" y="3368"/>
              <a:ext cx="400" cy="120"/>
            </a:xfrm>
            <a:custGeom>
              <a:avLst/>
              <a:gdLst>
                <a:gd name="T0" fmla="*/ 400 w 400"/>
                <a:gd name="T1" fmla="*/ 94 h 120"/>
                <a:gd name="T2" fmla="*/ 311 w 400"/>
                <a:gd name="T3" fmla="*/ 120 h 120"/>
                <a:gd name="T4" fmla="*/ 104 w 400"/>
                <a:gd name="T5" fmla="*/ 40 h 120"/>
                <a:gd name="T6" fmla="*/ 0 w 400"/>
                <a:gd name="T7" fmla="*/ 67 h 120"/>
                <a:gd name="T8" fmla="*/ 52 w 400"/>
                <a:gd name="T9" fmla="*/ 0 h 120"/>
                <a:gd name="T10" fmla="*/ 311 w 400"/>
                <a:gd name="T11" fmla="*/ 0 h 120"/>
                <a:gd name="T12" fmla="*/ 200 w 400"/>
                <a:gd name="T13" fmla="*/ 20 h 120"/>
                <a:gd name="T14" fmla="*/ 400 w 400"/>
                <a:gd name="T15" fmla="*/ 94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400" y="94"/>
                  </a:moveTo>
                  <a:lnTo>
                    <a:pt x="311" y="120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9" name="Freeform 249"/>
            <p:cNvSpPr>
              <a:spLocks/>
            </p:cNvSpPr>
            <p:nvPr/>
          </p:nvSpPr>
          <p:spPr bwMode="auto">
            <a:xfrm>
              <a:off x="4729" y="3368"/>
              <a:ext cx="400" cy="120"/>
            </a:xfrm>
            <a:custGeom>
              <a:avLst/>
              <a:gdLst>
                <a:gd name="T0" fmla="*/ 400 w 400"/>
                <a:gd name="T1" fmla="*/ 94 h 120"/>
                <a:gd name="T2" fmla="*/ 311 w 400"/>
                <a:gd name="T3" fmla="*/ 120 h 120"/>
                <a:gd name="T4" fmla="*/ 104 w 400"/>
                <a:gd name="T5" fmla="*/ 40 h 120"/>
                <a:gd name="T6" fmla="*/ 0 w 400"/>
                <a:gd name="T7" fmla="*/ 67 h 120"/>
                <a:gd name="T8" fmla="*/ 52 w 400"/>
                <a:gd name="T9" fmla="*/ 0 h 120"/>
                <a:gd name="T10" fmla="*/ 311 w 400"/>
                <a:gd name="T11" fmla="*/ 0 h 120"/>
                <a:gd name="T12" fmla="*/ 200 w 400"/>
                <a:gd name="T13" fmla="*/ 20 h 120"/>
                <a:gd name="T14" fmla="*/ 400 w 400"/>
                <a:gd name="T15" fmla="*/ 94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400" y="94"/>
                  </a:moveTo>
                  <a:lnTo>
                    <a:pt x="311" y="120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0" name="Line 250"/>
            <p:cNvSpPr>
              <a:spLocks noChangeShapeType="1"/>
            </p:cNvSpPr>
            <p:nvPr/>
          </p:nvSpPr>
          <p:spPr bwMode="auto">
            <a:xfrm>
              <a:off x="4115" y="3341"/>
              <a:ext cx="1" cy="267"/>
            </a:xfrm>
            <a:prstGeom prst="line">
              <a:avLst/>
            </a:prstGeom>
            <a:noFill/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251"/>
            <p:cNvSpPr>
              <a:spLocks noChangeShapeType="1"/>
            </p:cNvSpPr>
            <p:nvPr/>
          </p:nvSpPr>
          <p:spPr bwMode="auto">
            <a:xfrm>
              <a:off x="5329" y="3341"/>
              <a:ext cx="1" cy="267"/>
            </a:xfrm>
            <a:prstGeom prst="line">
              <a:avLst/>
            </a:prstGeom>
            <a:noFill/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" name="Freeform 55"/>
          <p:cNvSpPr/>
          <p:nvPr/>
        </p:nvSpPr>
        <p:spPr>
          <a:xfrm>
            <a:off x="127000" y="5907397"/>
            <a:ext cx="753774" cy="738166"/>
          </a:xfrm>
          <a:custGeom>
            <a:avLst/>
            <a:gdLst>
              <a:gd name="connsiteX0" fmla="*/ 1181492 w 1181492"/>
              <a:gd name="connsiteY0" fmla="*/ 279400 h 738166"/>
              <a:gd name="connsiteX1" fmla="*/ 317892 w 1181492"/>
              <a:gd name="connsiteY1" fmla="*/ 736600 h 738166"/>
              <a:gd name="connsiteX2" fmla="*/ 392 w 1181492"/>
              <a:gd name="connsiteY2" fmla="*/ 139700 h 738166"/>
              <a:gd name="connsiteX3" fmla="*/ 368692 w 1181492"/>
              <a:gd name="connsiteY3" fmla="*/ 0 h 738166"/>
              <a:gd name="connsiteX4" fmla="*/ 368692 w 1181492"/>
              <a:gd name="connsiteY4" fmla="*/ 0 h 738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1492" h="738166">
                <a:moveTo>
                  <a:pt x="1181492" y="279400"/>
                </a:moveTo>
                <a:cubicBezTo>
                  <a:pt x="848117" y="519641"/>
                  <a:pt x="514742" y="759883"/>
                  <a:pt x="317892" y="736600"/>
                </a:cubicBezTo>
                <a:cubicBezTo>
                  <a:pt x="121042" y="713317"/>
                  <a:pt x="-8075" y="262467"/>
                  <a:pt x="392" y="139700"/>
                </a:cubicBezTo>
                <a:cubicBezTo>
                  <a:pt x="8859" y="16933"/>
                  <a:pt x="368692" y="0"/>
                  <a:pt x="368692" y="0"/>
                </a:cubicBezTo>
                <a:lnTo>
                  <a:pt x="368692" y="0"/>
                </a:lnTo>
              </a:path>
            </a:pathLst>
          </a:custGeom>
          <a:ln w="57150" cmpd="sng">
            <a:solidFill>
              <a:srgbClr val="660066"/>
            </a:solidFill>
            <a:prstDash val="sysDash"/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Connector 56"/>
          <p:cNvCxnSpPr>
            <a:stCxn id="5" idx="1"/>
          </p:cNvCxnSpPr>
          <p:nvPr/>
        </p:nvCxnSpPr>
        <p:spPr>
          <a:xfrm flipV="1">
            <a:off x="1404508" y="2701865"/>
            <a:ext cx="5664200" cy="2865254"/>
          </a:xfrm>
          <a:prstGeom prst="line">
            <a:avLst/>
          </a:prstGeom>
          <a:ln w="76200" cmpd="sng">
            <a:solidFill>
              <a:srgbClr val="008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ounded Rectangular Callout 59"/>
          <p:cNvSpPr/>
          <p:nvPr/>
        </p:nvSpPr>
        <p:spPr>
          <a:xfrm>
            <a:off x="6417819" y="4851320"/>
            <a:ext cx="2452744" cy="1358900"/>
          </a:xfrm>
          <a:prstGeom prst="wedgeRoundRectCallout">
            <a:avLst>
              <a:gd name="adj1" fmla="val -10653"/>
              <a:gd name="adj2" fmla="val -218808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DNS RESPONSE A</a:t>
            </a:r>
          </a:p>
          <a:p>
            <a:pPr algn="ctr"/>
            <a:r>
              <a:rPr lang="en-US" dirty="0" smtClean="0"/>
              <a:t>1.2.3.5</a:t>
            </a:r>
          </a:p>
          <a:p>
            <a:pPr algn="ctr"/>
            <a:r>
              <a:rPr lang="en-US" dirty="0" smtClean="0"/>
              <a:t>(correct IP)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95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4" grpId="0"/>
      <p:bldP spid="24" grpId="1"/>
      <p:bldP spid="56" grpId="0" animBg="1"/>
      <p:bldP spid="56" grpId="1" animBg="1"/>
      <p:bldP spid="6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DNS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Option A: get ISP resolver on board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(Previous slide)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Option B: On-path packet injection similar to TCP Resets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Can be mostly countered with DNS-hold-open: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Don’t take the first answer but instead wait for up to a second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Generally reliable when using an out of country recursive resolve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E.g., 8.8.8.8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Can be </a:t>
            </a:r>
            <a:r>
              <a:rPr lang="en-US" b="1" dirty="0" smtClean="0"/>
              <a:t>completely</a:t>
            </a:r>
            <a:r>
              <a:rPr lang="en-US" dirty="0" smtClean="0"/>
              <a:t> countered by DNS-hold-open + DNSSEC</a:t>
            </a:r>
          </a:p>
          <a:p>
            <a:pPr marL="1485900" lvl="2" indent="-342900">
              <a:buFont typeface="Arial"/>
              <a:buChar char="•"/>
            </a:pPr>
            <a:r>
              <a:rPr lang="en-US" dirty="0" smtClean="0"/>
              <a:t>Accept the first DNS reply </a:t>
            </a:r>
            <a:r>
              <a:rPr lang="en-US" b="1" dirty="0" smtClean="0"/>
              <a:t>which validates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12993"/>
            <a:ext cx="8105787" cy="5290481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Assignment 1 warm up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Download/play with Wireshark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Investigate Bro </a:t>
            </a:r>
            <a:r>
              <a:rPr lang="en-US" dirty="0" smtClean="0">
                <a:hlinkClick r:id="rId2"/>
              </a:rPr>
              <a:t>www.bro-ids.org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Lots </a:t>
            </a:r>
            <a:r>
              <a:rPr lang="en-US" dirty="0"/>
              <a:t>of tutorials here: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www.bro.org/documentation/index.html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Project + A1 info coming after today.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25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from Web …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Hold-On: Protecting Against On-Path DNS Poisoning</a:t>
            </a:r>
          </a:p>
          <a:p>
            <a:r>
              <a:rPr lang="en-US" dirty="0" smtClean="0"/>
              <a:t>H. </a:t>
            </a:r>
            <a:r>
              <a:rPr lang="en-US" dirty="0" err="1" smtClean="0"/>
              <a:t>Duan</a:t>
            </a:r>
            <a:r>
              <a:rPr lang="en-US" dirty="0" smtClean="0"/>
              <a:t>, N. Weaver, Z. Zhao, M. Hu, J. Liang, J. Jiang, K. Li, and V. </a:t>
            </a:r>
            <a:r>
              <a:rPr lang="en-US" dirty="0" err="1" smtClean="0"/>
              <a:t>Paxson</a:t>
            </a:r>
            <a:r>
              <a:rPr lang="en-US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Idea: Once you receive a DNS packet, wait for a predefined “hold-on” period before accepting the result.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DNSSEC is still vulnerable to these injected packets and does not make hold-on </a:t>
            </a:r>
            <a:r>
              <a:rPr lang="en-US" dirty="0" err="1" smtClean="0"/>
              <a:t>unneccessary</a:t>
            </a:r>
            <a:endParaRPr lang="en-US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Inject a reply with an invalid signature: client will reject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Use active measurements to determine the expected TTL and RTT to the server. </a:t>
            </a:r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10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Hold-on in action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17632" b="-17632"/>
          <a:stretch>
            <a:fillRect/>
          </a:stretch>
        </p:blipFill>
        <p:spPr/>
      </p:pic>
      <p:sp>
        <p:nvSpPr>
          <p:cNvPr id="5" name="Rectangle 4"/>
          <p:cNvSpPr/>
          <p:nvPr/>
        </p:nvSpPr>
        <p:spPr>
          <a:xfrm>
            <a:off x="457200" y="5334000"/>
            <a:ext cx="7269747" cy="109621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to FOCI2014 Talk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www.usenix.org/conference/foci14/workshop-program/presentation/anonymous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r>
              <a:rPr lang="en-US" dirty="0" smtClean="0"/>
              <a:t>^^^ This talk does a good job of overviewing the reading by anonymous.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618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Filtering of Web requests at application layer.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99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63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we 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time: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TCP Resets for censorship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Fingerprinting Reset Injectors (NDSS 2009 paper)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On path vs. In path censorship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95483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is the difference between an in-path and on-path censor?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are the pros of each approach?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are the two race conditions that can occur with reset injectors?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What headers would you look at to ID a reset injector?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would you localize an injector to a specific location in the network?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If the TCP reset occurs before the HTTP GET what can you say about the trigger?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After?</a:t>
            </a:r>
          </a:p>
        </p:txBody>
      </p:sp>
    </p:spTree>
    <p:extLst>
      <p:ext uri="{BB962C8B-B14F-4D97-AF65-F5344CB8AC3E}">
        <p14:creationId xmlns:p14="http://schemas.microsoft.com/office/powerpoint/2010/main" val="375409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smtClean="0"/>
              <a:t>Block IP addresses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IP layer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Disrupt TCP flows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TCP (transport layer)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Many possible triggers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Block hostnames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/>
              <a:t>DNS (application </a:t>
            </a:r>
            <a:r>
              <a:rPr lang="en-US" dirty="0" smtClean="0"/>
              <a:t>layer)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Disrupt HTTP transfers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HTTP (application layer)</a:t>
            </a:r>
          </a:p>
          <a:p>
            <a:pPr marL="800100" lvl="1" indent="-342900">
              <a:buFont typeface="Arial"/>
              <a:buChar char="•"/>
            </a:pPr>
            <a:endParaRPr lang="en-US" dirty="0"/>
          </a:p>
          <a:p>
            <a:pPr marL="342900" indent="-342900">
              <a:buFont typeface="Arial"/>
              <a:buChar char="•"/>
            </a:pPr>
            <a:endParaRPr lang="en-US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96899" y="3086101"/>
            <a:ext cx="3791938" cy="889000"/>
          </a:xfrm>
          <a:prstGeom prst="roundRect">
            <a:avLst/>
          </a:prstGeom>
          <a:noFill/>
          <a:ln w="38100" cmpd="sng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35566" y="3288276"/>
            <a:ext cx="800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918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name system (</a:t>
            </a:r>
            <a:r>
              <a:rPr lang="en-US" dirty="0" err="1" smtClean="0"/>
              <a:t>dns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596" r="59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486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198658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7EF4EF01-12A9-4B3F-B654-659A636699C4}" type="slidenum">
              <a:rPr lang="en-US"/>
              <a:pPr/>
              <a:t>7</a:t>
            </a:fld>
            <a:endParaRPr lang="en-US"/>
          </a:p>
        </p:txBody>
      </p:sp>
      <p:sp>
        <p:nvSpPr>
          <p:cNvPr id="198660" name="Text Box 5"/>
          <p:cNvSpPr txBox="1">
            <a:spLocks noChangeArrowheads="1"/>
          </p:cNvSpPr>
          <p:nvPr/>
        </p:nvSpPr>
        <p:spPr bwMode="auto">
          <a:xfrm>
            <a:off x="4206875" y="4881563"/>
            <a:ext cx="1746250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requesting host</a:t>
            </a:r>
            <a:endParaRPr 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>
                <a:solidFill>
                  <a:srgbClr val="000099"/>
                </a:solidFill>
              </a:rPr>
              <a:t>cis.poly.edu</a:t>
            </a:r>
          </a:p>
        </p:txBody>
      </p:sp>
      <p:sp>
        <p:nvSpPr>
          <p:cNvPr id="198661" name="Text Box 6"/>
          <p:cNvSpPr txBox="1">
            <a:spLocks noChangeArrowheads="1"/>
          </p:cNvSpPr>
          <p:nvPr/>
        </p:nvSpPr>
        <p:spPr bwMode="auto">
          <a:xfrm>
            <a:off x="6683375" y="5775325"/>
            <a:ext cx="1878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i="1"/>
              <a:t>gaia.cs.umass.edu</a:t>
            </a:r>
          </a:p>
        </p:txBody>
      </p:sp>
      <p:sp>
        <p:nvSpPr>
          <p:cNvPr id="198662" name="Text Box 17"/>
          <p:cNvSpPr txBox="1">
            <a:spLocks noChangeArrowheads="1"/>
          </p:cNvSpPr>
          <p:nvPr/>
        </p:nvSpPr>
        <p:spPr bwMode="auto">
          <a:xfrm>
            <a:off x="5791200" y="481013"/>
            <a:ext cx="2011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root DNS server</a:t>
            </a:r>
            <a:endParaRPr lang="en-US" sz="1600"/>
          </a:p>
        </p:txBody>
      </p:sp>
      <p:sp>
        <p:nvSpPr>
          <p:cNvPr id="202770" name="Line 18"/>
          <p:cNvSpPr>
            <a:spLocks noChangeShapeType="1"/>
          </p:cNvSpPr>
          <p:nvPr/>
        </p:nvSpPr>
        <p:spPr bwMode="auto">
          <a:xfrm flipH="1" flipV="1">
            <a:off x="5286375" y="2916238"/>
            <a:ext cx="0" cy="1314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771" name="Line 19"/>
          <p:cNvSpPr>
            <a:spLocks noChangeShapeType="1"/>
          </p:cNvSpPr>
          <p:nvPr/>
        </p:nvSpPr>
        <p:spPr bwMode="auto">
          <a:xfrm flipV="1">
            <a:off x="5400675" y="1220788"/>
            <a:ext cx="914400" cy="971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772" name="Line 20"/>
          <p:cNvSpPr>
            <a:spLocks noChangeShapeType="1"/>
          </p:cNvSpPr>
          <p:nvPr/>
        </p:nvSpPr>
        <p:spPr bwMode="auto">
          <a:xfrm flipV="1">
            <a:off x="5686425" y="2382838"/>
            <a:ext cx="1485900" cy="95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773" name="Line 21"/>
          <p:cNvSpPr>
            <a:spLocks noChangeShapeType="1"/>
          </p:cNvSpPr>
          <p:nvPr/>
        </p:nvSpPr>
        <p:spPr bwMode="auto">
          <a:xfrm flipH="1" flipV="1">
            <a:off x="5686425" y="2554288"/>
            <a:ext cx="141922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774" name="Line 22"/>
          <p:cNvSpPr>
            <a:spLocks noChangeShapeType="1"/>
          </p:cNvSpPr>
          <p:nvPr/>
        </p:nvSpPr>
        <p:spPr bwMode="auto">
          <a:xfrm flipH="1">
            <a:off x="5610225" y="1449388"/>
            <a:ext cx="733425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2775" name="Line 23"/>
          <p:cNvSpPr>
            <a:spLocks noChangeShapeType="1"/>
          </p:cNvSpPr>
          <p:nvPr/>
        </p:nvSpPr>
        <p:spPr bwMode="auto">
          <a:xfrm>
            <a:off x="5476875" y="2933700"/>
            <a:ext cx="9525" cy="13239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8669" name="Group 24"/>
          <p:cNvGrpSpPr>
            <a:grpSpLocks/>
          </p:cNvGrpSpPr>
          <p:nvPr/>
        </p:nvGrpSpPr>
        <p:grpSpPr bwMode="auto">
          <a:xfrm>
            <a:off x="4179888" y="3062288"/>
            <a:ext cx="1898650" cy="611187"/>
            <a:chOff x="2831" y="2132"/>
            <a:chExt cx="1196" cy="385"/>
          </a:xfrm>
        </p:grpSpPr>
        <p:sp>
          <p:nvSpPr>
            <p:cNvPr id="198823" name="Rectangle 25"/>
            <p:cNvSpPr>
              <a:spLocks noChangeArrowheads="1"/>
            </p:cNvSpPr>
            <p:nvPr/>
          </p:nvSpPr>
          <p:spPr bwMode="auto">
            <a:xfrm>
              <a:off x="2838" y="2178"/>
              <a:ext cx="1182" cy="3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98824" name="Text Box 26"/>
            <p:cNvSpPr txBox="1">
              <a:spLocks noChangeArrowheads="1"/>
            </p:cNvSpPr>
            <p:nvPr/>
          </p:nvSpPr>
          <p:spPr bwMode="auto">
            <a:xfrm>
              <a:off x="2831" y="2132"/>
              <a:ext cx="1196" cy="3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local DNS server</a:t>
              </a:r>
              <a:endParaRPr lang="en-US" sz="2400"/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i="1">
                  <a:solidFill>
                    <a:srgbClr val="000099"/>
                  </a:solidFill>
                </a:rPr>
                <a:t>dns.poly.edu</a:t>
              </a:r>
            </a:p>
          </p:txBody>
        </p:sp>
      </p:grpSp>
      <p:sp>
        <p:nvSpPr>
          <p:cNvPr id="202779" name="Text Box 27"/>
          <p:cNvSpPr txBox="1">
            <a:spLocks noChangeArrowheads="1"/>
          </p:cNvSpPr>
          <p:nvPr/>
        </p:nvSpPr>
        <p:spPr bwMode="auto">
          <a:xfrm>
            <a:off x="4997450" y="3771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1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0" name="Text Box 28"/>
          <p:cNvSpPr txBox="1">
            <a:spLocks noChangeArrowheads="1"/>
          </p:cNvSpPr>
          <p:nvPr/>
        </p:nvSpPr>
        <p:spPr bwMode="auto">
          <a:xfrm>
            <a:off x="5540375" y="14382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2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1" name="Text Box 29"/>
          <p:cNvSpPr txBox="1">
            <a:spLocks noChangeArrowheads="1"/>
          </p:cNvSpPr>
          <p:nvPr/>
        </p:nvSpPr>
        <p:spPr bwMode="auto">
          <a:xfrm>
            <a:off x="5978525" y="1676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3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2" name="Text Box 30"/>
          <p:cNvSpPr txBox="1">
            <a:spLocks noChangeArrowheads="1"/>
          </p:cNvSpPr>
          <p:nvPr/>
        </p:nvSpPr>
        <p:spPr bwMode="auto">
          <a:xfrm>
            <a:off x="6292850" y="20859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4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3" name="Text Box 31"/>
          <p:cNvSpPr txBox="1">
            <a:spLocks noChangeArrowheads="1"/>
          </p:cNvSpPr>
          <p:nvPr/>
        </p:nvSpPr>
        <p:spPr bwMode="auto">
          <a:xfrm>
            <a:off x="6323013" y="25733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5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6919913" y="36131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6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198676" name="Text Box 60"/>
          <p:cNvSpPr txBox="1">
            <a:spLocks noChangeArrowheads="1"/>
          </p:cNvSpPr>
          <p:nvPr/>
        </p:nvSpPr>
        <p:spPr bwMode="auto">
          <a:xfrm>
            <a:off x="6353175" y="4429125"/>
            <a:ext cx="2397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/>
              <a:t>authoritative DNS server</a:t>
            </a:r>
            <a:endParaRPr lang="en-US" sz="24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/>
              <a:t>dns.cs.umass.edu</a:t>
            </a:r>
            <a:endParaRPr lang="en-US" sz="1600"/>
          </a:p>
        </p:txBody>
      </p:sp>
      <p:sp>
        <p:nvSpPr>
          <p:cNvPr id="202813" name="Text Box 61"/>
          <p:cNvSpPr txBox="1">
            <a:spLocks noChangeArrowheads="1"/>
          </p:cNvSpPr>
          <p:nvPr/>
        </p:nvSpPr>
        <p:spPr bwMode="auto">
          <a:xfrm>
            <a:off x="6292850" y="3643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7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814" name="Text Box 62"/>
          <p:cNvSpPr txBox="1">
            <a:spLocks noChangeArrowheads="1"/>
          </p:cNvSpPr>
          <p:nvPr/>
        </p:nvSpPr>
        <p:spPr bwMode="auto">
          <a:xfrm>
            <a:off x="5549900" y="37909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>
                <a:solidFill>
                  <a:srgbClr val="CC0000"/>
                </a:solidFill>
              </a:rPr>
              <a:t>8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02815" name="Line 63"/>
          <p:cNvSpPr>
            <a:spLocks noChangeShapeType="1"/>
          </p:cNvSpPr>
          <p:nvPr/>
        </p:nvSpPr>
        <p:spPr bwMode="auto">
          <a:xfrm>
            <a:off x="5619750" y="2714625"/>
            <a:ext cx="1493838" cy="13144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2816" name="Line 64"/>
          <p:cNvSpPr>
            <a:spLocks noChangeShapeType="1"/>
          </p:cNvSpPr>
          <p:nvPr/>
        </p:nvSpPr>
        <p:spPr bwMode="auto">
          <a:xfrm flipH="1" flipV="1">
            <a:off x="5580063" y="2840038"/>
            <a:ext cx="1493837" cy="130175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681" name="Text Box 65"/>
          <p:cNvSpPr txBox="1">
            <a:spLocks noChangeArrowheads="1"/>
          </p:cNvSpPr>
          <p:nvPr/>
        </p:nvSpPr>
        <p:spPr bwMode="auto">
          <a:xfrm>
            <a:off x="6551613" y="1852613"/>
            <a:ext cx="2011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sz="1800"/>
              <a:t>TLD DNS server</a:t>
            </a:r>
            <a:endParaRPr lang="en-US" sz="1600"/>
          </a:p>
        </p:txBody>
      </p:sp>
      <p:sp>
        <p:nvSpPr>
          <p:cNvPr id="198682" name="Rectangle 66"/>
          <p:cNvSpPr>
            <a:spLocks noGrp="1" noChangeArrowheads="1"/>
          </p:cNvSpPr>
          <p:nvPr>
            <p:ph type="title"/>
          </p:nvPr>
        </p:nvSpPr>
        <p:spPr>
          <a:xfrm>
            <a:off x="0" y="217488"/>
            <a:ext cx="61976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sz="4000" dirty="0" smtClean="0">
                <a:ea typeface="ＭＳ Ｐゴシック" pitchFamily="34" charset="-128"/>
              </a:rPr>
              <a:t>DNS name 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dirty="0" smtClean="0">
                <a:ea typeface="ＭＳ Ｐゴシック" pitchFamily="34" charset="-128"/>
              </a:rPr>
              <a:t>resolution example</a:t>
            </a:r>
          </a:p>
        </p:txBody>
      </p:sp>
      <p:sp>
        <p:nvSpPr>
          <p:cNvPr id="198683" name="Rectangle 67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725613"/>
            <a:ext cx="3565525" cy="4648200"/>
          </a:xfrm>
        </p:spPr>
        <p:txBody>
          <a:bodyPr/>
          <a:lstStyle/>
          <a:p>
            <a:r>
              <a:rPr lang="en-US" sz="2400" smtClean="0">
                <a:ea typeface="ＭＳ Ｐゴシック" pitchFamily="34" charset="-128"/>
              </a:rPr>
              <a:t>host at cis.poly.edu wants IP address for gaia.cs.umass.edu</a:t>
            </a:r>
          </a:p>
        </p:txBody>
      </p:sp>
      <p:sp>
        <p:nvSpPr>
          <p:cNvPr id="198684" name="Rectangle 69"/>
          <p:cNvSpPr>
            <a:spLocks noChangeArrowheads="1"/>
          </p:cNvSpPr>
          <p:nvPr/>
        </p:nvSpPr>
        <p:spPr bwMode="auto">
          <a:xfrm>
            <a:off x="582613" y="3094038"/>
            <a:ext cx="3478212" cy="261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/>
            <a:r>
              <a:rPr lang="en-US" sz="2800" i="1">
                <a:solidFill>
                  <a:srgbClr val="CC0000"/>
                </a:solidFill>
                <a:latin typeface="Gill Sans MT" pitchFamily="34" charset="0"/>
              </a:rPr>
              <a:t>iterated query: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400">
                <a:latin typeface="Gill Sans MT" pitchFamily="34" charset="0"/>
              </a:rPr>
              <a:t>contacted server replies with name of server to contact</a:t>
            </a:r>
          </a:p>
          <a:p>
            <a:pPr marL="342900" indent="-342900">
              <a:lnSpc>
                <a:spcPct val="85000"/>
              </a:lnSpc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ja-JP" altLang="en-US" sz="2400">
                <a:latin typeface="Gill Sans MT" pitchFamily="34" charset="0"/>
              </a:rPr>
              <a:t>“</a:t>
            </a:r>
            <a:r>
              <a:rPr lang="en-US" altLang="ja-JP" sz="2400">
                <a:latin typeface="Gill Sans MT" pitchFamily="34" charset="0"/>
              </a:rPr>
              <a:t>I don</a:t>
            </a:r>
            <a:r>
              <a:rPr lang="ja-JP" altLang="en-US" sz="2400">
                <a:latin typeface="Gill Sans MT" pitchFamily="34" charset="0"/>
              </a:rPr>
              <a:t>’</a:t>
            </a:r>
            <a:r>
              <a:rPr lang="en-US" altLang="ja-JP" sz="2400">
                <a:latin typeface="Gill Sans MT" pitchFamily="34" charset="0"/>
              </a:rPr>
              <a:t>t know this name, but ask this server</a:t>
            </a:r>
            <a:r>
              <a:rPr lang="ja-JP" altLang="en-US" sz="2400">
                <a:latin typeface="Gill Sans MT" pitchFamily="34" charset="0"/>
              </a:rPr>
              <a:t>”</a:t>
            </a:r>
            <a:endParaRPr lang="en-US" sz="2400">
              <a:latin typeface="Gill Sans MT" pitchFamily="34" charset="0"/>
            </a:endParaRPr>
          </a:p>
        </p:txBody>
      </p:sp>
      <p:grpSp>
        <p:nvGrpSpPr>
          <p:cNvPr id="198685" name="Group 86"/>
          <p:cNvGrpSpPr>
            <a:grpSpLocks/>
          </p:cNvGrpSpPr>
          <p:nvPr/>
        </p:nvGrpSpPr>
        <p:grpSpPr bwMode="auto">
          <a:xfrm flipH="1">
            <a:off x="7226300" y="5091113"/>
            <a:ext cx="925513" cy="795337"/>
            <a:chOff x="-44" y="1473"/>
            <a:chExt cx="981" cy="1105"/>
          </a:xfrm>
        </p:grpSpPr>
        <p:pic>
          <p:nvPicPr>
            <p:cNvPr id="198821" name="Picture 87" descr="desktop_computer_stylized_medium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8822" name="Freeform 8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8686" name="Group 89"/>
          <p:cNvGrpSpPr>
            <a:grpSpLocks/>
          </p:cNvGrpSpPr>
          <p:nvPr/>
        </p:nvGrpSpPr>
        <p:grpSpPr bwMode="auto">
          <a:xfrm>
            <a:off x="4765675" y="4244975"/>
            <a:ext cx="925513" cy="795338"/>
            <a:chOff x="-44" y="1473"/>
            <a:chExt cx="981" cy="1105"/>
          </a:xfrm>
        </p:grpSpPr>
        <p:pic>
          <p:nvPicPr>
            <p:cNvPr id="198819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8820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98687" name="Group 125"/>
          <p:cNvGrpSpPr>
            <a:grpSpLocks/>
          </p:cNvGrpSpPr>
          <p:nvPr/>
        </p:nvGrpSpPr>
        <p:grpSpPr bwMode="auto">
          <a:xfrm>
            <a:off x="7226300" y="3743325"/>
            <a:ext cx="390525" cy="641350"/>
            <a:chOff x="4140" y="429"/>
            <a:chExt cx="1425" cy="2396"/>
          </a:xfrm>
        </p:grpSpPr>
        <p:sp>
          <p:nvSpPr>
            <p:cNvPr id="198787" name="Freeform 12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88" name="Rectangle 127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89" name="Freeform 12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90" name="Freeform 12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91" name="Rectangle 130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92" name="Group 13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817" name="AutoShape 132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8" name="AutoShape 133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93" name="Rectangle 134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94" name="Group 13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815" name="AutoShape 136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6" name="AutoShape 137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95" name="Rectangle 138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96" name="Rectangle 139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97" name="Group 14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813" name="AutoShape 141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4" name="AutoShape 142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98" name="Freeform 14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99" name="Group 14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811" name="AutoShape 145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812" name="AutoShape 146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800" name="Rectangle 147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1" name="Freeform 14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802" name="Freeform 14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803" name="Oval 150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4" name="Freeform 15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805" name="AutoShape 152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6" name="AutoShape 153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7" name="Oval 154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08" name="Oval 155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198809" name="Oval 156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810" name="Rectangle 157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688" name="Group 158"/>
          <p:cNvGrpSpPr>
            <a:grpSpLocks/>
          </p:cNvGrpSpPr>
          <p:nvPr/>
        </p:nvGrpSpPr>
        <p:grpSpPr bwMode="auto">
          <a:xfrm>
            <a:off x="5222875" y="2230438"/>
            <a:ext cx="390525" cy="641350"/>
            <a:chOff x="4140" y="429"/>
            <a:chExt cx="1425" cy="2396"/>
          </a:xfrm>
        </p:grpSpPr>
        <p:sp>
          <p:nvSpPr>
            <p:cNvPr id="198755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56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57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58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59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60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785" name="AutoShape 165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6" name="AutoShape 166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1" name="Rectangle 167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62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783" name="AutoShape 169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4" name="AutoShape 170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3" name="Rectangle 171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64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65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781" name="AutoShape 174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2" name="AutoShape 175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6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67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779" name="AutoShape 178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80" name="AutoShape 179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68" name="Rectangle 180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69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70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71" name="Oval 183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2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73" name="AutoShape 185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4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5" name="Oval 187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6" name="Oval 188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198777" name="Oval 189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78" name="Rectangle 190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689" name="Group 224"/>
          <p:cNvGrpSpPr>
            <a:grpSpLocks/>
          </p:cNvGrpSpPr>
          <p:nvPr/>
        </p:nvGrpSpPr>
        <p:grpSpPr bwMode="auto">
          <a:xfrm>
            <a:off x="6376988" y="968375"/>
            <a:ext cx="390525" cy="641350"/>
            <a:chOff x="4140" y="429"/>
            <a:chExt cx="1425" cy="2396"/>
          </a:xfrm>
        </p:grpSpPr>
        <p:sp>
          <p:nvSpPr>
            <p:cNvPr id="198723" name="Freeform 22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24" name="Rectangle 226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25" name="Freeform 22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26" name="Freeform 22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27" name="Rectangle 229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28" name="Group 23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753" name="AutoShape 231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54" name="AutoShape 232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29" name="Rectangle 233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30" name="Group 23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751" name="AutoShape 235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52" name="AutoShape 236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31" name="Rectangle 237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32" name="Rectangle 238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33" name="Group 23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749" name="AutoShape 240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50" name="AutoShape 241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34" name="Freeform 24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35" name="Group 24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747" name="AutoShape 244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48" name="AutoShape 245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36" name="Rectangle 246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37" name="Freeform 24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38" name="Freeform 24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39" name="Oval 249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0" name="Freeform 25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41" name="AutoShape 251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2" name="AutoShape 252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3" name="Oval 253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4" name="Oval 254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198745" name="Oval 255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46" name="Rectangle 256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98690" name="Group 257"/>
          <p:cNvGrpSpPr>
            <a:grpSpLocks/>
          </p:cNvGrpSpPr>
          <p:nvPr/>
        </p:nvGrpSpPr>
        <p:grpSpPr bwMode="auto">
          <a:xfrm>
            <a:off x="7192963" y="2220913"/>
            <a:ext cx="390525" cy="641350"/>
            <a:chOff x="4140" y="429"/>
            <a:chExt cx="1425" cy="2396"/>
          </a:xfrm>
        </p:grpSpPr>
        <p:sp>
          <p:nvSpPr>
            <p:cNvPr id="198691" name="Freeform 25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692" name="Rectangle 259"/>
            <p:cNvSpPr>
              <a:spLocks noChangeArrowheads="1"/>
            </p:cNvSpPr>
            <p:nvPr/>
          </p:nvSpPr>
          <p:spPr bwMode="auto">
            <a:xfrm>
              <a:off x="4204" y="429"/>
              <a:ext cx="1048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693" name="Freeform 26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694" name="Freeform 26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695" name="Rectangle 262"/>
            <p:cNvSpPr>
              <a:spLocks noChangeArrowheads="1"/>
            </p:cNvSpPr>
            <p:nvPr/>
          </p:nvSpPr>
          <p:spPr bwMode="auto">
            <a:xfrm>
              <a:off x="4210" y="696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696" name="Group 26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98721" name="AutoShape 264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3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22" name="AutoShape 265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4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697" name="Rectangle 266"/>
            <p:cNvSpPr>
              <a:spLocks noChangeArrowheads="1"/>
            </p:cNvSpPr>
            <p:nvPr/>
          </p:nvSpPr>
          <p:spPr bwMode="auto">
            <a:xfrm>
              <a:off x="4227" y="1016"/>
              <a:ext cx="591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698" name="Group 26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98719" name="AutoShape 268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3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20" name="AutoShape 269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4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699" name="Rectangle 270"/>
            <p:cNvSpPr>
              <a:spLocks noChangeArrowheads="1"/>
            </p:cNvSpPr>
            <p:nvPr/>
          </p:nvSpPr>
          <p:spPr bwMode="auto">
            <a:xfrm>
              <a:off x="4215" y="1360"/>
              <a:ext cx="597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00" name="Rectangle 271"/>
            <p:cNvSpPr>
              <a:spLocks noChangeArrowheads="1"/>
            </p:cNvSpPr>
            <p:nvPr/>
          </p:nvSpPr>
          <p:spPr bwMode="auto">
            <a:xfrm>
              <a:off x="4227" y="1657"/>
              <a:ext cx="597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701" name="Group 27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98717" name="AutoShape 273"/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2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18" name="AutoShape 274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02" name="Freeform 27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703" name="Group 27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98715" name="AutoShape 277"/>
              <p:cNvSpPr>
                <a:spLocks noChangeArrowheads="1"/>
              </p:cNvSpPr>
              <p:nvPr/>
            </p:nvSpPr>
            <p:spPr bwMode="auto">
              <a:xfrm>
                <a:off x="611" y="2566"/>
                <a:ext cx="729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716" name="AutoShape 278"/>
              <p:cNvSpPr>
                <a:spLocks noChangeArrowheads="1"/>
              </p:cNvSpPr>
              <p:nvPr/>
            </p:nvSpPr>
            <p:spPr bwMode="auto">
              <a:xfrm>
                <a:off x="625" y="2583"/>
                <a:ext cx="693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8704" name="Rectangle 279"/>
            <p:cNvSpPr>
              <a:spLocks noChangeArrowheads="1"/>
            </p:cNvSpPr>
            <p:nvPr/>
          </p:nvSpPr>
          <p:spPr bwMode="auto">
            <a:xfrm>
              <a:off x="5252" y="429"/>
              <a:ext cx="64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05" name="Freeform 28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06" name="Freeform 28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7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07" name="Oval 282"/>
            <p:cNvSpPr>
              <a:spLocks noChangeArrowheads="1"/>
            </p:cNvSpPr>
            <p:nvPr/>
          </p:nvSpPr>
          <p:spPr bwMode="auto">
            <a:xfrm>
              <a:off x="5519" y="2611"/>
              <a:ext cx="46" cy="95"/>
            </a:xfrm>
            <a:prstGeom prst="ellipse">
              <a:avLst/>
            </a:pr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08" name="Freeform 28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709" name="AutoShape 284"/>
            <p:cNvSpPr>
              <a:spLocks noChangeArrowheads="1"/>
            </p:cNvSpPr>
            <p:nvPr/>
          </p:nvSpPr>
          <p:spPr bwMode="auto">
            <a:xfrm>
              <a:off x="4140" y="2677"/>
              <a:ext cx="1199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0" name="AutoShape 285"/>
            <p:cNvSpPr>
              <a:spLocks noChangeArrowheads="1"/>
            </p:cNvSpPr>
            <p:nvPr/>
          </p:nvSpPr>
          <p:spPr bwMode="auto">
            <a:xfrm>
              <a:off x="4204" y="2712"/>
              <a:ext cx="1072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1" name="Oval 286"/>
            <p:cNvSpPr>
              <a:spLocks noChangeArrowheads="1"/>
            </p:cNvSpPr>
            <p:nvPr/>
          </p:nvSpPr>
          <p:spPr bwMode="auto">
            <a:xfrm>
              <a:off x="4308" y="2380"/>
              <a:ext cx="156" cy="148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2" name="Oval 287"/>
            <p:cNvSpPr>
              <a:spLocks noChangeArrowheads="1"/>
            </p:cNvSpPr>
            <p:nvPr/>
          </p:nvSpPr>
          <p:spPr bwMode="auto">
            <a:xfrm>
              <a:off x="4488" y="2386"/>
              <a:ext cx="156" cy="142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198713" name="Oval 288"/>
            <p:cNvSpPr>
              <a:spLocks noChangeArrowheads="1"/>
            </p:cNvSpPr>
            <p:nvPr/>
          </p:nvSpPr>
          <p:spPr bwMode="auto">
            <a:xfrm>
              <a:off x="4661" y="2380"/>
              <a:ext cx="156" cy="142"/>
            </a:xfrm>
            <a:prstGeom prst="ellipse">
              <a:avLst/>
            </a:pr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714" name="Rectangle 289"/>
            <p:cNvSpPr>
              <a:spLocks noChangeArrowheads="1"/>
            </p:cNvSpPr>
            <p:nvPr/>
          </p:nvSpPr>
          <p:spPr bwMode="auto">
            <a:xfrm>
              <a:off x="5061" y="1835"/>
              <a:ext cx="87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325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0" grpId="0" animBg="1"/>
      <p:bldP spid="202771" grpId="0" animBg="1"/>
      <p:bldP spid="202772" grpId="0" animBg="1"/>
      <p:bldP spid="202773" grpId="0" animBg="1"/>
      <p:bldP spid="202774" grpId="0" animBg="1"/>
      <p:bldP spid="202775" grpId="0" animBg="1"/>
      <p:bldP spid="202779" grpId="0"/>
      <p:bldP spid="202780" grpId="0"/>
      <p:bldP spid="202781" grpId="0"/>
      <p:bldP spid="202782" grpId="0"/>
      <p:bldP spid="202783" grpId="0"/>
      <p:bldP spid="202784" grpId="0"/>
      <p:bldP spid="202813" grpId="0"/>
      <p:bldP spid="202814" grpId="0"/>
      <p:bldP spid="202815" grpId="0" animBg="1"/>
      <p:bldP spid="2028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5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190466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B34227C7-10C5-40EA-A41F-B72F5F6B1D6E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190467" name="Group 23"/>
          <p:cNvGrpSpPr>
            <a:grpSpLocks/>
          </p:cNvGrpSpPr>
          <p:nvPr/>
        </p:nvGrpSpPr>
        <p:grpSpPr bwMode="auto">
          <a:xfrm>
            <a:off x="438150" y="1943100"/>
            <a:ext cx="8205788" cy="2444750"/>
            <a:chOff x="230" y="576"/>
            <a:chExt cx="5504" cy="1757"/>
          </a:xfrm>
        </p:grpSpPr>
        <p:sp>
          <p:nvSpPr>
            <p:cNvPr id="190473" name="Text Box 2"/>
            <p:cNvSpPr txBox="1">
              <a:spLocks noChangeArrowheads="1"/>
            </p:cNvSpPr>
            <p:nvPr/>
          </p:nvSpPr>
          <p:spPr bwMode="auto">
            <a:xfrm>
              <a:off x="2256" y="576"/>
              <a:ext cx="1385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Root DNS Servers</a:t>
              </a:r>
            </a:p>
          </p:txBody>
        </p:sp>
        <p:sp>
          <p:nvSpPr>
            <p:cNvPr id="190474" name="Text Box 4"/>
            <p:cNvSpPr txBox="1">
              <a:spLocks noChangeArrowheads="1"/>
            </p:cNvSpPr>
            <p:nvPr/>
          </p:nvSpPr>
          <p:spPr bwMode="auto">
            <a:xfrm>
              <a:off x="528" y="1344"/>
              <a:ext cx="1325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com DNS servers</a:t>
              </a:r>
            </a:p>
          </p:txBody>
        </p:sp>
        <p:sp>
          <p:nvSpPr>
            <p:cNvPr id="190475" name="Text Box 5"/>
            <p:cNvSpPr txBox="1">
              <a:spLocks noChangeArrowheads="1"/>
            </p:cNvSpPr>
            <p:nvPr/>
          </p:nvSpPr>
          <p:spPr bwMode="auto">
            <a:xfrm>
              <a:off x="2304" y="1296"/>
              <a:ext cx="1257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org DNS servers</a:t>
              </a:r>
            </a:p>
          </p:txBody>
        </p:sp>
        <p:sp>
          <p:nvSpPr>
            <p:cNvPr id="190476" name="Text Box 6"/>
            <p:cNvSpPr txBox="1">
              <a:spLocks noChangeArrowheads="1"/>
            </p:cNvSpPr>
            <p:nvPr/>
          </p:nvSpPr>
          <p:spPr bwMode="auto">
            <a:xfrm>
              <a:off x="4032" y="1296"/>
              <a:ext cx="1291" cy="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edu DNS servers</a:t>
              </a:r>
            </a:p>
          </p:txBody>
        </p:sp>
        <p:sp>
          <p:nvSpPr>
            <p:cNvPr id="190477" name="Line 7"/>
            <p:cNvSpPr>
              <a:spLocks noChangeShapeType="1"/>
            </p:cNvSpPr>
            <p:nvPr/>
          </p:nvSpPr>
          <p:spPr bwMode="auto">
            <a:xfrm flipH="1">
              <a:off x="1344" y="864"/>
              <a:ext cx="1392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478" name="Line 8"/>
            <p:cNvSpPr>
              <a:spLocks noChangeShapeType="1"/>
            </p:cNvSpPr>
            <p:nvPr/>
          </p:nvSpPr>
          <p:spPr bwMode="auto">
            <a:xfrm>
              <a:off x="2928" y="816"/>
              <a:ext cx="0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479" name="Line 9"/>
            <p:cNvSpPr>
              <a:spLocks noChangeShapeType="1"/>
            </p:cNvSpPr>
            <p:nvPr/>
          </p:nvSpPr>
          <p:spPr bwMode="auto">
            <a:xfrm>
              <a:off x="3168" y="864"/>
              <a:ext cx="1440" cy="43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480" name="Text Box 10"/>
            <p:cNvSpPr txBox="1">
              <a:spLocks noChangeArrowheads="1"/>
            </p:cNvSpPr>
            <p:nvPr/>
          </p:nvSpPr>
          <p:spPr bwMode="auto">
            <a:xfrm>
              <a:off x="3878" y="1752"/>
              <a:ext cx="992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poly.edu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1" name="Text Box 11"/>
            <p:cNvSpPr txBox="1">
              <a:spLocks noChangeArrowheads="1"/>
            </p:cNvSpPr>
            <p:nvPr/>
          </p:nvSpPr>
          <p:spPr bwMode="auto">
            <a:xfrm>
              <a:off x="4742" y="1752"/>
              <a:ext cx="992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umass.edu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2" name="Line 12"/>
            <p:cNvSpPr>
              <a:spLocks noChangeShapeType="1"/>
            </p:cNvSpPr>
            <p:nvPr/>
          </p:nvSpPr>
          <p:spPr bwMode="auto">
            <a:xfrm flipH="1">
              <a:off x="4224" y="1536"/>
              <a:ext cx="336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483" name="Line 13"/>
            <p:cNvSpPr>
              <a:spLocks noChangeShapeType="1"/>
            </p:cNvSpPr>
            <p:nvPr/>
          </p:nvSpPr>
          <p:spPr bwMode="auto">
            <a:xfrm>
              <a:off x="4848" y="1536"/>
              <a:ext cx="288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484" name="Text Box 14"/>
            <p:cNvSpPr txBox="1">
              <a:spLocks noChangeArrowheads="1"/>
            </p:cNvSpPr>
            <p:nvPr/>
          </p:nvSpPr>
          <p:spPr bwMode="auto">
            <a:xfrm>
              <a:off x="230" y="1848"/>
              <a:ext cx="992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yahoo.com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5" name="Text Box 15"/>
            <p:cNvSpPr txBox="1">
              <a:spLocks noChangeArrowheads="1"/>
            </p:cNvSpPr>
            <p:nvPr/>
          </p:nvSpPr>
          <p:spPr bwMode="auto">
            <a:xfrm>
              <a:off x="1248" y="1872"/>
              <a:ext cx="1001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amazon.com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6" name="Line 16"/>
            <p:cNvSpPr>
              <a:spLocks noChangeShapeType="1"/>
            </p:cNvSpPr>
            <p:nvPr/>
          </p:nvSpPr>
          <p:spPr bwMode="auto">
            <a:xfrm flipH="1">
              <a:off x="768" y="1584"/>
              <a:ext cx="192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487" name="Line 17"/>
            <p:cNvSpPr>
              <a:spLocks noChangeShapeType="1"/>
            </p:cNvSpPr>
            <p:nvPr/>
          </p:nvSpPr>
          <p:spPr bwMode="auto">
            <a:xfrm>
              <a:off x="1392" y="1584"/>
              <a:ext cx="24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488" name="Text Box 18"/>
            <p:cNvSpPr txBox="1">
              <a:spLocks noChangeArrowheads="1"/>
            </p:cNvSpPr>
            <p:nvPr/>
          </p:nvSpPr>
          <p:spPr bwMode="auto">
            <a:xfrm>
              <a:off x="2534" y="1799"/>
              <a:ext cx="993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pbs.org</a:t>
              </a:r>
            </a:p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/>
                <a:t>DNS servers</a:t>
              </a:r>
            </a:p>
          </p:txBody>
        </p:sp>
        <p:sp>
          <p:nvSpPr>
            <p:cNvPr id="190489" name="Line 19"/>
            <p:cNvSpPr>
              <a:spLocks noChangeShapeType="1"/>
            </p:cNvSpPr>
            <p:nvPr/>
          </p:nvSpPr>
          <p:spPr bwMode="auto">
            <a:xfrm>
              <a:off x="2928" y="1536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0468" name="Rectangle 20"/>
          <p:cNvSpPr>
            <a:spLocks noGrp="1" noChangeArrowheads="1"/>
          </p:cNvSpPr>
          <p:nvPr>
            <p:ph type="title"/>
          </p:nvPr>
        </p:nvSpPr>
        <p:spPr>
          <a:xfrm>
            <a:off x="468313" y="161925"/>
            <a:ext cx="8023225" cy="936625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ea typeface="ＭＳ Ｐゴシック" pitchFamily="34" charset="-128"/>
              </a:rPr>
              <a:t>DNS: a distributed, hierarchical database</a:t>
            </a:r>
          </a:p>
        </p:txBody>
      </p:sp>
      <p:sp>
        <p:nvSpPr>
          <p:cNvPr id="190471" name="Text Box 29"/>
          <p:cNvSpPr txBox="1">
            <a:spLocks noChangeArrowheads="1"/>
          </p:cNvSpPr>
          <p:nvPr/>
        </p:nvSpPr>
        <p:spPr bwMode="auto">
          <a:xfrm>
            <a:off x="3957638" y="2436813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…</a:t>
            </a:r>
          </a:p>
        </p:txBody>
      </p:sp>
      <p:sp>
        <p:nvSpPr>
          <p:cNvPr id="190472" name="Text Box 30"/>
          <p:cNvSpPr txBox="1">
            <a:spLocks noChangeArrowheads="1"/>
          </p:cNvSpPr>
          <p:nvPr/>
        </p:nvSpPr>
        <p:spPr bwMode="auto">
          <a:xfrm>
            <a:off x="4521200" y="24352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9444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Rectangle 7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Application Layer</a:t>
            </a:r>
          </a:p>
        </p:txBody>
      </p:sp>
      <p:sp>
        <p:nvSpPr>
          <p:cNvPr id="192514" name="Rectangle 8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A6EF705C-7DFB-4F81-A0FC-DC423C4E30F9}" type="slidenum">
              <a:rPr lang="en-US"/>
              <a:pPr/>
              <a:t>9</a:t>
            </a:fld>
            <a:endParaRPr lang="en-US"/>
          </a:p>
        </p:txBody>
      </p:sp>
      <p:sp>
        <p:nvSpPr>
          <p:cNvPr id="19251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2250"/>
            <a:ext cx="7772400" cy="882650"/>
          </a:xfrm>
        </p:spPr>
        <p:txBody>
          <a:bodyPr>
            <a:normAutofit fontScale="90000"/>
          </a:bodyPr>
          <a:lstStyle/>
          <a:p>
            <a:r>
              <a:rPr lang="en-US" sz="4000" smtClean="0">
                <a:ea typeface="ＭＳ Ｐゴシック" pitchFamily="34" charset="-128"/>
              </a:rPr>
              <a:t>DNS: root name servers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19251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8938" y="1158875"/>
            <a:ext cx="8478837" cy="4648200"/>
          </a:xfrm>
        </p:spPr>
        <p:txBody>
          <a:bodyPr/>
          <a:lstStyle/>
          <a:p>
            <a:r>
              <a:rPr lang="en-US" sz="2000" dirty="0" smtClean="0">
                <a:ea typeface="ＭＳ Ｐゴシック" pitchFamily="34" charset="-128"/>
              </a:rPr>
              <a:t>contacted by local name server that can not resolve name</a:t>
            </a:r>
          </a:p>
          <a:p>
            <a:r>
              <a:rPr lang="en-US" sz="2400" dirty="0" smtClean="0">
                <a:ea typeface="ＭＳ Ｐゴシック" pitchFamily="34" charset="-128"/>
              </a:rPr>
              <a:t>root name server:</a:t>
            </a:r>
          </a:p>
          <a:p>
            <a:pPr lvl="1"/>
            <a:r>
              <a:rPr lang="en-US" sz="2200" dirty="0" smtClean="0">
                <a:ea typeface="ＭＳ Ｐゴシック" pitchFamily="34" charset="-128"/>
              </a:rPr>
              <a:t>contacts authoritative name server if name mapping not known</a:t>
            </a:r>
          </a:p>
          <a:p>
            <a:pPr lvl="1"/>
            <a:r>
              <a:rPr lang="en-US" sz="2200" dirty="0" smtClean="0">
                <a:ea typeface="ＭＳ Ｐゴシック" pitchFamily="34" charset="-128"/>
              </a:rPr>
              <a:t>gets mapping</a:t>
            </a:r>
          </a:p>
          <a:p>
            <a:pPr lvl="1"/>
            <a:r>
              <a:rPr lang="en-US" sz="2200" dirty="0" smtClean="0">
                <a:ea typeface="ＭＳ Ｐゴシック" pitchFamily="34" charset="-128"/>
              </a:rPr>
              <a:t>returns mapping to local name server</a:t>
            </a:r>
          </a:p>
        </p:txBody>
      </p:sp>
      <p:sp>
        <p:nvSpPr>
          <p:cNvPr id="192517" name="Rectangle 20"/>
          <p:cNvSpPr>
            <a:spLocks noChangeArrowheads="1"/>
          </p:cNvSpPr>
          <p:nvPr/>
        </p:nvSpPr>
        <p:spPr bwMode="auto">
          <a:xfrm>
            <a:off x="6186488" y="5022850"/>
            <a:ext cx="2681287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5000"/>
              </a:lnSpc>
            </a:pPr>
            <a:r>
              <a:rPr lang="en-US" i="1"/>
              <a:t>    13 root name </a:t>
            </a:r>
            <a:r>
              <a:rPr lang="ja-JP" altLang="en-US" i="1"/>
              <a:t>“</a:t>
            </a:r>
            <a:r>
              <a:rPr lang="en-US" altLang="ja-JP" i="1"/>
              <a:t>servers</a:t>
            </a:r>
            <a:r>
              <a:rPr lang="ja-JP" altLang="en-US" i="1"/>
              <a:t>”</a:t>
            </a:r>
            <a:r>
              <a:rPr lang="en-US" altLang="ja-JP" i="1"/>
              <a:t> worldwide</a:t>
            </a:r>
            <a:endParaRPr lang="en-US" sz="2400" i="1"/>
          </a:p>
        </p:txBody>
      </p:sp>
      <p:sp>
        <p:nvSpPr>
          <p:cNvPr id="192518" name="AutoShape 22"/>
          <p:cNvSpPr>
            <a:spLocks noChangeAspect="1" noChangeArrowheads="1"/>
          </p:cNvSpPr>
          <p:nvPr/>
        </p:nvSpPr>
        <p:spPr bwMode="auto">
          <a:xfrm>
            <a:off x="481013" y="3581400"/>
            <a:ext cx="5784850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2400">
              <a:latin typeface="Comic Sans MS" pitchFamily="66" charset="0"/>
            </a:endParaRPr>
          </a:p>
        </p:txBody>
      </p:sp>
      <p:pic>
        <p:nvPicPr>
          <p:cNvPr id="192519" name="Picture 23" descr="world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01813" y="4378325"/>
            <a:ext cx="4319587" cy="217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520" name="Text Box 25"/>
          <p:cNvSpPr txBox="1">
            <a:spLocks noChangeArrowheads="1"/>
          </p:cNvSpPr>
          <p:nvPr/>
        </p:nvSpPr>
        <p:spPr bwMode="auto">
          <a:xfrm>
            <a:off x="207963" y="5160963"/>
            <a:ext cx="2090737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a. Verisign, Los Angeles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    (5 other sites)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b. USC-ISI Marina del Rey,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l. ICANN Los Angeles,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   (41 other sites)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92521" name="Freeform 26"/>
          <p:cNvSpPr>
            <a:spLocks/>
          </p:cNvSpPr>
          <p:nvPr/>
        </p:nvSpPr>
        <p:spPr bwMode="auto">
          <a:xfrm>
            <a:off x="1757363" y="5113338"/>
            <a:ext cx="531812" cy="341312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2522" name="Text Box 27"/>
          <p:cNvSpPr txBox="1">
            <a:spLocks noChangeArrowheads="1"/>
          </p:cNvSpPr>
          <p:nvPr/>
        </p:nvSpPr>
        <p:spPr bwMode="auto">
          <a:xfrm>
            <a:off x="204788" y="4333875"/>
            <a:ext cx="19494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e. NASA Mt View, CA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f. Internet Software C.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Palo Alto, CA (and 48 other   sites)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92523" name="Freeform 28"/>
          <p:cNvSpPr>
            <a:spLocks/>
          </p:cNvSpPr>
          <p:nvPr/>
        </p:nvSpPr>
        <p:spPr bwMode="auto">
          <a:xfrm flipV="1">
            <a:off x="1423988" y="4868863"/>
            <a:ext cx="817562" cy="184150"/>
          </a:xfrm>
          <a:custGeom>
            <a:avLst/>
            <a:gdLst>
              <a:gd name="T0" fmla="*/ 0 w 582"/>
              <a:gd name="T1" fmla="*/ 2147483647 h 426"/>
              <a:gd name="T2" fmla="*/ 2147483647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2524" name="Text Box 29"/>
          <p:cNvSpPr txBox="1">
            <a:spLocks noChangeArrowheads="1"/>
          </p:cNvSpPr>
          <p:nvPr/>
        </p:nvSpPr>
        <p:spPr bwMode="auto">
          <a:xfrm>
            <a:off x="4297363" y="3973513"/>
            <a:ext cx="2278062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/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i. Netnod, Stockholm (37 other sites)</a:t>
            </a:r>
          </a:p>
        </p:txBody>
      </p:sp>
      <p:sp>
        <p:nvSpPr>
          <p:cNvPr id="192525" name="Freeform 30"/>
          <p:cNvSpPr>
            <a:spLocks/>
          </p:cNvSpPr>
          <p:nvPr/>
        </p:nvSpPr>
        <p:spPr bwMode="auto">
          <a:xfrm>
            <a:off x="3932238" y="4068763"/>
            <a:ext cx="446087" cy="654050"/>
          </a:xfrm>
          <a:custGeom>
            <a:avLst/>
            <a:gdLst>
              <a:gd name="T0" fmla="*/ 2147483647 w 666"/>
              <a:gd name="T1" fmla="*/ 0 h 1005"/>
              <a:gd name="T2" fmla="*/ 0 w 666"/>
              <a:gd name="T3" fmla="*/ 2147483647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2526" name="Text Box 31"/>
          <p:cNvSpPr txBox="1">
            <a:spLocks noChangeArrowheads="1"/>
          </p:cNvSpPr>
          <p:nvPr/>
        </p:nvSpPr>
        <p:spPr bwMode="auto">
          <a:xfrm>
            <a:off x="4333875" y="3684588"/>
            <a:ext cx="251936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k. RIPE London (17 other sites)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92527" name="Freeform 32"/>
          <p:cNvSpPr>
            <a:spLocks/>
          </p:cNvSpPr>
          <p:nvPr/>
        </p:nvSpPr>
        <p:spPr bwMode="auto">
          <a:xfrm>
            <a:off x="3751263" y="3862388"/>
            <a:ext cx="615950" cy="946150"/>
          </a:xfrm>
          <a:custGeom>
            <a:avLst/>
            <a:gdLst>
              <a:gd name="T0" fmla="*/ 2147483647 w 922"/>
              <a:gd name="T1" fmla="*/ 0 h 1448"/>
              <a:gd name="T2" fmla="*/ 0 w 922"/>
              <a:gd name="T3" fmla="*/ 2147483647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2528" name="Text Box 33"/>
          <p:cNvSpPr txBox="1">
            <a:spLocks noChangeArrowheads="1"/>
          </p:cNvSpPr>
          <p:nvPr/>
        </p:nvSpPr>
        <p:spPr bwMode="auto">
          <a:xfrm>
            <a:off x="5911850" y="4303713"/>
            <a:ext cx="1766888" cy="23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m. WIDE Tokyo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(5 other sites)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92529" name="Freeform 34"/>
          <p:cNvSpPr>
            <a:spLocks/>
          </p:cNvSpPr>
          <p:nvPr/>
        </p:nvSpPr>
        <p:spPr bwMode="auto">
          <a:xfrm>
            <a:off x="5575300" y="4598988"/>
            <a:ext cx="400050" cy="431800"/>
          </a:xfrm>
          <a:custGeom>
            <a:avLst/>
            <a:gdLst>
              <a:gd name="T0" fmla="*/ 2147483647 w 252"/>
              <a:gd name="T1" fmla="*/ 0 h 462"/>
              <a:gd name="T2" fmla="*/ 0 w 252"/>
              <a:gd name="T3" fmla="*/ 2147483647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2530" name="Text Box 35"/>
          <p:cNvSpPr txBox="1">
            <a:spLocks noChangeArrowheads="1"/>
          </p:cNvSpPr>
          <p:nvPr/>
        </p:nvSpPr>
        <p:spPr bwMode="auto">
          <a:xfrm>
            <a:off x="1597025" y="3541713"/>
            <a:ext cx="2598738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c. Cogent, Herndon, VA (5 other sites)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d. U Maryland College Park, MD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h. ARL Aberdeen, MD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j. Verisign, Dulles VA (69 other sites )</a:t>
            </a:r>
            <a:endParaRPr lang="en-US" sz="2400">
              <a:latin typeface="Times New Roman" pitchFamily="18" charset="0"/>
            </a:endParaRPr>
          </a:p>
        </p:txBody>
      </p:sp>
      <p:cxnSp>
        <p:nvCxnSpPr>
          <p:cNvPr id="192532" name="Straight Arrow Connector 2"/>
          <p:cNvCxnSpPr>
            <a:cxnSpLocks noChangeShapeType="1"/>
          </p:cNvCxnSpPr>
          <p:nvPr/>
        </p:nvCxnSpPr>
        <p:spPr bwMode="auto">
          <a:xfrm flipH="1">
            <a:off x="2878138" y="4278313"/>
            <a:ext cx="7937" cy="690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2533" name="Text Box 35"/>
          <p:cNvSpPr txBox="1">
            <a:spLocks noChangeArrowheads="1"/>
          </p:cNvSpPr>
          <p:nvPr/>
        </p:nvSpPr>
        <p:spPr bwMode="auto">
          <a:xfrm>
            <a:off x="1550988" y="5889625"/>
            <a:ext cx="1470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323" tIns="35662" rIns="71323" bIns="35662"/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g. US DoD Columbus, OH (5 other sites)</a:t>
            </a:r>
            <a:endParaRPr lang="en-US" sz="2400">
              <a:latin typeface="Times New Roman" pitchFamily="18" charset="0"/>
            </a:endParaRPr>
          </a:p>
        </p:txBody>
      </p:sp>
      <p:cxnSp>
        <p:nvCxnSpPr>
          <p:cNvPr id="192534" name="Straight Arrow Connector 24"/>
          <p:cNvCxnSpPr>
            <a:cxnSpLocks noChangeShapeType="1"/>
            <a:stCxn id="192533" idx="0"/>
          </p:cNvCxnSpPr>
          <p:nvPr/>
        </p:nvCxnSpPr>
        <p:spPr bwMode="auto">
          <a:xfrm flipV="1">
            <a:off x="2286000" y="4945063"/>
            <a:ext cx="481013" cy="944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11515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7942</TotalTime>
  <Words>1269</Words>
  <Application>Microsoft Macintosh PowerPoint</Application>
  <PresentationFormat>On-screen Show (4:3)</PresentationFormat>
  <Paragraphs>261</Paragraphs>
  <Slides>24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 Black</vt:lpstr>
      <vt:lpstr>Calibri</vt:lpstr>
      <vt:lpstr>Comic Sans MS</vt:lpstr>
      <vt:lpstr>Courier New</vt:lpstr>
      <vt:lpstr>Gill Sans MT</vt:lpstr>
      <vt:lpstr>ＭＳ Ｐゴシック</vt:lpstr>
      <vt:lpstr>Times New Roman</vt:lpstr>
      <vt:lpstr>Wingdings</vt:lpstr>
      <vt:lpstr>ZapfDingbats</vt:lpstr>
      <vt:lpstr>Arial</vt:lpstr>
      <vt:lpstr>Essential</vt:lpstr>
      <vt:lpstr>CS590/690 Detecting network interference  (Spring 2018)</vt:lpstr>
      <vt:lpstr>Administrative note</vt:lpstr>
      <vt:lpstr>Where we are</vt:lpstr>
      <vt:lpstr>Test your understanding</vt:lpstr>
      <vt:lpstr>Overview</vt:lpstr>
      <vt:lpstr>Domain name system (dns)</vt:lpstr>
      <vt:lpstr>DNS name  resolution example</vt:lpstr>
      <vt:lpstr>DNS: a distributed, hierarchical database</vt:lpstr>
      <vt:lpstr>DNS: root name servers</vt:lpstr>
      <vt:lpstr>TLD, authoritative servers</vt:lpstr>
      <vt:lpstr>DNS records</vt:lpstr>
      <vt:lpstr>DNS protocol, messages</vt:lpstr>
      <vt:lpstr>DNS protocol, messages</vt:lpstr>
      <vt:lpstr>DNS: caching, updating records</vt:lpstr>
      <vt:lpstr>Ok … so now we know about DNS</vt:lpstr>
      <vt:lpstr>Blocking dns names</vt:lpstr>
      <vt:lpstr>Blocking dns names</vt:lpstr>
      <vt:lpstr>Types of false DNS responses</vt:lpstr>
      <vt:lpstr>Blocking DNS names</vt:lpstr>
      <vt:lpstr>Reading from Web … </vt:lpstr>
      <vt:lpstr>Hold-on in action</vt:lpstr>
      <vt:lpstr>Link to FOCI2014 Talk video</vt:lpstr>
      <vt:lpstr>Next time …</vt:lpstr>
      <vt:lpstr>Additional SLIDES</vt:lpstr>
    </vt:vector>
  </TitlesOfParts>
  <Company>SUNY Stony Brook</Company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 Gill</dc:creator>
  <cp:lastModifiedBy>Microsoft Office User</cp:lastModifiedBy>
  <cp:revision>131</cp:revision>
  <dcterms:created xsi:type="dcterms:W3CDTF">2014-01-23T15:43:34Z</dcterms:created>
  <dcterms:modified xsi:type="dcterms:W3CDTF">2018-01-31T15:56:52Z</dcterms:modified>
</cp:coreProperties>
</file>