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notesMasterIdLst>
    <p:notesMasterId r:id="rId33"/>
  </p:notesMasterIdLst>
  <p:sldIdLst>
    <p:sldId id="256" r:id="rId2"/>
    <p:sldId id="280" r:id="rId3"/>
    <p:sldId id="258" r:id="rId4"/>
    <p:sldId id="281" r:id="rId5"/>
    <p:sldId id="259" r:id="rId6"/>
    <p:sldId id="289" r:id="rId7"/>
    <p:sldId id="260" r:id="rId8"/>
    <p:sldId id="282" r:id="rId9"/>
    <p:sldId id="283" r:id="rId10"/>
    <p:sldId id="284" r:id="rId11"/>
    <p:sldId id="288" r:id="rId12"/>
    <p:sldId id="285" r:id="rId13"/>
    <p:sldId id="286" r:id="rId14"/>
    <p:sldId id="287" r:id="rId15"/>
    <p:sldId id="263" r:id="rId16"/>
    <p:sldId id="262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  <p:sldId id="272" r:id="rId26"/>
    <p:sldId id="273" r:id="rId27"/>
    <p:sldId id="275" r:id="rId28"/>
    <p:sldId id="274" r:id="rId29"/>
    <p:sldId id="276" r:id="rId30"/>
    <p:sldId id="277" r:id="rId31"/>
    <p:sldId id="279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958"/>
    <p:restoredTop sz="50000" autoAdjust="0"/>
  </p:normalViewPr>
  <p:slideViewPr>
    <p:cSldViewPr snapToGrid="0" snapToObjects="1">
      <p:cViewPr varScale="1">
        <p:scale>
          <a:sx n="47" d="100"/>
          <a:sy n="47" d="100"/>
        </p:scale>
        <p:origin x="1296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notesMaster" Target="notesMasters/notesMaster1.xml"/><Relationship Id="rId34" Type="http://schemas.openxmlformats.org/officeDocument/2006/relationships/presProps" Target="presProps.xml"/><Relationship Id="rId35" Type="http://schemas.openxmlformats.org/officeDocument/2006/relationships/viewProps" Target="viewProps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9B3636-CA97-B349-866B-6F8C73AC9BB8}" type="datetimeFigureOut">
              <a:rPr lang="en-US" smtClean="0"/>
              <a:t>1/22/18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3A18E3-BC2F-0745-96B3-AC0EF2203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561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Mention different approach to finding vantage points</a:t>
            </a:r>
            <a:r>
              <a:rPr lang="en-US" baseline="0" dirty="0" smtClean="0"/>
              <a:t> in </a:t>
            </a:r>
            <a:r>
              <a:rPr lang="en-US" baseline="0" dirty="0" err="1" smtClean="0"/>
              <a:t>cs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poli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3A18E3-BC2F-0745-96B3-AC0EF2203B9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3970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Vulnerable</a:t>
            </a:r>
            <a:r>
              <a:rPr lang="en-US" baseline="0" dirty="0" smtClean="0"/>
              <a:t> to censorship </a:t>
            </a:r>
            <a:r>
              <a:rPr lang="en-US" baseline="0" dirty="0" smtClean="0">
                <a:sym typeface="Wingdings"/>
              </a:rPr>
              <a:t> under control of public / private companies in a handful of countries (e.g., </a:t>
            </a:r>
            <a:r>
              <a:rPr lang="en-US" baseline="0" dirty="0" err="1" smtClean="0">
                <a:sym typeface="Wingdings"/>
              </a:rPr>
              <a:t>germany</a:t>
            </a:r>
            <a:r>
              <a:rPr lang="en-US" baseline="0" dirty="0" smtClean="0">
                <a:sym typeface="Wingdings"/>
              </a:rPr>
              <a:t>/</a:t>
            </a:r>
            <a:r>
              <a:rPr lang="en-US" baseline="0" dirty="0" err="1" smtClean="0">
                <a:sym typeface="Wingdings"/>
              </a:rPr>
              <a:t>britain</a:t>
            </a:r>
            <a:r>
              <a:rPr lang="en-US" baseline="0" dirty="0" smtClean="0">
                <a:sym typeface="Wingdings"/>
              </a:rPr>
              <a:t>)</a:t>
            </a:r>
          </a:p>
          <a:p>
            <a:endParaRPr lang="en-US" baseline="0" dirty="0" smtClean="0">
              <a:sym typeface="Wingdings"/>
            </a:endParaRPr>
          </a:p>
          <a:p>
            <a:r>
              <a:rPr lang="en-US" baseline="0" dirty="0" smtClean="0">
                <a:sym typeface="Wingdings"/>
              </a:rPr>
              <a:t>Censorship/disruption to weaken or isolate enemies.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3A18E3-BC2F-0745-96B3-AC0EF2203B95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397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3A18E3-BC2F-0745-96B3-AC0EF2203B95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1888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Key point</a:t>
            </a:r>
          </a:p>
          <a:p>
            <a:r>
              <a:rPr lang="en-US" dirty="0" smtClean="0"/>
              <a:t>Intl forums, however, hard to enforce on unwilling states.</a:t>
            </a:r>
          </a:p>
          <a:p>
            <a:r>
              <a:rPr lang="en-US" dirty="0" smtClean="0"/>
              <a:t>IFRB’s most successful project was monitoring radio jamming. Made “cost” of</a:t>
            </a:r>
            <a:r>
              <a:rPr lang="en-US" baseline="0" dirty="0" smtClean="0"/>
              <a:t> jamming higher by making it transparent.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3A18E3-BC2F-0745-96B3-AC0EF2203B95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1695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3A18E3-BC2F-0745-96B3-AC0EF2203B95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0310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DEABC-D766-4322-8E78-B830FAE35C72}" type="datetime4">
              <a:rPr lang="en-US" smtClean="0"/>
              <a:pPr/>
              <a:t>January 22, 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31F9E-604E-4343-9F29-EF72E8231CAD}" type="datetime4">
              <a:rPr lang="en-US" smtClean="0"/>
              <a:pPr/>
              <a:t>January 22, 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8E1CE-37F8-4102-8DF9-852A0A51F293}" type="datetime4">
              <a:rPr lang="en-US" smtClean="0"/>
              <a:pPr/>
              <a:t>January 22, 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33F43-3E86-47E4-BFBB-2476D384E1C6}" type="datetime4">
              <a:rPr lang="en-US" smtClean="0"/>
              <a:pPr/>
              <a:t>January 22, 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663BA-01FC-4367-B6F3-ABB2645D55F1}" type="datetime4">
              <a:rPr lang="en-US" smtClean="0"/>
              <a:pPr/>
              <a:t>January 22, 2018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199" y="1257028"/>
            <a:ext cx="3798107" cy="47258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5945" y="1257028"/>
            <a:ext cx="3797042" cy="472588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19C71-EC74-44AF-B27E-FC7DC3C3A61D}" type="datetime4">
              <a:rPr lang="en-US" smtClean="0"/>
              <a:pPr/>
              <a:t>January 22, 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CDA29-3CBE-48EA-92AE-A996835462BA}" type="datetime4">
              <a:rPr lang="en-US" smtClean="0"/>
              <a:pPr/>
              <a:t>January 22, 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EC054-3869-4501-B163-1BBFDE8DCE04}" type="datetime4">
              <a:rPr lang="en-US" smtClean="0"/>
              <a:pPr/>
              <a:t>January 22, 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3D831-56C1-49CF-8EF7-8B9A98402BCD}" type="datetime4">
              <a:rPr lang="en-US" smtClean="0"/>
              <a:pPr/>
              <a:t>January 22, 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D5615-7F4F-4584-84D5-CC95918C321F}" type="datetime4">
              <a:rPr lang="en-US" smtClean="0"/>
              <a:pPr/>
              <a:t>January 22, 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EA923-9BEE-48CE-9F28-5B525F399BAD}" type="datetime4">
              <a:rPr lang="en-US" smtClean="0"/>
              <a:pPr/>
              <a:t>January 22, 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105786" cy="67220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1112993"/>
            <a:ext cx="8105787" cy="50131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17D0EFEE-2756-4A20-BF2A-63F0A94F99AC}" type="datetime4">
              <a:rPr lang="en-US" smtClean="0"/>
              <a:pPr/>
              <a:t>January 22, 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4" Type="http://schemas.openxmlformats.org/officeDocument/2006/relationships/hyperlink" Target="http://www.creativecommons.org/licenses/by-sa/2.0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reativecommons.org/licenses/by-sa/2.0" TargetMode="External"/><Relationship Id="rId4" Type="http://schemas.openxmlformats.org/officeDocument/2006/relationships/hyperlink" Target="https://www.nanog.org/meetings/abstract?id=1810" TargetMode="External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8.jpe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phillipa@cs.umass.edu" TargetMode="External"/><Relationship Id="rId3" Type="http://schemas.openxmlformats.org/officeDocument/2006/relationships/hyperlink" Target="https://people.cs.umass.edu/~phillipa/?p=cs590690s18" TargetMode="Externa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3600" dirty="0" smtClean="0"/>
              <a:t>CS590B/690B</a:t>
            </a:r>
            <a:br>
              <a:rPr lang="en-US" sz="3600" dirty="0" smtClean="0"/>
            </a:br>
            <a:r>
              <a:rPr lang="en-US" sz="3600" dirty="0" smtClean="0"/>
              <a:t>measuring network interference</a:t>
            </a:r>
            <a:br>
              <a:rPr lang="en-US" sz="3600" dirty="0" smtClean="0"/>
            </a:br>
            <a:r>
              <a:rPr lang="en-US" sz="3600" dirty="0" smtClean="0"/>
              <a:t>(Spring 2018)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199" y="4800599"/>
            <a:ext cx="8057237" cy="1621567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Prof. Phillipa Gill</a:t>
            </a:r>
          </a:p>
          <a:p>
            <a:pPr algn="ctr"/>
            <a:r>
              <a:rPr lang="en-US" dirty="0" err="1" smtClean="0"/>
              <a:t>Umass</a:t>
            </a:r>
            <a:r>
              <a:rPr lang="en-US" dirty="0" smtClean="0"/>
              <a:t> </a:t>
            </a:r>
            <a:r>
              <a:rPr lang="en-US" dirty="0" err="1" smtClean="0"/>
              <a:t>amherst</a:t>
            </a:r>
            <a:r>
              <a:rPr lang="en-US" dirty="0" smtClean="0"/>
              <a:t>, Computer Science</a:t>
            </a:r>
          </a:p>
          <a:p>
            <a:pPr algn="ctr"/>
            <a:r>
              <a:rPr lang="en-US" dirty="0" smtClean="0"/>
              <a:t>Lecture 01</a:t>
            </a:r>
          </a:p>
        </p:txBody>
      </p:sp>
    </p:spTree>
    <p:extLst>
      <p:ext uri="{BB962C8B-B14F-4D97-AF65-F5344CB8AC3E}">
        <p14:creationId xmlns:p14="http://schemas.microsoft.com/office/powerpoint/2010/main" val="1607305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Paper 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112993"/>
            <a:ext cx="8105787" cy="5584752"/>
          </a:xfrm>
        </p:spPr>
        <p:txBody>
          <a:bodyPr>
            <a:normAutofit/>
          </a:bodyPr>
          <a:lstStyle/>
          <a:p>
            <a:pPr marL="342900" indent="-342900">
              <a:buFont typeface="Arial"/>
              <a:buChar char="•"/>
            </a:pPr>
            <a:r>
              <a:rPr lang="en-US" dirty="0" smtClean="0"/>
              <a:t>Prof. Gill will briefly summarize each paper</a:t>
            </a:r>
          </a:p>
          <a:p>
            <a:pPr marL="342900" indent="-342900">
              <a:buFont typeface="Arial"/>
              <a:buChar char="•"/>
            </a:pPr>
            <a:r>
              <a:rPr lang="en-US" sz="1800" dirty="0" smtClean="0"/>
              <a:t>One paper will be chosen for discussion</a:t>
            </a:r>
          </a:p>
          <a:p>
            <a:pPr marL="342900" indent="-342900">
              <a:buFont typeface="Arial"/>
              <a:buChar char="•"/>
            </a:pPr>
            <a:r>
              <a:rPr lang="en-US" sz="1800" dirty="0" smtClean="0"/>
              <a:t>Depending on your ID number you will argue for/against the paper</a:t>
            </a:r>
          </a:p>
          <a:p>
            <a:pPr marL="342900" indent="-342900">
              <a:buFont typeface="Arial"/>
              <a:buChar char="•"/>
            </a:pPr>
            <a:r>
              <a:rPr lang="en-US" sz="1800" dirty="0" smtClean="0"/>
              <a:t>Last ~15 minutes of class will be dedicated to paper discussion</a:t>
            </a:r>
          </a:p>
          <a:p>
            <a:pPr marL="342900" indent="-342900">
              <a:buFont typeface="Arial"/>
              <a:buChar char="•"/>
            </a:pPr>
            <a:r>
              <a:rPr lang="en-US" sz="1800" dirty="0" smtClean="0"/>
              <a:t>Think of this like a mock program committee meeting.</a:t>
            </a:r>
          </a:p>
          <a:p>
            <a:pPr marL="800100" lvl="1" indent="-342900">
              <a:buFont typeface="Arial"/>
              <a:buChar char="•"/>
            </a:pPr>
            <a:r>
              <a:rPr lang="en-US" sz="1800" dirty="0" smtClean="0"/>
              <a:t>Would we accept the paper if we were running a conference?</a:t>
            </a:r>
          </a:p>
          <a:p>
            <a:pPr marL="800100" lvl="1" indent="-342900">
              <a:buFont typeface="Arial"/>
              <a:buChar char="•"/>
            </a:pPr>
            <a:r>
              <a:rPr lang="en-US" sz="1800" dirty="0" smtClean="0"/>
              <a:t>Why/Why not? </a:t>
            </a:r>
          </a:p>
          <a:p>
            <a:pPr marL="800100" lvl="1" indent="-342900">
              <a:buFont typeface="Arial"/>
              <a:buChar char="•"/>
            </a:pPr>
            <a:r>
              <a:rPr lang="en-US" sz="1800" dirty="0" smtClean="0"/>
              <a:t>We may not reach a decision!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682910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Late Policy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Each student is given 4 slip days that they can use at any time to extend a deadline</a:t>
            </a:r>
          </a:p>
          <a:p>
            <a:pPr lvl="1"/>
            <a:r>
              <a:rPr lang="en-US" dirty="0" smtClean="0"/>
              <a:t>You don’t need to ask me, just turn-in stuff late. </a:t>
            </a:r>
          </a:p>
          <a:p>
            <a:pPr lvl="1"/>
            <a:r>
              <a:rPr lang="en-US" dirty="0" smtClean="0"/>
              <a:t>Mark on your submission (assignment, paper summary, etc.) how many of your slip days you are using.</a:t>
            </a:r>
          </a:p>
          <a:p>
            <a:endParaRPr lang="en-US" dirty="0" smtClean="0"/>
          </a:p>
          <a:p>
            <a:r>
              <a:rPr lang="en-US" dirty="0" smtClean="0"/>
              <a:t>Assignments are due at 11:59:59, </a:t>
            </a:r>
            <a:r>
              <a:rPr lang="en-US" b="1" dirty="0" smtClean="0">
                <a:solidFill>
                  <a:schemeClr val="accent1"/>
                </a:solidFill>
              </a:rPr>
              <a:t>no exceptions</a:t>
            </a:r>
          </a:p>
          <a:p>
            <a:pPr lvl="1"/>
            <a:r>
              <a:rPr lang="en-US" dirty="0" smtClean="0"/>
              <a:t>1 second late = 1 hour late = 1 day late</a:t>
            </a:r>
          </a:p>
          <a:p>
            <a:pPr lvl="1"/>
            <a:r>
              <a:rPr lang="en-US" dirty="0" smtClean="0"/>
              <a:t>20% off per day late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9663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Grade Changes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Each student gets two challenges</a:t>
            </a:r>
          </a:p>
          <a:p>
            <a:pPr lvl="1"/>
            <a:r>
              <a:rPr lang="en-US" dirty="0" smtClean="0"/>
              <a:t>Modeled after NFL system</a:t>
            </a:r>
          </a:p>
          <a:p>
            <a:pPr lvl="1"/>
            <a:r>
              <a:rPr lang="en-US" dirty="0" smtClean="0"/>
              <a:t>If you ask for a </a:t>
            </a:r>
            <a:r>
              <a:rPr lang="en-US" dirty="0" err="1" smtClean="0"/>
              <a:t>regrade</a:t>
            </a:r>
            <a:r>
              <a:rPr lang="en-US" dirty="0" smtClean="0"/>
              <a:t> and you are wrong, you lose a challenge</a:t>
            </a:r>
          </a:p>
          <a:p>
            <a:pPr lvl="1"/>
            <a:r>
              <a:rPr lang="en-US" dirty="0" smtClean="0"/>
              <a:t>When you are out of challenges, you cannot ask for </a:t>
            </a:r>
            <a:r>
              <a:rPr lang="en-US" dirty="0" err="1" smtClean="0"/>
              <a:t>regrading</a:t>
            </a:r>
            <a:endParaRPr lang="en-US" dirty="0" smtClean="0"/>
          </a:p>
          <a:p>
            <a:r>
              <a:rPr lang="en-US" dirty="0" smtClean="0"/>
              <a:t>Must come to office hours with the following in writing:</a:t>
            </a:r>
          </a:p>
          <a:p>
            <a:pPr marL="880110" lvl="1" indent="-514350">
              <a:buFont typeface="+mj-lt"/>
              <a:buAutoNum type="arabicPeriod"/>
            </a:pPr>
            <a:r>
              <a:rPr lang="en-US" dirty="0" smtClean="0"/>
              <a:t>Specify the problem(s) you want </a:t>
            </a:r>
            <a:r>
              <a:rPr lang="en-US" dirty="0" err="1" smtClean="0"/>
              <a:t>regraded</a:t>
            </a:r>
            <a:endParaRPr lang="en-US" dirty="0" smtClean="0"/>
          </a:p>
          <a:p>
            <a:pPr marL="880110" lvl="1" indent="-514350">
              <a:buFont typeface="+mj-lt"/>
              <a:buAutoNum type="arabicPeriod"/>
            </a:pPr>
            <a:r>
              <a:rPr lang="en-US" dirty="0" smtClean="0"/>
              <a:t>For each problem, explain why the grade is in error</a:t>
            </a:r>
          </a:p>
          <a:p>
            <a:pPr marL="502920" indent="-457200"/>
            <a:r>
              <a:rPr lang="en-US" dirty="0" smtClean="0"/>
              <a:t>Don’t sweat the small stuff</a:t>
            </a:r>
          </a:p>
          <a:p>
            <a:pPr marL="822960" lvl="1" indent="-457200"/>
            <a:r>
              <a:rPr lang="en-US" dirty="0" smtClean="0"/>
              <a:t>If the change is &lt;5% of the grade, don’t bother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70352" y="4884421"/>
            <a:ext cx="2362328" cy="184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6769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Cheating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Do not do it</a:t>
            </a:r>
          </a:p>
          <a:p>
            <a:pPr lvl="1"/>
            <a:r>
              <a:rPr lang="en-US" dirty="0" smtClean="0"/>
              <a:t>Seriously, don’t make me say it again</a:t>
            </a:r>
          </a:p>
          <a:p>
            <a:r>
              <a:rPr lang="en-US" dirty="0" smtClean="0"/>
              <a:t>Cheating is an automatic zero on the assignment</a:t>
            </a:r>
          </a:p>
          <a:p>
            <a:pPr lvl="1"/>
            <a:r>
              <a:rPr lang="en-US" b="1" u="sng" dirty="0" smtClean="0"/>
              <a:t>Will be referred to the university for discipline and possible expulsion</a:t>
            </a:r>
          </a:p>
          <a:p>
            <a:r>
              <a:rPr lang="en-US" dirty="0" smtClean="0"/>
              <a:t>See university academic integrity policy on the course Web page.</a:t>
            </a:r>
          </a:p>
        </p:txBody>
      </p:sp>
    </p:spTree>
    <p:extLst>
      <p:ext uri="{BB962C8B-B14F-4D97-AF65-F5344CB8AC3E}">
        <p14:creationId xmlns:p14="http://schemas.microsoft.com/office/powerpoint/2010/main" val="2187376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Grades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At the end of the semester, all of your grades will sum to up to 105 points</a:t>
            </a:r>
          </a:p>
          <a:p>
            <a:endParaRPr lang="en-US" dirty="0" smtClean="0"/>
          </a:p>
          <a:p>
            <a:r>
              <a:rPr lang="en-US" dirty="0" smtClean="0"/>
              <a:t>Final grades are based on a simple scale:</a:t>
            </a:r>
          </a:p>
          <a:p>
            <a:pPr lvl="1"/>
            <a:r>
              <a:rPr lang="en-US" dirty="0" smtClean="0"/>
              <a:t>A &gt;92, A- 90-92, B+ 87-89, B 83-86, B- 80-82, …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07291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Administravia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342900" indent="-342900">
              <a:buFont typeface="Arial"/>
              <a:buChar char="•"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Course information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Topics + organization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Mark breakdown</a:t>
            </a:r>
          </a:p>
          <a:p>
            <a:pPr marL="342900" indent="-342900">
              <a:buFont typeface="Arial"/>
              <a:buChar char="•"/>
            </a:pPr>
            <a:endParaRPr lang="en-US" dirty="0"/>
          </a:p>
          <a:p>
            <a:r>
              <a:rPr lang="en-US" dirty="0" smtClean="0"/>
              <a:t>Background: Censorship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What is censorship 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3 case studies of how we think about global censorship</a:t>
            </a:r>
          </a:p>
          <a:p>
            <a:pPr marL="342900" indent="-342900">
              <a:buFont typeface="Arial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5733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censorship?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0" i="1" dirty="0"/>
              <a:t>Censorship, the </a:t>
            </a:r>
            <a:r>
              <a:rPr lang="en-US" i="1" dirty="0">
                <a:solidFill>
                  <a:schemeClr val="tx2"/>
                </a:solidFill>
              </a:rPr>
              <a:t>suppression</a:t>
            </a:r>
            <a:r>
              <a:rPr lang="en-US" b="0" i="1" dirty="0">
                <a:solidFill>
                  <a:schemeClr val="tx2"/>
                </a:solidFill>
              </a:rPr>
              <a:t> </a:t>
            </a:r>
            <a:r>
              <a:rPr lang="en-US" b="0" i="1" dirty="0"/>
              <a:t>of words, images, or ideas that are "offensive," happens whenever some people succeed </a:t>
            </a:r>
            <a:r>
              <a:rPr lang="en-US" b="0" i="1" dirty="0" smtClean="0">
                <a:solidFill>
                  <a:srgbClr val="D1282E"/>
                </a:solidFill>
              </a:rPr>
              <a:t>in</a:t>
            </a:r>
            <a:r>
              <a:rPr lang="en-US" i="1" dirty="0" smtClean="0">
                <a:solidFill>
                  <a:srgbClr val="D1282E"/>
                </a:solidFill>
              </a:rPr>
              <a:t> imposing their personal political or moral values on others</a:t>
            </a:r>
            <a:r>
              <a:rPr lang="en-US" i="1" dirty="0" smtClean="0"/>
              <a:t>.</a:t>
            </a:r>
            <a:r>
              <a:rPr lang="en-US" b="0" i="1" dirty="0" smtClean="0"/>
              <a:t> </a:t>
            </a:r>
            <a:r>
              <a:rPr lang="en-US" b="0" i="1" dirty="0"/>
              <a:t>Censorship can be carried out by the government as well as private pressure groups. </a:t>
            </a:r>
            <a:r>
              <a:rPr lang="en-US" i="1" dirty="0">
                <a:solidFill>
                  <a:srgbClr val="D1282E"/>
                </a:solidFill>
              </a:rPr>
              <a:t>Censorship by the government is unconstitutional</a:t>
            </a:r>
            <a:r>
              <a:rPr lang="en-US" dirty="0" smtClean="0"/>
              <a:t>. </a:t>
            </a:r>
            <a:r>
              <a:rPr lang="en-US" b="0" dirty="0" smtClean="0"/>
              <a:t>– </a:t>
            </a:r>
            <a:r>
              <a:rPr lang="en-US" dirty="0" smtClean="0"/>
              <a:t>The American Civil Liberties Union</a:t>
            </a:r>
          </a:p>
          <a:p>
            <a:r>
              <a:rPr lang="en-US" dirty="0" smtClean="0"/>
              <a:t>Key points: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Censorship in general is a non-technical problem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Think banned books, suppression of news media etc.</a:t>
            </a:r>
          </a:p>
          <a:p>
            <a:pPr marL="342900" indent="-342900">
              <a:buFont typeface="Arial"/>
              <a:buChar char="•"/>
            </a:pPr>
            <a:r>
              <a:rPr lang="en-US" dirty="0"/>
              <a:t>I</a:t>
            </a:r>
            <a:r>
              <a:rPr lang="en-US" dirty="0" smtClean="0"/>
              <a:t>n the </a:t>
            </a:r>
            <a:r>
              <a:rPr lang="en-US" b="1" dirty="0" smtClean="0">
                <a:solidFill>
                  <a:srgbClr val="D1282E"/>
                </a:solidFill>
              </a:rPr>
              <a:t>United States</a:t>
            </a:r>
            <a:r>
              <a:rPr lang="en-US" dirty="0" smtClean="0">
                <a:solidFill>
                  <a:srgbClr val="D1282E"/>
                </a:solidFill>
              </a:rPr>
              <a:t> </a:t>
            </a:r>
            <a:r>
              <a:rPr lang="en-US" dirty="0" smtClean="0"/>
              <a:t>censorship is unconstitutional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Other countries?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Are we forcing Western values on other countries?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United Nations </a:t>
            </a:r>
            <a:r>
              <a:rPr lang="en-US" b="1" dirty="0" smtClean="0"/>
              <a:t>Universal Declaration of Human Rights </a:t>
            </a:r>
            <a:r>
              <a:rPr lang="en-US" dirty="0" smtClean="0"/>
              <a:t>provides some guidance of what speech should be protected globally</a:t>
            </a:r>
          </a:p>
          <a:p>
            <a:pPr marL="1485900" lvl="2" indent="-342900">
              <a:buFont typeface="Arial"/>
              <a:buChar char="•"/>
            </a:pPr>
            <a:r>
              <a:rPr lang="en-US" b="1" dirty="0" smtClean="0"/>
              <a:t>E.g., political, minority religions, LGBT, etc.</a:t>
            </a:r>
          </a:p>
          <a:p>
            <a:pPr marL="1485900" lvl="2" indent="-342900">
              <a:buFont typeface="Arial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2897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This course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/>
              <a:buChar char="•"/>
            </a:pPr>
            <a:r>
              <a:rPr lang="en-US" dirty="0" smtClean="0"/>
              <a:t>Focus primarily on </a:t>
            </a:r>
            <a:r>
              <a:rPr lang="en-US" dirty="0" smtClean="0">
                <a:solidFill>
                  <a:schemeClr val="accent3"/>
                </a:solidFill>
              </a:rPr>
              <a:t>technical issues </a:t>
            </a:r>
            <a:r>
              <a:rPr lang="en-US" dirty="0" smtClean="0"/>
              <a:t>relating to </a:t>
            </a:r>
            <a:r>
              <a:rPr lang="en-US" i="1" dirty="0" smtClean="0">
                <a:solidFill>
                  <a:srgbClr val="D1282E"/>
                </a:solidFill>
              </a:rPr>
              <a:t>“Internet censorship”</a:t>
            </a:r>
            <a:endParaRPr lang="en-US" dirty="0" smtClean="0"/>
          </a:p>
          <a:p>
            <a:pPr marL="800100" lvl="1" indent="-342900">
              <a:buFont typeface="Arial"/>
              <a:buChar char="•"/>
            </a:pPr>
            <a:r>
              <a:rPr lang="en-US" b="1" dirty="0" smtClean="0">
                <a:solidFill>
                  <a:schemeClr val="tx2"/>
                </a:solidFill>
              </a:rPr>
              <a:t>Internet censorship </a:t>
            </a:r>
            <a:r>
              <a:rPr lang="en-US" dirty="0" smtClean="0"/>
              <a:t>broadly defined to include many types of information controls/network interference</a:t>
            </a:r>
          </a:p>
          <a:p>
            <a:pPr marL="1485900" lvl="2" indent="-342900">
              <a:buFont typeface="Arial"/>
              <a:buChar char="•"/>
            </a:pPr>
            <a:r>
              <a:rPr lang="en-US" dirty="0" smtClean="0"/>
              <a:t>Surveillance, traffic differentiation</a:t>
            </a:r>
          </a:p>
          <a:p>
            <a:pPr marL="800100" lvl="1" indent="-342900">
              <a:buFont typeface="Arial"/>
              <a:buChar char="•"/>
            </a:pPr>
            <a:r>
              <a:rPr lang="en-US" b="1" dirty="0" smtClean="0">
                <a:solidFill>
                  <a:schemeClr val="accent3"/>
                </a:solidFill>
              </a:rPr>
              <a:t>Technical issues: </a:t>
            </a:r>
            <a:endParaRPr lang="en-US" dirty="0"/>
          </a:p>
          <a:p>
            <a:pPr marL="1485900" lvl="2" indent="-342900">
              <a:buFont typeface="Arial"/>
              <a:buChar char="•"/>
            </a:pPr>
            <a:r>
              <a:rPr lang="en-US" dirty="0" smtClean="0"/>
              <a:t>How is censorship implemented?</a:t>
            </a:r>
          </a:p>
          <a:p>
            <a:pPr marL="1485900" lvl="2" indent="-342900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How to we detect, measure, and circumvent censorship?</a:t>
            </a:r>
          </a:p>
          <a:p>
            <a:pPr marL="1485900" lvl="2" indent="-342900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Global impacts of national censorship:</a:t>
            </a:r>
            <a:endParaRPr lang="en-US" b="1" dirty="0" smtClean="0">
              <a:solidFill>
                <a:srgbClr val="000000"/>
              </a:solidFill>
            </a:endParaRPr>
          </a:p>
          <a:p>
            <a:pPr marL="1943100" lvl="3" indent="-342900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E.g., Pakistan hijacking worldwide YouTube traffic, China DNS censorship leakage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Some social issues will be discussed (e.g., historical context today)</a:t>
            </a:r>
          </a:p>
        </p:txBody>
      </p:sp>
    </p:spTree>
    <p:extLst>
      <p:ext uri="{BB962C8B-B14F-4D97-AF65-F5344CB8AC3E}">
        <p14:creationId xmlns:p14="http://schemas.microsoft.com/office/powerpoint/2010/main" val="69235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Global Censorship: History Lesson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Three Case Studies: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Telegraph Cable Cutting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High-Frequency Radio Jamming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Direct Broadcast Satellite TV Jamming</a:t>
            </a:r>
          </a:p>
          <a:p>
            <a:pPr marL="457200" indent="-457200">
              <a:buFont typeface="+mj-lt"/>
              <a:buAutoNum type="arabicPeriod"/>
            </a:pPr>
            <a:endParaRPr lang="en-US" dirty="0" smtClean="0"/>
          </a:p>
          <a:p>
            <a:r>
              <a:rPr lang="en-US" dirty="0" smtClean="0"/>
              <a:t>Why think about these examples?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Often times we lament the Internet for its lack of national borders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…however it is not the first network with this property!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See how people have dealt with this problem in the past</a:t>
            </a:r>
          </a:p>
          <a:p>
            <a:pPr marL="342900" indent="-342900">
              <a:buFont typeface="Arial"/>
              <a:buChar char="•"/>
            </a:pPr>
            <a:endParaRPr lang="en-US" dirty="0"/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ACKs: Thanks to Jon Penney for supplementary material in these slides.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3301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STUDY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1850 – first submarine cables laid </a:t>
            </a:r>
          </a:p>
          <a:p>
            <a:r>
              <a:rPr lang="en-US" dirty="0" smtClean="0"/>
              <a:t>…by 1900 the first global communications network!</a:t>
            </a:r>
            <a:endParaRPr lang="en-US" dirty="0"/>
          </a:p>
        </p:txBody>
      </p:sp>
      <p:pic>
        <p:nvPicPr>
          <p:cNvPr id="4" name="Picture 9" descr="http://atlantic-cable.com/Article/1895MunroNerves/Submarine-cable-map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406" y="2066274"/>
            <a:ext cx="7141871" cy="442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615606" y="5941498"/>
            <a:ext cx="2609984" cy="36933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Submarine cables 1895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509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000000"/>
                </a:solidFill>
              </a:rPr>
              <a:t>Administravia</a:t>
            </a:r>
            <a:endParaRPr lang="en-US" dirty="0" smtClean="0">
              <a:solidFill>
                <a:srgbClr val="000000"/>
              </a:solidFill>
            </a:endParaRPr>
          </a:p>
          <a:p>
            <a:pPr marL="342900" indent="-342900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Course information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Topics + organization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Mark breakdown</a:t>
            </a:r>
          </a:p>
          <a:p>
            <a:pPr marL="342900" indent="-342900">
              <a:buFont typeface="Arial"/>
              <a:buChar char="•"/>
            </a:pPr>
            <a:endParaRPr lang="en-US" dirty="0"/>
          </a:p>
          <a:p>
            <a:r>
              <a:rPr lang="en-US" dirty="0" smtClean="0"/>
              <a:t>Background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What is censorship 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3 case studies of how we think about global censorship</a:t>
            </a:r>
          </a:p>
          <a:p>
            <a:pPr marL="342900" indent="-342900">
              <a:buFont typeface="Arial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4397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VULNERABILITIES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Censorship @ network hubs and control points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Many of these points under control of Britain though Germany also heavily invested</a:t>
            </a:r>
            <a:endParaRPr lang="en-US" dirty="0"/>
          </a:p>
        </p:txBody>
      </p:sp>
      <p:pic>
        <p:nvPicPr>
          <p:cNvPr id="4" name="Picture 4" descr="Inside Porthcurno Cable Hu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4848" y="2314591"/>
            <a:ext cx="5700882" cy="4275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3"/>
          <p:cNvSpPr txBox="1">
            <a:spLocks noChangeArrowheads="1"/>
          </p:cNvSpPr>
          <p:nvPr/>
        </p:nvSpPr>
        <p:spPr bwMode="auto">
          <a:xfrm>
            <a:off x="5570888" y="6535737"/>
            <a:ext cx="3276600" cy="32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72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7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7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7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7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1500" b="1" dirty="0"/>
              <a:t>Photo: Tony </a:t>
            </a:r>
            <a:r>
              <a:rPr lang="en-CA" sz="1500" b="1" dirty="0" err="1"/>
              <a:t>Atkin</a:t>
            </a:r>
            <a:r>
              <a:rPr lang="en-CA" sz="1500" b="1" dirty="0"/>
              <a:t> [</a:t>
            </a:r>
            <a:r>
              <a:rPr lang="en-CA" sz="1500" b="1" dirty="0">
                <a:hlinkClick r:id="rId4"/>
              </a:rPr>
              <a:t>CC-BY-SA-2.0</a:t>
            </a:r>
            <a:r>
              <a:rPr lang="en-CA" sz="1500" b="1" dirty="0"/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2978177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farm4.staticflickr.com/3467/3697820244_4ba0cf51f0_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915" t="12506" r="27682" b="12506"/>
          <a:stretch>
            <a:fillRect/>
          </a:stretch>
        </p:blipFill>
        <p:spPr bwMode="auto">
          <a:xfrm>
            <a:off x="3830947" y="1624029"/>
            <a:ext cx="4732039" cy="497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vulnerabilities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112993"/>
            <a:ext cx="7849476" cy="5013171"/>
          </a:xfrm>
        </p:spPr>
        <p:txBody>
          <a:bodyPr/>
          <a:lstStyle/>
          <a:p>
            <a:r>
              <a:rPr lang="en-US" dirty="0" smtClean="0"/>
              <a:t>Cables vulnerable to physical attack (</a:t>
            </a:r>
            <a:r>
              <a:rPr lang="en-US" dirty="0" err="1" smtClean="0"/>
              <a:t>ie</a:t>
            </a:r>
            <a:r>
              <a:rPr lang="en-US" dirty="0" smtClean="0"/>
              <a:t>., severing)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98088" y="630879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4356100" y="6381750"/>
            <a:ext cx="4787900" cy="28733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Tx/>
              <a:buNone/>
            </a:pPr>
            <a:r>
              <a:rPr lang="en-CA" sz="1500" smtClean="0">
                <a:latin typeface="Arial" charset="0"/>
                <a:cs typeface="Arial" charset="0"/>
              </a:rPr>
              <a:t>Photo: Lichfield District Council [</a:t>
            </a:r>
            <a:r>
              <a:rPr lang="en-CA" sz="1500" smtClean="0">
                <a:latin typeface="Arial" charset="0"/>
                <a:cs typeface="Arial" charset="0"/>
                <a:hlinkClick r:id="rId3"/>
              </a:rPr>
              <a:t>CC-BY-SA-2.0</a:t>
            </a:r>
            <a:r>
              <a:rPr lang="en-CA" sz="1500" smtClean="0">
                <a:latin typeface="Arial" charset="0"/>
                <a:cs typeface="Arial" charset="0"/>
              </a:rPr>
              <a:t>]</a:t>
            </a:r>
            <a:endParaRPr lang="en-GB" sz="1500" dirty="0">
              <a:latin typeface="Times New Roman" charset="0"/>
              <a:cs typeface="Arial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5501" y="2422133"/>
            <a:ext cx="3527137" cy="2862323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b="1" dirty="0"/>
              <a:t>Aside:</a:t>
            </a:r>
          </a:p>
          <a:p>
            <a:pPr marL="342900" indent="-342900">
              <a:buFont typeface="Arial"/>
              <a:buChar char="•"/>
            </a:pPr>
            <a:r>
              <a:rPr lang="en-US" dirty="0"/>
              <a:t>The Internet has this same </a:t>
            </a:r>
            <a:r>
              <a:rPr lang="en-US" dirty="0" smtClean="0"/>
              <a:t>vulnerability!</a:t>
            </a:r>
            <a:endParaRPr lang="en-US" dirty="0"/>
          </a:p>
          <a:p>
            <a:pPr marL="342900" indent="-342900">
              <a:buFont typeface="Arial"/>
              <a:buChar char="•"/>
            </a:pPr>
            <a:r>
              <a:rPr lang="en-US" dirty="0"/>
              <a:t>Undersea cables in regions </a:t>
            </a:r>
            <a:r>
              <a:rPr lang="en-US" dirty="0" smtClean="0"/>
              <a:t>with </a:t>
            </a:r>
            <a:r>
              <a:rPr lang="en-US" dirty="0"/>
              <a:t>piracy are vulnerable (e.g., horn of Africa</a:t>
            </a:r>
            <a:r>
              <a:rPr lang="en-US" dirty="0" smtClean="0"/>
              <a:t>)</a:t>
            </a:r>
          </a:p>
          <a:p>
            <a:pPr marL="342900" indent="-342900">
              <a:buFont typeface="Arial"/>
              <a:buChar char="•"/>
            </a:pPr>
            <a:r>
              <a:rPr lang="en-US" dirty="0"/>
              <a:t>See </a:t>
            </a:r>
            <a:r>
              <a:rPr lang="en-US" dirty="0">
                <a:solidFill>
                  <a:srgbClr val="000000"/>
                </a:solidFill>
                <a:hlinkClick r:id="rId4"/>
              </a:rPr>
              <a:t>https://www.nanog.org/meetings/abstract?id=</a:t>
            </a:r>
            <a:r>
              <a:rPr lang="en-US" dirty="0" smtClean="0">
                <a:solidFill>
                  <a:srgbClr val="000000"/>
                </a:solidFill>
                <a:hlinkClick r:id="rId4"/>
              </a:rPr>
              <a:t>1810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smtClean="0"/>
              <a:t>for more info.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5222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International response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5"/>
                </a:solidFill>
              </a:rPr>
              <a:t>1875 International Telegraph Convention </a:t>
            </a:r>
          </a:p>
          <a:p>
            <a:pPr marL="342900" indent="-342900">
              <a:buFont typeface="Arial"/>
              <a:buChar char="•"/>
            </a:pPr>
            <a:r>
              <a:rPr lang="en-US" dirty="0">
                <a:cs typeface="Arial" charset="0"/>
              </a:rPr>
              <a:t>F</a:t>
            </a:r>
            <a:r>
              <a:rPr lang="en-NZ" dirty="0" smtClean="0">
                <a:cs typeface="Arial" charset="0"/>
              </a:rPr>
              <a:t>inalized </a:t>
            </a:r>
            <a:r>
              <a:rPr lang="en-NZ" dirty="0">
                <a:cs typeface="Arial" charset="0"/>
              </a:rPr>
              <a:t>in St. Petersburg </a:t>
            </a:r>
            <a:endParaRPr lang="en-NZ" dirty="0" smtClean="0">
              <a:cs typeface="Arial" charset="0"/>
            </a:endParaRPr>
          </a:p>
          <a:p>
            <a:pPr marL="342900" indent="-342900">
              <a:buFont typeface="Arial"/>
              <a:buChar char="•"/>
            </a:pPr>
            <a:r>
              <a:rPr lang="en-NZ" dirty="0" smtClean="0">
                <a:cs typeface="Arial" charset="0"/>
              </a:rPr>
              <a:t>“Right</a:t>
            </a:r>
            <a:r>
              <a:rPr lang="en-NZ" dirty="0">
                <a:cs typeface="Arial" charset="0"/>
              </a:rPr>
              <a:t>” to communicate by </a:t>
            </a:r>
            <a:r>
              <a:rPr lang="en-NZ" dirty="0" smtClean="0">
                <a:cs typeface="Arial" charset="0"/>
              </a:rPr>
              <a:t>telegraph</a:t>
            </a:r>
          </a:p>
          <a:p>
            <a:pPr marL="342900" indent="-342900">
              <a:buFont typeface="Arial"/>
              <a:buChar char="•"/>
            </a:pPr>
            <a:r>
              <a:rPr lang="en-NZ" dirty="0" smtClean="0">
                <a:cs typeface="Arial" charset="0"/>
              </a:rPr>
              <a:t>No </a:t>
            </a:r>
            <a:r>
              <a:rPr lang="en-NZ" dirty="0">
                <a:cs typeface="Arial" charset="0"/>
              </a:rPr>
              <a:t>national security exception </a:t>
            </a:r>
            <a:r>
              <a:rPr lang="en-NZ" dirty="0" smtClean="0">
                <a:cs typeface="Arial" charset="0"/>
              </a:rPr>
              <a:t>(unless notice given to sender)</a:t>
            </a:r>
          </a:p>
          <a:p>
            <a:pPr marL="342900" indent="-342900">
              <a:buFont typeface="Arial"/>
              <a:buChar char="•"/>
            </a:pPr>
            <a:r>
              <a:rPr lang="en-NZ" dirty="0">
                <a:cs typeface="Arial" charset="0"/>
              </a:rPr>
              <a:t>N</a:t>
            </a:r>
            <a:r>
              <a:rPr lang="en-NZ" dirty="0" smtClean="0">
                <a:cs typeface="Arial" charset="0"/>
              </a:rPr>
              <a:t>o </a:t>
            </a:r>
            <a:r>
              <a:rPr lang="en-NZ" dirty="0">
                <a:cs typeface="Arial" charset="0"/>
              </a:rPr>
              <a:t>“cultural” or “morality” </a:t>
            </a:r>
            <a:r>
              <a:rPr lang="en-NZ" dirty="0" smtClean="0">
                <a:cs typeface="Arial" charset="0"/>
              </a:rPr>
              <a:t>exception</a:t>
            </a:r>
          </a:p>
          <a:p>
            <a:pPr marL="342900" indent="-342900">
              <a:buFont typeface="Arial"/>
              <a:buChar char="•"/>
            </a:pPr>
            <a:r>
              <a:rPr lang="en-NZ" dirty="0">
                <a:cs typeface="Arial" charset="0"/>
              </a:rPr>
              <a:t>E</a:t>
            </a:r>
            <a:r>
              <a:rPr lang="en-NZ" dirty="0" smtClean="0">
                <a:cs typeface="Arial" charset="0"/>
              </a:rPr>
              <a:t>ncryption </a:t>
            </a:r>
            <a:r>
              <a:rPr lang="en-NZ" dirty="0">
                <a:cs typeface="Arial" charset="0"/>
              </a:rPr>
              <a:t>expressly allowed</a:t>
            </a:r>
            <a:endParaRPr lang="en-NZ" sz="3600" dirty="0">
              <a:solidFill>
                <a:schemeClr val="bg1"/>
              </a:solidFill>
              <a:cs typeface="Arial" charset="0"/>
            </a:endParaRPr>
          </a:p>
          <a:p>
            <a:r>
              <a:rPr lang="en-US" dirty="0" smtClean="0">
                <a:solidFill>
                  <a:srgbClr val="DC5924"/>
                </a:solidFill>
              </a:rPr>
              <a:t> 1884 Submarine Cables Convention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Prohibits submarine cable cutting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Prosecution by states party to treaty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Provisions for damage compensation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No provisions respecting war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8048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These worked well…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… in peace times, but they didn’t address war time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In 1908 an exception was put in place: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Telegrams sent by other state governments could be blocked without notice, </a:t>
            </a:r>
            <a:r>
              <a:rPr lang="en-US" b="1" dirty="0" smtClean="0"/>
              <a:t>if giving notice would pose a “dangerous” national security threat</a:t>
            </a:r>
            <a:r>
              <a:rPr lang="en-US" dirty="0" smtClean="0"/>
              <a:t>. 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Britain interpreted this exception to apply to existential threats (</a:t>
            </a:r>
            <a:r>
              <a:rPr lang="en-US" dirty="0" err="1" smtClean="0"/>
              <a:t>ie</a:t>
            </a:r>
            <a:r>
              <a:rPr lang="en-US" dirty="0" smtClean="0"/>
              <a:t>., war time)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As a result pervasive surveillance, censorship, espionage during the war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After the war? Result in permanent “peace time” state surveillance (creation of GCHQ in UK etc.)</a:t>
            </a:r>
          </a:p>
          <a:p>
            <a:pPr marL="800100" lvl="1" indent="-342900">
              <a:buFont typeface="Arial"/>
              <a:buChar char="•"/>
            </a:pPr>
            <a:r>
              <a:rPr lang="en-US" b="1" dirty="0" smtClean="0">
                <a:solidFill>
                  <a:schemeClr val="accent3"/>
                </a:solidFill>
              </a:rPr>
              <a:t>Does this sound familiar?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Submarine convention also didn’t account for war time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Cable cutting likely the first premeditated act of WWI when Britain and France cut German cables spanning the Atlantic and North Sea in August 1914.</a:t>
            </a:r>
            <a:endParaRPr lang="en-US" dirty="0"/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After the war private companies sought litigation for damages to cables + invention of wireless radio helped alleviate these issues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9964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study 2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High frequency radio jamming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During WWII radio used for propaganda and radio jamming was a method to censor content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Some radio signals could propagate across borders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Countries (e.g., Germany) used “broadcast defense” involving jamming of foreign radio.</a:t>
            </a:r>
          </a:p>
          <a:p>
            <a:pPr marL="342900" indent="-342900">
              <a:buFont typeface="Arial"/>
              <a:buChar char="•"/>
            </a:pPr>
            <a:endParaRPr lang="en-US" dirty="0"/>
          </a:p>
        </p:txBody>
      </p:sp>
      <p:pic>
        <p:nvPicPr>
          <p:cNvPr id="4" name="Picture 2" descr="File:Shortwave Radi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4152" y="3507059"/>
            <a:ext cx="3771539" cy="28286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69787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International response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Post war “Free flow of information” codified in Universal Declaration of Human Rights (UDHR 1948)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Promoted by US and its allies (influenced by US first amendment)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Codified the right to </a:t>
            </a:r>
            <a:r>
              <a:rPr lang="en-US" dirty="0" smtClean="0">
                <a:solidFill>
                  <a:srgbClr val="DC5924"/>
                </a:solidFill>
              </a:rPr>
              <a:t>“seek, receive, and impart information” </a:t>
            </a:r>
            <a:r>
              <a:rPr lang="en-US" dirty="0" smtClean="0"/>
              <a:t>(article 19 UDHR)</a:t>
            </a:r>
          </a:p>
          <a:p>
            <a:r>
              <a:rPr lang="en-US" dirty="0" smtClean="0"/>
              <a:t>UN Declaration on Freedom of Information 1946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Declared information freedom a </a:t>
            </a:r>
            <a:r>
              <a:rPr lang="en-US" dirty="0" smtClean="0">
                <a:solidFill>
                  <a:srgbClr val="DC5924"/>
                </a:solidFill>
              </a:rPr>
              <a:t>“fundamental human right”</a:t>
            </a:r>
          </a:p>
          <a:p>
            <a:r>
              <a:rPr lang="en-US" dirty="0" smtClean="0"/>
              <a:t>This consensus dissolved during Cold War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Soviet states blocked Western radio (BBC, VOA)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International legal disputes between East and West with East arguing that restricting information is a sovereign right of states.</a:t>
            </a:r>
          </a:p>
        </p:txBody>
      </p:sp>
    </p:spTree>
    <p:extLst>
      <p:ext uri="{BB962C8B-B14F-4D97-AF65-F5344CB8AC3E}">
        <p14:creationId xmlns:p14="http://schemas.microsoft.com/office/powerpoint/2010/main" val="3863306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International disputes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112993"/>
            <a:ext cx="8105787" cy="5428991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Struggles over information flow and politics took place in international forums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International Telecommunications Union (ITU), UNESCO, UN General assembly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These organizations still play a role in Internet governance forums</a:t>
            </a:r>
          </a:p>
          <a:p>
            <a:r>
              <a:rPr lang="en-US" dirty="0" smtClean="0"/>
              <a:t>Despite ITU resolutions condemning radio jamming, it continued in the Soviet Union.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IFRB: International Frequency Registration Board (ITU’s enforcement arm) performed monitoring of jamming activities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Cold War politics made enforcement challenging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Monitoring could enable “shaming” of entities that did not openly admit to jamming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This is a great motivation for research measuring Internet censorship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2005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Outputs of </a:t>
            </a:r>
            <a:r>
              <a:rPr lang="en-US" dirty="0" err="1" smtClean="0"/>
              <a:t>ifrb</a:t>
            </a:r>
            <a:r>
              <a:rPr lang="en-US" dirty="0" smtClean="0"/>
              <a:t> monitoring</a:t>
            </a:r>
            <a:endParaRPr lang="en-US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7257" r="-17257"/>
          <a:stretch>
            <a:fillRect/>
          </a:stretch>
        </p:blipFill>
        <p:spPr bwMode="auto">
          <a:xfrm>
            <a:off x="457200" y="1112838"/>
            <a:ext cx="8105775" cy="501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34406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study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Direct broadcast satellite jamming</a:t>
            </a:r>
          </a:p>
          <a:p>
            <a:r>
              <a:rPr lang="en-US" dirty="0"/>
              <a:t>	</a:t>
            </a:r>
            <a:r>
              <a:rPr lang="en-US" sz="1600" dirty="0" smtClean="0"/>
              <a:t>Ability to beam TV signals to targeted populations across borders.</a:t>
            </a:r>
            <a:endParaRPr lang="en-US" sz="1600" dirty="0"/>
          </a:p>
        </p:txBody>
      </p:sp>
      <p:pic>
        <p:nvPicPr>
          <p:cNvPr id="4" name="Picture 5" descr="http://upload.wikimedia.org/wikipedia/commons/1/11/Working_satellite_television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4610" y="2612532"/>
            <a:ext cx="3693879" cy="36819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35452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International response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/>
              <a:buChar char="•"/>
            </a:pPr>
            <a:r>
              <a:rPr lang="en-US" dirty="0" smtClean="0"/>
              <a:t>Debate about whether state sovereignty (e.g., over airwaves) justifies jamming</a:t>
            </a:r>
          </a:p>
          <a:p>
            <a:pPr marL="800100" lvl="1" indent="-342900">
              <a:buFont typeface="Arial"/>
              <a:buChar char="•"/>
            </a:pPr>
            <a:r>
              <a:rPr lang="en-US" b="1" dirty="0" smtClean="0">
                <a:solidFill>
                  <a:schemeClr val="accent3"/>
                </a:solidFill>
              </a:rPr>
              <a:t>Cultural and political power of television </a:t>
            </a:r>
            <a:r>
              <a:rPr lang="en-US" dirty="0" smtClean="0"/>
              <a:t>made the debate more complex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International law gave way to international politics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3 main factions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US + some Western nations advocating free-flow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Soviets + Eastern Bloc allies pushing for full jamming powers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Mainly developing countries arguing for more moderate regulation</a:t>
            </a:r>
          </a:p>
          <a:p>
            <a:pPr marL="1485900" lvl="2" indent="-342900">
              <a:buFont typeface="Arial"/>
              <a:buChar char="•"/>
            </a:pPr>
            <a:r>
              <a:rPr lang="en-US" dirty="0" smtClean="0"/>
              <a:t>E.g., “prior consent” of nation in the General Assembly (this was never formalized) </a:t>
            </a:r>
          </a:p>
          <a:p>
            <a:pPr marL="1485900" lvl="2" indent="-342900">
              <a:buFont typeface="Arial"/>
              <a:buChar char="•"/>
            </a:pPr>
            <a:r>
              <a:rPr lang="en-US" dirty="0" smtClean="0"/>
              <a:t>Complicated relevant law and weakened the case for free flow of information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5038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Instructor:</a:t>
            </a:r>
          </a:p>
          <a:p>
            <a:pPr marL="342900" indent="-342900">
              <a:buFont typeface="Arial"/>
              <a:buChar char="•"/>
            </a:pPr>
            <a:r>
              <a:rPr lang="en-US" b="0" dirty="0" smtClean="0"/>
              <a:t>Phillipa Gill; office: 232 CS building</a:t>
            </a:r>
          </a:p>
          <a:p>
            <a:pPr marL="342900" indent="-342900">
              <a:buFont typeface="Arial"/>
              <a:buChar char="•"/>
            </a:pPr>
            <a:r>
              <a:rPr lang="en-US" b="0" dirty="0" smtClean="0"/>
              <a:t>Email: </a:t>
            </a:r>
            <a:r>
              <a:rPr lang="en-US" b="0" dirty="0" smtClean="0">
                <a:hlinkClick r:id="rId2"/>
              </a:rPr>
              <a:t>phillipa@cs.umass.edu</a:t>
            </a:r>
            <a:r>
              <a:rPr lang="en-US" b="0" dirty="0" smtClean="0"/>
              <a:t> </a:t>
            </a:r>
          </a:p>
          <a:p>
            <a:pPr marL="342900" indent="-342900">
              <a:buFont typeface="Arial"/>
              <a:buChar char="•"/>
            </a:pPr>
            <a:r>
              <a:rPr lang="en-US" b="0" dirty="0" smtClean="0"/>
              <a:t>Office hours: By appointment. </a:t>
            </a:r>
          </a:p>
          <a:p>
            <a:r>
              <a:rPr lang="en-US" dirty="0" smtClean="0"/>
              <a:t>Course Web page:</a:t>
            </a:r>
          </a:p>
          <a:p>
            <a:r>
              <a:rPr lang="en-US" b="0" dirty="0">
                <a:hlinkClick r:id="rId3"/>
              </a:rPr>
              <a:t>https://people.cs.umass.edu/~phillipa/?</a:t>
            </a:r>
            <a:r>
              <a:rPr lang="en-US" b="0" dirty="0" smtClean="0">
                <a:hlinkClick r:id="rId3"/>
              </a:rPr>
              <a:t>p=cs590690s18</a:t>
            </a:r>
            <a:r>
              <a:rPr lang="en-US" b="0" dirty="0" smtClean="0"/>
              <a:t>  </a:t>
            </a:r>
          </a:p>
          <a:p>
            <a:r>
              <a:rPr lang="en-US" dirty="0" smtClean="0"/>
              <a:t>Web forum: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Discuss material covered in class, post + discuss interesting censorship related news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Sign up here: </a:t>
            </a:r>
            <a:r>
              <a:rPr lang="en-US" b="0" dirty="0" smtClean="0"/>
              <a:t>http://</a:t>
            </a:r>
            <a:r>
              <a:rPr lang="en-US" b="0" dirty="0" err="1" smtClean="0"/>
              <a:t>piazza.com</a:t>
            </a:r>
            <a:r>
              <a:rPr lang="en-US" b="0" dirty="0" smtClean="0"/>
              <a:t>/</a:t>
            </a:r>
            <a:r>
              <a:rPr lang="en-US" b="0" dirty="0" err="1" smtClean="0"/>
              <a:t>umass</a:t>
            </a:r>
            <a:r>
              <a:rPr lang="en-US" b="0" dirty="0" smtClean="0"/>
              <a:t>/spring2018/cse590690b </a:t>
            </a:r>
          </a:p>
        </p:txBody>
      </p:sp>
    </p:spTree>
    <p:extLst>
      <p:ext uri="{BB962C8B-B14F-4D97-AF65-F5344CB8AC3E}">
        <p14:creationId xmlns:p14="http://schemas.microsoft.com/office/powerpoint/2010/main" val="4141817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/>
              <a:buChar char="•"/>
            </a:pPr>
            <a:r>
              <a:rPr lang="en-US" dirty="0" smtClean="0"/>
              <a:t>War time information controls can become the norm in peace time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Avoid viewing censorship-related issues as “cyber war”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Can lead to justification of tighter controls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Monitoring and “naming and shaming” can be effective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E.g., IFRB monitoring of radio jamming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Can we have such a thing for Internet censorship?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As richness of media increases arguments become less clear cut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Television vs. Radio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Web 1.0 vs. Web 2.0 (Twitter/Facebook to organized rallies)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1895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time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Background on the Internet/protocols</a:t>
            </a:r>
          </a:p>
          <a:p>
            <a:r>
              <a:rPr lang="en-US" dirty="0" smtClean="0"/>
              <a:t>Start of censorship techniques + measurement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4010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Course goals: Why are we here?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/>
              <a:buChar char="•"/>
            </a:pPr>
            <a:r>
              <a:rPr lang="en-US" dirty="0" smtClean="0"/>
              <a:t>After spending a year post-</a:t>
            </a:r>
            <a:r>
              <a:rPr lang="en-US" dirty="0" err="1" smtClean="0"/>
              <a:t>docing</a:t>
            </a:r>
            <a:r>
              <a:rPr lang="en-US" dirty="0" smtClean="0"/>
              <a:t> with The Citizen Lab* I realized that Internet censorship research faces many </a:t>
            </a:r>
            <a:r>
              <a:rPr lang="en-US" dirty="0" smtClean="0">
                <a:solidFill>
                  <a:schemeClr val="tx2"/>
                </a:solidFill>
              </a:rPr>
              <a:t>Network Measurement </a:t>
            </a:r>
            <a:r>
              <a:rPr lang="en-US" dirty="0" smtClean="0"/>
              <a:t>challenges!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*The Citizen Lab = an interdisciplinary research group in political science at the University of Toronto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Political scientists often lack the technical tools to efficiently interpret data about Internet censorship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Computer scientists often lack the political context needed to interpret the forces behind censorship results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This course is based on my experiences interacting political scientists to study censorship and network interference</a:t>
            </a:r>
          </a:p>
          <a:p>
            <a:pPr marL="342900" indent="-342900" algn="ctr">
              <a:buFont typeface="Arial"/>
              <a:buChar char="•"/>
            </a:pPr>
            <a:r>
              <a:rPr lang="en-US" dirty="0" smtClean="0">
                <a:solidFill>
                  <a:schemeClr val="accent3"/>
                </a:solidFill>
              </a:rPr>
              <a:t>By the end of this course: You should have relevant </a:t>
            </a:r>
            <a:r>
              <a:rPr lang="en-US" i="1" dirty="0" smtClean="0">
                <a:solidFill>
                  <a:schemeClr val="accent3"/>
                </a:solidFill>
              </a:rPr>
              <a:t>technical</a:t>
            </a:r>
            <a:r>
              <a:rPr lang="en-US" dirty="0" smtClean="0">
                <a:solidFill>
                  <a:schemeClr val="accent3"/>
                </a:solidFill>
              </a:rPr>
              <a:t> background to design and evaluate methodologies for measuring various aspects of network interference</a:t>
            </a:r>
            <a:endParaRPr lang="en-US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7167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 and organization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Part 1: Methods for performing censorship + how we measure them 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Blocking of Web content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Traffic differentiation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Case studies 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Censorship of online social networks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Identifying specific censorship products</a:t>
            </a:r>
          </a:p>
          <a:p>
            <a:r>
              <a:rPr lang="en-US" dirty="0" smtClean="0"/>
              <a:t>Part 2: Evading censorship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err="1" smtClean="0"/>
              <a:t>Anonymization</a:t>
            </a:r>
            <a:r>
              <a:rPr lang="en-US" dirty="0" smtClean="0"/>
              <a:t> tools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Attacks on </a:t>
            </a:r>
            <a:r>
              <a:rPr lang="en-US" dirty="0" err="1" smtClean="0"/>
              <a:t>anonymization</a:t>
            </a:r>
            <a:r>
              <a:rPr lang="en-US" dirty="0" smtClean="0"/>
              <a:t> tools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Circumvention techniques 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Circumvention arms race</a:t>
            </a:r>
            <a:endParaRPr lang="en-US" dirty="0"/>
          </a:p>
          <a:p>
            <a:r>
              <a:rPr lang="en-US" dirty="0" smtClean="0"/>
              <a:t>Organization: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Mix of lecture/paper presentations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Time permitting, in-class assignment work/Q&amp;A</a:t>
            </a:r>
          </a:p>
        </p:txBody>
      </p:sp>
    </p:spTree>
    <p:extLst>
      <p:ext uri="{BB962C8B-B14F-4D97-AF65-F5344CB8AC3E}">
        <p14:creationId xmlns:p14="http://schemas.microsoft.com/office/powerpoint/2010/main" val="3250258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Mark breakdown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0659852"/>
              </p:ext>
            </p:extLst>
          </p:nvPr>
        </p:nvGraphicFramePr>
        <p:xfrm>
          <a:off x="457211" y="1429888"/>
          <a:ext cx="8105775" cy="2407920"/>
        </p:xfrm>
        <a:graphic>
          <a:graphicData uri="http://schemas.openxmlformats.org/drawingml/2006/table">
            <a:tbl>
              <a:tblPr/>
              <a:tblGrid>
                <a:gridCol w="2701925"/>
                <a:gridCol w="2701925"/>
                <a:gridCol w="2701925"/>
              </a:tblGrid>
              <a:tr h="0">
                <a:tc>
                  <a:txBody>
                    <a:bodyPr/>
                    <a:lstStyle/>
                    <a:p>
                      <a:r>
                        <a:rPr lang="en-US" b="1"/>
                        <a:t>Component</a:t>
                      </a:r>
                      <a:endParaRPr lang="en-US"/>
                    </a:p>
                  </a:txBody>
                  <a:tcPr marL="63500" marR="63500" marT="63500" marB="635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CS590B</a:t>
                      </a:r>
                      <a:endParaRPr lang="en-US" dirty="0"/>
                    </a:p>
                  </a:txBody>
                  <a:tcPr marL="63500" marR="63500" marT="63500" marB="635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/>
                        <a:t>CS690B</a:t>
                      </a:r>
                      <a:endParaRPr lang="en-US"/>
                    </a:p>
                  </a:txBody>
                  <a:tcPr marL="63500" marR="63500" marT="63500" marB="635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Course Project</a:t>
                      </a:r>
                    </a:p>
                  </a:txBody>
                  <a:tcPr marL="63500" marR="63500" marT="63500" marB="635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25%</a:t>
                      </a:r>
                      <a:endParaRPr lang="en-US" dirty="0"/>
                    </a:p>
                  </a:txBody>
                  <a:tcPr marL="63500" marR="63500" marT="63500" marB="635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/>
                        <a:t>25%</a:t>
                      </a:r>
                    </a:p>
                  </a:txBody>
                  <a:tcPr marL="63500" marR="63500" marT="63500" marB="635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Midterm exams</a:t>
                      </a:r>
                    </a:p>
                  </a:txBody>
                  <a:tcPr marL="63500" marR="63500" marT="63500" marB="635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10%+10%</a:t>
                      </a:r>
                      <a:endParaRPr lang="it-IT" dirty="0"/>
                    </a:p>
                  </a:txBody>
                  <a:tcPr marL="63500" marR="63500" marT="63500" marB="635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/>
                        <a:t>10%+10%</a:t>
                      </a:r>
                    </a:p>
                  </a:txBody>
                  <a:tcPr marL="63500" marR="63500" marT="63500" marB="635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Assignments</a:t>
                      </a:r>
                    </a:p>
                  </a:txBody>
                  <a:tcPr marL="63500" marR="63500" marT="63500" marB="635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40% (10% each)</a:t>
                      </a:r>
                    </a:p>
                  </a:txBody>
                  <a:tcPr marL="63500" marR="63500" marT="63500" marB="635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40% (10% each)</a:t>
                      </a:r>
                    </a:p>
                  </a:txBody>
                  <a:tcPr marL="63500" marR="63500" marT="63500" marB="635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Paper Summaries</a:t>
                      </a:r>
                    </a:p>
                  </a:txBody>
                  <a:tcPr marL="63500" marR="63500" marT="63500" marB="635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s-IS" dirty="0" smtClean="0"/>
                        <a:t>10%</a:t>
                      </a:r>
                      <a:endParaRPr lang="is-IS" dirty="0"/>
                    </a:p>
                  </a:txBody>
                  <a:tcPr marL="63500" marR="63500" marT="63500" marB="635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/>
                        <a:t>10%</a:t>
                      </a:r>
                    </a:p>
                  </a:txBody>
                  <a:tcPr marL="63500" marR="63500" marT="63500" marB="635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Paper Presentation</a:t>
                      </a:r>
                    </a:p>
                  </a:txBody>
                  <a:tcPr marL="63500" marR="63500" marT="63500" marB="635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/>
                        <a:t>15%</a:t>
                      </a:r>
                    </a:p>
                  </a:txBody>
                  <a:tcPr marL="63500" marR="63500" marT="63500" marB="635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15%</a:t>
                      </a:r>
                      <a:endParaRPr lang="pt-BR" dirty="0"/>
                    </a:p>
                  </a:txBody>
                  <a:tcPr marL="63500" marR="63500" marT="63500" marB="635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619640" y="4442772"/>
            <a:ext cx="4865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Total is 105% for each. Chance for 5% bonus.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9267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components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342900" indent="-342900">
              <a:buFont typeface="Arial"/>
              <a:buChar char="•"/>
            </a:pPr>
            <a:r>
              <a:rPr lang="en-US" dirty="0" smtClean="0"/>
              <a:t>Course project: </a:t>
            </a:r>
            <a:r>
              <a:rPr lang="en-US" b="0" dirty="0"/>
              <a:t>G</a:t>
            </a:r>
            <a:r>
              <a:rPr lang="en-US" b="0" dirty="0" smtClean="0"/>
              <a:t>roup </a:t>
            </a:r>
            <a:r>
              <a:rPr lang="en-US" b="0" dirty="0"/>
              <a:t>of 2-3 students to complete a semester long project related to Internet censorship. </a:t>
            </a:r>
            <a:r>
              <a:rPr lang="en-US" b="0" dirty="0" smtClean="0"/>
              <a:t>You will pick an existing paper from the literature and repeat it.</a:t>
            </a:r>
            <a:endParaRPr lang="en-US" dirty="0" smtClean="0"/>
          </a:p>
          <a:p>
            <a:pPr marL="800100" lvl="1" indent="-342900">
              <a:buFont typeface="Arial"/>
              <a:buChar char="•"/>
            </a:pPr>
            <a:r>
              <a:rPr lang="en-US" b="1" dirty="0" smtClean="0"/>
              <a:t>Goal: </a:t>
            </a:r>
            <a:r>
              <a:rPr lang="en-US" dirty="0" smtClean="0"/>
              <a:t>Expose you to the challenges of implementing and experimenting with different aspects of network measurements/network interference in the real world/with real data.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You </a:t>
            </a:r>
            <a:r>
              <a:rPr lang="en-US" dirty="0"/>
              <a:t>may consider older papers that bear revisiting. </a:t>
            </a:r>
            <a:endParaRPr lang="en-US" dirty="0" smtClean="0"/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For </a:t>
            </a:r>
            <a:r>
              <a:rPr lang="en-US" dirty="0"/>
              <a:t>your project you should carefully read the paper and figure out how you will repeat the study. </a:t>
            </a:r>
            <a:endParaRPr lang="en-US" dirty="0" smtClean="0"/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Did </a:t>
            </a:r>
            <a:r>
              <a:rPr lang="en-US" dirty="0"/>
              <a:t>they use public data sets that are collected on an ongoing basis? </a:t>
            </a:r>
            <a:endParaRPr lang="en-US" dirty="0" smtClean="0"/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Did </a:t>
            </a:r>
            <a:r>
              <a:rPr lang="en-US" dirty="0"/>
              <a:t>they use an infrastructure like </a:t>
            </a:r>
            <a:r>
              <a:rPr lang="en-US" dirty="0" err="1"/>
              <a:t>PlanetLab</a:t>
            </a:r>
            <a:r>
              <a:rPr lang="en-US" dirty="0"/>
              <a:t> where RIPE Atlas is a larger scale new alternative? </a:t>
            </a:r>
            <a:endParaRPr lang="en-US" dirty="0" smtClean="0"/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You </a:t>
            </a:r>
            <a:r>
              <a:rPr lang="en-US" dirty="0"/>
              <a:t>will compare the results of your repetition of the study with the original, taking into account changing censorship behaviors, any improvements you made to the methodology etc</a:t>
            </a:r>
            <a:r>
              <a:rPr lang="en-US" dirty="0" smtClean="0"/>
              <a:t>.</a:t>
            </a: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868553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components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/>
              <a:buChar char="•"/>
            </a:pPr>
            <a:r>
              <a:rPr lang="en-US" dirty="0" smtClean="0"/>
              <a:t>20% Midterms: roughly ½ the course material on each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40% Assignments: </a:t>
            </a:r>
            <a:r>
              <a:rPr lang="en-US" b="0" dirty="0" smtClean="0"/>
              <a:t>4-5 assignments.</a:t>
            </a:r>
          </a:p>
          <a:p>
            <a:pPr marL="800100" lvl="1" indent="-342900">
              <a:buFont typeface="Arial"/>
              <a:buChar char="•"/>
            </a:pPr>
            <a:r>
              <a:rPr lang="en-US" b="1" dirty="0" smtClean="0"/>
              <a:t>Goal: </a:t>
            </a:r>
            <a:r>
              <a:rPr lang="en-US" dirty="0" smtClean="0"/>
              <a:t>Give you experience with a breadth of measurement tools and techniques relevant in the censorship space</a:t>
            </a:r>
          </a:p>
          <a:p>
            <a:pPr marL="800100" lvl="1" indent="-342900">
              <a:buFont typeface="Arial"/>
              <a:buChar char="•"/>
            </a:pPr>
            <a:r>
              <a:rPr lang="en-US" sz="1600" dirty="0" smtClean="0"/>
              <a:t>Due </a:t>
            </a:r>
            <a:r>
              <a:rPr lang="en-US" sz="1600" dirty="0"/>
              <a:t>at 11:59:59pm on specified date</a:t>
            </a:r>
          </a:p>
          <a:p>
            <a:pPr lvl="2"/>
            <a:r>
              <a:rPr lang="en-US" sz="1600" b="1" dirty="0">
                <a:solidFill>
                  <a:schemeClr val="accent1"/>
                </a:solidFill>
              </a:rPr>
              <a:t>Working code is paramount</a:t>
            </a:r>
          </a:p>
          <a:p>
            <a:pPr marL="800100" lvl="1" indent="-342900">
              <a:buFont typeface="Arial"/>
              <a:buChar char="•"/>
            </a:pPr>
            <a:endParaRPr lang="en-US" sz="1800" dirty="0" smtClean="0"/>
          </a:p>
          <a:p>
            <a:pPr marL="342900" indent="-342900">
              <a:buFont typeface="Arial"/>
              <a:buChar char="•"/>
            </a:pPr>
            <a:r>
              <a:rPr lang="en-US" sz="1800" dirty="0" smtClean="0"/>
              <a:t>Paper summaries: </a:t>
            </a:r>
            <a:r>
              <a:rPr lang="en-US" sz="1800" b="0" dirty="0" smtClean="0"/>
              <a:t>Review one paper per lecture. Participate in online discussions on </a:t>
            </a:r>
            <a:r>
              <a:rPr lang="en-US" sz="1800" b="0" dirty="0" err="1" smtClean="0"/>
              <a:t>HotCRP</a:t>
            </a:r>
            <a:r>
              <a:rPr lang="en-US" sz="1800" b="0" dirty="0" smtClean="0"/>
              <a:t> system. Details will be posted to piazza.</a:t>
            </a:r>
            <a:endParaRPr lang="en-US" sz="1800" dirty="0"/>
          </a:p>
          <a:p>
            <a:pPr marL="342900" indent="-342900">
              <a:buFont typeface="Arial"/>
              <a:buChar char="•"/>
            </a:pPr>
            <a:r>
              <a:rPr lang="en-US" sz="1800" dirty="0" smtClean="0"/>
              <a:t>Paper presentation: </a:t>
            </a:r>
            <a:r>
              <a:rPr lang="en-US" sz="1800" b="0" dirty="0" smtClean="0"/>
              <a:t>In class discussion of papers. </a:t>
            </a:r>
          </a:p>
          <a:p>
            <a:pPr marL="800100" lvl="1" indent="-342900">
              <a:buFont typeface="Arial"/>
              <a:buChar char="•"/>
            </a:pPr>
            <a:r>
              <a:rPr lang="en-US" sz="1800" b="1" dirty="0" smtClean="0"/>
              <a:t>Goal: </a:t>
            </a:r>
            <a:r>
              <a:rPr lang="en-US" sz="1800" dirty="0" smtClean="0"/>
              <a:t>Give you experience reading and thinking critically about research papers in this area.</a:t>
            </a:r>
          </a:p>
          <a:p>
            <a:pPr marL="800100" lvl="1" indent="-342900">
              <a:buFont typeface="Arial"/>
              <a:buChar char="•"/>
            </a:pPr>
            <a:endParaRPr lang="en-US" sz="1800" b="1" dirty="0" smtClean="0"/>
          </a:p>
        </p:txBody>
      </p:sp>
    </p:spTree>
    <p:extLst>
      <p:ext uri="{BB962C8B-B14F-4D97-AF65-F5344CB8AC3E}">
        <p14:creationId xmlns:p14="http://schemas.microsoft.com/office/powerpoint/2010/main" val="3261677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Paper reviews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/>
              <a:buChar char="•"/>
            </a:pPr>
            <a:r>
              <a:rPr lang="en-US" dirty="0" smtClean="0"/>
              <a:t>You are required to write (1) paper review for each lecture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If there are multiple papers for a given lecture you will choose one based on your ID number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Details on Web page (ask questions about this to Piazza)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Summarize high level goals of the paper, how does it go about achieving them?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What problem does the paper solve?  Why is this an important problem? Or is it an important problem?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Strengths/weaknesses of the paper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What you would do different, thoughts on assumptions, ideas for future work/improvements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Summaries lose 2% of value for each day late that they are submitted.</a:t>
            </a:r>
          </a:p>
        </p:txBody>
      </p:sp>
    </p:spTree>
    <p:extLst>
      <p:ext uri="{BB962C8B-B14F-4D97-AF65-F5344CB8AC3E}">
        <p14:creationId xmlns:p14="http://schemas.microsoft.com/office/powerpoint/2010/main" val="3880837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Essential.thmx</Template>
  <TotalTime>4828</TotalTime>
  <Words>2171</Words>
  <Application>Microsoft Macintosh PowerPoint</Application>
  <PresentationFormat>On-screen Show (4:3)</PresentationFormat>
  <Paragraphs>276</Paragraphs>
  <Slides>31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8" baseType="lpstr">
      <vt:lpstr>Arial</vt:lpstr>
      <vt:lpstr>Arial Black</vt:lpstr>
      <vt:lpstr>Calibri</vt:lpstr>
      <vt:lpstr>ＭＳ Ｐゴシック</vt:lpstr>
      <vt:lpstr>Times New Roman</vt:lpstr>
      <vt:lpstr>Wingdings</vt:lpstr>
      <vt:lpstr>Essential</vt:lpstr>
      <vt:lpstr>CS590B/690B measuring network interference (Spring 2018)</vt:lpstr>
      <vt:lpstr>Today </vt:lpstr>
      <vt:lpstr>Course information</vt:lpstr>
      <vt:lpstr>Course goals: Why are we here?</vt:lpstr>
      <vt:lpstr>Topics and organization</vt:lpstr>
      <vt:lpstr>Mark breakdown</vt:lpstr>
      <vt:lpstr>Course components </vt:lpstr>
      <vt:lpstr>Course components </vt:lpstr>
      <vt:lpstr>Paper reviews</vt:lpstr>
      <vt:lpstr>Paper Discussion</vt:lpstr>
      <vt:lpstr>Late Policy</vt:lpstr>
      <vt:lpstr>Grade Changes</vt:lpstr>
      <vt:lpstr>Cheating</vt:lpstr>
      <vt:lpstr>Final Grades</vt:lpstr>
      <vt:lpstr>Today </vt:lpstr>
      <vt:lpstr>What is censorship?</vt:lpstr>
      <vt:lpstr>This course</vt:lpstr>
      <vt:lpstr>Global Censorship: History Lesson</vt:lpstr>
      <vt:lpstr>CASE STUDY 1</vt:lpstr>
      <vt:lpstr>TWO VULNERABILITIES </vt:lpstr>
      <vt:lpstr>Two vulnerabilities</vt:lpstr>
      <vt:lpstr>International response</vt:lpstr>
      <vt:lpstr>These worked well…</vt:lpstr>
      <vt:lpstr>Case study 2 </vt:lpstr>
      <vt:lpstr>International response</vt:lpstr>
      <vt:lpstr>International disputes</vt:lpstr>
      <vt:lpstr>Outputs of ifrb monitoring</vt:lpstr>
      <vt:lpstr>Case study 3</vt:lpstr>
      <vt:lpstr>International response</vt:lpstr>
      <vt:lpstr>Lessons?</vt:lpstr>
      <vt:lpstr>Next time …</vt:lpstr>
    </vt:vector>
  </TitlesOfParts>
  <Company>SUNY Stony Brook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Phillipa Gill</dc:creator>
  <cp:lastModifiedBy>Microsoft Office User</cp:lastModifiedBy>
  <cp:revision>46</cp:revision>
  <dcterms:created xsi:type="dcterms:W3CDTF">2014-01-23T15:43:34Z</dcterms:created>
  <dcterms:modified xsi:type="dcterms:W3CDTF">2018-01-22T15:49:51Z</dcterms:modified>
</cp:coreProperties>
</file>