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2.bin" ContentType="application/vnd.openxmlformats-officedocument.oleObject"/>
  <Override PartName="/ppt/notesSlides/notesSlide31.xml" ContentType="application/vnd.openxmlformats-officedocument.presentationml.notesSlide+xml"/>
  <Override PartName="/ppt/embeddings/oleObject3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4.xml" ContentType="application/vnd.openxmlformats-officedocument.presentationml.tags+xml"/>
  <Override PartName="/ppt/notesSlides/notesSlide40.xml" ContentType="application/vnd.openxmlformats-officedocument.presentationml.notesSlide+xml"/>
  <Override PartName="/ppt/tags/tag5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22"/>
  </p:notesMasterIdLst>
  <p:handoutMasterIdLst>
    <p:handoutMasterId r:id="rId123"/>
  </p:handoutMasterIdLst>
  <p:sldIdLst>
    <p:sldId id="388" r:id="rId2"/>
    <p:sldId id="608" r:id="rId3"/>
    <p:sldId id="390" r:id="rId4"/>
    <p:sldId id="391" r:id="rId5"/>
    <p:sldId id="392" r:id="rId6"/>
    <p:sldId id="393" r:id="rId7"/>
    <p:sldId id="425" r:id="rId8"/>
    <p:sldId id="426" r:id="rId9"/>
    <p:sldId id="427" r:id="rId10"/>
    <p:sldId id="429" r:id="rId11"/>
    <p:sldId id="505" r:id="rId12"/>
    <p:sldId id="430" r:id="rId13"/>
    <p:sldId id="433" r:id="rId14"/>
    <p:sldId id="431" r:id="rId15"/>
    <p:sldId id="435" r:id="rId16"/>
    <p:sldId id="428" r:id="rId17"/>
    <p:sldId id="434" r:id="rId18"/>
    <p:sldId id="436" r:id="rId19"/>
    <p:sldId id="437" r:id="rId20"/>
    <p:sldId id="438" r:id="rId21"/>
    <p:sldId id="606" r:id="rId22"/>
    <p:sldId id="440" r:id="rId23"/>
    <p:sldId id="441" r:id="rId24"/>
    <p:sldId id="535" r:id="rId25"/>
    <p:sldId id="605" r:id="rId26"/>
    <p:sldId id="536" r:id="rId27"/>
    <p:sldId id="442" r:id="rId28"/>
    <p:sldId id="443" r:id="rId29"/>
    <p:sldId id="444" r:id="rId30"/>
    <p:sldId id="474" r:id="rId31"/>
    <p:sldId id="475" r:id="rId32"/>
    <p:sldId id="476" r:id="rId33"/>
    <p:sldId id="477" r:id="rId34"/>
    <p:sldId id="480" r:id="rId35"/>
    <p:sldId id="479" r:id="rId36"/>
    <p:sldId id="481" r:id="rId37"/>
    <p:sldId id="482" r:id="rId38"/>
    <p:sldId id="472" r:id="rId39"/>
    <p:sldId id="483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534" r:id="rId51"/>
    <p:sldId id="494" r:id="rId52"/>
    <p:sldId id="495" r:id="rId53"/>
    <p:sldId id="496" r:id="rId54"/>
    <p:sldId id="501" r:id="rId55"/>
    <p:sldId id="497" r:id="rId56"/>
    <p:sldId id="502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16" r:id="rId65"/>
    <p:sldId id="617" r:id="rId66"/>
    <p:sldId id="618" r:id="rId67"/>
    <p:sldId id="619" r:id="rId68"/>
    <p:sldId id="620" r:id="rId69"/>
    <p:sldId id="621" r:id="rId70"/>
    <p:sldId id="622" r:id="rId71"/>
    <p:sldId id="623" r:id="rId72"/>
    <p:sldId id="624" r:id="rId73"/>
    <p:sldId id="625" r:id="rId74"/>
    <p:sldId id="626" r:id="rId75"/>
    <p:sldId id="627" r:id="rId76"/>
    <p:sldId id="628" r:id="rId77"/>
    <p:sldId id="629" r:id="rId78"/>
    <p:sldId id="630" r:id="rId79"/>
    <p:sldId id="631" r:id="rId80"/>
    <p:sldId id="632" r:id="rId81"/>
    <p:sldId id="633" r:id="rId82"/>
    <p:sldId id="634" r:id="rId83"/>
    <p:sldId id="635" r:id="rId84"/>
    <p:sldId id="636" r:id="rId85"/>
    <p:sldId id="637" r:id="rId86"/>
    <p:sldId id="638" r:id="rId87"/>
    <p:sldId id="639" r:id="rId88"/>
    <p:sldId id="640" r:id="rId89"/>
    <p:sldId id="641" r:id="rId90"/>
    <p:sldId id="642" r:id="rId91"/>
    <p:sldId id="643" r:id="rId92"/>
    <p:sldId id="644" r:id="rId93"/>
    <p:sldId id="645" r:id="rId94"/>
    <p:sldId id="646" r:id="rId95"/>
    <p:sldId id="647" r:id="rId96"/>
    <p:sldId id="648" r:id="rId97"/>
    <p:sldId id="649" r:id="rId98"/>
    <p:sldId id="650" r:id="rId99"/>
    <p:sldId id="651" r:id="rId100"/>
    <p:sldId id="652" r:id="rId101"/>
    <p:sldId id="653" r:id="rId102"/>
    <p:sldId id="654" r:id="rId103"/>
    <p:sldId id="655" r:id="rId104"/>
    <p:sldId id="656" r:id="rId105"/>
    <p:sldId id="657" r:id="rId106"/>
    <p:sldId id="658" r:id="rId107"/>
    <p:sldId id="659" r:id="rId108"/>
    <p:sldId id="660" r:id="rId109"/>
    <p:sldId id="661" r:id="rId110"/>
    <p:sldId id="662" r:id="rId111"/>
    <p:sldId id="663" r:id="rId112"/>
    <p:sldId id="664" r:id="rId113"/>
    <p:sldId id="665" r:id="rId114"/>
    <p:sldId id="666" r:id="rId115"/>
    <p:sldId id="667" r:id="rId116"/>
    <p:sldId id="668" r:id="rId117"/>
    <p:sldId id="669" r:id="rId118"/>
    <p:sldId id="670" r:id="rId119"/>
    <p:sldId id="671" r:id="rId120"/>
    <p:sldId id="672" r:id="rId1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608"/>
            <p14:sldId id="390"/>
            <p14:sldId id="391"/>
            <p14:sldId id="392"/>
            <p14:sldId id="393"/>
            <p14:sldId id="425"/>
            <p14:sldId id="426"/>
            <p14:sldId id="427"/>
            <p14:sldId id="429"/>
            <p14:sldId id="505"/>
            <p14:sldId id="430"/>
            <p14:sldId id="433"/>
            <p14:sldId id="431"/>
            <p14:sldId id="435"/>
            <p14:sldId id="428"/>
            <p14:sldId id="434"/>
            <p14:sldId id="436"/>
            <p14:sldId id="437"/>
            <p14:sldId id="438"/>
            <p14:sldId id="606"/>
            <p14:sldId id="440"/>
            <p14:sldId id="441"/>
            <p14:sldId id="535"/>
            <p14:sldId id="605"/>
            <p14:sldId id="536"/>
            <p14:sldId id="442"/>
            <p14:sldId id="443"/>
            <p14:sldId id="444"/>
            <p14:sldId id="474"/>
            <p14:sldId id="475"/>
            <p14:sldId id="476"/>
            <p14:sldId id="477"/>
            <p14:sldId id="480"/>
            <p14:sldId id="479"/>
            <p14:sldId id="481"/>
            <p14:sldId id="482"/>
            <p14:sldId id="47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534"/>
            <p14:sldId id="494"/>
            <p14:sldId id="495"/>
            <p14:sldId id="496"/>
            <p14:sldId id="501"/>
            <p14:sldId id="497"/>
            <p14:sldId id="502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8" autoAdjust="0"/>
    <p:restoredTop sz="96706" autoAdjust="0"/>
  </p:normalViewPr>
  <p:slideViewPr>
    <p:cSldViewPr snapToGrid="0">
      <p:cViewPr varScale="1">
        <p:scale>
          <a:sx n="114" d="100"/>
          <a:sy n="114" d="100"/>
        </p:scale>
        <p:origin x="-104" y="-18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notesMaster" Target="notesMasters/notesMaster1.xml"/><Relationship Id="rId123" Type="http://schemas.openxmlformats.org/officeDocument/2006/relationships/handoutMaster" Target="handoutMasters/handoutMaster1.xml"/><Relationship Id="rId124" Type="http://schemas.openxmlformats.org/officeDocument/2006/relationships/printerSettings" Target="printerSettings/printerSettings1.bin"/><Relationship Id="rId125" Type="http://schemas.openxmlformats.org/officeDocument/2006/relationships/presProps" Target="presProps.xml"/><Relationship Id="rId126" Type="http://schemas.openxmlformats.org/officeDocument/2006/relationships/viewProps" Target="viewProps.xml"/><Relationship Id="rId127" Type="http://schemas.openxmlformats.org/officeDocument/2006/relationships/theme" Target="theme/theme1.xml"/><Relationship Id="rId12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6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91662-5D34-49D8-B063-358F6146799F}" type="slidenum">
              <a:rPr lang="en-US"/>
              <a:pPr/>
              <a:t>28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29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30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31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32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33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34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36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37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6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06F22-6FEC-4009-BF14-0F9706B0DEC6}" type="slidenum">
              <a:rPr lang="en-US"/>
              <a:pPr/>
              <a:t>38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8CF44-4024-4860-B2C7-ED3B1C9A980B}" type="slidenum">
              <a:rPr lang="en-US"/>
              <a:pPr/>
              <a:t>40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</a:t>
            </a:r>
            <a:r>
              <a:rPr lang="en-US">
                <a:sym typeface="Wingdings" pitchFamily="2" charset="2"/>
              </a:rPr>
              <a:t> why we should care about convergence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748E-6E67-47A4-93FE-0AADFA51A8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748E-6E67-47A4-93FE-0AADFA51A8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smtClean="0"/>
              <a:t>In</a:t>
            </a:r>
            <a:r>
              <a:rPr lang="en-CA" baseline="0" dirty="0" smtClean="0"/>
              <a:t> this work we look at issues relating to security of routing on the internet, but first lets see what we mean when we talk about routing.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In this work we focus on routing between autonomous systems on the internet. So you can think of autonomous systems as the network run by an organization. So for example, AT&amp;T’s network might be one autonomous system and the university of </a:t>
            </a:r>
            <a:r>
              <a:rPr lang="en-CA" baseline="0" dirty="0" err="1" smtClean="0"/>
              <a:t>toronto’s</a:t>
            </a:r>
            <a:r>
              <a:rPr lang="en-CA" baseline="0" dirty="0" smtClean="0"/>
              <a:t> network is another autonomous system.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Say the prefix is a block of </a:t>
            </a:r>
            <a:r>
              <a:rPr lang="en-US" dirty="0" err="1" smtClean="0"/>
              <a:t>ip</a:t>
            </a:r>
            <a:r>
              <a:rPr lang="en-US" baseline="0" dirty="0" smtClean="0"/>
              <a:t> addresses</a:t>
            </a:r>
          </a:p>
          <a:p>
            <a:r>
              <a:rPr lang="en-US" baseline="0" dirty="0" smtClean="0"/>
              <a:t>Define 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topology corresponds to:</a:t>
            </a:r>
          </a:p>
          <a:p>
            <a:r>
              <a:rPr lang="en-US" baseline="0" dirty="0" smtClean="0"/>
              <a:t>Large ISP 1 = ATT</a:t>
            </a:r>
          </a:p>
          <a:p>
            <a:r>
              <a:rPr lang="en-US" baseline="0" dirty="0" smtClean="0"/>
              <a:t>Large ISP 2 = NTT</a:t>
            </a:r>
          </a:p>
          <a:p>
            <a:r>
              <a:rPr lang="en-US" baseline="0" dirty="0" smtClean="0"/>
              <a:t>Verizon wireless is really “6167 --- 22394”</a:t>
            </a:r>
          </a:p>
          <a:p>
            <a:r>
              <a:rPr lang="en-US" baseline="0" dirty="0" smtClean="0"/>
              <a:t>We have </a:t>
            </a:r>
            <a:r>
              <a:rPr lang="en-US" baseline="0" dirty="0" err="1" smtClean="0"/>
              <a:t>routeviews</a:t>
            </a:r>
            <a:r>
              <a:rPr lang="en-US" baseline="0" dirty="0" smtClean="0"/>
              <a:t> announcements for ATT and NTT below</a:t>
            </a:r>
          </a:p>
          <a:p>
            <a:endParaRPr lang="en-US" baseline="0" dirty="0" smtClean="0"/>
          </a:p>
          <a:p>
            <a:r>
              <a:rPr lang="en-US" dirty="0" smtClean="0"/>
              <a:t>======================= ATT = “Large ISP 1” FIXES THINGS ==============</a:t>
            </a:r>
          </a:p>
          <a:p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updates.20100408.1600.lines: | TIME: 04/08/10 12:02:49 | TYPE: BGP4MP/MESSAGE/Update | FROM: 12.0.1.63 AS7018 | TO: 128.223.51.102 AS6447 | ORIGIN: IGP | ASPATH: 7018 3356 6167 22394 22394 | NEXT_HOP: 12.0.1.63 | COMMUNITY: 7018:5000 | ANNOUNCE | 72.103.0.0/19 | 166.180.96.0/19 | 66.174.161.0/24 | 166.180.115.0/24 | 166.153.208.0/20 | 166.180.119.0/24 | 166.153.38.0/24 | 166.145.112.0/20 | 166.145.118.0/24 | 166.145.48.0/24 | 70.203.128.0/20 | 166.145.16.0/24 | 166.180.192.0/19 | 166.145.22.0/24 | 70.201.0.0/19 | 70.204.128.0/20 | 151.144.43.0/24 | 151.144.144.0/24 | 166.145.44.0/24 | 166.153.40.0/24 | 66.174.56.0/24 | 166.180.193.0/24 | 151.144.95.0/24 | 166.145.117.0/24 | 70.205.0.0/18 | 70.200.128.0/19 | 166.145.12.0/24 | 166.145.116.0/24 | 151.144.46.0/24 | 166.180.240.0/24 | 166.153.33.0/24 | 72.103.32.0/20 | 70.205.192.0/19 | 166.153.176.0/24 | 166.153.36.0/24 | 166.145.54.0/24 | 166.180.224.0/24 | 166.180.225.0/24 | 166.180.249.0/24 | 166.180.243.0/24 | 166.180.195.0/24 | 166.180.251.0/24 | 166.180.230.0/24 | 166.180.229.0/24 | 166.180.197.0/24 | 166.180.234.0/24 | 166.180.250.0/24 | 166.180.235.0/24 | 166.180.233.0/24 | 166.180.245.0/24 | 166.180.226.0/24 | 166.180.227.0/24 | 166.180.242.0/24 | 166.180.241.0/24 | 166.180.238.0/24 | 166.180.194.0/24 | 166.180.246.0/24 | 166.180.196.0/24 | 151.144.47.0/24</a:t>
            </a:r>
          </a:p>
          <a:p>
            <a:endParaRPr lang="en-US" dirty="0" smtClean="0"/>
          </a:p>
          <a:p>
            <a:r>
              <a:rPr lang="en-US" dirty="0" smtClean="0"/>
              <a:t>And </a:t>
            </a:r>
          </a:p>
          <a:p>
            <a:endParaRPr lang="en-US" dirty="0" smtClean="0"/>
          </a:p>
          <a:p>
            <a:r>
              <a:rPr lang="en-US" dirty="0" smtClean="0"/>
              <a:t>================== NTT = “Large</a:t>
            </a:r>
            <a:r>
              <a:rPr lang="en-US" baseline="0" dirty="0" smtClean="0"/>
              <a:t> ISP 2”</a:t>
            </a:r>
            <a:r>
              <a:rPr lang="en-US" dirty="0" smtClean="0"/>
              <a:t> fixes things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updates.20100408.1549.lines: | TIME: 04/08/10 11:58:59 | TYPE: BGP4MP/MESSAGE/Update | FROM: 195.66.224.138 AS2914 | TO: 195.66.225.222 AS6447 | ORIGIN: IGP | ASPATH: 2914 3356 6167 22394 22394 | NEXT_HOP: 195.66.224.138 | MULTI_EXIT_DISC: 5 | COMMUNITY: 2914:420 2914:2201 2914:3200 65504:3356 | ANNOUNCE | 66.174.161.0/24 | 66.174.56.0/24 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baseline="0" dirty="0" smtClean="0"/>
              <a:t>In this study we distinguish between two different types of autonomous systems. The first are stubs that do not transit traffic. So </a:t>
            </a:r>
            <a:r>
              <a:rPr lang="en-CA" baseline="0" dirty="0" err="1" smtClean="0"/>
              <a:t>forexample</a:t>
            </a:r>
            <a:r>
              <a:rPr lang="en-CA" baseline="0" dirty="0" smtClean="0"/>
              <a:t> the stub in the slide here would not transit traffic between its two provider </a:t>
            </a:r>
            <a:r>
              <a:rPr lang="en-CA" baseline="0" dirty="0" err="1" smtClean="0"/>
              <a:t>Ases</a:t>
            </a:r>
            <a:r>
              <a:rPr lang="en-CA" baseline="0" dirty="0" smtClean="0"/>
              <a:t> because it would lose money in doing so. For stubs you can think of Internet as a cost, like electricity rather than a source of income. The second type of </a:t>
            </a:r>
            <a:r>
              <a:rPr lang="en-CA" baseline="0" dirty="0" err="1" smtClean="0"/>
              <a:t>ASes</a:t>
            </a:r>
            <a:r>
              <a:rPr lang="en-CA" baseline="0" dirty="0" smtClean="0"/>
              <a:t> are ISPs that transit traffic for other autonomous systems. For these </a:t>
            </a:r>
            <a:r>
              <a:rPr lang="en-CA" baseline="0" dirty="0" err="1" smtClean="0"/>
              <a:t>Ases</a:t>
            </a:r>
            <a:r>
              <a:rPr lang="en-CA" baseline="0" dirty="0" smtClean="0"/>
              <a:t> transiting traffic is a source of revenue and profit. </a:t>
            </a:r>
            <a:endParaRPr lang="en-CA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Say the prefix is a block of </a:t>
            </a:r>
            <a:r>
              <a:rPr lang="en-US" dirty="0" err="1" smtClean="0"/>
              <a:t>ip</a:t>
            </a:r>
            <a:r>
              <a:rPr lang="en-US" baseline="0" dirty="0" smtClean="0"/>
              <a:t> addresses</a:t>
            </a:r>
          </a:p>
          <a:p>
            <a:r>
              <a:rPr lang="en-US" baseline="0" dirty="0" smtClean="0"/>
              <a:t>Define AS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9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15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0961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096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0986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900"/>
              <a:t>Why do they last so long?</a:t>
            </a:r>
            <a:endParaRPr lang="en-US" sz="4300">
              <a:latin typeface="Arial" charset="0"/>
              <a:cs typeface="Arial" charset="0"/>
              <a:sym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4900"/>
              <a:t>Let</a:t>
            </a:r>
            <a:r>
              <a:rPr lang="ja-JP" altLang="en-US" sz="4900"/>
              <a:t>’</a:t>
            </a:r>
            <a:r>
              <a:rPr lang="en-US" sz="4900"/>
              <a:t>s take a look at how people deal with them today. </a:t>
            </a:r>
          </a:p>
          <a:p>
            <a:pPr>
              <a:buClr>
                <a:srgbClr val="000000"/>
              </a:buClr>
            </a:pPr>
            <a:r>
              <a:rPr lang="en-US" sz="4300">
                <a:latin typeface="Arial" charset="0"/>
                <a:cs typeface="Arial" charset="0"/>
                <a:sym typeface="Arial" charset="0"/>
              </a:rPr>
              <a:t>traceroute just trails off, didn</a:t>
            </a:r>
            <a:r>
              <a:rPr lang="ja-JP" altLang="en-US" sz="43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4300">
                <a:latin typeface="Arial" charset="0"/>
                <a:cs typeface="Arial" charset="0"/>
                <a:sym typeface="Arial" charset="0"/>
              </a:rPr>
              <a:t>t receive a response from the destination.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300">
                <a:latin typeface="Arial" charset="0"/>
                <a:cs typeface="Arial" charset="0"/>
                <a:sym typeface="Arial" charset="0"/>
              </a:rPr>
              <a:t>Problem in DC?</a:t>
            </a:r>
            <a:r>
              <a:rPr lang="en-US" sz="3300"/>
              <a:t> </a:t>
            </a:r>
            <a:r>
              <a:rPr lang="en-US" sz="4300">
                <a:latin typeface="Arial" charset="0"/>
                <a:cs typeface="Arial" charset="0"/>
                <a:sym typeface="Arial" charset="0"/>
              </a:rPr>
              <a:t>TR CAN</a:t>
            </a:r>
            <a:r>
              <a:rPr lang="ja-JP" altLang="en-US" sz="43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4300">
                <a:latin typeface="Arial" charset="0"/>
                <a:cs typeface="Arial" charset="0"/>
                <a:sym typeface="Arial" charset="0"/>
              </a:rPr>
              <a:t>T TELL THE DIFFERENCE</a:t>
            </a:r>
            <a:endParaRPr lang="en-US" sz="33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300">
                <a:latin typeface="Arial" charset="0"/>
                <a:cs typeface="Arial" charset="0"/>
                <a:sym typeface="Arial" charset="0"/>
              </a:rPr>
              <a:t>No one on the mailing list ever indicated that they had any idea on the problem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900"/>
              <a:t>That example gives an idea of why problems last so long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900"/>
              <a:t>That example gives an idea of why problems last so long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900"/>
              <a:t>That example gives an idea of why problems last so long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260">
              <a:buClr>
                <a:srgbClr val="000000"/>
              </a:buClr>
            </a:pPr>
            <a:r>
              <a:rPr lang="en-US" sz="5400"/>
              <a:t>Once problem resolves, revert</a:t>
            </a:r>
          </a:p>
          <a:p>
            <a:pPr marL="19260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Colin Scott built LIFEGUARD</a:t>
            </a:r>
            <a:r>
              <a:rPr lang="ja-JP" altLang="en-US" sz="27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2700">
                <a:latin typeface="Arial" charset="0"/>
                <a:cs typeface="Arial" charset="0"/>
                <a:sym typeface="Arial" charset="0"/>
              </a:rPr>
              <a:t>s failure location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5100"/>
              <a:t>Want to build a system that works today, to locate problems even though paths are asym and failures uni.</a:t>
            </a:r>
          </a:p>
          <a:p>
            <a:pPr>
              <a:buClr>
                <a:srgbClr val="000000"/>
              </a:buClr>
            </a:pPr>
            <a:r>
              <a:rPr lang="en-US" sz="5100"/>
              <a:t>So what tools do we have available?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4F3ED-276B-4EBF-A70E-5AE873389F75}" type="slidenum">
              <a:rPr lang="en-US"/>
              <a:pPr/>
              <a:t>17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  <a:ln/>
        </p:spPr>
        <p:txBody>
          <a:bodyPr wrap="square" lIns="92378" tIns="46972" rIns="92378" bIns="46972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6054" lvl="1" indent="-276054">
              <a:spcBef>
                <a:spcPts val="607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3700"/>
              <a:t>TARGET (not destination)</a:t>
            </a:r>
          </a:p>
          <a:p>
            <a:pPr marL="276054" lvl="1" indent="-276054">
              <a:spcBef>
                <a:spcPts val="607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3700"/>
              <a:t>Only showing some reverse paths, but measure all</a:t>
            </a:r>
          </a:p>
          <a:p>
            <a:pPr marL="276054" lvl="1" indent="-276054">
              <a:spcBef>
                <a:spcPts val="607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3700"/>
              <a:t>Current approach is painful, slow and often misleading</a:t>
            </a:r>
          </a:p>
          <a:p>
            <a:pPr marL="276054" lvl="1" indent="-276054">
              <a:spcBef>
                <a:spcPts val="607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3700"/>
              <a:t>We need more information to reason about an outage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400"/>
              <a:t>Other vantage points allow a richer view and direction isolation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2800"/>
              <a:t>Test which hops have paths to GMU</a:t>
            </a: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25">
              <a:spcBef>
                <a:spcPts val="404"/>
              </a:spcBef>
            </a:pPr>
            <a:r>
              <a:rPr lang="en-US" sz="2800" dirty="0"/>
              <a:t>Draw a line where all hops on one side have working path to GMU and all hops on other side don</a:t>
            </a:r>
            <a:r>
              <a:rPr lang="ja-JP" altLang="en-US" sz="2800" dirty="0"/>
              <a:t>’</a:t>
            </a:r>
            <a:r>
              <a:rPr lang="en-US" sz="2800" dirty="0"/>
              <a:t>t have a working path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25">
              <a:spcBef>
                <a:spcPts val="404"/>
              </a:spcBef>
            </a:pPr>
            <a:r>
              <a:rPr lang="en-US" sz="3300">
                <a:latin typeface="Arial" charset="0"/>
                <a:cs typeface="Arial" charset="0"/>
                <a:sym typeface="Arial" charset="0"/>
              </a:rPr>
              <a:t>Identifying where the problem is a big win</a:t>
            </a:r>
          </a:p>
          <a:p>
            <a:pPr marL="40125">
              <a:spcBef>
                <a:spcPts val="404"/>
              </a:spcBef>
            </a:pPr>
            <a:r>
              <a:rPr lang="en-US" sz="3300">
                <a:latin typeface="Arial" charset="0"/>
                <a:cs typeface="Arial" charset="0"/>
                <a:sym typeface="Arial" charset="0"/>
              </a:rPr>
              <a:t>The operator can get in touch with the remote network causing the problem and YELL at them</a:t>
            </a:r>
          </a:p>
          <a:p>
            <a:pPr marL="40125">
              <a:spcBef>
                <a:spcPts val="404"/>
              </a:spcBef>
            </a:pPr>
            <a:r>
              <a:rPr lang="en-US" sz="3300">
                <a:latin typeface="Arial" charset="0"/>
                <a:cs typeface="Arial" charset="0"/>
                <a:sym typeface="Arial" charset="0"/>
              </a:rPr>
              <a:t>But can we make the repair faster, without requiring the involvement of the other network?</a:t>
            </a: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5100"/>
              <a:t>So if we can locate a problem, how can we fix it?</a:t>
            </a:r>
          </a:p>
          <a:p>
            <a:pPr>
              <a:buClr>
                <a:srgbClr val="000000"/>
              </a:buClr>
            </a:pPr>
            <a:r>
              <a:rPr lang="en-US" sz="5100"/>
              <a:t>Two parts. Abstraction we want</a:t>
            </a:r>
          </a:p>
          <a:p>
            <a:pPr>
              <a:buClr>
                <a:srgbClr val="000000"/>
              </a:buClr>
            </a:pPr>
            <a:r>
              <a:rPr lang="en-US" sz="5100"/>
              <a:t>Protocol modifications face difficult path to adoption</a:t>
            </a:r>
          </a:p>
          <a:p>
            <a:pPr>
              <a:buClr>
                <a:srgbClr val="000000"/>
              </a:buClr>
            </a:pPr>
            <a:r>
              <a:rPr lang="en-US" sz="5100"/>
              <a:t>What can we do that would be usable unilaterally w/o involvement of other ISPs?</a:t>
            </a: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5000"/>
              <a:t>Do something themselves, FWD or REV, without requiring involvement of the ISP</a:t>
            </a:r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2600"/>
              <a:t>Fix with path diversity.</a:t>
            </a: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5000"/>
              <a:t>Not enough to get multiple providers</a:t>
            </a:r>
          </a:p>
          <a:p>
            <a:pPr>
              <a:buClr>
                <a:srgbClr val="000000"/>
              </a:buClr>
            </a:pPr>
            <a:r>
              <a:rPr lang="en-US" sz="5000"/>
              <a:t>Remember, we are talking about problems when router is advertising a route that doesn</a:t>
            </a:r>
            <a:r>
              <a:rPr lang="ja-JP" altLang="en-US" sz="5000"/>
              <a:t>’</a:t>
            </a:r>
            <a:r>
              <a:rPr lang="en-US" sz="5000"/>
              <a:t>t work</a:t>
            </a:r>
          </a:p>
          <a:p>
            <a:pPr>
              <a:buClr>
                <a:srgbClr val="000000"/>
              </a:buClr>
            </a:pPr>
            <a:r>
              <a:rPr lang="en-US" sz="5000"/>
              <a:t>No direct way to control what they choose</a:t>
            </a:r>
          </a:p>
          <a:p>
            <a:pPr>
              <a:buClr>
                <a:srgbClr val="000000"/>
              </a:buClr>
            </a:pPr>
            <a:r>
              <a:rPr lang="en-US" sz="5000"/>
              <a:t>Want a BGP announcement</a:t>
            </a: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WS wants a way to control paths to it.</a:t>
            </a:r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No direct control over path chosen</a:t>
            </a:r>
            <a:endParaRPr lang="en-US" sz="4500"/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Signal </a:t>
            </a:r>
            <a:r>
              <a:rPr lang="ja-JP" altLang="en-US" sz="45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Don</a:t>
            </a:r>
            <a:r>
              <a:rPr lang="ja-JP" altLang="en-US" sz="4500">
                <a:latin typeface="Helvetica" charset="0"/>
                <a:cs typeface="Helvetica" charset="0"/>
                <a:sym typeface="Helvetica" charset="0"/>
              </a:rPr>
              <a:t>’</a:t>
            </a: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t use L3 to reach the Web Server</a:t>
            </a:r>
            <a:r>
              <a:rPr lang="ja-JP" altLang="en-US" sz="45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 sz="4500">
              <a:latin typeface="Helvetica" charset="0"/>
              <a:cs typeface="Helvetica" charset="0"/>
              <a:sym typeface="Helvetica" charset="0"/>
            </a:endParaRPr>
          </a:p>
          <a:p>
            <a:pPr>
              <a:buClr>
                <a:srgbClr val="000000"/>
              </a:buClr>
              <a:buFont typeface="Helvetica" charset="0"/>
              <a:buNone/>
            </a:pPr>
            <a:endParaRPr lang="en-US" sz="3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E1850-B239-4BFB-93C7-F623E64A7BC2}" type="slidenum">
              <a:rPr lang="en-US"/>
              <a:pPr/>
              <a:t>18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500"/>
              <a:t>Walk through simulation results.</a:t>
            </a:r>
          </a:p>
          <a:p>
            <a:pPr>
              <a:buClr>
                <a:srgbClr val="000000"/>
              </a:buClr>
            </a:pPr>
            <a:r>
              <a:rPr lang="en-US" sz="3500"/>
              <a:t>Shows potential of having an avoid ABSTRACTION</a:t>
            </a:r>
          </a:p>
          <a:p>
            <a:pPr>
              <a:buClr>
                <a:srgbClr val="000000"/>
              </a:buClr>
            </a:pPr>
            <a:r>
              <a:rPr lang="en-US" sz="3500"/>
              <a:t>But BGP is hard to change</a:t>
            </a:r>
          </a:p>
          <a:p>
            <a:pPr>
              <a:buClr>
                <a:srgbClr val="000000"/>
              </a:buClr>
            </a:pPr>
            <a:r>
              <a:rPr lang="en-US" sz="3500"/>
              <a:t>Want to implement it now without changing protocol</a:t>
            </a:r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All it controls is what it announces - &lt;CLICK&gt;</a:t>
            </a:r>
            <a:r>
              <a:rPr lang="ja-JP" altLang="en-US" sz="38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hey guys, the server is over here, figure it out</a:t>
            </a:r>
            <a:r>
              <a:rPr lang="ja-JP" altLang="en-US" sz="38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 sz="3800">
              <a:latin typeface="Helvetica" charset="0"/>
              <a:cs typeface="Helvetica" charset="0"/>
              <a:sym typeface="Helvetica" charset="0"/>
            </a:endParaRPr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&lt;CLICK THROUGH ANNOUNCEMENTS UNTIL FAILURE&gt;</a:t>
            </a:r>
            <a:endParaRPr lang="en-US" sz="3800"/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So how can it announce in a way that hints to others to route around L3?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I</a:t>
            </a:r>
            <a:r>
              <a:rPr lang="ja-JP" altLang="en-US" sz="38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m going to show you how we can announce AVOID using a technique known as BGP POISONING</a:t>
            </a:r>
            <a:endParaRPr lang="en-US" sz="3800"/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/>
              <a:t>Need first WS so neighbors know the next hop</a:t>
            </a:r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/>
              <a:t>Need other WS to signal that WS owns prefix</a:t>
            </a:r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/>
              <a:t>Let</a:t>
            </a:r>
            <a:r>
              <a:rPr lang="ja-JP" altLang="en-US" sz="3800"/>
              <a:t>’</a:t>
            </a:r>
            <a:r>
              <a:rPr lang="en-US" sz="3800"/>
              <a:t>s see what the effect of that announcement is</a:t>
            </a: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2800"/>
              <a:t>Say bold ones</a:t>
            </a:r>
          </a:p>
          <a:p>
            <a:pPr>
              <a:buClr>
                <a:srgbClr val="000000"/>
              </a:buClr>
            </a:pPr>
            <a:r>
              <a:rPr lang="en-US" sz="2800"/>
              <a:t>See paper for details</a:t>
            </a:r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500" dirty="0"/>
              <a:t>I</a:t>
            </a:r>
            <a:r>
              <a:rPr lang="ja-JP" altLang="en-US" sz="3500" dirty="0"/>
              <a:t>’</a:t>
            </a:r>
            <a:r>
              <a:rPr lang="en-US" sz="3500" dirty="0"/>
              <a:t>m proposing approximating a hypothetical future BGP mechanism with a trick that</a:t>
            </a:r>
            <a:r>
              <a:rPr lang="ja-JP" altLang="en-US" sz="3500" dirty="0"/>
              <a:t>’</a:t>
            </a:r>
            <a:r>
              <a:rPr lang="en-US" sz="3500" dirty="0"/>
              <a:t>s available today</a:t>
            </a:r>
          </a:p>
          <a:p>
            <a:pPr>
              <a:buClr>
                <a:srgbClr val="000000"/>
              </a:buClr>
            </a:pPr>
            <a:r>
              <a:rPr lang="en-US" sz="3500" dirty="0"/>
              <a:t>I want to talk about how well we can approximate it without disrupting paths that </a:t>
            </a:r>
            <a:r>
              <a:rPr lang="en-US" sz="3500" dirty="0" err="1"/>
              <a:t>aren</a:t>
            </a:r>
            <a:r>
              <a:rPr lang="ja-JP" altLang="en-US" sz="3500" dirty="0"/>
              <a:t>’</a:t>
            </a:r>
            <a:r>
              <a:rPr lang="en-US" sz="3500" dirty="0"/>
              <a:t>t broken.</a:t>
            </a:r>
          </a:p>
          <a:p>
            <a:pPr>
              <a:buClr>
                <a:srgbClr val="000000"/>
              </a:buClr>
            </a:pPr>
            <a:r>
              <a:rPr lang="en-US" sz="3500" dirty="0"/>
              <a:t>KEY:  (1) The poison only applies to the one network / prefix</a:t>
            </a:r>
          </a:p>
          <a:p>
            <a:pPr>
              <a:buClr>
                <a:srgbClr val="000000"/>
              </a:buClr>
            </a:pPr>
            <a:r>
              <a:rPr lang="en-US" sz="3500" dirty="0"/>
              <a:t>(2) Network owner gets to decide - the choice to poison is up to the destination of the traffic</a:t>
            </a:r>
          </a:p>
          <a:p>
            <a:pPr>
              <a:buClr>
                <a:srgbClr val="000000"/>
              </a:buClr>
            </a:pPr>
            <a:r>
              <a:rPr lang="en-US" sz="3500" dirty="0"/>
              <a:t>(3) So they can choose if a problem warrants poison, if important traffic </a:t>
            </a:r>
            <a:r>
              <a:rPr lang="en-US" sz="3500" dirty="0" err="1"/>
              <a:t>isn</a:t>
            </a:r>
            <a:r>
              <a:rPr lang="ja-JP" altLang="en-US" sz="3500" dirty="0"/>
              <a:t>’</a:t>
            </a:r>
            <a:r>
              <a:rPr lang="en-US" sz="3500" dirty="0"/>
              <a:t>t working</a:t>
            </a:r>
          </a:p>
          <a:p>
            <a:pPr>
              <a:buClr>
                <a:srgbClr val="000000"/>
              </a:buClr>
            </a:pPr>
            <a:r>
              <a:rPr lang="en-US" sz="3500" dirty="0"/>
              <a:t>(4) Any optimizations just make it so they can use it in more cases</a:t>
            </a:r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We are a provider origin O, with clients C1-4</a:t>
            </a:r>
          </a:p>
          <a:p>
            <a:pPr defTabSz="462229"/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Suppose we locate the failure as being on an inter-domain link</a:t>
            </a:r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Arrows are direction that traffic flows</a:t>
            </a:r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Let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’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s us avoid 90% of links in BGP-Mux 5-provider testbed</a:t>
            </a: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3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23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A5ED-A1F1-42DF-9E85-0CBDFC53F6EE}" type="slidenum">
              <a:rPr lang="en-US"/>
              <a:pPr/>
              <a:t>19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0195" tIns="45098" rIns="90195" bIns="45098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900">
                <a:latin typeface="Helvetica" charset="0"/>
                <a:cs typeface="Helvetica" charset="0"/>
                <a:sym typeface="Helvetica" charset="0"/>
              </a:rPr>
              <a:t>Selectively poison A only via P2</a:t>
            </a:r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900">
                <a:latin typeface="Helvetica" charset="0"/>
                <a:cs typeface="Helvetica" charset="0"/>
                <a:sym typeface="Helvetica" charset="0"/>
              </a:rPr>
              <a:t>Selectively poison A only via P2</a:t>
            </a:r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500"/>
              <a:t>The new announcement will go to even ISPs that have working paths, triggering their route selection process</a:t>
            </a:r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200"/>
              <a:t>These are their routing tables</a:t>
            </a:r>
          </a:p>
          <a:p>
            <a:pPr>
              <a:buClr>
                <a:srgbClr val="000000"/>
              </a:buClr>
            </a:pPr>
            <a:r>
              <a:rPr lang="en-US" sz="4200"/>
              <a:t>For ones that receive more than one route, their chosen route is the top one</a:t>
            </a:r>
          </a:p>
          <a:p>
            <a:pPr>
              <a:buClr>
                <a:srgbClr val="000000"/>
              </a:buClr>
            </a:pPr>
            <a:r>
              <a:rPr lang="en-US" sz="4200"/>
              <a:t>No one is using X, so with an ideal mechanism, no one would be affected, just pass on message</a:t>
            </a:r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590626"/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Networks start using new routes, but a timer delays their announcements</a:t>
            </a:r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600"/>
              <a:t>E and F announce their new routes to each other, and neither will accept the other, to avoid the loop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22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900"/>
              <a:t>So then they revert back to their original routes</a:t>
            </a:r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2300"/>
              <a:t>EXPLAIN PREPEND AS BASELINE</a:t>
            </a:r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865" defTabSz="590626"/>
            <a:r>
              <a:rPr lang="en-US" sz="3800">
                <a:latin typeface="Lucida Grande" charset="0"/>
                <a:cs typeface="Lucida Grande" charset="0"/>
                <a:sym typeface="Lucida Grande" charset="0"/>
              </a:rPr>
              <a:t>Test this by announcing actual poisons to real internet using BGPMux</a:t>
            </a:r>
          </a:p>
          <a:p>
            <a:pPr marL="20865" defTabSz="590626"/>
            <a:r>
              <a:rPr lang="en-US" sz="3800">
                <a:latin typeface="Lucida Grande" charset="0"/>
                <a:cs typeface="Lucida Grande" charset="0"/>
                <a:sym typeface="Lucida Grande" charset="0"/>
              </a:rPr>
              <a:t>ISPs that were NOT using the path we poisoned</a:t>
            </a:r>
          </a:p>
          <a:p>
            <a:pPr marL="20865" defTabSz="590626"/>
            <a:r>
              <a:rPr lang="en-US" sz="3800">
                <a:latin typeface="Lucida Grande" charset="0"/>
                <a:cs typeface="Lucida Grande" charset="0"/>
                <a:sym typeface="Lucida Grande" charset="0"/>
              </a:rPr>
              <a:t>Explain axes - left is converged faster, BGP Collectors</a:t>
            </a:r>
          </a:p>
          <a:p>
            <a:pPr marL="20865" defTabSz="590626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So poisoning usually takes well under a minute.</a:t>
            </a:r>
          </a:p>
          <a:p>
            <a:pPr marL="20865" defTabSz="590626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LIFEGUARD</a:t>
            </a:r>
            <a:r>
              <a:rPr lang="ja-JP" altLang="en-US" sz="27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2700">
                <a:latin typeface="Arial" charset="0"/>
                <a:cs typeface="Arial" charset="0"/>
                <a:sym typeface="Arial" charset="0"/>
              </a:rPr>
              <a:t>s failure location usually takes a couple minutes.</a:t>
            </a:r>
          </a:p>
          <a:p>
            <a:pPr marL="20865" defTabSz="590626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EC2 data showed that 80% of unavailability came from outages lasting over 10 minutes.</a:t>
            </a:r>
          </a:p>
          <a:p>
            <a:pPr marL="20865" defTabSz="590626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So LIFEGUARD can generate an automatic response quickly enough to potentially shave off most of that unavailability</a:t>
            </a:r>
          </a:p>
          <a:p>
            <a:pPr marL="20865" defTabSz="590626">
              <a:spcBef>
                <a:spcPts val="404"/>
              </a:spcBef>
            </a:pPr>
            <a:endParaRPr lang="en-US" sz="2500">
              <a:latin typeface="Arial" charset="0"/>
              <a:cs typeface="Arial" charset="0"/>
              <a:sym typeface="Arial" charset="0"/>
            </a:endParaRPr>
          </a:p>
          <a:p>
            <a:pPr marL="20865" defTabSz="590626">
              <a:spcBef>
                <a:spcPts val="404"/>
              </a:spcBef>
            </a:pPr>
            <a:endParaRPr lang="en-US" sz="2500">
              <a:latin typeface="Arial" charset="0"/>
              <a:cs typeface="Arial" charset="0"/>
              <a:sym typeface="Arial" charset="0"/>
            </a:endParaRPr>
          </a:p>
          <a:p>
            <a:pPr marL="20865" defTabSz="590626"/>
            <a:r>
              <a:rPr lang="en-US" sz="3900">
                <a:latin typeface="Lucida Grande" charset="0"/>
                <a:cs typeface="Lucida Grande" charset="0"/>
                <a:sym typeface="Lucida Grande" charset="0"/>
              </a:rPr>
              <a:t>Graph shows ISPs that did NOT have to change paths </a:t>
            </a:r>
          </a:p>
          <a:p>
            <a:pPr marL="20865" defTabSz="590626"/>
            <a:r>
              <a:rPr lang="en-US" sz="3900">
                <a:latin typeface="Lucida Grande" charset="0"/>
                <a:cs typeface="Lucida Grande" charset="0"/>
                <a:sym typeface="Lucida Grande" charset="0"/>
              </a:rPr>
              <a:t>Also, 60% of cases had loss under 1%, 98% under 2%</a:t>
            </a:r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700"/>
              <a:t>To improve Internet availability, we need to address long-lasting outages. </a:t>
            </a:r>
          </a:p>
          <a:p>
            <a:pPr>
              <a:buClr>
                <a:srgbClr val="000000"/>
              </a:buClr>
            </a:pPr>
            <a:r>
              <a:rPr lang="en-US" sz="3700"/>
              <a:t>Providers should be able to repair failures affecting clients, without relying on action from operators along the path </a:t>
            </a:r>
          </a:p>
          <a:p>
            <a:pPr>
              <a:buClr>
                <a:srgbClr val="000000"/>
              </a:buClr>
            </a:pP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I sketched how an ISP can locate failures affecting it and what type of BGP announcement they might like to make to take action. </a:t>
            </a:r>
          </a:p>
          <a:p>
            <a:pPr>
              <a:buClr>
                <a:srgbClr val="000000"/>
              </a:buClr>
            </a:pP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By providing a means to approximate that announcement today, LIFEGUARD enables us to experiment with it and enables ISPs to deploy our approach unilaterally today.</a:t>
            </a:r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23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7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8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2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3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6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0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ftp://ftp.arin.net/info/asn.txt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CSE390 –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6-7: Inter Domain Routing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(It’s all about the Money)</a:t>
            </a:r>
          </a:p>
        </p:txBody>
      </p:sp>
      <p:sp>
        <p:nvSpPr>
          <p:cNvPr id="6" name="Subtitle 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Based on slides from D. </a:t>
            </a:r>
            <a:r>
              <a:rPr lang="en-US" dirty="0" err="1" smtClean="0"/>
              <a:t>Choffnes</a:t>
            </a:r>
            <a:r>
              <a:rPr lang="en-US" dirty="0" smtClean="0"/>
              <a:t> Northeastern U. Revised Fall 2014 by P. Gill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Tier-1 ISP Peering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78361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AT&amp;T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4490455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333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XO Communications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408757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533759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Verizon Business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6151276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Sprint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65052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Level 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2635407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151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2580006" y="2808326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2635407" y="2808326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2635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2635407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151837" y="3748560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151837" y="3748560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151837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151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151837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2580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2580006" y="5047786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2580006" y="3556092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2580006" y="2808326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43298" y="5047786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43298" y="3556092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43298" y="2808326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6156212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832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832544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/>
          <p:cNvSpPr txBox="1">
            <a:spLocks/>
          </p:cNvSpPr>
          <p:nvPr/>
        </p:nvSpPr>
        <p:spPr>
          <a:xfrm>
            <a:off x="609115" y="3792361"/>
            <a:ext cx="7818793" cy="1456926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/>
              <a:t>So you want to be a tier 1 network?</a:t>
            </a:r>
          </a:p>
          <a:p>
            <a:pPr algn="ctr"/>
            <a:r>
              <a:rPr lang="en-US" sz="2400" b="0" dirty="0" smtClean="0"/>
              <a:t>All you have to do is get all the other tier 1s to peer with you!</a:t>
            </a:r>
          </a:p>
          <a:p>
            <a:pPr algn="ctr"/>
            <a:r>
              <a:rPr lang="en-US" sz="2400" b="0" dirty="0" smtClean="0"/>
              <a:t>(not that easy </a:t>
            </a:r>
            <a:r>
              <a:rPr lang="en-US" sz="2400" b="0" dirty="0" smtClean="0">
                <a:sym typeface="Wingdings"/>
              </a:rPr>
              <a:t>)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4199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106498" name="AutoShape 2"/>
          <p:cNvSpPr>
            <a:spLocks/>
          </p:cNvSpPr>
          <p:nvPr/>
        </p:nvSpPr>
        <p:spPr bwMode="auto">
          <a:xfrm>
            <a:off x="611188" y="6857881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D58ADF4A-F58F-8841-BEF2-028AE11C6C4F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100</a:t>
            </a:fld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64006"/>
            <a:ext cx="8229600" cy="1752600"/>
          </a:xfrm>
        </p:spPr>
        <p:txBody>
          <a:bodyPr>
            <a:normAutofit lnSpcReduction="10000"/>
          </a:bodyPr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We only want </a:t>
            </a:r>
            <a:r>
              <a:rPr lang="en-US" sz="2600" b="1" i="1">
                <a:latin typeface="Gill Sans MT" charset="0"/>
                <a:cs typeface="Gill Sans MT" charset="0"/>
                <a:sym typeface="Gill Sans MT" charset="0"/>
              </a:rPr>
              <a:t>C3 </a:t>
            </a: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to change its route, to avoid </a:t>
            </a:r>
            <a:r>
              <a:rPr lang="en-US" sz="2600" b="1" i="1">
                <a:latin typeface="Gill Sans MT" charset="0"/>
                <a:cs typeface="Gill Sans MT" charset="0"/>
                <a:sym typeface="Gill Sans MT" charset="0"/>
              </a:rPr>
              <a:t>A-B2</a:t>
            </a:r>
            <a:endParaRPr lang="en-US" sz="2600">
              <a:latin typeface="Gill Sans MT" charset="0"/>
              <a:cs typeface="Gill Sans MT" charset="0"/>
              <a:sym typeface="Gill Sans MT" charset="0"/>
            </a:endParaRP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Poisoning seems blunt, disabling an entire ISP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If </a:t>
            </a:r>
            <a:r>
              <a:rPr lang="en-US" sz="2600" b="1" i="1">
                <a:latin typeface="Gill Sans MT" charset="0"/>
                <a:cs typeface="Gill Sans MT" charset="0"/>
                <a:sym typeface="Gill Sans MT" charset="0"/>
              </a:rPr>
              <a:t>D1</a:t>
            </a:r>
            <a:r>
              <a:rPr lang="en-US" sz="2600" i="1">
                <a:latin typeface="Gill Sans MT" charset="0"/>
                <a:cs typeface="Gill Sans MT" charset="0"/>
                <a:sym typeface="Gill Sans MT" charset="0"/>
              </a:rPr>
              <a:t> </a:t>
            </a: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and </a:t>
            </a:r>
            <a:r>
              <a:rPr lang="en-US" sz="2600" b="1" i="1">
                <a:latin typeface="Gill Sans MT" charset="0"/>
                <a:cs typeface="Gill Sans MT" charset="0"/>
                <a:sym typeface="Gill Sans MT" charset="0"/>
              </a:rPr>
              <a:t>D2</a:t>
            </a: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 (transitively) connect to different PoPs of </a:t>
            </a:r>
            <a:r>
              <a:rPr lang="en-US" sz="2600" b="1" i="1">
                <a:latin typeface="Gill Sans MT" charset="0"/>
                <a:cs typeface="Gill Sans MT" charset="0"/>
                <a:sym typeface="Gill Sans MT" charset="0"/>
              </a:rPr>
              <a:t>A</a:t>
            </a: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, selectively poison via </a:t>
            </a:r>
            <a:r>
              <a:rPr lang="en-US" sz="2600" b="1" i="1">
                <a:latin typeface="Gill Sans MT" charset="0"/>
                <a:cs typeface="Gill Sans MT" charset="0"/>
                <a:sym typeface="Gill Sans MT" charset="0"/>
              </a:rPr>
              <a:t>D2</a:t>
            </a: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 and not </a:t>
            </a:r>
            <a:r>
              <a:rPr lang="en-US" sz="2600" b="1" i="1">
                <a:latin typeface="Gill Sans MT" charset="0"/>
                <a:cs typeface="Gill Sans MT" charset="0"/>
                <a:sym typeface="Gill Sans MT" charset="0"/>
              </a:rPr>
              <a:t>D1</a:t>
            </a:r>
            <a:endParaRPr lang="en-US"/>
          </a:p>
        </p:txBody>
      </p:sp>
      <p:pic>
        <p:nvPicPr>
          <p:cNvPr id="106500" name="Picture 4" descr="announce_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58806"/>
            <a:ext cx="711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6501" name="AutoShape 5"/>
          <p:cNvSpPr>
            <a:spLocks/>
          </p:cNvSpPr>
          <p:nvPr/>
        </p:nvSpPr>
        <p:spPr bwMode="auto">
          <a:xfrm>
            <a:off x="3187700" y="2790706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388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 descr="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70044"/>
            <a:ext cx="711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8546" name="AutoShape 2"/>
          <p:cNvSpPr>
            <a:spLocks/>
          </p:cNvSpPr>
          <p:nvPr/>
        </p:nvSpPr>
        <p:spPr bwMode="auto">
          <a:xfrm>
            <a:off x="611188" y="6869119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72C639B4-A662-FE40-AC3E-145FC650BA3D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101</a:t>
            </a:fld>
            <a:endParaRPr lang="en-US"/>
          </a:p>
        </p:txBody>
      </p:sp>
      <p:sp>
        <p:nvSpPr>
          <p:cNvPr id="108547" name="AutoShape 3"/>
          <p:cNvSpPr>
            <a:spLocks/>
          </p:cNvSpPr>
          <p:nvPr/>
        </p:nvSpPr>
        <p:spPr bwMode="auto">
          <a:xfrm>
            <a:off x="3187700" y="2801944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8548" name="AutoShape 4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3600" dirty="0">
                <a:solidFill>
                  <a:srgbClr val="585866"/>
                </a:solidFill>
                <a:latin typeface="+mj-lt"/>
                <a:cs typeface="Bookman Old Style" charset="0"/>
                <a:sym typeface="Bookman Old Style" charset="0"/>
              </a:rPr>
              <a:t>What if some routes in an ISP still work?</a:t>
            </a:r>
            <a:endParaRPr lang="en-US" sz="2000" dirty="0">
              <a:latin typeface="+mj-lt"/>
            </a:endParaRPr>
          </a:p>
        </p:txBody>
      </p:sp>
      <p:sp>
        <p:nvSpPr>
          <p:cNvPr id="108549" name="AutoShape 5"/>
          <p:cNvSpPr>
            <a:spLocks/>
          </p:cNvSpPr>
          <p:nvPr/>
        </p:nvSpPr>
        <p:spPr bwMode="auto">
          <a:xfrm>
            <a:off x="457200" y="5075244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Poisoning seems blunt, disabling an entire ISP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If </a:t>
            </a:r>
            <a:r>
              <a:rPr lang="en-US" sz="2600" b="1" i="1"/>
              <a:t>D1</a:t>
            </a:r>
            <a:r>
              <a:rPr lang="en-US" sz="2600" i="1"/>
              <a:t> </a:t>
            </a:r>
            <a:r>
              <a:rPr lang="en-US" sz="2600"/>
              <a:t>and </a:t>
            </a:r>
            <a:r>
              <a:rPr lang="en-US" sz="2600" b="1" i="1"/>
              <a:t>D2</a:t>
            </a:r>
            <a:r>
              <a:rPr lang="en-US" sz="2600"/>
              <a:t> (transitively) connect to different PoPs of </a:t>
            </a:r>
            <a:r>
              <a:rPr lang="en-US" sz="2600" b="1" i="1"/>
              <a:t>A</a:t>
            </a:r>
            <a:r>
              <a:rPr lang="en-US" sz="2600"/>
              <a:t>, selectively poison via </a:t>
            </a:r>
            <a:r>
              <a:rPr lang="en-US" sz="2600" b="1" i="1"/>
              <a:t>D2</a:t>
            </a:r>
            <a:r>
              <a:rPr lang="en-US" sz="2600"/>
              <a:t> and not </a:t>
            </a:r>
            <a:r>
              <a:rPr lang="en-US" sz="2600" b="1" i="1"/>
              <a:t>D1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8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49521"/>
            <a:ext cx="8686800" cy="61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Can poisoning approximate </a:t>
            </a:r>
            <a:r>
              <a:rPr lang="en-US" sz="3000" dirty="0">
                <a:latin typeface="Arial" charset="0"/>
                <a:cs typeface="Arial" charset="0"/>
                <a:sym typeface="Arial" charset="0"/>
              </a:rPr>
              <a:t>AVOID </a:t>
            </a:r>
            <a:r>
              <a:rPr lang="en-US" dirty="0"/>
              <a:t>effects?</a:t>
            </a:r>
          </a:p>
        </p:txBody>
      </p:sp>
      <p:sp>
        <p:nvSpPr>
          <p:cNvPr id="110594" name="AutoShape 2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AF70123B-A602-0C49-B64A-3ADA56D55CE7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102</a:t>
            </a:fld>
            <a:endParaRPr lang="en-US"/>
          </a:p>
        </p:txBody>
      </p:sp>
      <p:sp>
        <p:nvSpPr>
          <p:cNvPr id="110595" name="AutoShape 3"/>
          <p:cNvSpPr>
            <a:spLocks/>
          </p:cNvSpPr>
          <p:nvPr/>
        </p:nvSpPr>
        <p:spPr bwMode="auto">
          <a:xfrm>
            <a:off x="457200" y="1764369"/>
            <a:ext cx="8229600" cy="439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136525" indent="-136525">
              <a:spcBef>
                <a:spcPts val="600"/>
              </a:spcBef>
              <a:buFont typeface="Wingdings 3" charset="0"/>
              <a:buNone/>
            </a:pPr>
            <a:r>
              <a:rPr lang="en-US" sz="2600" b="1" dirty="0"/>
              <a:t>L</a:t>
            </a:r>
            <a:r>
              <a:rPr lang="en-US" sz="2400" b="1" dirty="0"/>
              <a:t>IFE</a:t>
            </a:r>
            <a:r>
              <a:rPr lang="en-US" sz="2600" b="1" dirty="0"/>
              <a:t>G</a:t>
            </a:r>
            <a:r>
              <a:rPr lang="en-US" sz="2400" b="1" dirty="0"/>
              <a:t>UARD</a:t>
            </a:r>
            <a:r>
              <a:rPr lang="ja-JP" altLang="en-US" sz="2400" dirty="0"/>
              <a:t>’</a:t>
            </a:r>
            <a:r>
              <a:rPr lang="en-US" sz="2400" dirty="0"/>
              <a:t>s</a:t>
            </a:r>
            <a:r>
              <a:rPr lang="en-US" sz="2600" dirty="0"/>
              <a:t> </a:t>
            </a:r>
            <a:r>
              <a:rPr lang="en-US" sz="2400" dirty="0"/>
              <a:t>poisoning</a:t>
            </a:r>
            <a:r>
              <a:rPr lang="en-US" sz="2600" dirty="0"/>
              <a:t> repairs outages by disabling routes to induce route exploration.</a:t>
            </a:r>
          </a:p>
          <a:p>
            <a:pPr marL="136525" indent="-136525">
              <a:spcBef>
                <a:spcPts val="600"/>
              </a:spcBef>
              <a:buSzPct val="76000"/>
              <a:buFont typeface="Wingdings 3" charset="0"/>
              <a:buChar char=""/>
            </a:pPr>
            <a:endParaRPr lang="en-US" sz="2600" dirty="0"/>
          </a:p>
          <a:p>
            <a:pPr marL="136525" indent="-136525">
              <a:spcBef>
                <a:spcPts val="600"/>
              </a:spcBef>
              <a:buFont typeface="Wingdings 3" charset="0"/>
              <a:buNone/>
            </a:pPr>
            <a:r>
              <a:rPr lang="en-US" sz="2600" i="1" dirty="0"/>
              <a:t>Q: Does poisoning disrupt working routes?</a:t>
            </a:r>
          </a:p>
          <a:p>
            <a:pPr marL="136525" indent="-136525">
              <a:spcBef>
                <a:spcPts val="600"/>
              </a:spcBef>
              <a:buFont typeface="Wingdings 3" charset="0"/>
              <a:buNone/>
            </a:pPr>
            <a:r>
              <a:rPr lang="en-US" sz="2600" i="1" dirty="0"/>
              <a:t>A: No. As I will describe:</a:t>
            </a:r>
          </a:p>
          <a:p>
            <a:pPr marL="136525" indent="-136525">
              <a:spcBef>
                <a:spcPts val="600"/>
              </a:spcBef>
              <a:buClrTx/>
              <a:buSzPct val="100000"/>
              <a:buFontTx/>
              <a:buAutoNum type="alphaLcParenBoth"/>
            </a:pPr>
            <a:r>
              <a:rPr lang="en-US" sz="2600" dirty="0"/>
              <a:t> </a:t>
            </a:r>
            <a:r>
              <a:rPr lang="ja-JP" altLang="en-US" sz="2600" dirty="0"/>
              <a:t>“</a:t>
            </a:r>
            <a:r>
              <a:rPr lang="en-US" sz="2600" dirty="0"/>
              <a:t>Selective poisoning</a:t>
            </a:r>
            <a:r>
              <a:rPr lang="ja-JP" altLang="en-US" sz="2600" dirty="0"/>
              <a:t>”</a:t>
            </a:r>
            <a:r>
              <a:rPr lang="en-US" sz="2600" dirty="0"/>
              <a:t> can avoid 73% of links without disabling entire AS.</a:t>
            </a:r>
          </a:p>
          <a:p>
            <a:pPr marL="547688" lvl="1" indent="-274638">
              <a:spcBef>
                <a:spcPts val="600"/>
              </a:spcBef>
              <a:buClrTx/>
              <a:buSzPct val="76000"/>
              <a:buFont typeface="Lucida Grande" charset="0"/>
              <a:buChar char="‣"/>
            </a:pPr>
            <a:r>
              <a:rPr lang="en-US" sz="2600" dirty="0"/>
              <a:t>Real-world results from 5 provider BGP-Mux </a:t>
            </a:r>
            <a:r>
              <a:rPr lang="en-US" sz="2600" dirty="0" err="1"/>
              <a:t>testbed</a:t>
            </a:r>
            <a:endParaRPr lang="en-US" sz="2300" dirty="0"/>
          </a:p>
          <a:p>
            <a:pPr marL="136525" indent="-136525">
              <a:spcBef>
                <a:spcPts val="600"/>
              </a:spcBef>
              <a:buClrTx/>
              <a:buSzPct val="100000"/>
              <a:buFontTx/>
              <a:buAutoNum type="alphaLcParenBoth" startAt="2"/>
            </a:pPr>
            <a:r>
              <a:rPr lang="en-US" sz="2600" dirty="0"/>
              <a:t> We can speed BGP convergence by carefully crafting announcements.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29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Naive Poisoning Causes Transient Loss</a:t>
            </a:r>
          </a:p>
        </p:txBody>
      </p:sp>
      <p:pic>
        <p:nvPicPr>
          <p:cNvPr id="112642" name="Picture 2" descr="01-pre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740534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47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/>
          </a:p>
        </p:txBody>
      </p:sp>
      <p:sp>
        <p:nvSpPr>
          <p:cNvPr id="112644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70D84C90-D130-C241-8530-8806C1E0FE40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103</a:t>
            </a:fld>
            <a:endParaRPr lang="en-US"/>
          </a:p>
        </p:txBody>
      </p:sp>
      <p:sp>
        <p:nvSpPr>
          <p:cNvPr id="112645" name="AutoShape 5"/>
          <p:cNvSpPr>
            <a:spLocks/>
          </p:cNvSpPr>
          <p:nvPr/>
        </p:nvSpPr>
        <p:spPr bwMode="auto">
          <a:xfrm>
            <a:off x="7537450" y="4661534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24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 descr="02-poison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6" y="1673107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916" y="1633420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/>
          </a:p>
        </p:txBody>
      </p:sp>
      <p:sp>
        <p:nvSpPr>
          <p:cNvPr id="114692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6D29C3A2-2F1E-F545-A198-205CDE1CA221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104</a:t>
            </a:fld>
            <a:endParaRPr lang="en-US"/>
          </a:p>
        </p:txBody>
      </p:sp>
      <p:sp>
        <p:nvSpPr>
          <p:cNvPr id="114693" name="AutoShape 5"/>
          <p:cNvSpPr>
            <a:spLocks/>
          </p:cNvSpPr>
          <p:nvPr/>
        </p:nvSpPr>
        <p:spPr bwMode="auto">
          <a:xfrm>
            <a:off x="7571166" y="4594107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 descr="03-poison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594440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753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/>
          </a:p>
        </p:txBody>
      </p:sp>
      <p:sp>
        <p:nvSpPr>
          <p:cNvPr id="115716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7C780AD1-3604-D842-8567-03344F5C3A02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105</a:t>
            </a:fld>
            <a:endParaRPr lang="en-US"/>
          </a:p>
        </p:txBody>
      </p:sp>
      <p:sp>
        <p:nvSpPr>
          <p:cNvPr id="115717" name="AutoShape 5"/>
          <p:cNvSpPr>
            <a:spLocks/>
          </p:cNvSpPr>
          <p:nvPr/>
        </p:nvSpPr>
        <p:spPr bwMode="auto">
          <a:xfrm>
            <a:off x="7537450" y="4515440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1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" descr="04-pois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628154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8467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/>
          </a:p>
        </p:txBody>
      </p:sp>
      <p:sp>
        <p:nvSpPr>
          <p:cNvPr id="116740" name="AutoShape 4"/>
          <p:cNvSpPr>
            <a:spLocks/>
          </p:cNvSpPr>
          <p:nvPr/>
        </p:nvSpPr>
        <p:spPr bwMode="auto">
          <a:xfrm>
            <a:off x="611188" y="6812929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4DE73443-789C-244C-888A-BBF83E3C2B4C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106</a:t>
            </a:fld>
            <a:endParaRPr lang="en-US"/>
          </a:p>
        </p:txBody>
      </p:sp>
      <p:sp>
        <p:nvSpPr>
          <p:cNvPr id="116741" name="AutoShape 5"/>
          <p:cNvSpPr>
            <a:spLocks/>
          </p:cNvSpPr>
          <p:nvPr/>
        </p:nvSpPr>
        <p:spPr bwMode="auto">
          <a:xfrm>
            <a:off x="7537450" y="4549154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962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 descr="05-explore-1-lo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583202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515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/>
          </a:p>
        </p:txBody>
      </p:sp>
      <p:sp>
        <p:nvSpPr>
          <p:cNvPr id="117764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08393B9D-9A64-4E4E-8FD3-513909A2EFC0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107</a:t>
            </a:fld>
            <a:endParaRPr lang="en-US"/>
          </a:p>
        </p:txBody>
      </p:sp>
      <p:sp>
        <p:nvSpPr>
          <p:cNvPr id="117765" name="AutoShape 5"/>
          <p:cNvSpPr>
            <a:spLocks/>
          </p:cNvSpPr>
          <p:nvPr/>
        </p:nvSpPr>
        <p:spPr bwMode="auto">
          <a:xfrm>
            <a:off x="7537450" y="4504202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5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 descr="06-explore-2-lo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605678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5991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/>
          </a:p>
        </p:txBody>
      </p:sp>
      <p:sp>
        <p:nvSpPr>
          <p:cNvPr id="119812" name="AutoShape 4"/>
          <p:cNvSpPr>
            <a:spLocks/>
          </p:cNvSpPr>
          <p:nvPr/>
        </p:nvSpPr>
        <p:spPr bwMode="auto">
          <a:xfrm>
            <a:off x="611188" y="6419599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3B614AAE-4BFD-C14F-B09C-9EFEFF2B0311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108</a:t>
            </a:fld>
            <a:endParaRPr lang="en-US"/>
          </a:p>
        </p:txBody>
      </p:sp>
      <p:sp>
        <p:nvSpPr>
          <p:cNvPr id="119813" name="AutoShape 5"/>
          <p:cNvSpPr>
            <a:spLocks/>
          </p:cNvSpPr>
          <p:nvPr/>
        </p:nvSpPr>
        <p:spPr bwMode="auto">
          <a:xfrm>
            <a:off x="7537450" y="4526678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622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07-conver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594440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753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/>
          </a:p>
        </p:txBody>
      </p:sp>
      <p:sp>
        <p:nvSpPr>
          <p:cNvPr id="121860" name="AutoShape 4"/>
          <p:cNvSpPr>
            <a:spLocks/>
          </p:cNvSpPr>
          <p:nvPr/>
        </p:nvSpPr>
        <p:spPr bwMode="auto">
          <a:xfrm>
            <a:off x="611188" y="677921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99936EBA-133E-0748-84B0-1B9228E8D602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109</a:t>
            </a:fld>
            <a:endParaRPr lang="en-US"/>
          </a:p>
        </p:txBody>
      </p:sp>
      <p:sp>
        <p:nvSpPr>
          <p:cNvPr id="121861" name="AutoShape 5"/>
          <p:cNvSpPr>
            <a:spLocks/>
          </p:cNvSpPr>
          <p:nvPr/>
        </p:nvSpPr>
        <p:spPr bwMode="auto">
          <a:xfrm>
            <a:off x="7537450" y="4515440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81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680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 descr="07-conver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605678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5991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/>
          </a:p>
        </p:txBody>
      </p:sp>
      <p:sp>
        <p:nvSpPr>
          <p:cNvPr id="123908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B2EDF685-77B6-0B47-BBDE-E380BE6E1DB8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110</a:t>
            </a:fld>
            <a:endParaRPr lang="en-US"/>
          </a:p>
        </p:txBody>
      </p:sp>
      <p:sp>
        <p:nvSpPr>
          <p:cNvPr id="123909" name="AutoShape 5"/>
          <p:cNvSpPr>
            <a:spLocks/>
          </p:cNvSpPr>
          <p:nvPr/>
        </p:nvSpPr>
        <p:spPr bwMode="auto">
          <a:xfrm>
            <a:off x="7537450" y="4526678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53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1" descr="01-pre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594440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124931" name="AutoShape 3"/>
          <p:cNvSpPr>
            <a:spLocks/>
          </p:cNvSpPr>
          <p:nvPr/>
        </p:nvSpPr>
        <p:spPr bwMode="auto">
          <a:xfrm>
            <a:off x="457200" y="1554753"/>
            <a:ext cx="3581400" cy="4940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Most routing decisions based on:</a:t>
            </a:r>
            <a:br>
              <a:rPr lang="en-US" sz="2600"/>
            </a:br>
            <a:r>
              <a:rPr lang="en-US" sz="2600"/>
              <a:t>(1) next hop ISP</a:t>
            </a:r>
            <a:br>
              <a:rPr lang="en-US" sz="2600"/>
            </a:br>
            <a:r>
              <a:rPr lang="en-US" sz="2600"/>
              <a:t>(2) path length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Keep these fixed to speed convergence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Prepending prepares ISPs for later poison</a:t>
            </a:r>
            <a:endParaRPr lang="en-US"/>
          </a:p>
        </p:txBody>
      </p:sp>
      <p:sp>
        <p:nvSpPr>
          <p:cNvPr id="124932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C2FF29B3-AFD4-CE40-9609-5B6BD98777D1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111</a:t>
            </a:fld>
            <a:endParaRPr lang="en-US"/>
          </a:p>
        </p:txBody>
      </p:sp>
      <p:sp>
        <p:nvSpPr>
          <p:cNvPr id="124933" name="AutoShape 5"/>
          <p:cNvSpPr>
            <a:spLocks/>
          </p:cNvSpPr>
          <p:nvPr/>
        </p:nvSpPr>
        <p:spPr bwMode="auto">
          <a:xfrm>
            <a:off x="7537450" y="4515440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39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02-poison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560726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126979" name="AutoShape 3"/>
          <p:cNvSpPr>
            <a:spLocks/>
          </p:cNvSpPr>
          <p:nvPr/>
        </p:nvSpPr>
        <p:spPr bwMode="auto">
          <a:xfrm>
            <a:off x="457200" y="1487325"/>
            <a:ext cx="3581400" cy="4940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/>
              <a:t>Most routing decisions based on:</a:t>
            </a:r>
            <a:br>
              <a:rPr lang="en-US" sz="2600" dirty="0"/>
            </a:br>
            <a:r>
              <a:rPr lang="en-US" sz="2600" dirty="0"/>
              <a:t>(1) next hop ISP</a:t>
            </a:r>
            <a:br>
              <a:rPr lang="en-US" sz="2600" dirty="0"/>
            </a:br>
            <a:r>
              <a:rPr lang="en-US" sz="2600" dirty="0"/>
              <a:t>(2) path length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/>
              <a:t>Keep these fixed to speed convergence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/>
              <a:t>Prepending prepares ISPs for later poison</a:t>
            </a:r>
            <a:endParaRPr lang="en-US" dirty="0"/>
          </a:p>
        </p:txBody>
      </p:sp>
      <p:sp>
        <p:nvSpPr>
          <p:cNvPr id="126980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59A8EC82-2D17-704A-BBA4-AA8B96AC1544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112</a:t>
            </a:fld>
            <a:endParaRPr lang="en-US"/>
          </a:p>
        </p:txBody>
      </p:sp>
      <p:sp>
        <p:nvSpPr>
          <p:cNvPr id="126981" name="AutoShape 5"/>
          <p:cNvSpPr>
            <a:spLocks/>
          </p:cNvSpPr>
          <p:nvPr/>
        </p:nvSpPr>
        <p:spPr bwMode="auto">
          <a:xfrm>
            <a:off x="7537450" y="4481726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91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" descr="03-poison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605678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128003" name="AutoShape 3"/>
          <p:cNvSpPr>
            <a:spLocks/>
          </p:cNvSpPr>
          <p:nvPr/>
        </p:nvSpPr>
        <p:spPr bwMode="auto">
          <a:xfrm>
            <a:off x="457200" y="1565991"/>
            <a:ext cx="3581400" cy="4940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Most routing decisions based on:</a:t>
            </a:r>
            <a:br>
              <a:rPr lang="en-US" sz="2600"/>
            </a:br>
            <a:r>
              <a:rPr lang="en-US" sz="2600"/>
              <a:t>(1) next hop ISP</a:t>
            </a:r>
            <a:br>
              <a:rPr lang="en-US" sz="2600"/>
            </a:br>
            <a:r>
              <a:rPr lang="en-US" sz="2600"/>
              <a:t>(2) path length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Keep these fixed to speed convergence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Prepending prepares ISPs for later poison</a:t>
            </a:r>
            <a:endParaRPr lang="en-US"/>
          </a:p>
        </p:txBody>
      </p:sp>
      <p:sp>
        <p:nvSpPr>
          <p:cNvPr id="128004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2B15B430-0952-BD4D-A8CF-79371AA3B25F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113</a:t>
            </a:fld>
            <a:endParaRPr lang="en-US"/>
          </a:p>
        </p:txBody>
      </p:sp>
      <p:sp>
        <p:nvSpPr>
          <p:cNvPr id="128005" name="AutoShape 5"/>
          <p:cNvSpPr>
            <a:spLocks/>
          </p:cNvSpPr>
          <p:nvPr/>
        </p:nvSpPr>
        <p:spPr bwMode="auto">
          <a:xfrm>
            <a:off x="7537450" y="4526678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11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 descr="04-pois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583202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129027" name="AutoShape 3"/>
          <p:cNvSpPr>
            <a:spLocks/>
          </p:cNvSpPr>
          <p:nvPr/>
        </p:nvSpPr>
        <p:spPr bwMode="auto">
          <a:xfrm>
            <a:off x="457200" y="1543515"/>
            <a:ext cx="3581400" cy="4940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Most routing decisions based on:</a:t>
            </a:r>
            <a:br>
              <a:rPr lang="en-US" sz="2600"/>
            </a:br>
            <a:r>
              <a:rPr lang="en-US" sz="2600"/>
              <a:t>(1) next hop ISP</a:t>
            </a:r>
            <a:br>
              <a:rPr lang="en-US" sz="2600"/>
            </a:br>
            <a:r>
              <a:rPr lang="en-US" sz="2600"/>
              <a:t>(2) path length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Keep these fixed to speed convergence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Prepending prepares ISPs for later poison</a:t>
            </a:r>
            <a:endParaRPr lang="en-US"/>
          </a:p>
        </p:txBody>
      </p:sp>
      <p:sp>
        <p:nvSpPr>
          <p:cNvPr id="129028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48BE8155-2674-1146-A5F8-3A5D2E081B99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114</a:t>
            </a:fld>
            <a:endParaRPr lang="en-US"/>
          </a:p>
        </p:txBody>
      </p:sp>
      <p:sp>
        <p:nvSpPr>
          <p:cNvPr id="129029" name="AutoShape 5"/>
          <p:cNvSpPr>
            <a:spLocks/>
          </p:cNvSpPr>
          <p:nvPr/>
        </p:nvSpPr>
        <p:spPr bwMode="auto">
          <a:xfrm>
            <a:off x="7537450" y="4504202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0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 descr="07-conver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594440"/>
            <a:ext cx="46355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753"/>
            <a:ext cx="3581400" cy="4940300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Most routing decisions based on:</a:t>
            </a:r>
            <a:br>
              <a:rPr lang="en-US" sz="260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(1) next hop ISP</a:t>
            </a:r>
            <a:br>
              <a:rPr lang="en-US" sz="260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(2) path length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Keep these fixed to speed convergence</a:t>
            </a:r>
          </a:p>
          <a:p>
            <a:pPr marL="273050" indent="-2730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Prepending prepares ISPs for later poison</a:t>
            </a:r>
            <a:endParaRPr lang="en-US"/>
          </a:p>
        </p:txBody>
      </p:sp>
      <p:sp>
        <p:nvSpPr>
          <p:cNvPr id="130052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49E01EFB-B66F-814E-B2C5-C12987634255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115</a:t>
            </a:fld>
            <a:endParaRPr lang="en-US"/>
          </a:p>
        </p:txBody>
      </p:sp>
      <p:sp>
        <p:nvSpPr>
          <p:cNvPr id="130053" name="AutoShape 5"/>
          <p:cNvSpPr>
            <a:spLocks/>
          </p:cNvSpPr>
          <p:nvPr/>
        </p:nvSpPr>
        <p:spPr bwMode="auto">
          <a:xfrm>
            <a:off x="7537450" y="4515440"/>
            <a:ext cx="14605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600"/>
              </a:spcBef>
              <a:buClrTx/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5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Prepending Speeds Convergence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0000"/>
            <a:ext cx="8496300" cy="1346200"/>
          </a:xfrm>
        </p:spPr>
        <p:txBody>
          <a:bodyPr/>
          <a:lstStyle/>
          <a:p>
            <a:pPr marL="219075" indent="-219075" defTabSz="730250">
              <a:spcBef>
                <a:spcPts val="400"/>
              </a:spcBef>
              <a:buSzPct val="76000"/>
              <a:buFont typeface="Wingdings 3" charset="0"/>
              <a:buChar char=""/>
            </a:pPr>
            <a:r>
              <a:rPr lang="en-US" sz="2000">
                <a:solidFill>
                  <a:srgbClr val="A70007"/>
                </a:solidFill>
                <a:latin typeface="Gill Sans MT" charset="0"/>
                <a:cs typeface="Gill Sans MT" charset="0"/>
                <a:sym typeface="Gill Sans MT" charset="0"/>
              </a:rPr>
              <a:t>With no prepend, only 65% of unaffected ISPs converge instantly</a:t>
            </a:r>
          </a:p>
          <a:p>
            <a:pPr marL="219075" indent="-219075" defTabSz="730250">
              <a:spcBef>
                <a:spcPts val="400"/>
              </a:spcBef>
              <a:buSzPct val="76000"/>
              <a:buFont typeface="Wingdings 3" charset="0"/>
              <a:buChar char=""/>
            </a:pPr>
            <a:r>
              <a:rPr lang="en-US" sz="2000">
                <a:solidFill>
                  <a:srgbClr val="5163CA"/>
                </a:solidFill>
                <a:latin typeface="Gill Sans MT" charset="0"/>
                <a:cs typeface="Gill Sans MT" charset="0"/>
                <a:sym typeface="Gill Sans MT" charset="0"/>
              </a:rPr>
              <a:t>With prepending, 95% of unaffected ISPs re-converge instantly, 98%&lt;1/2 min.</a:t>
            </a:r>
          </a:p>
          <a:p>
            <a:pPr marL="219075" indent="-219075" defTabSz="730250">
              <a:spcBef>
                <a:spcPts val="400"/>
              </a:spcBef>
              <a:buSzPct val="76000"/>
              <a:buFont typeface="Wingdings 3" charset="0"/>
              <a:buChar char=""/>
            </a:pPr>
            <a:r>
              <a:rPr lang="en-US" sz="2000">
                <a:latin typeface="Gill Sans MT" charset="0"/>
                <a:cs typeface="Gill Sans MT" charset="0"/>
                <a:sym typeface="Gill Sans MT" charset="0"/>
              </a:rPr>
              <a:t>Also speeds convergence to new paths for affected peers</a:t>
            </a:r>
            <a:endParaRPr lang="en-US"/>
          </a:p>
        </p:txBody>
      </p:sp>
      <p:sp>
        <p:nvSpPr>
          <p:cNvPr id="131076" name="AutoShape 4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56" y="912480"/>
            <a:ext cx="6705819" cy="46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427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LIFEGUARD Summary</a:t>
            </a:r>
            <a:endParaRPr lang="en-US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We increasingly depend on the Internet, but availability lags</a:t>
            </a:r>
          </a:p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Much of Internet unavailability due to long-lasting outages</a:t>
            </a:r>
          </a:p>
          <a:p>
            <a:pPr>
              <a:spcBef>
                <a:spcPts val="600"/>
              </a:spcBef>
              <a:buSzPct val="76000"/>
            </a:pPr>
            <a:endParaRPr lang="en-US" sz="2600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SzPct val="76000"/>
            </a:pPr>
            <a:r>
              <a:rPr lang="en-US" sz="260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400" b="1" dirty="0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260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400" b="1" dirty="0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: Let edge networks reroute around failures</a:t>
            </a:r>
          </a:p>
          <a:p>
            <a:pPr marL="3448050" lvl="4" indent="-285750">
              <a:spcBef>
                <a:spcPts val="300"/>
              </a:spcBef>
              <a:buSzPct val="171000"/>
            </a:pPr>
            <a:endParaRPr lang="en-US" sz="16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Location challenge: Find problem, given unidirectional failures and tools that depend on connectivity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Use reverse </a:t>
            </a:r>
            <a:r>
              <a:rPr lang="en-US" sz="2300" dirty="0" err="1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traceroute</a:t>
            </a: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, isolate directions, use historical view</a:t>
            </a:r>
          </a:p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Avoidance challenge: Reroute without participation of transit networks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BGP poisoning gives control to the destination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Well-crafted announcements ease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056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Inter-Domain Routing 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BGP4 is the only inter-domain routing protocol currently in use world-wide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Lack of security</a:t>
            </a:r>
          </a:p>
          <a:p>
            <a:pPr lvl="1"/>
            <a:r>
              <a:rPr lang="en-US" dirty="0" smtClean="0"/>
              <a:t>Ease of </a:t>
            </a:r>
            <a:r>
              <a:rPr lang="en-US" dirty="0" err="1" smtClean="0"/>
              <a:t>misconfiguration</a:t>
            </a:r>
            <a:endParaRPr lang="en-US" dirty="0" smtClean="0"/>
          </a:p>
          <a:p>
            <a:pPr lvl="1"/>
            <a:r>
              <a:rPr lang="en-US" dirty="0" smtClean="0"/>
              <a:t>Poorly understood interaction between local policies</a:t>
            </a:r>
          </a:p>
          <a:p>
            <a:pPr lvl="1"/>
            <a:r>
              <a:rPr lang="en-US" dirty="0" smtClean="0"/>
              <a:t>Poor convergence</a:t>
            </a:r>
          </a:p>
          <a:p>
            <a:pPr lvl="1"/>
            <a:r>
              <a:rPr lang="en-US" dirty="0" smtClean="0"/>
              <a:t>Lack of appropriate information hiding</a:t>
            </a:r>
          </a:p>
          <a:p>
            <a:pPr lvl="1"/>
            <a:r>
              <a:rPr lang="en-US" dirty="0" smtClean="0"/>
              <a:t>Non-determinism</a:t>
            </a:r>
          </a:p>
          <a:p>
            <a:pPr lvl="1"/>
            <a:r>
              <a:rPr lang="en-US" dirty="0" smtClean="0"/>
              <a:t>Poor overload behavior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118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15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research into how to fix this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BGPSEC, RPKI</a:t>
            </a:r>
          </a:p>
          <a:p>
            <a:r>
              <a:rPr lang="en-US" dirty="0" smtClean="0"/>
              <a:t>Misconfigurations, inflexible policy</a:t>
            </a:r>
          </a:p>
          <a:p>
            <a:pPr lvl="1"/>
            <a:r>
              <a:rPr lang="en-US" dirty="0" smtClean="0"/>
              <a:t>SDN</a:t>
            </a:r>
          </a:p>
          <a:p>
            <a:r>
              <a:rPr lang="en-US" dirty="0" smtClean="0"/>
              <a:t>Policy Interactions</a:t>
            </a:r>
          </a:p>
          <a:p>
            <a:pPr lvl="1"/>
            <a:r>
              <a:rPr lang="en-US" dirty="0" err="1" smtClean="0"/>
              <a:t>PoiRoot</a:t>
            </a:r>
            <a:r>
              <a:rPr lang="en-US" dirty="0" smtClean="0"/>
              <a:t> (root cause analysis)</a:t>
            </a:r>
          </a:p>
          <a:p>
            <a:r>
              <a:rPr lang="en-US" dirty="0" smtClean="0"/>
              <a:t>Convergence</a:t>
            </a:r>
          </a:p>
          <a:p>
            <a:pPr lvl="1"/>
            <a:r>
              <a:rPr lang="en-US" dirty="0" smtClean="0"/>
              <a:t>Consensus Routing</a:t>
            </a:r>
          </a:p>
          <a:p>
            <a:r>
              <a:rPr lang="en-US" dirty="0" smtClean="0"/>
              <a:t>Inconsistent behavior</a:t>
            </a:r>
          </a:p>
          <a:p>
            <a:pPr lvl="1"/>
            <a:r>
              <a:rPr lang="en-US" dirty="0" smtClean="0"/>
              <a:t>LIFEGUARD, among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0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Wars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04172" y="2273145"/>
            <a:ext cx="4391628" cy="3581400"/>
          </a:xfrm>
        </p:spPr>
        <p:txBody>
          <a:bodyPr/>
          <a:lstStyle/>
          <a:p>
            <a:r>
              <a:rPr lang="en-US" dirty="0" smtClean="0"/>
              <a:t>Reduce upstream costs</a:t>
            </a:r>
          </a:p>
          <a:p>
            <a:r>
              <a:rPr lang="en-US" dirty="0" smtClean="0"/>
              <a:t>Improve end-to-end performance</a:t>
            </a:r>
          </a:p>
          <a:p>
            <a:r>
              <a:rPr lang="en-US" dirty="0" smtClean="0"/>
              <a:t>May be the only way to connect to parts of the Internet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599" y="2273144"/>
            <a:ext cx="4250803" cy="3985549"/>
          </a:xfrm>
        </p:spPr>
        <p:txBody>
          <a:bodyPr>
            <a:normAutofit/>
          </a:bodyPr>
          <a:lstStyle/>
          <a:p>
            <a:r>
              <a:rPr lang="en-US" dirty="0" smtClean="0"/>
              <a:t>You would rather have customers</a:t>
            </a:r>
          </a:p>
          <a:p>
            <a:r>
              <a:rPr lang="en-US" dirty="0" smtClean="0"/>
              <a:t>Peers are often competitors</a:t>
            </a:r>
          </a:p>
          <a:p>
            <a:r>
              <a:rPr lang="en-US" dirty="0" smtClean="0"/>
              <a:t>Peering agreements require periodic renegotiation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283B9EA5-CE9A-4950-A80C-5ADF06B45BB8}" type="slidenum">
              <a:rPr lang="en-US" sz="1600" smtClean="0"/>
              <a:pPr/>
              <a:t>12</a:t>
            </a:fld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04172" y="1587345"/>
            <a:ext cx="4391628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Peer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599" y="1587345"/>
            <a:ext cx="4250803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Don’t Peer</a:t>
            </a:r>
            <a:endParaRPr lang="en-US" sz="24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44886" y="2576750"/>
            <a:ext cx="7818793" cy="3165456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/>
              <a:t>Peering struggles in the ISP world are extremely contentious agreements are usually confidential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 smtClean="0"/>
              <a:t>Example: If you are a customer of my peer why should I peer with you? You should pay me too!</a:t>
            </a:r>
            <a:endParaRPr lang="en-US" sz="2400" b="0" dirty="0"/>
          </a:p>
          <a:p>
            <a:pPr algn="ctr"/>
            <a:r>
              <a:rPr lang="en-US" sz="2400" b="0" dirty="0" smtClean="0"/>
              <a:t>Incentive to keep relationships private!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87616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still issues?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Backward compatibility</a:t>
            </a:r>
          </a:p>
          <a:p>
            <a:r>
              <a:rPr lang="en-US" dirty="0" smtClean="0"/>
              <a:t>Buy-in / incentives for operators</a:t>
            </a:r>
          </a:p>
          <a:p>
            <a:r>
              <a:rPr lang="en-US" dirty="0" smtClean="0"/>
              <a:t>Stubbornness</a:t>
            </a:r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97876" y="3827962"/>
            <a:ext cx="7818793" cy="937353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/>
              <a:t>Very similar issues to IPv6 deployment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5860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5144550" y="5325613"/>
            <a:ext cx="322557" cy="741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BGP Neighbors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1733791" y="2462971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8262594" y="2485005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226430" y="2207862"/>
            <a:ext cx="4471825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4552624" y="3014956"/>
            <a:ext cx="752216" cy="6564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1351260" y="3448117"/>
            <a:ext cx="896473" cy="3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6983111" y="3557369"/>
            <a:ext cx="998346" cy="110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2892848" y="3451401"/>
            <a:ext cx="1337218" cy="410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3213015" y="4051760"/>
            <a:ext cx="1339609" cy="77820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2570291" y="3641598"/>
            <a:ext cx="965282" cy="9981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5" y="325791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66" y="367136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15" y="463977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82" y="26345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57" y="336717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6" y="337818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33" y="3261203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4552624" y="4051760"/>
            <a:ext cx="591926" cy="8934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2892848" y="3451401"/>
            <a:ext cx="1337218" cy="4101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3535573" y="4051760"/>
            <a:ext cx="1017051" cy="58801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4552624" y="4051760"/>
            <a:ext cx="591926" cy="89345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2570291" y="3641598"/>
            <a:ext cx="965282" cy="9981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4552624" y="3014956"/>
            <a:ext cx="752216" cy="6564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3052932" y="2224445"/>
            <a:ext cx="1259402" cy="523220"/>
            <a:chOff x="1219200" y="4876799"/>
            <a:chExt cx="5181605" cy="1519028"/>
          </a:xfrm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4" y="4876799"/>
              <a:ext cx="5181601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6543168" y="1415677"/>
            <a:ext cx="2252267" cy="1409082"/>
            <a:chOff x="1219200" y="4876799"/>
            <a:chExt cx="5181605" cy="1384995"/>
          </a:xfrm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Exterior routers also speak IGP</a:t>
              </a: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6983111" y="3557369"/>
            <a:ext cx="998346" cy="1101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1351260" y="3448117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7217720" y="4021648"/>
            <a:ext cx="1527474" cy="523220"/>
            <a:chOff x="1219200" y="4876799"/>
            <a:chExt cx="5181605" cy="1519028"/>
          </a:xfrm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1097260" y="3940331"/>
            <a:ext cx="1527474" cy="523220"/>
            <a:chOff x="1219200" y="4876799"/>
            <a:chExt cx="5181605" cy="1519028"/>
          </a:xfrm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92" y="4945218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77" name="Cloud 176"/>
          <p:cNvSpPr/>
          <p:nvPr/>
        </p:nvSpPr>
        <p:spPr>
          <a:xfrm>
            <a:off x="4005944" y="6178174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49" y="6067103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5144550" y="5325613"/>
            <a:ext cx="322557" cy="7414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2570291" y="3641598"/>
            <a:ext cx="2251702" cy="151690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2892848" y="3451401"/>
            <a:ext cx="3445148" cy="11698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6004701" y="4802393"/>
            <a:ext cx="1527474" cy="523220"/>
            <a:chOff x="1219200" y="4876799"/>
            <a:chExt cx="5181605" cy="1519028"/>
          </a:xfrm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1782468" y="4655238"/>
            <a:ext cx="1527474" cy="523220"/>
            <a:chOff x="1219200" y="4876799"/>
            <a:chExt cx="5181605" cy="1519028"/>
          </a:xfrm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25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 err="1" smtClean="0"/>
              <a:t>iBGP</a:t>
            </a:r>
            <a:r>
              <a:rPr lang="en-US" dirty="0" smtClean="0"/>
              <a:t> Meshes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82554" y="1600200"/>
            <a:ext cx="4473310" cy="5105400"/>
          </a:xfrm>
        </p:spPr>
        <p:txBody>
          <a:bodyPr/>
          <a:lstStyle/>
          <a:p>
            <a:r>
              <a:rPr lang="en-US" dirty="0" smtClean="0"/>
              <a:t>Question: why do we need </a:t>
            </a:r>
            <a:r>
              <a:rPr lang="en-US" dirty="0" err="1" smtClean="0"/>
              <a:t>iBGP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OSPF does not include BGP policy info</a:t>
            </a:r>
          </a:p>
          <a:p>
            <a:pPr lvl="1"/>
            <a:r>
              <a:rPr lang="en-US" dirty="0" smtClean="0"/>
              <a:t>Prevents routing loops within the AS</a:t>
            </a:r>
          </a:p>
          <a:p>
            <a:r>
              <a:rPr lang="en-US" dirty="0" err="1" smtClean="0"/>
              <a:t>iBGP</a:t>
            </a:r>
            <a:r>
              <a:rPr lang="en-US" dirty="0" smtClean="0"/>
              <a:t> updates do not trigger announcements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236568" y="3139616"/>
            <a:ext cx="4106678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30" y="430994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8" y="344588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6" y="4856000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3" y="6191990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7" y="5963995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21" y="3140117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45" name="Straight Connector 44"/>
          <p:cNvCxnSpPr>
            <a:stCxn id="23" idx="3"/>
            <a:endCxn id="44" idx="1"/>
          </p:cNvCxnSpPr>
          <p:nvPr/>
        </p:nvCxnSpPr>
        <p:spPr>
          <a:xfrm flipV="1">
            <a:off x="1225543" y="3330315"/>
            <a:ext cx="924378" cy="30576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3"/>
            <a:endCxn id="44" idx="2"/>
          </p:cNvCxnSpPr>
          <p:nvPr/>
        </p:nvCxnSpPr>
        <p:spPr>
          <a:xfrm flipV="1">
            <a:off x="785681" y="3520512"/>
            <a:ext cx="1686798" cy="15256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0"/>
          </p:cNvCxnSpPr>
          <p:nvPr/>
        </p:nvCxnSpPr>
        <p:spPr>
          <a:xfrm flipV="1">
            <a:off x="1548101" y="3520512"/>
            <a:ext cx="924378" cy="267147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0"/>
            <a:endCxn id="44" idx="2"/>
          </p:cNvCxnSpPr>
          <p:nvPr/>
        </p:nvCxnSpPr>
        <p:spPr>
          <a:xfrm flipH="1" flipV="1">
            <a:off x="2472479" y="3520512"/>
            <a:ext cx="1004766" cy="24434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1"/>
            <a:endCxn id="44" idx="3"/>
          </p:cNvCxnSpPr>
          <p:nvPr/>
        </p:nvCxnSpPr>
        <p:spPr>
          <a:xfrm flipH="1" flipV="1">
            <a:off x="2795036" y="3330315"/>
            <a:ext cx="903094" cy="116982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1" idx="0"/>
            <a:endCxn id="23" idx="2"/>
          </p:cNvCxnSpPr>
          <p:nvPr/>
        </p:nvCxnSpPr>
        <p:spPr>
          <a:xfrm flipV="1">
            <a:off x="463124" y="3826278"/>
            <a:ext cx="439862" cy="10297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0"/>
            <a:endCxn id="23" idx="2"/>
          </p:cNvCxnSpPr>
          <p:nvPr/>
        </p:nvCxnSpPr>
        <p:spPr>
          <a:xfrm flipH="1" flipV="1">
            <a:off x="902986" y="3826278"/>
            <a:ext cx="645115" cy="23657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3" idx="0"/>
            <a:endCxn id="23" idx="2"/>
          </p:cNvCxnSpPr>
          <p:nvPr/>
        </p:nvCxnSpPr>
        <p:spPr>
          <a:xfrm flipH="1" flipV="1">
            <a:off x="902986" y="3826278"/>
            <a:ext cx="2574259" cy="21377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1"/>
            <a:endCxn id="23" idx="3"/>
          </p:cNvCxnSpPr>
          <p:nvPr/>
        </p:nvCxnSpPr>
        <p:spPr>
          <a:xfrm flipH="1" flipV="1">
            <a:off x="1225543" y="3636081"/>
            <a:ext cx="2472587" cy="86405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2" idx="1"/>
            <a:endCxn id="41" idx="2"/>
          </p:cNvCxnSpPr>
          <p:nvPr/>
        </p:nvCxnSpPr>
        <p:spPr>
          <a:xfrm flipH="1" flipV="1">
            <a:off x="463124" y="5236395"/>
            <a:ext cx="762419" cy="114579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3" idx="1"/>
            <a:endCxn id="41" idx="3"/>
          </p:cNvCxnSpPr>
          <p:nvPr/>
        </p:nvCxnSpPr>
        <p:spPr>
          <a:xfrm flipH="1" flipV="1">
            <a:off x="785681" y="5046198"/>
            <a:ext cx="2369006" cy="110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1"/>
            <a:endCxn id="41" idx="3"/>
          </p:cNvCxnSpPr>
          <p:nvPr/>
        </p:nvCxnSpPr>
        <p:spPr>
          <a:xfrm flipH="1">
            <a:off x="785681" y="4500140"/>
            <a:ext cx="2912449" cy="546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3"/>
            <a:endCxn id="43" idx="1"/>
          </p:cNvCxnSpPr>
          <p:nvPr/>
        </p:nvCxnSpPr>
        <p:spPr>
          <a:xfrm flipV="1">
            <a:off x="1870658" y="6154193"/>
            <a:ext cx="1284029" cy="22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2" idx="3"/>
            <a:endCxn id="22" idx="1"/>
          </p:cNvCxnSpPr>
          <p:nvPr/>
        </p:nvCxnSpPr>
        <p:spPr>
          <a:xfrm flipV="1">
            <a:off x="1870658" y="4500140"/>
            <a:ext cx="1827472" cy="188204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3" idx="0"/>
            <a:endCxn id="22" idx="1"/>
          </p:cNvCxnSpPr>
          <p:nvPr/>
        </p:nvCxnSpPr>
        <p:spPr>
          <a:xfrm flipV="1">
            <a:off x="3477245" y="4500140"/>
            <a:ext cx="220885" cy="146385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4" idx="1"/>
            <a:endCxn id="23" idx="3"/>
          </p:cNvCxnSpPr>
          <p:nvPr/>
        </p:nvCxnSpPr>
        <p:spPr>
          <a:xfrm flipH="1">
            <a:off x="1225543" y="3330315"/>
            <a:ext cx="924378" cy="30576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4" idx="2"/>
            <a:endCxn id="41" idx="3"/>
          </p:cNvCxnSpPr>
          <p:nvPr/>
        </p:nvCxnSpPr>
        <p:spPr>
          <a:xfrm flipH="1">
            <a:off x="785681" y="3520512"/>
            <a:ext cx="1686798" cy="152568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2"/>
            <a:endCxn id="42" idx="0"/>
          </p:cNvCxnSpPr>
          <p:nvPr/>
        </p:nvCxnSpPr>
        <p:spPr>
          <a:xfrm flipH="1">
            <a:off x="1548101" y="3520512"/>
            <a:ext cx="924378" cy="267147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4" idx="2"/>
            <a:endCxn id="43" idx="0"/>
          </p:cNvCxnSpPr>
          <p:nvPr/>
        </p:nvCxnSpPr>
        <p:spPr>
          <a:xfrm>
            <a:off x="2472479" y="3520512"/>
            <a:ext cx="1004766" cy="244348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3"/>
            <a:endCxn id="22" idx="1"/>
          </p:cNvCxnSpPr>
          <p:nvPr/>
        </p:nvCxnSpPr>
        <p:spPr>
          <a:xfrm>
            <a:off x="2795036" y="3330315"/>
            <a:ext cx="903094" cy="1169825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 rot="5400000">
            <a:off x="1808910" y="1921452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eBGP</a:t>
            </a:r>
            <a:endParaRPr lang="en-US" sz="2400" dirty="0"/>
          </a:p>
        </p:txBody>
      </p:sp>
      <p:grpSp>
        <p:nvGrpSpPr>
          <p:cNvPr id="111" name="Group 110"/>
          <p:cNvGrpSpPr/>
          <p:nvPr/>
        </p:nvGrpSpPr>
        <p:grpSpPr>
          <a:xfrm flipH="1">
            <a:off x="80596" y="2544536"/>
            <a:ext cx="1527474" cy="523220"/>
            <a:chOff x="1219200" y="4876799"/>
            <a:chExt cx="5181605" cy="1519028"/>
          </a:xfrm>
        </p:grpSpPr>
        <p:sp>
          <p:nvSpPr>
            <p:cNvPr id="112" name="Rectangular Callout 1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5951"/>
                <a:gd name="adj2" fmla="val 1260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70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7153057" y="239277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2297590" y="392100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486852" y="532114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6872027" y="389352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4735563" y="36061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Vector Protocol</a:t>
            </a:r>
            <a:endParaRPr lang="en-US" dirty="0"/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22245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AS-path: sequence of ASs a route traverses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/>
              <a:t>Like distance vector, plus additional information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Used for loop detection and to apply policy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E.g., pick cheapest/shortest path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Routing done based on longest prefix match</a:t>
            </a:r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6946932" y="4456509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995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1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2773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2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4774566" y="4001873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5215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3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7220877" y="2905175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7661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4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7380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5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1445846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4213979" y="4244221"/>
            <a:ext cx="527533" cy="31487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6651952" y="3030875"/>
            <a:ext cx="507054" cy="12133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2827221" y="5321961"/>
            <a:ext cx="6074407" cy="1409082"/>
            <a:chOff x="1219200" y="4876799"/>
            <a:chExt cx="5181605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120.10.0.0/16: AS 2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AS 3  AS 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110.10.0.0/16</a:t>
              </a:r>
              <a:r>
                <a:rPr lang="en-US" sz="2800" kern="0" dirty="0" smtClean="0">
                  <a:solidFill>
                    <a:sysClr val="window" lastClr="FFFFFF"/>
                  </a:solidFill>
                  <a:sym typeface="Wingdings" pitchFamily="2" charset="2"/>
                </a:rPr>
                <a:t>: AS 2  AS 5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4241494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Operations (Simplified)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5596" y="171691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Establish session on TCP port 179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55596" y="352449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Exchange active routes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55596" y="5366798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Exchange incremental updates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1409229" y="2798180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390901" y="4622159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2611057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3755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AS-1</a:t>
            </a:r>
            <a:endParaRPr lang="en-US" sz="2400" dirty="0"/>
          </a:p>
        </p:txBody>
      </p:sp>
      <p:sp>
        <p:nvSpPr>
          <p:cNvPr id="49" name="Cloud 48"/>
          <p:cNvSpPr/>
          <p:nvPr/>
        </p:nvSpPr>
        <p:spPr>
          <a:xfrm>
            <a:off x="6079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5820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5820681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5136818" y="2516118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4978466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5820681" y="3341017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4978466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4160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4160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6401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7047026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64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6401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7176182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8138372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6724469" y="5138876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99330" y="519521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AS-2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352466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3" y="540424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6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5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85" y="475848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51" y="348686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09" y="277042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3" y="23259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228115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96" y="29606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11" y="475848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89" y="513887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4105896" y="4732898"/>
            <a:ext cx="2421681" cy="92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BGP Session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97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Types of BGP Messages</a:t>
            </a:r>
            <a:endParaRPr lang="en-US"/>
          </a:p>
        </p:txBody>
      </p:sp>
      <p:sp>
        <p:nvSpPr>
          <p:cNvPr id="908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271841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</a:t>
            </a:r>
            <a:r>
              <a:rPr lang="en-US" dirty="0" smtClean="0"/>
              <a:t>: Establish a peering session.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Keep Alive</a:t>
            </a:r>
            <a:r>
              <a:rPr lang="en-US" dirty="0" smtClean="0"/>
              <a:t>: Handshake at regular intervals.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Notification</a:t>
            </a:r>
            <a:r>
              <a:rPr lang="en-US" dirty="0" smtClean="0"/>
              <a:t>: Shuts down a peering session.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Update</a:t>
            </a:r>
            <a:r>
              <a:rPr lang="en-US" dirty="0" smtClean="0"/>
              <a:t>: Announce new routes or withdraw previously announced routes.  </a:t>
            </a:r>
            <a:endParaRPr lang="en-US" dirty="0"/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254974" y="4522433"/>
            <a:ext cx="8646440" cy="58541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announcement = IP prefix 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n-US" sz="3200" u="sng" dirty="0">
                <a:solidFill>
                  <a:schemeClr val="bg1"/>
                </a:solidFill>
                <a:cs typeface="Times New Roman" pitchFamily="18" charset="0"/>
              </a:rPr>
              <a:t>attributes values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Attributes</a:t>
            </a:r>
            <a:endParaRPr lang="en-US" dirty="0"/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Attributes used to select “best” path</a:t>
            </a:r>
          </a:p>
          <a:p>
            <a:pPr lvl="1"/>
            <a:r>
              <a:rPr lang="en-US" dirty="0" err="1" smtClean="0"/>
              <a:t>LocalPref</a:t>
            </a:r>
            <a:endParaRPr lang="en-US" dirty="0" smtClean="0"/>
          </a:p>
          <a:p>
            <a:pPr lvl="2"/>
            <a:r>
              <a:rPr lang="en-US" dirty="0" smtClean="0"/>
              <a:t>Local preference policy to choose most preferred route</a:t>
            </a:r>
          </a:p>
          <a:p>
            <a:pPr lvl="2"/>
            <a:r>
              <a:rPr lang="en-US" dirty="0" smtClean="0"/>
              <a:t>Overrides default fewest AS behavior</a:t>
            </a:r>
          </a:p>
          <a:p>
            <a:pPr lvl="1"/>
            <a:r>
              <a:rPr lang="en-US" dirty="0" smtClean="0"/>
              <a:t>Multi-exit Discriminator (MED)</a:t>
            </a:r>
          </a:p>
          <a:p>
            <a:pPr lvl="2"/>
            <a:r>
              <a:rPr lang="en-US" dirty="0" smtClean="0"/>
              <a:t>Specifies path for external traffic destined for an internal network</a:t>
            </a:r>
          </a:p>
          <a:p>
            <a:pPr lvl="2"/>
            <a:r>
              <a:rPr lang="en-US" dirty="0" smtClean="0"/>
              <a:t>Chooses peering point for your network</a:t>
            </a:r>
          </a:p>
          <a:p>
            <a:pPr lvl="1"/>
            <a:r>
              <a:rPr lang="en-US" dirty="0" smtClean="0"/>
              <a:t>Import Rules</a:t>
            </a:r>
          </a:p>
          <a:p>
            <a:pPr lvl="2"/>
            <a:r>
              <a:rPr lang="en-US" dirty="0" smtClean="0"/>
              <a:t>What route advertisements do I accept?</a:t>
            </a:r>
          </a:p>
          <a:p>
            <a:pPr lvl="1"/>
            <a:r>
              <a:rPr lang="en-US" dirty="0" smtClean="0"/>
              <a:t>Export Rules</a:t>
            </a:r>
          </a:p>
          <a:p>
            <a:pPr lvl="2"/>
            <a:r>
              <a:rPr lang="en-US" dirty="0" smtClean="0"/>
              <a:t>Which routes do I forward to whom?</a:t>
            </a:r>
            <a:endParaRPr lang="en-US" sz="21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 Selection Summary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7277AD93-DA3F-4583-878D-3785D1418A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793212" y="5128104"/>
            <a:ext cx="815248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793213" y="2384904"/>
            <a:ext cx="8152483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793213" y="3375504"/>
            <a:ext cx="8152483" cy="1663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898788" y="2656653"/>
            <a:ext cx="3879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Highest Local Preference</a:t>
            </a:r>
          </a:p>
        </p:txBody>
      </p:sp>
      <p:sp>
        <p:nvSpPr>
          <p:cNvPr id="915463" name="Text Box 7"/>
          <p:cNvSpPr txBox="1">
            <a:spLocks noChangeArrowheads="1"/>
          </p:cNvSpPr>
          <p:nvPr/>
        </p:nvSpPr>
        <p:spPr bwMode="auto">
          <a:xfrm>
            <a:off x="898788" y="3517806"/>
            <a:ext cx="2686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Shortest </a:t>
            </a:r>
            <a:r>
              <a:rPr lang="en-US" sz="2400" b="1" dirty="0" smtClean="0">
                <a:cs typeface="Times New Roman" pitchFamily="18" charset="0"/>
              </a:rPr>
              <a:t>AS Path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898788" y="3975006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MED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898788" y="4436671"/>
            <a:ext cx="4951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IGP C</a:t>
            </a:r>
            <a:r>
              <a:rPr lang="en-US" sz="2400" b="1" dirty="0" smtClean="0">
                <a:cs typeface="Times New Roman" pitchFamily="18" charset="0"/>
              </a:rPr>
              <a:t>ost to </a:t>
            </a:r>
            <a:r>
              <a:rPr lang="en-US" sz="2400" b="1" dirty="0">
                <a:cs typeface="Times New Roman" pitchFamily="18" charset="0"/>
              </a:rPr>
              <a:t>BGP </a:t>
            </a:r>
            <a:r>
              <a:rPr lang="en-US" sz="2400" b="1" dirty="0" smtClean="0">
                <a:cs typeface="Times New Roman" pitchFamily="18" charset="0"/>
              </a:rPr>
              <a:t>Egress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898787" y="535670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</a:t>
            </a:r>
            <a:r>
              <a:rPr lang="en-US" sz="2400" b="1" dirty="0" smtClean="0">
                <a:cs typeface="Times New Roman" pitchFamily="18" charset="0"/>
              </a:rPr>
              <a:t>Router </a:t>
            </a:r>
            <a:r>
              <a:rPr lang="en-US" sz="2400" b="1" dirty="0">
                <a:cs typeface="Times New Roman" pitchFamily="18" charset="0"/>
              </a:rPr>
              <a:t>ID</a:t>
            </a:r>
          </a:p>
        </p:txBody>
      </p:sp>
      <p:sp>
        <p:nvSpPr>
          <p:cNvPr id="915468" name="Text Box 12"/>
          <p:cNvSpPr txBox="1">
            <a:spLocks noChangeArrowheads="1"/>
          </p:cNvSpPr>
          <p:nvPr/>
        </p:nvSpPr>
        <p:spPr bwMode="auto">
          <a:xfrm>
            <a:off x="5638800" y="4059071"/>
            <a:ext cx="3021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Traffic engineering </a:t>
            </a:r>
          </a:p>
        </p:txBody>
      </p:sp>
      <p:sp>
        <p:nvSpPr>
          <p:cNvPr id="915469" name="Text Box 13"/>
          <p:cNvSpPr txBox="1">
            <a:spLocks noChangeArrowheads="1"/>
          </p:cNvSpPr>
          <p:nvPr/>
        </p:nvSpPr>
        <p:spPr bwMode="auto">
          <a:xfrm>
            <a:off x="5562600" y="265665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Enforce relationships</a:t>
            </a:r>
          </a:p>
        </p:txBody>
      </p:sp>
      <p:sp>
        <p:nvSpPr>
          <p:cNvPr id="915470" name="Text Box 14"/>
          <p:cNvSpPr txBox="1">
            <a:spLocks noChangeArrowheads="1"/>
          </p:cNvSpPr>
          <p:nvPr/>
        </p:nvSpPr>
        <p:spPr bwMode="auto">
          <a:xfrm>
            <a:off x="5774255" y="5214402"/>
            <a:ext cx="2917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When all else fails,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break ties</a:t>
            </a:r>
          </a:p>
        </p:txBody>
      </p:sp>
      <p:sp>
        <p:nvSpPr>
          <p:cNvPr id="915471" name="AutoShape 15"/>
          <p:cNvSpPr>
            <a:spLocks noChangeArrowheads="1"/>
          </p:cNvSpPr>
          <p:nvPr/>
        </p:nvSpPr>
        <p:spPr bwMode="auto">
          <a:xfrm>
            <a:off x="60588" y="2384904"/>
            <a:ext cx="609600" cy="3657600"/>
          </a:xfrm>
          <a:prstGeom prst="downArrow">
            <a:avLst>
              <a:gd name="adj1" fmla="val 50000"/>
              <a:gd name="adj2" fmla="val 98607"/>
            </a:avLst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7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8" grpId="0" animBg="1"/>
      <p:bldP spid="915459" grpId="0" animBg="1"/>
      <p:bldP spid="915460" grpId="0" animBg="1"/>
      <p:bldP spid="915462" grpId="0"/>
      <p:bldP spid="915463" grpId="0"/>
      <p:bldP spid="915464" grpId="0"/>
      <p:bldP spid="915466" grpId="0"/>
      <p:bldP spid="915467" grpId="0"/>
      <p:bldP spid="915468" grpId="0"/>
      <p:bldP spid="915469" grpId="0"/>
      <p:bldP spid="9154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Administravia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2 released</a:t>
            </a:r>
          </a:p>
          <a:p>
            <a:pPr lvl="1"/>
            <a:r>
              <a:rPr lang="en-US" dirty="0" smtClean="0"/>
              <a:t>Test the VMs (Brian </a:t>
            </a:r>
            <a:r>
              <a:rPr lang="en-US" dirty="0" err="1" smtClean="0"/>
              <a:t>Tria</a:t>
            </a:r>
            <a:r>
              <a:rPr lang="en-US" dirty="0" smtClean="0"/>
              <a:t> should have sent you log in info)</a:t>
            </a:r>
          </a:p>
          <a:p>
            <a:r>
              <a:rPr lang="en-US" dirty="0" smtClean="0"/>
              <a:t>Good discussion leads posted to Piazza!</a:t>
            </a:r>
          </a:p>
          <a:p>
            <a:pPr lvl="1"/>
            <a:r>
              <a:rPr lang="en-US" dirty="0" smtClean="0"/>
              <a:t>Don’t be shy to post follow ups/discussion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3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5757406" y="2476909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AS Path != Shortest Path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64523" y="176169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1400805" y="279727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3564522" y="363267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1400805" y="475462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564524" y="5501008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032303" y="2797273"/>
            <a:ext cx="1917987" cy="32399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7" y="228671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40" y="324517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6" y="408194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39" y="520252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9" y="586076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279727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575870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340675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363291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23" y="42270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435790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501232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8" y="50577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2359798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2359798" y="3625566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2359797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2359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4846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4846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6354861" y="3177668"/>
            <a:ext cx="636435" cy="2290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6677418" y="3596955"/>
            <a:ext cx="719141" cy="226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6346181" y="4013309"/>
            <a:ext cx="1372936" cy="2137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6668738" y="4417258"/>
            <a:ext cx="727821" cy="13084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6354861" y="4738301"/>
            <a:ext cx="1364256" cy="2740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6677418" y="5202526"/>
            <a:ext cx="719140" cy="454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6991296" y="5438124"/>
            <a:ext cx="727820" cy="3205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60203" y="187287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3660135" y="6148392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Destination</a:t>
            </a:r>
            <a:endParaRPr lang="en-US" sz="2400" dirty="0"/>
          </a:p>
        </p:txBody>
      </p:sp>
      <p:sp>
        <p:nvSpPr>
          <p:cNvPr id="70" name="Right Arrow 69"/>
          <p:cNvSpPr/>
          <p:nvPr/>
        </p:nvSpPr>
        <p:spPr>
          <a:xfrm rot="1011612">
            <a:off x="5093641" y="2263430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2641341" y="2398655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72" name="Group 71"/>
          <p:cNvGrpSpPr/>
          <p:nvPr/>
        </p:nvGrpSpPr>
        <p:grpSpPr>
          <a:xfrm flipH="1">
            <a:off x="626410" y="1670959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93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4 ASs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6991295" y="1573087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ASs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Potato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535438" y="5467957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73" y="5827718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3631049" y="6115341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Destination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2165223" y="279204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90166" y="39726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57" y="324131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0" y="4420522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1049158" y="3621707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4651209" y="1674564"/>
            <a:ext cx="1917987" cy="349491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4" y="238576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1" y="323392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3" y="4884616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3446772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4816988" y="5265011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9752" y="197150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Source</a:t>
            </a:r>
            <a:endParaRPr lang="en-US" sz="2400" dirty="0"/>
          </a:p>
        </p:txBody>
      </p: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27" y="369940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5610202" y="2766163"/>
            <a:ext cx="487183" cy="9332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5610201" y="4079795"/>
            <a:ext cx="487184" cy="8048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5629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4816989" y="2766163"/>
            <a:ext cx="793213" cy="46775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1770506" y="483915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40" y="5287047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1049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3052055" y="5477245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19006232" flipH="1">
            <a:off x="4915652" y="2673897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 flipH="1">
            <a:off x="331732" y="1509841"/>
            <a:ext cx="3118297" cy="1415575"/>
            <a:chOff x="1000569" y="4876799"/>
            <a:chExt cx="7193027" cy="965933"/>
          </a:xfrm>
        </p:grpSpPr>
        <p:sp>
          <p:nvSpPr>
            <p:cNvPr id="52" name="Rectangular Callout 51"/>
            <p:cNvSpPr/>
            <p:nvPr/>
          </p:nvSpPr>
          <p:spPr>
            <a:xfrm>
              <a:off x="1000569" y="4876799"/>
              <a:ext cx="7193027" cy="942153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97339" y="4897666"/>
              <a:ext cx="6821353" cy="9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Pick the next hop with the shortest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IGP route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10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22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8258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90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571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37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494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8258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8791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4645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3731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5026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4317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4698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3936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4927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4469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4112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Routes</a:t>
            </a:r>
            <a:endParaRPr lang="en-US" dirty="0"/>
          </a:p>
        </p:txBody>
      </p:sp>
      <p:sp>
        <p:nvSpPr>
          <p:cNvPr id="81" name="Down Arrow 80"/>
          <p:cNvSpPr/>
          <p:nvPr/>
        </p:nvSpPr>
        <p:spPr>
          <a:xfrm>
            <a:off x="3138172" y="203812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Provider</a:t>
            </a:r>
            <a:endParaRPr lang="en-US" sz="2400" dirty="0"/>
          </a:p>
        </p:txBody>
      </p:sp>
      <p:sp>
        <p:nvSpPr>
          <p:cNvPr id="82" name="Right Arrow 81"/>
          <p:cNvSpPr/>
          <p:nvPr/>
        </p:nvSpPr>
        <p:spPr>
          <a:xfrm flipH="1">
            <a:off x="6780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Peer</a:t>
            </a:r>
            <a:endParaRPr lang="en-US" sz="2400" dirty="0"/>
          </a:p>
        </p:txBody>
      </p:sp>
      <p:sp>
        <p:nvSpPr>
          <p:cNvPr id="83" name="Right Arrow 82"/>
          <p:cNvSpPr/>
          <p:nvPr/>
        </p:nvSpPr>
        <p:spPr>
          <a:xfrm>
            <a:off x="923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Peer</a:t>
            </a:r>
            <a:endParaRPr lang="en-US" sz="2400" dirty="0"/>
          </a:p>
        </p:txBody>
      </p:sp>
      <p:sp>
        <p:nvSpPr>
          <p:cNvPr id="4" name="Up Arrow 3"/>
          <p:cNvSpPr/>
          <p:nvPr/>
        </p:nvSpPr>
        <p:spPr>
          <a:xfrm>
            <a:off x="2937372" y="5122843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Customer</a:t>
            </a:r>
            <a:endParaRPr lang="en-US" sz="2400" dirty="0"/>
          </a:p>
        </p:txBody>
      </p:sp>
      <p:grpSp>
        <p:nvGrpSpPr>
          <p:cNvPr id="86" name="Group 85"/>
          <p:cNvGrpSpPr/>
          <p:nvPr/>
        </p:nvGrpSpPr>
        <p:grpSpPr>
          <a:xfrm flipH="1">
            <a:off x="6997594" y="2031694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ISP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23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Routes</a:t>
            </a:r>
            <a:endParaRPr lang="en-US" dirty="0"/>
          </a:p>
        </p:txBody>
      </p:sp>
      <p:sp>
        <p:nvSpPr>
          <p:cNvPr id="103" name="Cloud 102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3169286" y="5100809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Customer</a:t>
            </a:r>
            <a:endParaRPr lang="en-US" sz="2400" dirty="0"/>
          </a:p>
        </p:txBody>
      </p:sp>
      <p:sp>
        <p:nvSpPr>
          <p:cNvPr id="139" name="Right Arrow 138"/>
          <p:cNvSpPr/>
          <p:nvPr/>
        </p:nvSpPr>
        <p:spPr>
          <a:xfrm flipH="1">
            <a:off x="981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Peer</a:t>
            </a:r>
            <a:endParaRPr lang="en-US" sz="2400" dirty="0"/>
          </a:p>
        </p:txBody>
      </p:sp>
      <p:sp>
        <p:nvSpPr>
          <p:cNvPr id="140" name="Right Arrow 139"/>
          <p:cNvSpPr/>
          <p:nvPr/>
        </p:nvSpPr>
        <p:spPr>
          <a:xfrm>
            <a:off x="6630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Peer</a:t>
            </a:r>
            <a:endParaRPr lang="en-US" sz="2400" dirty="0"/>
          </a:p>
        </p:txBody>
      </p:sp>
      <p:sp>
        <p:nvSpPr>
          <p:cNvPr id="141" name="Up Arrow 140"/>
          <p:cNvSpPr/>
          <p:nvPr/>
        </p:nvSpPr>
        <p:spPr>
          <a:xfrm>
            <a:off x="2908682" y="2122135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Provider</a:t>
            </a:r>
            <a:endParaRPr lang="en-US" sz="2400" dirty="0"/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4802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3964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4573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5214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3659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4192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5183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3659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632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278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631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294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7869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8233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8462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8038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4916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5415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4191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3238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981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80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80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759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3581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3810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4567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5145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8038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8276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8684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8462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6092424" y="5541962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Customers get all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6400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13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Customer and ISP routes only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33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$$$ generating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BGP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65475"/>
            <a:ext cx="8839200" cy="40422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relationships</a:t>
            </a:r>
          </a:p>
          <a:p>
            <a:pPr lvl="1"/>
            <a:r>
              <a:rPr lang="en-US" dirty="0" smtClean="0"/>
              <a:t>Customer/provider</a:t>
            </a:r>
          </a:p>
          <a:p>
            <a:pPr lvl="1"/>
            <a:r>
              <a:rPr lang="en-US" dirty="0" smtClean="0"/>
              <a:t>Peer</a:t>
            </a:r>
          </a:p>
          <a:p>
            <a:pPr lvl="1"/>
            <a:r>
              <a:rPr lang="en-US" dirty="0" smtClean="0"/>
              <a:t>Sibling, IXP</a:t>
            </a:r>
          </a:p>
          <a:p>
            <a:r>
              <a:rPr lang="en-US" dirty="0" err="1" smtClean="0"/>
              <a:t>Gao</a:t>
            </a:r>
            <a:r>
              <a:rPr lang="en-US" dirty="0" smtClean="0"/>
              <a:t>-Rexford model</a:t>
            </a:r>
          </a:p>
          <a:p>
            <a:pPr lvl="1"/>
            <a:r>
              <a:rPr lang="en-US" dirty="0" smtClean="0"/>
              <a:t>AS prefers to use customer path, then peer, then provider</a:t>
            </a:r>
          </a:p>
          <a:p>
            <a:pPr lvl="2"/>
            <a:r>
              <a:rPr lang="en-US" dirty="0" smtClean="0"/>
              <a:t>Follow the money!</a:t>
            </a:r>
          </a:p>
          <a:p>
            <a:pPr lvl="1"/>
            <a:r>
              <a:rPr lang="en-US" dirty="0" smtClean="0"/>
              <a:t>Valley-free routing</a:t>
            </a:r>
          </a:p>
          <a:p>
            <a:pPr lvl="1"/>
            <a:r>
              <a:rPr lang="en-US" dirty="0" smtClean="0"/>
              <a:t>Hierarchical view of routing (incorrect but frequently used)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30508" y="5933673"/>
            <a:ext cx="809179" cy="70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02178" y="5996169"/>
            <a:ext cx="1110022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77992" y="554034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9375" y="592874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C-P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310653" y="6097313"/>
            <a:ext cx="690495" cy="656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170615" y="5979999"/>
            <a:ext cx="1110022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46429" y="552417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642897" y="6002475"/>
            <a:ext cx="51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463288" y="5980001"/>
            <a:ext cx="690495" cy="656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188857" y="6570682"/>
            <a:ext cx="1110022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74762" y="614856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P-P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795532" y="5885163"/>
            <a:ext cx="51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P-C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288906" y="5771408"/>
            <a:ext cx="809179" cy="70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318" y="5855006"/>
            <a:ext cx="853089" cy="7557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381" y="5906264"/>
            <a:ext cx="853089" cy="755757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6181226" y="5394248"/>
            <a:ext cx="914400" cy="914400"/>
          </a:xfrm>
          <a:prstGeom prst="mathMultiply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8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  <p:bldP spid="45" grpId="0"/>
      <p:bldP spid="47" grpId="0"/>
      <p:bldP spid="51" grpId="0"/>
      <p:bldP spid="53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Relationships: It’s Complicated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 Model is strictly hierarchical</a:t>
            </a:r>
          </a:p>
          <a:p>
            <a:pPr lvl="1"/>
            <a:r>
              <a:rPr lang="en-US" dirty="0" smtClean="0"/>
              <a:t>Each AS pair has exactly one relationship</a:t>
            </a:r>
          </a:p>
          <a:p>
            <a:pPr lvl="1"/>
            <a:r>
              <a:rPr lang="en-US" dirty="0" smtClean="0"/>
              <a:t>Each relationship is the same for all prefixes</a:t>
            </a:r>
            <a:endParaRPr lang="en-US" dirty="0"/>
          </a:p>
          <a:p>
            <a:r>
              <a:rPr lang="en-US" dirty="0" smtClean="0"/>
              <a:t>In practice it’s much more complicated</a:t>
            </a:r>
          </a:p>
          <a:p>
            <a:pPr lvl="1"/>
            <a:r>
              <a:rPr lang="en-US" dirty="0" smtClean="0"/>
              <a:t>Rise of widespread peering</a:t>
            </a:r>
          </a:p>
          <a:p>
            <a:pPr lvl="1"/>
            <a:r>
              <a:rPr lang="en-US" dirty="0" smtClean="0"/>
              <a:t>Regional, per-prefix </a:t>
            </a:r>
            <a:r>
              <a:rPr lang="en-US" dirty="0" err="1" smtClean="0"/>
              <a:t>peerings</a:t>
            </a:r>
            <a:endParaRPr lang="en-US" dirty="0" smtClean="0"/>
          </a:p>
          <a:p>
            <a:pPr lvl="1"/>
            <a:r>
              <a:rPr lang="en-US" dirty="0" smtClean="0"/>
              <a:t>Tier-1’s being shoved out by “</a:t>
            </a:r>
            <a:r>
              <a:rPr lang="en-US" dirty="0" err="1" smtClean="0"/>
              <a:t>hypergiants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IXPs dominating traffic volume</a:t>
            </a:r>
          </a:p>
          <a:p>
            <a:r>
              <a:rPr lang="en-US" dirty="0" smtClean="0"/>
              <a:t>Modeling is very hard, very prone to error</a:t>
            </a:r>
          </a:p>
          <a:p>
            <a:pPr lvl="1"/>
            <a:r>
              <a:rPr lang="en-US" dirty="0" smtClean="0"/>
              <a:t>Huge potential impact for understanding Internet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0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BGP Attributes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AS_SET</a:t>
            </a:r>
          </a:p>
          <a:p>
            <a:pPr lvl="1"/>
            <a:r>
              <a:rPr lang="en-US" dirty="0" smtClean="0"/>
              <a:t>Instead of a single AS appearing at a slot, it’s a set of </a:t>
            </a:r>
            <a:r>
              <a:rPr lang="en-US" dirty="0" err="1" smtClean="0"/>
              <a:t>Ases</a:t>
            </a:r>
            <a:endParaRPr lang="en-US" dirty="0" smtClean="0"/>
          </a:p>
          <a:p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Arbitrary number that is used by neighbors for routing decisions</a:t>
            </a:r>
          </a:p>
          <a:p>
            <a:pPr lvl="2"/>
            <a:r>
              <a:rPr lang="en-US" dirty="0" smtClean="0"/>
              <a:t>Export this route only in Europe</a:t>
            </a:r>
          </a:p>
          <a:p>
            <a:pPr lvl="2"/>
            <a:r>
              <a:rPr lang="en-US" dirty="0" smtClean="0"/>
              <a:t>Do not export to your peers</a:t>
            </a:r>
          </a:p>
          <a:p>
            <a:pPr lvl="1"/>
            <a:r>
              <a:rPr lang="en-US" dirty="0" smtClean="0"/>
              <a:t>Usually stripped after first </a:t>
            </a:r>
            <a:r>
              <a:rPr lang="en-US" dirty="0" err="1" smtClean="0"/>
              <a:t>interdomain</a:t>
            </a:r>
            <a:r>
              <a:rPr lang="en-US" dirty="0" smtClean="0"/>
              <a:t> hop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Prepending</a:t>
            </a:r>
          </a:p>
          <a:p>
            <a:pPr lvl="1"/>
            <a:r>
              <a:rPr lang="en-US" dirty="0" smtClean="0"/>
              <a:t>Lengthening the route by adding multiple instances of ASN</a:t>
            </a:r>
          </a:p>
          <a:p>
            <a:pPr lvl="1"/>
            <a:r>
              <a:rPr lang="en-US" dirty="0" smtClean="0"/>
              <a:t>Why?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idx="1"/>
          </p:nvPr>
        </p:nvSpPr>
        <p:spPr>
          <a:xfrm>
            <a:off x="439490" y="2303493"/>
            <a:ext cx="8562995" cy="323569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Basics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Stable Paths Problem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in the Real World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Debugging BGP Path Problems</a:t>
            </a:r>
          </a:p>
        </p:txBody>
      </p:sp>
    </p:spTree>
    <p:extLst>
      <p:ext uri="{BB962C8B-B14F-4D97-AF65-F5344CB8AC3E}">
        <p14:creationId xmlns:p14="http://schemas.microsoft.com/office/powerpoint/2010/main" val="143188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95744389-E6A0-45D5-A1BA-89723A2E6A8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is BGP Solving?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28</a:t>
            </a:fld>
            <a:endParaRPr lang="en-US" sz="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08842"/>
              </p:ext>
            </p:extLst>
          </p:nvPr>
        </p:nvGraphicFramePr>
        <p:xfrm>
          <a:off x="762000" y="1749540"/>
          <a:ext cx="7772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437"/>
                <a:gridCol w="3894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Underlying</a:t>
                      </a:r>
                      <a:r>
                        <a:rPr lang="en-US" sz="2400" baseline="0" dirty="0" smtClean="0"/>
                        <a:t> Problem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Distributed Solution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Shortest Paths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RIP, OSPF, IS-IS, etc.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BGP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ontent Placeholder 3"/>
          <p:cNvSpPr>
            <a:spLocks noGrp="1"/>
          </p:cNvSpPr>
          <p:nvPr>
            <p:ph sz="quarter" idx="1"/>
          </p:nvPr>
        </p:nvSpPr>
        <p:spPr>
          <a:xfrm>
            <a:off x="176270" y="3508871"/>
            <a:ext cx="8839200" cy="2902946"/>
          </a:xfrm>
        </p:spPr>
        <p:txBody>
          <a:bodyPr>
            <a:normAutofit/>
          </a:bodyPr>
          <a:lstStyle/>
          <a:p>
            <a:r>
              <a:rPr lang="en-US" dirty="0" smtClean="0"/>
              <a:t>Knowing ??? can:</a:t>
            </a:r>
          </a:p>
          <a:p>
            <a:pPr lvl="1"/>
            <a:r>
              <a:rPr lang="en-US" dirty="0" smtClean="0"/>
              <a:t>Aid in the analysis of BGP policy</a:t>
            </a:r>
          </a:p>
          <a:p>
            <a:pPr lvl="1"/>
            <a:r>
              <a:rPr lang="en-US" dirty="0" smtClean="0"/>
              <a:t>Aid in the design of BGP extensions</a:t>
            </a:r>
          </a:p>
          <a:p>
            <a:pPr lvl="1"/>
            <a:r>
              <a:rPr lang="en-US" dirty="0" smtClean="0"/>
              <a:t>Help explain BGP routing anomalies</a:t>
            </a:r>
          </a:p>
          <a:p>
            <a:pPr lvl="1"/>
            <a:r>
              <a:rPr lang="en-US" dirty="0" smtClean="0"/>
              <a:t>Give us a deeper understanding of the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3"/>
          <p:cNvSpPr txBox="1">
            <a:spLocks/>
          </p:cNvSpPr>
          <p:nvPr/>
        </p:nvSpPr>
        <p:spPr>
          <a:xfrm>
            <a:off x="14976" y="1674030"/>
            <a:ext cx="5243834" cy="490144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instance of the SPP:</a:t>
            </a:r>
          </a:p>
          <a:p>
            <a:pPr lvl="1"/>
            <a:r>
              <a:rPr lang="en-US" dirty="0" smtClean="0"/>
              <a:t>Graph of nodes and edges</a:t>
            </a:r>
          </a:p>
          <a:p>
            <a:pPr lvl="1"/>
            <a:r>
              <a:rPr lang="en-US" dirty="0" smtClean="0"/>
              <a:t>Node 0, called the origin</a:t>
            </a:r>
          </a:p>
          <a:p>
            <a:pPr lvl="1"/>
            <a:r>
              <a:rPr lang="en-US" dirty="0" smtClean="0"/>
              <a:t>A set of permitted paths from each node to the origin</a:t>
            </a:r>
          </a:p>
          <a:p>
            <a:pPr lvl="1"/>
            <a:r>
              <a:rPr lang="en-US" dirty="0" smtClean="0"/>
              <a:t>Each set of paths is ranked</a:t>
            </a:r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708072" y="27573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29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Stable Paths Problem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04910" y="425439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4860030" y="49757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804910" y="307573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6977579" y="386831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6977579" y="49757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6977579" y="253485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cxnSp>
        <p:nvCxnSpPr>
          <p:cNvPr id="11" name="Straight Connector 10"/>
          <p:cNvCxnSpPr>
            <a:stCxn id="46" idx="4"/>
            <a:endCxn id="9" idx="0"/>
          </p:cNvCxnSpPr>
          <p:nvPr/>
        </p:nvCxnSpPr>
        <p:spPr>
          <a:xfrm>
            <a:off x="6090660" y="3647238"/>
            <a:ext cx="0" cy="607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7"/>
            <a:endCxn id="49" idx="2"/>
          </p:cNvCxnSpPr>
          <p:nvPr/>
        </p:nvCxnSpPr>
        <p:spPr>
          <a:xfrm flipV="1">
            <a:off x="6292716" y="2820605"/>
            <a:ext cx="684863" cy="3388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5"/>
            <a:endCxn id="47" idx="1"/>
          </p:cNvCxnSpPr>
          <p:nvPr/>
        </p:nvCxnSpPr>
        <p:spPr>
          <a:xfrm>
            <a:off x="6292716" y="3563544"/>
            <a:ext cx="768557" cy="388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3"/>
            <a:endCxn id="45" idx="7"/>
          </p:cNvCxnSpPr>
          <p:nvPr/>
        </p:nvCxnSpPr>
        <p:spPr>
          <a:xfrm flipH="1">
            <a:off x="5347836" y="4742204"/>
            <a:ext cx="540768" cy="317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3"/>
            <a:endCxn id="45" idx="0"/>
          </p:cNvCxnSpPr>
          <p:nvPr/>
        </p:nvCxnSpPr>
        <p:spPr>
          <a:xfrm flipH="1">
            <a:off x="5145780" y="3563544"/>
            <a:ext cx="742824" cy="14121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2"/>
            <a:endCxn id="45" idx="6"/>
          </p:cNvCxnSpPr>
          <p:nvPr/>
        </p:nvCxnSpPr>
        <p:spPr>
          <a:xfrm flipH="1">
            <a:off x="5431530" y="5261458"/>
            <a:ext cx="1546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5"/>
            <a:endCxn id="48" idx="1"/>
          </p:cNvCxnSpPr>
          <p:nvPr/>
        </p:nvCxnSpPr>
        <p:spPr>
          <a:xfrm>
            <a:off x="6292716" y="4742204"/>
            <a:ext cx="768557" cy="317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195212" y="173301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0499"/>
                <a:gd name="adj2" fmla="val 819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flipH="1">
            <a:off x="7689272" y="2453170"/>
            <a:ext cx="1353918" cy="608329"/>
            <a:chOff x="1219200" y="4876799"/>
            <a:chExt cx="5181605" cy="1384995"/>
          </a:xfrm>
        </p:grpSpPr>
        <p:sp>
          <p:nvSpPr>
            <p:cNvPr id="85" name="Rectangular Callout 8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731"/>
                <a:gd name="adj2" fmla="val 317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5 2 1 0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7775632" y="3647238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960"/>
                <a:gd name="adj2" fmla="val 71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7689272" y="5261458"/>
            <a:ext cx="805278" cy="569971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78295"/>
                <a:gd name="adj2" fmla="val -4379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4" y="4936467"/>
              <a:ext cx="5181601" cy="6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298005" y="5645732"/>
            <a:ext cx="1181198" cy="1085166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6" name="Straight Connector 95"/>
          <p:cNvCxnSpPr>
            <a:stCxn id="48" idx="0"/>
            <a:endCxn id="47" idx="4"/>
          </p:cNvCxnSpPr>
          <p:nvPr/>
        </p:nvCxnSpPr>
        <p:spPr>
          <a:xfrm flipV="1">
            <a:off x="7263329" y="4439818"/>
            <a:ext cx="0" cy="5358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43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Layer, Control 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43272" y="1561831"/>
            <a:ext cx="6351970" cy="2702976"/>
          </a:xfrm>
        </p:spPr>
        <p:txBody>
          <a:bodyPr>
            <a:normAutofit/>
          </a:bodyPr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Set up routes between networks</a:t>
            </a:r>
          </a:p>
          <a:p>
            <a:r>
              <a:rPr lang="en-US" dirty="0" smtClean="0"/>
              <a:t>Key challenges:</a:t>
            </a:r>
          </a:p>
          <a:p>
            <a:pPr lvl="1"/>
            <a:r>
              <a:rPr lang="en-US" dirty="0"/>
              <a:t>Implementing provider policies</a:t>
            </a:r>
          </a:p>
          <a:p>
            <a:pPr lvl="1"/>
            <a:r>
              <a:rPr lang="en-US" dirty="0" smtClean="0"/>
              <a:t>Creating stable paths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1208" y="2630156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0946" y="3205644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1077" y="3778821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1077" y="4351998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1077" y="4925175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1077" y="5502909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1208" y="6076086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5487317" y="3875330"/>
            <a:ext cx="559559" cy="1338515"/>
          </a:xfrm>
          <a:prstGeom prst="leftBrace">
            <a:avLst>
              <a:gd name="adj1" fmla="val 8333"/>
              <a:gd name="adj2" fmla="val 499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02160" y="4929732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BGP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510245" y="4929732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RIP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63646" y="4929731"/>
            <a:ext cx="1234195" cy="573177"/>
          </a:xfrm>
          <a:prstGeom prst="rect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OSPF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1921" y="4954710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Plane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0273" y="2098466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Plane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3"/>
          <p:cNvSpPr txBox="1">
            <a:spLocks/>
          </p:cNvSpPr>
          <p:nvPr/>
        </p:nvSpPr>
        <p:spPr>
          <a:xfrm>
            <a:off x="14976" y="1674030"/>
            <a:ext cx="5243834" cy="490144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solution is an assignment of permitted paths to each node such that:</a:t>
            </a:r>
          </a:p>
          <a:p>
            <a:pPr lvl="1"/>
            <a:r>
              <a:rPr lang="en-US" dirty="0" smtClean="0"/>
              <a:t>Node </a:t>
            </a:r>
            <a:r>
              <a:rPr lang="en-US" i="1" dirty="0" smtClean="0"/>
              <a:t>u</a:t>
            </a:r>
            <a:r>
              <a:rPr lang="en-US" dirty="0" smtClean="0"/>
              <a:t>’s path is either null or </a:t>
            </a:r>
            <a:r>
              <a:rPr lang="en-US" i="1" dirty="0" err="1" smtClean="0"/>
              <a:t>uwP</a:t>
            </a:r>
            <a:r>
              <a:rPr lang="en-US" dirty="0" smtClean="0"/>
              <a:t>, where path </a:t>
            </a:r>
            <a:r>
              <a:rPr lang="en-US" i="1" dirty="0" err="1" smtClean="0"/>
              <a:t>uw</a:t>
            </a:r>
            <a:r>
              <a:rPr lang="en-US" dirty="0" smtClean="0"/>
              <a:t> is assigned to node </a:t>
            </a:r>
            <a:r>
              <a:rPr lang="en-US" i="1" dirty="0" smtClean="0"/>
              <a:t>w</a:t>
            </a:r>
            <a:r>
              <a:rPr lang="en-US" dirty="0" smtClean="0"/>
              <a:t> and edge </a:t>
            </a:r>
            <a:r>
              <a:rPr lang="en-US" i="1" dirty="0" smtClean="0"/>
              <a:t>u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>
                <a:sym typeface="Wingdings" pitchFamily="2" charset="2"/>
              </a:rPr>
              <a:t> w </a:t>
            </a:r>
            <a:r>
              <a:rPr lang="en-US" dirty="0" smtClean="0">
                <a:sym typeface="Wingdings" pitchFamily="2" charset="2"/>
              </a:rPr>
              <a:t>exists</a:t>
            </a:r>
          </a:p>
          <a:p>
            <a:pPr lvl="1"/>
            <a:r>
              <a:rPr lang="en-US" dirty="0" smtClean="0"/>
              <a:t>Each node is assigned the highest ranked path that is consistent with their neighbors</a:t>
            </a:r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708072" y="27573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30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 to the SPP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04910" y="425439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4860030" y="49757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804910" y="307573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6977579" y="386831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6977579" y="49757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6977579" y="253485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cxnSp>
        <p:nvCxnSpPr>
          <p:cNvPr id="11" name="Straight Connector 10"/>
          <p:cNvCxnSpPr>
            <a:stCxn id="46" idx="4"/>
            <a:endCxn id="9" idx="0"/>
          </p:cNvCxnSpPr>
          <p:nvPr/>
        </p:nvCxnSpPr>
        <p:spPr>
          <a:xfrm>
            <a:off x="6090660" y="3647238"/>
            <a:ext cx="0" cy="607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7"/>
            <a:endCxn id="49" idx="2"/>
          </p:cNvCxnSpPr>
          <p:nvPr/>
        </p:nvCxnSpPr>
        <p:spPr>
          <a:xfrm flipV="1">
            <a:off x="6292716" y="2820605"/>
            <a:ext cx="684863" cy="3388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5"/>
            <a:endCxn id="47" idx="1"/>
          </p:cNvCxnSpPr>
          <p:nvPr/>
        </p:nvCxnSpPr>
        <p:spPr>
          <a:xfrm>
            <a:off x="6292716" y="3563544"/>
            <a:ext cx="768557" cy="388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3"/>
            <a:endCxn id="45" idx="7"/>
          </p:cNvCxnSpPr>
          <p:nvPr/>
        </p:nvCxnSpPr>
        <p:spPr>
          <a:xfrm flipH="1">
            <a:off x="5347836" y="4742204"/>
            <a:ext cx="540768" cy="317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3"/>
            <a:endCxn id="45" idx="0"/>
          </p:cNvCxnSpPr>
          <p:nvPr/>
        </p:nvCxnSpPr>
        <p:spPr>
          <a:xfrm flipH="1">
            <a:off x="5145780" y="3563544"/>
            <a:ext cx="742824" cy="14121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2"/>
            <a:endCxn id="45" idx="6"/>
          </p:cNvCxnSpPr>
          <p:nvPr/>
        </p:nvCxnSpPr>
        <p:spPr>
          <a:xfrm flipH="1">
            <a:off x="5431530" y="5261458"/>
            <a:ext cx="1546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5"/>
            <a:endCxn id="48" idx="1"/>
          </p:cNvCxnSpPr>
          <p:nvPr/>
        </p:nvCxnSpPr>
        <p:spPr>
          <a:xfrm>
            <a:off x="6292716" y="4742204"/>
            <a:ext cx="768557" cy="317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195212" y="173301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0499"/>
                <a:gd name="adj2" fmla="val 819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flipH="1">
            <a:off x="7689272" y="2453170"/>
            <a:ext cx="1353918" cy="608329"/>
            <a:chOff x="1219200" y="4876799"/>
            <a:chExt cx="5181605" cy="1384995"/>
          </a:xfrm>
        </p:grpSpPr>
        <p:sp>
          <p:nvSpPr>
            <p:cNvPr id="85" name="Rectangular Callout 8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731"/>
                <a:gd name="adj2" fmla="val 317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5 2 1 0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7775632" y="3647238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960"/>
                <a:gd name="adj2" fmla="val 71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7689272" y="5261458"/>
            <a:ext cx="805278" cy="569971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78295"/>
                <a:gd name="adj2" fmla="val -4379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27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298005" y="5645732"/>
            <a:ext cx="1181198" cy="1085166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5"/>
            <a:endCxn id="48" idx="1"/>
          </p:cNvCxnSpPr>
          <p:nvPr/>
        </p:nvCxnSpPr>
        <p:spPr>
          <a:xfrm>
            <a:off x="6292716" y="4742204"/>
            <a:ext cx="768557" cy="31719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96612" y="5753443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10831" y="6157835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54967" y="4166265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90511" y="2698890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2"/>
            <a:endCxn id="45" idx="6"/>
          </p:cNvCxnSpPr>
          <p:nvPr/>
        </p:nvCxnSpPr>
        <p:spPr>
          <a:xfrm flipH="1">
            <a:off x="5431530" y="5261458"/>
            <a:ext cx="1546049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0"/>
            <a:endCxn id="46" idx="4"/>
          </p:cNvCxnSpPr>
          <p:nvPr/>
        </p:nvCxnSpPr>
        <p:spPr>
          <a:xfrm flipV="1">
            <a:off x="6090660" y="3647238"/>
            <a:ext cx="0" cy="60716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5"/>
            <a:endCxn id="47" idx="1"/>
          </p:cNvCxnSpPr>
          <p:nvPr/>
        </p:nvCxnSpPr>
        <p:spPr>
          <a:xfrm>
            <a:off x="6292716" y="3563544"/>
            <a:ext cx="768557" cy="38846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4"/>
            <a:endCxn id="48" idx="0"/>
          </p:cNvCxnSpPr>
          <p:nvPr/>
        </p:nvCxnSpPr>
        <p:spPr>
          <a:xfrm>
            <a:off x="7263329" y="4439818"/>
            <a:ext cx="0" cy="5358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13508" y="2757335"/>
            <a:ext cx="3990089" cy="2486911"/>
            <a:chOff x="414979" y="3333623"/>
            <a:chExt cx="8263530" cy="1523216"/>
          </a:xfrm>
        </p:grpSpPr>
        <p:sp>
          <p:nvSpPr>
            <p:cNvPr id="57" name="Rectangle 5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Solutions need not use the shortest paths, or form a spanning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13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850312" y="28589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31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SPP Example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57390" y="3799726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2585460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40245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440245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2585460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45196" y="3259951"/>
            <a:ext cx="978743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156960" y="3057895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404262" y="171532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232899" y="1972729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1663342" y="5326653"/>
            <a:ext cx="805278" cy="569971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80676"/>
                <a:gd name="adj2" fmla="val -509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27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895155" y="5509253"/>
            <a:ext cx="1181198" cy="1085166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45196" y="3259951"/>
            <a:ext cx="978743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156960" y="5161002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35369" y="2481162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99562" y="2239128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784342" y="5795128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895156" y="5497552"/>
            <a:ext cx="1181198" cy="1085166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6084653" y="5988729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863528" y="3326686"/>
            <a:ext cx="7193581" cy="1594662"/>
            <a:chOff x="414979" y="3333623"/>
            <a:chExt cx="8263530" cy="1523216"/>
          </a:xfrm>
        </p:grpSpPr>
        <p:sp>
          <p:nvSpPr>
            <p:cNvPr id="116" name="Rectangle 11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Each node gets its preferred route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Totally stable topology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3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850312" y="28589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32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Gadget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57390" y="3799726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2585460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40245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440245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2585460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45196" y="3259951"/>
            <a:ext cx="978743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156960" y="3057895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404262" y="171532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232899" y="1972729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1663342" y="5326653"/>
            <a:ext cx="805278" cy="569971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80676"/>
                <a:gd name="adj2" fmla="val -509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27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45196" y="3259951"/>
            <a:ext cx="978743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156960" y="5161002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46716" y="2943107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69082" y="2239128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784342" y="5795128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870632" y="5454878"/>
            <a:ext cx="1181198" cy="1085166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6084653" y="5988729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1239503" y="3017262"/>
            <a:ext cx="6439227" cy="2029524"/>
            <a:chOff x="414979" y="3333623"/>
            <a:chExt cx="8263530" cy="1523216"/>
          </a:xfrm>
        </p:grpSpPr>
        <p:sp>
          <p:nvSpPr>
            <p:cNvPr id="116" name="Rectangle 11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Not every node gets preferred route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T</a:t>
              </a:r>
              <a:r>
                <a:rPr lang="en-US" sz="3200" dirty="0" smtClean="0">
                  <a:solidFill>
                    <a:schemeClr val="bg1"/>
                  </a:solidFill>
                </a:rPr>
                <a:t>opology is still stable</a:t>
              </a:r>
            </a:p>
            <a:p>
              <a:pPr>
                <a:buClr>
                  <a:schemeClr val="bg1"/>
                </a:buClr>
              </a:pPr>
              <a:r>
                <a:rPr lang="en-US" sz="3200" b="1" dirty="0" smtClean="0">
                  <a:solidFill>
                    <a:schemeClr val="bg1"/>
                  </a:solidFill>
                </a:rPr>
                <a:t>Only one stable configuration</a:t>
              </a:r>
            </a:p>
            <a:p>
              <a:pPr lvl="1">
                <a:buClr>
                  <a:schemeClr val="bg1"/>
                </a:buClr>
              </a:pPr>
              <a:r>
                <a:rPr lang="en-US" sz="2800" i="1" dirty="0" smtClean="0">
                  <a:solidFill>
                    <a:schemeClr val="bg1"/>
                  </a:solidFill>
                </a:rPr>
                <a:t>No matter which node chooses first!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5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33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May Have Multiple Solutions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67546" y="400178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1256016" y="2974201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1256016" y="50773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1743822" y="3462007"/>
            <a:ext cx="4074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1541766" y="3545701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1743822" y="4489588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74818" y="1917380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 flipH="1">
            <a:off x="86728" y="5548166"/>
            <a:ext cx="1181198" cy="1085166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2 1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5310314" y="4048533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4498784" y="30209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4498784" y="5124059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4" name="Straight Connector 43"/>
          <p:cNvCxnSpPr>
            <a:stCxn id="40" idx="1"/>
            <a:endCxn id="41" idx="5"/>
          </p:cNvCxnSpPr>
          <p:nvPr/>
        </p:nvCxnSpPr>
        <p:spPr>
          <a:xfrm flipH="1" flipV="1">
            <a:off x="4986590" y="3508758"/>
            <a:ext cx="4074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  <a:endCxn id="41" idx="4"/>
          </p:cNvCxnSpPr>
          <p:nvPr/>
        </p:nvCxnSpPr>
        <p:spPr>
          <a:xfrm flipV="1">
            <a:off x="4784534" y="3592452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  <a:endCxn id="43" idx="7"/>
          </p:cNvCxnSpPr>
          <p:nvPr/>
        </p:nvCxnSpPr>
        <p:spPr>
          <a:xfrm flipH="1">
            <a:off x="4986590" y="4536339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flipH="1">
            <a:off x="3317586" y="1964131"/>
            <a:ext cx="1181198" cy="1085166"/>
            <a:chOff x="1219200" y="4876799"/>
            <a:chExt cx="5181605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60" name="Straight Connector 59"/>
          <p:cNvCxnSpPr>
            <a:stCxn id="40" idx="3"/>
            <a:endCxn id="43" idx="7"/>
          </p:cNvCxnSpPr>
          <p:nvPr/>
        </p:nvCxnSpPr>
        <p:spPr>
          <a:xfrm flipH="1">
            <a:off x="4986590" y="4536339"/>
            <a:ext cx="4074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3" idx="0"/>
            <a:endCxn id="41" idx="4"/>
          </p:cNvCxnSpPr>
          <p:nvPr/>
        </p:nvCxnSpPr>
        <p:spPr>
          <a:xfrm flipV="1">
            <a:off x="4784534" y="3592452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82406" y="2487935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flipH="1">
            <a:off x="3329496" y="5594917"/>
            <a:ext cx="1181198" cy="1085166"/>
            <a:chOff x="1219200" y="4876799"/>
            <a:chExt cx="5181605" cy="1384995"/>
          </a:xfrm>
        </p:grpSpPr>
        <p:sp>
          <p:nvSpPr>
            <p:cNvPr id="65" name="Rectangular Callout 6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2 1 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3606438" y="6549024"/>
            <a:ext cx="6034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514394" y="4095284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70" name="Oval 69"/>
          <p:cNvSpPr/>
          <p:nvPr/>
        </p:nvSpPr>
        <p:spPr>
          <a:xfrm>
            <a:off x="7702864" y="3067703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7702864" y="5170810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72" name="Straight Connector 71"/>
          <p:cNvCxnSpPr>
            <a:stCxn id="69" idx="1"/>
            <a:endCxn id="70" idx="5"/>
          </p:cNvCxnSpPr>
          <p:nvPr/>
        </p:nvCxnSpPr>
        <p:spPr>
          <a:xfrm flipH="1" flipV="1">
            <a:off x="8190670" y="3555509"/>
            <a:ext cx="4074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0"/>
            <a:endCxn id="70" idx="4"/>
          </p:cNvCxnSpPr>
          <p:nvPr/>
        </p:nvCxnSpPr>
        <p:spPr>
          <a:xfrm flipV="1">
            <a:off x="7988614" y="3639203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3"/>
            <a:endCxn id="71" idx="7"/>
          </p:cNvCxnSpPr>
          <p:nvPr/>
        </p:nvCxnSpPr>
        <p:spPr>
          <a:xfrm flipH="1">
            <a:off x="8190670" y="4583090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 flipH="1">
            <a:off x="6521666" y="2010882"/>
            <a:ext cx="1181198" cy="1085166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79" name="Straight Connector 78"/>
          <p:cNvCxnSpPr>
            <a:stCxn id="70" idx="4"/>
            <a:endCxn id="71" idx="0"/>
          </p:cNvCxnSpPr>
          <p:nvPr/>
        </p:nvCxnSpPr>
        <p:spPr>
          <a:xfrm>
            <a:off x="7988614" y="3639203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1"/>
            <a:endCxn id="70" idx="5"/>
          </p:cNvCxnSpPr>
          <p:nvPr/>
        </p:nvCxnSpPr>
        <p:spPr>
          <a:xfrm flipH="1" flipV="1">
            <a:off x="8190670" y="3555509"/>
            <a:ext cx="407418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899057" y="2964989"/>
            <a:ext cx="4426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 flipH="1">
            <a:off x="6533576" y="5641668"/>
            <a:ext cx="1181198" cy="1085166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2 1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6747597" y="6175519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2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69" grpId="0" animBg="1"/>
      <p:bldP spid="70" grpId="0" animBg="1"/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850312" y="28589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34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Gadget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57390" y="3799726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2585460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40245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440245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2585460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45196" y="3259951"/>
            <a:ext cx="978743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156960" y="3057895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404262" y="171532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232899" y="1972729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934720" y="5326653"/>
            <a:ext cx="1533900" cy="1129083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8" cy="1384995"/>
            </a:xfrm>
            <a:prstGeom prst="wedgeRectCallout">
              <a:avLst>
                <a:gd name="adj1" fmla="val -69416"/>
                <a:gd name="adj2" fmla="val -518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17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45196" y="3259951"/>
            <a:ext cx="978743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156960" y="5161002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46716" y="2943107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69082" y="2239128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394331" y="6298580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870632" y="5454878"/>
            <a:ext cx="1181198" cy="1085166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6084653" y="5988729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11472" y="2685702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48617" y="2496533"/>
            <a:ext cx="7293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6"/>
            <a:endCxn id="46" idx="2"/>
          </p:cNvCxnSpPr>
          <p:nvPr/>
        </p:nvCxnSpPr>
        <p:spPr>
          <a:xfrm>
            <a:off x="3156960" y="3057895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84652" y="6404366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20874" y="5851157"/>
            <a:ext cx="11811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92607" y="2183309"/>
            <a:ext cx="8463720" cy="3909260"/>
            <a:chOff x="414979" y="3333623"/>
            <a:chExt cx="8263530" cy="1523216"/>
          </a:xfrm>
        </p:grpSpPr>
        <p:sp>
          <p:nvSpPr>
            <p:cNvPr id="60" name="Rectangle 5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That was only one round of oscillation!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This keeps going, infinitely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Problem stems from:</a:t>
              </a:r>
            </a:p>
            <a:p>
              <a:pPr lvl="1"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L</a:t>
              </a:r>
              <a:r>
                <a:rPr lang="en-US" sz="2800" dirty="0" smtClean="0">
                  <a:solidFill>
                    <a:schemeClr val="bg1"/>
                  </a:solidFill>
                </a:rPr>
                <a:t>ocal (not global) decisions</a:t>
              </a:r>
            </a:p>
            <a:p>
              <a:pPr lvl="1"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Ability of one node to improve its path selection</a:t>
              </a:r>
            </a:p>
            <a:p>
              <a:pPr>
                <a:buClr>
                  <a:schemeClr val="bg1"/>
                </a:buClr>
              </a:pP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4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Explains BGP Divergence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896" y="1582616"/>
            <a:ext cx="8991598" cy="1591407"/>
          </a:xfrm>
        </p:spPr>
        <p:txBody>
          <a:bodyPr/>
          <a:lstStyle/>
          <a:p>
            <a:r>
              <a:rPr lang="en-US" dirty="0" smtClean="0"/>
              <a:t>BGP is </a:t>
            </a:r>
            <a:r>
              <a:rPr lang="en-US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guaranteed to converge to stable routing</a:t>
            </a:r>
          </a:p>
          <a:p>
            <a:pPr lvl="1"/>
            <a:r>
              <a:rPr lang="en-US" dirty="0" smtClean="0"/>
              <a:t>Policy inconsistencies may lead to “</a:t>
            </a:r>
            <a:r>
              <a:rPr lang="en-US" dirty="0" err="1" smtClean="0"/>
              <a:t>livelock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Protocol oscillation</a:t>
            </a:r>
          </a:p>
        </p:txBody>
      </p:sp>
      <p:sp>
        <p:nvSpPr>
          <p:cNvPr id="5" name="Oval 4"/>
          <p:cNvSpPr/>
          <p:nvPr/>
        </p:nvSpPr>
        <p:spPr>
          <a:xfrm>
            <a:off x="2260303" y="3634896"/>
            <a:ext cx="2599361" cy="259936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29" y="3634896"/>
            <a:ext cx="2599361" cy="2599361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3868" y="4519077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</a:t>
            </a:r>
          </a:p>
          <a:p>
            <a:r>
              <a:rPr lang="en-US" sz="2400" dirty="0" smtClean="0"/>
              <a:t>Converge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09468" y="4519077"/>
            <a:ext cx="1247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Must</a:t>
            </a:r>
          </a:p>
          <a:p>
            <a:pPr algn="r"/>
            <a:r>
              <a:rPr lang="en-US" sz="2400" dirty="0" smtClean="0"/>
              <a:t>Diverge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63547" y="3173231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Solvable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94369" y="3201302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Can Diverge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 flipH="1">
            <a:off x="250660" y="3538184"/>
            <a:ext cx="1657266" cy="1085166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81368"/>
                <a:gd name="adj2" fmla="val 352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3" y="4936467"/>
              <a:ext cx="5181602" cy="12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Good Gadgets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7120383" y="3606275"/>
            <a:ext cx="1657266" cy="1085166"/>
            <a:chOff x="1219200" y="4876799"/>
            <a:chExt cx="5181605" cy="1384995"/>
          </a:xfrm>
        </p:grpSpPr>
        <p:sp>
          <p:nvSpPr>
            <p:cNvPr id="15" name="Rectangular Callout 14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77791"/>
                <a:gd name="adj2" fmla="val 352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3" y="4936467"/>
              <a:ext cx="5181602" cy="12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Bad Gadgets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2497057" y="6101861"/>
            <a:ext cx="3235527" cy="602326"/>
            <a:chOff x="1219200" y="4876799"/>
            <a:chExt cx="5181605" cy="1384995"/>
          </a:xfrm>
        </p:grpSpPr>
        <p:sp>
          <p:nvSpPr>
            <p:cNvPr id="18" name="Rectangular Callout 1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12428"/>
                <a:gd name="adj2" fmla="val -1793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3" y="4936467"/>
              <a:ext cx="5181602" cy="12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Naughty Gadgets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69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>
            <a:stCxn id="47" idx="1"/>
            <a:endCxn id="9" idx="5"/>
          </p:cNvCxnSpPr>
          <p:nvPr/>
        </p:nvCxnSpPr>
        <p:spPr>
          <a:xfrm flipH="1" flipV="1">
            <a:off x="4545196" y="4287532"/>
            <a:ext cx="978743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850312" y="28589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36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Beware of Backup Policies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57390" y="3799726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2585460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40245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440245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2585460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45196" y="3259951"/>
            <a:ext cx="978743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156960" y="3057895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404262" y="171532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232899" y="1972729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934720" y="5326653"/>
            <a:ext cx="1533900" cy="1129083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8" cy="1384995"/>
            </a:xfrm>
            <a:prstGeom prst="wedgeRectCallout">
              <a:avLst>
                <a:gd name="adj1" fmla="val -69416"/>
                <a:gd name="adj2" fmla="val -518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17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45196" y="3259951"/>
            <a:ext cx="978743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5"/>
            <a:endCxn id="47" idx="1"/>
          </p:cNvCxnSpPr>
          <p:nvPr/>
        </p:nvCxnSpPr>
        <p:spPr>
          <a:xfrm>
            <a:off x="4545196" y="4287532"/>
            <a:ext cx="978743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46716" y="2943107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69082" y="2239128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394331" y="6298580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6000897" y="5326653"/>
            <a:ext cx="1181198" cy="1461050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55543"/>
                <a:gd name="adj2" fmla="val -6167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31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6300502" y="5845059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Multiply 64"/>
          <p:cNvSpPr/>
          <p:nvPr/>
        </p:nvSpPr>
        <p:spPr>
          <a:xfrm>
            <a:off x="4693299" y="4287532"/>
            <a:ext cx="768440" cy="76844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13336" y="3259951"/>
            <a:ext cx="8463720" cy="1500021"/>
            <a:chOff x="414979" y="3333623"/>
            <a:chExt cx="8263530" cy="1523216"/>
          </a:xfrm>
        </p:grpSpPr>
        <p:sp>
          <p:nvSpPr>
            <p:cNvPr id="68" name="Rectangle 6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BGP is not robust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It may not recover from link failure</a:t>
              </a:r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04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1750098" y="1738096"/>
            <a:ext cx="3804166" cy="472611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00108" y="1767155"/>
            <a:ext cx="2917861" cy="472611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37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is Precarious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11639" y="5124059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cxnSp>
        <p:nvCxnSpPr>
          <p:cNvPr id="58" name="Straight Connector 57"/>
          <p:cNvCxnSpPr>
            <a:stCxn id="9" idx="1"/>
            <a:endCxn id="40" idx="5"/>
          </p:cNvCxnSpPr>
          <p:nvPr/>
        </p:nvCxnSpPr>
        <p:spPr>
          <a:xfrm flipH="1" flipV="1">
            <a:off x="3628122" y="4536339"/>
            <a:ext cx="467211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2"/>
            <a:endCxn id="43" idx="6"/>
          </p:cNvCxnSpPr>
          <p:nvPr/>
        </p:nvCxnSpPr>
        <p:spPr>
          <a:xfrm flipH="1">
            <a:off x="2900286" y="5409809"/>
            <a:ext cx="11113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40316" y="4048533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3140316" y="2920787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43" name="Oval 42"/>
          <p:cNvSpPr/>
          <p:nvPr/>
        </p:nvSpPr>
        <p:spPr>
          <a:xfrm>
            <a:off x="2328786" y="5124059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cxnSp>
        <p:nvCxnSpPr>
          <p:cNvPr id="44" name="Straight Connector 43"/>
          <p:cNvCxnSpPr>
            <a:stCxn id="40" idx="0"/>
            <a:endCxn id="41" idx="4"/>
          </p:cNvCxnSpPr>
          <p:nvPr/>
        </p:nvCxnSpPr>
        <p:spPr>
          <a:xfrm flipV="1">
            <a:off x="3426066" y="3492287"/>
            <a:ext cx="0" cy="5562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  <a:endCxn id="41" idx="3"/>
          </p:cNvCxnSpPr>
          <p:nvPr/>
        </p:nvCxnSpPr>
        <p:spPr>
          <a:xfrm flipV="1">
            <a:off x="2614536" y="3408593"/>
            <a:ext cx="609474" cy="17154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  <a:endCxn id="43" idx="7"/>
          </p:cNvCxnSpPr>
          <p:nvPr/>
        </p:nvCxnSpPr>
        <p:spPr>
          <a:xfrm flipH="1">
            <a:off x="2816592" y="4536339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flipH="1">
            <a:off x="863063" y="3577348"/>
            <a:ext cx="1465722" cy="1085166"/>
            <a:chOff x="1219200" y="4876799"/>
            <a:chExt cx="5181605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113421"/>
                <a:gd name="adj2" fmla="val 110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9204" y="4936467"/>
              <a:ext cx="5181601" cy="12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3 1 2 0</a:t>
              </a: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1412408" y="2487935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flipH="1">
            <a:off x="154147" y="5345467"/>
            <a:ext cx="2001615" cy="1414771"/>
            <a:chOff x="1219200" y="4876799"/>
            <a:chExt cx="5181605" cy="1393030"/>
          </a:xfrm>
        </p:grpSpPr>
        <p:sp>
          <p:nvSpPr>
            <p:cNvPr id="65" name="Rectangular Callout 64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3548"/>
                <a:gd name="adj2" fmla="val -5140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19203" y="4906118"/>
              <a:ext cx="5181602" cy="136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5 3 1 0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5 6 3 1 2 0</a:t>
              </a:r>
              <a:endParaRPr lang="en-US" sz="2800" kern="0" dirty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5 3 1 2 0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Oval 68"/>
          <p:cNvSpPr/>
          <p:nvPr/>
        </p:nvSpPr>
        <p:spPr>
          <a:xfrm>
            <a:off x="8027248" y="4095284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70" name="Oval 69"/>
          <p:cNvSpPr/>
          <p:nvPr/>
        </p:nvSpPr>
        <p:spPr>
          <a:xfrm>
            <a:off x="7215718" y="3067703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7215718" y="5170810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72" name="Straight Connector 71"/>
          <p:cNvCxnSpPr>
            <a:stCxn id="69" idx="1"/>
            <a:endCxn id="70" idx="5"/>
          </p:cNvCxnSpPr>
          <p:nvPr/>
        </p:nvCxnSpPr>
        <p:spPr>
          <a:xfrm flipH="1" flipV="1">
            <a:off x="7703524" y="3555509"/>
            <a:ext cx="4074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0"/>
            <a:endCxn id="70" idx="4"/>
          </p:cNvCxnSpPr>
          <p:nvPr/>
        </p:nvCxnSpPr>
        <p:spPr>
          <a:xfrm flipV="1">
            <a:off x="7501468" y="3639203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3"/>
            <a:endCxn id="71" idx="7"/>
          </p:cNvCxnSpPr>
          <p:nvPr/>
        </p:nvCxnSpPr>
        <p:spPr>
          <a:xfrm flipH="1">
            <a:off x="7703524" y="4583090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 flipH="1">
            <a:off x="7873566" y="2010882"/>
            <a:ext cx="1181198" cy="1085166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950"/>
                <a:gd name="adj2" fmla="val 694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7885476" y="5641668"/>
            <a:ext cx="1181198" cy="1085166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193"/>
                <a:gd name="adj2" fmla="val -6660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2 1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flipH="1">
            <a:off x="512031" y="1917380"/>
            <a:ext cx="2001615" cy="1414771"/>
            <a:chOff x="1219200" y="4876799"/>
            <a:chExt cx="5181605" cy="1393030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5106"/>
                <a:gd name="adj2" fmla="val 3989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3" y="4906118"/>
              <a:ext cx="5181602" cy="136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3 1 0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4 5 3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1 2 0</a:t>
              </a:r>
              <a:endParaRPr lang="en-US" sz="2800" kern="0" dirty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3 1 2 0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89" name="Straight Connector 88"/>
          <p:cNvCxnSpPr>
            <a:stCxn id="9" idx="0"/>
            <a:endCxn id="41" idx="5"/>
          </p:cNvCxnSpPr>
          <p:nvPr/>
        </p:nvCxnSpPr>
        <p:spPr>
          <a:xfrm flipH="1" flipV="1">
            <a:off x="3628122" y="3408593"/>
            <a:ext cx="669267" cy="17154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40" idx="6"/>
          </p:cNvCxnSpPr>
          <p:nvPr/>
        </p:nvCxnSpPr>
        <p:spPr>
          <a:xfrm flipH="1">
            <a:off x="3711816" y="3353453"/>
            <a:ext cx="3503902" cy="9808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 flipH="1">
            <a:off x="4775805" y="5360298"/>
            <a:ext cx="2001615" cy="1414771"/>
            <a:chOff x="1219200" y="4876799"/>
            <a:chExt cx="5181605" cy="1393030"/>
          </a:xfrm>
        </p:grpSpPr>
        <p:sp>
          <p:nvSpPr>
            <p:cNvPr id="92" name="Rectangular Callout 9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62722"/>
                <a:gd name="adj2" fmla="val -4337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3" y="4906118"/>
              <a:ext cx="5181602" cy="136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6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3 1 0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6 4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3 1 2 0</a:t>
              </a:r>
              <a:endParaRPr lang="en-US" sz="2800" kern="0" dirty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6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3 1 2 0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 flipH="1">
            <a:off x="4094414" y="1608476"/>
            <a:ext cx="2903492" cy="1611657"/>
            <a:chOff x="1219200" y="4876799"/>
            <a:chExt cx="5181605" cy="1384995"/>
          </a:xfrm>
        </p:grpSpPr>
        <p:sp>
          <p:nvSpPr>
            <p:cNvPr id="98" name="Rectangular Callout 9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1152"/>
                <a:gd name="adj2" fmla="val 103615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19203" y="4936468"/>
              <a:ext cx="5181602" cy="119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If node 1 uses path 1 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  <a:sym typeface="Wingdings" pitchFamily="2" charset="2"/>
                </a:rPr>
                <a:t> 0, this is solvable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45" name="Straight Connector 44"/>
          <p:cNvCxnSpPr>
            <a:stCxn id="69" idx="1"/>
            <a:endCxn id="70" idx="5"/>
          </p:cNvCxnSpPr>
          <p:nvPr/>
        </p:nvCxnSpPr>
        <p:spPr>
          <a:xfrm flipH="1" flipV="1">
            <a:off x="7703524" y="3555509"/>
            <a:ext cx="407418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0" idx="4"/>
            <a:endCxn id="71" idx="0"/>
          </p:cNvCxnSpPr>
          <p:nvPr/>
        </p:nvCxnSpPr>
        <p:spPr>
          <a:xfrm>
            <a:off x="7501468" y="3639203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1" idx="0"/>
            <a:endCxn id="70" idx="4"/>
          </p:cNvCxnSpPr>
          <p:nvPr/>
        </p:nvCxnSpPr>
        <p:spPr>
          <a:xfrm flipV="1">
            <a:off x="7501468" y="3639203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9" idx="3"/>
            <a:endCxn id="71" idx="7"/>
          </p:cNvCxnSpPr>
          <p:nvPr/>
        </p:nvCxnSpPr>
        <p:spPr>
          <a:xfrm flipH="1">
            <a:off x="7703524" y="4583090"/>
            <a:ext cx="4074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 flipH="1">
            <a:off x="4312226" y="4074070"/>
            <a:ext cx="2903492" cy="613927"/>
            <a:chOff x="1219200" y="4876799"/>
            <a:chExt cx="5181605" cy="1384995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8523"/>
                <a:gd name="adj2" fmla="val 12696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19204" y="4936468"/>
              <a:ext cx="5181601" cy="44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No longer stable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05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BGP Be Fixed?</a:t>
            </a:r>
            <a:endParaRPr lang="en-US" dirty="0"/>
          </a:p>
        </p:txBody>
      </p:sp>
      <p:sp>
        <p:nvSpPr>
          <p:cNvPr id="1040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615462"/>
          </a:xfrm>
        </p:spPr>
        <p:txBody>
          <a:bodyPr/>
          <a:lstStyle/>
          <a:p>
            <a:r>
              <a:rPr lang="en-US" dirty="0" smtClean="0"/>
              <a:t>Unfortunately, SPP </a:t>
            </a:r>
            <a:r>
              <a:rPr lang="en-US" dirty="0"/>
              <a:t>is </a:t>
            </a:r>
            <a:r>
              <a:rPr lang="en-US" dirty="0" smtClean="0"/>
              <a:t>NP-complete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84300" y="3149182"/>
            <a:ext cx="23241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Static Approach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52824" y="4798871"/>
            <a:ext cx="233997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Times New Roman" pitchFamily="18" charset="0"/>
              </a:rPr>
              <a:t>Inter-AS</a:t>
            </a:r>
          </a:p>
          <a:p>
            <a:pPr algn="ctr"/>
            <a:r>
              <a:rPr lang="en-US" sz="2800" b="1" dirty="0">
                <a:latin typeface="Arial" pitchFamily="34" charset="0"/>
                <a:cs typeface="Times New Roman" pitchFamily="18" charset="0"/>
              </a:rPr>
              <a:t>coordination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4738546"/>
            <a:ext cx="269557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Automated Analysis </a:t>
            </a:r>
          </a:p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of Routing Policies</a:t>
            </a:r>
          </a:p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(This is very hard</a:t>
            </a:r>
            <a:r>
              <a:rPr lang="en-US" sz="2000" b="1" dirty="0" smtClean="0">
                <a:latin typeface="Arial" pitchFamily="34" charset="0"/>
                <a:cs typeface="Times New Roman" pitchFamily="18" charset="0"/>
              </a:rPr>
              <a:t>)</a:t>
            </a:r>
            <a:endParaRPr lang="en-US" sz="2000" b="1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784296" y="2958496"/>
            <a:ext cx="1838503" cy="97610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622799" y="2958496"/>
            <a:ext cx="2288251" cy="97610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1145893" y="3934604"/>
            <a:ext cx="1638401" cy="76471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784295" y="3934604"/>
            <a:ext cx="1838503" cy="76471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931872" y="3149182"/>
            <a:ext cx="25139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Dynamic Approach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727700" y="4015022"/>
            <a:ext cx="344838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Extend BGP </a:t>
            </a:r>
            <a:r>
              <a:rPr lang="en-US" sz="2000" b="1" dirty="0" smtClean="0">
                <a:latin typeface="Arial" pitchFamily="34" charset="0"/>
                <a:cs typeface="Times New Roman" pitchFamily="18" charset="0"/>
              </a:rPr>
              <a:t>to</a:t>
            </a:r>
            <a:endParaRPr lang="en-US" sz="2000" b="1" dirty="0"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Times New Roman" pitchFamily="18" charset="0"/>
              </a:rPr>
              <a:t>detect </a:t>
            </a:r>
            <a:r>
              <a:rPr lang="en-US" sz="2000" b="1" dirty="0">
                <a:latin typeface="Arial" pitchFamily="34" charset="0"/>
                <a:cs typeface="Times New Roman" pitchFamily="18" charset="0"/>
              </a:rPr>
              <a:t>and </a:t>
            </a:r>
            <a:r>
              <a:rPr lang="en-US" sz="2000" b="1" dirty="0" smtClean="0">
                <a:latin typeface="Arial" pitchFamily="34" charset="0"/>
                <a:cs typeface="Times New Roman" pitchFamily="18" charset="0"/>
              </a:rPr>
              <a:t>suppress</a:t>
            </a:r>
            <a:endParaRPr lang="en-US" sz="2000" b="1" dirty="0"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policy-based oscillations?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347787" y="6091383"/>
            <a:ext cx="66770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Arial" pitchFamily="34" charset="0"/>
                <a:cs typeface="Times New Roman" pitchFamily="18" charset="0"/>
              </a:rPr>
              <a:t>These approaches are </a:t>
            </a: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complementary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38</a:t>
            </a:fld>
            <a:endParaRPr lang="en-US" sz="9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79883" y="2521363"/>
            <a:ext cx="288583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Possible Solutions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8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439490" y="2303493"/>
            <a:ext cx="8562995" cy="323569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Basics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Stable Paths Problem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in the Real World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Debugging BGP Path Problems</a:t>
            </a:r>
          </a:p>
        </p:txBody>
      </p:sp>
    </p:spTree>
    <p:extLst>
      <p:ext uri="{BB962C8B-B14F-4D97-AF65-F5344CB8AC3E}">
        <p14:creationId xmlns:p14="http://schemas.microsoft.com/office/powerpoint/2010/main" val="316978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9490" y="2303493"/>
            <a:ext cx="8562995" cy="323569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Basics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Stable Paths Problem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in the Real World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Debugging BGP Path Problems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reliability/fault-tolerance on small time scales (minutes) not previously a priority</a:t>
            </a:r>
          </a:p>
          <a:p>
            <a:r>
              <a:rPr lang="en-US" dirty="0"/>
              <a:t>T</a:t>
            </a:r>
            <a:r>
              <a:rPr lang="en-US" dirty="0" smtClean="0"/>
              <a:t>ransaction oriented and interactive applications (e.g. Internet Telephony) will require higher levels of end-to-end network reliability</a:t>
            </a:r>
          </a:p>
          <a:p>
            <a:r>
              <a:rPr lang="en-US" dirty="0" smtClean="0"/>
              <a:t>How well does the Internet routing infrastructure tolerate faults?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3968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Conventional Wisdom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routing is robust under faults</a:t>
            </a:r>
          </a:p>
          <a:p>
            <a:pPr lvl="1"/>
            <a:r>
              <a:rPr lang="en-US" dirty="0" smtClean="0"/>
              <a:t>Supports path re-routing</a:t>
            </a:r>
          </a:p>
          <a:p>
            <a:pPr lvl="1"/>
            <a:r>
              <a:rPr lang="en-US" dirty="0" smtClean="0"/>
              <a:t>Path restoration on the order of seconds</a:t>
            </a:r>
          </a:p>
          <a:p>
            <a:r>
              <a:rPr lang="en-US" dirty="0" smtClean="0"/>
              <a:t>BGP has good convergence properties</a:t>
            </a:r>
          </a:p>
          <a:p>
            <a:pPr lvl="1"/>
            <a:r>
              <a:rPr lang="en-US" dirty="0" smtClean="0"/>
              <a:t>Does not exhibit looping/bouncing problems of RIP</a:t>
            </a:r>
          </a:p>
          <a:p>
            <a:r>
              <a:rPr lang="en-US" dirty="0" smtClean="0"/>
              <a:t>Internet fail-over will improve with faster routers and faster links</a:t>
            </a:r>
          </a:p>
          <a:p>
            <a:r>
              <a:rPr lang="en-US" dirty="0" smtClean="0"/>
              <a:t>More redundant connections (multi-homing) will always improve fault-tolerance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39792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Delayed Routing Convergence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onventional wisdom about routing convergence is not accurate </a:t>
            </a:r>
          </a:p>
          <a:p>
            <a:pPr lvl="1"/>
            <a:r>
              <a:rPr lang="en-US" dirty="0" smtClean="0"/>
              <a:t>Measurement of BGP convergence in the Internet</a:t>
            </a:r>
          </a:p>
          <a:p>
            <a:pPr lvl="1"/>
            <a:r>
              <a:rPr lang="en-US" dirty="0" smtClean="0"/>
              <a:t>Analysis/intuition behind delayed BGP routing convergence</a:t>
            </a:r>
          </a:p>
          <a:p>
            <a:pPr lvl="1"/>
            <a:r>
              <a:rPr lang="en-US" dirty="0" smtClean="0"/>
              <a:t>Modifications to BGP implementations which would improve convergence times 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3809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Question</a:t>
            </a: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1524000"/>
          </a:xfrm>
        </p:spPr>
        <p:txBody>
          <a:bodyPr/>
          <a:lstStyle/>
          <a:p>
            <a:r>
              <a:rPr lang="en-US" dirty="0" smtClean="0"/>
              <a:t>After a fault in a path to multi-homed site, how long does it take for majority of Internet routers to fail-over to secondary path?</a:t>
            </a:r>
            <a:endParaRPr lang="en-US" dirty="0"/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103479" y="5350279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latin typeface="Arial Narrow" pitchFamily="34" charset="0"/>
              </a:rPr>
              <a:t>Customer</a:t>
            </a: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2313279" y="4770841"/>
            <a:ext cx="135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 Narrow" pitchFamily="34" charset="0"/>
              </a:rPr>
              <a:t>Primary ISP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2286234" y="632500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 Narrow" pitchFamily="34" charset="0"/>
              </a:rPr>
              <a:t>Backup ISP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43</a:t>
            </a:fld>
            <a:endParaRPr lang="en-US" sz="900" dirty="0"/>
          </a:p>
        </p:txBody>
      </p:sp>
      <p:pic>
        <p:nvPicPr>
          <p:cNvPr id="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2" y="4738398"/>
            <a:ext cx="1108727" cy="653766"/>
          </a:xfrm>
          <a:prstGeom prst="rect">
            <a:avLst/>
          </a:prstGeom>
          <a:noFill/>
          <a:extLst/>
        </p:spPr>
      </p:pic>
      <p:cxnSp>
        <p:nvCxnSpPr>
          <p:cNvPr id="34" name="Straight Connector 33"/>
          <p:cNvCxnSpPr>
            <a:stCxn id="33" idx="3"/>
            <a:endCxn id="36" idx="1"/>
          </p:cNvCxnSpPr>
          <p:nvPr/>
        </p:nvCxnSpPr>
        <p:spPr>
          <a:xfrm>
            <a:off x="1246479" y="5065281"/>
            <a:ext cx="1163043" cy="94684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22" y="5685241"/>
            <a:ext cx="1108727" cy="653766"/>
          </a:xfrm>
          <a:prstGeom prst="rect">
            <a:avLst/>
          </a:prstGeom>
          <a:noFill/>
          <a:extLst/>
        </p:spPr>
      </p:pic>
      <p:pic>
        <p:nvPicPr>
          <p:cNvPr id="3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22" y="4140798"/>
            <a:ext cx="1108727" cy="653766"/>
          </a:xfrm>
          <a:prstGeom prst="rect">
            <a:avLst/>
          </a:prstGeom>
          <a:noFill/>
          <a:extLst/>
        </p:spPr>
      </p:pic>
      <p:cxnSp>
        <p:nvCxnSpPr>
          <p:cNvPr id="39" name="Straight Connector 38"/>
          <p:cNvCxnSpPr>
            <a:stCxn id="33" idx="3"/>
            <a:endCxn id="37" idx="1"/>
          </p:cNvCxnSpPr>
          <p:nvPr/>
        </p:nvCxnSpPr>
        <p:spPr>
          <a:xfrm flipV="1">
            <a:off x="1246479" y="4467681"/>
            <a:ext cx="1163043" cy="5976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1487438" y="4386621"/>
            <a:ext cx="768440" cy="76844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667417" y="4467681"/>
            <a:ext cx="84294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616560" y="3832254"/>
            <a:ext cx="667770" cy="40768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04981" y="3400739"/>
            <a:ext cx="0" cy="66571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362864" y="3475086"/>
            <a:ext cx="387210" cy="66571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6" idx="3"/>
          </p:cNvCxnSpPr>
          <p:nvPr/>
        </p:nvCxnSpPr>
        <p:spPr>
          <a:xfrm>
            <a:off x="3518249" y="6012124"/>
            <a:ext cx="1074304" cy="429771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3" idx="3"/>
            <a:endCxn id="36" idx="1"/>
          </p:cNvCxnSpPr>
          <p:nvPr/>
        </p:nvCxnSpPr>
        <p:spPr>
          <a:xfrm>
            <a:off x="1246479" y="5065281"/>
            <a:ext cx="1163043" cy="946843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55326" y="3136896"/>
            <a:ext cx="14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Route Withdrawn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469266" y="6241840"/>
            <a:ext cx="10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Traffic</a:t>
            </a:r>
            <a:endParaRPr lang="en-US" sz="2000" dirty="0"/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>
          <a:xfrm>
            <a:off x="5642879" y="3508942"/>
            <a:ext cx="3501121" cy="28340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Routing table convergence</a:t>
            </a:r>
          </a:p>
          <a:p>
            <a:r>
              <a:rPr lang="en-US" dirty="0" smtClean="0"/>
              <a:t>Stable end-to-end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1" grpId="0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News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unconstrained policies:</a:t>
            </a:r>
          </a:p>
          <a:p>
            <a:pPr lvl="1"/>
            <a:r>
              <a:rPr lang="en-US" dirty="0" smtClean="0"/>
              <a:t>Divergence</a:t>
            </a:r>
          </a:p>
          <a:p>
            <a:pPr lvl="1"/>
            <a:r>
              <a:rPr lang="en-US" dirty="0" smtClean="0"/>
              <a:t>Possible create </a:t>
            </a:r>
            <a:r>
              <a:rPr lang="en-US" dirty="0" err="1" smtClean="0"/>
              <a:t>unsatisfiable</a:t>
            </a:r>
            <a:r>
              <a:rPr lang="en-US" dirty="0" smtClean="0"/>
              <a:t> policies</a:t>
            </a:r>
          </a:p>
          <a:p>
            <a:pPr lvl="1"/>
            <a:r>
              <a:rPr lang="en-US" dirty="0" smtClean="0"/>
              <a:t>NP-complete to identify these policies</a:t>
            </a:r>
          </a:p>
          <a:p>
            <a:pPr lvl="1"/>
            <a:r>
              <a:rPr lang="en-US" dirty="0" smtClean="0"/>
              <a:t>Happening today?</a:t>
            </a:r>
          </a:p>
          <a:p>
            <a:r>
              <a:rPr lang="en-US" dirty="0" smtClean="0"/>
              <a:t>With constrained policies (e.g. shortest path first)</a:t>
            </a:r>
          </a:p>
          <a:p>
            <a:pPr lvl="1"/>
            <a:r>
              <a:rPr lang="en-US" dirty="0" smtClean="0"/>
              <a:t>Transient oscillations</a:t>
            </a:r>
          </a:p>
          <a:p>
            <a:pPr lvl="1"/>
            <a:r>
              <a:rPr lang="en-US" dirty="0" smtClean="0"/>
              <a:t>BGP usually converges</a:t>
            </a:r>
          </a:p>
          <a:p>
            <a:pPr lvl="1"/>
            <a:r>
              <a:rPr lang="en-US" dirty="0" smtClean="0"/>
              <a:t>It may take a very long time…</a:t>
            </a:r>
          </a:p>
          <a:p>
            <a:r>
              <a:rPr lang="en-US" dirty="0" smtClean="0"/>
              <a:t>BGP Beacons: focuses on constrained policies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81946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16 Month Study of Convergence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the Internet</a:t>
            </a:r>
          </a:p>
          <a:p>
            <a:pPr lvl="1"/>
            <a:r>
              <a:rPr lang="en-US" dirty="0" smtClean="0"/>
              <a:t>Inject BGP faults (announcements/withdrawals) of varied prefix and AS path length into topologically and geographically diverse ISP peering sessions</a:t>
            </a:r>
          </a:p>
          <a:p>
            <a:pPr lvl="1"/>
            <a:r>
              <a:rPr lang="en-US" dirty="0" smtClean="0"/>
              <a:t>Monitor impact faults through</a:t>
            </a:r>
          </a:p>
          <a:p>
            <a:pPr lvl="2"/>
            <a:r>
              <a:rPr lang="en-US" dirty="0" smtClean="0"/>
              <a:t>Recording BGP peering sessions with 20 tier1/tier2 ISPs</a:t>
            </a:r>
          </a:p>
          <a:p>
            <a:pPr lvl="2"/>
            <a:r>
              <a:rPr lang="en-US" dirty="0" smtClean="0"/>
              <a:t>Active ICMP measurements (512 byte/second to 100 random web sites)</a:t>
            </a:r>
          </a:p>
          <a:p>
            <a:pPr lvl="1"/>
            <a:r>
              <a:rPr lang="en-US" dirty="0" smtClean="0"/>
              <a:t>Wait two years (and 250,000 faults)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10073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3074"/>
              </p:ext>
            </p:extLst>
          </p:nvPr>
        </p:nvGraphicFramePr>
        <p:xfrm>
          <a:off x="140891" y="3062906"/>
          <a:ext cx="8611169" cy="3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Bitmap Image" r:id="rId4" imgW="8600000" imgH="3696216" progId="">
                  <p:embed/>
                </p:oleObj>
              </mc:Choice>
              <mc:Fallback>
                <p:oleObj name="Bitmap Image" r:id="rId4" imgW="8600000" imgH="36962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91" y="3062906"/>
                        <a:ext cx="8611169" cy="3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46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Architecture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flipH="1">
            <a:off x="6594423" y="1199915"/>
            <a:ext cx="2374480" cy="1454430"/>
            <a:chOff x="1219200" y="4876799"/>
            <a:chExt cx="5181605" cy="138499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401"/>
                <a:gd name="adj2" fmla="val 90907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4" y="4936468"/>
              <a:ext cx="5181601" cy="119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Researchers pretending to be an AS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170925" y="1644145"/>
            <a:ext cx="2374480" cy="1454430"/>
            <a:chOff x="1219200" y="4876799"/>
            <a:chExt cx="5181605" cy="1384995"/>
          </a:xfrm>
        </p:grpSpPr>
        <p:sp>
          <p:nvSpPr>
            <p:cNvPr id="13" name="Rectangular Callout 1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401"/>
                <a:gd name="adj2" fmla="val 90907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4" y="4936468"/>
              <a:ext cx="5181601" cy="119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Researchers pretending to be an AS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 flipV="1">
            <a:off x="5367539" y="3506258"/>
            <a:ext cx="1655831" cy="14763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66153" y="3475086"/>
            <a:ext cx="1796711" cy="35761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566154" y="4036095"/>
            <a:ext cx="1332689" cy="177131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50997" y="3910519"/>
            <a:ext cx="525292" cy="4182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94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 Scenarios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Tup</a:t>
            </a:r>
            <a:r>
              <a:rPr lang="en-US" dirty="0" smtClean="0"/>
              <a:t> – a new route is advertised</a:t>
            </a:r>
          </a:p>
          <a:p>
            <a:r>
              <a:rPr lang="en-US" dirty="0" err="1" smtClean="0"/>
              <a:t>Tdown</a:t>
            </a:r>
            <a:r>
              <a:rPr lang="en-US" dirty="0" smtClean="0"/>
              <a:t> – A route is withdrawn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.e. single-homed failure</a:t>
            </a:r>
          </a:p>
          <a:p>
            <a:r>
              <a:rPr lang="en-US" dirty="0" err="1" smtClean="0"/>
              <a:t>Tshort</a:t>
            </a:r>
            <a:r>
              <a:rPr lang="en-US" dirty="0" smtClean="0"/>
              <a:t> – Advertise a shorter/better AS path</a:t>
            </a:r>
            <a:endParaRPr lang="en-US" dirty="0"/>
          </a:p>
          <a:p>
            <a:pPr lvl="1"/>
            <a:r>
              <a:rPr lang="en-US" dirty="0" smtClean="0"/>
              <a:t>i.e. primary path repaired</a:t>
            </a:r>
          </a:p>
          <a:p>
            <a:r>
              <a:rPr lang="en-US" dirty="0" err="1" smtClean="0"/>
              <a:t>Tlong</a:t>
            </a:r>
            <a:r>
              <a:rPr lang="en-US" dirty="0" smtClean="0"/>
              <a:t> – Advertise a longer/worse AS path</a:t>
            </a:r>
            <a:endParaRPr lang="en-US" dirty="0"/>
          </a:p>
          <a:p>
            <a:pPr lvl="1"/>
            <a:r>
              <a:rPr lang="en-US" dirty="0" smtClean="0"/>
              <a:t>i.e. primary path fails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67484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Convergence Results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Routing convergence requires an order of magnitude longer than expected</a:t>
            </a:r>
          </a:p>
          <a:p>
            <a:pPr lvl="1"/>
            <a:r>
              <a:rPr lang="en-US" sz="2500" dirty="0" smtClean="0"/>
              <a:t>10s of minutes</a:t>
            </a:r>
            <a:endParaRPr lang="en-US" sz="3200" dirty="0" smtClean="0"/>
          </a:p>
          <a:p>
            <a:r>
              <a:rPr lang="en-US" sz="2800" dirty="0" smtClean="0"/>
              <a:t>Routes converge more quickly following </a:t>
            </a:r>
            <a:r>
              <a:rPr lang="en-US" sz="2800" dirty="0" err="1" smtClean="0"/>
              <a:t>Tup</a:t>
            </a:r>
            <a:r>
              <a:rPr lang="en-US" sz="2800" dirty="0" smtClean="0"/>
              <a:t>/Repair than </a:t>
            </a:r>
            <a:r>
              <a:rPr lang="en-US" sz="2800" dirty="0" err="1" smtClean="0"/>
              <a:t>Tdown</a:t>
            </a:r>
            <a:r>
              <a:rPr lang="en-US" sz="2800" dirty="0" smtClean="0"/>
              <a:t>/Failure events</a:t>
            </a:r>
          </a:p>
          <a:p>
            <a:pPr lvl="1"/>
            <a:r>
              <a:rPr lang="en-US" sz="2500" dirty="0"/>
              <a:t>B</a:t>
            </a:r>
            <a:r>
              <a:rPr lang="en-US" sz="2500" dirty="0" smtClean="0"/>
              <a:t>ad news travels more slowly</a:t>
            </a:r>
            <a:endParaRPr lang="en-US" sz="3200" dirty="0" smtClean="0"/>
          </a:p>
          <a:p>
            <a:r>
              <a:rPr lang="en-US" sz="2800" dirty="0" smtClean="0"/>
              <a:t>Withdrawals (</a:t>
            </a:r>
            <a:r>
              <a:rPr lang="en-US" sz="2800" dirty="0" err="1" smtClean="0"/>
              <a:t>Tdown</a:t>
            </a:r>
            <a:r>
              <a:rPr lang="en-US" sz="2800" dirty="0" smtClean="0"/>
              <a:t>) generate several more announcements than new routes (</a:t>
            </a:r>
            <a:r>
              <a:rPr lang="en-US" sz="2800" dirty="0" err="1" smtClean="0"/>
              <a:t>Tup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6705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pic>
        <p:nvPicPr>
          <p:cNvPr id="12493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799" y="1564500"/>
            <a:ext cx="7246865" cy="3236100"/>
          </a:xfrm>
        </p:spPr>
      </p:pic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13016" y="5013789"/>
            <a:ext cx="8917968" cy="174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2000" dirty="0"/>
              <a:t>BGP log of updates from AS2117 for route via AS2129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2000" dirty="0"/>
              <a:t>One </a:t>
            </a:r>
            <a:r>
              <a:rPr lang="en-US" sz="2000" dirty="0" smtClean="0"/>
              <a:t>withdrawal </a:t>
            </a:r>
            <a:r>
              <a:rPr lang="en-US" sz="2000" dirty="0"/>
              <a:t>triggers 6 announcements and one </a:t>
            </a:r>
            <a:r>
              <a:rPr lang="en-US" sz="2000" dirty="0" smtClean="0"/>
              <a:t>withdrawal from </a:t>
            </a:r>
            <a:r>
              <a:rPr lang="en-US" sz="2000" dirty="0"/>
              <a:t>2117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2000" dirty="0"/>
              <a:t>Increasing </a:t>
            </a:r>
            <a:r>
              <a:rPr lang="en-US" sz="2000" dirty="0" smtClean="0"/>
              <a:t>AS path </a:t>
            </a:r>
            <a:r>
              <a:rPr lang="en-US" sz="2000" dirty="0"/>
              <a:t>length until final withdrawal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54594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827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AS-1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5860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930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2942725" y="5890230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2208275" y="5135206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3219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469192" y="2123544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6965630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8218241" y="2366764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3214695" y="2783617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2892138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5788742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2892138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2208275" y="2334680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2049923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2892138" y="3159579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2049923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1231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1231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3253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3898558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4916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3253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4027714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4989904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3576001" y="4679638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6338494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6015937" y="2973814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6610535" y="2697982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7021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7671156" y="2697982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7892825" y="3238336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7343988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150862" y="473598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AS-2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64298" y="305802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AS-3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334322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85" y="494500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9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8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17" y="429924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08" y="33054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6" y="258898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0" y="214448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20997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53" y="27791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1" y="25077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83" y="285794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67" y="366087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3" y="38032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79" y="372362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27" y="464150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43" y="429924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20" y="2593419"/>
            <a:ext cx="645115" cy="380395"/>
          </a:xfrm>
          <a:prstGeom prst="rect">
            <a:avLst/>
          </a:prstGeom>
          <a:noFill/>
          <a:extLst/>
        </p:spPr>
      </p:pic>
      <p:grpSp>
        <p:nvGrpSpPr>
          <p:cNvPr id="148" name="Group 147"/>
          <p:cNvGrpSpPr/>
          <p:nvPr/>
        </p:nvGrpSpPr>
        <p:grpSpPr>
          <a:xfrm flipH="1">
            <a:off x="157064" y="3953624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Interior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5438853" y="5467326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00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5132851" y="4599321"/>
            <a:ext cx="1152132" cy="9612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794141" y="3686753"/>
            <a:ext cx="1793541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10772" y="4486910"/>
            <a:ext cx="2269878" cy="47111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10772" y="3779855"/>
            <a:ext cx="888128" cy="117817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598901" y="3779855"/>
            <a:ext cx="1381747" cy="66528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52515" y="3779855"/>
            <a:ext cx="958258" cy="117817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10770" y="2487427"/>
            <a:ext cx="3" cy="247059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10773" y="2525568"/>
            <a:ext cx="1846384" cy="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557157" y="2525570"/>
            <a:ext cx="423493" cy="191957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52516" y="2487428"/>
            <a:ext cx="958255" cy="129242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Many Announcements?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2275853"/>
            <a:ext cx="4106979" cy="442974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Route Fails: AS 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Announce: 5696 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Announce: 1 5696 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Announce: 2041 3508 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Announce: 1 </a:t>
            </a:r>
            <a:r>
              <a:rPr lang="en-US" sz="2000" dirty="0">
                <a:solidFill>
                  <a:schemeClr val="accent1"/>
                </a:solidFill>
              </a:rPr>
              <a:t>2041 3508 </a:t>
            </a:r>
            <a:r>
              <a:rPr lang="en-US" sz="2000" dirty="0" smtClean="0">
                <a:solidFill>
                  <a:schemeClr val="accent1"/>
                </a:solidFill>
              </a:rPr>
              <a:t>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Route Withdrawn: 2129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55" y="4237195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6" name="TextBox 5"/>
          <p:cNvSpPr txBox="1"/>
          <p:nvPr/>
        </p:nvSpPr>
        <p:spPr>
          <a:xfrm>
            <a:off x="7445887" y="472009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2129</a:t>
            </a:r>
            <a:endParaRPr lang="en-US" dirty="0"/>
          </a:p>
        </p:txBody>
      </p:sp>
      <p:pic>
        <p:nvPicPr>
          <p:cNvPr id="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07" y="3437038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8" name="TextBox 7"/>
          <p:cNvSpPr txBox="1"/>
          <p:nvPr/>
        </p:nvSpPr>
        <p:spPr>
          <a:xfrm>
            <a:off x="6062499" y="314243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5696</a:t>
            </a:r>
            <a:endParaRPr lang="en-US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22" y="3437038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4259172" y="311605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1</a:t>
            </a:r>
            <a:endParaRPr lang="en-US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78" y="4708311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12" name="TextBox 11"/>
          <p:cNvSpPr txBox="1"/>
          <p:nvPr/>
        </p:nvSpPr>
        <p:spPr>
          <a:xfrm>
            <a:off x="5176010" y="5191207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2117</a:t>
            </a:r>
            <a:endParaRPr lang="en-US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77" y="2237712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14" name="TextBox 13"/>
          <p:cNvSpPr txBox="1"/>
          <p:nvPr/>
        </p:nvSpPr>
        <p:spPr>
          <a:xfrm>
            <a:off x="4259379" y="23409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2041</a:t>
            </a:r>
            <a:endParaRPr lang="en-US" dirty="0"/>
          </a:p>
        </p:txBody>
      </p:sp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63" y="2275853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16" name="TextBox 15"/>
          <p:cNvSpPr txBox="1"/>
          <p:nvPr/>
        </p:nvSpPr>
        <p:spPr>
          <a:xfrm>
            <a:off x="7907928" y="23409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3508</a:t>
            </a:r>
            <a:endParaRPr lang="en-US" dirty="0"/>
          </a:p>
        </p:txBody>
      </p:sp>
      <p:sp>
        <p:nvSpPr>
          <p:cNvPr id="44" name="Up Arrow 43"/>
          <p:cNvSpPr/>
          <p:nvPr/>
        </p:nvSpPr>
        <p:spPr>
          <a:xfrm rot="2129987">
            <a:off x="6020586" y="3934810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19295626">
            <a:off x="4987374" y="3920735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 rot="5400000">
            <a:off x="5491873" y="3301972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5520885" y="3388074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5400000">
            <a:off x="6452077" y="2136988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10091836">
            <a:off x="7587021" y="3058405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 Arrow 55"/>
          <p:cNvSpPr/>
          <p:nvPr/>
        </p:nvSpPr>
        <p:spPr>
          <a:xfrm rot="2187803">
            <a:off x="5097389" y="2688865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1885" y="1661746"/>
            <a:ext cx="3854735" cy="61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Events from AS 2177</a:t>
            </a:r>
            <a:endParaRPr lang="en-US" sz="2400" b="1" dirty="0"/>
          </a:p>
        </p:txBody>
      </p:sp>
      <p:pic>
        <p:nvPicPr>
          <p:cNvPr id="63" name="Picture 4" descr="C:\Users\t0ph3r\Documents\CS 4700\assets\sku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55" y="3934635"/>
            <a:ext cx="995256" cy="9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Up Arrow 63"/>
          <p:cNvSpPr/>
          <p:nvPr/>
        </p:nvSpPr>
        <p:spPr>
          <a:xfrm rot="7060109">
            <a:off x="7099885" y="3768020"/>
            <a:ext cx="379776" cy="623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64" grpId="0" animBg="1"/>
      <p:bldP spid="6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8872"/>
            <a:ext cx="88392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Many Announcements Does it Take For an AS to Withdraw a Route?</a:t>
            </a:r>
            <a:endParaRPr lang="en-US" sz="4000" dirty="0"/>
          </a:p>
        </p:txBody>
      </p:sp>
      <p:graphicFrame>
        <p:nvGraphicFramePr>
          <p:cNvPr id="14438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1492053"/>
              </p:ext>
            </p:extLst>
          </p:nvPr>
        </p:nvGraphicFramePr>
        <p:xfrm>
          <a:off x="353277" y="1592493"/>
          <a:ext cx="8472224" cy="392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Bitmap Image" r:id="rId4" imgW="4847619" imgH="2247619" progId="">
                  <p:embed/>
                </p:oleObj>
              </mc:Choice>
              <mc:Fallback>
                <p:oleObj name="Bitmap Image" r:id="rId4" imgW="4847619" imgH="2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77" y="1592493"/>
                        <a:ext cx="8472224" cy="392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400709" y="5652499"/>
            <a:ext cx="29452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dirty="0">
                <a:solidFill>
                  <a:schemeClr val="tx2"/>
                </a:solidFill>
                <a:latin typeface="Arial Black" pitchFamily="34" charset="0"/>
              </a:rPr>
              <a:t>Answer: </a:t>
            </a:r>
            <a:r>
              <a:rPr lang="en-US" sz="2400" b="1" i="1" dirty="0">
                <a:solidFill>
                  <a:schemeClr val="tx2"/>
                </a:solidFill>
              </a:rPr>
              <a:t>up to 19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4634" y="1223192"/>
            <a:ext cx="595184" cy="260728"/>
          </a:xfrm>
          <a:prstGeom prst="rect">
            <a:avLst/>
          </a:prstGeom>
        </p:spPr>
        <p:txBody>
          <a:bodyPr>
            <a:noAutofit/>
          </a:bodyPr>
          <a:lstStyle/>
          <a:p>
            <a:fld id="{54A73DE7-6178-4BC1-A213-835B1858E73F}" type="slidenum">
              <a:rPr lang="en-US" sz="1600">
                <a:solidFill>
                  <a:schemeClr val="bg1"/>
                </a:solidFill>
              </a:rPr>
              <a:pPr/>
              <a:t>51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7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1219200" y="1295400"/>
          <a:ext cx="655320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Chart" r:id="rId5" imgW="5473700" imgH="3340100" progId="Excel.Sheet.8">
                  <p:embed/>
                </p:oleObj>
              </mc:Choice>
              <mc:Fallback>
                <p:oleObj name="Chart" r:id="rId5" imgW="5473700" imgH="3340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6553200" cy="423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Line 4"/>
          <p:cNvSpPr>
            <a:spLocks noChangeShapeType="1"/>
          </p:cNvSpPr>
          <p:nvPr/>
        </p:nvSpPr>
        <p:spPr bwMode="auto">
          <a:xfrm flipH="1" flipV="1">
            <a:off x="4946514" y="3552824"/>
            <a:ext cx="450850" cy="234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 rot="18495853" flipH="1">
            <a:off x="3643177" y="2951161"/>
            <a:ext cx="254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Short-&gt;Long Fail-Over</a:t>
            </a: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 flipH="1" flipV="1">
            <a:off x="3200400" y="3429000"/>
            <a:ext cx="514350" cy="409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 rot="-3972412">
            <a:off x="1697038" y="2798762"/>
            <a:ext cx="248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New Route</a:t>
            </a:r>
          </a:p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Long-&gt;Short Fail-over</a:t>
            </a:r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 flipH="1" flipV="1">
            <a:off x="3200400" y="3352800"/>
            <a:ext cx="642938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 rot="18495853">
            <a:off x="5975386" y="4078173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Failure</a:t>
            </a:r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5991224" y="3959224"/>
            <a:ext cx="322263" cy="234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685800" y="56388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</a:rPr>
              <a:t>Less than half of </a:t>
            </a:r>
            <a:r>
              <a:rPr lang="en-US" sz="2200" dirty="0" err="1">
                <a:latin typeface="Times New Roman" pitchFamily="18" charset="0"/>
              </a:rPr>
              <a:t>Tdown</a:t>
            </a:r>
            <a:r>
              <a:rPr lang="en-US" sz="2200" dirty="0">
                <a:latin typeface="Times New Roman" pitchFamily="18" charset="0"/>
              </a:rPr>
              <a:t> events converge within two minutes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err="1">
                <a:latin typeface="Times New Roman" pitchFamily="18" charset="0"/>
              </a:rPr>
              <a:t>Tup</a:t>
            </a:r>
            <a:r>
              <a:rPr lang="en-US" sz="2200" dirty="0">
                <a:latin typeface="Times New Roman" pitchFamily="18" charset="0"/>
              </a:rPr>
              <a:t>/</a:t>
            </a:r>
            <a:r>
              <a:rPr lang="en-US" sz="2200" dirty="0" err="1">
                <a:latin typeface="Times New Roman" pitchFamily="18" charset="0"/>
              </a:rPr>
              <a:t>Tshort</a:t>
            </a:r>
            <a:r>
              <a:rPr lang="en-US" sz="2200" dirty="0">
                <a:latin typeface="Times New Roman" pitchFamily="18" charset="0"/>
              </a:rPr>
              <a:t> and </a:t>
            </a:r>
            <a:r>
              <a:rPr lang="en-US" sz="2200" dirty="0" err="1">
                <a:latin typeface="Times New Roman" pitchFamily="18" charset="0"/>
              </a:rPr>
              <a:t>Tdown</a:t>
            </a:r>
            <a:r>
              <a:rPr lang="en-US" sz="2200" dirty="0">
                <a:latin typeface="Times New Roman" pitchFamily="18" charset="0"/>
              </a:rPr>
              <a:t>/</a:t>
            </a:r>
            <a:r>
              <a:rPr lang="en-US" sz="2200" dirty="0" err="1">
                <a:latin typeface="Times New Roman" pitchFamily="18" charset="0"/>
              </a:rPr>
              <a:t>Tlong</a:t>
            </a:r>
            <a:r>
              <a:rPr lang="en-US" sz="2200" dirty="0">
                <a:latin typeface="Times New Roman" pitchFamily="18" charset="0"/>
              </a:rPr>
              <a:t> form equivalence classes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</a:rPr>
              <a:t>Long tailed distribution (up to 15 minutes)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304800" y="457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BGP </a:t>
            </a:r>
            <a:r>
              <a:rPr lang="en-US" sz="2800" dirty="0">
                <a:solidFill>
                  <a:schemeClr val="tx2"/>
                </a:solidFill>
                <a:latin typeface="Arial Black" pitchFamily="34" charset="0"/>
              </a:rPr>
              <a:t>Routing Table Convergence Times</a:t>
            </a:r>
          </a:p>
        </p:txBody>
      </p:sp>
    </p:spTree>
    <p:extLst>
      <p:ext uri="{BB962C8B-B14F-4D97-AF65-F5344CB8AC3E}">
        <p14:creationId xmlns:p14="http://schemas.microsoft.com/office/powerpoint/2010/main" val="78037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Failures, Fail-overs and Repairs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Bad news does not travel fast…</a:t>
            </a:r>
          </a:p>
          <a:p>
            <a:r>
              <a:rPr lang="en-US" sz="2300" dirty="0" smtClean="0"/>
              <a:t>Repairs (</a:t>
            </a:r>
            <a:r>
              <a:rPr lang="en-US" sz="2300" dirty="0" err="1" smtClean="0"/>
              <a:t>Tup</a:t>
            </a:r>
            <a:r>
              <a:rPr lang="en-US" sz="2300" dirty="0" smtClean="0"/>
              <a:t>) exhibit similar convergence as long-short AS path fail-over</a:t>
            </a:r>
          </a:p>
          <a:p>
            <a:r>
              <a:rPr lang="en-US" sz="2300" dirty="0" smtClean="0"/>
              <a:t>Failures (</a:t>
            </a:r>
            <a:r>
              <a:rPr lang="en-US" sz="2300" dirty="0" err="1" smtClean="0"/>
              <a:t>Tdown</a:t>
            </a:r>
            <a:r>
              <a:rPr lang="en-US" sz="2300" dirty="0" smtClean="0"/>
              <a:t>) and short-long fail-</a:t>
            </a:r>
            <a:r>
              <a:rPr lang="en-US" sz="2300" dirty="0" err="1" smtClean="0"/>
              <a:t>overs</a:t>
            </a:r>
            <a:r>
              <a:rPr lang="en-US" sz="2300" dirty="0" smtClean="0"/>
              <a:t> (e.g. primary to secondary path) also similar</a:t>
            </a:r>
          </a:p>
          <a:p>
            <a:pPr lvl="1"/>
            <a:r>
              <a:rPr lang="en-US" sz="2600" dirty="0" smtClean="0"/>
              <a:t>Slower than </a:t>
            </a:r>
            <a:r>
              <a:rPr lang="en-US" sz="2600" dirty="0" err="1" smtClean="0"/>
              <a:t>Tup</a:t>
            </a:r>
            <a:r>
              <a:rPr lang="en-US" sz="2600" dirty="0" smtClean="0"/>
              <a:t> (e.g. a repair)</a:t>
            </a:r>
          </a:p>
          <a:p>
            <a:pPr lvl="1"/>
            <a:r>
              <a:rPr lang="en-US" dirty="0"/>
              <a:t>8</a:t>
            </a:r>
            <a:r>
              <a:rPr lang="en-US" sz="2600" dirty="0" smtClean="0"/>
              <a:t>0% take longer than two minutes</a:t>
            </a:r>
          </a:p>
          <a:p>
            <a:pPr lvl="1"/>
            <a:r>
              <a:rPr lang="en-US" sz="2600" dirty="0" smtClean="0"/>
              <a:t>Fail-over times degrade the greater the degree of multi-homing</a:t>
            </a:r>
          </a:p>
          <a:p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57659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 for Delayed Convergence</a:t>
            </a: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exists possible ordering of messages such that BGP will explore ALL possible AS paths of ALL possible lengths</a:t>
            </a:r>
          </a:p>
          <a:p>
            <a:r>
              <a:rPr lang="en-US" dirty="0" smtClean="0"/>
              <a:t>BGP is O(N!), where N number of default-free BGP routers in a complete graph with default policy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42443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Delayed Convergence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care about routing table convergence? </a:t>
            </a:r>
          </a:p>
          <a:p>
            <a:pPr lvl="1"/>
            <a:r>
              <a:rPr lang="en-US" dirty="0" smtClean="0"/>
              <a:t>It impacts end-to-end connectivity for Internet paths</a:t>
            </a:r>
          </a:p>
          <a:p>
            <a:r>
              <a:rPr lang="en-US" dirty="0" smtClean="0"/>
              <a:t>ICMP experiment results</a:t>
            </a:r>
          </a:p>
          <a:p>
            <a:pPr lvl="1"/>
            <a:r>
              <a:rPr lang="en-US" dirty="0" smtClean="0"/>
              <a:t>Loss of connectivity, packet loss, latency, and packet re-ordering for an average of 3-5 minutes after a fault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Routers drop packets when next hop is unknown</a:t>
            </a:r>
          </a:p>
          <a:p>
            <a:pPr lvl="1"/>
            <a:r>
              <a:rPr lang="en-US" dirty="0" smtClean="0"/>
              <a:t>Path switching spikes latency/delay</a:t>
            </a:r>
          </a:p>
          <a:p>
            <a:pPr lvl="1"/>
            <a:r>
              <a:rPr lang="en-US" dirty="0" smtClean="0"/>
              <a:t>Multi-</a:t>
            </a:r>
            <a:r>
              <a:rPr lang="en-US" dirty="0" err="1" smtClean="0"/>
              <a:t>pathing</a:t>
            </a:r>
            <a:r>
              <a:rPr lang="en-US" dirty="0" smtClean="0"/>
              <a:t> causes reordering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65975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real life …</a:t>
            </a: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worst case BGP behavior</a:t>
            </a:r>
          </a:p>
          <a:p>
            <a:r>
              <a:rPr lang="en-US" dirty="0" smtClean="0"/>
              <a:t>In practice, BGP policy prevents worst case from happening</a:t>
            </a:r>
          </a:p>
          <a:p>
            <a:r>
              <a:rPr lang="en-US" dirty="0" smtClean="0"/>
              <a:t>BGP timers also provide synchronization and limits possible orderings of messages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0620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Interdomain</a:t>
            </a:r>
            <a:r>
              <a:rPr lang="en-US" dirty="0" smtClean="0"/>
              <a:t> Routing Day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Review … </a:t>
            </a:r>
          </a:p>
          <a:p>
            <a:r>
              <a:rPr lang="en-US" dirty="0" smtClean="0"/>
              <a:t>A1 returned at end of class + discuss A2</a:t>
            </a:r>
          </a:p>
        </p:txBody>
      </p:sp>
    </p:spTree>
    <p:extLst>
      <p:ext uri="{BB962C8B-B14F-4D97-AF65-F5344CB8AC3E}">
        <p14:creationId xmlns:p14="http://schemas.microsoft.com/office/powerpoint/2010/main" val="15118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BGP</a:t>
            </a:r>
            <a:r>
              <a:rPr lang="en-US" sz="4000" dirty="0" smtClean="0"/>
              <a:t>: The Internet’s Routing </a:t>
            </a:r>
            <a:r>
              <a:rPr lang="en-US" sz="4000" dirty="0" smtClean="0"/>
              <a:t>Protocol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2438400" y="2214202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7239000" y="3681196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335633" y="3165334"/>
            <a:ext cx="1494623" cy="6858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stub</a:t>
            </a:r>
            <a:endParaRPr lang="en-US" sz="2200" b="1" dirty="0">
              <a:latin typeface="+mj-lt"/>
            </a:endParaRPr>
          </a:p>
        </p:txBody>
      </p:sp>
      <p:cxnSp>
        <p:nvCxnSpPr>
          <p:cNvPr id="46" name="Straight Connector 160"/>
          <p:cNvCxnSpPr>
            <a:cxnSpLocks noChangeShapeType="1"/>
            <a:stCxn id="38" idx="3"/>
          </p:cNvCxnSpPr>
          <p:nvPr/>
        </p:nvCxnSpPr>
        <p:spPr bwMode="auto">
          <a:xfrm flipV="1">
            <a:off x="1082945" y="2749191"/>
            <a:ext cx="1431656" cy="455354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49" name="Straight Connector 160"/>
          <p:cNvCxnSpPr>
            <a:cxnSpLocks noChangeShapeType="1"/>
            <a:stCxn id="53" idx="0"/>
          </p:cNvCxnSpPr>
          <p:nvPr/>
        </p:nvCxnSpPr>
        <p:spPr bwMode="auto">
          <a:xfrm flipV="1">
            <a:off x="4151377" y="3757400"/>
            <a:ext cx="1106422" cy="59051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2" name="Straight Connector 160"/>
          <p:cNvCxnSpPr>
            <a:cxnSpLocks noChangeShapeType="1"/>
            <a:stCxn id="33" idx="0"/>
          </p:cNvCxnSpPr>
          <p:nvPr/>
        </p:nvCxnSpPr>
        <p:spPr bwMode="auto">
          <a:xfrm>
            <a:off x="4265676" y="2689768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grpSp>
        <p:nvGrpSpPr>
          <p:cNvPr id="59" name="Group 58"/>
          <p:cNvGrpSpPr/>
          <p:nvPr/>
        </p:nvGrpSpPr>
        <p:grpSpPr>
          <a:xfrm>
            <a:off x="1214683" y="4155323"/>
            <a:ext cx="766517" cy="769441"/>
            <a:chOff x="1063740" y="3846120"/>
            <a:chExt cx="766517" cy="769441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1254239" y="3848243"/>
              <a:ext cx="576018" cy="29963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0" name="Rectangle 89"/>
            <p:cNvSpPr/>
            <p:nvPr/>
          </p:nvSpPr>
          <p:spPr>
            <a:xfrm rot="1559588">
              <a:off x="1063740" y="384612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Group 163"/>
          <p:cNvGrpSpPr/>
          <p:nvPr/>
        </p:nvGrpSpPr>
        <p:grpSpPr>
          <a:xfrm rot="9249695">
            <a:off x="4644905" y="4213928"/>
            <a:ext cx="762000" cy="763588"/>
            <a:chOff x="2438400" y="3657600"/>
            <a:chExt cx="762000" cy="763588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>
              <a:off x="2438400" y="44196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94" name="Group 131"/>
            <p:cNvGrpSpPr/>
            <p:nvPr/>
          </p:nvGrpSpPr>
          <p:grpSpPr>
            <a:xfrm>
              <a:off x="2514600" y="3657600"/>
              <a:ext cx="609600" cy="646331"/>
              <a:chOff x="2667000" y="2743200"/>
              <a:chExt cx="609600" cy="64633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743200" y="2743200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Wingdings" pitchFamily="2" charset="2"/>
                  </a:rPr>
                  <a:t>$</a:t>
                </a:r>
                <a:endParaRPr lang="en-US" sz="36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6" name="&quot;No&quot; Symbol 95"/>
              <p:cNvSpPr/>
              <p:nvPr/>
            </p:nvSpPr>
            <p:spPr bwMode="auto">
              <a:xfrm>
                <a:off x="2667000" y="2819400"/>
                <a:ext cx="609600" cy="533400"/>
              </a:xfrm>
              <a:prstGeom prst="noSmoking">
                <a:avLst>
                  <a:gd name="adj" fmla="val 9150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9" name="Group 163"/>
          <p:cNvGrpSpPr/>
          <p:nvPr/>
        </p:nvGrpSpPr>
        <p:grpSpPr>
          <a:xfrm rot="1869993">
            <a:off x="4619899" y="1992974"/>
            <a:ext cx="762000" cy="763588"/>
            <a:chOff x="2438400" y="3657600"/>
            <a:chExt cx="762000" cy="763588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2438400" y="44196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101" name="Group 131"/>
            <p:cNvGrpSpPr/>
            <p:nvPr/>
          </p:nvGrpSpPr>
          <p:grpSpPr>
            <a:xfrm>
              <a:off x="2514600" y="3657600"/>
              <a:ext cx="609600" cy="646331"/>
              <a:chOff x="2667000" y="2743200"/>
              <a:chExt cx="609600" cy="646331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743200" y="2743200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Wingdings" pitchFamily="2" charset="2"/>
                  </a:rPr>
                  <a:t>$</a:t>
                </a:r>
                <a:endParaRPr lang="en-US" sz="36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3" name="&quot;No&quot; Symbol 102"/>
              <p:cNvSpPr/>
              <p:nvPr/>
            </p:nvSpPr>
            <p:spPr bwMode="auto">
              <a:xfrm>
                <a:off x="2667000" y="2819400"/>
                <a:ext cx="609600" cy="533400"/>
              </a:xfrm>
              <a:prstGeom prst="noSmoking">
                <a:avLst>
                  <a:gd name="adj" fmla="val 9150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3" name="Cloud 52"/>
          <p:cNvSpPr/>
          <p:nvPr/>
        </p:nvSpPr>
        <p:spPr bwMode="auto">
          <a:xfrm>
            <a:off x="2324101" y="3871623"/>
            <a:ext cx="1828800" cy="95257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2</a:t>
            </a:r>
            <a:endParaRPr lang="en-US" sz="2200" b="1" dirty="0">
              <a:latin typeface="+mj-lt"/>
            </a:endParaRPr>
          </a:p>
        </p:txBody>
      </p:sp>
      <p:sp>
        <p:nvSpPr>
          <p:cNvPr id="54" name="Cloud 53"/>
          <p:cNvSpPr/>
          <p:nvPr/>
        </p:nvSpPr>
        <p:spPr bwMode="auto">
          <a:xfrm>
            <a:off x="4876800" y="2898635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57" name="Straight Connector 160"/>
          <p:cNvCxnSpPr>
            <a:cxnSpLocks noChangeShapeType="1"/>
            <a:stCxn id="38" idx="1"/>
            <a:endCxn id="53" idx="2"/>
          </p:cNvCxnSpPr>
          <p:nvPr/>
        </p:nvCxnSpPr>
        <p:spPr bwMode="auto">
          <a:xfrm>
            <a:off x="1082945" y="3850404"/>
            <a:ext cx="1246829" cy="49750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grpSp>
        <p:nvGrpSpPr>
          <p:cNvPr id="58" name="Group 57"/>
          <p:cNvGrpSpPr/>
          <p:nvPr/>
        </p:nvGrpSpPr>
        <p:grpSpPr>
          <a:xfrm>
            <a:off x="1260867" y="2103390"/>
            <a:ext cx="828824" cy="802362"/>
            <a:chOff x="1260867" y="1794187"/>
            <a:chExt cx="828824" cy="802362"/>
          </a:xfrm>
        </p:grpSpPr>
        <p:cxnSp>
          <p:nvCxnSpPr>
            <p:cNvPr id="74" name="Straight Arrow Connector 73"/>
            <p:cNvCxnSpPr/>
            <p:nvPr/>
          </p:nvCxnSpPr>
          <p:spPr bwMode="auto">
            <a:xfrm flipV="1">
              <a:off x="1361273" y="2368873"/>
              <a:ext cx="728418" cy="22767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5" name="Rectangle 74"/>
            <p:cNvSpPr/>
            <p:nvPr/>
          </p:nvSpPr>
          <p:spPr>
            <a:xfrm rot="20425739">
              <a:off x="1260867" y="1794187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22618" y="3086464"/>
            <a:ext cx="615023" cy="805218"/>
            <a:chOff x="6822618" y="2777261"/>
            <a:chExt cx="615023" cy="805218"/>
          </a:xfrm>
        </p:grpSpPr>
        <p:cxnSp>
          <p:nvCxnSpPr>
            <p:cNvPr id="87" name="Straight Arrow Connector 86"/>
            <p:cNvCxnSpPr/>
            <p:nvPr/>
          </p:nvCxnSpPr>
          <p:spPr bwMode="auto">
            <a:xfrm flipH="1" flipV="1">
              <a:off x="6822618" y="3276600"/>
              <a:ext cx="407724" cy="30587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>
            <a:xfrm rot="2320051">
              <a:off x="7056610" y="2777261"/>
              <a:ext cx="38103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8" name="Cloud 97"/>
          <p:cNvSpPr/>
          <p:nvPr/>
        </p:nvSpPr>
        <p:spPr bwMode="auto">
          <a:xfrm>
            <a:off x="335633" y="3122315"/>
            <a:ext cx="1494623" cy="72180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Stub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(customer)</a:t>
            </a:r>
            <a:endParaRPr lang="en-US" sz="2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5" name="Cloud 104"/>
          <p:cNvSpPr/>
          <p:nvPr/>
        </p:nvSpPr>
        <p:spPr bwMode="auto">
          <a:xfrm>
            <a:off x="2329774" y="3825386"/>
            <a:ext cx="1866901" cy="971766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ISP 2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(provider)</a:t>
            </a:r>
          </a:p>
        </p:txBody>
      </p:sp>
      <p:sp>
        <p:nvSpPr>
          <p:cNvPr id="107" name="Cloud 106"/>
          <p:cNvSpPr/>
          <p:nvPr/>
        </p:nvSpPr>
        <p:spPr bwMode="auto">
          <a:xfrm>
            <a:off x="2438400" y="2178867"/>
            <a:ext cx="1866901" cy="971766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ISP 1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peer)</a:t>
            </a:r>
          </a:p>
        </p:txBody>
      </p:sp>
      <p:sp>
        <p:nvSpPr>
          <p:cNvPr id="108" name="Cloud 107"/>
          <p:cNvSpPr/>
          <p:nvPr/>
        </p:nvSpPr>
        <p:spPr bwMode="auto">
          <a:xfrm>
            <a:off x="4865302" y="288073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Level 3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peer)</a:t>
            </a:r>
            <a:endParaRPr lang="en-US" sz="2200" b="1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9" name="Straight Connector 160"/>
          <p:cNvCxnSpPr>
            <a:cxnSpLocks noChangeShapeType="1"/>
            <a:stCxn id="34" idx="2"/>
          </p:cNvCxnSpPr>
          <p:nvPr/>
        </p:nvCxnSpPr>
        <p:spPr bwMode="auto">
          <a:xfrm flipH="1" flipV="1">
            <a:off x="6477000" y="3681196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15" name="Cloud 114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(also VZW)</a:t>
            </a:r>
            <a:endParaRPr lang="en-US" sz="2200" b="1" dirty="0">
              <a:latin typeface="+mj-lt"/>
            </a:endParaRPr>
          </a:p>
        </p:txBody>
      </p:sp>
      <p:cxnSp>
        <p:nvCxnSpPr>
          <p:cNvPr id="116" name="Straight Connector 160"/>
          <p:cNvCxnSpPr>
            <a:cxnSpLocks noChangeShapeType="1"/>
            <a:endCxn id="115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762000" y="762000"/>
            <a:ext cx="762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b="1" dirty="0" smtClean="0"/>
              <a:t>A simple model of AS-level business relationships.</a:t>
            </a:r>
            <a:endParaRPr lang="en-US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829651"/>
      </p:ext>
    </p:extLst>
  </p:cSld>
  <p:clrMapOvr>
    <a:masterClrMapping/>
  </p:clrMapOvr>
  <p:transition xmlns:p14="http://schemas.microsoft.com/office/powerpoint/2010/main" advTm="8578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105" grpId="0" animBg="1"/>
      <p:bldP spid="105" grpId="1" animBg="1"/>
      <p:bldP spid="107" grpId="0" animBg="1"/>
      <p:bldP spid="107" grpId="1" animBg="1"/>
      <p:bldP spid="108" grpId="0" animBg="1"/>
      <p:bldP spid="10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BGP</a:t>
            </a:r>
            <a:r>
              <a:rPr lang="en-US" dirty="0" smtClean="0"/>
              <a:t>: The Internet’s Routing Protocol (2)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>
                <a:latin typeface="+mj-lt"/>
              </a:rPr>
              <a:t>I</a:t>
            </a:r>
            <a:r>
              <a:rPr lang="en-US" sz="2200" b="1" dirty="0" smtClean="0">
                <a:latin typeface="+mj-lt"/>
              </a:rPr>
              <a:t>SP 1</a:t>
            </a:r>
            <a:endParaRPr lang="en-US" sz="2200" b="1" dirty="0">
              <a:latin typeface="+mj-lt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336380" y="3152943"/>
            <a:ext cx="1494623" cy="6858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6" name="Straight Connector 160"/>
          <p:cNvCxnSpPr>
            <a:cxnSpLocks noChangeShapeType="1"/>
            <a:stCxn id="38" idx="3"/>
          </p:cNvCxnSpPr>
          <p:nvPr/>
        </p:nvCxnSpPr>
        <p:spPr bwMode="auto">
          <a:xfrm flipV="1">
            <a:off x="1083692" y="2736800"/>
            <a:ext cx="1431656" cy="455354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49" name="Straight Connector 160"/>
          <p:cNvCxnSpPr>
            <a:cxnSpLocks noChangeShapeType="1"/>
            <a:stCxn id="53" idx="0"/>
          </p:cNvCxnSpPr>
          <p:nvPr/>
        </p:nvCxnSpPr>
        <p:spPr bwMode="auto">
          <a:xfrm flipV="1">
            <a:off x="4152124" y="3745009"/>
            <a:ext cx="1106422" cy="59051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2" name="Straight Connector 160"/>
          <p:cNvCxnSpPr>
            <a:cxnSpLocks noChangeShapeType="1"/>
            <a:stCxn id="33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53" name="Cloud 52"/>
          <p:cNvSpPr/>
          <p:nvPr/>
        </p:nvSpPr>
        <p:spPr bwMode="auto">
          <a:xfrm>
            <a:off x="2324848" y="3859232"/>
            <a:ext cx="1828800" cy="95257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2</a:t>
            </a:r>
            <a:endParaRPr lang="en-US" sz="2200" b="1" dirty="0">
              <a:latin typeface="+mj-lt"/>
            </a:endParaRPr>
          </a:p>
        </p:txBody>
      </p:sp>
      <p:sp>
        <p:nvSpPr>
          <p:cNvPr id="54" name="Cloud 53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57" name="Straight Connector 160"/>
          <p:cNvCxnSpPr>
            <a:cxnSpLocks noChangeShapeType="1"/>
            <a:stCxn id="38" idx="1"/>
            <a:endCxn id="53" idx="2"/>
          </p:cNvCxnSpPr>
          <p:nvPr/>
        </p:nvCxnSpPr>
        <p:spPr bwMode="auto">
          <a:xfrm>
            <a:off x="1083692" y="3838013"/>
            <a:ext cx="1246829" cy="49750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39" name="Straight Connector 160"/>
          <p:cNvCxnSpPr>
            <a:cxnSpLocks noChangeShapeType="1"/>
            <a:stCxn id="34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grpSp>
        <p:nvGrpSpPr>
          <p:cNvPr id="19" name="Group 18"/>
          <p:cNvGrpSpPr/>
          <p:nvPr/>
        </p:nvGrpSpPr>
        <p:grpSpPr>
          <a:xfrm>
            <a:off x="1138483" y="4335959"/>
            <a:ext cx="766517" cy="769441"/>
            <a:chOff x="1063740" y="3846120"/>
            <a:chExt cx="766517" cy="769441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1254239" y="3848243"/>
              <a:ext cx="576018" cy="29963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 rot="1559588">
              <a:off x="1063740" y="384612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60867" y="2103390"/>
            <a:ext cx="828824" cy="802362"/>
            <a:chOff x="1260867" y="1794187"/>
            <a:chExt cx="828824" cy="802362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1361273" y="2368873"/>
              <a:ext cx="728418" cy="22767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 rot="20425739">
              <a:off x="1260867" y="1794187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Rounded Rectangle 44"/>
          <p:cNvSpPr/>
          <p:nvPr/>
        </p:nvSpPr>
        <p:spPr bwMode="auto">
          <a:xfrm>
            <a:off x="5502167" y="2427519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ISP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7628630" y="3127502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ISP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6" name="Cloud 55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58" name="Straight Connector 160"/>
          <p:cNvCxnSpPr>
            <a:cxnSpLocks noChangeShapeType="1"/>
            <a:endCxn id="56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0" y="1392903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A stub is an AS with no customers that never transits traffic.</a:t>
            </a:r>
          </a:p>
          <a:p>
            <a:pPr marL="0" lvl="1" algn="ctr">
              <a:defRPr/>
            </a:pPr>
            <a:endParaRPr lang="en-US" sz="700" b="1" dirty="0" smtClean="0"/>
          </a:p>
          <a:p>
            <a:pPr marL="0" lvl="1" algn="ctr">
              <a:defRPr/>
            </a:pPr>
            <a:r>
              <a:rPr lang="en-US" sz="2000" b="1" dirty="0" smtClean="0"/>
              <a:t>(Transit = carry traffic from one neighbor to another) </a:t>
            </a:r>
            <a:endParaRPr lang="en-US" sz="2000" b="1" dirty="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578624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</a:rPr>
              <a:t>85% of ASes are stubs! </a:t>
            </a:r>
          </a:p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</a:rPr>
              <a:t>We call the rest (15%) ISPs.</a:t>
            </a:r>
            <a:endParaRPr lang="en-US" sz="2200" b="1" dirty="0">
              <a:solidFill>
                <a:schemeClr val="accent4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065343" y="2791914"/>
            <a:ext cx="1623223" cy="1589314"/>
          </a:xfrm>
          <a:custGeom>
            <a:avLst/>
            <a:gdLst>
              <a:gd name="connsiteX0" fmla="*/ 1427280 w 1623223"/>
              <a:gd name="connsiteY0" fmla="*/ 1589314 h 1589314"/>
              <a:gd name="connsiteX1" fmla="*/ 175423 w 1623223"/>
              <a:gd name="connsiteY1" fmla="*/ 1001486 h 1589314"/>
              <a:gd name="connsiteX2" fmla="*/ 164537 w 1623223"/>
              <a:gd name="connsiteY2" fmla="*/ 435429 h 1589314"/>
              <a:gd name="connsiteX3" fmla="*/ 1623223 w 1623223"/>
              <a:gd name="connsiteY3" fmla="*/ 0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223" h="1589314">
                <a:moveTo>
                  <a:pt x="1427280" y="1589314"/>
                </a:moveTo>
                <a:cubicBezTo>
                  <a:pt x="906580" y="1391557"/>
                  <a:pt x="385880" y="1193800"/>
                  <a:pt x="175423" y="1001486"/>
                </a:cubicBezTo>
                <a:cubicBezTo>
                  <a:pt x="-35034" y="809172"/>
                  <a:pt x="-76763" y="602343"/>
                  <a:pt x="164537" y="435429"/>
                </a:cubicBezTo>
                <a:cubicBezTo>
                  <a:pt x="405837" y="268515"/>
                  <a:pt x="1014530" y="134257"/>
                  <a:pt x="1623223" y="0"/>
                </a:cubicBezTo>
              </a:path>
            </a:pathLst>
          </a:custGeom>
          <a:ln w="127000">
            <a:solidFill>
              <a:schemeClr val="accent3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19971" y="3272135"/>
            <a:ext cx="1232088" cy="1386800"/>
            <a:chOff x="7909949" y="5321079"/>
            <a:chExt cx="1232088" cy="1386800"/>
          </a:xfrm>
        </p:grpSpPr>
        <p:sp>
          <p:nvSpPr>
            <p:cNvPr id="26" name="Rectangle 25"/>
            <p:cNvSpPr/>
            <p:nvPr/>
          </p:nvSpPr>
          <p:spPr>
            <a:xfrm rot="1272581">
              <a:off x="7909949" y="5599883"/>
              <a:ext cx="9906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X</a:t>
              </a:r>
              <a:endPara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35644" y="5321079"/>
              <a:ext cx="11063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Loses $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10065" y="3276600"/>
            <a:ext cx="692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stub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545364"/>
      </p:ext>
    </p:extLst>
  </p:cSld>
  <p:clrMapOvr>
    <a:masterClrMapping/>
  </p:clrMapOvr>
  <p:transition xmlns:p14="http://schemas.microsoft.com/office/powerpoint/2010/main" advTm="8578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Numbers</a:t>
            </a:r>
            <a:endParaRPr lang="en-US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65312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Each AS identified by an ASN number</a:t>
            </a:r>
          </a:p>
          <a:p>
            <a:pPr lvl="1"/>
            <a:r>
              <a:rPr lang="en-US" dirty="0" smtClean="0"/>
              <a:t>16-bit values (latest protocol supports 32-bit ones)</a:t>
            </a:r>
          </a:p>
          <a:p>
            <a:pPr lvl="1"/>
            <a:r>
              <a:rPr lang="en-US" dirty="0" smtClean="0"/>
              <a:t>64512 – 65535 are reserved</a:t>
            </a:r>
          </a:p>
          <a:p>
            <a:r>
              <a:rPr lang="en-US" dirty="0" smtClean="0"/>
              <a:t>Currently, there are ~ 40000 ASNs</a:t>
            </a:r>
          </a:p>
          <a:p>
            <a:pPr lvl="1"/>
            <a:r>
              <a:rPr lang="en-US" dirty="0" smtClean="0"/>
              <a:t>AT&amp;T: 5074, 6341, 7018, …</a:t>
            </a:r>
          </a:p>
          <a:p>
            <a:pPr lvl="1"/>
            <a:r>
              <a:rPr lang="en-US" dirty="0" smtClean="0"/>
              <a:t>Sprint: 1239, 1240, 6211, 6242, …</a:t>
            </a:r>
          </a:p>
          <a:p>
            <a:pPr lvl="1"/>
            <a:r>
              <a:rPr lang="en-US" dirty="0" smtClean="0"/>
              <a:t>Stony Brook U: 5719</a:t>
            </a:r>
          </a:p>
          <a:p>
            <a:pPr lvl="1"/>
            <a:r>
              <a:rPr lang="en-US" dirty="0" smtClean="0"/>
              <a:t>Google 15169, 36561 (formerly YT), + others</a:t>
            </a:r>
          </a:p>
          <a:p>
            <a:pPr lvl="1"/>
            <a:r>
              <a:rPr lang="en-US" dirty="0" smtClean="0"/>
              <a:t>Facebook 32934</a:t>
            </a:r>
          </a:p>
          <a:p>
            <a:pPr lvl="1"/>
            <a:r>
              <a:rPr lang="en-US" dirty="0" smtClean="0"/>
              <a:t>North America ASs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hlinkClick r:id="rId3"/>
              </a:rPr>
              <a:t>ftp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ftp.arin.net/info/asn.txt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BGP</a:t>
            </a:r>
            <a:r>
              <a:rPr lang="en-US" dirty="0" smtClean="0"/>
              <a:t>: The Internet’s Routing Protocol (3)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336380" y="3152943"/>
            <a:ext cx="1494623" cy="6858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stub</a:t>
            </a:r>
            <a:endParaRPr lang="en-US" sz="2200" b="1" dirty="0">
              <a:latin typeface="+mj-lt"/>
            </a:endParaRPr>
          </a:p>
        </p:txBody>
      </p:sp>
      <p:cxnSp>
        <p:nvCxnSpPr>
          <p:cNvPr id="46" name="Straight Connector 160"/>
          <p:cNvCxnSpPr>
            <a:cxnSpLocks noChangeShapeType="1"/>
            <a:stCxn id="38" idx="3"/>
          </p:cNvCxnSpPr>
          <p:nvPr/>
        </p:nvCxnSpPr>
        <p:spPr bwMode="auto">
          <a:xfrm flipV="1">
            <a:off x="1083692" y="2736800"/>
            <a:ext cx="1431656" cy="455354"/>
          </a:xfrm>
          <a:prstGeom prst="line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49" name="Straight Connector 160"/>
          <p:cNvCxnSpPr>
            <a:cxnSpLocks noChangeShapeType="1"/>
            <a:stCxn id="53" idx="0"/>
          </p:cNvCxnSpPr>
          <p:nvPr/>
        </p:nvCxnSpPr>
        <p:spPr bwMode="auto">
          <a:xfrm flipV="1">
            <a:off x="4152124" y="3745009"/>
            <a:ext cx="1106422" cy="590510"/>
          </a:xfrm>
          <a:prstGeom prst="line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2" name="Straight Connector 160"/>
          <p:cNvCxnSpPr>
            <a:cxnSpLocks noChangeShapeType="1"/>
            <a:stCxn id="33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53" name="Cloud 52"/>
          <p:cNvSpPr/>
          <p:nvPr/>
        </p:nvSpPr>
        <p:spPr bwMode="auto">
          <a:xfrm>
            <a:off x="2324848" y="3859232"/>
            <a:ext cx="1828800" cy="95257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2</a:t>
            </a:r>
            <a:endParaRPr lang="en-US" sz="2200" b="1" dirty="0">
              <a:latin typeface="+mj-lt"/>
            </a:endParaRPr>
          </a:p>
        </p:txBody>
      </p:sp>
      <p:sp>
        <p:nvSpPr>
          <p:cNvPr id="54" name="Cloud 53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57" name="Straight Connector 160"/>
          <p:cNvCxnSpPr>
            <a:cxnSpLocks noChangeShapeType="1"/>
            <a:stCxn id="38" idx="1"/>
            <a:endCxn id="53" idx="2"/>
          </p:cNvCxnSpPr>
          <p:nvPr/>
        </p:nvCxnSpPr>
        <p:spPr bwMode="auto">
          <a:xfrm>
            <a:off x="1083692" y="3838013"/>
            <a:ext cx="1246829" cy="497506"/>
          </a:xfrm>
          <a:prstGeom prst="line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39" name="Straight Connector 160"/>
          <p:cNvCxnSpPr>
            <a:cxnSpLocks noChangeShapeType="1"/>
            <a:stCxn id="34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40" name="AutoShape 149"/>
          <p:cNvSpPr>
            <a:spLocks noChangeArrowheads="1"/>
          </p:cNvSpPr>
          <p:nvPr/>
        </p:nvSpPr>
        <p:spPr bwMode="auto">
          <a:xfrm>
            <a:off x="6706347" y="2582812"/>
            <a:ext cx="2133600" cy="720275"/>
          </a:xfrm>
          <a:prstGeom prst="wedgeRoundRectCallout">
            <a:avLst>
              <a:gd name="adj1" fmla="val -30302"/>
              <a:gd name="adj2" fmla="val 14522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VZW</a:t>
            </a:r>
            <a:r>
              <a:rPr lang="en-US" sz="2000" b="1" dirty="0"/>
              <a:t>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</a:t>
            </a:r>
            <a:r>
              <a:rPr lang="en-US" sz="1800" b="1" dirty="0"/>
              <a:t> </a:t>
            </a:r>
          </a:p>
        </p:txBody>
      </p:sp>
      <p:sp>
        <p:nvSpPr>
          <p:cNvPr id="41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28205"/>
              <a:gd name="adj2" fmla="val 11781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42" name="AutoShape 149"/>
          <p:cNvSpPr>
            <a:spLocks noChangeArrowheads="1"/>
          </p:cNvSpPr>
          <p:nvPr/>
        </p:nvSpPr>
        <p:spPr bwMode="auto">
          <a:xfrm>
            <a:off x="685800" y="1413325"/>
            <a:ext cx="3505200" cy="720275"/>
          </a:xfrm>
          <a:prstGeom prst="wedgeRoundRectCallout">
            <a:avLst>
              <a:gd name="adj1" fmla="val -1424"/>
              <a:gd name="adj2" fmla="val 1176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ISP1, 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</a:p>
          <a:p>
            <a:pPr algn="ctr">
              <a:defRPr/>
            </a:pPr>
            <a:r>
              <a:rPr lang="en-US" sz="1800" b="1" dirty="0" smtClean="0"/>
              <a:t> </a:t>
            </a:r>
            <a:r>
              <a:rPr lang="en-US" sz="1800" dirty="0"/>
              <a:t>66.174.161.0/24</a:t>
            </a:r>
            <a:r>
              <a:rPr lang="en-US" sz="1800" b="1" dirty="0"/>
              <a:t> </a:t>
            </a:r>
          </a:p>
        </p:txBody>
      </p:sp>
      <p:sp>
        <p:nvSpPr>
          <p:cNvPr id="43" name="AutoShape 149"/>
          <p:cNvSpPr>
            <a:spLocks noChangeArrowheads="1"/>
          </p:cNvSpPr>
          <p:nvPr/>
        </p:nvSpPr>
        <p:spPr bwMode="auto">
          <a:xfrm>
            <a:off x="609600" y="4876800"/>
            <a:ext cx="3352800" cy="720275"/>
          </a:xfrm>
          <a:prstGeom prst="wedgeRoundRectCallout">
            <a:avLst>
              <a:gd name="adj1" fmla="val -2267"/>
              <a:gd name="adj2" fmla="val -11595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ISP2, 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143000" y="4114800"/>
            <a:ext cx="766517" cy="769441"/>
            <a:chOff x="1063740" y="3846120"/>
            <a:chExt cx="766517" cy="769441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1254239" y="3848243"/>
              <a:ext cx="576018" cy="29963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 rot="1559588">
              <a:off x="1063740" y="384612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60867" y="2103390"/>
            <a:ext cx="828824" cy="802362"/>
            <a:chOff x="1260867" y="1794187"/>
            <a:chExt cx="828824" cy="802362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 flipV="1">
              <a:off x="1361273" y="2368873"/>
              <a:ext cx="728418" cy="22767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 rot="20425739">
              <a:off x="1260867" y="1794187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" name="Line 151"/>
          <p:cNvSpPr>
            <a:spLocks noChangeShapeType="1"/>
          </p:cNvSpPr>
          <p:nvPr/>
        </p:nvSpPr>
        <p:spPr bwMode="auto">
          <a:xfrm flipH="1" flipV="1">
            <a:off x="6486649" y="3662609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Line 151"/>
          <p:cNvSpPr>
            <a:spLocks noChangeShapeType="1"/>
          </p:cNvSpPr>
          <p:nvPr/>
        </p:nvSpPr>
        <p:spPr bwMode="auto">
          <a:xfrm flipH="1">
            <a:off x="4152124" y="3729313"/>
            <a:ext cx="1104898" cy="590509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Line 151"/>
          <p:cNvSpPr>
            <a:spLocks noChangeShapeType="1"/>
          </p:cNvSpPr>
          <p:nvPr/>
        </p:nvSpPr>
        <p:spPr bwMode="auto">
          <a:xfrm flipH="1" flipV="1">
            <a:off x="4304523" y="2648811"/>
            <a:ext cx="800100" cy="474866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Line 151"/>
          <p:cNvSpPr>
            <a:spLocks noChangeShapeType="1"/>
          </p:cNvSpPr>
          <p:nvPr/>
        </p:nvSpPr>
        <p:spPr bwMode="auto">
          <a:xfrm flipH="1">
            <a:off x="1083692" y="2720369"/>
            <a:ext cx="1448227" cy="431030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Cloud 65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(also VZW)</a:t>
            </a:r>
            <a:endParaRPr lang="en-US" sz="2200" b="1" dirty="0">
              <a:latin typeface="+mj-lt"/>
            </a:endParaRPr>
          </a:p>
        </p:txBody>
      </p:sp>
      <p:cxnSp>
        <p:nvCxnSpPr>
          <p:cNvPr id="67" name="Straight Connector 160"/>
          <p:cNvCxnSpPr>
            <a:cxnSpLocks noChangeShapeType="1"/>
            <a:endCxn id="66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65" name="Line 151"/>
          <p:cNvSpPr>
            <a:spLocks noChangeShapeType="1"/>
          </p:cNvSpPr>
          <p:nvPr/>
        </p:nvSpPr>
        <p:spPr bwMode="auto">
          <a:xfrm flipV="1">
            <a:off x="7932149" y="4605770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1143000" y="6019800"/>
            <a:ext cx="68580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b="1" dirty="0" smtClean="0"/>
              <a:t>A model of BGP routing policies:</a:t>
            </a:r>
          </a:p>
          <a:p>
            <a:pPr algn="ctr">
              <a:spcBef>
                <a:spcPct val="20000"/>
              </a:spcBef>
            </a:pPr>
            <a:r>
              <a:rPr lang="en-US" sz="2200" dirty="0" smtClean="0"/>
              <a:t>Prefer cheaper paths.  Then, prefer shorter paths.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62000" y="762000"/>
            <a:ext cx="762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/>
              <a:t>BGP sets up paths from ASes to destination IP prefixes.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152290"/>
      </p:ext>
    </p:extLst>
  </p:cSld>
  <p:clrMapOvr>
    <a:masterClrMapping/>
  </p:clrMapOvr>
  <p:transition xmlns:p14="http://schemas.microsoft.com/office/powerpoint/2010/main" advTm="8578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6" grpId="0" animBg="1"/>
      <p:bldP spid="60" grpId="0" animBg="1"/>
      <p:bldP spid="61" grpId="0" animBg="1"/>
      <p:bldP spid="62" grpId="0" animBg="1"/>
      <p:bldP spid="6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H="1">
            <a:off x="1447800" y="2705100"/>
            <a:ext cx="1066800" cy="127025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84511" y="3975351"/>
            <a:ext cx="1763973" cy="464762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0" idx="2"/>
          </p:cNvCxnSpPr>
          <p:nvPr/>
        </p:nvCxnSpPr>
        <p:spPr>
          <a:xfrm>
            <a:off x="1184511" y="4648200"/>
            <a:ext cx="1078487" cy="4953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Standard model of Internet routing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Proposed by </a:t>
            </a:r>
            <a:r>
              <a:rPr lang="en-CA" dirty="0" err="1" smtClean="0"/>
              <a:t>Gao</a:t>
            </a:r>
            <a:r>
              <a:rPr lang="en-CA" dirty="0"/>
              <a:t> </a:t>
            </a:r>
            <a:r>
              <a:rPr lang="en-CA" dirty="0" smtClean="0"/>
              <a:t>&amp; Rexford 12 years ago</a:t>
            </a:r>
          </a:p>
          <a:p>
            <a:r>
              <a:rPr lang="en-CA" dirty="0" smtClean="0"/>
              <a:t>Based on practices employed by a large ISP</a:t>
            </a:r>
          </a:p>
          <a:p>
            <a:r>
              <a:rPr lang="en-CA" dirty="0" smtClean="0"/>
              <a:t>Provide an intuitive model of path selection and export policy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orbel"/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286000"/>
            <a:ext cx="5029200" cy="2231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Path Selection: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1.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</a:t>
            </a:r>
            <a:r>
              <a:rPr lang="en-US" dirty="0" err="1" smtClean="0">
                <a:solidFill>
                  <a:prstClr val="white"/>
                </a:solidFill>
                <a:latin typeface="Gill Sans MT" pitchFamily="34" charset="0"/>
              </a:rPr>
              <a:t>LocalPref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:  Prefer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customer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  	   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             over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peer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  	   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             over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provider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dirty="0">
              <a:solidFill>
                <a:prstClr val="white"/>
              </a:solidFill>
              <a:latin typeface="Gill Sans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2.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Prefer shorter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prstClr val="white"/>
              </a:solidFill>
              <a:latin typeface="Gill Sans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3.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Arbitrary tiebreak</a:t>
            </a:r>
          </a:p>
          <a:p>
            <a:endParaRPr lang="en-CA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23198" y="3975350"/>
            <a:ext cx="1524000" cy="990600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prstClr val="white"/>
                </a:solidFill>
                <a:latin typeface="Gill Sans MT" pitchFamily="34" charset="0"/>
              </a:rPr>
              <a:t>ISP</a:t>
            </a:r>
            <a:endParaRPr lang="en-CA" sz="2000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901019" y="2209800"/>
            <a:ext cx="2130188" cy="990600"/>
          </a:xfrm>
          <a:prstGeom prst="cloud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prstClr val="white"/>
                </a:solidFill>
                <a:latin typeface="Gill Sans MT" pitchFamily="34" charset="0"/>
              </a:rPr>
              <a:t>Customer</a:t>
            </a:r>
            <a:endParaRPr lang="en-CA" sz="2000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735807" y="3505986"/>
            <a:ext cx="1295400" cy="837413"/>
          </a:xfrm>
          <a:prstGeom prst="cloud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prstClr val="white"/>
                </a:solidFill>
                <a:latin typeface="Gill Sans MT" pitchFamily="34" charset="0"/>
              </a:rPr>
              <a:t>Peer</a:t>
            </a:r>
            <a:endParaRPr lang="en-CA" sz="2000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2256999" y="4648200"/>
            <a:ext cx="1934001" cy="990600"/>
          </a:xfrm>
          <a:prstGeom prst="cloud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prstClr val="white"/>
                </a:solidFill>
                <a:latin typeface="Gill Sans MT" pitchFamily="34" charset="0"/>
              </a:rPr>
              <a:t>Provider</a:t>
            </a:r>
            <a:endParaRPr lang="en-CA" sz="2000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55125" y="3357724"/>
            <a:ext cx="609600" cy="769441"/>
            <a:chOff x="-2057400" y="3695700"/>
            <a:chExt cx="609600" cy="769441"/>
          </a:xfrm>
        </p:grpSpPr>
        <p:sp>
          <p:nvSpPr>
            <p:cNvPr id="23" name="TextBox 22"/>
            <p:cNvSpPr txBox="1"/>
            <p:nvPr/>
          </p:nvSpPr>
          <p:spPr>
            <a:xfrm>
              <a:off x="-2057400" y="36957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dirty="0" smtClean="0">
                  <a:solidFill>
                    <a:srgbClr val="4A9900">
                      <a:lumMod val="75000"/>
                    </a:srgbClr>
                  </a:solidFill>
                  <a:latin typeface="Aharoni" pitchFamily="2" charset="-79"/>
                  <a:cs typeface="Aharoni" pitchFamily="2" charset="-79"/>
                </a:rPr>
                <a:t>$</a:t>
              </a:r>
              <a:endParaRPr lang="en-CA" sz="4400" dirty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5" name="&quot;No&quot; Symbol 24"/>
            <p:cNvSpPr/>
            <p:nvPr/>
          </p:nvSpPr>
          <p:spPr>
            <a:xfrm>
              <a:off x="-2055125" y="3843176"/>
              <a:ext cx="457200" cy="510303"/>
            </a:xfrm>
            <a:prstGeom prst="noSmoking">
              <a:avLst>
                <a:gd name="adj" fmla="val 954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black"/>
                </a:solidFill>
                <a:latin typeface="Corbel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95400" y="31242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n-CA" sz="4400" dirty="0">
              <a:solidFill>
                <a:srgbClr val="4A9900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1200" y="4412159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n-CA" sz="4400" dirty="0">
              <a:solidFill>
                <a:srgbClr val="4A9900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82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19"/>
    </mc:Choice>
    <mc:Fallback xmlns="">
      <p:transition spd="slow" advTm="1084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Standard model of Internet routing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Proposed by </a:t>
            </a:r>
            <a:r>
              <a:rPr lang="en-CA" dirty="0" err="1" smtClean="0"/>
              <a:t>Gao</a:t>
            </a:r>
            <a:r>
              <a:rPr lang="en-CA" dirty="0"/>
              <a:t> </a:t>
            </a:r>
            <a:r>
              <a:rPr lang="en-CA" dirty="0" smtClean="0"/>
              <a:t>&amp; Rexford 12 years ago</a:t>
            </a:r>
          </a:p>
          <a:p>
            <a:r>
              <a:rPr lang="en-CA" dirty="0" smtClean="0"/>
              <a:t>Based on practices employed by a large ISP</a:t>
            </a:r>
          </a:p>
          <a:p>
            <a:r>
              <a:rPr lang="en-CA" dirty="0" smtClean="0"/>
              <a:t>Provide an intuitive model of path selection and export policy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orbel"/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286000"/>
            <a:ext cx="5029200" cy="2231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Path Selection: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1.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</a:t>
            </a:r>
            <a:r>
              <a:rPr lang="en-US" dirty="0" err="1" smtClean="0">
                <a:solidFill>
                  <a:prstClr val="white"/>
                </a:solidFill>
                <a:latin typeface="Gill Sans MT" pitchFamily="34" charset="0"/>
              </a:rPr>
              <a:t>LocalPref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:  Prefer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customer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  	   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             over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peer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  	   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             over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provider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dirty="0">
              <a:solidFill>
                <a:prstClr val="white"/>
              </a:solidFill>
              <a:latin typeface="Gill Sans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2.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Prefer shorter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prstClr val="white"/>
              </a:solidFill>
              <a:latin typeface="Gill Sans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3.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Arbitrary tiebreak</a:t>
            </a:r>
          </a:p>
          <a:p>
            <a:endParaRPr lang="en-CA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14800" y="4625102"/>
            <a:ext cx="50292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Export Policy: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 smtClean="0">
                <a:solidFill>
                  <a:prstClr val="white"/>
                </a:solidFill>
                <a:latin typeface="Gill Sans MT" pitchFamily="34" charset="0"/>
              </a:rPr>
              <a:t>Export customer path</a:t>
            </a:r>
          </a:p>
          <a:p>
            <a:pPr lvl="1"/>
            <a:r>
              <a:rPr lang="en-US" sz="2000" dirty="0">
                <a:solidFill>
                  <a:prstClr val="white"/>
                </a:solidFill>
                <a:latin typeface="Gill Sans MT" pitchFamily="34" charset="0"/>
              </a:rPr>
              <a:t>	</a:t>
            </a:r>
            <a:r>
              <a:rPr lang="en-US" sz="2000" dirty="0" smtClean="0">
                <a:solidFill>
                  <a:prstClr val="white"/>
                </a:solidFill>
                <a:latin typeface="Gill Sans MT" pitchFamily="34" charset="0"/>
              </a:rPr>
              <a:t> to all neighbors.</a:t>
            </a:r>
            <a:endParaRPr lang="en-US" sz="5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2000" dirty="0" smtClean="0">
                <a:solidFill>
                  <a:prstClr val="white"/>
                </a:solidFill>
                <a:latin typeface="Gill Sans MT" pitchFamily="34" charset="0"/>
              </a:rPr>
              <a:t>Export peer/provider path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Gill Sans MT" pitchFamily="34" charset="0"/>
              </a:rPr>
              <a:t>	</a:t>
            </a:r>
            <a:r>
              <a:rPr lang="en-US" sz="2000" dirty="0" smtClean="0">
                <a:solidFill>
                  <a:prstClr val="white"/>
                </a:solidFill>
                <a:latin typeface="Gill Sans MT" pitchFamily="34" charset="0"/>
              </a:rPr>
              <a:t>to all customers.</a:t>
            </a:r>
          </a:p>
        </p:txBody>
      </p:sp>
      <p:sp>
        <p:nvSpPr>
          <p:cNvPr id="24" name="Cloud 23"/>
          <p:cNvSpPr/>
          <p:nvPr/>
        </p:nvSpPr>
        <p:spPr>
          <a:xfrm>
            <a:off x="149414" y="5638800"/>
            <a:ext cx="1984186" cy="990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prstClr val="white"/>
                </a:solidFill>
                <a:latin typeface="Gill Sans MT" pitchFamily="34" charset="0"/>
              </a:rPr>
              <a:t>Customer</a:t>
            </a:r>
            <a:endParaRPr lang="en-CA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618824" y="4408519"/>
            <a:ext cx="914400" cy="457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7974" y="3029634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n-CA" sz="3600" dirty="0">
              <a:solidFill>
                <a:srgbClr val="4A9900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9600" y="441960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n-CA" sz="3600" dirty="0">
              <a:solidFill>
                <a:srgbClr val="4A9900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831787" y="2257523"/>
            <a:ext cx="1995225" cy="990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prstClr val="white"/>
                </a:solidFill>
                <a:latin typeface="Gill Sans MT" pitchFamily="34" charset="0"/>
              </a:rPr>
              <a:t>Provider</a:t>
            </a:r>
            <a:endParaRPr lang="en-CA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990600" y="3687126"/>
            <a:ext cx="1123666" cy="738116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prstClr val="white"/>
                </a:solidFill>
                <a:latin typeface="Gill Sans MT" pitchFamily="34" charset="0"/>
              </a:rPr>
              <a:t>ISP</a:t>
            </a:r>
            <a:endParaRPr lang="en-CA" sz="2000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1984187" y="4772172"/>
            <a:ext cx="1995225" cy="990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prstClr val="white"/>
                </a:solidFill>
                <a:latin typeface="Gill Sans MT" pitchFamily="34" charset="0"/>
              </a:rPr>
              <a:t>Provider</a:t>
            </a:r>
            <a:endParaRPr lang="en-CA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62244" y="3072445"/>
            <a:ext cx="589128" cy="71310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3"/>
          </p:cNvCxnSpPr>
          <p:nvPr/>
        </p:nvCxnSpPr>
        <p:spPr>
          <a:xfrm flipV="1">
            <a:off x="1141507" y="4349259"/>
            <a:ext cx="373537" cy="134617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90600" y="4666276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n-CA" sz="3600" dirty="0">
              <a:solidFill>
                <a:srgbClr val="4A9900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14400" y="2879678"/>
            <a:ext cx="1897039" cy="2838734"/>
            <a:chOff x="914400" y="2879678"/>
            <a:chExt cx="1897039" cy="2838734"/>
          </a:xfrm>
        </p:grpSpPr>
        <p:sp>
          <p:nvSpPr>
            <p:cNvPr id="19" name="Freeform 18"/>
            <p:cNvSpPr/>
            <p:nvPr/>
          </p:nvSpPr>
          <p:spPr>
            <a:xfrm>
              <a:off x="914400" y="2879678"/>
              <a:ext cx="1037230" cy="2838734"/>
            </a:xfrm>
            <a:custGeom>
              <a:avLst/>
              <a:gdLst>
                <a:gd name="connsiteX0" fmla="*/ 0 w 1037230"/>
                <a:gd name="connsiteY0" fmla="*/ 2838734 h 2838734"/>
                <a:gd name="connsiteX1" fmla="*/ 423081 w 1037230"/>
                <a:gd name="connsiteY1" fmla="*/ 955343 h 2838734"/>
                <a:gd name="connsiteX2" fmla="*/ 1037230 w 1037230"/>
                <a:gd name="connsiteY2" fmla="*/ 0 h 2838734"/>
                <a:gd name="connsiteX3" fmla="*/ 1037230 w 1037230"/>
                <a:gd name="connsiteY3" fmla="*/ 0 h 28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230" h="2838734">
                  <a:moveTo>
                    <a:pt x="0" y="2838734"/>
                  </a:moveTo>
                  <a:cubicBezTo>
                    <a:pt x="125104" y="2133599"/>
                    <a:pt x="250209" y="1428465"/>
                    <a:pt x="423081" y="955343"/>
                  </a:cubicBezTo>
                  <a:cubicBezTo>
                    <a:pt x="595953" y="482221"/>
                    <a:pt x="1037230" y="0"/>
                    <a:pt x="1037230" y="0"/>
                  </a:cubicBezTo>
                  <a:lnTo>
                    <a:pt x="1037230" y="0"/>
                  </a:ln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73707" y="4082844"/>
              <a:ext cx="1637732" cy="666577"/>
            </a:xfrm>
            <a:custGeom>
              <a:avLst/>
              <a:gdLst>
                <a:gd name="connsiteX0" fmla="*/ 0 w 1637732"/>
                <a:gd name="connsiteY0" fmla="*/ 311735 h 666577"/>
                <a:gd name="connsiteX1" fmla="*/ 491320 w 1637732"/>
                <a:gd name="connsiteY1" fmla="*/ 11484 h 666577"/>
                <a:gd name="connsiteX2" fmla="*/ 1637732 w 1637732"/>
                <a:gd name="connsiteY2" fmla="*/ 666577 h 666577"/>
                <a:gd name="connsiteX3" fmla="*/ 1637732 w 1637732"/>
                <a:gd name="connsiteY3" fmla="*/ 666577 h 66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7732" h="666577">
                  <a:moveTo>
                    <a:pt x="0" y="311735"/>
                  </a:moveTo>
                  <a:cubicBezTo>
                    <a:pt x="109182" y="132039"/>
                    <a:pt x="218365" y="-47656"/>
                    <a:pt x="491320" y="11484"/>
                  </a:cubicBezTo>
                  <a:cubicBezTo>
                    <a:pt x="764275" y="70624"/>
                    <a:pt x="1637732" y="666577"/>
                    <a:pt x="1637732" y="666577"/>
                  </a:cubicBezTo>
                  <a:lnTo>
                    <a:pt x="1637732" y="666577"/>
                  </a:ln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  <a:latin typeface="Corbel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28600" y="2462579"/>
            <a:ext cx="1099675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693" y="251034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CA" dirty="0" smtClean="0">
                <a:solidFill>
                  <a:prstClr val="black"/>
                </a:solidFill>
                <a:latin typeface="Gill Sans MT" pitchFamily="34" charset="0"/>
              </a:rPr>
              <a:t>nnouncements</a:t>
            </a:r>
            <a:endParaRPr lang="en-CA" dirty="0">
              <a:solidFill>
                <a:prstClr val="black"/>
              </a:solidFill>
              <a:latin typeface="Gill Sans M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9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10"/>
    </mc:Choice>
    <mc:Fallback xmlns="">
      <p:transition spd="slow" advTm="327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Standard model of Internet routing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Proposed by </a:t>
            </a:r>
            <a:r>
              <a:rPr lang="en-CA" dirty="0" err="1" smtClean="0"/>
              <a:t>Gao</a:t>
            </a:r>
            <a:r>
              <a:rPr lang="en-CA" dirty="0"/>
              <a:t> </a:t>
            </a:r>
            <a:r>
              <a:rPr lang="en-CA" dirty="0" smtClean="0"/>
              <a:t>&amp; Rexford 12 years ago</a:t>
            </a:r>
          </a:p>
          <a:p>
            <a:r>
              <a:rPr lang="en-CA" dirty="0" smtClean="0"/>
              <a:t>Based on practices employed by a large ISP</a:t>
            </a:r>
          </a:p>
          <a:p>
            <a:r>
              <a:rPr lang="en-CA" dirty="0" smtClean="0"/>
              <a:t>Provide an intuitive model of path selection and export policy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orbel"/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286000"/>
            <a:ext cx="5029200" cy="2231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Path Selection: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1.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</a:t>
            </a:r>
            <a:r>
              <a:rPr lang="en-US" dirty="0" err="1" smtClean="0">
                <a:solidFill>
                  <a:prstClr val="white"/>
                </a:solidFill>
                <a:latin typeface="Gill Sans MT" pitchFamily="34" charset="0"/>
              </a:rPr>
              <a:t>LocalPref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:  Prefer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customer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  	   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             over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peer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  	   </a:t>
            </a:r>
            <a:r>
              <a:rPr lang="en-US" dirty="0" smtClean="0">
                <a:solidFill>
                  <a:prstClr val="white"/>
                </a:solidFill>
                <a:latin typeface="Gill Sans MT" pitchFamily="34" charset="0"/>
              </a:rPr>
              <a:t>             over 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provider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dirty="0">
              <a:solidFill>
                <a:prstClr val="white"/>
              </a:solidFill>
              <a:latin typeface="Gill Sans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2.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Prefer shorter paths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prstClr val="white"/>
              </a:solidFill>
              <a:latin typeface="Gill Sans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Gill Sans MT" pitchFamily="34" charset="0"/>
              </a:rPr>
              <a:t>3.</a:t>
            </a:r>
            <a:r>
              <a:rPr lang="en-US" dirty="0">
                <a:solidFill>
                  <a:prstClr val="white"/>
                </a:solidFill>
                <a:latin typeface="Gill Sans MT" pitchFamily="34" charset="0"/>
              </a:rPr>
              <a:t>	Arbitrary tiebreak</a:t>
            </a:r>
          </a:p>
          <a:p>
            <a:endParaRPr lang="en-CA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14800" y="4625102"/>
            <a:ext cx="50292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Export Policy: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 smtClean="0">
                <a:solidFill>
                  <a:prstClr val="white"/>
                </a:solidFill>
                <a:latin typeface="Gill Sans MT" pitchFamily="34" charset="0"/>
              </a:rPr>
              <a:t>Export customer path</a:t>
            </a:r>
          </a:p>
          <a:p>
            <a:pPr lvl="1"/>
            <a:r>
              <a:rPr lang="en-US" sz="2000" dirty="0">
                <a:solidFill>
                  <a:prstClr val="white"/>
                </a:solidFill>
                <a:latin typeface="Gill Sans MT" pitchFamily="34" charset="0"/>
              </a:rPr>
              <a:t>	</a:t>
            </a:r>
            <a:r>
              <a:rPr lang="en-US" sz="2000" dirty="0" smtClean="0">
                <a:solidFill>
                  <a:prstClr val="white"/>
                </a:solidFill>
                <a:latin typeface="Gill Sans MT" pitchFamily="34" charset="0"/>
              </a:rPr>
              <a:t> to all neighbors.</a:t>
            </a:r>
            <a:endParaRPr lang="en-US" sz="5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2000" dirty="0" smtClean="0">
                <a:solidFill>
                  <a:prstClr val="white"/>
                </a:solidFill>
                <a:latin typeface="Gill Sans MT" pitchFamily="34" charset="0"/>
              </a:rPr>
              <a:t>Export peer/provider path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Gill Sans MT" pitchFamily="34" charset="0"/>
              </a:rPr>
              <a:t>	</a:t>
            </a:r>
            <a:r>
              <a:rPr lang="en-US" sz="2000" dirty="0" smtClean="0">
                <a:solidFill>
                  <a:prstClr val="white"/>
                </a:solidFill>
                <a:latin typeface="Gill Sans MT" pitchFamily="34" charset="0"/>
              </a:rPr>
              <a:t>to all customers.</a:t>
            </a:r>
          </a:p>
        </p:txBody>
      </p:sp>
      <p:sp>
        <p:nvSpPr>
          <p:cNvPr id="24" name="Cloud 23"/>
          <p:cNvSpPr/>
          <p:nvPr/>
        </p:nvSpPr>
        <p:spPr>
          <a:xfrm>
            <a:off x="149414" y="5638800"/>
            <a:ext cx="1984186" cy="990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prstClr val="white"/>
                </a:solidFill>
                <a:latin typeface="Gill Sans MT" pitchFamily="34" charset="0"/>
              </a:rPr>
              <a:t>Customer</a:t>
            </a:r>
            <a:endParaRPr lang="en-CA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618824" y="4408519"/>
            <a:ext cx="914400" cy="457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7974" y="3029634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n-CA" sz="3600" dirty="0">
              <a:solidFill>
                <a:srgbClr val="4A9900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9600" y="441960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n-CA" sz="3600" dirty="0">
              <a:solidFill>
                <a:srgbClr val="4A9900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831787" y="2257523"/>
            <a:ext cx="1995225" cy="990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prstClr val="white"/>
                </a:solidFill>
                <a:latin typeface="Gill Sans MT" pitchFamily="34" charset="0"/>
              </a:rPr>
              <a:t>Provider</a:t>
            </a:r>
            <a:endParaRPr lang="en-CA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990600" y="3687126"/>
            <a:ext cx="1123666" cy="738116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prstClr val="white"/>
                </a:solidFill>
                <a:latin typeface="Gill Sans MT" pitchFamily="34" charset="0"/>
              </a:rPr>
              <a:t>ISP</a:t>
            </a:r>
            <a:endParaRPr lang="en-CA" sz="2000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1984187" y="4772172"/>
            <a:ext cx="1995225" cy="990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prstClr val="white"/>
                </a:solidFill>
                <a:latin typeface="Gill Sans MT" pitchFamily="34" charset="0"/>
              </a:rPr>
              <a:t>Provider</a:t>
            </a:r>
            <a:endParaRPr lang="en-CA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62244" y="3072445"/>
            <a:ext cx="589128" cy="71310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690220" y="3037764"/>
            <a:ext cx="1175854" cy="1815152"/>
          </a:xfrm>
          <a:custGeom>
            <a:avLst/>
            <a:gdLst>
              <a:gd name="connsiteX0" fmla="*/ 943842 w 1175854"/>
              <a:gd name="connsiteY0" fmla="*/ 0 h 1815152"/>
              <a:gd name="connsiteX1" fmla="*/ 2147 w 1175854"/>
              <a:gd name="connsiteY1" fmla="*/ 914400 h 1815152"/>
              <a:gd name="connsiteX2" fmla="*/ 1175854 w 1175854"/>
              <a:gd name="connsiteY2" fmla="*/ 1815152 h 1815152"/>
              <a:gd name="connsiteX3" fmla="*/ 1175854 w 1175854"/>
              <a:gd name="connsiteY3" fmla="*/ 1815152 h 181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854" h="1815152">
                <a:moveTo>
                  <a:pt x="943842" y="0"/>
                </a:moveTo>
                <a:cubicBezTo>
                  <a:pt x="453660" y="305937"/>
                  <a:pt x="-36522" y="611875"/>
                  <a:pt x="2147" y="914400"/>
                </a:cubicBezTo>
                <a:cubicBezTo>
                  <a:pt x="40816" y="1216925"/>
                  <a:pt x="1175854" y="1815152"/>
                  <a:pt x="1175854" y="1815152"/>
                </a:cubicBezTo>
                <a:lnTo>
                  <a:pt x="1175854" y="1815152"/>
                </a:lnTo>
              </a:path>
            </a:pathLst>
          </a:custGeom>
          <a:noFill/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1543192" y="3821895"/>
            <a:ext cx="532832" cy="527363"/>
          </a:xfrm>
          <a:prstGeom prst="mathMultipl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39" name="Straight Arrow Connector 38"/>
          <p:cNvCxnSpPr>
            <a:stCxn id="24" idx="3"/>
          </p:cNvCxnSpPr>
          <p:nvPr/>
        </p:nvCxnSpPr>
        <p:spPr>
          <a:xfrm flipV="1">
            <a:off x="1141507" y="4349259"/>
            <a:ext cx="373537" cy="134617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90600" y="4666276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4A9900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$</a:t>
            </a:r>
            <a:endParaRPr lang="en-CA" sz="3600" dirty="0">
              <a:solidFill>
                <a:srgbClr val="4A9900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6161" y="3029803"/>
            <a:ext cx="1132764" cy="2579427"/>
          </a:xfrm>
          <a:custGeom>
            <a:avLst/>
            <a:gdLst>
              <a:gd name="connsiteX0" fmla="*/ 1132764 w 1132764"/>
              <a:gd name="connsiteY0" fmla="*/ 0 h 2579427"/>
              <a:gd name="connsiteX1" fmla="*/ 354842 w 1132764"/>
              <a:gd name="connsiteY1" fmla="*/ 1064525 h 2579427"/>
              <a:gd name="connsiteX2" fmla="*/ 0 w 1132764"/>
              <a:gd name="connsiteY2" fmla="*/ 2579427 h 2579427"/>
              <a:gd name="connsiteX3" fmla="*/ 0 w 1132764"/>
              <a:gd name="connsiteY3" fmla="*/ 2579427 h 257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" h="2579427">
                <a:moveTo>
                  <a:pt x="1132764" y="0"/>
                </a:moveTo>
                <a:cubicBezTo>
                  <a:pt x="838200" y="317310"/>
                  <a:pt x="543636" y="634621"/>
                  <a:pt x="354842" y="1064525"/>
                </a:cubicBezTo>
                <a:cubicBezTo>
                  <a:pt x="166048" y="1494429"/>
                  <a:pt x="0" y="2579427"/>
                  <a:pt x="0" y="2579427"/>
                </a:cubicBezTo>
                <a:lnTo>
                  <a:pt x="0" y="2579427"/>
                </a:lnTo>
              </a:path>
            </a:pathLst>
          </a:custGeom>
          <a:noFill/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2462579"/>
            <a:ext cx="1099675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693" y="251034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  <a:latin typeface="Gill Sans MT" pitchFamily="34" charset="0"/>
              </a:rPr>
              <a:t>A</a:t>
            </a:r>
            <a:r>
              <a:rPr lang="en-CA" dirty="0" smtClean="0">
                <a:solidFill>
                  <a:prstClr val="black"/>
                </a:solidFill>
                <a:latin typeface="Gill Sans MT" pitchFamily="34" charset="0"/>
              </a:rPr>
              <a:t>nnouncements</a:t>
            </a:r>
            <a:endParaRPr lang="en-CA" dirty="0">
              <a:solidFill>
                <a:prstClr val="black"/>
              </a:solidFill>
              <a:latin typeface="Gill Sans M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4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10"/>
    </mc:Choice>
    <mc:Fallback xmlns="">
      <p:transition spd="slow" advTm="327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  <p:bldP spid="7" grpId="0" animBg="1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0" y="1439973"/>
            <a:ext cx="577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Paths chosen based on business relationships and length.</a:t>
            </a:r>
            <a:endParaRPr lang="en-US" sz="2200" dirty="0">
              <a:latin typeface="+mj-lt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6379264" y="1114135"/>
            <a:ext cx="1455291" cy="9445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U. Toronto</a:t>
            </a:r>
            <a:endParaRPr lang="en-US" sz="2200" b="1" dirty="0">
              <a:latin typeface="+mj-lt"/>
            </a:endParaRPr>
          </a:p>
        </p:txBody>
      </p:sp>
      <p:cxnSp>
        <p:nvCxnSpPr>
          <p:cNvPr id="12" name="Straight Connector 11"/>
          <p:cNvCxnSpPr>
            <a:stCxn id="109" idx="0"/>
            <a:endCxn id="108" idx="1"/>
          </p:cNvCxnSpPr>
          <p:nvPr/>
        </p:nvCxnSpPr>
        <p:spPr bwMode="auto">
          <a:xfrm flipV="1">
            <a:off x="6465691" y="4260327"/>
            <a:ext cx="1354235" cy="4733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05379" y="6054312"/>
            <a:ext cx="6090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Border gateway protocol (BGP) responsible for routing between autonomous systems (</a:t>
            </a:r>
            <a:r>
              <a:rPr lang="en-US" sz="2200" dirty="0" err="1" smtClean="0">
                <a:latin typeface="+mj-lt"/>
              </a:rPr>
              <a:t>ASes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sp>
        <p:nvSpPr>
          <p:cNvPr id="106" name="Cloud 105"/>
          <p:cNvSpPr/>
          <p:nvPr/>
        </p:nvSpPr>
        <p:spPr bwMode="auto">
          <a:xfrm>
            <a:off x="2699792" y="4210874"/>
            <a:ext cx="1455291" cy="9445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AOL</a:t>
            </a:r>
            <a:endParaRPr lang="en-US" sz="2200" b="1" dirty="0">
              <a:latin typeface="+mj-lt"/>
            </a:endParaRPr>
          </a:p>
        </p:txBody>
      </p:sp>
      <p:sp>
        <p:nvSpPr>
          <p:cNvPr id="107" name="Cloud 106"/>
          <p:cNvSpPr/>
          <p:nvPr/>
        </p:nvSpPr>
        <p:spPr bwMode="auto">
          <a:xfrm>
            <a:off x="4283968" y="2108717"/>
            <a:ext cx="1455291" cy="9445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Cogent</a:t>
            </a:r>
            <a:endParaRPr lang="en-US" sz="2200" b="1" dirty="0">
              <a:latin typeface="+mj-lt"/>
            </a:endParaRPr>
          </a:p>
        </p:txBody>
      </p:sp>
      <p:sp>
        <p:nvSpPr>
          <p:cNvPr id="108" name="Cloud 107"/>
          <p:cNvSpPr/>
          <p:nvPr/>
        </p:nvSpPr>
        <p:spPr bwMode="auto">
          <a:xfrm>
            <a:off x="7092280" y="3316746"/>
            <a:ext cx="1455291" cy="9445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Georgia 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Tech</a:t>
            </a:r>
            <a:endParaRPr lang="en-US" sz="2200" b="1" dirty="0">
              <a:latin typeface="+mj-lt"/>
            </a:endParaRPr>
          </a:p>
        </p:txBody>
      </p:sp>
      <p:sp>
        <p:nvSpPr>
          <p:cNvPr id="109" name="Cloud 108"/>
          <p:cNvSpPr/>
          <p:nvPr/>
        </p:nvSpPr>
        <p:spPr bwMode="auto">
          <a:xfrm>
            <a:off x="5011613" y="4261333"/>
            <a:ext cx="1455291" cy="9445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Qwest</a:t>
            </a:r>
            <a:endParaRPr lang="en-US" sz="2200" b="1" dirty="0">
              <a:latin typeface="+mj-lt"/>
            </a:endParaRPr>
          </a:p>
        </p:txBody>
      </p:sp>
      <p:sp>
        <p:nvSpPr>
          <p:cNvPr id="110" name="Cloud 109"/>
          <p:cNvSpPr/>
          <p:nvPr/>
        </p:nvSpPr>
        <p:spPr bwMode="auto">
          <a:xfrm>
            <a:off x="1094875" y="2138600"/>
            <a:ext cx="1455291" cy="9445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Local ISP</a:t>
            </a:r>
            <a:endParaRPr lang="en-US" sz="2200" b="1" dirty="0">
              <a:latin typeface="+mj-lt"/>
            </a:endParaRPr>
          </a:p>
        </p:txBody>
      </p:sp>
      <p:sp>
        <p:nvSpPr>
          <p:cNvPr id="111" name="Cloud 110"/>
          <p:cNvSpPr/>
          <p:nvPr/>
        </p:nvSpPr>
        <p:spPr bwMode="auto">
          <a:xfrm>
            <a:off x="251520" y="4140006"/>
            <a:ext cx="1455291" cy="9445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Princeton</a:t>
            </a:r>
            <a:endParaRPr lang="en-US" sz="2200" b="1" dirty="0">
              <a:latin typeface="+mj-lt"/>
            </a:endParaRPr>
          </a:p>
        </p:txBody>
      </p:sp>
      <p:cxnSp>
        <p:nvCxnSpPr>
          <p:cNvPr id="112" name="Straight Connector 111"/>
          <p:cNvCxnSpPr>
            <a:stCxn id="110" idx="1"/>
            <a:endCxn id="111" idx="3"/>
          </p:cNvCxnSpPr>
          <p:nvPr/>
        </p:nvCxnSpPr>
        <p:spPr bwMode="auto">
          <a:xfrm flipH="1">
            <a:off x="979166" y="3082181"/>
            <a:ext cx="843355" cy="111183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107" idx="2"/>
            <a:endCxn id="110" idx="0"/>
          </p:cNvCxnSpPr>
          <p:nvPr/>
        </p:nvCxnSpPr>
        <p:spPr bwMode="auto">
          <a:xfrm flipH="1">
            <a:off x="2548953" y="2581011"/>
            <a:ext cx="1739529" cy="298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6" idx="3"/>
          </p:cNvCxnSpPr>
          <p:nvPr/>
        </p:nvCxnSpPr>
        <p:spPr bwMode="auto">
          <a:xfrm flipV="1">
            <a:off x="3427438" y="3053304"/>
            <a:ext cx="1584175" cy="12115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07" idx="0"/>
            <a:endCxn id="7" idx="1"/>
          </p:cNvCxnSpPr>
          <p:nvPr/>
        </p:nvCxnSpPr>
        <p:spPr bwMode="auto">
          <a:xfrm flipV="1">
            <a:off x="5738046" y="2057716"/>
            <a:ext cx="1368864" cy="52329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5587677" y="2780928"/>
            <a:ext cx="1648619" cy="84658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flipH="1" flipV="1">
            <a:off x="2267745" y="2939677"/>
            <a:ext cx="864095" cy="14254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9" idx="3"/>
          </p:cNvCxnSpPr>
          <p:nvPr/>
        </p:nvCxnSpPr>
        <p:spPr bwMode="auto">
          <a:xfrm flipH="1" flipV="1">
            <a:off x="5436096" y="2939677"/>
            <a:ext cx="303163" cy="13756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09" idx="2"/>
            <a:endCxn id="106" idx="0"/>
          </p:cNvCxnSpPr>
          <p:nvPr/>
        </p:nvCxnSpPr>
        <p:spPr bwMode="auto">
          <a:xfrm flipH="1" flipV="1">
            <a:off x="4153870" y="4683168"/>
            <a:ext cx="862257" cy="504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AutoShape 149"/>
          <p:cNvSpPr>
            <a:spLocks noChangeArrowheads="1"/>
          </p:cNvSpPr>
          <p:nvPr/>
        </p:nvSpPr>
        <p:spPr bwMode="auto">
          <a:xfrm>
            <a:off x="7142808" y="5074798"/>
            <a:ext cx="1965696" cy="613177"/>
          </a:xfrm>
          <a:prstGeom prst="wedgeRoundRectCallout">
            <a:avLst>
              <a:gd name="adj1" fmla="val 8830"/>
              <a:gd name="adj2" fmla="val -22127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Georgia Tech</a:t>
            </a:r>
          </a:p>
          <a:p>
            <a:pPr algn="ctr">
              <a:defRPr/>
            </a:pPr>
            <a:r>
              <a:rPr lang="en-US" sz="1800" b="1" dirty="0" smtClean="0"/>
              <a:t>130.207.0.0/16</a:t>
            </a:r>
            <a:endParaRPr lang="en-US" sz="1800" b="1" dirty="0"/>
          </a:p>
        </p:txBody>
      </p:sp>
      <p:sp>
        <p:nvSpPr>
          <p:cNvPr id="43" name="AutoShape 149"/>
          <p:cNvSpPr>
            <a:spLocks noChangeArrowheads="1"/>
          </p:cNvSpPr>
          <p:nvPr/>
        </p:nvSpPr>
        <p:spPr bwMode="auto">
          <a:xfrm>
            <a:off x="4788024" y="5553233"/>
            <a:ext cx="2448272" cy="684080"/>
          </a:xfrm>
          <a:prstGeom prst="wedgeRoundRectCallout">
            <a:avLst>
              <a:gd name="adj1" fmla="val -25419"/>
              <a:gd name="adj2" fmla="val -86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/>
              <a:t>Qwest, Georgia Tech</a:t>
            </a:r>
            <a:endParaRPr lang="en-US" sz="1800" b="1" dirty="0" smtClean="0"/>
          </a:p>
          <a:p>
            <a:pPr algn="ctr">
              <a:defRPr/>
            </a:pPr>
            <a:r>
              <a:rPr lang="en-US" sz="1800" b="1" dirty="0" smtClean="0"/>
              <a:t>130.207.0.0/16</a:t>
            </a:r>
            <a:endParaRPr lang="en-US" sz="1800" b="1" dirty="0"/>
          </a:p>
        </p:txBody>
      </p:sp>
      <p:sp>
        <p:nvSpPr>
          <p:cNvPr id="44" name="AutoShape 149"/>
          <p:cNvSpPr>
            <a:spLocks noChangeArrowheads="1"/>
          </p:cNvSpPr>
          <p:nvPr/>
        </p:nvSpPr>
        <p:spPr bwMode="auto">
          <a:xfrm>
            <a:off x="3961163" y="1114135"/>
            <a:ext cx="2634313" cy="608376"/>
          </a:xfrm>
          <a:prstGeom prst="wedgeRoundRectCallout">
            <a:avLst>
              <a:gd name="adj1" fmla="val -10701"/>
              <a:gd name="adj2" fmla="val 11522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/>
              <a:t>Cogent, Georgia Tech</a:t>
            </a:r>
            <a:endParaRPr lang="en-US" sz="1800" b="1" dirty="0" smtClean="0"/>
          </a:p>
          <a:p>
            <a:pPr algn="ctr">
              <a:defRPr/>
            </a:pPr>
            <a:r>
              <a:rPr lang="en-US" sz="1800" b="1" dirty="0" smtClean="0"/>
              <a:t>130.207.0.0/16</a:t>
            </a:r>
            <a:endParaRPr lang="en-US" sz="1800" b="1" dirty="0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587677" y="2780928"/>
            <a:ext cx="1648619" cy="84658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Connector 45"/>
          <p:cNvCxnSpPr>
            <a:endCxn id="108" idx="1"/>
          </p:cNvCxnSpPr>
          <p:nvPr/>
        </p:nvCxnSpPr>
        <p:spPr bwMode="auto">
          <a:xfrm flipV="1">
            <a:off x="6466904" y="4260327"/>
            <a:ext cx="1353022" cy="4228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5759661" y="2058722"/>
            <a:ext cx="1368864" cy="52329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0" name="AutoShape 149"/>
          <p:cNvSpPr>
            <a:spLocks noChangeArrowheads="1"/>
          </p:cNvSpPr>
          <p:nvPr/>
        </p:nvSpPr>
        <p:spPr bwMode="auto">
          <a:xfrm>
            <a:off x="1706812" y="5553231"/>
            <a:ext cx="3008858" cy="684081"/>
          </a:xfrm>
          <a:prstGeom prst="wedgeRoundRectCallout">
            <a:avLst>
              <a:gd name="adj1" fmla="val -12617"/>
              <a:gd name="adj2" fmla="val -10640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err="1" smtClean="0"/>
              <a:t>AOL,Cogent</a:t>
            </a:r>
            <a:r>
              <a:rPr lang="en-US" b="1" dirty="0" smtClean="0"/>
              <a:t>, Georgia Tech</a:t>
            </a:r>
            <a:endParaRPr lang="en-US" sz="1800" b="1" dirty="0" smtClean="0"/>
          </a:p>
          <a:p>
            <a:pPr algn="ctr">
              <a:defRPr/>
            </a:pPr>
            <a:r>
              <a:rPr lang="en-US" sz="1800" b="1" dirty="0" smtClean="0"/>
              <a:t>130.207.0.0/16</a:t>
            </a:r>
            <a:endParaRPr lang="en-US" sz="1800" b="1" dirty="0"/>
          </a:p>
        </p:txBody>
      </p:sp>
      <p:sp>
        <p:nvSpPr>
          <p:cNvPr id="51" name="AutoShape 149"/>
          <p:cNvSpPr>
            <a:spLocks noChangeArrowheads="1"/>
          </p:cNvSpPr>
          <p:nvPr/>
        </p:nvSpPr>
        <p:spPr bwMode="auto">
          <a:xfrm>
            <a:off x="169865" y="1244387"/>
            <a:ext cx="3984006" cy="684081"/>
          </a:xfrm>
          <a:prstGeom prst="wedgeRoundRectCallout">
            <a:avLst>
              <a:gd name="adj1" fmla="val -8923"/>
              <a:gd name="adj2" fmla="val 8601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/>
              <a:t>Local ISP, AOL, Cogent, Georgia Tech</a:t>
            </a:r>
            <a:endParaRPr lang="en-US" sz="1800" b="1" dirty="0" smtClean="0"/>
          </a:p>
          <a:p>
            <a:pPr algn="ctr">
              <a:defRPr/>
            </a:pPr>
            <a:r>
              <a:rPr lang="en-US" sz="1800" b="1" dirty="0" smtClean="0"/>
              <a:t>130.207.0.0/16</a:t>
            </a:r>
            <a:endParaRPr lang="en-US" sz="1800" b="1" dirty="0"/>
          </a:p>
        </p:txBody>
      </p:sp>
      <p:cxnSp>
        <p:nvCxnSpPr>
          <p:cNvPr id="68" name="Straight Connector 67"/>
          <p:cNvCxnSpPr/>
          <p:nvPr/>
        </p:nvCxnSpPr>
        <p:spPr bwMode="auto">
          <a:xfrm flipH="1" flipV="1">
            <a:off x="2267745" y="2946379"/>
            <a:ext cx="864095" cy="142542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979165" y="3083187"/>
            <a:ext cx="843355" cy="111183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3428828" y="3044305"/>
            <a:ext cx="1584175" cy="121157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More complex routing example</a:t>
            </a:r>
            <a:endParaRPr lang="en-CA" sz="3200" dirty="0"/>
          </a:p>
        </p:txBody>
      </p:sp>
      <p:sp>
        <p:nvSpPr>
          <p:cNvPr id="40" name="AutoShape 149"/>
          <p:cNvSpPr>
            <a:spLocks noChangeArrowheads="1"/>
          </p:cNvSpPr>
          <p:nvPr/>
        </p:nvSpPr>
        <p:spPr bwMode="auto">
          <a:xfrm>
            <a:off x="90552" y="5655869"/>
            <a:ext cx="3120689" cy="616310"/>
          </a:xfrm>
          <a:prstGeom prst="wedgeRoundRectCallout">
            <a:avLst>
              <a:gd name="adj1" fmla="val -23919"/>
              <a:gd name="adj2" fmla="val -12339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/>
              <a:t>I have a packet for</a:t>
            </a:r>
          </a:p>
          <a:p>
            <a:pPr algn="ctr">
              <a:defRPr/>
            </a:pPr>
            <a:r>
              <a:rPr lang="en-US" sz="1800" b="1" dirty="0" smtClean="0"/>
              <a:t>130.207.20.23</a:t>
            </a:r>
            <a:endParaRPr lang="en-US" sz="1800" b="1" dirty="0"/>
          </a:p>
        </p:txBody>
      </p:sp>
      <p:sp>
        <p:nvSpPr>
          <p:cNvPr id="4" name="Freeform 3"/>
          <p:cNvSpPr/>
          <p:nvPr/>
        </p:nvSpPr>
        <p:spPr>
          <a:xfrm>
            <a:off x="1085222" y="2799743"/>
            <a:ext cx="6300316" cy="1581372"/>
          </a:xfrm>
          <a:custGeom>
            <a:avLst/>
            <a:gdLst>
              <a:gd name="connsiteX0" fmla="*/ 0 w 6300316"/>
              <a:gd name="connsiteY0" fmla="*/ 1521048 h 1581372"/>
              <a:gd name="connsiteX1" fmla="*/ 864158 w 6300316"/>
              <a:gd name="connsiteY1" fmla="*/ 74086 h 1581372"/>
              <a:gd name="connsiteX2" fmla="*/ 2210637 w 6300316"/>
              <a:gd name="connsiteY2" fmla="*/ 1581338 h 1581372"/>
              <a:gd name="connsiteX3" fmla="*/ 4230356 w 6300316"/>
              <a:gd name="connsiteY3" fmla="*/ 23844 h 1581372"/>
              <a:gd name="connsiteX4" fmla="*/ 6300316 w 6300316"/>
              <a:gd name="connsiteY4" fmla="*/ 596600 h 1581372"/>
              <a:gd name="connsiteX5" fmla="*/ 6300316 w 6300316"/>
              <a:gd name="connsiteY5" fmla="*/ 596600 h 158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0316" h="1581372">
                <a:moveTo>
                  <a:pt x="0" y="1521048"/>
                </a:moveTo>
                <a:cubicBezTo>
                  <a:pt x="247859" y="792543"/>
                  <a:pt x="495719" y="64038"/>
                  <a:pt x="864158" y="74086"/>
                </a:cubicBezTo>
                <a:cubicBezTo>
                  <a:pt x="1232597" y="84134"/>
                  <a:pt x="1649604" y="1589712"/>
                  <a:pt x="2210637" y="1581338"/>
                </a:cubicBezTo>
                <a:cubicBezTo>
                  <a:pt x="2771670" y="1572964"/>
                  <a:pt x="3548743" y="187967"/>
                  <a:pt x="4230356" y="23844"/>
                </a:cubicBezTo>
                <a:cubicBezTo>
                  <a:pt x="4911969" y="-140279"/>
                  <a:pt x="6300316" y="596600"/>
                  <a:pt x="6300316" y="596600"/>
                </a:cubicBezTo>
                <a:lnTo>
                  <a:pt x="6300316" y="596600"/>
                </a:lnTo>
              </a:path>
            </a:pathLst>
          </a:custGeom>
          <a:ln w="762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41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3" grpId="1" animBg="1"/>
      <p:bldP spid="44" grpId="0" animBg="1"/>
      <p:bldP spid="44" grpId="1" animBg="1"/>
      <p:bldP spid="50" grpId="0" animBg="1"/>
      <p:bldP spid="50" grpId="1" animBg="1"/>
      <p:bldP spid="51" grpId="0" animBg="1"/>
      <p:bldP spid="51" grpId="1" animBg="1"/>
      <p:bldP spid="40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439490" y="2303493"/>
            <a:ext cx="8562995" cy="323569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Basics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Stable Paths Problem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in the Real World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Debugging BGP Path Problems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88919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 vs. Data Plane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Control: </a:t>
            </a:r>
          </a:p>
          <a:p>
            <a:pPr lvl="1"/>
            <a:r>
              <a:rPr lang="en-US" dirty="0" smtClean="0"/>
              <a:t>Make sure that if there’s a path available, data is forwarded over it</a:t>
            </a:r>
            <a:endParaRPr lang="en-US" dirty="0"/>
          </a:p>
          <a:p>
            <a:pPr lvl="1"/>
            <a:r>
              <a:rPr lang="en-US" dirty="0" smtClean="0"/>
              <a:t>BGP sets up such paths at the AS-level</a:t>
            </a:r>
          </a:p>
          <a:p>
            <a:r>
              <a:rPr lang="en-US" dirty="0" smtClean="0"/>
              <a:t>Data: </a:t>
            </a:r>
          </a:p>
          <a:p>
            <a:pPr lvl="1"/>
            <a:r>
              <a:rPr lang="en-US" dirty="0" smtClean="0"/>
              <a:t>For a destination, send packet to most-preferred next hop</a:t>
            </a:r>
            <a:endParaRPr lang="en-US" dirty="0"/>
          </a:p>
          <a:p>
            <a:pPr lvl="1"/>
            <a:r>
              <a:rPr lang="en-US" dirty="0" smtClean="0"/>
              <a:t>Routers forward data along IP paths</a:t>
            </a:r>
          </a:p>
          <a:p>
            <a:endParaRPr lang="en-US" dirty="0"/>
          </a:p>
          <a:p>
            <a:r>
              <a:rPr lang="en-US" dirty="0" smtClean="0"/>
              <a:t>How does the control plane know if a data path is broken?</a:t>
            </a:r>
          </a:p>
          <a:p>
            <a:pPr lvl="1"/>
            <a:r>
              <a:rPr lang="en-US" dirty="0" smtClean="0"/>
              <a:t>Direct-neighbor connectivity</a:t>
            </a:r>
          </a:p>
          <a:p>
            <a:pPr lvl="1"/>
            <a:r>
              <a:rPr lang="en-US" dirty="0" smtClean="0"/>
              <a:t>What if the outage isn’t in the direct neighbor?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9010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rgbClr val="585866"/>
                </a:solidFill>
              </a:rPr>
              <a:t>Why Network Reliability Remains Hard</a:t>
            </a: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8590B2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Visibility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IP provides no built-in monitoring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Economic disincentives to share information publicly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endParaRPr lang="en-US" sz="2300" dirty="0">
              <a:solidFill>
                <a:srgbClr val="585866"/>
              </a:solidFill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Clr>
                <a:srgbClr val="8590B2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Control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Routing protocols optimize for policy, not reliability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Outage affecting your traffic may be caused by distant network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endParaRPr lang="en-US" sz="2300" dirty="0">
              <a:solidFill>
                <a:srgbClr val="585866"/>
              </a:solidFill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Clr>
                <a:srgbClr val="8590B2"/>
              </a:buClr>
              <a:buSzPct val="76000"/>
            </a:pPr>
            <a:endParaRPr lang="en-US" sz="2600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Clr>
                <a:srgbClr val="8590B2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Detecting, isolating and repairing network problems for Internet paths remains largely a slow, manual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739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585866"/>
                </a:solidFill>
              </a:rPr>
              <a:t>Improving Internet Availability</a:t>
            </a: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63227"/>
            <a:ext cx="8229600" cy="4556598"/>
          </a:xfrm>
        </p:spPr>
        <p:txBody>
          <a:bodyPr/>
          <a:lstStyle/>
          <a:p>
            <a:pPr marL="273050" indent="-273050" defTabSz="91440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New Internet design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Monitoring everywhere in the network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Visibility into all available routes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Any operator can impact routes affecting her traffic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endParaRPr lang="en-US" sz="2300" dirty="0">
              <a:solidFill>
                <a:srgbClr val="585866"/>
              </a:solidFill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273050" indent="-273050" defTabSz="91440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Challenges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What should we monitor?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What do we do with additional visibility?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How to use additional 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701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585866"/>
                </a:solidFill>
              </a:rPr>
              <a:t>A Practical Approach</a:t>
            </a:r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 defTabSz="91440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We can do this already in today</a:t>
            </a:r>
            <a:r>
              <a:rPr lang="ja-JP" altLang="en-US" sz="2600">
                <a:latin typeface="Gill Sans MT" charset="0"/>
                <a:cs typeface="Gill Sans MT" charset="0"/>
                <a:sym typeface="Gill Sans MT" charset="0"/>
              </a:rPr>
              <a:t>’</a:t>
            </a: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 Internet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Crowdsourcing monitoring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Use existing protocols/systems in unintended ways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endParaRPr lang="en-US" sz="2300">
              <a:solidFill>
                <a:srgbClr val="585866"/>
              </a:solidFill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273050" indent="-273050" defTabSz="91440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Allows us to address problems today</a:t>
            </a:r>
          </a:p>
          <a:p>
            <a:pPr marL="547688" lvl="1" indent="-274638" defTabSz="914400">
              <a:spcBef>
                <a:spcPts val="5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230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Also informs future Internet designs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40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Inter-Domain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Global connectivity is at stake!</a:t>
            </a:r>
          </a:p>
          <a:p>
            <a:pPr lvl="1"/>
            <a:r>
              <a:rPr lang="en-US" dirty="0" smtClean="0"/>
              <a:t>Thus, all ASs must use the same protocol</a:t>
            </a:r>
          </a:p>
          <a:p>
            <a:pPr lvl="1"/>
            <a:r>
              <a:rPr lang="en-US" dirty="0" smtClean="0"/>
              <a:t>Contrast with intra-domain routing</a:t>
            </a:r>
          </a:p>
          <a:p>
            <a:r>
              <a:rPr lang="en-US" dirty="0" smtClean="0"/>
              <a:t>What are the requirements?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Flexibility in choosing routes</a:t>
            </a:r>
          </a:p>
          <a:p>
            <a:pPr lvl="2"/>
            <a:r>
              <a:rPr lang="en-US" dirty="0" smtClean="0"/>
              <a:t>Cost</a:t>
            </a:r>
          </a:p>
          <a:p>
            <a:pPr lvl="2"/>
            <a:r>
              <a:rPr lang="en-US" dirty="0" smtClean="0"/>
              <a:t>Routing around failures</a:t>
            </a:r>
          </a:p>
          <a:p>
            <a:r>
              <a:rPr lang="en-US" dirty="0" smtClean="0"/>
              <a:t>Question: link state or distance vector?</a:t>
            </a:r>
          </a:p>
          <a:p>
            <a:pPr lvl="1"/>
            <a:r>
              <a:rPr lang="en-US" dirty="0" smtClean="0"/>
              <a:t>Trick question: BGP is a </a:t>
            </a:r>
            <a:r>
              <a:rPr lang="en-US" dirty="0" smtClean="0">
                <a:solidFill>
                  <a:schemeClr val="accent1"/>
                </a:solidFill>
              </a:rPr>
              <a:t>path vector </a:t>
            </a:r>
            <a:r>
              <a:rPr lang="en-US" dirty="0" smtClean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275024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Operators Struggle to Locate Failures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077" y="2933122"/>
            <a:ext cx="3652906" cy="3798450"/>
          </a:xfrm>
        </p:spPr>
        <p:txBody>
          <a:bodyPr>
            <a:normAutofit/>
          </a:bodyPr>
          <a:lstStyle/>
          <a:p>
            <a:pPr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500" u="sng" dirty="0">
                <a:latin typeface="Gill Sans MT" charset="0"/>
                <a:cs typeface="Gill Sans MT" charset="0"/>
                <a:sym typeface="Gill Sans MT" charset="0"/>
              </a:rPr>
              <a:t>Mailing List User 1</a:t>
            </a:r>
            <a:endParaRPr lang="en-US" sz="2500" dirty="0">
              <a:latin typeface="Gill Sans MT" charset="0"/>
              <a:cs typeface="Gill Sans MT" charset="0"/>
              <a:sym typeface="Gill Sans MT" charset="0"/>
            </a:endParaRPr>
          </a:p>
          <a:p>
            <a:pPr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500" dirty="0">
                <a:latin typeface="Gill Sans MT" charset="0"/>
                <a:cs typeface="Gill Sans MT" charset="0"/>
                <a:sym typeface="Gill Sans MT" charset="0"/>
              </a:rPr>
              <a:t>1 Home router</a:t>
            </a:r>
          </a:p>
          <a:p>
            <a:pPr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500" dirty="0">
                <a:latin typeface="Gill Sans MT" charset="0"/>
                <a:cs typeface="Gill Sans MT" charset="0"/>
                <a:sym typeface="Gill Sans MT" charset="0"/>
              </a:rPr>
              <a:t>2 Verizon in Baltimore</a:t>
            </a:r>
          </a:p>
          <a:p>
            <a:pPr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500" dirty="0">
                <a:latin typeface="Gill Sans MT" charset="0"/>
                <a:cs typeface="Gill Sans MT" charset="0"/>
                <a:sym typeface="Gill Sans MT" charset="0"/>
              </a:rPr>
              <a:t>3 Verizon in Philly</a:t>
            </a:r>
          </a:p>
          <a:p>
            <a:pPr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500" dirty="0">
                <a:latin typeface="Gill Sans MT" charset="0"/>
                <a:cs typeface="Gill Sans MT" charset="0"/>
                <a:sym typeface="Gill Sans MT" charset="0"/>
              </a:rPr>
              <a:t>4 </a:t>
            </a:r>
            <a:r>
              <a:rPr lang="en-US" sz="2500" dirty="0" err="1">
                <a:latin typeface="Gill Sans MT" charset="0"/>
                <a:cs typeface="Gill Sans MT" charset="0"/>
                <a:sym typeface="Gill Sans MT" charset="0"/>
              </a:rPr>
              <a:t>Alter.net</a:t>
            </a:r>
            <a:r>
              <a:rPr lang="en-US" sz="2500" dirty="0">
                <a:latin typeface="Gill Sans MT" charset="0"/>
                <a:cs typeface="Gill Sans MT" charset="0"/>
                <a:sym typeface="Gill Sans MT" charset="0"/>
              </a:rPr>
              <a:t> in DC</a:t>
            </a:r>
          </a:p>
          <a:p>
            <a:pPr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500" dirty="0">
                <a:latin typeface="Gill Sans MT" charset="0"/>
                <a:cs typeface="Gill Sans MT" charset="0"/>
                <a:sym typeface="Gill Sans MT" charset="0"/>
              </a:rPr>
              <a:t>5 Level3 in DC</a:t>
            </a:r>
          </a:p>
          <a:p>
            <a:pPr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500" dirty="0">
                <a:latin typeface="Gill Sans MT" charset="0"/>
                <a:cs typeface="Gill Sans MT" charset="0"/>
                <a:sym typeface="Gill Sans MT" charset="0"/>
              </a:rPr>
              <a:t>6 * * *</a:t>
            </a:r>
          </a:p>
          <a:p>
            <a:pPr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500" dirty="0">
                <a:latin typeface="Gill Sans MT" charset="0"/>
                <a:cs typeface="Gill Sans MT" charset="0"/>
                <a:sym typeface="Gill Sans MT" charset="0"/>
              </a:rPr>
              <a:t>7 * * *</a:t>
            </a:r>
            <a:endParaRPr lang="en-US" dirty="0"/>
          </a:p>
        </p:txBody>
      </p:sp>
      <p:sp>
        <p:nvSpPr>
          <p:cNvPr id="25603" name="AutoShape 3"/>
          <p:cNvSpPr>
            <a:spLocks/>
          </p:cNvSpPr>
          <p:nvPr/>
        </p:nvSpPr>
        <p:spPr bwMode="auto">
          <a:xfrm>
            <a:off x="4854077" y="2910897"/>
            <a:ext cx="3652906" cy="37981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u="sng" dirty="0"/>
              <a:t>Mailing List User 2</a:t>
            </a:r>
            <a:endParaRPr lang="en-US" sz="2400" dirty="0"/>
          </a:p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dirty="0"/>
              <a:t>1 Home router</a:t>
            </a:r>
          </a:p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dirty="0"/>
              <a:t>2 Verizon in DC</a:t>
            </a:r>
          </a:p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dirty="0"/>
              <a:t>3 </a:t>
            </a:r>
            <a:r>
              <a:rPr lang="en-US" sz="2400" dirty="0" err="1"/>
              <a:t>Alter.net</a:t>
            </a:r>
            <a:r>
              <a:rPr lang="en-US" sz="2400" dirty="0"/>
              <a:t> in DC</a:t>
            </a:r>
          </a:p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dirty="0"/>
              <a:t>4 Level3 in DC</a:t>
            </a:r>
          </a:p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dirty="0"/>
              <a:t>5 Level3 in Chicago</a:t>
            </a:r>
          </a:p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dirty="0"/>
              <a:t>6 Level3 in Denver</a:t>
            </a:r>
          </a:p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dirty="0"/>
              <a:t>7 * * *</a:t>
            </a:r>
          </a:p>
          <a:p>
            <a:pPr>
              <a:spcBef>
                <a:spcPts val="600"/>
              </a:spcBef>
              <a:buClr>
                <a:srgbClr val="8590B2"/>
              </a:buClr>
            </a:pPr>
            <a:r>
              <a:rPr lang="en-US" sz="2400" dirty="0"/>
              <a:t>8 * * *</a:t>
            </a:r>
            <a:endParaRPr lang="en-US" sz="1600" dirty="0"/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292100" y="1643113"/>
            <a:ext cx="8851900" cy="1181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spcBef>
                <a:spcPts val="500"/>
              </a:spcBef>
              <a:buClr>
                <a:srgbClr val="8590B2"/>
              </a:buClr>
              <a:buFont typeface="Arial" charset="0"/>
              <a:buNone/>
            </a:pPr>
            <a:r>
              <a:rPr lang="ja-JP" altLang="en-US" sz="2500" dirty="0"/>
              <a:t>“</a:t>
            </a:r>
            <a:r>
              <a:rPr lang="en-US" sz="2500" dirty="0"/>
              <a:t>Traffic attempting to pass through Level3</a:t>
            </a:r>
            <a:r>
              <a:rPr lang="ja-JP" altLang="en-US" sz="2500" dirty="0"/>
              <a:t>’</a:t>
            </a:r>
            <a:r>
              <a:rPr lang="en-US" sz="2500" dirty="0"/>
              <a:t>s network in the Washington, DC area is getting lost in the abyss. Here's a trace</a:t>
            </a:r>
            <a:br>
              <a:rPr lang="en-US" sz="2500" dirty="0"/>
            </a:br>
            <a:r>
              <a:rPr lang="en-US" sz="2500" dirty="0"/>
              <a:t>from Verizon residential to Level3.</a:t>
            </a:r>
            <a:r>
              <a:rPr lang="ja-JP" altLang="en-US" sz="2500" dirty="0"/>
              <a:t>”</a:t>
            </a:r>
            <a:r>
              <a:rPr lang="en-US" sz="2400" dirty="0"/>
              <a:t>       </a:t>
            </a:r>
            <a:r>
              <a:rPr lang="en-US" sz="2000" i="1" dirty="0"/>
              <a:t>Outages mailing list, Dec. 2010</a:t>
            </a:r>
            <a:endParaRPr lang="en-US" dirty="0"/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>
            <a:off x="801871" y="5302812"/>
            <a:ext cx="2435271" cy="42656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44450" cap="flat" cmpd="sng">
            <a:solidFill>
              <a:srgbClr val="ED452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4668359" y="5610994"/>
            <a:ext cx="2676500" cy="42656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44450" cap="flat" cmpd="sng">
            <a:solidFill>
              <a:srgbClr val="ED452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271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05" grpId="0" animBg="1" autoUpdateAnimBg="0"/>
      <p:bldP spid="25606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Reasons for Long-Lasting Outages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6375" indent="-206375"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900" dirty="0">
                <a:latin typeface="Gill Sans MT" charset="0"/>
                <a:cs typeface="Gill Sans MT" charset="0"/>
                <a:sym typeface="Gill Sans MT" charset="0"/>
              </a:rPr>
              <a:t>Long-term outages are: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Repaired over slow, human timescales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Not well understood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Caused by routers advertising paths that do not work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E.g., corrupted memory on line card causes black hole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E.g., bad cross-layer interactions cause failed MPLS tunnel</a:t>
            </a:r>
          </a:p>
        </p:txBody>
      </p:sp>
    </p:spTree>
    <p:extLst>
      <p:ext uri="{BB962C8B-B14F-4D97-AF65-F5344CB8AC3E}">
        <p14:creationId xmlns:p14="http://schemas.microsoft.com/office/powerpoint/2010/main" val="24064907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Key Challenges for Internet Repair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Lack of visibility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Where is the outage?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Which networks are (un)affected?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Who caused the outage?</a:t>
            </a:r>
            <a:b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</a:br>
            <a:endParaRPr lang="en-US" sz="23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Lack of control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b="1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Reverse paths determined by possibly distant </a:t>
            </a:r>
            <a:r>
              <a:rPr lang="en-US" sz="2300" b="1" dirty="0" err="1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ASes</a:t>
            </a:r>
            <a:endParaRPr lang="en-US" sz="2300" b="1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Limited means to affect such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265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Goals and Approach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6525" indent="-136525"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900" dirty="0">
                <a:latin typeface="Gill Sans MT" charset="0"/>
                <a:cs typeface="Gill Sans MT" charset="0"/>
                <a:sym typeface="Gill Sans MT" charset="0"/>
              </a:rPr>
              <a:t>Improve availability through: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Failure isolation and remediation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Identifying the AS(</a:t>
            </a:r>
            <a:r>
              <a:rPr lang="en-US" sz="2600" dirty="0" err="1">
                <a:latin typeface="Gill Sans MT" charset="0"/>
                <a:cs typeface="Gill Sans MT" charset="0"/>
                <a:sym typeface="Gill Sans MT" charset="0"/>
              </a:rPr>
              <a:t>es</a:t>
            </a: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) responsible for path changes</a:t>
            </a:r>
          </a:p>
          <a:p>
            <a:pPr marL="136525" indent="-136525" defTabSz="914400">
              <a:spcBef>
                <a:spcPts val="60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endParaRPr lang="en-US" sz="2600" dirty="0">
              <a:latin typeface="Gill Sans MT" charset="0"/>
              <a:cs typeface="Gill Sans MT" charset="0"/>
              <a:sym typeface="Gill Sans MT" charset="0"/>
            </a:endParaRPr>
          </a:p>
          <a:p>
            <a:pPr marL="136525" indent="-136525" defTabSz="914400">
              <a:spcBef>
                <a:spcPts val="600"/>
              </a:spcBef>
              <a:buClr>
                <a:srgbClr val="AEC5D6"/>
              </a:buClr>
              <a:buFont typeface="Wingdings 3" charset="0"/>
              <a:buNone/>
            </a:pPr>
            <a:r>
              <a:rPr lang="en-US" sz="2900" dirty="0">
                <a:latin typeface="Gill Sans MT" charset="0"/>
                <a:cs typeface="Gill Sans MT" charset="0"/>
                <a:sym typeface="Gill Sans MT" charset="0"/>
              </a:rPr>
              <a:t>Key techniques:</a:t>
            </a:r>
          </a:p>
          <a:p>
            <a:pPr marL="34290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5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Visibility</a:t>
            </a:r>
          </a:p>
          <a:p>
            <a:pPr marL="617220" lvl="2" indent="-342900">
              <a:buClr>
                <a:srgbClr val="AEC5D6"/>
              </a:buClr>
              <a:buSzPct val="76000"/>
            </a:pPr>
            <a:r>
              <a:rPr lang="en-US" sz="22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Active measurements from distributed vantage points</a:t>
            </a:r>
          </a:p>
          <a:p>
            <a:pPr marL="617220" lvl="2" indent="-342900">
              <a:buClr>
                <a:srgbClr val="AEC5D6"/>
              </a:buClr>
              <a:buSzPct val="76000"/>
            </a:pPr>
            <a:r>
              <a:rPr lang="en-US" sz="22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Passive collection of BGP </a:t>
            </a:r>
            <a:r>
              <a:rPr lang="en-US" sz="2200" dirty="0" smtClean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feeds</a:t>
            </a:r>
            <a:r>
              <a:rPr lang="en-US" sz="2600" dirty="0" smtClean="0">
                <a:latin typeface="Gill Sans MT" charset="0"/>
                <a:cs typeface="Gill Sans MT" charset="0"/>
                <a:sym typeface="Gill Sans MT" charset="0"/>
              </a:rPr>
              <a:t> </a:t>
            </a:r>
          </a:p>
          <a:p>
            <a:pPr marL="342900" lvl="1" indent="-342900">
              <a:buClr>
                <a:srgbClr val="AEC5D6"/>
              </a:buClr>
              <a:buSzPct val="76000"/>
            </a:pPr>
            <a:r>
              <a:rPr lang="en-US" sz="2800" dirty="0" smtClean="0">
                <a:latin typeface="Gill Sans MT" charset="0"/>
                <a:cs typeface="Gill Sans MT" charset="0"/>
                <a:sym typeface="Gill Sans MT" charset="0"/>
              </a:rPr>
              <a:t>Control</a:t>
            </a:r>
            <a:endParaRPr lang="en-US" sz="2800" dirty="0">
              <a:latin typeface="Gill Sans MT" charset="0"/>
              <a:cs typeface="Gill Sans MT" charset="0"/>
              <a:sym typeface="Gill Sans MT" charset="0"/>
            </a:endParaRPr>
          </a:p>
          <a:p>
            <a:pPr marL="617220" lvl="2" indent="-342900">
              <a:buClr>
                <a:srgbClr val="AEC5D6"/>
              </a:buClr>
              <a:buSzPct val="76000"/>
            </a:pPr>
            <a:r>
              <a:rPr lang="en-US" sz="22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On-demand BGP prepending to route around outages</a:t>
            </a:r>
          </a:p>
          <a:p>
            <a:pPr marL="617220" lvl="2" indent="-342900">
              <a:buClr>
                <a:srgbClr val="AEC5D6"/>
              </a:buClr>
              <a:buSzPct val="76000"/>
            </a:pPr>
            <a:r>
              <a:rPr lang="en-US" sz="22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Active BGP measurements to identify alternative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2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/>
          <p:cNvSpPr>
            <a:spLocks/>
          </p:cNvSpPr>
          <p:nvPr/>
        </p:nvSpPr>
        <p:spPr bwMode="auto">
          <a:xfrm>
            <a:off x="698500" y="76200"/>
            <a:ext cx="8229600" cy="5245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136525" indent="-136525">
              <a:spcBef>
                <a:spcPts val="600"/>
              </a:spcBef>
              <a:buFont typeface="Wingdings 3" charset="0"/>
              <a:buNone/>
            </a:pPr>
            <a:r>
              <a:rPr lang="en-US" sz="2800"/>
              <a:t/>
            </a:r>
            <a:br>
              <a:rPr lang="en-US" sz="2800"/>
            </a:br>
            <a:r>
              <a:rPr lang="en-US" sz="2800"/>
              <a:t>  </a:t>
            </a:r>
          </a:p>
          <a:p>
            <a:pPr marL="136525" indent="-136525">
              <a:spcBef>
                <a:spcPts val="600"/>
              </a:spcBef>
              <a:buSzPct val="76000"/>
              <a:buFont typeface="Wingdings 3" charset="0"/>
              <a:buChar char=""/>
            </a:pPr>
            <a:endParaRPr lang="en-US" sz="27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600"/>
              </a:spcBef>
            </a:pP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600" b="1" dirty="0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600" b="1" dirty="0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: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ocating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I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nternet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F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ailures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E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ffectively and </a:t>
            </a:r>
            <a:br>
              <a:rPr lang="en-US" sz="280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       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enerating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U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sable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A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lternate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R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outes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D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ynamically</a:t>
            </a:r>
          </a:p>
        </p:txBody>
      </p:sp>
      <p:sp>
        <p:nvSpPr>
          <p:cNvPr id="37891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5501049D-DD28-5F4C-9F5E-2F2D237A07DC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74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9677" y="1774707"/>
            <a:ext cx="8229600" cy="3263900"/>
          </a:xfrm>
        </p:spPr>
        <p:txBody>
          <a:bodyPr/>
          <a:lstStyle/>
          <a:p>
            <a:pPr>
              <a:spcBef>
                <a:spcPts val="600"/>
              </a:spcBef>
              <a:buSzPct val="76000"/>
            </a:pPr>
            <a:r>
              <a:rPr lang="en-US" sz="2700" dirty="0">
                <a:latin typeface="Gill Sans MT" charset="0"/>
                <a:cs typeface="Gill Sans MT" charset="0"/>
                <a:sym typeface="Gill Sans MT" charset="0"/>
              </a:rPr>
              <a:t>Locate the ISP / link causing the problem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4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Building blocks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4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Example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4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Description of technique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endParaRPr lang="en-US" sz="24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615950" lvl="1" indent="-342900">
              <a:spcBef>
                <a:spcPts val="500"/>
              </a:spcBef>
              <a:buSzPct val="76000"/>
            </a:pPr>
            <a:endParaRPr lang="en-US" sz="24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SzPct val="76000"/>
            </a:pPr>
            <a:r>
              <a:rPr lang="en-US" sz="2700" dirty="0">
                <a:latin typeface="Gill Sans MT" charset="0"/>
                <a:cs typeface="Gill Sans MT" charset="0"/>
                <a:sym typeface="Gill Sans MT" charset="0"/>
              </a:rPr>
              <a:t>Suggest that other ISPs reroute around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926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Building blocks for failure isolation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600" b="1" dirty="0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600" b="1" dirty="0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 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can use:</a:t>
            </a:r>
            <a:endParaRPr lang="en-US" sz="2800" b="1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Ping to test reachability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 err="1">
                <a:latin typeface="Gill Sans MT" charset="0"/>
                <a:cs typeface="Gill Sans MT" charset="0"/>
                <a:sym typeface="Gill Sans MT" charset="0"/>
              </a:rPr>
              <a:t>Traceroute</a:t>
            </a: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 to measure forward path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Distributed vantage points (VPs)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300" dirty="0" err="1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PlanetLab</a:t>
            </a: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for our experiments</a:t>
            </a:r>
          </a:p>
          <a:p>
            <a:pPr marL="615950" lvl="1" indent="-342900">
              <a:spcBef>
                <a:spcPts val="500"/>
              </a:spcBef>
              <a:buClr>
                <a:srgbClr val="AEC5D6"/>
              </a:buClr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Some can source spoof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Reverse </a:t>
            </a:r>
            <a:r>
              <a:rPr lang="en-US" sz="2600" dirty="0" err="1">
                <a:latin typeface="Gill Sans MT" charset="0"/>
                <a:cs typeface="Gill Sans MT" charset="0"/>
                <a:sym typeface="Gill Sans MT" charset="0"/>
              </a:rPr>
              <a:t>traceroute</a:t>
            </a: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 to measure reverse path (NSDI </a:t>
            </a:r>
            <a:r>
              <a:rPr lang="ja-JP" altLang="en-US" sz="2600" dirty="0">
                <a:latin typeface="Gill Sans MT" charset="0"/>
                <a:cs typeface="Gill Sans MT" charset="0"/>
                <a:sym typeface="Gill Sans MT" charset="0"/>
              </a:rPr>
              <a:t>’</a:t>
            </a: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10</a:t>
            </a:r>
            <a:r>
              <a:rPr lang="en-US" sz="2600" dirty="0" smtClean="0">
                <a:latin typeface="Gill Sans MT" charset="0"/>
                <a:cs typeface="Gill Sans MT" charset="0"/>
                <a:sym typeface="Gill Sans MT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AEC5D6"/>
              </a:buClr>
              <a:buSzPct val="76000"/>
            </a:pPr>
            <a:r>
              <a:rPr lang="en-US" sz="2600" dirty="0" smtClean="0">
                <a:latin typeface="Gill Sans MT" charset="0"/>
                <a:cs typeface="Gill Sans MT" charset="0"/>
                <a:sym typeface="Gill Sans MT" charset="0"/>
              </a:rPr>
              <a:t>Atlas </a:t>
            </a: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of historical forward/reverse paths between VPs and targets</a:t>
            </a:r>
            <a:endParaRPr lang="en-US" dirty="0"/>
          </a:p>
        </p:txBody>
      </p:sp>
      <p:sp>
        <p:nvSpPr>
          <p:cNvPr id="39939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858F09B3-E31C-9C4A-804C-81402D919D40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0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/>
          </p:cNvSpPr>
          <p:nvPr/>
        </p:nvSpPr>
        <p:spPr bwMode="auto">
          <a:xfrm>
            <a:off x="457200" y="4983163"/>
            <a:ext cx="8229600" cy="2187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lvl="1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/>
              <a:t>Historical atlas enables reasoning about changes</a:t>
            </a:r>
            <a:endParaRPr lang="en-US" sz="2600" dirty="0">
              <a:solidFill>
                <a:srgbClr val="0433FF"/>
              </a:solidFill>
            </a:endParaRPr>
          </a:p>
          <a:p>
            <a:pPr marL="273050" lvl="1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 err="1">
                <a:solidFill>
                  <a:srgbClr val="0433FF"/>
                </a:solidFill>
              </a:rPr>
              <a:t>Traceroute</a:t>
            </a:r>
            <a:r>
              <a:rPr lang="en-US" sz="2600" dirty="0"/>
              <a:t> yields only path from GMU to target</a:t>
            </a:r>
          </a:p>
          <a:p>
            <a:pPr marL="273050" lvl="1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>
                <a:solidFill>
                  <a:srgbClr val="E88400"/>
                </a:solidFill>
              </a:rPr>
              <a:t>Reverse </a:t>
            </a:r>
            <a:r>
              <a:rPr lang="en-US" sz="2600" dirty="0" err="1">
                <a:solidFill>
                  <a:srgbClr val="E88400"/>
                </a:solidFill>
              </a:rPr>
              <a:t>traceroute</a:t>
            </a:r>
            <a:r>
              <a:rPr lang="en-US" sz="2600" dirty="0"/>
              <a:t> reveals path asymmetry</a:t>
            </a:r>
          </a:p>
        </p:txBody>
      </p:sp>
      <p:sp>
        <p:nvSpPr>
          <p:cNvPr id="45058" name="AutoShape 2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A1E22B17-C81E-7F44-831B-BBEDD468F918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76</a:t>
            </a:fld>
            <a:endParaRPr lang="en-US" dirty="0"/>
          </a:p>
        </p:txBody>
      </p:sp>
      <p:pic>
        <p:nvPicPr>
          <p:cNvPr id="45059" name="Picture 3" descr="000-src_dst_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1079500"/>
            <a:ext cx="9207500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60" name="Picture 4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841500"/>
            <a:ext cx="1308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1758950" y="2608263"/>
            <a:ext cx="717550" cy="550862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62" name="Picture 6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841500"/>
            <a:ext cx="127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3063875" y="2524125"/>
            <a:ext cx="798513" cy="12700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64" name="Picture 8" descr="dropped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841500"/>
            <a:ext cx="2273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4483100" y="2514600"/>
            <a:ext cx="798513" cy="11113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66" name="Picture 10" descr="dropped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841500"/>
            <a:ext cx="134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5905500" y="2514600"/>
            <a:ext cx="798513" cy="11113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 flipV="1">
            <a:off x="7024688" y="2703513"/>
            <a:ext cx="622300" cy="455612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69" name="Picture 13" descr="dropped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3606800"/>
            <a:ext cx="1968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70" name="Line 14"/>
          <p:cNvSpPr>
            <a:spLocks noChangeShapeType="1"/>
          </p:cNvSpPr>
          <p:nvPr/>
        </p:nvSpPr>
        <p:spPr bwMode="auto">
          <a:xfrm flipV="1">
            <a:off x="6078538" y="2716213"/>
            <a:ext cx="647700" cy="104140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6186488" y="3457575"/>
            <a:ext cx="777875" cy="334963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72" name="Picture 16" descr="dropped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06800"/>
            <a:ext cx="1270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4762500" y="3937000"/>
            <a:ext cx="1030288" cy="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2776538" y="2727325"/>
            <a:ext cx="1303337" cy="105410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1943100" y="2679700"/>
            <a:ext cx="717550" cy="549275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76" name="AutoShape 20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3600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How does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LIFEGUARD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 locate a failure?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5077" name="AutoShape 21"/>
          <p:cNvSpPr>
            <a:spLocks/>
          </p:cNvSpPr>
          <p:nvPr/>
        </p:nvSpPr>
        <p:spPr bwMode="auto">
          <a:xfrm>
            <a:off x="191858" y="1581282"/>
            <a:ext cx="2036763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600" dirty="0"/>
              <a:t>Before outage:</a:t>
            </a:r>
            <a:endParaRPr lang="en-US" dirty="0"/>
          </a:p>
        </p:txBody>
      </p:sp>
      <p:sp>
        <p:nvSpPr>
          <p:cNvPr id="45078" name="AutoShape 22"/>
          <p:cNvSpPr>
            <a:spLocks/>
          </p:cNvSpPr>
          <p:nvPr/>
        </p:nvSpPr>
        <p:spPr bwMode="auto">
          <a:xfrm>
            <a:off x="279400" y="4305300"/>
            <a:ext cx="12827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400"/>
              <a:t>Historical</a:t>
            </a:r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352425" y="4735513"/>
            <a:ext cx="1184275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80" name="AutoShape 24"/>
          <p:cNvSpPr>
            <a:spLocks/>
          </p:cNvSpPr>
          <p:nvPr/>
        </p:nvSpPr>
        <p:spPr bwMode="auto">
          <a:xfrm>
            <a:off x="1803400" y="4305300"/>
            <a:ext cx="1089025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400"/>
              <a:t>Current</a:t>
            </a:r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1778000" y="4737100"/>
            <a:ext cx="1184275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82" name="AutoShape 26"/>
          <p:cNvSpPr>
            <a:spLocks/>
          </p:cNvSpPr>
          <p:nvPr/>
        </p:nvSpPr>
        <p:spPr bwMode="auto">
          <a:xfrm>
            <a:off x="215900" y="4343400"/>
            <a:ext cx="2832100" cy="546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03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 autoUpdateAnimBg="0"/>
      <p:bldP spid="45063" grpId="0" animBg="1" autoUpdateAnimBg="0"/>
      <p:bldP spid="45065" grpId="0" animBg="1" autoUpdateAnimBg="0"/>
      <p:bldP spid="45067" grpId="0" animBg="1" autoUpdateAnimBg="0"/>
      <p:bldP spid="45068" grpId="0" animBg="1" autoUpdateAnimBg="0"/>
      <p:bldP spid="45070" grpId="0" animBg="1" autoUpdateAnimBg="0"/>
      <p:bldP spid="45071" grpId="0" animBg="1" autoUpdateAnimBg="0"/>
      <p:bldP spid="45073" grpId="0" animBg="1" autoUpdateAnimBg="0"/>
      <p:bldP spid="45074" grpId="0" animBg="1" autoUpdateAnimBg="0"/>
      <p:bldP spid="45075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005-clouds_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045" y="2147110"/>
            <a:ext cx="92075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6" name="AutoShape 2"/>
          <p:cNvSpPr>
            <a:spLocks/>
          </p:cNvSpPr>
          <p:nvPr/>
        </p:nvSpPr>
        <p:spPr bwMode="auto">
          <a:xfrm>
            <a:off x="611188" y="6644359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3049252A-5432-9443-AF42-2EACC9A677D1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77</a:t>
            </a:fld>
            <a:endParaRPr lang="en-US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H="1">
            <a:off x="1758950" y="3305019"/>
            <a:ext cx="717550" cy="550862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3063875" y="3220881"/>
            <a:ext cx="798513" cy="12700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4483100" y="3211356"/>
            <a:ext cx="798513" cy="11113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5905500" y="3211356"/>
            <a:ext cx="798513" cy="11113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 flipV="1">
            <a:off x="7024688" y="3400269"/>
            <a:ext cx="622300" cy="455612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6078538" y="3412969"/>
            <a:ext cx="647700" cy="104140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6186488" y="4154331"/>
            <a:ext cx="777875" cy="334963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762500" y="4633756"/>
            <a:ext cx="1030288" cy="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776538" y="3424081"/>
            <a:ext cx="1303337" cy="105410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1943100" y="3376456"/>
            <a:ext cx="717550" cy="549275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1758950" y="3305019"/>
            <a:ext cx="717550" cy="550862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3063875" y="3220881"/>
            <a:ext cx="798513" cy="1270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4483100" y="3211356"/>
            <a:ext cx="798513" cy="11113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7120" name="Picture 16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728756"/>
            <a:ext cx="6604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21" name="AutoShape 17"/>
          <p:cNvSpPr>
            <a:spLocks/>
          </p:cNvSpPr>
          <p:nvPr/>
        </p:nvSpPr>
        <p:spPr bwMode="auto">
          <a:xfrm>
            <a:off x="457200" y="5652723"/>
            <a:ext cx="8229600" cy="17202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/>
              <a:t>Forward path works</a:t>
            </a:r>
          </a:p>
        </p:txBody>
      </p:sp>
      <p:sp>
        <p:nvSpPr>
          <p:cNvPr id="47122" name="AutoShape 18"/>
          <p:cNvSpPr>
            <a:spLocks/>
          </p:cNvSpPr>
          <p:nvPr/>
        </p:nvSpPr>
        <p:spPr bwMode="auto">
          <a:xfrm>
            <a:off x="4076700" y="1839756"/>
            <a:ext cx="3086100" cy="1093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9770"/>
                </a:lnTo>
                <a:lnTo>
                  <a:pt x="15811" y="9770"/>
                </a:lnTo>
                <a:lnTo>
                  <a:pt x="16702" y="21600"/>
                </a:lnTo>
                <a:lnTo>
                  <a:pt x="17591" y="9770"/>
                </a:lnTo>
                <a:lnTo>
                  <a:pt x="21599" y="9770"/>
                </a:ln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600"/>
              <a:t>Problem with ZSTTK?</a:t>
            </a:r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4062413" y="2106456"/>
            <a:ext cx="3094037" cy="0"/>
          </a:xfrm>
          <a:prstGeom prst="line">
            <a:avLst/>
          </a:prstGeom>
          <a:noFill/>
          <a:ln w="38100" cap="flat" cmpd="sng">
            <a:solidFill>
              <a:srgbClr val="FF2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24" name="AutoShape 20"/>
          <p:cNvSpPr>
            <a:spLocks/>
          </p:cNvSpPr>
          <p:nvPr/>
        </p:nvSpPr>
        <p:spPr bwMode="auto">
          <a:xfrm flipH="1">
            <a:off x="7758113" y="2576356"/>
            <a:ext cx="360362" cy="1398588"/>
          </a:xfrm>
          <a:custGeom>
            <a:avLst/>
            <a:gdLst>
              <a:gd name="T0" fmla="*/ 5311 w 10622"/>
              <a:gd name="T1" fmla="*/ 10800 h 21600"/>
              <a:gd name="T2" fmla="*/ 5311 w 10622"/>
              <a:gd name="T3" fmla="*/ 10800 h 21600"/>
              <a:gd name="T4" fmla="*/ 5311 w 10622"/>
              <a:gd name="T5" fmla="*/ 10800 h 21600"/>
              <a:gd name="T6" fmla="*/ 5311 w 1062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22" h="21600">
                <a:moveTo>
                  <a:pt x="0" y="0"/>
                </a:moveTo>
                <a:cubicBezTo>
                  <a:pt x="21600" y="11009"/>
                  <a:pt x="4046" y="13757"/>
                  <a:pt x="1173" y="21599"/>
                </a:cubicBezTo>
              </a:path>
            </a:pathLst>
          </a:custGeom>
          <a:noFill/>
          <a:ln w="38100" cap="flat" cmpd="sng">
            <a:solidFill>
              <a:srgbClr val="ED4522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/>
            <a:endParaRPr lang="en-US" sz="42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125" name="AutoShape 21"/>
          <p:cNvSpPr>
            <a:spLocks/>
          </p:cNvSpPr>
          <p:nvPr/>
        </p:nvSpPr>
        <p:spPr bwMode="auto">
          <a:xfrm rot="10800000" flipH="1">
            <a:off x="8150225" y="2589056"/>
            <a:ext cx="350838" cy="1433513"/>
          </a:xfrm>
          <a:custGeom>
            <a:avLst/>
            <a:gdLst>
              <a:gd name="T0" fmla="*/ 5207 w 10415"/>
              <a:gd name="T1" fmla="*/ 10800 h 21600"/>
              <a:gd name="T2" fmla="*/ 5207 w 10415"/>
              <a:gd name="T3" fmla="*/ 10800 h 21600"/>
              <a:gd name="T4" fmla="*/ 5207 w 10415"/>
              <a:gd name="T5" fmla="*/ 10800 h 21600"/>
              <a:gd name="T6" fmla="*/ 5207 w 1041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15" h="21600">
                <a:moveTo>
                  <a:pt x="0" y="0"/>
                </a:moveTo>
                <a:cubicBezTo>
                  <a:pt x="21599" y="11298"/>
                  <a:pt x="3438" y="13803"/>
                  <a:pt x="82" y="21599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/>
            <a:endParaRPr lang="en-US" sz="4200"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47126" name="Picture 22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1966756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7127" name="Picture 23" descr="dropped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017556"/>
            <a:ext cx="6731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28" name="AutoShape 24"/>
          <p:cNvSpPr>
            <a:spLocks/>
          </p:cNvSpPr>
          <p:nvPr/>
        </p:nvSpPr>
        <p:spPr bwMode="auto">
          <a:xfrm>
            <a:off x="1117600" y="3120869"/>
            <a:ext cx="93980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spcBef>
                <a:spcPts val="900"/>
              </a:spcBef>
              <a:buFont typeface="Arial" charset="0"/>
              <a:buNone/>
            </a:pPr>
            <a:r>
              <a:rPr lang="en-US" sz="2400" dirty="0"/>
              <a:t>Ping? </a:t>
            </a:r>
            <a:r>
              <a:rPr lang="en-US" sz="2400" dirty="0" err="1"/>
              <a:t>Fr:</a:t>
            </a:r>
            <a:r>
              <a:rPr lang="en-US" sz="2400" b="1" dirty="0" err="1"/>
              <a:t>VP</a:t>
            </a:r>
            <a:endParaRPr lang="en-US" dirty="0"/>
          </a:p>
        </p:txBody>
      </p:sp>
      <p:sp>
        <p:nvSpPr>
          <p:cNvPr id="47130" name="AutoShape 26"/>
          <p:cNvSpPr>
            <a:spLocks/>
          </p:cNvSpPr>
          <p:nvPr/>
        </p:nvSpPr>
        <p:spPr bwMode="auto">
          <a:xfrm>
            <a:off x="7950200" y="3224056"/>
            <a:ext cx="93980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spcBef>
                <a:spcPts val="900"/>
              </a:spcBef>
              <a:buFont typeface="Arial" charset="0"/>
              <a:buNone/>
            </a:pPr>
            <a:r>
              <a:rPr lang="en-US" sz="2400" dirty="0"/>
              <a:t>Ping! </a:t>
            </a:r>
            <a:r>
              <a:rPr lang="en-US" sz="2400" dirty="0" err="1"/>
              <a:t>To:</a:t>
            </a:r>
            <a:r>
              <a:rPr lang="en-US" sz="2400" b="1" dirty="0" err="1"/>
              <a:t>VP</a:t>
            </a:r>
            <a:endParaRPr lang="en-US" dirty="0"/>
          </a:p>
        </p:txBody>
      </p:sp>
      <p:sp>
        <p:nvSpPr>
          <p:cNvPr id="47131" name="AutoShape 27"/>
          <p:cNvSpPr>
            <a:spLocks/>
          </p:cNvSpPr>
          <p:nvPr/>
        </p:nvSpPr>
        <p:spPr bwMode="auto">
          <a:xfrm>
            <a:off x="495300" y="1839756"/>
            <a:ext cx="2071688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600"/>
              <a:t>During outage:</a:t>
            </a:r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H="1">
            <a:off x="5905500" y="3211356"/>
            <a:ext cx="798513" cy="11113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H="1" flipV="1">
            <a:off x="7024688" y="3400269"/>
            <a:ext cx="622300" cy="455612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34" name="AutoShape 30"/>
          <p:cNvSpPr>
            <a:spLocks/>
          </p:cNvSpPr>
          <p:nvPr/>
        </p:nvSpPr>
        <p:spPr bwMode="auto">
          <a:xfrm>
            <a:off x="279400" y="5002056"/>
            <a:ext cx="12827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400"/>
              <a:t>Historical</a:t>
            </a:r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352425" y="5432269"/>
            <a:ext cx="1184275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36" name="AutoShape 32"/>
          <p:cNvSpPr>
            <a:spLocks/>
          </p:cNvSpPr>
          <p:nvPr/>
        </p:nvSpPr>
        <p:spPr bwMode="auto">
          <a:xfrm>
            <a:off x="1803400" y="5002056"/>
            <a:ext cx="1089025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400"/>
              <a:t>Current</a:t>
            </a:r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1778000" y="5433856"/>
            <a:ext cx="1184275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38" name="AutoShape 34"/>
          <p:cNvSpPr>
            <a:spLocks/>
          </p:cNvSpPr>
          <p:nvPr/>
        </p:nvSpPr>
        <p:spPr bwMode="auto">
          <a:xfrm>
            <a:off x="215900" y="4961490"/>
            <a:ext cx="2832100" cy="546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endParaRPr lang="en-US"/>
          </a:p>
        </p:txBody>
      </p:sp>
      <p:sp>
        <p:nvSpPr>
          <p:cNvPr id="37" name="AutoShape 20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3600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How does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LIFEGUARD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 locate a failure?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537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59 -0.02177 0.01318 -0.04354 0.11174 -0.05141 C 0.2103 -0.05929 0.50321 -0.06623 0.59118 -0.04794 C 0.67916 -0.02964 0.65955 0.01436 0.63994 0.05836 " pathEditMode="relative" ptsTypes="aaaA">
                                      <p:cBhvr>
                                        <p:cTn id="46" dur="2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666E-6 -4.57156E-6 L -0.03852 -0.174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" y="-8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 animBg="1" autoUpdateAnimBg="0"/>
      <p:bldP spid="47118" grpId="0" animBg="1" autoUpdateAnimBg="0"/>
      <p:bldP spid="47119" grpId="0" animBg="1" autoUpdateAnimBg="0"/>
      <p:bldP spid="47121" grpId="0" build="p" bldLvl="5" autoUpdateAnimBg="0"/>
      <p:bldP spid="47122" grpId="0" animBg="1" autoUpdateAnimBg="0"/>
      <p:bldP spid="47123" grpId="0" animBg="1" autoUpdateAnimBg="0"/>
      <p:bldP spid="47124" grpId="0" animBg="1" autoUpdateAnimBg="0"/>
      <p:bldP spid="47125" grpId="0" animBg="1" autoUpdateAnimBg="0"/>
      <p:bldP spid="47128" grpId="0" animBg="1" autoUpdateAnimBg="0"/>
      <p:bldP spid="47128" grpId="1" animBg="1" autoUpdateAnimBg="0"/>
      <p:bldP spid="47128" grpId="2" animBg="1"/>
      <p:bldP spid="47130" grpId="0" animBg="1" autoUpdateAnimBg="0"/>
      <p:bldP spid="47130" grpId="1" animBg="1"/>
      <p:bldP spid="47132" grpId="0" animBg="1" autoUpdateAnimBg="0"/>
      <p:bldP spid="47133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005-clouds_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283" y="1562734"/>
            <a:ext cx="9071154" cy="371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154" name="Picture 2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61" y="3901912"/>
            <a:ext cx="12700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155" name="Picture 3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8" y="2496140"/>
            <a:ext cx="54610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6" name="AutoShape 4"/>
          <p:cNvSpPr>
            <a:spLocks/>
          </p:cNvSpPr>
          <p:nvPr/>
        </p:nvSpPr>
        <p:spPr bwMode="auto">
          <a:xfrm>
            <a:off x="611188" y="6790453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E1FB5396-C818-E14D-BD74-D2E7AB658437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78</a:t>
            </a:fld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1758950" y="2956641"/>
            <a:ext cx="717550" cy="550862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063875" y="2872503"/>
            <a:ext cx="798513" cy="12700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4483100" y="2862978"/>
            <a:ext cx="798513" cy="11113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>
            <a:off x="5905500" y="2862978"/>
            <a:ext cx="798513" cy="11113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 flipV="1">
            <a:off x="7024688" y="3051891"/>
            <a:ext cx="622300" cy="455612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6078538" y="3064591"/>
            <a:ext cx="647700" cy="104140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6186488" y="3805953"/>
            <a:ext cx="777875" cy="334963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4762500" y="4285378"/>
            <a:ext cx="1030288" cy="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2776538" y="3075703"/>
            <a:ext cx="1303337" cy="105410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1943100" y="3028078"/>
            <a:ext cx="717550" cy="549275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1758950" y="2956641"/>
            <a:ext cx="717550" cy="550862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3063875" y="2872503"/>
            <a:ext cx="798513" cy="1270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4483100" y="2862978"/>
            <a:ext cx="798513" cy="11113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0" name="AutoShape 18"/>
          <p:cNvSpPr>
            <a:spLocks/>
          </p:cNvSpPr>
          <p:nvPr/>
        </p:nvSpPr>
        <p:spPr bwMode="auto">
          <a:xfrm>
            <a:off x="457200" y="5331541"/>
            <a:ext cx="8229600" cy="2187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Forward path works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1943100" y="3028078"/>
            <a:ext cx="717550" cy="549275"/>
          </a:xfrm>
          <a:prstGeom prst="line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2776538" y="3075703"/>
            <a:ext cx="1303337" cy="1054100"/>
          </a:xfrm>
          <a:prstGeom prst="line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4" name="AutoShape 22"/>
          <p:cNvSpPr>
            <a:spLocks/>
          </p:cNvSpPr>
          <p:nvPr/>
        </p:nvSpPr>
        <p:spPr bwMode="auto">
          <a:xfrm>
            <a:off x="863600" y="3001091"/>
            <a:ext cx="138430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spcBef>
                <a:spcPts val="900"/>
              </a:spcBef>
              <a:buFont typeface="Arial" charset="0"/>
              <a:buNone/>
            </a:pPr>
            <a:r>
              <a:rPr lang="en-US" sz="2400" dirty="0" err="1"/>
              <a:t>NTT:Ping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 err="1"/>
              <a:t>Fr:GMU</a:t>
            </a:r>
            <a:endParaRPr lang="en-US" dirty="0"/>
          </a:p>
        </p:txBody>
      </p:sp>
      <p:sp>
        <p:nvSpPr>
          <p:cNvPr id="49175" name="AutoShape 23"/>
          <p:cNvSpPr>
            <a:spLocks/>
          </p:cNvSpPr>
          <p:nvPr/>
        </p:nvSpPr>
        <p:spPr bwMode="auto">
          <a:xfrm>
            <a:off x="3213100" y="4348878"/>
            <a:ext cx="148590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spcBef>
                <a:spcPts val="900"/>
              </a:spcBef>
              <a:buFont typeface="Arial" charset="0"/>
              <a:buNone/>
            </a:pPr>
            <a:r>
              <a:rPr lang="en-US" sz="2400" dirty="0" err="1"/>
              <a:t>GMU:Ping</a:t>
            </a:r>
            <a:r>
              <a:rPr lang="en-US" sz="2400" dirty="0"/>
              <a:t>!</a:t>
            </a:r>
            <a:br>
              <a:rPr lang="en-US" sz="2400" dirty="0"/>
            </a:br>
            <a:r>
              <a:rPr lang="en-US" sz="2400" dirty="0" err="1"/>
              <a:t>Fr:NTT</a:t>
            </a:r>
            <a:endParaRPr lang="en-US" dirty="0"/>
          </a:p>
        </p:txBody>
      </p:sp>
      <p:sp>
        <p:nvSpPr>
          <p:cNvPr id="49176" name="AutoShape 24"/>
          <p:cNvSpPr>
            <a:spLocks/>
          </p:cNvSpPr>
          <p:nvPr/>
        </p:nvSpPr>
        <p:spPr bwMode="auto">
          <a:xfrm>
            <a:off x="495300" y="1491378"/>
            <a:ext cx="2071688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600"/>
              <a:t>During outage:</a:t>
            </a:r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 flipV="1">
            <a:off x="7024688" y="3051891"/>
            <a:ext cx="622300" cy="455612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H="1">
            <a:off x="5905500" y="2862978"/>
            <a:ext cx="798513" cy="11113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9" name="AutoShape 27"/>
          <p:cNvSpPr>
            <a:spLocks/>
          </p:cNvSpPr>
          <p:nvPr/>
        </p:nvSpPr>
        <p:spPr bwMode="auto">
          <a:xfrm>
            <a:off x="279400" y="4653678"/>
            <a:ext cx="12827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400"/>
              <a:t>Historical</a:t>
            </a:r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352425" y="5083891"/>
            <a:ext cx="1184275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81" name="AutoShape 29"/>
          <p:cNvSpPr>
            <a:spLocks/>
          </p:cNvSpPr>
          <p:nvPr/>
        </p:nvSpPr>
        <p:spPr bwMode="auto">
          <a:xfrm>
            <a:off x="1803400" y="4653678"/>
            <a:ext cx="1089025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400"/>
              <a:t>Current</a:t>
            </a:r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1778000" y="5085478"/>
            <a:ext cx="1184275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83" name="AutoShape 31"/>
          <p:cNvSpPr>
            <a:spLocks/>
          </p:cNvSpPr>
          <p:nvPr/>
        </p:nvSpPr>
        <p:spPr bwMode="auto">
          <a:xfrm>
            <a:off x="215900" y="4691778"/>
            <a:ext cx="2832100" cy="546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endParaRPr lang="en-US"/>
          </a:p>
        </p:txBody>
      </p:sp>
      <p:sp>
        <p:nvSpPr>
          <p:cNvPr id="35" name="AutoShape 20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3600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How does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LIFEGUARD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 locate a failure?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9660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783 -0.06484 0.07583 -0.12969 0.12459 -0.11834 C 0.17335 -0.10699 0.26497 0.03752 0.29308 0.06878 " pathEditMode="relative" ptsTypes="aaA">
                                      <p:cBhvr>
                                        <p:cTn id="19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542 -0.10305 -0.13067 -0.20588 -0.18116 -0.21607 C -0.23165 -0.22626 -0.28284 -0.0873 -0.30332 -0.0616 " pathEditMode="relative" ptsTypes="aaA">
                                      <p:cBhvr>
                                        <p:cTn id="29" dur="2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 animBg="1" autoUpdateAnimBg="0"/>
      <p:bldP spid="49172" grpId="0" animBg="1" autoUpdateAnimBg="0"/>
      <p:bldP spid="49174" grpId="0" animBg="1" autoUpdateAnimBg="0"/>
      <p:bldP spid="49174" grpId="1" animBg="1" autoUpdateAnimBg="0"/>
      <p:bldP spid="49174" grpId="2" animBg="1"/>
      <p:bldP spid="49175" grpId="0" animBg="1" autoUpdateAnimBg="0"/>
      <p:bldP spid="49175" grpId="1" animBg="1" autoUpdateAnimBg="0"/>
      <p:bldP spid="49175" grpId="2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005-clouds_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39" y="1637962"/>
            <a:ext cx="92075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02" name="Picture 2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95" y="3662476"/>
            <a:ext cx="1156449" cy="61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03" name="Picture 3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3" y="2446450"/>
            <a:ext cx="5392430" cy="177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4" name="AutoShape 4"/>
          <p:cNvSpPr>
            <a:spLocks/>
          </p:cNvSpPr>
          <p:nvPr/>
        </p:nvSpPr>
        <p:spPr bwMode="auto">
          <a:xfrm>
            <a:off x="611188" y="683540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9AAE1E22-A421-C540-8CD1-F4BAE518B0B1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79</a:t>
            </a:fld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2051153" y="2863299"/>
            <a:ext cx="717550" cy="550862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3007682" y="2801636"/>
            <a:ext cx="798513" cy="12700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4426907" y="2792111"/>
            <a:ext cx="798513" cy="11113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5849307" y="2792111"/>
            <a:ext cx="798513" cy="11113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 flipV="1">
            <a:off x="6968495" y="2981024"/>
            <a:ext cx="622300" cy="455612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6113815" y="2862616"/>
            <a:ext cx="647700" cy="104140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6220448" y="3797911"/>
            <a:ext cx="952469" cy="176374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4609634" y="3977579"/>
            <a:ext cx="1030288" cy="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2944511" y="2952160"/>
            <a:ext cx="1090144" cy="1090087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1943100" y="3249400"/>
            <a:ext cx="717550" cy="549275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2062392" y="2863299"/>
            <a:ext cx="717550" cy="550862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>
            <a:off x="3018920" y="2801637"/>
            <a:ext cx="798513" cy="1270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4438145" y="2792112"/>
            <a:ext cx="798513" cy="11113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8" name="AutoShape 18"/>
          <p:cNvSpPr>
            <a:spLocks/>
          </p:cNvSpPr>
          <p:nvPr/>
        </p:nvSpPr>
        <p:spPr bwMode="auto">
          <a:xfrm>
            <a:off x="457200" y="5376493"/>
            <a:ext cx="8229600" cy="140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/>
              <a:t>Forward path works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 dirty="0" err="1"/>
              <a:t>Rostelcom</a:t>
            </a:r>
            <a:r>
              <a:rPr lang="en-US" sz="2600" dirty="0"/>
              <a:t> is not forwarding traffic towards GMU</a:t>
            </a: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1943100" y="3249400"/>
            <a:ext cx="717550" cy="549275"/>
          </a:xfrm>
          <a:prstGeom prst="line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2944511" y="2974636"/>
            <a:ext cx="1101382" cy="1078849"/>
          </a:xfrm>
          <a:prstGeom prst="line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1" name="AutoShape 21"/>
          <p:cNvSpPr>
            <a:spLocks/>
          </p:cNvSpPr>
          <p:nvPr/>
        </p:nvSpPr>
        <p:spPr bwMode="auto">
          <a:xfrm>
            <a:off x="1117600" y="2879513"/>
            <a:ext cx="1130300" cy="116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spcBef>
                <a:spcPts val="900"/>
              </a:spcBef>
              <a:buFont typeface="Arial" charset="0"/>
              <a:buNone/>
            </a:pPr>
            <a:r>
              <a:rPr lang="en-US" sz="2400" dirty="0" err="1"/>
              <a:t>Rostele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Ping? </a:t>
            </a:r>
            <a:r>
              <a:rPr lang="en-US" sz="2400" dirty="0" err="1"/>
              <a:t>Fr:GMU</a:t>
            </a:r>
            <a:endParaRPr lang="en-US" dirty="0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H="1">
            <a:off x="5860545" y="2792112"/>
            <a:ext cx="798513" cy="11113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3" name="AutoShape 23"/>
          <p:cNvSpPr>
            <a:spLocks/>
          </p:cNvSpPr>
          <p:nvPr/>
        </p:nvSpPr>
        <p:spPr bwMode="auto">
          <a:xfrm>
            <a:off x="5455986" y="3465500"/>
            <a:ext cx="1211300" cy="101439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2600">
              <a:alpha val="4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5" name="AutoShape 25"/>
          <p:cNvSpPr>
            <a:spLocks/>
          </p:cNvSpPr>
          <p:nvPr/>
        </p:nvSpPr>
        <p:spPr bwMode="auto">
          <a:xfrm>
            <a:off x="495300" y="1536330"/>
            <a:ext cx="2071688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600"/>
              <a:t>During outage:</a:t>
            </a:r>
            <a:endParaRPr lang="en-US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H="1" flipV="1">
            <a:off x="6979733" y="2981025"/>
            <a:ext cx="622300" cy="455612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7" name="AutoShape 27"/>
          <p:cNvSpPr>
            <a:spLocks/>
          </p:cNvSpPr>
          <p:nvPr/>
        </p:nvSpPr>
        <p:spPr bwMode="auto">
          <a:xfrm>
            <a:off x="4894263" y="2136563"/>
            <a:ext cx="1711325" cy="31607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416" y="21600"/>
                </a:moveTo>
                <a:lnTo>
                  <a:pt x="0" y="18409"/>
                </a:lnTo>
                <a:lnTo>
                  <a:pt x="5739" y="17918"/>
                </a:lnTo>
                <a:lnTo>
                  <a:pt x="3625" y="14399"/>
                </a:lnTo>
                <a:lnTo>
                  <a:pt x="8911" y="13663"/>
                </a:lnTo>
                <a:lnTo>
                  <a:pt x="7099" y="11372"/>
                </a:lnTo>
                <a:lnTo>
                  <a:pt x="12990" y="10554"/>
                </a:lnTo>
                <a:lnTo>
                  <a:pt x="12537" y="9245"/>
                </a:lnTo>
                <a:lnTo>
                  <a:pt x="16766" y="8509"/>
                </a:lnTo>
                <a:lnTo>
                  <a:pt x="16464" y="7036"/>
                </a:lnTo>
                <a:lnTo>
                  <a:pt x="19334" y="5236"/>
                </a:lnTo>
                <a:lnTo>
                  <a:pt x="18125" y="3027"/>
                </a:lnTo>
                <a:lnTo>
                  <a:pt x="21600" y="1718"/>
                </a:lnTo>
                <a:lnTo>
                  <a:pt x="19787" y="0"/>
                </a:lnTo>
              </a:path>
            </a:pathLst>
          </a:custGeom>
          <a:noFill/>
          <a:ln w="114300" cap="flat" cmpd="sng">
            <a:solidFill>
              <a:srgbClr val="FF887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/>
            <a:endParaRPr lang="en-US" sz="4200"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1228" name="Picture 28" descr="dropped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84" y="3742603"/>
            <a:ext cx="850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9" name="AutoShape 29"/>
          <p:cNvSpPr>
            <a:spLocks/>
          </p:cNvSpPr>
          <p:nvPr/>
        </p:nvSpPr>
        <p:spPr bwMode="auto">
          <a:xfrm>
            <a:off x="279400" y="4698630"/>
            <a:ext cx="12827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400"/>
              <a:t>Historical</a:t>
            </a:r>
            <a:endParaRPr lang="en-US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352425" y="5164117"/>
            <a:ext cx="1184275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31" name="AutoShape 31"/>
          <p:cNvSpPr>
            <a:spLocks/>
          </p:cNvSpPr>
          <p:nvPr/>
        </p:nvSpPr>
        <p:spPr bwMode="auto">
          <a:xfrm>
            <a:off x="1803400" y="4698630"/>
            <a:ext cx="1089025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en-US" sz="2400"/>
              <a:t>Current</a:t>
            </a:r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1778000" y="5165704"/>
            <a:ext cx="1184275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33" name="AutoShape 33"/>
          <p:cNvSpPr>
            <a:spLocks/>
          </p:cNvSpPr>
          <p:nvPr/>
        </p:nvSpPr>
        <p:spPr bwMode="auto">
          <a:xfrm>
            <a:off x="215900" y="4736730"/>
            <a:ext cx="2832100" cy="546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endParaRPr lang="en-US"/>
          </a:p>
        </p:txBody>
      </p:sp>
      <p:sp>
        <p:nvSpPr>
          <p:cNvPr id="35" name="AutoShape 20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3600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How does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LIFEGUARD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 locate a failure?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3365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11 -0.05558 0.05639 -0.11093 0.10029 -0.09588 C 0.1442 -0.08082 0.21239 0.06022 0.26358 0.09102 C 0.31477 0.12182 0.3611 0.10561 0.40743 0.0894 " pathEditMode="relative" ptsTypes="aaaA">
                                      <p:cBhvr>
                                        <p:cTn id="6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build="p" bldLvl="5" autoUpdateAnimBg="0"/>
      <p:bldP spid="51221" grpId="0" animBg="1" autoUpdateAnimBg="0"/>
      <p:bldP spid="51221" grpId="1" animBg="1"/>
      <p:bldP spid="51223" grpId="0" animBg="1" autoUpdateAnimBg="0"/>
      <p:bldP spid="5122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65475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Border Gateway Protocol</a:t>
            </a:r>
          </a:p>
          <a:p>
            <a:pPr lvl="1"/>
            <a:r>
              <a:rPr lang="en-US" dirty="0" smtClean="0"/>
              <a:t>De facto inter-domain protocol of the Internet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Policy based </a:t>
            </a:r>
            <a:r>
              <a:rPr lang="en-US" dirty="0" smtClean="0"/>
              <a:t>routing protocol</a:t>
            </a:r>
          </a:p>
          <a:p>
            <a:pPr lvl="1"/>
            <a:r>
              <a:rPr lang="en-US" dirty="0" smtClean="0"/>
              <a:t>Uses a Bellman-Ford path vector protocol</a:t>
            </a:r>
          </a:p>
          <a:p>
            <a:r>
              <a:rPr lang="en-US" dirty="0" smtClean="0"/>
              <a:t>Relatively simple protocol, but…</a:t>
            </a:r>
          </a:p>
          <a:p>
            <a:pPr lvl="1"/>
            <a:r>
              <a:rPr lang="en-US" dirty="0" smtClean="0"/>
              <a:t>Complex, manual configuration</a:t>
            </a:r>
          </a:p>
          <a:p>
            <a:pPr lvl="1"/>
            <a:r>
              <a:rPr lang="en-US" dirty="0" smtClean="0"/>
              <a:t>Entire world sees advertisements</a:t>
            </a:r>
          </a:p>
          <a:p>
            <a:pPr lvl="2"/>
            <a:r>
              <a:rPr lang="en-US" dirty="0" smtClean="0"/>
              <a:t>Errors can screw up traffic </a:t>
            </a:r>
            <a:r>
              <a:rPr lang="en-US" dirty="0" smtClean="0">
                <a:solidFill>
                  <a:schemeClr val="accent1"/>
                </a:solidFill>
              </a:rPr>
              <a:t>globally</a:t>
            </a:r>
          </a:p>
          <a:p>
            <a:pPr lvl="1"/>
            <a:r>
              <a:rPr lang="en-US" dirty="0" smtClean="0"/>
              <a:t>Policies driven by </a:t>
            </a:r>
            <a:r>
              <a:rPr lang="en-US" dirty="0" smtClean="0">
                <a:solidFill>
                  <a:schemeClr val="accent1"/>
                </a:solidFill>
              </a:rPr>
              <a:t>economics</a:t>
            </a:r>
          </a:p>
          <a:p>
            <a:pPr lvl="2"/>
            <a:r>
              <a:rPr lang="en-US" dirty="0" smtClean="0"/>
              <a:t>How much $$$ does it cost to route along a given path?</a:t>
            </a:r>
          </a:p>
          <a:p>
            <a:pPr lvl="2"/>
            <a:r>
              <a:rPr lang="en-US" dirty="0" smtClean="0"/>
              <a:t>Not by performance (e.g. shortest paths)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How </a:t>
            </a:r>
            <a:r>
              <a:rPr lang="en-US" b="1"/>
              <a:t>L</a:t>
            </a:r>
            <a:r>
              <a:rPr lang="en-US" sz="3000" b="1"/>
              <a:t>IFE</a:t>
            </a:r>
            <a:r>
              <a:rPr lang="en-US" b="1"/>
              <a:t>G</a:t>
            </a:r>
            <a:r>
              <a:rPr lang="en-US" sz="3000" b="1"/>
              <a:t>UARD</a:t>
            </a:r>
            <a:r>
              <a:rPr lang="en-US"/>
              <a:t> Locates Failures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49238" indent="-249238" defTabSz="914400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800" b="1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600" b="1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2800" b="1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600" b="1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2900">
                <a:latin typeface="Gill Sans MT" charset="0"/>
                <a:cs typeface="Gill Sans MT" charset="0"/>
                <a:sym typeface="Gill Sans MT" charset="0"/>
              </a:rPr>
              <a:t>:</a:t>
            </a:r>
            <a:endParaRPr lang="en-US" sz="2900" b="1">
              <a:latin typeface="Gill Sans MT" charset="0"/>
              <a:cs typeface="Gill Sans MT" charset="0"/>
              <a:sym typeface="Gill Sans MT" charset="0"/>
            </a:endParaRPr>
          </a:p>
          <a:p>
            <a:pPr marL="249238" indent="-249238" defTabSz="914400">
              <a:spcBef>
                <a:spcPts val="600"/>
              </a:spcBef>
              <a:buFontTx/>
              <a:buAutoNum type="arabicPeriod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Maintains background historical atlas</a:t>
            </a:r>
          </a:p>
          <a:p>
            <a:pPr marL="249238" indent="-249238" defTabSz="914400">
              <a:spcBef>
                <a:spcPts val="600"/>
              </a:spcBef>
              <a:buFontTx/>
              <a:buAutoNum type="arabicPeriod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Isolates direction of failure, measures working direction</a:t>
            </a:r>
          </a:p>
          <a:p>
            <a:pPr marL="249238" indent="-249238" defTabSz="914400">
              <a:spcBef>
                <a:spcPts val="600"/>
              </a:spcBef>
              <a:buFontTx/>
              <a:buAutoNum type="arabicPeriod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Tests historical paths in failing direction in order to</a:t>
            </a:r>
            <a:br>
              <a:rPr lang="en-US" sz="260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prune candidate failure locations</a:t>
            </a:r>
          </a:p>
          <a:p>
            <a:pPr marL="249238" indent="-249238" defTabSz="914400">
              <a:spcBef>
                <a:spcPts val="600"/>
              </a:spcBef>
              <a:buFontTx/>
              <a:buAutoNum type="arabicPeriod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Locates failure as being at the horizon of reachability</a:t>
            </a:r>
            <a:endParaRPr lang="en-US"/>
          </a:p>
        </p:txBody>
      </p:sp>
      <p:sp>
        <p:nvSpPr>
          <p:cNvPr id="61443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E21EC06A-5F25-724A-868C-20958F0DBF6B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91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Our Approach and Outline</a:t>
            </a:r>
          </a:p>
        </p:txBody>
      </p:sp>
      <p:sp>
        <p:nvSpPr>
          <p:cNvPr id="63491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5024E774-C0C0-9746-B311-D2A86B142D73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81</a:t>
            </a:fld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66436"/>
            <a:ext cx="8229600" cy="4242477"/>
          </a:xfrm>
        </p:spPr>
        <p:txBody>
          <a:bodyPr>
            <a:normAutofit fontScale="92500"/>
          </a:bodyPr>
          <a:lstStyle/>
          <a:p>
            <a:pPr marL="180975" indent="-180975" defTabSz="914400">
              <a:spcBef>
                <a:spcPts val="600"/>
              </a:spcBef>
              <a:buFont typeface="Wingdings 3" charset="0"/>
              <a:buNone/>
            </a:pP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600" b="1" dirty="0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600" b="1" dirty="0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: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ocating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I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nternet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F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ailures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E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ffectively and </a:t>
            </a:r>
            <a:br>
              <a:rPr lang="en-US" sz="280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       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enerating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U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sable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A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lternate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R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outes </a:t>
            </a:r>
            <a:r>
              <a:rPr lang="en-US" sz="2800" b="1" dirty="0">
                <a:latin typeface="Gill Sans MT" charset="0"/>
                <a:cs typeface="Gill Sans MT" charset="0"/>
                <a:sym typeface="Gill Sans MT" charset="0"/>
              </a:rPr>
              <a:t>D</a:t>
            </a:r>
            <a:r>
              <a:rPr lang="en-US" sz="2800" dirty="0">
                <a:latin typeface="Gill Sans MT" charset="0"/>
                <a:cs typeface="Gill Sans MT" charset="0"/>
                <a:sym typeface="Gill Sans MT" charset="0"/>
              </a:rPr>
              <a:t>ynamically</a:t>
            </a:r>
          </a:p>
          <a:p>
            <a:pPr>
              <a:spcBef>
                <a:spcPts val="600"/>
              </a:spcBef>
              <a:buSzPct val="76000"/>
            </a:pPr>
            <a:r>
              <a:rPr lang="en-US" sz="2700" dirty="0">
                <a:latin typeface="Gill Sans MT" charset="0"/>
                <a:cs typeface="Gill Sans MT" charset="0"/>
                <a:sym typeface="Gill Sans MT" charset="0"/>
              </a:rPr>
              <a:t>Locate the ISP / link causing the problem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endParaRPr lang="en-US" sz="24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615950" lvl="1" indent="-342900">
              <a:spcBef>
                <a:spcPts val="500"/>
              </a:spcBef>
              <a:buSzPct val="76000"/>
            </a:pPr>
            <a:endParaRPr lang="en-US" sz="24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615950" lvl="1" indent="-342900">
              <a:spcBef>
                <a:spcPts val="500"/>
              </a:spcBef>
              <a:buSzPct val="76000"/>
            </a:pPr>
            <a:endParaRPr lang="en-US" sz="24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SzPct val="76000"/>
            </a:pPr>
            <a:r>
              <a:rPr lang="en-US" sz="2700" dirty="0">
                <a:latin typeface="Gill Sans MT" charset="0"/>
                <a:cs typeface="Gill Sans MT" charset="0"/>
                <a:sym typeface="Gill Sans MT" charset="0"/>
              </a:rPr>
              <a:t>Suggest that other ISPs reroute around the </a:t>
            </a:r>
            <a:r>
              <a:rPr lang="en-US" sz="2700" dirty="0" smtClean="0">
                <a:latin typeface="Gill Sans MT" charset="0"/>
                <a:cs typeface="Gill Sans MT" charset="0"/>
                <a:sym typeface="Gill Sans MT" charset="0"/>
              </a:rPr>
              <a:t>problem</a:t>
            </a:r>
          </a:p>
          <a:p>
            <a:pPr lvl="1">
              <a:spcBef>
                <a:spcPts val="600"/>
              </a:spcBef>
              <a:buSzPct val="76000"/>
            </a:pPr>
            <a:r>
              <a:rPr lang="en-US" dirty="0" smtClean="0"/>
              <a:t>What </a:t>
            </a:r>
            <a:r>
              <a:rPr lang="en-US" dirty="0"/>
              <a:t>would we like to add to BGP to enable this</a:t>
            </a:r>
            <a:r>
              <a:rPr lang="en-US" dirty="0" smtClean="0"/>
              <a:t>?</a:t>
            </a:r>
          </a:p>
          <a:p>
            <a:pPr lvl="1">
              <a:spcBef>
                <a:spcPts val="600"/>
              </a:spcBef>
              <a:buSzPct val="76000"/>
            </a:pPr>
            <a:r>
              <a:rPr lang="en-US" sz="2400" dirty="0" smtClean="0"/>
              <a:t>What </a:t>
            </a:r>
            <a:r>
              <a:rPr lang="en-US" sz="2400" dirty="0"/>
              <a:t>can we deploy today, using only available protocols</a:t>
            </a:r>
            <a:br>
              <a:rPr lang="en-US" sz="2400" dirty="0"/>
            </a:br>
            <a:r>
              <a:rPr lang="en-US" sz="2400" dirty="0"/>
              <a:t>and router support?</a:t>
            </a:r>
            <a:endParaRPr lang="en-US" dirty="0"/>
          </a:p>
          <a:p>
            <a:pPr>
              <a:spcBef>
                <a:spcPts val="600"/>
              </a:spcBef>
              <a:buSzPct val="76000"/>
            </a:pPr>
            <a:endParaRPr lang="en-US" sz="2700" dirty="0" smtClean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SzPct val="76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39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Our Goal for Failure Avoidance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9677" y="1691197"/>
            <a:ext cx="8229600" cy="5473700"/>
          </a:xfrm>
        </p:spPr>
        <p:txBody>
          <a:bodyPr/>
          <a:lstStyle/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Enable content / service providers to repair</a:t>
            </a:r>
            <a:br>
              <a:rPr lang="en-US" sz="260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persistent routing problems affecting them,</a:t>
            </a:r>
            <a:br>
              <a:rPr lang="en-US" sz="260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regardless of which ISP is causing them</a:t>
            </a:r>
          </a:p>
          <a:p>
            <a:pPr marL="3162300" lvl="4" defTabSz="914400">
              <a:spcBef>
                <a:spcPts val="300"/>
              </a:spcBef>
              <a:buFont typeface="Wingdings" charset="0"/>
              <a:buNone/>
            </a:pPr>
            <a:endParaRPr lang="en-US" sz="16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3162300" lvl="4" defTabSz="914400">
              <a:spcBef>
                <a:spcPts val="300"/>
              </a:spcBef>
              <a:buFont typeface="Wingdings" charset="0"/>
              <a:buNone/>
            </a:pPr>
            <a:endParaRPr lang="en-US" sz="16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233363" indent="-233363" defTabSz="914400">
              <a:spcBef>
                <a:spcPts val="600"/>
              </a:spcBef>
              <a:buFont typeface="Wingdings 3" charset="0"/>
              <a:buNone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Setting</a:t>
            </a:r>
          </a:p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Assume we can locate problem</a:t>
            </a:r>
          </a:p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Assume we are multi-homed / have multiple data centers</a:t>
            </a:r>
          </a:p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Assume we speak BGP</a:t>
            </a:r>
          </a:p>
          <a:p>
            <a:pPr marL="233363" indent="-233363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endParaRPr lang="en-US" sz="2600" dirty="0">
              <a:latin typeface="Gill Sans MT" charset="0"/>
              <a:cs typeface="Gill Sans MT" charset="0"/>
              <a:sym typeface="Gill Sans MT" charset="0"/>
            </a:endParaRPr>
          </a:p>
          <a:p>
            <a:pPr marL="233363" indent="-233363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We use </a:t>
            </a:r>
            <a:r>
              <a:rPr lang="en-US" sz="2600" dirty="0" err="1" smtClean="0">
                <a:latin typeface="Gill Sans MT" charset="0"/>
                <a:cs typeface="Gill Sans MT" charset="0"/>
                <a:sym typeface="Gill Sans MT" charset="0"/>
              </a:rPr>
              <a:t>TransitPortal</a:t>
            </a:r>
            <a:r>
              <a:rPr lang="en-US" sz="2600" dirty="0" smtClean="0">
                <a:latin typeface="Gill Sans MT" charset="0"/>
                <a:cs typeface="Gill Sans MT" charset="0"/>
                <a:sym typeface="Gill Sans MT" charset="0"/>
              </a:rPr>
              <a:t> </a:t>
            </a: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to speak BGP to the real Internet: </a:t>
            </a:r>
            <a:br>
              <a:rPr lang="en-US" sz="260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5 US universities as providers</a:t>
            </a:r>
            <a:endParaRPr lang="en-US" dirty="0"/>
          </a:p>
        </p:txBody>
      </p:sp>
      <p:sp>
        <p:nvSpPr>
          <p:cNvPr id="65539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513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imag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5" y="1788662"/>
            <a:ext cx="789463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7586" name="AutoShape 2"/>
          <p:cNvSpPr>
            <a:spLocks/>
          </p:cNvSpPr>
          <p:nvPr/>
        </p:nvSpPr>
        <p:spPr bwMode="auto">
          <a:xfrm>
            <a:off x="3731530" y="3236462"/>
            <a:ext cx="571500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4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7" y="10475"/>
                </a:lnTo>
                <a:lnTo>
                  <a:pt x="21600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6"/>
                </a:lnTo>
                <a:lnTo>
                  <a:pt x="10532" y="14934"/>
                </a:lnTo>
                <a:lnTo>
                  <a:pt x="8485" y="21599"/>
                </a:lnTo>
                <a:lnTo>
                  <a:pt x="7715" y="15626"/>
                </a:lnTo>
                <a:lnTo>
                  <a:pt x="4762" y="17616"/>
                </a:lnTo>
                <a:lnTo>
                  <a:pt x="5667" y="13936"/>
                </a:lnTo>
                <a:lnTo>
                  <a:pt x="134" y="14586"/>
                </a:lnTo>
                <a:lnTo>
                  <a:pt x="3722" y="11774"/>
                </a:lnTo>
                <a:lnTo>
                  <a:pt x="0" y="8615"/>
                </a:lnTo>
                <a:lnTo>
                  <a:pt x="4627" y="7616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7587" name="AutoShape 3"/>
          <p:cNvSpPr>
            <a:spLocks/>
          </p:cNvSpPr>
          <p:nvPr/>
        </p:nvSpPr>
        <p:spPr bwMode="auto">
          <a:xfrm>
            <a:off x="2779030" y="4684262"/>
            <a:ext cx="3810000" cy="1338263"/>
          </a:xfrm>
          <a:custGeom>
            <a:avLst/>
            <a:gdLst>
              <a:gd name="T0" fmla="*/ 10800 w 21600"/>
              <a:gd name="T1" fmla="+- 0 10828 571"/>
              <a:gd name="T2" fmla="*/ 10828 h 20515"/>
              <a:gd name="T3" fmla="*/ 10800 w 21600"/>
              <a:gd name="T4" fmla="+- 0 10828 571"/>
              <a:gd name="T5" fmla="*/ 10828 h 20515"/>
              <a:gd name="T6" fmla="*/ 10800 w 21600"/>
              <a:gd name="T7" fmla="+- 0 10828 571"/>
              <a:gd name="T8" fmla="*/ 10828 h 20515"/>
              <a:gd name="T9" fmla="*/ 10800 w 21600"/>
              <a:gd name="T10" fmla="+- 0 10828 571"/>
              <a:gd name="T11" fmla="*/ 10828 h 2051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515">
                <a:moveTo>
                  <a:pt x="0" y="15385"/>
                </a:moveTo>
                <a:cubicBezTo>
                  <a:pt x="1404" y="17428"/>
                  <a:pt x="2808" y="19472"/>
                  <a:pt x="3888" y="20056"/>
                </a:cubicBezTo>
                <a:cubicBezTo>
                  <a:pt x="4968" y="20639"/>
                  <a:pt x="5832" y="21028"/>
                  <a:pt x="6480" y="18888"/>
                </a:cubicBezTo>
                <a:cubicBezTo>
                  <a:pt x="7128" y="16747"/>
                  <a:pt x="5760" y="10326"/>
                  <a:pt x="7776" y="7212"/>
                </a:cubicBezTo>
                <a:cubicBezTo>
                  <a:pt x="9792" y="4099"/>
                  <a:pt x="16272" y="985"/>
                  <a:pt x="18576" y="207"/>
                </a:cubicBezTo>
                <a:cubicBezTo>
                  <a:pt x="20880" y="-571"/>
                  <a:pt x="21240" y="985"/>
                  <a:pt x="21600" y="2542"/>
                </a:cubicBezTo>
              </a:path>
            </a:pathLst>
          </a:custGeom>
          <a:noFill/>
          <a:ln w="63500" cap="flat" cmpd="sng">
            <a:solidFill>
              <a:srgbClr val="FF3317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7588" name="AutoShape 4"/>
          <p:cNvSpPr>
            <a:spLocks/>
          </p:cNvSpPr>
          <p:nvPr/>
        </p:nvSpPr>
        <p:spPr bwMode="auto">
          <a:xfrm>
            <a:off x="4036330" y="3617462"/>
            <a:ext cx="25146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9254" y="19200"/>
                  <a:pt x="16909" y="16800"/>
                  <a:pt x="15054" y="16200"/>
                </a:cubicBezTo>
                <a:cubicBezTo>
                  <a:pt x="13200" y="15600"/>
                  <a:pt x="12436" y="18900"/>
                  <a:pt x="10472" y="18000"/>
                </a:cubicBezTo>
                <a:cubicBezTo>
                  <a:pt x="8509" y="17100"/>
                  <a:pt x="5018" y="13800"/>
                  <a:pt x="3272" y="10800"/>
                </a:cubicBezTo>
                <a:cubicBezTo>
                  <a:pt x="1527" y="7800"/>
                  <a:pt x="763" y="3900"/>
                  <a:pt x="0" y="0"/>
                </a:cubicBezTo>
              </a:path>
            </a:pathLst>
          </a:custGeom>
          <a:noFill/>
          <a:ln w="63500" cap="flat" cmpd="sng">
            <a:solidFill>
              <a:srgbClr val="FF3B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7590" name="AutoShape 6"/>
          <p:cNvSpPr>
            <a:spLocks/>
          </p:cNvSpPr>
          <p:nvPr/>
        </p:nvSpPr>
        <p:spPr bwMode="auto">
          <a:xfrm>
            <a:off x="1902730" y="2687187"/>
            <a:ext cx="4572000" cy="2006600"/>
          </a:xfrm>
          <a:custGeom>
            <a:avLst/>
            <a:gdLst>
              <a:gd name="T0" fmla="*/ 10800 w 21600"/>
              <a:gd name="T1" fmla="+- 0 10824 353"/>
              <a:gd name="T2" fmla="*/ 10824 h 20943"/>
              <a:gd name="T3" fmla="*/ 10800 w 21600"/>
              <a:gd name="T4" fmla="+- 0 10824 353"/>
              <a:gd name="T5" fmla="*/ 10824 h 20943"/>
              <a:gd name="T6" fmla="*/ 10800 w 21600"/>
              <a:gd name="T7" fmla="+- 0 10824 353"/>
              <a:gd name="T8" fmla="*/ 10824 h 20943"/>
              <a:gd name="T9" fmla="*/ 10800 w 21600"/>
              <a:gd name="T10" fmla="+- 0 10824 353"/>
              <a:gd name="T11" fmla="*/ 10824 h 2094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943">
                <a:moveTo>
                  <a:pt x="21600" y="19259"/>
                </a:moveTo>
                <a:cubicBezTo>
                  <a:pt x="20460" y="18265"/>
                  <a:pt x="19320" y="17271"/>
                  <a:pt x="18360" y="16873"/>
                </a:cubicBezTo>
                <a:cubicBezTo>
                  <a:pt x="17400" y="16476"/>
                  <a:pt x="16680" y="16211"/>
                  <a:pt x="15840" y="16873"/>
                </a:cubicBezTo>
                <a:cubicBezTo>
                  <a:pt x="15000" y="17536"/>
                  <a:pt x="14400" y="20451"/>
                  <a:pt x="13320" y="20849"/>
                </a:cubicBezTo>
                <a:cubicBezTo>
                  <a:pt x="12240" y="21246"/>
                  <a:pt x="10260" y="20319"/>
                  <a:pt x="9360" y="19259"/>
                </a:cubicBezTo>
                <a:cubicBezTo>
                  <a:pt x="8460" y="18199"/>
                  <a:pt x="8520" y="15548"/>
                  <a:pt x="7920" y="14488"/>
                </a:cubicBezTo>
                <a:cubicBezTo>
                  <a:pt x="7320" y="13428"/>
                  <a:pt x="6600" y="15018"/>
                  <a:pt x="5760" y="12898"/>
                </a:cubicBezTo>
                <a:cubicBezTo>
                  <a:pt x="4920" y="10778"/>
                  <a:pt x="3840" y="3887"/>
                  <a:pt x="2880" y="1767"/>
                </a:cubicBezTo>
                <a:cubicBezTo>
                  <a:pt x="1920" y="-353"/>
                  <a:pt x="960" y="-88"/>
                  <a:pt x="0" y="177"/>
                </a:cubicBezTo>
              </a:path>
            </a:pathLst>
          </a:custGeom>
          <a:noFill/>
          <a:ln w="63500" cap="flat" cmpd="sng">
            <a:solidFill>
              <a:srgbClr val="FF3317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7592" name="AutoShape 8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4400" dirty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Self-Repair of Forward Paths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41415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 autoUpdateAnimBg="0"/>
      <p:bldP spid="67588" grpId="0" animBg="1" autoUpdateAnimBg="0"/>
      <p:bldP spid="67588" grpId="1" animBg="1" autoUpdateAnimBg="0"/>
      <p:bldP spid="67590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A Mechanism for Failure Avoidance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56340"/>
            <a:ext cx="8229600" cy="5473700"/>
          </a:xfrm>
        </p:spPr>
        <p:txBody>
          <a:bodyPr/>
          <a:lstStyle/>
          <a:p>
            <a:pPr marL="68263" indent="-68263" defTabSz="914400">
              <a:spcBef>
                <a:spcPts val="600"/>
              </a:spcBef>
              <a:buFont typeface="Wingdings 3" charset="0"/>
              <a:buNone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Forward path: Choose route that avoids ISP or ISP-ISP link</a:t>
            </a:r>
          </a:p>
          <a:p>
            <a:pPr marL="68263" indent="-68263" defTabSz="914400">
              <a:spcBef>
                <a:spcPts val="600"/>
              </a:spcBef>
              <a:buFont typeface="Wingdings 3" charset="0"/>
              <a:buNone/>
            </a:pPr>
            <a:endParaRPr lang="en-US" sz="2600" dirty="0">
              <a:latin typeface="Gill Sans MT" charset="0"/>
              <a:cs typeface="Gill Sans MT" charset="0"/>
              <a:sym typeface="Gill Sans MT" charset="0"/>
            </a:endParaRPr>
          </a:p>
          <a:p>
            <a:pPr marL="68263" indent="-68263" defTabSz="914400">
              <a:spcBef>
                <a:spcPts val="600"/>
              </a:spcBef>
              <a:buFont typeface="Wingdings 3" charset="0"/>
              <a:buNone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Reverse path: Want others to choose paths to my prefix 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P</a:t>
            </a: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 </a:t>
            </a:r>
            <a:br>
              <a:rPr lang="en-US" sz="260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   that avoid ISP or ISP-ISP link 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X</a:t>
            </a:r>
            <a:endParaRPr lang="en-US" sz="2600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600"/>
              </a:spcBef>
              <a:buSzPct val="76000"/>
            </a:pPr>
            <a:r>
              <a:rPr lang="en-US" sz="2600" dirty="0">
                <a:latin typeface="Gill Sans MT" charset="0"/>
                <a:cs typeface="Gill Sans MT" charset="0"/>
                <a:sym typeface="Gill Sans MT" charset="0"/>
              </a:rPr>
              <a:t>Want a BGP announcement 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AVOID(X,P):</a:t>
            </a:r>
            <a:endParaRPr lang="en-US" sz="2600" dirty="0">
              <a:latin typeface="Gill Sans MT" charset="0"/>
              <a:cs typeface="Gill Sans MT" charset="0"/>
              <a:sym typeface="Gill Sans MT" charset="0"/>
            </a:endParaRP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Any ISP with a route to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P </a:t>
            </a: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that avoids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X </a:t>
            </a: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uses such a route</a:t>
            </a:r>
          </a:p>
          <a:p>
            <a:pPr marL="615950" lvl="1" indent="-342900">
              <a:spcBef>
                <a:spcPts val="500"/>
              </a:spcBef>
              <a:buSzPct val="76000"/>
            </a:pP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Any ISP not using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X</a:t>
            </a:r>
            <a:r>
              <a:rPr lang="en-US" sz="230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need only pass on the announcement</a:t>
            </a:r>
            <a:endParaRPr lang="en-US" dirty="0"/>
          </a:p>
        </p:txBody>
      </p:sp>
      <p:sp>
        <p:nvSpPr>
          <p:cNvPr id="69635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13559674-B40D-3E4F-BEF7-F537341533EE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5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imag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687519"/>
            <a:ext cx="789463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3730" name="AutoShape 2"/>
          <p:cNvSpPr>
            <a:spLocks/>
          </p:cNvSpPr>
          <p:nvPr/>
        </p:nvSpPr>
        <p:spPr bwMode="auto">
          <a:xfrm>
            <a:off x="4495800" y="4999044"/>
            <a:ext cx="1981200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lvl="1">
              <a:spcBef>
                <a:spcPts val="600"/>
              </a:spcBef>
              <a:buClrTx/>
              <a:buFont typeface="Wingdings 3" charset="0"/>
              <a:buNone/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AVOID(L3,WS)</a:t>
            </a:r>
            <a:endParaRPr lang="en-US"/>
          </a:p>
        </p:txBody>
      </p:sp>
      <p:sp>
        <p:nvSpPr>
          <p:cNvPr id="73731" name="AutoShape 3"/>
          <p:cNvSpPr>
            <a:spLocks/>
          </p:cNvSpPr>
          <p:nvPr/>
        </p:nvSpPr>
        <p:spPr bwMode="auto">
          <a:xfrm>
            <a:off x="3048000" y="1951044"/>
            <a:ext cx="1981200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lvl="1">
              <a:spcBef>
                <a:spcPts val="600"/>
              </a:spcBef>
              <a:buClrTx/>
              <a:buFont typeface="Wingdings 3" charset="0"/>
              <a:buNone/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AVOID(L3,WS)</a:t>
            </a:r>
            <a:endParaRPr lang="en-US"/>
          </a:p>
        </p:txBody>
      </p:sp>
      <p:sp>
        <p:nvSpPr>
          <p:cNvPr id="73732" name="AutoShape 4"/>
          <p:cNvSpPr>
            <a:spLocks/>
          </p:cNvSpPr>
          <p:nvPr/>
        </p:nvSpPr>
        <p:spPr bwMode="auto">
          <a:xfrm>
            <a:off x="6629400" y="3722694"/>
            <a:ext cx="1981200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lvl="1">
              <a:spcBef>
                <a:spcPts val="600"/>
              </a:spcBef>
              <a:buClrTx/>
              <a:buFont typeface="Wingdings 3" charset="0"/>
              <a:buNone/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AVOID(L3,WS)</a:t>
            </a:r>
            <a:endParaRPr lang="en-US"/>
          </a:p>
        </p:txBody>
      </p:sp>
      <p:sp>
        <p:nvSpPr>
          <p:cNvPr id="73733" name="AutoShape 5"/>
          <p:cNvSpPr>
            <a:spLocks/>
          </p:cNvSpPr>
          <p:nvPr/>
        </p:nvSpPr>
        <p:spPr bwMode="auto">
          <a:xfrm>
            <a:off x="2971800" y="4565657"/>
            <a:ext cx="3810000" cy="1338262"/>
          </a:xfrm>
          <a:custGeom>
            <a:avLst/>
            <a:gdLst>
              <a:gd name="T0" fmla="*/ 10800 w 21600"/>
              <a:gd name="T1" fmla="+- 0 10828 571"/>
              <a:gd name="T2" fmla="*/ 10828 h 20515"/>
              <a:gd name="T3" fmla="*/ 10800 w 21600"/>
              <a:gd name="T4" fmla="+- 0 10828 571"/>
              <a:gd name="T5" fmla="*/ 10828 h 20515"/>
              <a:gd name="T6" fmla="*/ 10800 w 21600"/>
              <a:gd name="T7" fmla="+- 0 10828 571"/>
              <a:gd name="T8" fmla="*/ 10828 h 20515"/>
              <a:gd name="T9" fmla="*/ 10800 w 21600"/>
              <a:gd name="T10" fmla="+- 0 10828 571"/>
              <a:gd name="T11" fmla="*/ 10828 h 2051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515">
                <a:moveTo>
                  <a:pt x="0" y="15385"/>
                </a:moveTo>
                <a:cubicBezTo>
                  <a:pt x="1404" y="17428"/>
                  <a:pt x="2808" y="19472"/>
                  <a:pt x="3888" y="20056"/>
                </a:cubicBezTo>
                <a:cubicBezTo>
                  <a:pt x="4968" y="20639"/>
                  <a:pt x="5832" y="21028"/>
                  <a:pt x="6480" y="18888"/>
                </a:cubicBezTo>
                <a:cubicBezTo>
                  <a:pt x="7128" y="16747"/>
                  <a:pt x="5760" y="10326"/>
                  <a:pt x="7776" y="7212"/>
                </a:cubicBezTo>
                <a:cubicBezTo>
                  <a:pt x="9792" y="4099"/>
                  <a:pt x="16272" y="985"/>
                  <a:pt x="18576" y="207"/>
                </a:cubicBezTo>
                <a:cubicBezTo>
                  <a:pt x="20880" y="-571"/>
                  <a:pt x="21240" y="985"/>
                  <a:pt x="21600" y="2542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4" name="AutoShape 6"/>
          <p:cNvSpPr>
            <a:spLocks/>
          </p:cNvSpPr>
          <p:nvPr/>
        </p:nvSpPr>
        <p:spPr bwMode="auto">
          <a:xfrm>
            <a:off x="1981200" y="2324107"/>
            <a:ext cx="1066800" cy="463550"/>
          </a:xfrm>
          <a:custGeom>
            <a:avLst/>
            <a:gdLst>
              <a:gd name="T0" fmla="*/ 10800 w 21600"/>
              <a:gd name="T1" fmla="+- 0 11486 1373"/>
              <a:gd name="T2" fmla="*/ 11486 h 20227"/>
              <a:gd name="T3" fmla="*/ 10800 w 21600"/>
              <a:gd name="T4" fmla="+- 0 11486 1373"/>
              <a:gd name="T5" fmla="*/ 11486 h 20227"/>
              <a:gd name="T6" fmla="*/ 10800 w 21600"/>
              <a:gd name="T7" fmla="+- 0 11486 1373"/>
              <a:gd name="T8" fmla="*/ 11486 h 20227"/>
              <a:gd name="T9" fmla="*/ 10800 w 21600"/>
              <a:gd name="T10" fmla="+- 0 11486 1373"/>
              <a:gd name="T11" fmla="*/ 11486 h 2022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227">
                <a:moveTo>
                  <a:pt x="0" y="10257"/>
                </a:moveTo>
                <a:cubicBezTo>
                  <a:pt x="5914" y="4442"/>
                  <a:pt x="11828" y="-1373"/>
                  <a:pt x="15428" y="288"/>
                </a:cubicBezTo>
                <a:cubicBezTo>
                  <a:pt x="19028" y="1950"/>
                  <a:pt x="20314" y="11088"/>
                  <a:pt x="21599" y="20226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5" name="AutoShape 7"/>
          <p:cNvSpPr>
            <a:spLocks/>
          </p:cNvSpPr>
          <p:nvPr/>
        </p:nvSpPr>
        <p:spPr bwMode="auto">
          <a:xfrm>
            <a:off x="3035300" y="2776544"/>
            <a:ext cx="9144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4200"/>
                  <a:pt x="0" y="8400"/>
                  <a:pt x="1800" y="10800"/>
                </a:cubicBezTo>
                <a:cubicBezTo>
                  <a:pt x="3600" y="13200"/>
                  <a:pt x="7500" y="12600"/>
                  <a:pt x="10800" y="14400"/>
                </a:cubicBezTo>
                <a:cubicBezTo>
                  <a:pt x="14100" y="16200"/>
                  <a:pt x="19800" y="20400"/>
                  <a:pt x="21600" y="21600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6" name="AutoShape 8"/>
          <p:cNvSpPr>
            <a:spLocks/>
          </p:cNvSpPr>
          <p:nvPr/>
        </p:nvSpPr>
        <p:spPr bwMode="auto">
          <a:xfrm>
            <a:off x="3962400" y="3094044"/>
            <a:ext cx="571500" cy="347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4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7" y="10475"/>
                </a:lnTo>
                <a:lnTo>
                  <a:pt x="21600" y="13289"/>
                </a:lnTo>
                <a:lnTo>
                  <a:pt x="16837" y="12942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6"/>
                </a:lnTo>
                <a:lnTo>
                  <a:pt x="10532" y="14934"/>
                </a:lnTo>
                <a:lnTo>
                  <a:pt x="8485" y="21599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4" y="14586"/>
                </a:lnTo>
                <a:lnTo>
                  <a:pt x="3722" y="11774"/>
                </a:lnTo>
                <a:lnTo>
                  <a:pt x="0" y="8615"/>
                </a:lnTo>
                <a:lnTo>
                  <a:pt x="4627" y="7616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7" name="AutoShape 9"/>
          <p:cNvSpPr>
            <a:spLocks/>
          </p:cNvSpPr>
          <p:nvPr/>
        </p:nvSpPr>
        <p:spPr bwMode="auto">
          <a:xfrm>
            <a:off x="3022600" y="2751144"/>
            <a:ext cx="2286000" cy="1981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480" y="1523"/>
                  <a:pt x="960" y="3046"/>
                  <a:pt x="1440" y="4984"/>
                </a:cubicBezTo>
                <a:cubicBezTo>
                  <a:pt x="1920" y="6923"/>
                  <a:pt x="1800" y="10107"/>
                  <a:pt x="2880" y="11630"/>
                </a:cubicBezTo>
                <a:cubicBezTo>
                  <a:pt x="3960" y="13153"/>
                  <a:pt x="6360" y="12876"/>
                  <a:pt x="7920" y="14123"/>
                </a:cubicBezTo>
                <a:cubicBezTo>
                  <a:pt x="9480" y="15369"/>
                  <a:pt x="9960" y="17861"/>
                  <a:pt x="12240" y="19107"/>
                </a:cubicBezTo>
                <a:cubicBezTo>
                  <a:pt x="14520" y="20353"/>
                  <a:pt x="18060" y="20976"/>
                  <a:pt x="21600" y="21599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8" name="AutoShape 10"/>
          <p:cNvSpPr>
            <a:spLocks/>
          </p:cNvSpPr>
          <p:nvPr/>
        </p:nvSpPr>
        <p:spPr bwMode="auto">
          <a:xfrm>
            <a:off x="611188" y="6869119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E4898E0D-D6A1-0544-927D-F272B993D682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85</a:t>
            </a:fld>
            <a:endParaRPr lang="en-US"/>
          </a:p>
        </p:txBody>
      </p:sp>
      <p:sp>
        <p:nvSpPr>
          <p:cNvPr id="73739" name="AutoShape 11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3200" dirty="0">
                <a:solidFill>
                  <a:schemeClr val="tx2"/>
                </a:solidFill>
                <a:latin typeface="+mj-lt"/>
                <a:cs typeface="Bookman Old Style" charset="0"/>
                <a:sym typeface="Bookman Old Style" charset="0"/>
              </a:rPr>
              <a:t>Ideal Self-Repair of Reverse Paths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626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31" grpId="0" animBg="1" autoUpdateAnimBg="0"/>
      <p:bldP spid="73732" grpId="0" animBg="1" autoUpdateAnimBg="0"/>
      <p:bldP spid="73735" grpId="0" animBg="1" autoUpdateAnimBg="0"/>
      <p:bldP spid="73737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Do paths exist that </a:t>
            </a:r>
            <a:r>
              <a:rPr lang="en-US" sz="3000">
                <a:latin typeface="Arial" charset="0"/>
                <a:cs typeface="Arial" charset="0"/>
                <a:sym typeface="Arial" charset="0"/>
              </a:rPr>
              <a:t>AVOID </a:t>
            </a:r>
            <a:r>
              <a:rPr lang="en-US"/>
              <a:t>problem? 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7950" indent="-107950" defTabSz="914400">
              <a:spcBef>
                <a:spcPts val="600"/>
              </a:spcBef>
              <a:buFont typeface="Wingdings 3" charset="0"/>
              <a:buNone/>
            </a:pPr>
            <a:r>
              <a:rPr lang="en-US" sz="2600" b="1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400" b="1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2600" b="1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400" b="1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 repairs outages by instructing others to avoid particular routes.</a:t>
            </a:r>
          </a:p>
          <a:p>
            <a:pPr marL="107950" indent="-1079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endParaRPr lang="en-US" sz="2600">
              <a:latin typeface="Gill Sans MT" charset="0"/>
              <a:cs typeface="Gill Sans MT" charset="0"/>
              <a:sym typeface="Gill Sans MT" charset="0"/>
            </a:endParaRPr>
          </a:p>
          <a:p>
            <a:pPr marL="107950" indent="-107950" defTabSz="914400">
              <a:spcBef>
                <a:spcPts val="600"/>
              </a:spcBef>
              <a:buFont typeface="Wingdings 3" charset="0"/>
              <a:buNone/>
            </a:pPr>
            <a:r>
              <a:rPr lang="en-US" sz="2600" i="1">
                <a:latin typeface="Gill Sans MT" charset="0"/>
                <a:cs typeface="Gill Sans MT" charset="0"/>
                <a:sym typeface="Gill Sans MT" charset="0"/>
              </a:rPr>
              <a:t>Q: Do alternative routes exist?</a:t>
            </a:r>
          </a:p>
          <a:p>
            <a:pPr marL="107950" indent="-107950" defTabSz="914400">
              <a:spcBef>
                <a:spcPts val="600"/>
              </a:spcBef>
              <a:buFont typeface="Wingdings 3" charset="0"/>
              <a:buNone/>
            </a:pPr>
            <a:r>
              <a:rPr lang="en-US" sz="2600" i="1">
                <a:latin typeface="Gill Sans MT" charset="0"/>
                <a:cs typeface="Gill Sans MT" charset="0"/>
                <a:sym typeface="Gill Sans MT" charset="0"/>
              </a:rPr>
              <a:t>A: Alternate policy-compliant paths exist in 90% of simulated </a:t>
            </a:r>
            <a:r>
              <a:rPr lang="en-US" sz="2400">
                <a:latin typeface="Arial" charset="0"/>
                <a:cs typeface="Arial" charset="0"/>
                <a:sym typeface="Arial" charset="0"/>
              </a:rPr>
              <a:t>AVOID(X,P)</a:t>
            </a:r>
            <a:r>
              <a:rPr lang="en-US" sz="2600" i="1">
                <a:latin typeface="Gill Sans MT" charset="0"/>
                <a:cs typeface="Gill Sans MT" charset="0"/>
                <a:sym typeface="Gill Sans MT" charset="0"/>
              </a:rPr>
              <a:t> announcements.</a:t>
            </a:r>
          </a:p>
          <a:p>
            <a:pPr marL="107950" indent="-107950" defTabSz="914400">
              <a:spcBef>
                <a:spcPts val="600"/>
              </a:spcBef>
              <a:buSzPct val="76000"/>
              <a:buFont typeface="Wingdings 3" charset="0"/>
              <a:buChar char=""/>
            </a:pP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Simulated 10 million </a:t>
            </a:r>
            <a:r>
              <a:rPr lang="en-US" sz="2400">
                <a:latin typeface="Arial" charset="0"/>
                <a:cs typeface="Arial" charset="0"/>
                <a:sym typeface="Arial" charset="0"/>
              </a:rPr>
              <a:t>AVOIDs</a:t>
            </a:r>
            <a:r>
              <a:rPr lang="en-US" sz="2600">
                <a:latin typeface="Gill Sans MT" charset="0"/>
                <a:cs typeface="Gill Sans MT" charset="0"/>
                <a:sym typeface="Gill Sans MT" charset="0"/>
              </a:rPr>
              <a:t> on actual measured routes.</a:t>
            </a:r>
            <a:endParaRPr lang="en-US"/>
          </a:p>
        </p:txBody>
      </p:sp>
      <p:sp>
        <p:nvSpPr>
          <p:cNvPr id="77827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458DB1EC-B92D-524C-8147-6F266098D31B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7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imag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631329"/>
            <a:ext cx="789463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9874" name="AutoShape 2"/>
          <p:cNvSpPr>
            <a:spLocks/>
          </p:cNvSpPr>
          <p:nvPr/>
        </p:nvSpPr>
        <p:spPr bwMode="auto">
          <a:xfrm>
            <a:off x="2971800" y="4526929"/>
            <a:ext cx="3810000" cy="1338263"/>
          </a:xfrm>
          <a:custGeom>
            <a:avLst/>
            <a:gdLst>
              <a:gd name="T0" fmla="*/ 10800 w 21600"/>
              <a:gd name="T1" fmla="+- 0 10828 571"/>
              <a:gd name="T2" fmla="*/ 10828 h 20515"/>
              <a:gd name="T3" fmla="*/ 10800 w 21600"/>
              <a:gd name="T4" fmla="+- 0 10828 571"/>
              <a:gd name="T5" fmla="*/ 10828 h 20515"/>
              <a:gd name="T6" fmla="*/ 10800 w 21600"/>
              <a:gd name="T7" fmla="+- 0 10828 571"/>
              <a:gd name="T8" fmla="*/ 10828 h 20515"/>
              <a:gd name="T9" fmla="*/ 10800 w 21600"/>
              <a:gd name="T10" fmla="+- 0 10828 571"/>
              <a:gd name="T11" fmla="*/ 10828 h 2051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515">
                <a:moveTo>
                  <a:pt x="0" y="15385"/>
                </a:moveTo>
                <a:cubicBezTo>
                  <a:pt x="1404" y="17428"/>
                  <a:pt x="2808" y="19472"/>
                  <a:pt x="3888" y="20056"/>
                </a:cubicBezTo>
                <a:cubicBezTo>
                  <a:pt x="4968" y="20639"/>
                  <a:pt x="5832" y="21028"/>
                  <a:pt x="6480" y="18888"/>
                </a:cubicBezTo>
                <a:cubicBezTo>
                  <a:pt x="7128" y="16747"/>
                  <a:pt x="5760" y="10326"/>
                  <a:pt x="7776" y="7212"/>
                </a:cubicBezTo>
                <a:cubicBezTo>
                  <a:pt x="9792" y="4099"/>
                  <a:pt x="16272" y="985"/>
                  <a:pt x="18576" y="207"/>
                </a:cubicBezTo>
                <a:cubicBezTo>
                  <a:pt x="20880" y="-571"/>
                  <a:pt x="21240" y="985"/>
                  <a:pt x="21600" y="2542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75" name="AutoShape 3"/>
          <p:cNvSpPr>
            <a:spLocks/>
          </p:cNvSpPr>
          <p:nvPr/>
        </p:nvSpPr>
        <p:spPr bwMode="auto">
          <a:xfrm>
            <a:off x="2057400" y="2323479"/>
            <a:ext cx="1066800" cy="463550"/>
          </a:xfrm>
          <a:custGeom>
            <a:avLst/>
            <a:gdLst>
              <a:gd name="T0" fmla="*/ 10800 w 21600"/>
              <a:gd name="T1" fmla="+- 0 11486 1373"/>
              <a:gd name="T2" fmla="*/ 11486 h 20227"/>
              <a:gd name="T3" fmla="*/ 10800 w 21600"/>
              <a:gd name="T4" fmla="+- 0 11486 1373"/>
              <a:gd name="T5" fmla="*/ 11486 h 20227"/>
              <a:gd name="T6" fmla="*/ 10800 w 21600"/>
              <a:gd name="T7" fmla="+- 0 11486 1373"/>
              <a:gd name="T8" fmla="*/ 11486 h 20227"/>
              <a:gd name="T9" fmla="*/ 10800 w 21600"/>
              <a:gd name="T10" fmla="+- 0 11486 1373"/>
              <a:gd name="T11" fmla="*/ 11486 h 2022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227">
                <a:moveTo>
                  <a:pt x="0" y="10257"/>
                </a:moveTo>
                <a:cubicBezTo>
                  <a:pt x="5914" y="4442"/>
                  <a:pt x="11828" y="-1373"/>
                  <a:pt x="15428" y="288"/>
                </a:cubicBezTo>
                <a:cubicBezTo>
                  <a:pt x="19028" y="1950"/>
                  <a:pt x="20314" y="11088"/>
                  <a:pt x="21599" y="20226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76" name="AutoShape 4"/>
          <p:cNvSpPr>
            <a:spLocks/>
          </p:cNvSpPr>
          <p:nvPr/>
        </p:nvSpPr>
        <p:spPr bwMode="auto">
          <a:xfrm>
            <a:off x="3124200" y="2787029"/>
            <a:ext cx="9144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4200"/>
                  <a:pt x="0" y="8400"/>
                  <a:pt x="1800" y="10800"/>
                </a:cubicBezTo>
                <a:cubicBezTo>
                  <a:pt x="3600" y="13200"/>
                  <a:pt x="7500" y="12600"/>
                  <a:pt x="10800" y="14400"/>
                </a:cubicBezTo>
                <a:cubicBezTo>
                  <a:pt x="14100" y="16200"/>
                  <a:pt x="19800" y="20400"/>
                  <a:pt x="21600" y="21600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77" name="AutoShape 5"/>
          <p:cNvSpPr>
            <a:spLocks/>
          </p:cNvSpPr>
          <p:nvPr/>
        </p:nvSpPr>
        <p:spPr bwMode="auto">
          <a:xfrm>
            <a:off x="6096000" y="3853829"/>
            <a:ext cx="558800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79878" name="AutoShape 6"/>
          <p:cNvSpPr>
            <a:spLocks/>
          </p:cNvSpPr>
          <p:nvPr/>
        </p:nvSpPr>
        <p:spPr bwMode="auto">
          <a:xfrm>
            <a:off x="5181600" y="3320429"/>
            <a:ext cx="14859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79879" name="AutoShape 7"/>
          <p:cNvSpPr>
            <a:spLocks/>
          </p:cNvSpPr>
          <p:nvPr/>
        </p:nvSpPr>
        <p:spPr bwMode="auto">
          <a:xfrm>
            <a:off x="2286000" y="1859929"/>
            <a:ext cx="31115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UW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79880" name="AutoShape 8"/>
          <p:cNvSpPr>
            <a:spLocks/>
          </p:cNvSpPr>
          <p:nvPr/>
        </p:nvSpPr>
        <p:spPr bwMode="auto">
          <a:xfrm>
            <a:off x="673100" y="3923679"/>
            <a:ext cx="29210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Sprint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79881" name="AutoShape 9"/>
          <p:cNvSpPr>
            <a:spLocks/>
          </p:cNvSpPr>
          <p:nvPr/>
        </p:nvSpPr>
        <p:spPr bwMode="auto">
          <a:xfrm>
            <a:off x="1371600" y="4996829"/>
            <a:ext cx="28194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AISP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79882" name="AutoShape 10"/>
          <p:cNvSpPr>
            <a:spLocks/>
          </p:cNvSpPr>
          <p:nvPr/>
        </p:nvSpPr>
        <p:spPr bwMode="auto">
          <a:xfrm>
            <a:off x="4038600" y="2488579"/>
            <a:ext cx="22098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79883" name="AutoShape 11"/>
          <p:cNvSpPr>
            <a:spLocks/>
          </p:cNvSpPr>
          <p:nvPr/>
        </p:nvSpPr>
        <p:spPr bwMode="auto">
          <a:xfrm>
            <a:off x="4648200" y="4996829"/>
            <a:ext cx="17653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79884" name="AutoShape 12"/>
          <p:cNvSpPr>
            <a:spLocks/>
          </p:cNvSpPr>
          <p:nvPr/>
        </p:nvSpPr>
        <p:spPr bwMode="auto">
          <a:xfrm>
            <a:off x="4038600" y="3079129"/>
            <a:ext cx="571500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4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7" y="10475"/>
                </a:lnTo>
                <a:lnTo>
                  <a:pt x="21600" y="13289"/>
                </a:lnTo>
                <a:lnTo>
                  <a:pt x="16837" y="12942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6"/>
                </a:lnTo>
                <a:lnTo>
                  <a:pt x="10532" y="14934"/>
                </a:lnTo>
                <a:lnTo>
                  <a:pt x="8485" y="21599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4" y="14586"/>
                </a:lnTo>
                <a:lnTo>
                  <a:pt x="3722" y="11774"/>
                </a:lnTo>
                <a:lnTo>
                  <a:pt x="0" y="8615"/>
                </a:lnTo>
                <a:lnTo>
                  <a:pt x="4627" y="7616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85" name="AutoShape 13"/>
          <p:cNvSpPr>
            <a:spLocks/>
          </p:cNvSpPr>
          <p:nvPr/>
        </p:nvSpPr>
        <p:spPr bwMode="auto">
          <a:xfrm>
            <a:off x="611188" y="6812929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1FF727F8-A2C1-704C-AC56-91D005E9EFC5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87</a:t>
            </a:fld>
            <a:endParaRPr lang="en-US"/>
          </a:p>
        </p:txBody>
      </p:sp>
      <p:sp>
        <p:nvSpPr>
          <p:cNvPr id="79886" name="AutoShape 14"/>
          <p:cNvSpPr>
            <a:spLocks/>
          </p:cNvSpPr>
          <p:nvPr/>
        </p:nvSpPr>
        <p:spPr bwMode="auto">
          <a:xfrm rot="164187">
            <a:off x="3098800" y="2872754"/>
            <a:ext cx="3035300" cy="162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1181"/>
                  <a:pt x="669" y="2581"/>
                  <a:pt x="2216" y="2443"/>
                </a:cubicBezTo>
                <a:cubicBezTo>
                  <a:pt x="2938" y="2378"/>
                  <a:pt x="3445" y="3934"/>
                  <a:pt x="4439" y="4441"/>
                </a:cubicBezTo>
                <a:cubicBezTo>
                  <a:pt x="5433" y="4947"/>
                  <a:pt x="21057" y="21262"/>
                  <a:pt x="21600" y="21600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87" name="AutoShape 15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4000" dirty="0">
                <a:solidFill>
                  <a:srgbClr val="585866"/>
                </a:solidFill>
                <a:latin typeface="+mj-lt"/>
                <a:cs typeface="Bookman Old Style" charset="0"/>
                <a:sym typeface="Bookman Old Style" charset="0"/>
              </a:rPr>
              <a:t>Practical Self-Repair of Reverse Paths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7664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  <p:bldP spid="79875" grpId="0" animBg="1" autoUpdateAnimBg="0"/>
      <p:bldP spid="79876" grpId="0" animBg="1" autoUpdateAnimBg="0"/>
      <p:bldP spid="79877" grpId="0" animBg="1" autoUpdateAnimBg="0"/>
      <p:bldP spid="79878" grpId="0" animBg="1" autoUpdateAnimBg="0"/>
      <p:bldP spid="79879" grpId="0" animBg="1" autoUpdateAnimBg="0"/>
      <p:bldP spid="79880" grpId="0" animBg="1" autoUpdateAnimBg="0"/>
      <p:bldP spid="79881" grpId="0" animBg="1" autoUpdateAnimBg="0"/>
      <p:bldP spid="79882" grpId="0" animBg="1" autoUpdateAnimBg="0"/>
      <p:bldP spid="79883" grpId="0" animBg="1" autoUpdateAnimBg="0"/>
      <p:bldP spid="79884" grpId="0" animBg="1" autoUpdateAnimBg="0"/>
      <p:bldP spid="79886" grpId="0" animBg="1" autoUpdateAnimBg="0"/>
      <p:bldP spid="79886" grpId="1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imag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721233"/>
            <a:ext cx="789463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22" name="AutoShape 2"/>
          <p:cNvSpPr>
            <a:spLocks/>
          </p:cNvSpPr>
          <p:nvPr/>
        </p:nvSpPr>
        <p:spPr bwMode="auto">
          <a:xfrm>
            <a:off x="2971800" y="4616833"/>
            <a:ext cx="3810000" cy="1338263"/>
          </a:xfrm>
          <a:custGeom>
            <a:avLst/>
            <a:gdLst>
              <a:gd name="T0" fmla="*/ 10800 w 21600"/>
              <a:gd name="T1" fmla="+- 0 10828 571"/>
              <a:gd name="T2" fmla="*/ 10828 h 20515"/>
              <a:gd name="T3" fmla="*/ 10800 w 21600"/>
              <a:gd name="T4" fmla="+- 0 10828 571"/>
              <a:gd name="T5" fmla="*/ 10828 h 20515"/>
              <a:gd name="T6" fmla="*/ 10800 w 21600"/>
              <a:gd name="T7" fmla="+- 0 10828 571"/>
              <a:gd name="T8" fmla="*/ 10828 h 20515"/>
              <a:gd name="T9" fmla="*/ 10800 w 21600"/>
              <a:gd name="T10" fmla="+- 0 10828 571"/>
              <a:gd name="T11" fmla="*/ 10828 h 2051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515">
                <a:moveTo>
                  <a:pt x="0" y="15385"/>
                </a:moveTo>
                <a:cubicBezTo>
                  <a:pt x="1404" y="17428"/>
                  <a:pt x="2808" y="19472"/>
                  <a:pt x="3888" y="20056"/>
                </a:cubicBezTo>
                <a:cubicBezTo>
                  <a:pt x="4968" y="20639"/>
                  <a:pt x="5832" y="21028"/>
                  <a:pt x="6480" y="18888"/>
                </a:cubicBezTo>
                <a:cubicBezTo>
                  <a:pt x="7128" y="16747"/>
                  <a:pt x="5760" y="10326"/>
                  <a:pt x="7776" y="7212"/>
                </a:cubicBezTo>
                <a:cubicBezTo>
                  <a:pt x="9792" y="4099"/>
                  <a:pt x="16272" y="985"/>
                  <a:pt x="18576" y="207"/>
                </a:cubicBezTo>
                <a:cubicBezTo>
                  <a:pt x="20880" y="-571"/>
                  <a:pt x="21240" y="985"/>
                  <a:pt x="21600" y="2542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23" name="AutoShape 3"/>
          <p:cNvSpPr>
            <a:spLocks/>
          </p:cNvSpPr>
          <p:nvPr/>
        </p:nvSpPr>
        <p:spPr bwMode="auto">
          <a:xfrm>
            <a:off x="2057400" y="2413383"/>
            <a:ext cx="1066800" cy="463550"/>
          </a:xfrm>
          <a:custGeom>
            <a:avLst/>
            <a:gdLst>
              <a:gd name="T0" fmla="*/ 10800 w 21600"/>
              <a:gd name="T1" fmla="+- 0 11486 1373"/>
              <a:gd name="T2" fmla="*/ 11486 h 20227"/>
              <a:gd name="T3" fmla="*/ 10800 w 21600"/>
              <a:gd name="T4" fmla="+- 0 11486 1373"/>
              <a:gd name="T5" fmla="*/ 11486 h 20227"/>
              <a:gd name="T6" fmla="*/ 10800 w 21600"/>
              <a:gd name="T7" fmla="+- 0 11486 1373"/>
              <a:gd name="T8" fmla="*/ 11486 h 20227"/>
              <a:gd name="T9" fmla="*/ 10800 w 21600"/>
              <a:gd name="T10" fmla="+- 0 11486 1373"/>
              <a:gd name="T11" fmla="*/ 11486 h 2022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227">
                <a:moveTo>
                  <a:pt x="0" y="10257"/>
                </a:moveTo>
                <a:cubicBezTo>
                  <a:pt x="5914" y="4442"/>
                  <a:pt x="11828" y="-1373"/>
                  <a:pt x="15428" y="288"/>
                </a:cubicBezTo>
                <a:cubicBezTo>
                  <a:pt x="19028" y="1950"/>
                  <a:pt x="20314" y="11088"/>
                  <a:pt x="21599" y="20226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24" name="AutoShape 4"/>
          <p:cNvSpPr>
            <a:spLocks/>
          </p:cNvSpPr>
          <p:nvPr/>
        </p:nvSpPr>
        <p:spPr bwMode="auto">
          <a:xfrm>
            <a:off x="3124200" y="2876933"/>
            <a:ext cx="9144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4200"/>
                  <a:pt x="0" y="8400"/>
                  <a:pt x="1800" y="10800"/>
                </a:cubicBezTo>
                <a:cubicBezTo>
                  <a:pt x="3600" y="13200"/>
                  <a:pt x="7500" y="12600"/>
                  <a:pt x="10800" y="14400"/>
                </a:cubicBezTo>
                <a:cubicBezTo>
                  <a:pt x="14100" y="16200"/>
                  <a:pt x="19800" y="20400"/>
                  <a:pt x="21600" y="21600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25" name="AutoShape 5"/>
          <p:cNvSpPr>
            <a:spLocks/>
          </p:cNvSpPr>
          <p:nvPr/>
        </p:nvSpPr>
        <p:spPr bwMode="auto">
          <a:xfrm>
            <a:off x="6096000" y="3943733"/>
            <a:ext cx="558800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26" name="AutoShape 6"/>
          <p:cNvSpPr>
            <a:spLocks/>
          </p:cNvSpPr>
          <p:nvPr/>
        </p:nvSpPr>
        <p:spPr bwMode="auto">
          <a:xfrm>
            <a:off x="5181600" y="3410333"/>
            <a:ext cx="14859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27" name="AutoShape 7"/>
          <p:cNvSpPr>
            <a:spLocks/>
          </p:cNvSpPr>
          <p:nvPr/>
        </p:nvSpPr>
        <p:spPr bwMode="auto">
          <a:xfrm>
            <a:off x="2286000" y="1949833"/>
            <a:ext cx="30988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UW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28" name="AutoShape 8"/>
          <p:cNvSpPr>
            <a:spLocks/>
          </p:cNvSpPr>
          <p:nvPr/>
        </p:nvSpPr>
        <p:spPr bwMode="auto">
          <a:xfrm>
            <a:off x="673100" y="4013583"/>
            <a:ext cx="29210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Sprint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29" name="AutoShape 9"/>
          <p:cNvSpPr>
            <a:spLocks/>
          </p:cNvSpPr>
          <p:nvPr/>
        </p:nvSpPr>
        <p:spPr bwMode="auto">
          <a:xfrm>
            <a:off x="1371600" y="5086733"/>
            <a:ext cx="28194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AISP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30" name="AutoShape 10"/>
          <p:cNvSpPr>
            <a:spLocks/>
          </p:cNvSpPr>
          <p:nvPr/>
        </p:nvSpPr>
        <p:spPr bwMode="auto">
          <a:xfrm>
            <a:off x="4038600" y="2572133"/>
            <a:ext cx="254000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 b="1">
                <a:latin typeface="Arial" charset="0"/>
                <a:cs typeface="Arial" charset="0"/>
                <a:sym typeface="Arial" charset="0"/>
              </a:rPr>
              <a:t>?</a:t>
            </a:r>
            <a:endParaRPr lang="en-US"/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4648200" y="5086733"/>
            <a:ext cx="17653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32" name="AutoShape 12"/>
          <p:cNvSpPr>
            <a:spLocks/>
          </p:cNvSpPr>
          <p:nvPr/>
        </p:nvSpPr>
        <p:spPr bwMode="auto">
          <a:xfrm>
            <a:off x="4038600" y="3169033"/>
            <a:ext cx="571500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4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7" y="10475"/>
                </a:lnTo>
                <a:lnTo>
                  <a:pt x="21600" y="13289"/>
                </a:lnTo>
                <a:lnTo>
                  <a:pt x="16837" y="12942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6"/>
                </a:lnTo>
                <a:lnTo>
                  <a:pt x="10532" y="14934"/>
                </a:lnTo>
                <a:lnTo>
                  <a:pt x="8485" y="21599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4" y="14586"/>
                </a:lnTo>
                <a:lnTo>
                  <a:pt x="3722" y="11774"/>
                </a:lnTo>
                <a:lnTo>
                  <a:pt x="0" y="8615"/>
                </a:lnTo>
                <a:lnTo>
                  <a:pt x="4627" y="7616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33" name="AutoShape 13"/>
          <p:cNvSpPr>
            <a:spLocks/>
          </p:cNvSpPr>
          <p:nvPr/>
        </p:nvSpPr>
        <p:spPr bwMode="auto">
          <a:xfrm>
            <a:off x="3124200" y="2788033"/>
            <a:ext cx="2286000" cy="1981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480" y="1523"/>
                  <a:pt x="960" y="3046"/>
                  <a:pt x="1440" y="4984"/>
                </a:cubicBezTo>
                <a:cubicBezTo>
                  <a:pt x="1920" y="6923"/>
                  <a:pt x="1800" y="10107"/>
                  <a:pt x="2880" y="11630"/>
                </a:cubicBezTo>
                <a:cubicBezTo>
                  <a:pt x="3960" y="13153"/>
                  <a:pt x="6360" y="12876"/>
                  <a:pt x="7920" y="14123"/>
                </a:cubicBezTo>
                <a:cubicBezTo>
                  <a:pt x="9480" y="15369"/>
                  <a:pt x="9960" y="17861"/>
                  <a:pt x="12240" y="19107"/>
                </a:cubicBezTo>
                <a:cubicBezTo>
                  <a:pt x="14520" y="20353"/>
                  <a:pt x="18060" y="20976"/>
                  <a:pt x="21600" y="21599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buClrTx/>
            </a:pPr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34" name="AutoShape 14"/>
          <p:cNvSpPr>
            <a:spLocks/>
          </p:cNvSpPr>
          <p:nvPr/>
        </p:nvSpPr>
        <p:spPr bwMode="auto">
          <a:xfrm>
            <a:off x="2286000" y="1949833"/>
            <a:ext cx="53467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spcBef>
                <a:spcPts val="9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UW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Sprint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35" name="AutoShape 15"/>
          <p:cNvSpPr>
            <a:spLocks/>
          </p:cNvSpPr>
          <p:nvPr/>
        </p:nvSpPr>
        <p:spPr bwMode="auto">
          <a:xfrm>
            <a:off x="-25400" y="4013583"/>
            <a:ext cx="44958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9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Sprint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36" name="AutoShape 16"/>
          <p:cNvSpPr>
            <a:spLocks/>
          </p:cNvSpPr>
          <p:nvPr/>
        </p:nvSpPr>
        <p:spPr bwMode="auto">
          <a:xfrm>
            <a:off x="63500" y="5074033"/>
            <a:ext cx="43561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9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AISP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37" name="AutoShape 17"/>
          <p:cNvSpPr>
            <a:spLocks/>
          </p:cNvSpPr>
          <p:nvPr/>
        </p:nvSpPr>
        <p:spPr bwMode="auto">
          <a:xfrm>
            <a:off x="5180013" y="3416683"/>
            <a:ext cx="30226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9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38" name="AutoShape 18"/>
          <p:cNvSpPr>
            <a:spLocks/>
          </p:cNvSpPr>
          <p:nvPr/>
        </p:nvSpPr>
        <p:spPr bwMode="auto">
          <a:xfrm>
            <a:off x="6094413" y="3937383"/>
            <a:ext cx="21082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900"/>
              </a:spcBef>
            </a:pPr>
            <a:r>
              <a:rPr lang="en-US" sz="2200" b="1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2200" b="1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 b="1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 b="1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2200" b="1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39" name="AutoShape 19"/>
          <p:cNvSpPr>
            <a:spLocks/>
          </p:cNvSpPr>
          <p:nvPr/>
        </p:nvSpPr>
        <p:spPr bwMode="auto">
          <a:xfrm>
            <a:off x="4648200" y="5074033"/>
            <a:ext cx="33147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9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40" name="AutoShape 20"/>
          <p:cNvSpPr>
            <a:spLocks/>
          </p:cNvSpPr>
          <p:nvPr/>
        </p:nvSpPr>
        <p:spPr bwMode="auto">
          <a:xfrm>
            <a:off x="7181850" y="4486658"/>
            <a:ext cx="1993900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lvl="1" algn="ctr">
              <a:spcBef>
                <a:spcPts val="600"/>
              </a:spcBef>
              <a:buClrTx/>
              <a:buFont typeface="Wingdings 3" charset="0"/>
              <a:buNone/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AVOID(L3,WS)</a:t>
            </a:r>
            <a:endParaRPr lang="en-US"/>
          </a:p>
        </p:txBody>
      </p:sp>
      <p:sp>
        <p:nvSpPr>
          <p:cNvPr id="81941" name="AutoShape 21"/>
          <p:cNvSpPr>
            <a:spLocks/>
          </p:cNvSpPr>
          <p:nvPr/>
        </p:nvSpPr>
        <p:spPr bwMode="auto">
          <a:xfrm>
            <a:off x="611188" y="6902833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2DAA51F1-6CE1-494A-8A56-5CEF55A1AAB0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88</a:t>
            </a:fld>
            <a:endParaRPr lang="en-US"/>
          </a:p>
        </p:txBody>
      </p:sp>
      <p:sp>
        <p:nvSpPr>
          <p:cNvPr id="81943" name="AutoShape 23"/>
          <p:cNvSpPr>
            <a:spLocks/>
          </p:cNvSpPr>
          <p:nvPr/>
        </p:nvSpPr>
        <p:spPr bwMode="auto">
          <a:xfrm>
            <a:off x="4038600" y="2578483"/>
            <a:ext cx="22098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spcBef>
                <a:spcPts val="1000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220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2200">
                <a:latin typeface="Arial" charset="0"/>
                <a:cs typeface="Arial" charset="0"/>
                <a:sym typeface="Arial" charset="0"/>
              </a:rPr>
              <a:t>WS</a:t>
            </a:r>
            <a:endParaRPr lang="en-US"/>
          </a:p>
        </p:txBody>
      </p:sp>
      <p:sp>
        <p:nvSpPr>
          <p:cNvPr id="81944" name="AutoShape 24"/>
          <p:cNvSpPr>
            <a:spLocks/>
          </p:cNvSpPr>
          <p:nvPr/>
        </p:nvSpPr>
        <p:spPr bwMode="auto">
          <a:xfrm>
            <a:off x="381000" y="6190046"/>
            <a:ext cx="87630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r>
              <a:rPr lang="en-US" sz="2600"/>
              <a:t>BGP loop prevention encourages switch to working path.</a:t>
            </a:r>
            <a:endParaRPr lang="en-US"/>
          </a:p>
        </p:txBody>
      </p:sp>
      <p:sp>
        <p:nvSpPr>
          <p:cNvPr id="26" name="AutoShape 15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/>
          <a:p>
            <a:pPr>
              <a:buClr>
                <a:srgbClr val="585866"/>
              </a:buClr>
            </a:pPr>
            <a:r>
              <a:rPr lang="en-US" sz="4000" dirty="0">
                <a:solidFill>
                  <a:srgbClr val="585866"/>
                </a:solidFill>
                <a:latin typeface="+mj-lt"/>
                <a:cs typeface="Bookman Old Style" charset="0"/>
                <a:sym typeface="Bookman Old Style" charset="0"/>
              </a:rPr>
              <a:t>Practical Self-Repair of Reverse Paths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6748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 autoUpdateAnimBg="0"/>
      <p:bldP spid="81929" grpId="0" animBg="1" autoUpdateAnimBg="0"/>
      <p:bldP spid="81930" grpId="0" animBg="1" autoUpdateAnimBg="0"/>
      <p:bldP spid="81931" grpId="0" animBg="1" autoUpdateAnimBg="0"/>
      <p:bldP spid="81933" grpId="0" animBg="1" autoUpdateAnimBg="0"/>
      <p:bldP spid="81934" grpId="0" animBg="1" autoUpdateAnimBg="0"/>
      <p:bldP spid="81935" grpId="0" animBg="1" autoUpdateAnimBg="0"/>
      <p:bldP spid="81936" grpId="0" animBg="1" autoUpdateAnimBg="0"/>
      <p:bldP spid="81936" grpId="1" animBg="1" autoUpdateAnimBg="0"/>
      <p:bldP spid="81937" grpId="0" animBg="1" autoUpdateAnimBg="0"/>
      <p:bldP spid="81938" grpId="0" animBg="1" autoUpdateAnimBg="0"/>
      <p:bldP spid="81939" grpId="0" animBg="1" autoUpdateAnimBg="0"/>
      <p:bldP spid="81939" grpId="1" animBg="1" autoUpdateAnimBg="0"/>
      <p:bldP spid="81940" grpId="0" animBg="1" autoUpdateAnimBg="0"/>
      <p:bldP spid="81943" grpId="0" animBg="1" autoUpdateAnimBg="0"/>
      <p:bldP spid="81944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results</a:t>
            </a:r>
            <a:endParaRPr lang="en-US" dirty="0"/>
          </a:p>
        </p:txBody>
      </p:sp>
      <p:sp>
        <p:nvSpPr>
          <p:cNvPr id="83971" name="AutoShape 3"/>
          <p:cNvSpPr>
            <a:spLocks/>
          </p:cNvSpPr>
          <p:nvPr/>
        </p:nvSpPr>
        <p:spPr bwMode="auto">
          <a:xfrm>
            <a:off x="457200" y="1460942"/>
            <a:ext cx="8229600" cy="502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163513" indent="-163513">
              <a:spcBef>
                <a:spcPts val="600"/>
              </a:spcBef>
              <a:buClrTx/>
            </a:pPr>
            <a:r>
              <a:rPr lang="en-US" sz="2300" b="1" dirty="0"/>
              <a:t>Results from real poisonings</a:t>
            </a:r>
          </a:p>
          <a:p>
            <a:pPr marL="163513" indent="-163513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300" dirty="0"/>
              <a:t>Poisoning in the wild / poisoning anomalies</a:t>
            </a:r>
          </a:p>
          <a:p>
            <a:pPr marL="163513" indent="-163513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300" dirty="0"/>
              <a:t>Case study of restoring connectivity</a:t>
            </a:r>
          </a:p>
          <a:p>
            <a:pPr marL="163513" indent="-163513">
              <a:spcBef>
                <a:spcPts val="600"/>
              </a:spcBef>
              <a:buClrTx/>
            </a:pPr>
            <a:r>
              <a:rPr lang="en-US" sz="2300" b="1" dirty="0"/>
              <a:t>Making poisoning flexible</a:t>
            </a:r>
          </a:p>
          <a:p>
            <a:pPr marL="273050" lvl="1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300" dirty="0"/>
              <a:t>Monitoring broken path while it is disabled</a:t>
            </a:r>
          </a:p>
          <a:p>
            <a:pPr marL="273050" lvl="1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300" dirty="0"/>
              <a:t>Allowing ISPs w/o alternatives to use disabled route</a:t>
            </a:r>
          </a:p>
          <a:p>
            <a:pPr marL="163513" indent="-163513">
              <a:spcBef>
                <a:spcPts val="600"/>
              </a:spcBef>
              <a:buClr>
                <a:srgbClr val="8590B2"/>
              </a:buClr>
              <a:buFont typeface="Wingdings 3" charset="0"/>
              <a:buNone/>
            </a:pPr>
            <a:r>
              <a:rPr lang="en-US" sz="2300" b="1" dirty="0"/>
              <a:t>L</a:t>
            </a:r>
            <a:r>
              <a:rPr lang="en-US" sz="2100" b="1" dirty="0"/>
              <a:t>IFE</a:t>
            </a:r>
            <a:r>
              <a:rPr lang="en-US" sz="2300" b="1" dirty="0"/>
              <a:t>G</a:t>
            </a:r>
            <a:r>
              <a:rPr lang="en-US" sz="2100" b="1" dirty="0"/>
              <a:t>UARD</a:t>
            </a:r>
            <a:r>
              <a:rPr lang="ja-JP" altLang="en-US" sz="2300" b="1" dirty="0"/>
              <a:t>’</a:t>
            </a:r>
            <a:r>
              <a:rPr lang="en-US" sz="2300" b="1" dirty="0"/>
              <a:t>s scalability</a:t>
            </a:r>
          </a:p>
          <a:p>
            <a:pPr marL="163513" indent="-163513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300" dirty="0"/>
              <a:t>Overhead and speed of failure location</a:t>
            </a:r>
          </a:p>
          <a:p>
            <a:pPr marL="163513" indent="-163513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300" dirty="0"/>
              <a:t>Router update load if many ISPs deploy our approach</a:t>
            </a:r>
          </a:p>
          <a:p>
            <a:pPr marL="163513" indent="-163513">
              <a:spcBef>
                <a:spcPts val="600"/>
              </a:spcBef>
              <a:buClrTx/>
            </a:pPr>
            <a:r>
              <a:rPr lang="en-US" sz="2300" b="1" dirty="0"/>
              <a:t>Alternatives to poisoning</a:t>
            </a:r>
          </a:p>
          <a:p>
            <a:pPr marL="163513" indent="-163513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300" dirty="0"/>
              <a:t>Compatibility with secure routing (BGPSEC, etc.)</a:t>
            </a:r>
          </a:p>
          <a:p>
            <a:pPr marL="163513" indent="-163513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300" dirty="0"/>
              <a:t>Comparing to other route control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BGP Relationships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544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73899" y="598230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7134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37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74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381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971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2179837" y="1541362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8023963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1127385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4433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21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4738080" y="3402957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2932749" y="3402957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7677" y="396441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Provider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 flipH="1">
            <a:off x="5339738" y="4771939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Customer pays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provider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2178084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5484582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1402" y="4017188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87901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2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477979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3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 flipH="1">
            <a:off x="5193867" y="2361214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Peers do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1412113" y="4426076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1006996" y="4017188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3137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2820842" y="2176029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 2 has no incentive to route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3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263979" y="395862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67401" y="396441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991157" y="188797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Provider</a:t>
            </a:r>
            <a:endParaRPr lang="en-US" sz="2400" dirty="0"/>
          </a:p>
        </p:txBody>
      </p:sp>
      <p:sp>
        <p:nvSpPr>
          <p:cNvPr id="61" name="U-Turn Arrow 60"/>
          <p:cNvSpPr/>
          <p:nvPr/>
        </p:nvSpPr>
        <p:spPr>
          <a:xfrm>
            <a:off x="1006996" y="2349640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59106" y="3214616"/>
            <a:ext cx="609600" cy="769441"/>
            <a:chOff x="-2057400" y="3695700"/>
            <a:chExt cx="609600" cy="769441"/>
          </a:xfrm>
        </p:grpSpPr>
        <p:sp>
          <p:nvSpPr>
            <p:cNvPr id="55" name="TextBox 54"/>
            <p:cNvSpPr txBox="1"/>
            <p:nvPr/>
          </p:nvSpPr>
          <p:spPr>
            <a:xfrm>
              <a:off x="-2057400" y="36957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dirty="0" smtClean="0">
                  <a:solidFill>
                    <a:schemeClr val="accent3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$</a:t>
              </a:r>
              <a:endParaRPr lang="en-CA" sz="4400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6" name="&quot;No&quot; Symbol 55"/>
            <p:cNvSpPr/>
            <p:nvPr/>
          </p:nvSpPr>
          <p:spPr>
            <a:xfrm>
              <a:off x="-2055125" y="3843176"/>
              <a:ext cx="457200" cy="510303"/>
            </a:xfrm>
            <a:prstGeom prst="noSmoking">
              <a:avLst>
                <a:gd name="adj" fmla="val 954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48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709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Can poisoning approximate </a:t>
            </a:r>
            <a:r>
              <a:rPr lang="en-US" sz="3000">
                <a:latin typeface="Arial" charset="0"/>
                <a:cs typeface="Arial" charset="0"/>
                <a:sym typeface="Arial" charset="0"/>
              </a:rPr>
              <a:t>AVOID </a:t>
            </a:r>
            <a:r>
              <a:rPr lang="en-US"/>
              <a:t>effects?</a:t>
            </a:r>
          </a:p>
        </p:txBody>
      </p:sp>
      <p:sp>
        <p:nvSpPr>
          <p:cNvPr id="86019" name="AutoShape 3"/>
          <p:cNvSpPr>
            <a:spLocks/>
          </p:cNvSpPr>
          <p:nvPr/>
        </p:nvSpPr>
        <p:spPr bwMode="auto">
          <a:xfrm>
            <a:off x="356052" y="1920875"/>
            <a:ext cx="8229600" cy="43948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136525" indent="-136525">
              <a:spcBef>
                <a:spcPts val="600"/>
              </a:spcBef>
              <a:buFont typeface="Wingdings 3" charset="0"/>
              <a:buNone/>
            </a:pPr>
            <a:r>
              <a:rPr lang="en-US" sz="2600" b="1" dirty="0"/>
              <a:t>L</a:t>
            </a:r>
            <a:r>
              <a:rPr lang="en-US" sz="2400" b="1" dirty="0"/>
              <a:t>IFE</a:t>
            </a:r>
            <a:r>
              <a:rPr lang="en-US" sz="2600" b="1" dirty="0"/>
              <a:t>G</a:t>
            </a:r>
            <a:r>
              <a:rPr lang="en-US" sz="2400" b="1" dirty="0"/>
              <a:t>UARD</a:t>
            </a:r>
            <a:r>
              <a:rPr lang="ja-JP" altLang="en-US" sz="2400" dirty="0"/>
              <a:t>’</a:t>
            </a:r>
            <a:r>
              <a:rPr lang="en-US" sz="2400" dirty="0"/>
              <a:t>s</a:t>
            </a:r>
            <a:r>
              <a:rPr lang="en-US" sz="2600" dirty="0"/>
              <a:t> </a:t>
            </a:r>
            <a:r>
              <a:rPr lang="en-US" sz="2400" dirty="0"/>
              <a:t>poisoning</a:t>
            </a:r>
            <a:r>
              <a:rPr lang="en-US" sz="2600" dirty="0"/>
              <a:t> repairs outages by disabling routes to induce route exploration.</a:t>
            </a:r>
          </a:p>
          <a:p>
            <a:pPr marL="136525" indent="-136525">
              <a:spcBef>
                <a:spcPts val="600"/>
              </a:spcBef>
              <a:buSzPct val="76000"/>
              <a:buFont typeface="Wingdings 3" charset="0"/>
              <a:buChar char=""/>
            </a:pPr>
            <a:endParaRPr lang="en-US" sz="2600" dirty="0"/>
          </a:p>
          <a:p>
            <a:pPr marL="136525" indent="-136525">
              <a:spcBef>
                <a:spcPts val="600"/>
              </a:spcBef>
              <a:buFont typeface="Wingdings 3" charset="0"/>
              <a:buNone/>
            </a:pPr>
            <a:r>
              <a:rPr lang="en-US" sz="2600" i="1" dirty="0"/>
              <a:t>Q: Does poisoning disrupt working routes?</a:t>
            </a:r>
          </a:p>
          <a:p>
            <a:pPr marL="136525" indent="-136525">
              <a:spcBef>
                <a:spcPts val="600"/>
              </a:spcBef>
              <a:buFont typeface="Wingdings 3" charset="0"/>
              <a:buNone/>
            </a:pPr>
            <a:r>
              <a:rPr lang="en-US" sz="2600" i="1" dirty="0"/>
              <a:t>A: No. As I will describe:</a:t>
            </a:r>
          </a:p>
          <a:p>
            <a:pPr marL="136525" indent="-136525">
              <a:spcBef>
                <a:spcPts val="600"/>
              </a:spcBef>
              <a:buClrTx/>
              <a:buSzPct val="100000"/>
              <a:buFontTx/>
              <a:buAutoNum type="alphaLcParenBoth"/>
            </a:pPr>
            <a:r>
              <a:rPr lang="en-US" sz="2600" dirty="0"/>
              <a:t> Under certain circumstances, we can disable a link without disabling the full ISP.</a:t>
            </a:r>
          </a:p>
          <a:p>
            <a:pPr marL="136525" indent="-136525">
              <a:spcBef>
                <a:spcPts val="600"/>
              </a:spcBef>
              <a:buClrTx/>
              <a:buSzPct val="100000"/>
              <a:buFontTx/>
              <a:buAutoNum type="alphaLcParenBoth"/>
            </a:pPr>
            <a:r>
              <a:rPr lang="en-US" sz="2600" dirty="0"/>
              <a:t> We can speed BGP convergence by carefully crafting announcements.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768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no_arr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81282"/>
            <a:ext cx="711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88067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968EFA0B-0603-5F47-A480-CC3229A7829B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91</a:t>
            </a:fld>
            <a:endParaRPr lang="en-US"/>
          </a:p>
        </p:txBody>
      </p:sp>
      <p:sp>
        <p:nvSpPr>
          <p:cNvPr id="88068" name="AutoShape 4"/>
          <p:cNvSpPr>
            <a:spLocks/>
          </p:cNvSpPr>
          <p:nvPr/>
        </p:nvSpPr>
        <p:spPr bwMode="auto">
          <a:xfrm>
            <a:off x="3187700" y="2813182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8069" name="AutoShape 5"/>
          <p:cNvSpPr>
            <a:spLocks/>
          </p:cNvSpPr>
          <p:nvPr/>
        </p:nvSpPr>
        <p:spPr bwMode="auto">
          <a:xfrm>
            <a:off x="457200" y="5086482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84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fwd_ori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70044"/>
            <a:ext cx="7112001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90115" name="AutoShape 3"/>
          <p:cNvSpPr>
            <a:spLocks/>
          </p:cNvSpPr>
          <p:nvPr/>
        </p:nvSpPr>
        <p:spPr bwMode="auto">
          <a:xfrm>
            <a:off x="611188" y="6869119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79471D57-2757-8B49-8668-000F0DF41146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92</a:t>
            </a:fld>
            <a:endParaRPr lang="en-US"/>
          </a:p>
        </p:txBody>
      </p:sp>
      <p:sp>
        <p:nvSpPr>
          <p:cNvPr id="90116" name="AutoShape 4"/>
          <p:cNvSpPr>
            <a:spLocks/>
          </p:cNvSpPr>
          <p:nvPr/>
        </p:nvSpPr>
        <p:spPr bwMode="auto">
          <a:xfrm>
            <a:off x="3187700" y="2801944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0117" name="AutoShape 5"/>
          <p:cNvSpPr>
            <a:spLocks/>
          </p:cNvSpPr>
          <p:nvPr/>
        </p:nvSpPr>
        <p:spPr bwMode="auto">
          <a:xfrm>
            <a:off x="457200" y="5075244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Forward direction is easy: choose a different route</a:t>
            </a:r>
          </a:p>
        </p:txBody>
      </p:sp>
    </p:spTree>
    <p:extLst>
      <p:ext uri="{BB962C8B-B14F-4D97-AF65-F5344CB8AC3E}">
        <p14:creationId xmlns:p14="http://schemas.microsoft.com/office/powerpoint/2010/main" val="20817891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 descr="fwd_af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81282"/>
            <a:ext cx="711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92163" name="AutoShape 3"/>
          <p:cNvSpPr>
            <a:spLocks/>
          </p:cNvSpPr>
          <p:nvPr/>
        </p:nvSpPr>
        <p:spPr bwMode="auto">
          <a:xfrm>
            <a:off x="611188" y="6880357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AAB2639C-046E-174C-8291-0836BC2B3E66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93</a:t>
            </a:fld>
            <a:endParaRPr lang="en-US"/>
          </a:p>
        </p:txBody>
      </p:sp>
      <p:sp>
        <p:nvSpPr>
          <p:cNvPr id="92164" name="AutoShape 4"/>
          <p:cNvSpPr>
            <a:spLocks/>
          </p:cNvSpPr>
          <p:nvPr/>
        </p:nvSpPr>
        <p:spPr bwMode="auto">
          <a:xfrm>
            <a:off x="3187700" y="2813182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2165" name="AutoShape 5"/>
          <p:cNvSpPr>
            <a:spLocks/>
          </p:cNvSpPr>
          <p:nvPr/>
        </p:nvSpPr>
        <p:spPr bwMode="auto">
          <a:xfrm>
            <a:off x="457200" y="5086482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Forward direction is easy: choose a different route</a:t>
            </a:r>
          </a:p>
        </p:txBody>
      </p:sp>
    </p:spTree>
    <p:extLst>
      <p:ext uri="{BB962C8B-B14F-4D97-AF65-F5344CB8AC3E}">
        <p14:creationId xmlns:p14="http://schemas.microsoft.com/office/powerpoint/2010/main" val="1792076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 descr="un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43000"/>
            <a:ext cx="711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94211" name="AutoShape 3"/>
          <p:cNvSpPr>
            <a:spLocks/>
          </p:cNvSpPr>
          <p:nvPr/>
        </p:nvSpPr>
        <p:spPr bwMode="auto">
          <a:xfrm>
            <a:off x="611188" y="6442075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8B37985E-7F59-054D-A571-DE8BAAED5487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94</a:t>
            </a:fld>
            <a:endParaRPr lang="en-US"/>
          </a:p>
        </p:txBody>
      </p:sp>
      <p:sp>
        <p:nvSpPr>
          <p:cNvPr id="94212" name="AutoShape 4"/>
          <p:cNvSpPr>
            <a:spLocks/>
          </p:cNvSpPr>
          <p:nvPr/>
        </p:nvSpPr>
        <p:spPr bwMode="auto">
          <a:xfrm>
            <a:off x="3187700" y="2374900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4213" name="AutoShape 5"/>
          <p:cNvSpPr>
            <a:spLocks/>
          </p:cNvSpPr>
          <p:nvPr/>
        </p:nvSpPr>
        <p:spPr bwMode="auto">
          <a:xfrm>
            <a:off x="457200" y="4648200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Poisoning seems blunt, disabling an entire ISP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1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announce_poison_no_sel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03758"/>
            <a:ext cx="711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96259" name="AutoShape 3"/>
          <p:cNvSpPr>
            <a:spLocks/>
          </p:cNvSpPr>
          <p:nvPr/>
        </p:nvSpPr>
        <p:spPr bwMode="auto">
          <a:xfrm>
            <a:off x="611188" y="6902833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CF7E4AC0-8732-894F-9743-7DC0EAB048AC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95</a:t>
            </a:fld>
            <a:endParaRPr lang="en-US"/>
          </a:p>
        </p:txBody>
      </p:sp>
      <p:sp>
        <p:nvSpPr>
          <p:cNvPr id="96260" name="AutoShape 4"/>
          <p:cNvSpPr>
            <a:spLocks/>
          </p:cNvSpPr>
          <p:nvPr/>
        </p:nvSpPr>
        <p:spPr bwMode="auto">
          <a:xfrm>
            <a:off x="3187700" y="2835658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6261" name="AutoShape 5"/>
          <p:cNvSpPr>
            <a:spLocks/>
          </p:cNvSpPr>
          <p:nvPr/>
        </p:nvSpPr>
        <p:spPr bwMode="auto">
          <a:xfrm>
            <a:off x="457200" y="5108958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Poisoning seems blunt, disabling an entire ISP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242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poison_no_sel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27558"/>
            <a:ext cx="711200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98307" name="AutoShape 3"/>
          <p:cNvSpPr>
            <a:spLocks/>
          </p:cNvSpPr>
          <p:nvPr/>
        </p:nvSpPr>
        <p:spPr bwMode="auto">
          <a:xfrm>
            <a:off x="611188" y="6902833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01293AF4-FB93-8046-9750-7BFCC0FE0607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96</a:t>
            </a:fld>
            <a:endParaRPr lang="en-US"/>
          </a:p>
        </p:txBody>
      </p:sp>
      <p:sp>
        <p:nvSpPr>
          <p:cNvPr id="98308" name="AutoShape 4"/>
          <p:cNvSpPr>
            <a:spLocks/>
          </p:cNvSpPr>
          <p:nvPr/>
        </p:nvSpPr>
        <p:spPr bwMode="auto">
          <a:xfrm>
            <a:off x="3187700" y="2835658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8309" name="AutoShape 5"/>
          <p:cNvSpPr>
            <a:spLocks/>
          </p:cNvSpPr>
          <p:nvPr/>
        </p:nvSpPr>
        <p:spPr bwMode="auto">
          <a:xfrm>
            <a:off x="457200" y="5108958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Poisoning seems blunt, disabling an entire ISP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35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 descr="select_p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58806"/>
            <a:ext cx="71088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100355" name="AutoShape 3"/>
          <p:cNvSpPr>
            <a:spLocks/>
          </p:cNvSpPr>
          <p:nvPr/>
        </p:nvSpPr>
        <p:spPr bwMode="auto">
          <a:xfrm>
            <a:off x="611188" y="6857881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7472B476-9BA8-B443-B9C2-0DD162D142EF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97</a:t>
            </a:fld>
            <a:endParaRPr lang="en-US"/>
          </a:p>
        </p:txBody>
      </p:sp>
      <p:sp>
        <p:nvSpPr>
          <p:cNvPr id="100356" name="AutoShape 4"/>
          <p:cNvSpPr>
            <a:spLocks/>
          </p:cNvSpPr>
          <p:nvPr/>
        </p:nvSpPr>
        <p:spPr bwMode="auto">
          <a:xfrm>
            <a:off x="3187700" y="2790706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0357" name="AutoShape 5"/>
          <p:cNvSpPr>
            <a:spLocks/>
          </p:cNvSpPr>
          <p:nvPr/>
        </p:nvSpPr>
        <p:spPr bwMode="auto">
          <a:xfrm>
            <a:off x="457200" y="5064006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Poisoning seems blunt, disabling an entire ISP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Selective advertising via just </a:t>
            </a:r>
            <a:r>
              <a:rPr lang="en-US" sz="2600" b="1" i="1"/>
              <a:t>D1 </a:t>
            </a:r>
            <a:r>
              <a:rPr lang="en-US" sz="2600"/>
              <a:t>is also blunt</a:t>
            </a:r>
            <a:endParaRPr lang="en-US"/>
          </a:p>
        </p:txBody>
      </p:sp>
      <p:sp>
        <p:nvSpPr>
          <p:cNvPr id="100358" name="AutoShape 6"/>
          <p:cNvSpPr>
            <a:spLocks/>
          </p:cNvSpPr>
          <p:nvPr/>
        </p:nvSpPr>
        <p:spPr bwMode="auto">
          <a:xfrm>
            <a:off x="3022600" y="4251206"/>
            <a:ext cx="558800" cy="33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4" y="5324"/>
                </a:lnTo>
                <a:lnTo>
                  <a:pt x="18380" y="4456"/>
                </a:lnTo>
                <a:lnTo>
                  <a:pt x="16701" y="7314"/>
                </a:lnTo>
                <a:lnTo>
                  <a:pt x="21096" y="8137"/>
                </a:lnTo>
                <a:lnTo>
                  <a:pt x="17607" y="10474"/>
                </a:lnTo>
                <a:lnTo>
                  <a:pt x="21599" y="13289"/>
                </a:lnTo>
                <a:lnTo>
                  <a:pt x="16836" y="12941"/>
                </a:lnTo>
                <a:lnTo>
                  <a:pt x="18145" y="18094"/>
                </a:lnTo>
                <a:lnTo>
                  <a:pt x="14020" y="14456"/>
                </a:lnTo>
                <a:lnTo>
                  <a:pt x="13246" y="19737"/>
                </a:lnTo>
                <a:lnTo>
                  <a:pt x="10531" y="14935"/>
                </a:lnTo>
                <a:lnTo>
                  <a:pt x="8484" y="21599"/>
                </a:lnTo>
                <a:lnTo>
                  <a:pt x="7714" y="15626"/>
                </a:lnTo>
                <a:lnTo>
                  <a:pt x="4761" y="17616"/>
                </a:lnTo>
                <a:lnTo>
                  <a:pt x="5666" y="13936"/>
                </a:lnTo>
                <a:lnTo>
                  <a:pt x="134" y="14586"/>
                </a:lnTo>
                <a:lnTo>
                  <a:pt x="3721" y="11775"/>
                </a:lnTo>
                <a:lnTo>
                  <a:pt x="0" y="8614"/>
                </a:lnTo>
                <a:lnTo>
                  <a:pt x="4626" y="7616"/>
                </a:lnTo>
                <a:lnTo>
                  <a:pt x="370" y="2294"/>
                </a:lnTo>
                <a:lnTo>
                  <a:pt x="7311" y="6320"/>
                </a:lnTo>
                <a:lnTo>
                  <a:pt x="8351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989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 descr="select_po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81282"/>
            <a:ext cx="711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102403" name="AutoShape 3"/>
          <p:cNvSpPr>
            <a:spLocks/>
          </p:cNvSpPr>
          <p:nvPr/>
        </p:nvSpPr>
        <p:spPr bwMode="auto">
          <a:xfrm>
            <a:off x="611188" y="6880357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116C1FA5-59DD-094A-9A48-E24018277F18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98</a:t>
            </a:fld>
            <a:endParaRPr lang="en-US"/>
          </a:p>
        </p:txBody>
      </p:sp>
      <p:sp>
        <p:nvSpPr>
          <p:cNvPr id="102404" name="AutoShape 4"/>
          <p:cNvSpPr>
            <a:spLocks/>
          </p:cNvSpPr>
          <p:nvPr/>
        </p:nvSpPr>
        <p:spPr bwMode="auto">
          <a:xfrm>
            <a:off x="3187700" y="2813182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405" name="AutoShape 5"/>
          <p:cNvSpPr>
            <a:spLocks/>
          </p:cNvSpPr>
          <p:nvPr/>
        </p:nvSpPr>
        <p:spPr bwMode="auto">
          <a:xfrm>
            <a:off x="457200" y="5086482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Poisoning seems blunt, disabling an entire ISP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Selective advertising via just </a:t>
            </a:r>
            <a:r>
              <a:rPr lang="en-US" sz="2600" b="1" i="1"/>
              <a:t>D1 </a:t>
            </a:r>
            <a:r>
              <a:rPr lang="en-US" sz="2600"/>
              <a:t>is also blunt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3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un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81282"/>
            <a:ext cx="7112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104451" name="AutoShape 3"/>
          <p:cNvSpPr>
            <a:spLocks/>
          </p:cNvSpPr>
          <p:nvPr/>
        </p:nvSpPr>
        <p:spPr bwMode="auto">
          <a:xfrm>
            <a:off x="611188" y="6880357"/>
            <a:ext cx="2667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buClrTx/>
            </a:pPr>
            <a:fld id="{C5D3CC18-67AB-C745-9EC6-311ABE5EC325}" type="slidenum">
              <a:rPr lang="en-US" sz="1400">
                <a:solidFill>
                  <a:srgbClr val="585866"/>
                </a:solidFill>
              </a:rPr>
              <a:pPr>
                <a:buClrTx/>
              </a:pPr>
              <a:t>99</a:t>
            </a:fld>
            <a:endParaRPr lang="en-US"/>
          </a:p>
        </p:txBody>
      </p:sp>
      <p:sp>
        <p:nvSpPr>
          <p:cNvPr id="104452" name="AutoShape 4"/>
          <p:cNvSpPr>
            <a:spLocks/>
          </p:cNvSpPr>
          <p:nvPr/>
        </p:nvSpPr>
        <p:spPr bwMode="auto">
          <a:xfrm>
            <a:off x="3187700" y="2813182"/>
            <a:ext cx="37465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4453" name="AutoShape 5"/>
          <p:cNvSpPr>
            <a:spLocks/>
          </p:cNvSpPr>
          <p:nvPr/>
        </p:nvSpPr>
        <p:spPr bwMode="auto">
          <a:xfrm>
            <a:off x="457200" y="5086482"/>
            <a:ext cx="8229600" cy="175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We only want </a:t>
            </a:r>
            <a:r>
              <a:rPr lang="en-US" sz="2600" b="1" i="1"/>
              <a:t>C3 </a:t>
            </a:r>
            <a:r>
              <a:rPr lang="en-US" sz="2600"/>
              <a:t>to change its route, to avoid </a:t>
            </a:r>
            <a:r>
              <a:rPr lang="en-US" sz="2600" b="1" i="1"/>
              <a:t>A-B2</a:t>
            </a:r>
            <a:endParaRPr lang="en-US" sz="2600"/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Poisoning seems blunt, disabling an entire ISP</a:t>
            </a:r>
          </a:p>
          <a:p>
            <a:pPr marL="273050" indent="-273050">
              <a:spcBef>
                <a:spcPts val="60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2600"/>
              <a:t>If </a:t>
            </a:r>
            <a:r>
              <a:rPr lang="en-US" sz="2600" b="1" i="1"/>
              <a:t>D1</a:t>
            </a:r>
            <a:r>
              <a:rPr lang="en-US" sz="2600" i="1"/>
              <a:t> </a:t>
            </a:r>
            <a:r>
              <a:rPr lang="en-US" sz="2600"/>
              <a:t>and </a:t>
            </a:r>
            <a:r>
              <a:rPr lang="en-US" sz="2600" b="1" i="1"/>
              <a:t>D2</a:t>
            </a:r>
            <a:r>
              <a:rPr lang="en-US" sz="2600"/>
              <a:t> (transitively) connect to different PoPs of </a:t>
            </a:r>
            <a:r>
              <a:rPr lang="en-US" sz="2600" b="1" i="1"/>
              <a:t>A</a:t>
            </a:r>
            <a:r>
              <a:rPr lang="en-US" sz="2600"/>
              <a:t>, selectively poison via </a:t>
            </a:r>
            <a:r>
              <a:rPr lang="en-US" sz="2600" b="1" i="1"/>
              <a:t>D2</a:t>
            </a:r>
            <a:r>
              <a:rPr lang="en-US" sz="2600"/>
              <a:t> and not </a:t>
            </a:r>
            <a:r>
              <a:rPr lang="en-US" sz="2600" b="1" i="1"/>
              <a:t>D1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466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7.8|13.8|13.1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7.8|13.8|13.1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7.8|13.8|13.1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7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70448</TotalTime>
  <Words>7160</Words>
  <Application>Microsoft Macintosh PowerPoint</Application>
  <PresentationFormat>On-screen Show (4:3)</PresentationFormat>
  <Paragraphs>1374</Paragraphs>
  <Slides>120</Slides>
  <Notes>84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120</vt:i4>
      </vt:variant>
    </vt:vector>
  </HeadingPairs>
  <TitlesOfParts>
    <vt:vector size="123" baseType="lpstr">
      <vt:lpstr>Median</vt:lpstr>
      <vt:lpstr>Bitmap Image</vt:lpstr>
      <vt:lpstr>Chart</vt:lpstr>
      <vt:lpstr>CSE390 – Advanced Computer Networks</vt:lpstr>
      <vt:lpstr>Administravia</vt:lpstr>
      <vt:lpstr>Network Layer, Control Plane</vt:lpstr>
      <vt:lpstr>Outline</vt:lpstr>
      <vt:lpstr>ASs, Revisited</vt:lpstr>
      <vt:lpstr>AS Numbers</vt:lpstr>
      <vt:lpstr>Inter-Domain Routing</vt:lpstr>
      <vt:lpstr>BGP</vt:lpstr>
      <vt:lpstr>BGP Relationships</vt:lpstr>
      <vt:lpstr>Tier-1 ISP Peering</vt:lpstr>
      <vt:lpstr>PowerPoint Presentation</vt:lpstr>
      <vt:lpstr>Peering Wars</vt:lpstr>
      <vt:lpstr>Two Types of BGP Neighbors</vt:lpstr>
      <vt:lpstr>Full iBGP Meshes</vt:lpstr>
      <vt:lpstr>Path Vector Protocol</vt:lpstr>
      <vt:lpstr>BGP Operations (Simplified)</vt:lpstr>
      <vt:lpstr>Four Types of BGP Messages</vt:lpstr>
      <vt:lpstr>BGP Attributes</vt:lpstr>
      <vt:lpstr>Route Selection Summary</vt:lpstr>
      <vt:lpstr>Shortest AS Path != Shortest Path</vt:lpstr>
      <vt:lpstr>Hot Potato Routing</vt:lpstr>
      <vt:lpstr>Importing Routes</vt:lpstr>
      <vt:lpstr>Exporting Routes</vt:lpstr>
      <vt:lpstr>Modeling BGP</vt:lpstr>
      <vt:lpstr>AS Relationships: It’s Complicated</vt:lpstr>
      <vt:lpstr>Other BGP Attributes</vt:lpstr>
      <vt:lpstr>Outline</vt:lpstr>
      <vt:lpstr>What Problem is BGP Solving?</vt:lpstr>
      <vt:lpstr>The Stable Paths Problem</vt:lpstr>
      <vt:lpstr>A Solution to the SPP</vt:lpstr>
      <vt:lpstr>Simple SPP Example</vt:lpstr>
      <vt:lpstr>Good Gadget</vt:lpstr>
      <vt:lpstr>SPP May Have Multiple Solutions</vt:lpstr>
      <vt:lpstr>Bad Gadget</vt:lpstr>
      <vt:lpstr>SPP Explains BGP Divergence</vt:lpstr>
      <vt:lpstr>Beware of Backup Policies</vt:lpstr>
      <vt:lpstr>BGP is Precarious</vt:lpstr>
      <vt:lpstr>Can BGP Be Fixed?</vt:lpstr>
      <vt:lpstr>Outline</vt:lpstr>
      <vt:lpstr>Motivation</vt:lpstr>
      <vt:lpstr>Conventional Wisdom</vt:lpstr>
      <vt:lpstr>Delayed Routing Convergence</vt:lpstr>
      <vt:lpstr>Open Question</vt:lpstr>
      <vt:lpstr>Bad News</vt:lpstr>
      <vt:lpstr>16 Month Study of Convergence</vt:lpstr>
      <vt:lpstr>Measurement Architecture</vt:lpstr>
      <vt:lpstr>Announcement Scenarios</vt:lpstr>
      <vt:lpstr>Major Convergence Results</vt:lpstr>
      <vt:lpstr>Example</vt:lpstr>
      <vt:lpstr>Why So Many Announcements?</vt:lpstr>
      <vt:lpstr>How Many Announcements Does it Take For an AS to Withdraw a Route?</vt:lpstr>
      <vt:lpstr>PowerPoint Presentation</vt:lpstr>
      <vt:lpstr>Failures, Fail-overs and Repairs</vt:lpstr>
      <vt:lpstr>Intuition for Delayed Convergence</vt:lpstr>
      <vt:lpstr>Impact of Delayed Convergence</vt:lpstr>
      <vt:lpstr>In real life …</vt:lpstr>
      <vt:lpstr>Interdomain Routing Day 2</vt:lpstr>
      <vt:lpstr>BGP: The Internet’s Routing Protocol</vt:lpstr>
      <vt:lpstr>BGP: The Internet’s Routing Protocol (2)</vt:lpstr>
      <vt:lpstr>BGP: The Internet’s Routing Protocol (3)</vt:lpstr>
      <vt:lpstr>Standard model of Internet routing</vt:lpstr>
      <vt:lpstr>Standard model of Internet routing</vt:lpstr>
      <vt:lpstr>Standard model of Internet routing</vt:lpstr>
      <vt:lpstr>More complex routing example</vt:lpstr>
      <vt:lpstr>Outline</vt:lpstr>
      <vt:lpstr>Control plane vs. Data Plane</vt:lpstr>
      <vt:lpstr>Why Network Reliability Remains Hard</vt:lpstr>
      <vt:lpstr>Improving Internet Availability</vt:lpstr>
      <vt:lpstr>A Practical Approach</vt:lpstr>
      <vt:lpstr>Operators Struggle to Locate Failures</vt:lpstr>
      <vt:lpstr>Reasons for Long-Lasting Outages</vt:lpstr>
      <vt:lpstr>Key Challenges for Internet Repair</vt:lpstr>
      <vt:lpstr>Goals and Approach</vt:lpstr>
      <vt:lpstr>LIFEGUARD: Locating Internet Failures Effectively and          Generating Usable Alternate Routes Dynamically</vt:lpstr>
      <vt:lpstr>Building blocks for failure isolation</vt:lpstr>
      <vt:lpstr>PowerPoint Presentation</vt:lpstr>
      <vt:lpstr>PowerPoint Presentation</vt:lpstr>
      <vt:lpstr>PowerPoint Presentation</vt:lpstr>
      <vt:lpstr>PowerPoint Presentation</vt:lpstr>
      <vt:lpstr>How LIFEGUARD Locates Failures</vt:lpstr>
      <vt:lpstr>Our Approach and Outline</vt:lpstr>
      <vt:lpstr>Our Goal for Failure Avoidance</vt:lpstr>
      <vt:lpstr>PowerPoint Presentation</vt:lpstr>
      <vt:lpstr>A Mechanism for Failure Avoidance</vt:lpstr>
      <vt:lpstr>PowerPoint Presentation</vt:lpstr>
      <vt:lpstr>Do paths exist that AVOID problem? </vt:lpstr>
      <vt:lpstr>PowerPoint Presentation</vt:lpstr>
      <vt:lpstr>PowerPoint Presentation</vt:lpstr>
      <vt:lpstr>Other results</vt:lpstr>
      <vt:lpstr>Can poisoning approximate AVOID effects?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PowerPoint Presentation</vt:lpstr>
      <vt:lpstr>Can poisoning approximate AVOID effects?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Prepend to Reduce Path Exploration</vt:lpstr>
      <vt:lpstr>Prepend to Reduce Path Exploration</vt:lpstr>
      <vt:lpstr>Prepend to Reduce Path Exploration</vt:lpstr>
      <vt:lpstr>Prepend to Reduce Path Exploration</vt:lpstr>
      <vt:lpstr>Prepend to Reduce Path Exploration</vt:lpstr>
      <vt:lpstr>Prepending Speeds Convergence</vt:lpstr>
      <vt:lpstr>LIFEGUARD Summary</vt:lpstr>
      <vt:lpstr>Inter-Domain Routing Summary</vt:lpstr>
      <vt:lpstr>Lots of research into how to fix this</vt:lpstr>
      <vt:lpstr>Why are these still issues?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1027</cp:revision>
  <cp:lastPrinted>2012-08-22T04:00:45Z</cp:lastPrinted>
  <dcterms:created xsi:type="dcterms:W3CDTF">2012-01-03T02:22:46Z</dcterms:created>
  <dcterms:modified xsi:type="dcterms:W3CDTF">2014-09-22T14:02:50Z</dcterms:modified>
</cp:coreProperties>
</file>