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7C4EE-92AD-174C-9AC6-42655B3922A6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5ABA-82AC-8445-B934-05A504A03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0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869CF5-6580-7041-A3CE-7E9B1D410EEB}" type="slidenum">
              <a:rPr lang="en-US"/>
              <a:pPr/>
              <a:t>1</a:t>
            </a:fld>
            <a:endParaRPr lang="en-US"/>
          </a:p>
        </p:txBody>
      </p:sp>
      <p:sp>
        <p:nvSpPr>
          <p:cNvPr id="168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83A95F-20BE-B646-832C-1687E8D7C840}" type="slidenum">
              <a:rPr lang="en-US"/>
              <a:pPr/>
              <a:t>10</a:t>
            </a:fld>
            <a:endParaRPr lang="en-US"/>
          </a:p>
        </p:txBody>
      </p:sp>
      <p:sp>
        <p:nvSpPr>
          <p:cNvPr id="168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7D460C-EE97-DF4D-BD6A-0521D7525B8A}" type="slidenum">
              <a:rPr lang="en-US"/>
              <a:pPr/>
              <a:t>11</a:t>
            </a:fld>
            <a:endParaRPr lang="en-US"/>
          </a:p>
        </p:txBody>
      </p:sp>
      <p:sp>
        <p:nvSpPr>
          <p:cNvPr id="168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0EB83-186B-794D-B5A8-CD21B89D5661}" type="slidenum">
              <a:rPr lang="en-US"/>
              <a:pPr/>
              <a:t>2</a:t>
            </a:fld>
            <a:endParaRPr lang="en-US"/>
          </a:p>
        </p:txBody>
      </p:sp>
      <p:sp>
        <p:nvSpPr>
          <p:cNvPr id="168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35568-41E4-764C-8F90-753F7B55A4C2}" type="slidenum">
              <a:rPr lang="en-US"/>
              <a:pPr/>
              <a:t>3</a:t>
            </a:fld>
            <a:endParaRPr lang="en-US"/>
          </a:p>
        </p:txBody>
      </p:sp>
      <p:sp>
        <p:nvSpPr>
          <p:cNvPr id="168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0EF9D1-D4AA-934B-99B4-FC3D6179D56D}" type="slidenum">
              <a:rPr lang="en-US"/>
              <a:pPr/>
              <a:t>4</a:t>
            </a:fld>
            <a:endParaRPr lang="en-US"/>
          </a:p>
        </p:txBody>
      </p:sp>
      <p:sp>
        <p:nvSpPr>
          <p:cNvPr id="168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DE53A-AFC0-6F49-BDB0-7ACDE0B2D5F9}" type="slidenum">
              <a:rPr lang="en-US"/>
              <a:pPr/>
              <a:t>5</a:t>
            </a:fld>
            <a:endParaRPr lang="en-US"/>
          </a:p>
        </p:txBody>
      </p:sp>
      <p:sp>
        <p:nvSpPr>
          <p:cNvPr id="169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9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F49D0-9FE9-BC4B-9ECA-46922D58E7AF}" type="slidenum">
              <a:rPr lang="en-US"/>
              <a:pPr/>
              <a:t>6</a:t>
            </a:fld>
            <a:endParaRPr lang="en-US"/>
          </a:p>
        </p:txBody>
      </p:sp>
      <p:sp>
        <p:nvSpPr>
          <p:cNvPr id="169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9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6F7179-B3A6-2948-9F7E-AAF511C684EE}" type="slidenum">
              <a:rPr lang="en-US"/>
              <a:pPr/>
              <a:t>7</a:t>
            </a:fld>
            <a:endParaRPr lang="en-US"/>
          </a:p>
        </p:txBody>
      </p:sp>
      <p:sp>
        <p:nvSpPr>
          <p:cNvPr id="167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7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1E62D6-D83F-904A-983C-927F8AC4D0ED}" type="slidenum">
              <a:rPr lang="en-US"/>
              <a:pPr/>
              <a:t>8</a:t>
            </a:fld>
            <a:endParaRPr lang="en-US"/>
          </a:p>
        </p:txBody>
      </p:sp>
      <p:sp>
        <p:nvSpPr>
          <p:cNvPr id="168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26 October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70E49B-67F3-4D4B-B882-6C5ED0456AEE}" type="slidenum">
              <a:rPr lang="en-US"/>
              <a:pPr/>
              <a:t>9</a:t>
            </a:fld>
            <a:endParaRPr lang="en-US"/>
          </a:p>
        </p:txBody>
      </p:sp>
      <p:sp>
        <p:nvSpPr>
          <p:cNvPr id="168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1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3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44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9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7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2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2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6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D5B8C-F17F-F048-942B-5D0D95A5A108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B5887-CEE8-B547-9D47-7ED526690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5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6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Suppose we choose the ordering </a:t>
            </a:r>
            <a:r>
              <a:rPr lang="en-US" sz="2000" i="1"/>
              <a:t>M, J, A, B, E
</a:t>
            </a:r>
          </a:p>
          <a:p>
            <a:endParaRPr lang="en-US" sz="2000" i="1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(J | M) = </a:t>
            </a:r>
            <a:r>
              <a:rPr lang="en-US" sz="2000" b="1" i="1"/>
              <a:t>P</a:t>
            </a:r>
            <a:r>
              <a:rPr lang="en-US" sz="2000" i="1"/>
              <a:t>(J)?
</a:t>
            </a:r>
          </a:p>
          <a:p>
            <a:endParaRPr lang="en-US" sz="2000" i="1"/>
          </a:p>
        </p:txBody>
      </p:sp>
      <p:sp>
        <p:nvSpPr>
          <p:cNvPr id="16476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1647620" name="Picture 4" descr="burglary-make1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2438400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8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Example: Estimating auto insurance risk</a:t>
            </a:r>
          </a:p>
        </p:txBody>
      </p:sp>
      <p:pic>
        <p:nvPicPr>
          <p:cNvPr id="16394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55750"/>
            <a:ext cx="72644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9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Car diagnosis</a:t>
            </a:r>
          </a:p>
        </p:txBody>
      </p:sp>
      <p:pic>
        <p:nvPicPr>
          <p:cNvPr id="16384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9575"/>
            <a:ext cx="6731000" cy="35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638404" name="Rectangle 4"/>
          <p:cNvSpPr>
            <a:spLocks noChangeArrowheads="1"/>
          </p:cNvSpPr>
          <p:nvPr/>
        </p:nvSpPr>
        <p:spPr bwMode="auto">
          <a:xfrm>
            <a:off x="1677988" y="5805488"/>
            <a:ext cx="5883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</a:rPr>
              <a:t>Initial evidence</a:t>
            </a:r>
            <a:r>
              <a:rPr lang="en-US" sz="1800"/>
              <a:t>, </a:t>
            </a:r>
            <a:r>
              <a:rPr lang="en-US" sz="1800">
                <a:solidFill>
                  <a:srgbClr val="439933"/>
                </a:solidFill>
              </a:rPr>
              <a:t>Testable variables</a:t>
            </a:r>
            <a:r>
              <a:rPr lang="en-US" sz="1800"/>
              <a:t>, </a:t>
            </a:r>
            <a:r>
              <a:rPr lang="en-US" sz="1800">
                <a:solidFill>
                  <a:schemeClr val="bg2"/>
                </a:solidFill>
              </a:rPr>
              <a:t>Hidden variables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152529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Suppose we choose the ordering </a:t>
            </a:r>
            <a:r>
              <a:rPr lang="en-US" sz="2000" i="1"/>
              <a:t>M, J, A, B, E</a:t>
            </a:r>
            <a:r>
              <a:rPr lang="en-US" sz="2000"/>
              <a:t>
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(J | M) = </a:t>
            </a:r>
            <a:r>
              <a:rPr lang="en-US" sz="2000" b="1" i="1"/>
              <a:t>P</a:t>
            </a:r>
            <a:r>
              <a:rPr lang="en-US" sz="2000" i="1"/>
              <a:t>(J)?
</a:t>
            </a:r>
            <a:r>
              <a:rPr lang="en-US" sz="2000" b="1"/>
              <a:t>No</a:t>
            </a:r>
            <a:endParaRPr lang="en-US" sz="2000" b="1" i="1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 | J)</a:t>
            </a:r>
            <a:r>
              <a:rPr lang="en-US" sz="2000"/>
              <a:t>?</a:t>
            </a:r>
            <a:r>
              <a:rPr lang="en-US" sz="2000" i="1"/>
              <a:t> </a:t>
            </a: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(A)</a:t>
            </a:r>
            <a:r>
              <a:rPr lang="en-US" sz="2000"/>
              <a:t>?</a:t>
            </a:r>
            <a:endParaRPr lang="en-US"/>
          </a:p>
          <a:p>
            <a:pPr>
              <a:buFont typeface="Times" charset="0"/>
              <a:buNone/>
            </a:pPr>
            <a:endParaRPr lang="en-US" sz="2000" i="1"/>
          </a:p>
          <a:p>
            <a:endParaRPr lang="en-US" sz="2000" i="1"/>
          </a:p>
        </p:txBody>
      </p:sp>
      <p:pic>
        <p:nvPicPr>
          <p:cNvPr id="1648643" name="Picture 3" descr="burglary-make2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2438400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8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625781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6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Suppose we choose the ordering </a:t>
            </a:r>
            <a:r>
              <a:rPr lang="en-US" sz="2000" i="1"/>
              <a:t>M, J, A, B, E
</a:t>
            </a:r>
          </a:p>
          <a:p>
            <a:endParaRPr lang="en-US" sz="2000" i="1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(J | M) = </a:t>
            </a:r>
            <a:r>
              <a:rPr lang="en-US" sz="2000" b="1" i="1"/>
              <a:t>P</a:t>
            </a:r>
            <a:r>
              <a:rPr lang="en-US" sz="2000" i="1"/>
              <a:t>(J)?
</a:t>
            </a:r>
            <a:r>
              <a:rPr lang="en-US" sz="2000" b="1"/>
              <a:t>No</a:t>
            </a:r>
            <a:endParaRPr lang="en-US" sz="2000" b="1" i="1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 | J)</a:t>
            </a:r>
            <a:r>
              <a:rPr lang="en-US" sz="2000"/>
              <a:t>?</a:t>
            </a:r>
            <a:r>
              <a:rPr lang="en-US" sz="2000" i="1"/>
              <a:t> </a:t>
            </a: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(A)</a:t>
            </a:r>
            <a:r>
              <a:rPr lang="en-US" sz="2000"/>
              <a:t>? </a:t>
            </a:r>
            <a:r>
              <a:rPr lang="en-US" sz="2000" b="1"/>
              <a:t>No</a:t>
            </a:r>
            <a:endParaRPr lang="en-US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 | A)</a:t>
            </a:r>
            <a:r>
              <a:rPr lang="en-US" sz="2000"/>
              <a:t>? 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(B)</a:t>
            </a:r>
            <a:r>
              <a:rPr lang="en-US" sz="2000"/>
              <a:t>?</a:t>
            </a:r>
            <a:endParaRPr lang="en-US" sz="2000" i="1"/>
          </a:p>
        </p:txBody>
      </p:sp>
      <p:sp>
        <p:nvSpPr>
          <p:cNvPr id="16496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1649668" name="Picture 4" descr="burglary-make3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2438400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8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6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/>
              <a:t>Suppose we choose the ordering M, J, A, B, E
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(J | M) = </a:t>
            </a:r>
            <a:r>
              <a:rPr lang="en-US" sz="2000" b="1" i="1"/>
              <a:t>P</a:t>
            </a:r>
            <a:r>
              <a:rPr lang="en-US" sz="2000" i="1"/>
              <a:t>(J)?
</a:t>
            </a:r>
            <a:r>
              <a:rPr lang="en-US" sz="2000" b="1"/>
              <a:t>No</a:t>
            </a:r>
            <a:endParaRPr lang="en-US" sz="2000" b="1" i="1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 | J)</a:t>
            </a:r>
            <a:r>
              <a:rPr lang="en-US" sz="2000"/>
              <a:t>?</a:t>
            </a:r>
            <a:r>
              <a:rPr lang="en-US" sz="2000" i="1"/>
              <a:t> </a:t>
            </a: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(A)</a:t>
            </a:r>
            <a:r>
              <a:rPr lang="en-US" sz="2000"/>
              <a:t>? </a:t>
            </a:r>
            <a:r>
              <a:rPr lang="en-US" sz="2000" b="1"/>
              <a:t>No</a:t>
            </a:r>
            <a:endParaRPr lang="en-US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 | A)</a:t>
            </a:r>
            <a:r>
              <a:rPr lang="en-US" sz="2000"/>
              <a:t>? </a:t>
            </a:r>
            <a:r>
              <a:rPr lang="en-US" sz="2000" b="1"/>
              <a:t>Yes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(B)</a:t>
            </a:r>
            <a:r>
              <a:rPr lang="en-US" sz="2000"/>
              <a:t>? </a:t>
            </a:r>
            <a:r>
              <a:rPr lang="en-US" sz="2000" b="1"/>
              <a:t>No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(E | B, A ,J, M) = </a:t>
            </a:r>
            <a:r>
              <a:rPr lang="en-US" sz="2000" b="1" i="1"/>
              <a:t>P</a:t>
            </a:r>
            <a:r>
              <a:rPr lang="en-US" sz="2000" i="1"/>
              <a:t>(E | A)</a:t>
            </a:r>
            <a:r>
              <a:rPr lang="en-US" sz="2000"/>
              <a:t>?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(E | B, A, J, M) = </a:t>
            </a:r>
            <a:r>
              <a:rPr lang="en-US" sz="2000" b="1" i="1"/>
              <a:t>P</a:t>
            </a:r>
            <a:r>
              <a:rPr lang="en-US" sz="2000" i="1"/>
              <a:t>(E | A, B)</a:t>
            </a:r>
            <a:r>
              <a:rPr lang="en-US" sz="2000"/>
              <a:t>?</a:t>
            </a:r>
            <a:endParaRPr lang="en-US"/>
          </a:p>
        </p:txBody>
      </p:sp>
      <p:sp>
        <p:nvSpPr>
          <p:cNvPr id="16506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1650692" name="Picture 4" descr="burglary-make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2438400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68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17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/>
              <a:t>Suppose we choose the ordering M, J, A, B, E
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(J | M) = </a:t>
            </a:r>
            <a:r>
              <a:rPr lang="en-US" sz="2000" b="1" i="1"/>
              <a:t>P</a:t>
            </a:r>
            <a:r>
              <a:rPr lang="en-US" sz="2000" i="1"/>
              <a:t>(J)?
</a:t>
            </a:r>
            <a:r>
              <a:rPr lang="en-US" sz="2000" b="1"/>
              <a:t>No</a:t>
            </a:r>
            <a:r>
              <a:rPr lang="en-US" sz="2000" b="1" i="1"/>
              <a:t> 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 | J)</a:t>
            </a:r>
            <a:r>
              <a:rPr lang="en-US" sz="2000"/>
              <a:t>?</a:t>
            </a:r>
            <a:r>
              <a:rPr lang="en-US" sz="2000" i="1"/>
              <a:t> </a:t>
            </a:r>
            <a:r>
              <a:rPr lang="en-US" sz="2000" b="1" i="1"/>
              <a:t>P</a:t>
            </a:r>
            <a:r>
              <a:rPr lang="en-US" sz="2000" i="1"/>
              <a:t>(A | J, M) = </a:t>
            </a:r>
            <a:r>
              <a:rPr lang="en-US" sz="2000" b="1" i="1"/>
              <a:t>P</a:t>
            </a:r>
            <a:r>
              <a:rPr lang="en-US" sz="2000" i="1"/>
              <a:t>(A)</a:t>
            </a:r>
            <a:r>
              <a:rPr lang="en-US" sz="2000"/>
              <a:t>? </a:t>
            </a:r>
            <a:r>
              <a:rPr lang="en-US" sz="2000" b="1"/>
              <a:t>No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 | A)</a:t>
            </a:r>
            <a:r>
              <a:rPr lang="en-US" sz="2000"/>
              <a:t>? </a:t>
            </a:r>
            <a:r>
              <a:rPr lang="en-US" sz="2000" b="1"/>
              <a:t>Yes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(B | A, J, M) = </a:t>
            </a:r>
            <a:r>
              <a:rPr lang="en-US" sz="2000" b="1" i="1"/>
              <a:t>P</a:t>
            </a:r>
            <a:r>
              <a:rPr lang="en-US" sz="2000" i="1"/>
              <a:t>(B)</a:t>
            </a:r>
            <a:r>
              <a:rPr lang="en-US" sz="2000"/>
              <a:t>? </a:t>
            </a:r>
            <a:r>
              <a:rPr lang="en-US" sz="2000" b="1"/>
              <a:t>No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(E | B, A ,J, M) = </a:t>
            </a:r>
            <a:r>
              <a:rPr lang="en-US" sz="2000" b="1" i="1"/>
              <a:t>P</a:t>
            </a:r>
            <a:r>
              <a:rPr lang="en-US" sz="2000" i="1"/>
              <a:t>(E | A)</a:t>
            </a:r>
            <a:r>
              <a:rPr lang="en-US" sz="2000"/>
              <a:t>? </a:t>
            </a:r>
            <a:r>
              <a:rPr lang="en-US" sz="2000" b="1"/>
              <a:t>No</a:t>
            </a:r>
          </a:p>
          <a:p>
            <a:pPr>
              <a:buFont typeface="Times" charset="0"/>
              <a:buNone/>
            </a:pPr>
            <a:r>
              <a:rPr lang="en-US" sz="2000" b="1" i="1"/>
              <a:t>P</a:t>
            </a:r>
            <a:r>
              <a:rPr lang="en-US" sz="2000" i="1"/>
              <a:t>(E | B, A, J, M) = </a:t>
            </a:r>
            <a:r>
              <a:rPr lang="en-US" sz="2000" b="1" i="1"/>
              <a:t>P</a:t>
            </a:r>
            <a:r>
              <a:rPr lang="en-US" sz="2000" i="1"/>
              <a:t>(E | A, B)</a:t>
            </a:r>
            <a:r>
              <a:rPr lang="en-US" sz="2000"/>
              <a:t>? </a:t>
            </a:r>
            <a:r>
              <a:rPr lang="en-US" sz="2000" b="1"/>
              <a:t>Yes</a:t>
            </a:r>
            <a:endParaRPr lang="en-US" sz="2000" i="1"/>
          </a:p>
        </p:txBody>
      </p:sp>
      <p:sp>
        <p:nvSpPr>
          <p:cNvPr id="16517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1651716" name="Picture 4" descr="burglary-make5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2438400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652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contd.</a:t>
            </a:r>
          </a:p>
        </p:txBody>
      </p:sp>
      <p:sp>
        <p:nvSpPr>
          <p:cNvPr id="165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Deciding </a:t>
            </a:r>
            <a:r>
              <a:rPr lang="en-US" sz="2400" dirty="0"/>
              <a:t>conditional independence is difficult in </a:t>
            </a:r>
            <a:r>
              <a:rPr lang="en-US" sz="2400" dirty="0" err="1"/>
              <a:t>noncausal</a:t>
            </a:r>
            <a:r>
              <a:rPr lang="en-US" sz="2400" dirty="0"/>
              <a:t> directions
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(Causal models and conditional independence seem hardwired for humans!)
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Network is less compact: 1 + 2 + 4 + 2 + 4 = 13 numbers needed
</a:t>
            </a:r>
          </a:p>
        </p:txBody>
      </p:sp>
      <p:pic>
        <p:nvPicPr>
          <p:cNvPr id="1652740" name="Picture 4" descr="burglary-make5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371600"/>
            <a:ext cx="27432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018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</a:t>
            </a:r>
          </a:p>
        </p:txBody>
      </p:sp>
      <p:pic>
        <p:nvPicPr>
          <p:cNvPr id="16353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22"/>
          <a:stretch>
            <a:fillRect/>
          </a:stretch>
        </p:blipFill>
        <p:spPr bwMode="auto">
          <a:xfrm>
            <a:off x="914400" y="1371600"/>
            <a:ext cx="7264400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5420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</a:t>
            </a:r>
          </a:p>
        </p:txBody>
      </p:sp>
      <p:pic>
        <p:nvPicPr>
          <p:cNvPr id="16363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95400"/>
            <a:ext cx="5956300" cy="542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8384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River Pollution Diagnosis</a:t>
            </a:r>
          </a:p>
        </p:txBody>
      </p:sp>
      <p:pic>
        <p:nvPicPr>
          <p:cNvPr id="16373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651000"/>
            <a:ext cx="6756400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637380" name="Rectangle 4"/>
          <p:cNvSpPr>
            <a:spLocks noChangeArrowheads="1"/>
          </p:cNvSpPr>
          <p:nvPr/>
        </p:nvSpPr>
        <p:spPr bwMode="auto">
          <a:xfrm>
            <a:off x="457200" y="6400800"/>
            <a:ext cx="40878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900" i="1"/>
              <a:t>Source: http://www.soc.staffs.ac.uk/research/groups/cies2/project.htm</a:t>
            </a:r>
          </a:p>
        </p:txBody>
      </p:sp>
    </p:spTree>
    <p:extLst>
      <p:ext uri="{BB962C8B-B14F-4D97-AF65-F5344CB8AC3E}">
        <p14:creationId xmlns:p14="http://schemas.microsoft.com/office/powerpoint/2010/main" val="2614777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269</Words>
  <Application>Microsoft Macintosh PowerPoint</Application>
  <PresentationFormat>On-screen Show (4:3)</PresentationFormat>
  <Paragraphs>111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Example</vt:lpstr>
      <vt:lpstr>Example</vt:lpstr>
      <vt:lpstr>Example</vt:lpstr>
      <vt:lpstr>Example</vt:lpstr>
      <vt:lpstr>Example</vt:lpstr>
      <vt:lpstr>Example contd.</vt:lpstr>
      <vt:lpstr>Independence</vt:lpstr>
      <vt:lpstr>Independence</vt:lpstr>
      <vt:lpstr>Example: River Pollution Diagnosis</vt:lpstr>
      <vt:lpstr>Example: Estimating auto insurance risk</vt:lpstr>
      <vt:lpstr>Example: Car diagnosis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Independence</dc:title>
  <dc:creator>Marc Liberatore</dc:creator>
  <cp:lastModifiedBy>Marc Liberatore</cp:lastModifiedBy>
  <cp:revision>4</cp:revision>
  <dcterms:created xsi:type="dcterms:W3CDTF">2014-09-29T20:42:09Z</dcterms:created>
  <dcterms:modified xsi:type="dcterms:W3CDTF">2014-10-02T13:27:05Z</dcterms:modified>
</cp:coreProperties>
</file>