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Microsoft_Equation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0" r:id="rId3"/>
    <p:sldId id="261" r:id="rId4"/>
    <p:sldId id="263" r:id="rId5"/>
    <p:sldId id="262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168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B534-680F-4D4A-AD5E-35EBAB547BFD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3F0CF-209E-F842-BFDD-F1C59106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19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7F7B4-14E3-6341-B486-04A8EA634F08}" type="slidenum">
              <a:rPr lang="en-US"/>
              <a:pPr/>
              <a:t>6</a:t>
            </a:fld>
            <a:endParaRPr lang="en-US"/>
          </a:p>
        </p:txBody>
      </p:sp>
      <p:sp>
        <p:nvSpPr>
          <p:cNvPr id="9840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19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AC82A0-C050-DD43-825E-806BC8FCDF92}" type="slidenum">
              <a:rPr lang="en-US"/>
              <a:pPr/>
              <a:t>7</a:t>
            </a:fld>
            <a:endParaRPr lang="en-US"/>
          </a:p>
        </p:txBody>
      </p:sp>
      <p:sp>
        <p:nvSpPr>
          <p:cNvPr id="9850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19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376096-4CA0-8440-8648-7BCE82F7B7D9}" type="slidenum">
              <a:rPr lang="en-US"/>
              <a:pPr/>
              <a:t>8</a:t>
            </a:fld>
            <a:endParaRPr lang="en-US"/>
          </a:p>
        </p:txBody>
      </p:sp>
      <p:sp>
        <p:nvSpPr>
          <p:cNvPr id="92160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60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Each node aims to minimize expected path length to target</a:t>
            </a:r>
          </a:p>
          <a:p>
            <a:r>
              <a:rPr lang="en-US"/>
              <a:t>This is difficult to compute.</a:t>
            </a:r>
          </a:p>
          <a:p>
            <a:r>
              <a:rPr lang="en-US"/>
              <a:t>We approximate …</a:t>
            </a:r>
          </a:p>
          <a:p>
            <a:r>
              <a:rPr lang="en-US"/>
              <a:t>Works because 1) need only relative values, 2) terms are correlated with each other (even without homophily)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5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213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59AB-3E94-DE43-80C1-CF7AC5DE6571}" type="datetimeFigureOut">
              <a:rPr lang="en-US" smtClean="0"/>
              <a:t>9/10/14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Microsoft_Equation1.bin"/><Relationship Id="rId12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3.bin"/><Relationship Id="rId10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8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5818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7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7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221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9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13358"/>
          <a:stretch>
            <a:fillRect/>
          </a:stretch>
        </p:blipFill>
        <p:spPr bwMode="auto">
          <a:xfrm>
            <a:off x="1524000" y="1295400"/>
            <a:ext cx="5548313" cy="471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80995" name="Rectangle 3"/>
          <p:cNvSpPr>
            <a:spLocks noChangeArrowheads="1"/>
          </p:cNvSpPr>
          <p:nvPr/>
        </p:nvSpPr>
        <p:spPr bwMode="auto">
          <a:xfrm>
            <a:off x="152400" y="6477000"/>
            <a:ext cx="320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900">
                <a:latin typeface="Times" charset="0"/>
              </a:rPr>
              <a:t>From: http://classes.yale.edu/fractals/CA/GA/Fitness/Fitness.html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 landscape</a:t>
            </a:r>
          </a:p>
        </p:txBody>
      </p:sp>
    </p:spTree>
    <p:extLst>
      <p:ext uri="{BB962C8B-B14F-4D97-AF65-F5344CB8AC3E}">
        <p14:creationId xmlns:p14="http://schemas.microsoft.com/office/powerpoint/2010/main" val="21284919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690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52600"/>
            <a:ext cx="6756400" cy="429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76901" name="Rectangle 1029"/>
          <p:cNvSpPr>
            <a:spLocks noChangeArrowheads="1"/>
          </p:cNvSpPr>
          <p:nvPr/>
        </p:nvSpPr>
        <p:spPr bwMode="auto">
          <a:xfrm>
            <a:off x="228600" y="6477000"/>
            <a:ext cx="492442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>
                <a:latin typeface="Times" charset="0"/>
              </a:rPr>
              <a:t>From: Richard </a:t>
            </a:r>
            <a:r>
              <a:rPr lang="en-US" sz="800" dirty="0" err="1">
                <a:latin typeface="Times" charset="0"/>
              </a:rPr>
              <a:t>Wein</a:t>
            </a:r>
            <a:r>
              <a:rPr lang="en-US" sz="800" dirty="0">
                <a:latin typeface="Times" charset="0"/>
              </a:rPr>
              <a:t> (2002). Not a Free Lunch But a Box of Chocolates.  http://</a:t>
            </a:r>
            <a:r>
              <a:rPr lang="en-US" sz="800" dirty="0" err="1">
                <a:latin typeface="Times" charset="0"/>
              </a:rPr>
              <a:t>www.talkorigins.org</a:t>
            </a:r>
            <a:r>
              <a:rPr lang="en-US" sz="800" dirty="0">
                <a:latin typeface="Times" charset="0"/>
              </a:rPr>
              <a:t>/design/</a:t>
            </a:r>
            <a:r>
              <a:rPr lang="en-US" sz="800" dirty="0" err="1">
                <a:latin typeface="Times" charset="0"/>
              </a:rPr>
              <a:t>faqs</a:t>
            </a:r>
            <a:r>
              <a:rPr lang="en-US" sz="800" dirty="0">
                <a:latin typeface="Times" charset="0"/>
              </a:rPr>
              <a:t>/</a:t>
            </a:r>
            <a:r>
              <a:rPr lang="en-US" sz="800" dirty="0" err="1">
                <a:latin typeface="Times" charset="0"/>
              </a:rPr>
              <a:t>nfl</a:t>
            </a:r>
            <a:r>
              <a:rPr lang="en-US" sz="800" dirty="0">
                <a:latin typeface="Times" charset="0"/>
              </a:rPr>
              <a:t>/</a:t>
            </a:r>
          </a:p>
        </p:txBody>
      </p:sp>
      <p:sp>
        <p:nvSpPr>
          <p:cNvPr id="976902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Fitness landscape</a:t>
            </a:r>
          </a:p>
        </p:txBody>
      </p:sp>
    </p:spTree>
    <p:extLst>
      <p:ext uri="{BB962C8B-B14F-4D97-AF65-F5344CB8AC3E}">
        <p14:creationId xmlns:p14="http://schemas.microsoft.com/office/powerpoint/2010/main" val="30014644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0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1955800"/>
            <a:ext cx="3273425" cy="252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057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value navigation</a:t>
            </a:r>
            <a:endParaRPr lang="en-US" dirty="0"/>
          </a:p>
        </p:txBody>
      </p:sp>
      <p:sp>
        <p:nvSpPr>
          <p:cNvPr id="920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87413" y="1682750"/>
            <a:ext cx="4243387" cy="11128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Times" charset="0"/>
              <a:buNone/>
            </a:pPr>
            <a:r>
              <a:rPr lang="en-US" sz="2000" dirty="0"/>
              <a:t>At each node, minimize expected path length to target:</a:t>
            </a:r>
          </a:p>
        </p:txBody>
      </p:sp>
      <p:graphicFrame>
        <p:nvGraphicFramePr>
          <p:cNvPr id="920581" name="Object 5"/>
          <p:cNvGraphicFramePr>
            <a:graphicFrameLocks noChangeAspect="1"/>
          </p:cNvGraphicFramePr>
          <p:nvPr/>
        </p:nvGraphicFramePr>
        <p:xfrm>
          <a:off x="2255838" y="3668713"/>
          <a:ext cx="35877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Equation" r:id="rId5" imgW="1930400" imgH="177800" progId="Equation.3">
                  <p:embed/>
                </p:oleObj>
              </mc:Choice>
              <mc:Fallback>
                <p:oleObj name="Equation" r:id="rId5" imgW="19304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5838" y="3668713"/>
                        <a:ext cx="35877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0582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1322388" y="2606675"/>
          <a:ext cx="24812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7" imgW="1320800" imgH="342900" progId="Equation.3">
                  <p:embed/>
                </p:oleObj>
              </mc:Choice>
              <mc:Fallback>
                <p:oleObj name="Equation" r:id="rId7" imgW="1320800" imgH="342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2388" y="2606675"/>
                        <a:ext cx="24812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83" name="Line 7"/>
          <p:cNvSpPr>
            <a:spLocks noChangeShapeType="1"/>
          </p:cNvSpPr>
          <p:nvPr/>
        </p:nvSpPr>
        <p:spPr bwMode="auto">
          <a:xfrm flipV="1">
            <a:off x="2493963" y="4024313"/>
            <a:ext cx="1206500" cy="19050"/>
          </a:xfrm>
          <a:prstGeom prst="line">
            <a:avLst/>
          </a:prstGeom>
          <a:noFill/>
          <a:ln w="38100">
            <a:solidFill>
              <a:srgbClr val="C4003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20584" name="Object 8"/>
          <p:cNvGraphicFramePr>
            <a:graphicFrameLocks noChangeAspect="1"/>
          </p:cNvGraphicFramePr>
          <p:nvPr/>
        </p:nvGraphicFramePr>
        <p:xfrm>
          <a:off x="2447925" y="4854575"/>
          <a:ext cx="427355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Equation" r:id="rId9" imgW="2298700" imgH="177800" progId="Equation.3">
                  <p:embed/>
                </p:oleObj>
              </mc:Choice>
              <mc:Fallback>
                <p:oleObj name="Equation" r:id="rId9" imgW="22987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4854575"/>
                        <a:ext cx="427355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85" name="Rectangle 9"/>
          <p:cNvSpPr>
            <a:spLocks noChangeArrowheads="1"/>
          </p:cNvSpPr>
          <p:nvPr/>
        </p:nvSpPr>
        <p:spPr bwMode="auto">
          <a:xfrm>
            <a:off x="2386013" y="4079875"/>
            <a:ext cx="3749675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1800">
                <a:solidFill>
                  <a:srgbClr val="C4003E"/>
                </a:solidFill>
              </a:rPr>
              <a:t>probability that </a:t>
            </a:r>
          </a:p>
          <a:p>
            <a:pPr eaLnBrk="1" hangingPunct="1">
              <a:lnSpc>
                <a:spcPct val="60000"/>
              </a:lnSpc>
              <a:spcBef>
                <a:spcPct val="20000"/>
              </a:spcBef>
              <a:buClr>
                <a:schemeClr val="tx2"/>
              </a:buClr>
              <a:buFont typeface="Wingdings" charset="0"/>
              <a:buNone/>
            </a:pPr>
            <a:r>
              <a:rPr lang="en-US" sz="1800">
                <a:solidFill>
                  <a:srgbClr val="C4003E"/>
                </a:solidFill>
              </a:rPr>
              <a:t>neighbor </a:t>
            </a:r>
            <a:r>
              <a:rPr lang="en-US" sz="1800" i="1">
                <a:solidFill>
                  <a:srgbClr val="C4003E"/>
                </a:solidFill>
              </a:rPr>
              <a:t>n</a:t>
            </a:r>
            <a:r>
              <a:rPr lang="en-US" sz="1800">
                <a:solidFill>
                  <a:srgbClr val="C4003E"/>
                </a:solidFill>
              </a:rPr>
              <a:t> links to target (</a:t>
            </a:r>
            <a:r>
              <a:rPr lang="en-US" sz="1800" i="1">
                <a:solidFill>
                  <a:srgbClr val="B02620"/>
                </a:solidFill>
                <a:latin typeface="Times" charset="0"/>
              </a:rPr>
              <a:t>p</a:t>
            </a:r>
            <a:r>
              <a:rPr lang="en-US" sz="1800" i="1" baseline="-25000">
                <a:solidFill>
                  <a:srgbClr val="B02620"/>
                </a:solidFill>
                <a:latin typeface="Times" charset="0"/>
              </a:rPr>
              <a:t>n</a:t>
            </a:r>
            <a:r>
              <a:rPr lang="en-US" sz="1800" i="1" baseline="-25000">
                <a:solidFill>
                  <a:srgbClr val="B02620"/>
                </a:solidFill>
                <a:latin typeface="Times" charset="0"/>
                <a:sym typeface="Symbol" charset="0"/>
              </a:rPr>
              <a:t></a:t>
            </a:r>
            <a:r>
              <a:rPr lang="en-US" sz="1800" i="1" baseline="-25000">
                <a:solidFill>
                  <a:srgbClr val="B02620"/>
                </a:solidFill>
                <a:latin typeface="Times" charset="0"/>
              </a:rPr>
              <a:t>t </a:t>
            </a:r>
            <a:r>
              <a:rPr lang="en-US" sz="1800">
                <a:solidFill>
                  <a:srgbClr val="C4003E"/>
                </a:solidFill>
              </a:rPr>
              <a:t>)</a:t>
            </a:r>
          </a:p>
        </p:txBody>
      </p:sp>
      <p:graphicFrame>
        <p:nvGraphicFramePr>
          <p:cNvPr id="920586" name="Object 10"/>
          <p:cNvGraphicFramePr>
            <a:graphicFrameLocks noChangeAspect="1"/>
          </p:cNvGraphicFramePr>
          <p:nvPr/>
        </p:nvGraphicFramePr>
        <p:xfrm>
          <a:off x="3032125" y="5445125"/>
          <a:ext cx="15351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Equation" r:id="rId11" imgW="825500" imgH="203200" progId="Equation.3">
                  <p:embed/>
                </p:oleObj>
              </mc:Choice>
              <mc:Fallback>
                <p:oleObj name="Equation" r:id="rId11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25" y="5445125"/>
                        <a:ext cx="15351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87" name="Rectangle 11"/>
          <p:cNvSpPr>
            <a:spLocks noChangeArrowheads="1"/>
          </p:cNvSpPr>
          <p:nvPr/>
        </p:nvSpPr>
        <p:spPr bwMode="auto">
          <a:xfrm>
            <a:off x="4957763" y="5108575"/>
            <a:ext cx="8429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degree</a:t>
            </a:r>
            <a:endParaRPr lang="en-US" sz="1800"/>
          </a:p>
        </p:txBody>
      </p:sp>
      <p:sp>
        <p:nvSpPr>
          <p:cNvPr id="920588" name="Rectangle 12"/>
          <p:cNvSpPr>
            <a:spLocks noChangeArrowheads="1"/>
          </p:cNvSpPr>
          <p:nvPr/>
        </p:nvSpPr>
        <p:spPr bwMode="auto">
          <a:xfrm>
            <a:off x="4446588" y="5984875"/>
            <a:ext cx="25463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>
                <a:solidFill>
                  <a:schemeClr val="bg2"/>
                </a:solidFill>
              </a:rPr>
              <a:t>probability that a single link from </a:t>
            </a:r>
            <a:r>
              <a:rPr lang="en-US" sz="1600" i="1">
                <a:solidFill>
                  <a:schemeClr val="bg2"/>
                </a:solidFill>
              </a:rPr>
              <a:t>n</a:t>
            </a:r>
            <a:r>
              <a:rPr lang="en-US" sz="1600">
                <a:solidFill>
                  <a:schemeClr val="bg2"/>
                </a:solidFill>
              </a:rPr>
              <a:t> ends at </a:t>
            </a:r>
            <a:r>
              <a:rPr lang="en-US" sz="1600" i="1">
                <a:solidFill>
                  <a:schemeClr val="bg2"/>
                </a:solidFill>
              </a:rPr>
              <a:t>t</a:t>
            </a:r>
            <a:endParaRPr lang="en-US" sz="1600">
              <a:solidFill>
                <a:schemeClr val="bg2"/>
              </a:solidFill>
            </a:endParaRPr>
          </a:p>
        </p:txBody>
      </p:sp>
      <p:sp>
        <p:nvSpPr>
          <p:cNvPr id="920589" name="Line 13"/>
          <p:cNvSpPr>
            <a:spLocks noChangeShapeType="1"/>
          </p:cNvSpPr>
          <p:nvPr/>
        </p:nvSpPr>
        <p:spPr bwMode="auto">
          <a:xfrm>
            <a:off x="4203700" y="5849938"/>
            <a:ext cx="304800" cy="2587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0590" name="Line 14"/>
          <p:cNvSpPr>
            <a:spLocks noChangeShapeType="1"/>
          </p:cNvSpPr>
          <p:nvPr/>
        </p:nvSpPr>
        <p:spPr bwMode="auto">
          <a:xfrm flipV="1">
            <a:off x="4584700" y="5346700"/>
            <a:ext cx="419100" cy="130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Rectangle 1029"/>
          <p:cNvSpPr>
            <a:spLocks noChangeArrowheads="1"/>
          </p:cNvSpPr>
          <p:nvPr/>
        </p:nvSpPr>
        <p:spPr bwMode="auto">
          <a:xfrm>
            <a:off x="228600" y="6477000"/>
            <a:ext cx="299312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Times" charset="0"/>
              </a:rPr>
              <a:t>from: https</a:t>
            </a:r>
            <a:r>
              <a:rPr lang="en-US" sz="800" dirty="0">
                <a:latin typeface="Times" charset="0"/>
              </a:rPr>
              <a:t>://</a:t>
            </a:r>
            <a:r>
              <a:rPr lang="en-US" sz="800" dirty="0" err="1">
                <a:latin typeface="Times" charset="0"/>
              </a:rPr>
              <a:t>kdl.cs.umass.edu</a:t>
            </a:r>
            <a:r>
              <a:rPr lang="en-US" sz="800" dirty="0">
                <a:latin typeface="Times" charset="0"/>
              </a:rPr>
              <a:t>/papers/</a:t>
            </a:r>
            <a:r>
              <a:rPr lang="en-US" sz="800" dirty="0" err="1">
                <a:latin typeface="Times" charset="0"/>
              </a:rPr>
              <a:t>simsek</a:t>
            </a:r>
            <a:r>
              <a:rPr lang="en-US" sz="800" dirty="0">
                <a:latin typeface="Times" charset="0"/>
              </a:rPr>
              <a:t>-</a:t>
            </a:r>
            <a:r>
              <a:rPr lang="en-US" sz="800" dirty="0" err="1">
                <a:latin typeface="Times" charset="0"/>
              </a:rPr>
              <a:t>jensen</a:t>
            </a:r>
            <a:r>
              <a:rPr lang="en-US" sz="800" dirty="0">
                <a:latin typeface="Times" charset="0"/>
              </a:rPr>
              <a:t>-in-</a:t>
            </a:r>
            <a:r>
              <a:rPr lang="en-US" sz="800" dirty="0" err="1">
                <a:latin typeface="Times" charset="0"/>
              </a:rPr>
              <a:t>progress.pdf</a:t>
            </a:r>
            <a:endParaRPr lang="en-US" sz="8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62759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0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0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0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0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0583" grpId="0" animBg="1"/>
      <p:bldP spid="920585" grpId="0"/>
      <p:bldP spid="920587" grpId="0"/>
      <p:bldP spid="920588" grpId="0"/>
      <p:bldP spid="920589" grpId="0" animBg="1"/>
      <p:bldP spid="92059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192</Words>
  <Application>Microsoft Macintosh PowerPoint</Application>
  <PresentationFormat>On-screen Show (4:3)</PresentationFormat>
  <Paragraphs>34</Paragraphs>
  <Slides>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Microsoft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Fitness landscape</vt:lpstr>
      <vt:lpstr>Fitness landscape</vt:lpstr>
      <vt:lpstr>expected value navigation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Liberatore</dc:creator>
  <cp:lastModifiedBy>Marc Liberatore</cp:lastModifiedBy>
  <cp:revision>14</cp:revision>
  <dcterms:created xsi:type="dcterms:W3CDTF">2014-09-03T16:40:46Z</dcterms:created>
  <dcterms:modified xsi:type="dcterms:W3CDTF">2014-09-10T20:54:33Z</dcterms:modified>
</cp:coreProperties>
</file>