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673" r:id="rId2"/>
    <p:sldMasterId id="2147483685" r:id="rId3"/>
    <p:sldMasterId id="2147483723" r:id="rId4"/>
    <p:sldMasterId id="2147483735" r:id="rId5"/>
    <p:sldMasterId id="2147483748" r:id="rId6"/>
  </p:sldMasterIdLst>
  <p:notesMasterIdLst>
    <p:notesMasterId r:id="rId43"/>
  </p:notesMasterIdLst>
  <p:sldIdLst>
    <p:sldId id="297" r:id="rId7"/>
    <p:sldId id="299" r:id="rId8"/>
    <p:sldId id="300" r:id="rId9"/>
    <p:sldId id="301" r:id="rId10"/>
    <p:sldId id="302" r:id="rId11"/>
    <p:sldId id="303" r:id="rId12"/>
    <p:sldId id="304" r:id="rId13"/>
    <p:sldId id="333" r:id="rId14"/>
    <p:sldId id="320" r:id="rId15"/>
    <p:sldId id="321" r:id="rId16"/>
    <p:sldId id="322" r:id="rId17"/>
    <p:sldId id="323" r:id="rId18"/>
    <p:sldId id="324" r:id="rId19"/>
    <p:sldId id="325" r:id="rId20"/>
    <p:sldId id="327" r:id="rId21"/>
    <p:sldId id="326" r:id="rId22"/>
    <p:sldId id="329" r:id="rId23"/>
    <p:sldId id="328" r:id="rId24"/>
    <p:sldId id="331" r:id="rId25"/>
    <p:sldId id="332" r:id="rId26"/>
    <p:sldId id="330" r:id="rId27"/>
    <p:sldId id="313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4" r:id="rId37"/>
    <p:sldId id="315" r:id="rId38"/>
    <p:sldId id="316" r:id="rId39"/>
    <p:sldId id="317" r:id="rId40"/>
    <p:sldId id="318" r:id="rId41"/>
    <p:sldId id="31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78810C-A8ED-4B40-8764-5E20C32E363D}">
          <p14:sldIdLst>
            <p14:sldId id="297"/>
            <p14:sldId id="299"/>
            <p14:sldId id="300"/>
            <p14:sldId id="301"/>
            <p14:sldId id="302"/>
            <p14:sldId id="303"/>
          </p14:sldIdLst>
        </p14:section>
        <p14:section name="OpenStack/OpenContrail" id="{41990ADC-72FB-FE4A-A8C6-16A67E6BEEC1}">
          <p14:sldIdLst>
            <p14:sldId id="304"/>
            <p14:sldId id="333"/>
            <p14:sldId id="320"/>
            <p14:sldId id="321"/>
            <p14:sldId id="322"/>
            <p14:sldId id="323"/>
            <p14:sldId id="324"/>
            <p14:sldId id="325"/>
            <p14:sldId id="327"/>
            <p14:sldId id="326"/>
            <p14:sldId id="329"/>
            <p14:sldId id="328"/>
            <p14:sldId id="331"/>
            <p14:sldId id="332"/>
            <p14:sldId id="330"/>
          </p14:sldIdLst>
        </p14:section>
        <p14:section name="Virtual circuits and MPLS tunnels" id="{7E8E4EC7-0EEF-5C40-A476-BDE32B8486A9}">
          <p14:sldIdLst>
            <p14:sldId id="313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Scratch" id="{6615E67A-32CB-BB42-B9E6-A96796EBFB3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84720" autoAdjust="0"/>
  </p:normalViewPr>
  <p:slideViewPr>
    <p:cSldViewPr snapToGrid="0" snapToObjects="1">
      <p:cViewPr>
        <p:scale>
          <a:sx n="90" d="100"/>
          <a:sy n="90" d="100"/>
        </p:scale>
        <p:origin x="-109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B13B-4C90-C041-8641-9AC647856DF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13EF3-1D14-4641-9491-3D3CC90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9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13EF3-1D14-4641-9491-3D3CC9058E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6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B6F2BDE-A131-7341-923A-49A0C7040F0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</a:t>
            </a:fld>
            <a:endParaRPr lang="en-US" i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8923D28-18ED-EF43-8309-620B96D22C87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31</a:t>
            </a:fld>
            <a:endParaRPr lang="en-US" i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637DB49-2D40-EB44-969F-7F4C9E57C55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32</a:t>
            </a:fld>
            <a:endParaRPr lang="en-US" i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CB5C37B-3737-614D-B5EE-A3401FE221F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33</a:t>
            </a:fld>
            <a:endParaRPr lang="en-US" i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659DF71-B3A8-144D-B4DE-FBDCCB8422C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34</a:t>
            </a:fld>
            <a:endParaRPr lang="en-US" i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BADC22-7B57-2847-9957-E52C752C8161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35</a:t>
            </a:fld>
            <a:endParaRPr lang="en-US" i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57CFEF-4D22-4B45-B560-DFDCF02CE34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36</a:t>
            </a:fld>
            <a:endParaRPr lang="en-US" i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45C-EA14-8944-9A0C-D6E7BA1950E2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6E2-610A-234D-A8E3-F01C93E31AE1}" type="datetime1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2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0E0-97D7-A745-8AD0-2AABAB02AE83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1DC-C375-7D4A-9D33-ACD470AA8493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8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45C-EA14-8944-9A0C-D6E7BA1950E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82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C701-369F-714B-968F-B90132D10EB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756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E775-38CF-C54B-A7F3-227DED17C3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314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B7C-A528-B94A-8ED2-515DEDF97FE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801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75D-52BA-DE40-8A42-9B4EC211BA9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152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6AD-6963-9E4B-AB1E-666F20524E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397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DAC9-DC56-BC42-8F12-701F938D93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76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4174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alpha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31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3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92E4-6F46-484B-BD55-B5BB70A45E28}" type="datetime1">
              <a:rPr lang="en-US" smtClean="0"/>
              <a:t>4/21/16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50567" y="6487582"/>
            <a:ext cx="2133600" cy="3704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090D-D89E-4B13-B2DC-198D8FEE9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3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65-50A6-7C4E-9D7A-63F611CDF86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365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6E2-610A-234D-A8E3-F01C93E31AE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315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0E0-97D7-A745-8AD0-2AABAB02AE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027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1DC-C375-7D4A-9D33-ACD470AA849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327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45C-EA14-8944-9A0C-D6E7BA1950E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728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4174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alpha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3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92E4-6F46-484B-BD55-B5BB70A45E2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50567" y="6487582"/>
            <a:ext cx="2133600" cy="3704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090D-D89E-4B13-B2DC-198D8FEE9BE5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151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C701-369F-714B-968F-B90132D10EB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442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E775-38CF-C54B-A7F3-227DED17C3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936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140"/>
            <a:ext cx="4038600" cy="492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140"/>
            <a:ext cx="4038600" cy="492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B7C-A528-B94A-8ED2-515DEDF97FE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555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75D-52BA-DE40-8A42-9B4EC211BA9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47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C701-369F-714B-968F-B90132D10EBA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47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6AD-6963-9E4B-AB1E-666F20524E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849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DAC9-DC56-BC42-8F12-701F938D93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537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65-50A6-7C4E-9D7A-63F611CDF86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031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6E2-610A-234D-A8E3-F01C93E31AE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044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0E0-97D7-A745-8AD0-2AABAB02AE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65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1DC-C375-7D4A-9D33-ACD470AA849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615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45C-EA14-8944-9A0C-D6E7BA1950E2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5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C701-369F-714B-968F-B90132D10EBA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6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E775-38CF-C54B-A7F3-227DED17C335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14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B7C-A528-B94A-8ED2-515DEDF97FE7}" type="datetime1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E775-38CF-C54B-A7F3-227DED17C335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75D-52BA-DE40-8A42-9B4EC211BA9A}" type="datetime1">
              <a:rPr lang="en-US" smtClean="0"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52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6AD-6963-9E4B-AB1E-666F20524E77}" type="datetime1">
              <a:rPr lang="en-US" smtClean="0"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7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DAC9-DC56-BC42-8F12-701F938D93A1}" type="datetime1">
              <a:rPr lang="en-US" smtClean="0"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0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65-50A6-7C4E-9D7A-63F611CDF86A}" type="datetime1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65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6E2-610A-234D-A8E3-F01C93E31AE1}" type="datetime1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15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0E0-97D7-A745-8AD0-2AABAB02AE83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7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1DC-C375-7D4A-9D33-ACD470AA8493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27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445C-EA14-8944-9A0C-D6E7BA1950E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728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4174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alpha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3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92E4-6F46-484B-BD55-B5BB70A45E2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50567" y="6487582"/>
            <a:ext cx="2133600" cy="3704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090D-D89E-4B13-B2DC-198D8FEE9BE5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151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C701-369F-714B-968F-B90132D10EB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44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140"/>
            <a:ext cx="4038600" cy="492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140"/>
            <a:ext cx="4038600" cy="492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B7C-A528-B94A-8ED2-515DEDF97FE7}" type="datetime1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5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E775-38CF-C54B-A7F3-227DED17C3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936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140"/>
            <a:ext cx="4038600" cy="492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140"/>
            <a:ext cx="4038600" cy="492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B7C-A528-B94A-8ED2-515DEDF97FE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555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75D-52BA-DE40-8A42-9B4EC211BA9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471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6AD-6963-9E4B-AB1E-666F20524E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849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DAC9-DC56-BC42-8F12-701F938D93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53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65-50A6-7C4E-9D7A-63F611CDF86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031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6E2-610A-234D-A8E3-F01C93E31AE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044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0E0-97D7-A745-8AD0-2AABAB02AE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65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B1DC-C375-7D4A-9D33-ACD470AA849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6156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37FBD1F6-4AC9-6D45-8107-B6F58AF86A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0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075D-52BA-DE40-8A42-9B4EC211BA9A}" type="datetime1">
              <a:rPr lang="en-US" smtClean="0"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457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A956292E-DD62-D049-8EB8-EF827A38E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21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C108141B-45F1-AB4B-9DFA-E53B42D2F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58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60CB18BF-4477-6D44-BE52-537C9A1BA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69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27CB970-BFB0-634B-9A79-7D49A5D5B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34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B93A1E11-CFE2-C146-BCD8-E0DB96815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293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F9935710-85F1-8845-A72D-F00358E3E7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20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ECBAE2A3-72EE-7049-AEF8-EE677BE50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33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55C4083D-EBB2-4F4B-B8F0-57EE795859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73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00DBAFDD-6116-664F-BD2E-D72D9245F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03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57D9292-E976-8B44-98BD-76C2C4600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7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56AD-6963-9E4B-AB1E-666F20524E77}" type="datetime1">
              <a:rPr lang="en-US" smtClean="0"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78F5895C-634D-8545-8B74-0076CF0153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6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DAC9-DC56-BC42-8F12-701F938D93A1}" type="datetime1">
              <a:rPr lang="en-US" smtClean="0"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3A65-50A6-7C4E-9D7A-63F611CDF86A}" type="datetime1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9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079" y="195258"/>
            <a:ext cx="8543049" cy="83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079" y="1177454"/>
            <a:ext cx="8543049" cy="510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4039-D090-A040-9666-31C74308C467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3"/>
          <p:cNvSpPr>
            <a:spLocks noChangeShapeType="1"/>
          </p:cNvSpPr>
          <p:nvPr userDrawn="1"/>
        </p:nvSpPr>
        <p:spPr bwMode="auto">
          <a:xfrm flipV="1">
            <a:off x="333079" y="1071440"/>
            <a:ext cx="8543049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0" y="6564313"/>
            <a:ext cx="9144000" cy="300983"/>
          </a:xfrm>
          <a:prstGeom prst="rect">
            <a:avLst/>
          </a:prstGeom>
          <a:solidFill>
            <a:schemeClr val="accent2">
              <a:lumMod val="50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9953" tIns="49976" rIns="99953" bIns="49976">
            <a:prstTxWarp prst="textNoShape">
              <a:avLst/>
            </a:prstTxWarp>
            <a:spAutoFit/>
          </a:bodyPr>
          <a:lstStyle/>
          <a:p>
            <a:pPr defTabSz="1000125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3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                                  U</a:t>
            </a:r>
            <a:r>
              <a:rPr lang="en-US" sz="11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NIVERSITY OF </a:t>
            </a:r>
            <a:r>
              <a:rPr lang="en-US" sz="13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</a:t>
            </a:r>
            <a:r>
              <a:rPr lang="en-US" sz="11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ASSACHUSETTS</a:t>
            </a:r>
            <a:r>
              <a:rPr lang="en-US" sz="13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A</a:t>
            </a:r>
            <a:r>
              <a:rPr lang="en-US" sz="11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MHERST  • </a:t>
            </a:r>
            <a:r>
              <a:rPr lang="en-US" sz="13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School of Computer Science</a:t>
            </a:r>
            <a:endParaRPr lang="en-US" sz="11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utiger Linotype" pitchFamily="34" charset="0"/>
            </a:endParaRPr>
          </a:p>
        </p:txBody>
      </p:sp>
      <p:pic>
        <p:nvPicPr>
          <p:cNvPr id="9" name="Picture 6" descr="newseal20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9213" y="6286500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1672" y="6515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13335D-4FC9-924F-B266-DEE7D65B6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9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6800-7F20-4647-9696-F64818BA3B76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6F62-8C44-2D4F-BDDF-B34409CC68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23"/>
          <p:cNvSpPr>
            <a:spLocks noChangeShapeType="1"/>
          </p:cNvSpPr>
          <p:nvPr userDrawn="1"/>
        </p:nvSpPr>
        <p:spPr bwMode="auto">
          <a:xfrm flipV="1">
            <a:off x="333079" y="1071440"/>
            <a:ext cx="8543049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0" y="6564313"/>
            <a:ext cx="9144000" cy="300983"/>
          </a:xfrm>
          <a:prstGeom prst="rect">
            <a:avLst/>
          </a:prstGeom>
          <a:solidFill>
            <a:schemeClr val="accent2">
              <a:lumMod val="50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9953" tIns="49976" rIns="99953" bIns="49976">
            <a:prstTxWarp prst="textNoShape">
              <a:avLst/>
            </a:prstTxWarp>
            <a:spAutoFit/>
          </a:bodyPr>
          <a:lstStyle/>
          <a:p>
            <a:pPr defTabSz="1000125">
              <a:spcBef>
                <a:spcPct val="50000"/>
              </a:spcBef>
              <a:defRPr/>
            </a:pP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                                  U</a:t>
            </a: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NIVERSITY OF </a:t>
            </a: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</a:t>
            </a: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ASSACHUSETTS</a:t>
            </a: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A</a:t>
            </a: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MHERST  • </a:t>
            </a: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Department of Computer Science</a:t>
            </a:r>
            <a:endParaRPr lang="en-US" sz="11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utiger Linotype" pitchFamily="34" charset="0"/>
            </a:endParaRPr>
          </a:p>
        </p:txBody>
      </p:sp>
      <p:pic>
        <p:nvPicPr>
          <p:cNvPr id="9" name="Picture 6" descr="newseal20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213" y="6286500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3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079" y="195258"/>
            <a:ext cx="8543049" cy="83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079" y="1177454"/>
            <a:ext cx="8543049" cy="510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4039-D090-A040-9666-31C74308C46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 flipV="1">
            <a:off x="333079" y="1071440"/>
            <a:ext cx="8543049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64313"/>
            <a:ext cx="9144000" cy="300983"/>
          </a:xfrm>
          <a:prstGeom prst="rect">
            <a:avLst/>
          </a:prstGeom>
          <a:solidFill>
            <a:schemeClr val="accent2">
              <a:lumMod val="50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9953" tIns="49976" rIns="99953" bIns="49976">
            <a:prstTxWarp prst="textNoShape">
              <a:avLst/>
            </a:prstTxWarp>
            <a:spAutoFit/>
          </a:bodyPr>
          <a:lstStyle/>
          <a:p>
            <a:pPr defTabSz="1000125">
              <a:spcBef>
                <a:spcPct val="50000"/>
              </a:spcBef>
              <a:defRPr/>
            </a:pP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                                  U</a:t>
            </a: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NIVERSITY OF </a:t>
            </a: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</a:t>
            </a: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ASSACHUSETTS</a:t>
            </a: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A</a:t>
            </a: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MHERST  • </a:t>
            </a: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Department of Computer Science</a:t>
            </a:r>
            <a:endParaRPr lang="en-US" sz="11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utiger Linotype" pitchFamily="34" charset="0"/>
            </a:endParaRPr>
          </a:p>
        </p:txBody>
      </p:sp>
      <p:pic>
        <p:nvPicPr>
          <p:cNvPr id="9" name="Picture 6" descr="newseal2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213" y="6286500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1672" y="6515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14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4039-D090-A040-9666-31C74308C467}" type="datetime1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335D-4FC9-924F-B266-DEE7D65B61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23"/>
          <p:cNvSpPr>
            <a:spLocks noChangeShapeType="1"/>
          </p:cNvSpPr>
          <p:nvPr userDrawn="1"/>
        </p:nvSpPr>
        <p:spPr bwMode="auto">
          <a:xfrm flipV="1">
            <a:off x="333079" y="1071440"/>
            <a:ext cx="8543049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0" y="6564313"/>
            <a:ext cx="9144000" cy="300983"/>
          </a:xfrm>
          <a:prstGeom prst="rect">
            <a:avLst/>
          </a:prstGeom>
          <a:solidFill>
            <a:schemeClr val="accent2">
              <a:lumMod val="50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9953" tIns="49976" rIns="99953" bIns="49976">
            <a:prstTxWarp prst="textNoShape">
              <a:avLst/>
            </a:prstTxWarp>
            <a:spAutoFit/>
          </a:bodyPr>
          <a:lstStyle/>
          <a:p>
            <a:pPr defTabSz="1000125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3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                                  U</a:t>
            </a:r>
            <a:r>
              <a:rPr lang="en-US" sz="11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NIVERSITY </a:t>
            </a:r>
            <a:r>
              <a:rPr 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OF </a:t>
            </a:r>
            <a:r>
              <a:rPr lang="en-US" sz="13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</a:t>
            </a:r>
            <a:r>
              <a:rPr 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ASSACHUSETTS</a:t>
            </a:r>
            <a:r>
              <a:rPr lang="en-US" sz="13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A</a:t>
            </a:r>
            <a:r>
              <a:rPr lang="en-US" sz="11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MHERST  • </a:t>
            </a:r>
            <a:r>
              <a:rPr lang="en-US" sz="13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Department of Computer Science</a:t>
            </a:r>
            <a:endParaRPr lang="en-US" sz="1100" b="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utiger Linotype" pitchFamily="34" charset="0"/>
            </a:endParaRPr>
          </a:p>
        </p:txBody>
      </p:sp>
      <p:pic>
        <p:nvPicPr>
          <p:cNvPr id="9" name="Picture 6" descr="newseal20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213" y="6286500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3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079" y="195258"/>
            <a:ext cx="8543049" cy="83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079" y="1177454"/>
            <a:ext cx="8543049" cy="510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4039-D090-A040-9666-31C74308C46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4/21/16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 flipV="1">
            <a:off x="333079" y="1071440"/>
            <a:ext cx="8543049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64313"/>
            <a:ext cx="9144000" cy="300983"/>
          </a:xfrm>
          <a:prstGeom prst="rect">
            <a:avLst/>
          </a:prstGeom>
          <a:solidFill>
            <a:schemeClr val="accent2">
              <a:lumMod val="50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9953" tIns="49976" rIns="99953" bIns="49976">
            <a:prstTxWarp prst="textNoShape">
              <a:avLst/>
            </a:prstTxWarp>
            <a:spAutoFit/>
          </a:bodyPr>
          <a:lstStyle/>
          <a:p>
            <a:pPr defTabSz="1000125">
              <a:spcBef>
                <a:spcPct val="50000"/>
              </a:spcBef>
              <a:defRPr/>
            </a:pP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                                  U</a:t>
            </a: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NIVERSITY OF </a:t>
            </a: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</a:t>
            </a: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ASSACHUSETTS</a:t>
            </a: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A</a:t>
            </a: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MHERST  • </a:t>
            </a:r>
            <a:r>
              <a:rPr lang="en-US" sz="13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inotype" pitchFamily="34" charset="0"/>
              </a:rPr>
              <a:t> Department of Computer Science</a:t>
            </a:r>
            <a:endParaRPr lang="en-US" sz="11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utiger Linotype" pitchFamily="34" charset="0"/>
            </a:endParaRPr>
          </a:p>
        </p:txBody>
      </p:sp>
      <p:pic>
        <p:nvPicPr>
          <p:cNvPr id="9" name="Picture 6" descr="newseal2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213" y="6286500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1672" y="6515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13335D-4FC9-924F-B266-DEE7D65B61E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14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Network Layer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charset="0"/>
              </a:rPr>
              <a:t>4-</a:t>
            </a:r>
            <a:fld id="{4DFF5606-F57E-2145-980A-AC173D1E3EE7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charset="0"/>
        <a:buChar char="v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6330" y="1772356"/>
            <a:ext cx="5954891" cy="2209800"/>
          </a:xfrm>
        </p:spPr>
        <p:txBody>
          <a:bodyPr/>
          <a:lstStyle/>
          <a:p>
            <a:r>
              <a:rPr lang="en-US" dirty="0" smtClean="0"/>
              <a:t>Cloud </a:t>
            </a:r>
            <a:r>
              <a:rPr lang="en-US" dirty="0" smtClean="0"/>
              <a:t>Computing inside Virtualized </a:t>
            </a:r>
            <a:r>
              <a:rPr lang="en-US" dirty="0" smtClean="0"/>
              <a:t>Datacenters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999" y="4267200"/>
            <a:ext cx="8102601" cy="1752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V. Arun</a:t>
            </a:r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College of Computer Science</a:t>
            </a:r>
          </a:p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University of Massachusetts Amherst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9090D-D89E-4B13-B2DC-198D8FEE9B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0"/>
    </mc:Choice>
    <mc:Fallback xmlns="">
      <p:transition xmlns:p14="http://schemas.microsoft.com/office/powerpoint/2010/main" spd="slow" advTm="92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Contrail system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6-04-22 at 1.41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7" y="1128889"/>
            <a:ext cx="8607778" cy="5335137"/>
          </a:xfrm>
          <a:prstGeom prst="rect">
            <a:avLst/>
          </a:prstGeom>
        </p:spPr>
      </p:pic>
      <p:pic>
        <p:nvPicPr>
          <p:cNvPr id="6" name="Picture 5" descr="Screen Shot 2016-04-22 at 2.15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8" y="1086555"/>
            <a:ext cx="8827379" cy="53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1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Contrail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Configuration</a:t>
            </a:r>
            <a:r>
              <a:rPr lang="en-US" dirty="0" smtClean="0"/>
              <a:t> nodes: persistent configuration state</a:t>
            </a:r>
          </a:p>
          <a:p>
            <a:r>
              <a:rPr lang="en-US" b="1" dirty="0" smtClean="0"/>
              <a:t>Control</a:t>
            </a:r>
            <a:r>
              <a:rPr lang="en-US" dirty="0" smtClean="0"/>
              <a:t> nodes: keeps ephemeral network state and and effects logically centralized control plane</a:t>
            </a:r>
          </a:p>
          <a:p>
            <a:r>
              <a:rPr lang="en-US" b="1" dirty="0" smtClean="0"/>
              <a:t>Analytics</a:t>
            </a:r>
            <a:r>
              <a:rPr lang="en-US" dirty="0" smtClean="0"/>
              <a:t> nodes: Statistics from network elements</a:t>
            </a:r>
          </a:p>
          <a:p>
            <a:r>
              <a:rPr lang="en-US" b="1" dirty="0" smtClean="0"/>
              <a:t>Compute</a:t>
            </a:r>
            <a:r>
              <a:rPr lang="en-US" dirty="0" smtClean="0"/>
              <a:t> nodes: General-purpose virtualized servers</a:t>
            </a:r>
          </a:p>
          <a:p>
            <a:r>
              <a:rPr lang="en-US" b="1" dirty="0" smtClean="0"/>
              <a:t>Gateway</a:t>
            </a:r>
            <a:r>
              <a:rPr lang="en-US" dirty="0" smtClean="0"/>
              <a:t> nodes: Physical routers connecting tenant to external networks</a:t>
            </a:r>
          </a:p>
          <a:p>
            <a:r>
              <a:rPr lang="en-US" b="1" dirty="0" smtClean="0"/>
              <a:t>Service</a:t>
            </a:r>
            <a:r>
              <a:rPr lang="en-US" dirty="0" smtClean="0"/>
              <a:t> nodes: Forwarding plane services (deep packet inspection, intrusion detection, WAN bandwidth optimizers, etc.) or “NFVs”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6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 of compute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6-04-22 at 1.5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250243"/>
            <a:ext cx="80518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0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vRouter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vRouter</a:t>
            </a:r>
            <a:r>
              <a:rPr lang="en-US" dirty="0" smtClean="0"/>
              <a:t> agent</a:t>
            </a:r>
          </a:p>
          <a:p>
            <a:pPr lvl="1"/>
            <a:r>
              <a:rPr lang="en-US" dirty="0" smtClean="0"/>
              <a:t>Exchanging control state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eceiving low-level </a:t>
            </a:r>
            <a:r>
              <a:rPr lang="en-US" dirty="0" err="1" smtClean="0"/>
              <a:t>config</a:t>
            </a:r>
            <a:r>
              <a:rPr lang="en-US" dirty="0" smtClean="0"/>
              <a:t> state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eporting analytics, installing forwarding state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roxying</a:t>
            </a:r>
            <a:r>
              <a:rPr lang="en-US" dirty="0" smtClean="0"/>
              <a:t> DHCP, ARP, DNS, etc.</a:t>
            </a:r>
          </a:p>
          <a:p>
            <a:r>
              <a:rPr lang="en-US" dirty="0" err="1" smtClean="0"/>
              <a:t>vRouter</a:t>
            </a:r>
            <a:r>
              <a:rPr lang="en-US" dirty="0" smtClean="0"/>
              <a:t> forwarding plane</a:t>
            </a:r>
          </a:p>
          <a:p>
            <a:pPr lvl="1"/>
            <a:r>
              <a:rPr lang="en-US" dirty="0" smtClean="0"/>
              <a:t>Encapsulating to-overlay packets and </a:t>
            </a:r>
            <a:r>
              <a:rPr lang="en-US" dirty="0" err="1" smtClean="0"/>
              <a:t>decapsulating</a:t>
            </a:r>
            <a:r>
              <a:rPr lang="en-US" dirty="0" smtClean="0"/>
              <a:t> from-overlay packets</a:t>
            </a:r>
          </a:p>
          <a:p>
            <a:pPr lvl="1"/>
            <a:r>
              <a:rPr lang="en-US" dirty="0" smtClean="0"/>
              <a:t>Assigning packets to routing instance based on VNI</a:t>
            </a:r>
          </a:p>
          <a:p>
            <a:pPr lvl="1"/>
            <a:r>
              <a:rPr lang="en-US" dirty="0" smtClean="0"/>
              <a:t>Implementing forwarding policy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vRouter</a:t>
            </a:r>
            <a:r>
              <a:rPr lang="en-US" dirty="0" smtClean="0"/>
              <a:t> forwarding plane internals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6-04-22 at 2.0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66609"/>
            <a:ext cx="91186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</a:t>
            </a:r>
            <a:r>
              <a:rPr lang="en-US" dirty="0" err="1" smtClean="0"/>
              <a:t>config</a:t>
            </a:r>
            <a:r>
              <a:rPr lang="en-US" dirty="0" smtClean="0"/>
              <a:t> state from configuration nodes (IF-MAP)</a:t>
            </a:r>
          </a:p>
          <a:p>
            <a:r>
              <a:rPr lang="en-US" dirty="0" smtClean="0"/>
              <a:t>Exchange routes with each other using IBGP</a:t>
            </a:r>
          </a:p>
          <a:p>
            <a:r>
              <a:rPr lang="en-US" dirty="0" smtClean="0"/>
              <a:t>Exchange routes with </a:t>
            </a:r>
            <a:r>
              <a:rPr lang="en-US" dirty="0" err="1" smtClean="0"/>
              <a:t>vRouters</a:t>
            </a:r>
            <a:r>
              <a:rPr lang="en-US" dirty="0" smtClean="0"/>
              <a:t> (XMPP)</a:t>
            </a:r>
          </a:p>
          <a:p>
            <a:r>
              <a:rPr lang="en-US" dirty="0" smtClean="0"/>
              <a:t>Exchange routes with external gateways using BGP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node internals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6-04-22 at 2.0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1173036"/>
            <a:ext cx="7758289" cy="5285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835" y="6112322"/>
            <a:ext cx="8018692" cy="461665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 control protocol is BGP (not </a:t>
            </a:r>
            <a:r>
              <a:rPr lang="en-US" sz="2400" dirty="0" err="1" smtClean="0"/>
              <a:t>OpenFlow</a:t>
            </a:r>
            <a:r>
              <a:rPr lang="en-US" sz="2400" dirty="0"/>
              <a:t> </a:t>
            </a:r>
            <a:r>
              <a:rPr lang="en-US" sz="2400" dirty="0" smtClean="0"/>
              <a:t>but analogous)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613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node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 API for north-bound interface to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Cassandra key-value store for persistent </a:t>
            </a:r>
            <a:r>
              <a:rPr lang="en-US" dirty="0" err="1" smtClean="0"/>
              <a:t>config</a:t>
            </a:r>
            <a:r>
              <a:rPr lang="en-US" dirty="0" smtClean="0"/>
              <a:t> storage</a:t>
            </a:r>
          </a:p>
          <a:p>
            <a:r>
              <a:rPr lang="en-US" dirty="0" smtClean="0"/>
              <a:t>Schema transformer (high-level to low-level)</a:t>
            </a:r>
          </a:p>
          <a:p>
            <a:r>
              <a:rPr lang="en-US" dirty="0" err="1" smtClean="0"/>
              <a:t>ZooKeeper</a:t>
            </a:r>
            <a:r>
              <a:rPr lang="en-US" dirty="0" smtClean="0"/>
              <a:t> for transactions to assign unique IDs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6-04-22 at 2.0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111"/>
            <a:ext cx="9144000" cy="54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9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Screen Shot 2016-04-22 at 2.1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1168868"/>
            <a:ext cx="8946444" cy="53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8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5-</a:t>
            </a:r>
            <a:fld id="{D606B102-D92D-2B4C-833F-98664470B5B4}" type="slidenum">
              <a:rPr lang="en-US" i="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 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193801"/>
            <a:ext cx="8274050" cy="835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48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8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>
                <a:latin typeface="Arial" charset="0"/>
                <a:cs typeface="Arial" charset="0"/>
              </a:rPr>
              <a:t>Chicago data center</a:t>
            </a:r>
          </a:p>
        </p:txBody>
      </p:sp>
    </p:spTree>
    <p:extLst>
      <p:ext uri="{BB962C8B-B14F-4D97-AF65-F5344CB8AC3E}">
        <p14:creationId xmlns:p14="http://schemas.microsoft.com/office/powerpoint/2010/main" val="375355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chaining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6-04-22 at 2.1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2" y="1143000"/>
            <a:ext cx="8226778" cy="51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2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Familiarization with </a:t>
            </a:r>
            <a:r>
              <a:rPr lang="en-US" dirty="0" err="1" smtClean="0"/>
              <a:t>OpenStack</a:t>
            </a:r>
            <a:r>
              <a:rPr lang="en-US" dirty="0" smtClean="0"/>
              <a:t> and </a:t>
            </a:r>
            <a:r>
              <a:rPr lang="en-US" dirty="0" err="1" smtClean="0"/>
              <a:t>OpenContrail</a:t>
            </a:r>
            <a:r>
              <a:rPr lang="en-US" dirty="0" smtClean="0"/>
              <a:t> UIs</a:t>
            </a:r>
          </a:p>
          <a:p>
            <a:r>
              <a:rPr lang="en-US" dirty="0" smtClean="0"/>
              <a:t>Create simple virtual networks with virtual servers and virtual routers</a:t>
            </a:r>
          </a:p>
          <a:p>
            <a:r>
              <a:rPr lang="en-US" dirty="0" smtClean="0"/>
              <a:t>Create simple multi-tenant networks</a:t>
            </a:r>
          </a:p>
          <a:p>
            <a:r>
              <a:rPr lang="en-US" dirty="0" smtClean="0"/>
              <a:t>Understand MPLS based tunneling mechanism for setting up flow rules</a:t>
            </a:r>
          </a:p>
          <a:p>
            <a:r>
              <a:rPr lang="en-US" dirty="0" smtClean="0"/>
              <a:t>Understand virtualization, isolation, </a:t>
            </a:r>
            <a:r>
              <a:rPr lang="en-US" smtClean="0"/>
              <a:t>load balancing</a:t>
            </a:r>
            <a:endParaRPr lang="en-US" dirty="0" smtClean="0"/>
          </a:p>
          <a:p>
            <a:r>
              <a:rPr lang="en-US" dirty="0" smtClean="0"/>
              <a:t>Use tools like glance to load VM images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Circuits and MPLS tunneling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Network Layer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4-</a:t>
            </a:r>
            <a:fld id="{A956292E-DD62-D049-8EB8-EF827A38E3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6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Network Layer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Tahoma" charset="0"/>
              </a:rPr>
              <a:t>4-</a:t>
            </a:r>
            <a:fld id="{D267F287-71F4-4A4F-B233-6EE965F19AFB}" type="slidenum">
              <a:rPr lang="en-US" smtClean="0">
                <a:solidFill>
                  <a:srgbClr val="000000"/>
                </a:solidFill>
                <a:latin typeface="Tahoma" charset="0"/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Connection, connection-less service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datagram </a:t>
            </a:r>
            <a:r>
              <a:rPr lang="en-US" dirty="0">
                <a:latin typeface="Gill Sans MT" charset="0"/>
                <a:cs typeface="+mn-cs"/>
              </a:rPr>
              <a:t>network </a:t>
            </a:r>
            <a:r>
              <a:rPr lang="en-US" dirty="0" smtClean="0">
                <a:latin typeface="Gill Sans MT" charset="0"/>
                <a:cs typeface="+mn-cs"/>
              </a:rPr>
              <a:t>(Internet) provides </a:t>
            </a:r>
            <a:r>
              <a:rPr lang="en-US" dirty="0">
                <a:latin typeface="Gill Sans MT" charset="0"/>
                <a:cs typeface="+mn-cs"/>
              </a:rPr>
              <a:t>network-layer </a:t>
            </a: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connectionless</a:t>
            </a:r>
            <a:r>
              <a:rPr lang="en-US" dirty="0">
                <a:latin typeface="Gill Sans MT" charset="0"/>
                <a:cs typeface="+mn-cs"/>
              </a:rPr>
              <a:t> service</a:t>
            </a:r>
          </a:p>
          <a:p>
            <a:pPr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virtual-circuit</a:t>
            </a:r>
            <a:r>
              <a:rPr lang="en-US" dirty="0">
                <a:latin typeface="Gill Sans MT" charset="0"/>
                <a:cs typeface="+mn-cs"/>
              </a:rPr>
              <a:t> network </a:t>
            </a:r>
            <a:r>
              <a:rPr lang="en-US" dirty="0" smtClean="0">
                <a:latin typeface="Gill Sans MT" charset="0"/>
                <a:cs typeface="+mn-cs"/>
              </a:rPr>
              <a:t>(ATM) provides </a:t>
            </a:r>
            <a:r>
              <a:rPr lang="en-US" dirty="0">
                <a:latin typeface="Gill Sans MT" charset="0"/>
                <a:cs typeface="+mn-cs"/>
              </a:rPr>
              <a:t>network-layer </a:t>
            </a: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connection</a:t>
            </a:r>
            <a:r>
              <a:rPr lang="en-US" dirty="0">
                <a:latin typeface="Gill Sans MT" charset="0"/>
                <a:cs typeface="+mn-cs"/>
              </a:rPr>
              <a:t> service</a:t>
            </a:r>
          </a:p>
          <a:p>
            <a:pPr>
              <a:defRPr/>
            </a:pPr>
            <a:endParaRPr lang="en-US" dirty="0" smtClean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analogous </a:t>
            </a:r>
            <a:r>
              <a:rPr lang="en-US" dirty="0">
                <a:latin typeface="Gill Sans MT" charset="0"/>
                <a:cs typeface="+mn-cs"/>
              </a:rPr>
              <a:t>to TCP/UDP </a:t>
            </a:r>
            <a:r>
              <a:rPr lang="en-US" dirty="0" err="1">
                <a:latin typeface="Gill Sans MT" charset="0"/>
                <a:cs typeface="+mn-cs"/>
              </a:rPr>
              <a:t>connecton</a:t>
            </a:r>
            <a:r>
              <a:rPr lang="en-US" dirty="0">
                <a:latin typeface="Gill Sans MT" charset="0"/>
                <a:cs typeface="+mn-cs"/>
              </a:rPr>
              <a:t>-oriented / connectionless transport-layer services, but: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service:</a:t>
            </a:r>
            <a:r>
              <a:rPr lang="en-US" sz="28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host-to-host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no choice:</a:t>
            </a:r>
            <a:r>
              <a:rPr lang="en-US" sz="28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network provides one or the other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implementation:</a:t>
            </a:r>
            <a:r>
              <a:rPr lang="en-US" sz="28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 dirty="0" smtClean="0">
                <a:latin typeface="Gill Sans MT" charset="0"/>
              </a:rPr>
              <a:t>primarily in </a:t>
            </a:r>
            <a:r>
              <a:rPr lang="en-US" sz="2800" dirty="0">
                <a:latin typeface="Gill Sans MT" charset="0"/>
              </a:rPr>
              <a:t>network core</a:t>
            </a:r>
          </a:p>
        </p:txBody>
      </p:sp>
      <p:pic>
        <p:nvPicPr>
          <p:cNvPr id="2662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09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Network Layer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Tahoma" charset="0"/>
              </a:rPr>
              <a:t>4-</a:t>
            </a:r>
            <a:fld id="{B9C50CAB-00BB-E940-A2B9-C08FF908A5BC}" type="slidenum">
              <a:rPr lang="en-US" smtClean="0">
                <a:solidFill>
                  <a:srgbClr val="000000"/>
                </a:solidFill>
                <a:latin typeface="Tahoma" charset="0"/>
              </a:rPr>
              <a:pPr>
                <a:defRPr/>
              </a:pPr>
              <a:t>24</a:t>
            </a:fld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651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Virtual </a:t>
            </a:r>
            <a:r>
              <a:rPr lang="en-US" dirty="0" smtClean="0">
                <a:latin typeface="Gill Sans MT" charset="0"/>
                <a:cs typeface="+mj-cs"/>
              </a:rPr>
              <a:t>circuits (e.g., ATM)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95675"/>
            <a:ext cx="7837488" cy="2257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setup, teardown for each call </a:t>
            </a:r>
            <a:r>
              <a:rPr lang="en-US" sz="2400" i="1" dirty="0">
                <a:latin typeface="Gill Sans MT" charset="0"/>
                <a:cs typeface="+mn-cs"/>
              </a:rPr>
              <a:t>before</a:t>
            </a:r>
            <a:r>
              <a:rPr lang="en-US" sz="2400" dirty="0">
                <a:latin typeface="Gill Sans MT" charset="0"/>
                <a:cs typeface="+mn-cs"/>
              </a:rPr>
              <a:t> data can flow</a:t>
            </a:r>
          </a:p>
          <a:p>
            <a:pPr>
              <a:defRPr/>
            </a:pPr>
            <a:r>
              <a:rPr lang="en-US" sz="2400" i="1" dirty="0" smtClean="0">
                <a:latin typeface="Gill Sans MT" charset="0"/>
                <a:cs typeface="+mn-cs"/>
              </a:rPr>
              <a:t>every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router on source-</a:t>
            </a:r>
            <a:r>
              <a:rPr lang="en-US" sz="2400" dirty="0" err="1">
                <a:latin typeface="Gill Sans MT" charset="0"/>
                <a:cs typeface="+mn-cs"/>
              </a:rPr>
              <a:t>dest</a:t>
            </a:r>
            <a:r>
              <a:rPr lang="en-US" sz="2400" dirty="0">
                <a:latin typeface="Gill Sans MT" charset="0"/>
                <a:cs typeface="+mn-cs"/>
              </a:rPr>
              <a:t> path maintains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state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for each passing connection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link, router resources (bandwidth, buffers) may be </a:t>
            </a:r>
            <a:r>
              <a:rPr lang="en-US" sz="2400" i="1" dirty="0">
                <a:latin typeface="Gill Sans MT" charset="0"/>
                <a:cs typeface="+mn-cs"/>
              </a:rPr>
              <a:t>allocated </a:t>
            </a:r>
            <a:r>
              <a:rPr lang="en-US" sz="2400" dirty="0">
                <a:latin typeface="Gill Sans MT" charset="0"/>
                <a:cs typeface="+mn-cs"/>
              </a:rPr>
              <a:t>to VC (dedicated resources = predictable service)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8338" y="1504950"/>
            <a:ext cx="8024812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source</a:t>
            </a:r>
            <a:r>
              <a:rPr lang="en-US" dirty="0">
                <a:latin typeface="Gill Sans MT" charset="0"/>
                <a:cs typeface="+mn-cs"/>
              </a:rPr>
              <a:t>-to-</a:t>
            </a:r>
            <a:r>
              <a:rPr lang="en-US" dirty="0" err="1">
                <a:latin typeface="Gill Sans MT" charset="0"/>
                <a:cs typeface="+mn-cs"/>
              </a:rPr>
              <a:t>dest</a:t>
            </a:r>
            <a:r>
              <a:rPr lang="en-US" dirty="0">
                <a:latin typeface="Gill Sans MT" charset="0"/>
                <a:cs typeface="+mn-cs"/>
              </a:rPr>
              <a:t> path </a:t>
            </a:r>
            <a:r>
              <a:rPr lang="en-US" dirty="0" smtClean="0">
                <a:latin typeface="Gill Sans MT" charset="0"/>
                <a:cs typeface="+mn-cs"/>
              </a:rPr>
              <a:t>behaves like telephone circuit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performance-wise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network actions along source-to-</a:t>
            </a:r>
            <a:r>
              <a:rPr lang="en-US" dirty="0" err="1">
                <a:latin typeface="Gill Sans MT" charset="0"/>
              </a:rPr>
              <a:t>dest</a:t>
            </a:r>
            <a:r>
              <a:rPr lang="en-US" dirty="0">
                <a:latin typeface="Gill Sans MT" charset="0"/>
              </a:rPr>
              <a:t> path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666750" y="1457325"/>
            <a:ext cx="7677150" cy="16859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56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7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Network Layer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Tahoma" charset="0"/>
              </a:rPr>
              <a:t>4-</a:t>
            </a:r>
            <a:fld id="{E7E59594-1664-4248-9450-F16657A18723}" type="slidenum">
              <a:rPr lang="en-US" smtClean="0">
                <a:solidFill>
                  <a:srgbClr val="000000"/>
                </a:solidFill>
                <a:latin typeface="Tahoma" charset="0"/>
              </a:rPr>
              <a:pPr>
                <a:defRPr/>
              </a:pPr>
              <a:t>25</a:t>
            </a:fld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2867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Virtual circuit </a:t>
            </a:r>
            <a:r>
              <a:rPr lang="en-US" dirty="0">
                <a:latin typeface="Gill Sans MT" charset="0"/>
                <a:cs typeface="+mj-cs"/>
              </a:rPr>
              <a:t>implementation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VC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consists of: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path</a:t>
            </a:r>
            <a:r>
              <a:rPr lang="en-US" dirty="0">
                <a:latin typeface="Gill Sans MT" charset="0"/>
              </a:rPr>
              <a:t> from source to destination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VC numbers</a:t>
            </a:r>
            <a:r>
              <a:rPr lang="en-US" dirty="0">
                <a:latin typeface="Gill Sans MT" charset="0"/>
              </a:rPr>
              <a:t>, one number for each link along path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entries in forwarding tables</a:t>
            </a:r>
            <a:r>
              <a:rPr lang="en-US" dirty="0">
                <a:latin typeface="Gill Sans MT" charset="0"/>
              </a:rPr>
              <a:t> in routers along path</a:t>
            </a:r>
          </a:p>
          <a:p>
            <a:pPr marL="533400" indent="-533400">
              <a:defRPr/>
            </a:pPr>
            <a:r>
              <a:rPr lang="en-US" dirty="0">
                <a:latin typeface="Gill Sans MT" charset="0"/>
                <a:cs typeface="+mn-cs"/>
              </a:rPr>
              <a:t>packet belonging to VC carries VC number (rather than </a:t>
            </a:r>
            <a:r>
              <a:rPr lang="en-US" dirty="0" err="1">
                <a:latin typeface="Gill Sans MT" charset="0"/>
                <a:cs typeface="+mn-cs"/>
              </a:rPr>
              <a:t>dest</a:t>
            </a:r>
            <a:r>
              <a:rPr lang="en-US" dirty="0">
                <a:latin typeface="Gill Sans MT" charset="0"/>
                <a:cs typeface="+mn-cs"/>
              </a:rPr>
              <a:t> address)</a:t>
            </a:r>
          </a:p>
          <a:p>
            <a:pPr marL="533400" indent="-533400">
              <a:defRPr/>
            </a:pPr>
            <a:r>
              <a:rPr lang="en-US" dirty="0">
                <a:latin typeface="Gill Sans MT" charset="0"/>
                <a:cs typeface="+mn-cs"/>
              </a:rPr>
              <a:t>VC number </a:t>
            </a:r>
            <a:r>
              <a:rPr lang="en-US" dirty="0" smtClean="0">
                <a:latin typeface="Gill Sans MT" charset="0"/>
                <a:cs typeface="+mn-cs"/>
              </a:rPr>
              <a:t>typically changed </a:t>
            </a:r>
            <a:r>
              <a:rPr lang="en-US" dirty="0">
                <a:latin typeface="Gill Sans MT" charset="0"/>
                <a:cs typeface="+mn-cs"/>
              </a:rPr>
              <a:t>on each link.</a:t>
            </a:r>
          </a:p>
          <a:p>
            <a:pPr marL="914400" lvl="1" indent="-457200">
              <a:defRPr/>
            </a:pPr>
            <a:r>
              <a:rPr lang="en-US" dirty="0">
                <a:latin typeface="Gill Sans MT" charset="0"/>
              </a:rPr>
              <a:t>new VC number comes from 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411416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Network Layer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Tahoma" charset="0"/>
              </a:rPr>
              <a:t>4-</a:t>
            </a:r>
            <a:fld id="{1E94BDD7-E245-C543-9381-93C3620AD2C2}" type="slidenum">
              <a:rPr lang="en-US" smtClean="0">
                <a:solidFill>
                  <a:srgbClr val="000000"/>
                </a:solidFill>
                <a:latin typeface="Tahoma" charset="0"/>
              </a:rPr>
              <a:pPr>
                <a:defRPr/>
              </a:pPr>
              <a:t>26</a:t>
            </a:fld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29699" name="Picture 20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9509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369888" y="223838"/>
            <a:ext cx="7772400" cy="10033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dirty="0" smtClean="0">
                <a:latin typeface="Gill Sans MT" charset="0"/>
                <a:cs typeface="+mj-cs"/>
              </a:rPr>
              <a:t>Virtual circuit </a:t>
            </a:r>
            <a:r>
              <a:rPr lang="en-US" dirty="0">
                <a:latin typeface="Gill Sans MT" charset="0"/>
                <a:cs typeface="+mj-cs"/>
              </a:rPr>
              <a:t>forwarding table</a:t>
            </a:r>
          </a:p>
        </p:txBody>
      </p:sp>
      <p:sp>
        <p:nvSpPr>
          <p:cNvPr id="29701" name="Freeform 7"/>
          <p:cNvSpPr>
            <a:spLocks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15"/>
          <p:cNvSpPr>
            <a:spLocks noChangeShapeType="1"/>
          </p:cNvSpPr>
          <p:nvPr/>
        </p:nvSpPr>
        <p:spPr bwMode="auto">
          <a:xfrm>
            <a:off x="6132513" y="18288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4" name="Line 117"/>
          <p:cNvSpPr>
            <a:spLocks noChangeShapeType="1"/>
          </p:cNvSpPr>
          <p:nvPr/>
        </p:nvSpPr>
        <p:spPr bwMode="auto">
          <a:xfrm>
            <a:off x="6427788" y="1700213"/>
            <a:ext cx="79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5" name="Line 118"/>
          <p:cNvSpPr>
            <a:spLocks noChangeShapeType="1"/>
          </p:cNvSpPr>
          <p:nvPr/>
        </p:nvSpPr>
        <p:spPr bwMode="auto">
          <a:xfrm>
            <a:off x="6364288" y="2332038"/>
            <a:ext cx="82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6" name="Line 119"/>
          <p:cNvSpPr>
            <a:spLocks noChangeShapeType="1"/>
          </p:cNvSpPr>
          <p:nvPr/>
        </p:nvSpPr>
        <p:spPr bwMode="auto">
          <a:xfrm>
            <a:off x="7445375" y="1816100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7" name="Line 120"/>
          <p:cNvSpPr>
            <a:spLocks noChangeShapeType="1"/>
          </p:cNvSpPr>
          <p:nvPr/>
        </p:nvSpPr>
        <p:spPr bwMode="auto">
          <a:xfrm>
            <a:off x="5334000" y="1712913"/>
            <a:ext cx="554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8" name="Line 121"/>
          <p:cNvSpPr>
            <a:spLocks noChangeShapeType="1"/>
          </p:cNvSpPr>
          <p:nvPr/>
        </p:nvSpPr>
        <p:spPr bwMode="auto">
          <a:xfrm>
            <a:off x="7704138" y="171291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9" name="Line 12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50" name="Line 123"/>
          <p:cNvSpPr>
            <a:spLocks noChangeShapeType="1"/>
          </p:cNvSpPr>
          <p:nvPr/>
        </p:nvSpPr>
        <p:spPr bwMode="auto">
          <a:xfrm>
            <a:off x="5681663" y="2344738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51" name="Line 126"/>
          <p:cNvSpPr>
            <a:spLocks noChangeShapeType="1"/>
          </p:cNvSpPr>
          <p:nvPr/>
        </p:nvSpPr>
        <p:spPr bwMode="auto">
          <a:xfrm>
            <a:off x="5429250" y="1633538"/>
            <a:ext cx="4111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52" name="Line 127"/>
          <p:cNvSpPr>
            <a:spLocks noChangeShapeType="1"/>
          </p:cNvSpPr>
          <p:nvPr/>
        </p:nvSpPr>
        <p:spPr bwMode="auto">
          <a:xfrm>
            <a:off x="7815263" y="1635125"/>
            <a:ext cx="582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53" name="Line 128"/>
          <p:cNvSpPr>
            <a:spLocks noChangeShapeType="1"/>
          </p:cNvSpPr>
          <p:nvPr/>
        </p:nvSpPr>
        <p:spPr bwMode="auto">
          <a:xfrm>
            <a:off x="6491288" y="1622425"/>
            <a:ext cx="6810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54" name="Text Box 129"/>
          <p:cNvSpPr txBox="1">
            <a:spLocks noChangeArrowheads="1"/>
          </p:cNvSpPr>
          <p:nvPr/>
        </p:nvSpPr>
        <p:spPr bwMode="auto">
          <a:xfrm>
            <a:off x="5510213" y="13541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CC0000"/>
                </a:solidFill>
                <a:cs typeface="ＭＳ Ｐゴシック" charset="0"/>
              </a:rPr>
              <a:t>12</a:t>
            </a:r>
          </a:p>
        </p:txBody>
      </p:sp>
      <p:sp>
        <p:nvSpPr>
          <p:cNvPr id="14355" name="Text Box 130"/>
          <p:cNvSpPr txBox="1">
            <a:spLocks noChangeArrowheads="1"/>
          </p:cNvSpPr>
          <p:nvPr/>
        </p:nvSpPr>
        <p:spPr bwMode="auto">
          <a:xfrm>
            <a:off x="6670675" y="12779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CC0000"/>
                </a:solidFill>
                <a:cs typeface="ＭＳ Ｐゴシック" charset="0"/>
              </a:rPr>
              <a:t>22</a:t>
            </a:r>
          </a:p>
        </p:txBody>
      </p:sp>
      <p:sp>
        <p:nvSpPr>
          <p:cNvPr id="14356" name="Text Box 131"/>
          <p:cNvSpPr txBox="1">
            <a:spLocks noChangeArrowheads="1"/>
          </p:cNvSpPr>
          <p:nvPr/>
        </p:nvSpPr>
        <p:spPr bwMode="auto">
          <a:xfrm>
            <a:off x="7829550" y="13160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CC0000"/>
                </a:solidFill>
                <a:cs typeface="ＭＳ Ｐゴシック" charset="0"/>
              </a:rPr>
              <a:t>32</a:t>
            </a:r>
          </a:p>
        </p:txBody>
      </p:sp>
      <p:sp>
        <p:nvSpPr>
          <p:cNvPr id="14357" name="Text Box 132"/>
          <p:cNvSpPr txBox="1">
            <a:spLocks noChangeArrowheads="1"/>
          </p:cNvSpPr>
          <p:nvPr/>
        </p:nvSpPr>
        <p:spPr bwMode="auto">
          <a:xfrm>
            <a:off x="5678488" y="16637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cs typeface="ＭＳ Ｐゴシック" charset="0"/>
              </a:rPr>
              <a:t>1</a:t>
            </a:r>
          </a:p>
        </p:txBody>
      </p:sp>
      <p:sp>
        <p:nvSpPr>
          <p:cNvPr id="14358" name="Text Box 133"/>
          <p:cNvSpPr txBox="1">
            <a:spLocks noChangeArrowheads="1"/>
          </p:cNvSpPr>
          <p:nvPr/>
        </p:nvSpPr>
        <p:spPr bwMode="auto">
          <a:xfrm>
            <a:off x="6065838" y="17780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cs typeface="ＭＳ Ｐゴシック" charset="0"/>
              </a:rPr>
              <a:t>2</a:t>
            </a:r>
          </a:p>
        </p:txBody>
      </p:sp>
      <p:sp>
        <p:nvSpPr>
          <p:cNvPr id="14359" name="Text Box 134"/>
          <p:cNvSpPr txBox="1">
            <a:spLocks noChangeArrowheads="1"/>
          </p:cNvSpPr>
          <p:nvPr/>
        </p:nvSpPr>
        <p:spPr bwMode="auto">
          <a:xfrm>
            <a:off x="6375400" y="1624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cs typeface="ＭＳ Ｐゴシック" charset="0"/>
              </a:rPr>
              <a:t>3</a:t>
            </a:r>
          </a:p>
        </p:txBody>
      </p:sp>
      <p:sp>
        <p:nvSpPr>
          <p:cNvPr id="14360" name="Text Box 135"/>
          <p:cNvSpPr txBox="1">
            <a:spLocks noChangeArrowheads="1"/>
          </p:cNvSpPr>
          <p:nvPr/>
        </p:nvSpPr>
        <p:spPr bwMode="auto">
          <a:xfrm>
            <a:off x="3981450" y="1963738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CC0000"/>
                </a:solidFill>
                <a:cs typeface="ＭＳ Ｐゴシック" charset="0"/>
              </a:rPr>
              <a:t>VC number</a:t>
            </a:r>
          </a:p>
        </p:txBody>
      </p:sp>
      <p:sp>
        <p:nvSpPr>
          <p:cNvPr id="14361" name="Line 137"/>
          <p:cNvSpPr>
            <a:spLocks noChangeShapeType="1"/>
          </p:cNvSpPr>
          <p:nvPr/>
        </p:nvSpPr>
        <p:spPr bwMode="auto">
          <a:xfrm flipV="1">
            <a:off x="5268913" y="1522413"/>
            <a:ext cx="366712" cy="6715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62" name="Text Box 138"/>
          <p:cNvSpPr txBox="1">
            <a:spLocks noChangeArrowheads="1"/>
          </p:cNvSpPr>
          <p:nvPr/>
        </p:nvSpPr>
        <p:spPr bwMode="auto">
          <a:xfrm>
            <a:off x="4470400" y="2320925"/>
            <a:ext cx="10604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interface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number</a:t>
            </a:r>
          </a:p>
        </p:txBody>
      </p:sp>
      <p:sp>
        <p:nvSpPr>
          <p:cNvPr id="14363" name="Line 139"/>
          <p:cNvSpPr>
            <a:spLocks noChangeShapeType="1"/>
          </p:cNvSpPr>
          <p:nvPr/>
        </p:nvSpPr>
        <p:spPr bwMode="auto">
          <a:xfrm flipV="1">
            <a:off x="5480050" y="1873250"/>
            <a:ext cx="325438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64" name="Text Box 143"/>
          <p:cNvSpPr txBox="1">
            <a:spLocks noChangeArrowheads="1"/>
          </p:cNvSpPr>
          <p:nvPr/>
        </p:nvSpPr>
        <p:spPr bwMode="auto">
          <a:xfrm>
            <a:off x="492125" y="3297238"/>
            <a:ext cx="774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Incoming interface    Incoming VC #     Outgoing interface    Outgoing VC #</a:t>
            </a:r>
          </a:p>
        </p:txBody>
      </p:sp>
      <p:sp>
        <p:nvSpPr>
          <p:cNvPr id="14365" name="Line 145"/>
          <p:cNvSpPr>
            <a:spLocks noChangeShapeType="1"/>
          </p:cNvSpPr>
          <p:nvPr/>
        </p:nvSpPr>
        <p:spPr bwMode="auto">
          <a:xfrm>
            <a:off x="260985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66" name="Line 146"/>
          <p:cNvSpPr>
            <a:spLocks noChangeShapeType="1"/>
          </p:cNvSpPr>
          <p:nvPr/>
        </p:nvSpPr>
        <p:spPr bwMode="auto">
          <a:xfrm>
            <a:off x="4414838" y="3384550"/>
            <a:ext cx="0" cy="21129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67" name="Line 147"/>
          <p:cNvSpPr>
            <a:spLocks noChangeShapeType="1"/>
          </p:cNvSpPr>
          <p:nvPr/>
        </p:nvSpPr>
        <p:spPr bwMode="auto">
          <a:xfrm>
            <a:off x="6543675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68" name="Text Box 148"/>
          <p:cNvSpPr txBox="1">
            <a:spLocks noChangeArrowheads="1"/>
          </p:cNvSpPr>
          <p:nvPr/>
        </p:nvSpPr>
        <p:spPr bwMode="auto">
          <a:xfrm>
            <a:off x="1312863" y="3825875"/>
            <a:ext cx="65595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1                          12                               3                          22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2                          63                               1                          18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3                           7                                2                          17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1                          97                               3                           87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…                          …                                …                            …</a:t>
            </a:r>
          </a:p>
        </p:txBody>
      </p:sp>
      <p:sp>
        <p:nvSpPr>
          <p:cNvPr id="14369" name="Text Box 149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4370" name="Text Box 151"/>
          <p:cNvSpPr txBox="1">
            <a:spLocks noChangeArrowheads="1"/>
          </p:cNvSpPr>
          <p:nvPr/>
        </p:nvSpPr>
        <p:spPr bwMode="auto">
          <a:xfrm>
            <a:off x="255588" y="2436813"/>
            <a:ext cx="2327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forwarding table in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northwest router:</a:t>
            </a:r>
          </a:p>
        </p:txBody>
      </p:sp>
      <p:sp>
        <p:nvSpPr>
          <p:cNvPr id="14371" name="Text Box 152"/>
          <p:cNvSpPr txBox="1">
            <a:spLocks noChangeArrowheads="1"/>
          </p:cNvSpPr>
          <p:nvPr/>
        </p:nvSpPr>
        <p:spPr bwMode="auto">
          <a:xfrm>
            <a:off x="739775" y="5621338"/>
            <a:ext cx="7802563" cy="604837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 smtClean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VC routers maintain connection state information!</a:t>
            </a:r>
          </a:p>
        </p:txBody>
      </p:sp>
      <p:sp>
        <p:nvSpPr>
          <p:cNvPr id="14372" name="Line 153"/>
          <p:cNvSpPr>
            <a:spLocks noChangeShapeType="1"/>
          </p:cNvSpPr>
          <p:nvPr/>
        </p:nvSpPr>
        <p:spPr bwMode="auto">
          <a:xfrm>
            <a:off x="612775" y="3679825"/>
            <a:ext cx="74945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32" name="Group 154"/>
          <p:cNvGrpSpPr>
            <a:grpSpLocks/>
          </p:cNvGrpSpPr>
          <p:nvPr/>
        </p:nvGrpSpPr>
        <p:grpSpPr bwMode="auto">
          <a:xfrm>
            <a:off x="4826000" y="1403350"/>
            <a:ext cx="542925" cy="538163"/>
            <a:chOff x="-44" y="1473"/>
            <a:chExt cx="981" cy="1105"/>
          </a:xfrm>
        </p:grpSpPr>
        <p:pic>
          <p:nvPicPr>
            <p:cNvPr id="29772" name="Picture 15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3" name="Freeform 1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9733" name="Group 157"/>
          <p:cNvGrpSpPr>
            <a:grpSpLocks/>
          </p:cNvGrpSpPr>
          <p:nvPr/>
        </p:nvGrpSpPr>
        <p:grpSpPr bwMode="auto">
          <a:xfrm flipH="1">
            <a:off x="8367713" y="1433513"/>
            <a:ext cx="542925" cy="538162"/>
            <a:chOff x="-44" y="1473"/>
            <a:chExt cx="981" cy="1105"/>
          </a:xfrm>
        </p:grpSpPr>
        <p:pic>
          <p:nvPicPr>
            <p:cNvPr id="29770" name="Picture 15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1" name="Freeform 1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9734" name="Group 169"/>
          <p:cNvGrpSpPr>
            <a:grpSpLocks/>
          </p:cNvGrpSpPr>
          <p:nvPr/>
        </p:nvGrpSpPr>
        <p:grpSpPr bwMode="auto">
          <a:xfrm>
            <a:off x="5864225" y="1552575"/>
            <a:ext cx="600075" cy="287338"/>
            <a:chOff x="4396" y="1245"/>
            <a:chExt cx="672" cy="248"/>
          </a:xfrm>
        </p:grpSpPr>
        <p:sp>
          <p:nvSpPr>
            <p:cNvPr id="2976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76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76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9765" name="Group 17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68" name="Freeform 17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769" name="Freeform 17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4407" name="Line 176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408" name="Line 17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9735" name="Group 178"/>
          <p:cNvGrpSpPr>
            <a:grpSpLocks/>
          </p:cNvGrpSpPr>
          <p:nvPr/>
        </p:nvGrpSpPr>
        <p:grpSpPr bwMode="auto">
          <a:xfrm>
            <a:off x="5880100" y="2209800"/>
            <a:ext cx="600075" cy="287338"/>
            <a:chOff x="4396" y="1245"/>
            <a:chExt cx="672" cy="248"/>
          </a:xfrm>
        </p:grpSpPr>
        <p:sp>
          <p:nvSpPr>
            <p:cNvPr id="2975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75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75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9757" name="Group 18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60" name="Freeform 18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761" name="Freeform 18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4399" name="Line 185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400" name="Line 18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9736" name="Group 187"/>
          <p:cNvGrpSpPr>
            <a:grpSpLocks/>
          </p:cNvGrpSpPr>
          <p:nvPr/>
        </p:nvGrpSpPr>
        <p:grpSpPr bwMode="auto">
          <a:xfrm>
            <a:off x="7188200" y="1565275"/>
            <a:ext cx="600075" cy="287338"/>
            <a:chOff x="4396" y="1245"/>
            <a:chExt cx="672" cy="248"/>
          </a:xfrm>
        </p:grpSpPr>
        <p:sp>
          <p:nvSpPr>
            <p:cNvPr id="2974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74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74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9749" name="Group 19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52" name="Freeform 1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753" name="Freeform 1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4391" name="Line 194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92" name="Line 19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9737" name="Group 196"/>
          <p:cNvGrpSpPr>
            <a:grpSpLocks/>
          </p:cNvGrpSpPr>
          <p:nvPr/>
        </p:nvGrpSpPr>
        <p:grpSpPr bwMode="auto">
          <a:xfrm>
            <a:off x="7188200" y="2178050"/>
            <a:ext cx="600075" cy="287338"/>
            <a:chOff x="4396" y="1245"/>
            <a:chExt cx="672" cy="248"/>
          </a:xfrm>
        </p:grpSpPr>
        <p:sp>
          <p:nvSpPr>
            <p:cNvPr id="2973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73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74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9741" name="Group 20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44" name="Freeform 2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745" name="Freeform 2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4383" name="Line 20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84" name="Line 20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3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Network Layer</a:t>
            </a: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Tahoma" charset="0"/>
              </a:rPr>
              <a:t>4-</a:t>
            </a:r>
            <a:fld id="{80A71E66-0FF6-F144-8D73-F2F876F024AC}" type="slidenum">
              <a:rPr lang="en-US" smtClean="0">
                <a:solidFill>
                  <a:srgbClr val="000000"/>
                </a:solidFill>
                <a:latin typeface="Tahoma" charset="0"/>
              </a:rPr>
              <a:pPr>
                <a:defRPr/>
              </a:pPr>
              <a:t>27</a:t>
            </a:fld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30723" name="Group 669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30843" name="Freeform 552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0844" name="Group 553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30853" name="Picture 5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54" name="Freeform 5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5485" name="Rectangle 539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86" name="Rectangle 540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87" name="Rectangle 541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88" name="Text Box 542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application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transport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FFFFFF"/>
                  </a:solidFill>
                  <a:cs typeface="ＭＳ Ｐゴシック" charset="0"/>
                </a:rPr>
                <a:t>network</a:t>
              </a:r>
              <a:endParaRPr lang="en-US" sz="2000" smtClean="0">
                <a:solidFill>
                  <a:srgbClr val="000000"/>
                </a:solidFill>
                <a:cs typeface="ＭＳ Ｐゴシック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data link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physical</a:t>
              </a:r>
            </a:p>
          </p:txBody>
        </p:sp>
        <p:sp>
          <p:nvSpPr>
            <p:cNvPr id="15489" name="Line 543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90" name="Line 544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91" name="Line 545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92" name="Line 546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0724" name="Freeform 7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0725" name="Group 667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30816" name="Group 640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3083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3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3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30838" name="Group 64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41" name="Freeform 6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842" name="Freeform 6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5479" name="Line 647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480" name="Line 64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817" name="Group 649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3082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2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2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30830" name="Group 65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33" name="Freeform 6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834" name="Freeform 6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5471" name="Line 656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472" name="Line 65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818" name="Group 658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3081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2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2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30822" name="Group 66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25" name="Freeform 66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826" name="Freeform 66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5463" name="Line 665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464" name="Line 66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30726" name="Group 611"/>
          <p:cNvGrpSpPr>
            <a:grpSpLocks/>
          </p:cNvGrpSpPr>
          <p:nvPr/>
        </p:nvGrpSpPr>
        <p:grpSpPr bwMode="auto">
          <a:xfrm>
            <a:off x="3489325" y="5014913"/>
            <a:ext cx="2603500" cy="661987"/>
            <a:chOff x="960" y="3814"/>
            <a:chExt cx="1640" cy="417"/>
          </a:xfrm>
        </p:grpSpPr>
        <p:grpSp>
          <p:nvGrpSpPr>
            <p:cNvPr id="30789" name="Group 592"/>
            <p:cNvGrpSpPr>
              <a:grpSpLocks/>
            </p:cNvGrpSpPr>
            <p:nvPr/>
          </p:nvGrpSpPr>
          <p:grpSpPr bwMode="auto">
            <a:xfrm>
              <a:off x="960" y="3817"/>
              <a:ext cx="378" cy="181"/>
              <a:chOff x="2758" y="3803"/>
              <a:chExt cx="378" cy="181"/>
            </a:xfrm>
          </p:grpSpPr>
          <p:sp>
            <p:nvSpPr>
              <p:cNvPr id="30808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09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10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30811" name="Group 58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814" name="Freeform 5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815" name="Freeform 5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5452" name="Line 59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453" name="Line 59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790" name="Group 593"/>
            <p:cNvGrpSpPr>
              <a:grpSpLocks/>
            </p:cNvGrpSpPr>
            <p:nvPr/>
          </p:nvGrpSpPr>
          <p:grpSpPr bwMode="auto">
            <a:xfrm>
              <a:off x="2222" y="3814"/>
              <a:ext cx="378" cy="181"/>
              <a:chOff x="2758" y="3803"/>
              <a:chExt cx="378" cy="181"/>
            </a:xfrm>
          </p:grpSpPr>
          <p:sp>
            <p:nvSpPr>
              <p:cNvPr id="30800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01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802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30803" name="Group 59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806" name="Freeform 59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807" name="Freeform 59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5444" name="Line 60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445" name="Line 60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0791" name="Group 602"/>
            <p:cNvGrpSpPr>
              <a:grpSpLocks/>
            </p:cNvGrpSpPr>
            <p:nvPr/>
          </p:nvGrpSpPr>
          <p:grpSpPr bwMode="auto">
            <a:xfrm>
              <a:off x="1559" y="4050"/>
              <a:ext cx="378" cy="181"/>
              <a:chOff x="2758" y="3803"/>
              <a:chExt cx="378" cy="181"/>
            </a:xfrm>
          </p:grpSpPr>
          <p:sp>
            <p:nvSpPr>
              <p:cNvPr id="30792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793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794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30795" name="Group 606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798" name="Freeform 6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799" name="Freeform 6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5436" name="Line 609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437" name="Line 610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pic>
        <p:nvPicPr>
          <p:cNvPr id="30727" name="Picture 5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949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Virtual </a:t>
            </a:r>
            <a:r>
              <a:rPr lang="en-US" sz="4000" dirty="0" smtClean="0">
                <a:latin typeface="Gill Sans MT" charset="0"/>
                <a:cs typeface="+mj-cs"/>
              </a:rPr>
              <a:t>circuit signaling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225" y="1385888"/>
            <a:ext cx="6534150" cy="13906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used to setup, maintain  teardown VC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used in ATM, frame-relay, X.25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not used in today</a:t>
            </a:r>
            <a:r>
              <a:rPr lang="ja-JP" altLang="en-US">
                <a:latin typeface="Gill Sans MT" charset="0"/>
                <a:cs typeface="+mn-cs"/>
              </a:rPr>
              <a:t>’</a:t>
            </a:r>
            <a:r>
              <a:rPr lang="en-US">
                <a:latin typeface="Gill Sans MT" charset="0"/>
                <a:cs typeface="+mn-cs"/>
              </a:rPr>
              <a:t>s Internet</a:t>
            </a:r>
          </a:p>
        </p:txBody>
      </p:sp>
      <p:sp>
        <p:nvSpPr>
          <p:cNvPr id="15371" name="Line 10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1" name="Freeform 107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2" name="Freeform 420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3" name="Freeform 421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4" name="Freeform 422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5" name="Freeform 423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6" name="Freeform 424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7" name="Freeform 425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79" name="Line 43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2062163" y="4470400"/>
            <a:ext cx="140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1. initiate call</a:t>
            </a:r>
            <a:endParaRPr lang="en-US" sz="2400" smtClean="0">
              <a:solidFill>
                <a:srgbClr val="CC0000"/>
              </a:solidFill>
              <a:latin typeface="Gill Sans MT" charset="0"/>
              <a:cs typeface="ＭＳ Ｐゴシック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48228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734050" y="4537075"/>
            <a:ext cx="160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2. incoming call</a:t>
            </a:r>
            <a:endParaRPr lang="en-US" sz="2400" smtClean="0">
              <a:solidFill>
                <a:srgbClr val="CC0000"/>
              </a:solidFill>
              <a:latin typeface="Gill Sans MT" charset="0"/>
              <a:cs typeface="ＭＳ Ｐゴシック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899150" y="42037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3. accept call</a:t>
            </a:r>
            <a:endParaRPr lang="en-US" sz="2400" smtClean="0">
              <a:solidFill>
                <a:srgbClr val="CC0000"/>
              </a:solidFill>
              <a:latin typeface="Gill Sans MT" charset="0"/>
              <a:cs typeface="ＭＳ Ｐゴシック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73288" y="44704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2012950" y="4184650"/>
            <a:ext cx="173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4. call connected</a:t>
            </a:r>
            <a:endParaRPr lang="en-US" sz="2400" smtClean="0">
              <a:solidFill>
                <a:srgbClr val="CC0000"/>
              </a:solidFill>
              <a:latin typeface="Gill Sans MT" charset="0"/>
              <a:cs typeface="ＭＳ Ｐゴシック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2084388" y="3879850"/>
            <a:ext cx="1897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99"/>
                </a:solidFill>
                <a:latin typeface="Gill Sans MT" charset="0"/>
                <a:cs typeface="ＭＳ Ｐゴシック" charset="0"/>
              </a:rPr>
              <a:t>5. data flow begins</a:t>
            </a:r>
            <a:endParaRPr lang="en-US" sz="2400" smtClean="0">
              <a:solidFill>
                <a:srgbClr val="000099"/>
              </a:solidFill>
              <a:latin typeface="Gill Sans MT" charset="0"/>
              <a:cs typeface="ＭＳ Ｐゴシック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740400" y="3832225"/>
            <a:ext cx="1531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99"/>
                </a:solidFill>
                <a:latin typeface="Gill Sans MT" charset="0"/>
                <a:cs typeface="ＭＳ Ｐゴシック" charset="0"/>
              </a:rPr>
              <a:t>6. receive data</a:t>
            </a:r>
            <a:endParaRPr lang="en-US" sz="2400" smtClean="0">
              <a:solidFill>
                <a:srgbClr val="000099"/>
              </a:solidFill>
              <a:latin typeface="Gill Sans MT" charset="0"/>
              <a:cs typeface="ＭＳ Ｐゴシック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1465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0748" name="Group 668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30777" name="Freeform 551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18" name="Rectangle 40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19" name="Rectangle 40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20" name="Rectangle 40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21" name="Text Box 40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application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transport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FFFFFF"/>
                  </a:solidFill>
                  <a:cs typeface="ＭＳ Ｐゴシック" charset="0"/>
                </a:rPr>
                <a:t>network</a:t>
              </a:r>
              <a:endParaRPr lang="en-US" sz="2000" smtClean="0">
                <a:solidFill>
                  <a:srgbClr val="000000"/>
                </a:solidFill>
                <a:cs typeface="ＭＳ Ｐゴシック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data link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physical</a:t>
              </a:r>
            </a:p>
          </p:txBody>
        </p:sp>
        <p:sp>
          <p:nvSpPr>
            <p:cNvPr id="15422" name="Line 533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23" name="Line 534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24" name="Line 535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25" name="Line 536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0786" name="Group 548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30787" name="Picture 5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88" name="Freeform 5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30749" name="Group 556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3076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77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77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0772" name="Group 56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75" name="Freeform 56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776" name="Freeform 56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5413" name="Line 56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14" name="Line 56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0750" name="Group 565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3076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76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76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0764" name="Group 56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67" name="Freeform 57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768" name="Freeform 57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5405" name="Line 572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06" name="Line 57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0751" name="Group 574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3075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75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75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0756" name="Group 57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59" name="Freeform 57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760" name="Freeform 58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5397" name="Line 581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398" name="Line 58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0863" y="3962400"/>
            <a:ext cx="5727700" cy="831850"/>
          </a:xfrm>
          <a:prstGeom prst="rect">
            <a:avLst/>
          </a:prstGeom>
          <a:solidFill>
            <a:srgbClr val="DDC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How does this compare to datagram networks like the Internet?</a:t>
            </a:r>
          </a:p>
        </p:txBody>
      </p:sp>
    </p:spTree>
    <p:extLst>
      <p:ext uri="{BB962C8B-B14F-4D97-AF65-F5344CB8AC3E}">
        <p14:creationId xmlns:p14="http://schemas.microsoft.com/office/powerpoint/2010/main" val="182313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Network Layer</a:t>
            </a: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Tahoma" charset="0"/>
              </a:rPr>
              <a:t>4-</a:t>
            </a:r>
            <a:fld id="{ED73EC76-8D2B-EA43-9DC8-8BC7ED42E646}" type="slidenum">
              <a:rPr lang="en-US" smtClean="0">
                <a:solidFill>
                  <a:srgbClr val="000000"/>
                </a:solidFill>
                <a:latin typeface="Tahoma" charset="0"/>
              </a:rPr>
              <a:pPr>
                <a:defRPr/>
              </a:pPr>
              <a:t>28</a:t>
            </a:fld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1747" name="Picture 2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79216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33350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Datagram </a:t>
            </a:r>
            <a:r>
              <a:rPr lang="en-US" sz="4000" dirty="0" smtClean="0">
                <a:latin typeface="Gill Sans MT" charset="0"/>
                <a:cs typeface="+mj-cs"/>
              </a:rPr>
              <a:t>networks (e.g., Internet)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104900"/>
            <a:ext cx="8070850" cy="22764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no call setup at network layer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routers: no state about end-to-end connections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no network-level concept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connection</a:t>
            </a:r>
            <a:r>
              <a:rPr lang="ja-JP" altLang="en-US">
                <a:latin typeface="Gill Sans MT" charset="0"/>
              </a:rPr>
              <a:t>”</a:t>
            </a:r>
            <a:endParaRPr lang="en-US">
              <a:latin typeface="Gill Sans MT" charset="0"/>
            </a:endParaRP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packets forwarded using destination host address</a:t>
            </a:r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00238" y="429577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CC0000"/>
                </a:solidFill>
                <a:cs typeface="ＭＳ Ｐゴシック" charset="0"/>
              </a:rPr>
              <a:t>1. send datagrams</a:t>
            </a:r>
            <a:endParaRPr lang="en-US" sz="2400" smtClean="0">
              <a:solidFill>
                <a:srgbClr val="CC0000"/>
              </a:solidFill>
              <a:cs typeface="ＭＳ Ｐゴシック" charset="0"/>
            </a:endParaRPr>
          </a:p>
        </p:txBody>
      </p:sp>
      <p:grpSp>
        <p:nvGrpSpPr>
          <p:cNvPr id="31751" name="Group 458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31856" name="Freeform 459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1857" name="Group 460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31866" name="Picture 4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67" name="Freeform 4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499" name="Rectangle 463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500" name="Rectangle 464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501" name="Rectangle 465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502" name="Text Box 466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application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transport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FFFFFF"/>
                  </a:solidFill>
                  <a:cs typeface="ＭＳ Ｐゴシック" charset="0"/>
                </a:rPr>
                <a:t>network</a:t>
              </a:r>
              <a:endParaRPr lang="en-US" sz="2000" smtClean="0">
                <a:solidFill>
                  <a:srgbClr val="000000"/>
                </a:solidFill>
                <a:cs typeface="ＭＳ Ｐゴシック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data link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physical</a:t>
              </a:r>
            </a:p>
          </p:txBody>
        </p:sp>
        <p:sp>
          <p:nvSpPr>
            <p:cNvPr id="16503" name="Line 467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504" name="Line 468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505" name="Line 469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506" name="Line 470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1752" name="Group 471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31844" name="Freeform 472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86" name="Rectangle 47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87" name="Rectangle 47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88" name="Rectangle 47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89" name="Text Box 47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application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transport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FFFFFF"/>
                  </a:solidFill>
                  <a:cs typeface="ＭＳ Ｐゴシック" charset="0"/>
                </a:rPr>
                <a:t>network</a:t>
              </a:r>
              <a:endParaRPr lang="en-US" sz="2000" smtClean="0">
                <a:solidFill>
                  <a:srgbClr val="000000"/>
                </a:solidFill>
                <a:cs typeface="ＭＳ Ｐゴシック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data link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00"/>
                  </a:solidFill>
                  <a:cs typeface="ＭＳ Ｐゴシック" charset="0"/>
                </a:rPr>
                <a:t>physical</a:t>
              </a:r>
            </a:p>
          </p:txBody>
        </p:sp>
        <p:sp>
          <p:nvSpPr>
            <p:cNvPr id="16490" name="Line 477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91" name="Line 478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92" name="Line 479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93" name="Line 480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1853" name="Group 481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31854" name="Picture 4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55" name="Freeform 4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31753" name="Freeform 484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1754" name="Group 485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31817" name="Group 486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3183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83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83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31839" name="Group 49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42" name="Freeform 49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843" name="Freeform 49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481" name="Line 49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82" name="Line 49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818" name="Group 495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3182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82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83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31831" name="Group 4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34" name="Freeform 5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835" name="Freeform 5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473" name="Line 502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74" name="Line 5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819" name="Group 504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3182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82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82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31823" name="Group 5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26" name="Freeform 5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827" name="Freeform 5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6465" name="Line 511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66" name="Line 5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6396" name="Line 54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56" name="Freeform 542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57" name="Freeform 543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58" name="Freeform 544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59" name="Freeform 545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60" name="Freeform 546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61" name="Freeform 547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62" name="Freeform 548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04" name="Line 54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1764" name="Group 553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318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8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8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1812" name="Group 55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815" name="Freeform 55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816" name="Freeform 55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454" name="Line 560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55" name="Line 56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1765" name="Group 562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3180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80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80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1804" name="Group 5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807" name="Freeform 5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808" name="Freeform 5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446" name="Line 569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47" name="Line 5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1766" name="Group 571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3179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79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79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1796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799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800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6438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39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1767" name="Group 342"/>
          <p:cNvGrpSpPr>
            <a:grpSpLocks/>
          </p:cNvGrpSpPr>
          <p:nvPr/>
        </p:nvGrpSpPr>
        <p:grpSpPr bwMode="auto">
          <a:xfrm>
            <a:off x="2386013" y="4770438"/>
            <a:ext cx="4433887" cy="1200150"/>
            <a:chOff x="1489" y="3201"/>
            <a:chExt cx="2793" cy="756"/>
          </a:xfrm>
        </p:grpSpPr>
        <p:grpSp>
          <p:nvGrpSpPr>
            <p:cNvPr id="31769" name="Group 177"/>
            <p:cNvGrpSpPr>
              <a:grpSpLocks/>
            </p:cNvGrpSpPr>
            <p:nvPr/>
          </p:nvGrpSpPr>
          <p:grpSpPr bwMode="auto">
            <a:xfrm>
              <a:off x="1489" y="3267"/>
              <a:ext cx="228" cy="165"/>
              <a:chOff x="1548" y="3723"/>
              <a:chExt cx="228" cy="165"/>
            </a:xfrm>
          </p:grpSpPr>
          <p:sp>
            <p:nvSpPr>
              <p:cNvPr id="16431" name="Rectangle 17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32" name="Rectangle 17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33" name="Line 176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770" name="Group 178"/>
            <p:cNvGrpSpPr>
              <a:grpSpLocks/>
            </p:cNvGrpSpPr>
            <p:nvPr/>
          </p:nvGrpSpPr>
          <p:grpSpPr bwMode="auto">
            <a:xfrm>
              <a:off x="1987" y="3270"/>
              <a:ext cx="228" cy="165"/>
              <a:chOff x="1548" y="3723"/>
              <a:chExt cx="228" cy="165"/>
            </a:xfrm>
          </p:grpSpPr>
          <p:sp>
            <p:nvSpPr>
              <p:cNvPr id="16428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29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30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771" name="Group 182"/>
            <p:cNvGrpSpPr>
              <a:grpSpLocks/>
            </p:cNvGrpSpPr>
            <p:nvPr/>
          </p:nvGrpSpPr>
          <p:grpSpPr bwMode="auto">
            <a:xfrm>
              <a:off x="3166" y="3201"/>
              <a:ext cx="228" cy="165"/>
              <a:chOff x="1548" y="3723"/>
              <a:chExt cx="228" cy="165"/>
            </a:xfrm>
          </p:grpSpPr>
          <p:sp>
            <p:nvSpPr>
              <p:cNvPr id="16425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26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27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772" name="Group 186"/>
            <p:cNvGrpSpPr>
              <a:grpSpLocks/>
            </p:cNvGrpSpPr>
            <p:nvPr/>
          </p:nvGrpSpPr>
          <p:grpSpPr bwMode="auto">
            <a:xfrm>
              <a:off x="2836" y="3792"/>
              <a:ext cx="228" cy="165"/>
              <a:chOff x="1548" y="3723"/>
              <a:chExt cx="228" cy="165"/>
            </a:xfrm>
          </p:grpSpPr>
          <p:sp>
            <p:nvSpPr>
              <p:cNvPr id="16422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23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24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773" name="Group 190"/>
            <p:cNvGrpSpPr>
              <a:grpSpLocks/>
            </p:cNvGrpSpPr>
            <p:nvPr/>
          </p:nvGrpSpPr>
          <p:grpSpPr bwMode="auto">
            <a:xfrm>
              <a:off x="2572" y="3492"/>
              <a:ext cx="228" cy="165"/>
              <a:chOff x="1548" y="3723"/>
              <a:chExt cx="228" cy="165"/>
            </a:xfrm>
          </p:grpSpPr>
          <p:sp>
            <p:nvSpPr>
              <p:cNvPr id="16419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20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21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31774" name="Group 194"/>
            <p:cNvGrpSpPr>
              <a:grpSpLocks/>
            </p:cNvGrpSpPr>
            <p:nvPr/>
          </p:nvGrpSpPr>
          <p:grpSpPr bwMode="auto">
            <a:xfrm>
              <a:off x="4054" y="3318"/>
              <a:ext cx="228" cy="165"/>
              <a:chOff x="1548" y="3723"/>
              <a:chExt cx="228" cy="165"/>
            </a:xfrm>
          </p:grpSpPr>
          <p:sp>
            <p:nvSpPr>
              <p:cNvPr id="16416" name="Rectangle 19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17" name="Rectangle 196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418" name="Line 197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194300" y="4384675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CC0000"/>
                </a:solidFill>
                <a:cs typeface="ＭＳ Ｐゴシック" charset="0"/>
              </a:rPr>
              <a:t>2. receive datagrams</a:t>
            </a:r>
            <a:endParaRPr lang="en-US" sz="2400" smtClean="0">
              <a:solidFill>
                <a:srgbClr val="CC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8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Network Layer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Tahoma" charset="0"/>
              </a:rPr>
              <a:t>4-</a:t>
            </a:r>
            <a:fld id="{4F79FF69-276F-9546-B936-CACF9604E9B9}" type="slidenum">
              <a:rPr lang="en-US" smtClean="0">
                <a:solidFill>
                  <a:srgbClr val="000000"/>
                </a:solidFill>
                <a:latin typeface="Tahoma" charset="0"/>
              </a:rPr>
              <a:pPr>
                <a:defRPr/>
              </a:pPr>
              <a:t>29</a:t>
            </a:fld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32771" name="Group 243"/>
          <p:cNvGrpSpPr>
            <a:grpSpLocks/>
          </p:cNvGrpSpPr>
          <p:nvPr/>
        </p:nvGrpSpPr>
        <p:grpSpPr bwMode="auto">
          <a:xfrm>
            <a:off x="3851275" y="4275138"/>
            <a:ext cx="2847975" cy="1481137"/>
            <a:chOff x="291" y="3093"/>
            <a:chExt cx="1794" cy="933"/>
          </a:xfrm>
        </p:grpSpPr>
        <p:grpSp>
          <p:nvGrpSpPr>
            <p:cNvPr id="32845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32849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32850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32885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32904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2905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2906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  <a:cs typeface="Arial" charset="0"/>
                    </a:endParaRPr>
                  </a:p>
                </p:txBody>
              </p:sp>
              <p:grpSp>
                <p:nvGrpSpPr>
                  <p:cNvPr id="32907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91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3291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sp>
                <p:nvSpPr>
                  <p:cNvPr id="1754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755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32886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32896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2897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2898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  <a:cs typeface="Arial" charset="0"/>
                    </a:endParaRPr>
                  </a:p>
                </p:txBody>
              </p:sp>
              <p:grpSp>
                <p:nvGrpSpPr>
                  <p:cNvPr id="32899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902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32903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sp>
                <p:nvSpPr>
                  <p:cNvPr id="1754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7542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32887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32888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2889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2890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smtClean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  <a:cs typeface="Arial" charset="0"/>
                    </a:endParaRPr>
                  </a:p>
                </p:txBody>
              </p:sp>
              <p:grpSp>
                <p:nvGrpSpPr>
                  <p:cNvPr id="32891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89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32895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mtClean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sp>
                <p:nvSpPr>
                  <p:cNvPr id="17533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7534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</p:grpSp>
          <p:sp>
            <p:nvSpPr>
              <p:cNvPr id="32851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852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853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97 w 294"/>
                  <a:gd name="T3" fmla="*/ 40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854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855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6 h 500"/>
                  <a:gd name="T2" fmla="*/ 313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856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3555 w 370"/>
                  <a:gd name="T1" fmla="*/ 1486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857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4 w 176"/>
                  <a:gd name="T1" fmla="*/ 5 h 412"/>
                  <a:gd name="T2" fmla="*/ 4 w 176"/>
                  <a:gd name="T3" fmla="*/ 5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32858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3287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87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87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32880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83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32884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17522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7523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2859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3286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87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87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32872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75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32876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17514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7515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2860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3286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86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86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32864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67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32868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17506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7507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17487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mtClean="0">
                  <a:solidFill>
                    <a:srgbClr val="000000"/>
                  </a:solidFill>
                  <a:cs typeface="ＭＳ Ｐゴシック" charset="0"/>
                </a:rPr>
                <a:t>1</a:t>
              </a:r>
            </a:p>
          </p:txBody>
        </p:sp>
        <p:sp>
          <p:nvSpPr>
            <p:cNvPr id="17488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smtClean="0">
                  <a:solidFill>
                    <a:srgbClr val="000000"/>
                  </a:solidFill>
                  <a:cs typeface="ＭＳ Ｐゴシック" charset="0"/>
                </a:rPr>
                <a:t>2</a:t>
              </a:r>
            </a:p>
          </p:txBody>
        </p:sp>
        <p:sp>
          <p:nvSpPr>
            <p:cNvPr id="17489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smtClean="0">
                  <a:solidFill>
                    <a:srgbClr val="000000"/>
                  </a:solidFill>
                  <a:cs typeface="ＭＳ Ｐゴシック" charset="0"/>
                </a:rPr>
                <a:t>3</a:t>
              </a:r>
            </a:p>
          </p:txBody>
        </p:sp>
      </p:grpSp>
      <p:pic>
        <p:nvPicPr>
          <p:cNvPr id="32772" name="Picture 1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Datagram forwarding  table</a:t>
            </a:r>
          </a:p>
        </p:txBody>
      </p:sp>
      <p:sp>
        <p:nvSpPr>
          <p:cNvPr id="32774" name="Freeform 11"/>
          <p:cNvSpPr>
            <a:spLocks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7" name="Oval 13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8" name="Rectangle 105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9" name="Rectangle 106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20" name="Line 107"/>
          <p:cNvSpPr>
            <a:spLocks noChangeShapeType="1"/>
          </p:cNvSpPr>
          <p:nvPr/>
        </p:nvSpPr>
        <p:spPr bwMode="auto">
          <a:xfrm>
            <a:off x="3459163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21" name="Rectangle 111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22" name="Text Box 112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7423" name="Text Box 113"/>
          <p:cNvSpPr txBox="1">
            <a:spLocks noChangeArrowheads="1"/>
          </p:cNvSpPr>
          <p:nvPr/>
        </p:nvSpPr>
        <p:spPr bwMode="auto">
          <a:xfrm>
            <a:off x="1298575" y="3913188"/>
            <a:ext cx="2465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cs typeface="ＭＳ Ｐゴシック" charset="0"/>
              </a:rPr>
              <a:t>IP destination address in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cs typeface="ＭＳ Ｐゴシック" charset="0"/>
              </a:rPr>
              <a:t>arriving packet</a:t>
            </a:r>
            <a:r>
              <a:rPr lang="ja-JP" altLang="en-US" sz="1600" smtClean="0">
                <a:solidFill>
                  <a:srgbClr val="000000"/>
                </a:solidFill>
                <a:cs typeface="ＭＳ Ｐゴシック" charset="0"/>
              </a:rPr>
              <a:t>’</a:t>
            </a:r>
            <a:r>
              <a:rPr lang="en-US" sz="1600" smtClean="0">
                <a:solidFill>
                  <a:srgbClr val="000000"/>
                </a:solidFill>
                <a:cs typeface="ＭＳ Ｐゴシック" charset="0"/>
              </a:rPr>
              <a:t>s header</a:t>
            </a:r>
          </a:p>
        </p:txBody>
      </p:sp>
      <p:sp>
        <p:nvSpPr>
          <p:cNvPr id="17424" name="Line 114"/>
          <p:cNvSpPr>
            <a:spLocks noChangeShapeType="1"/>
          </p:cNvSpPr>
          <p:nvPr/>
        </p:nvSpPr>
        <p:spPr bwMode="auto">
          <a:xfrm flipH="1">
            <a:off x="2681288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25" name="Text Box 115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  <a:cs typeface="ＭＳ Ｐゴシック" charset="0"/>
              </a:rPr>
              <a:t>routing algorithm</a:t>
            </a:r>
          </a:p>
        </p:txBody>
      </p:sp>
      <p:sp>
        <p:nvSpPr>
          <p:cNvPr id="17426" name="Rectangle 116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27" name="Text Box 117"/>
          <p:cNvSpPr txBox="1">
            <a:spLocks noChangeArrowheads="1"/>
          </p:cNvSpPr>
          <p:nvPr/>
        </p:nvSpPr>
        <p:spPr bwMode="auto">
          <a:xfrm>
            <a:off x="2647950" y="2105025"/>
            <a:ext cx="185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  <a:cs typeface="ＭＳ Ｐゴシック" charset="0"/>
              </a:rPr>
              <a:t>local forwarding table</a:t>
            </a:r>
          </a:p>
        </p:txBody>
      </p:sp>
      <p:sp>
        <p:nvSpPr>
          <p:cNvPr id="17428" name="Text Box 118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  <a:cs typeface="ＭＳ Ｐゴシック" charset="0"/>
              </a:rPr>
              <a:t>dest address</a:t>
            </a:r>
          </a:p>
        </p:txBody>
      </p:sp>
      <p:sp>
        <p:nvSpPr>
          <p:cNvPr id="17429" name="Text Box 119"/>
          <p:cNvSpPr txBox="1">
            <a:spLocks noChangeArrowheads="1"/>
          </p:cNvSpPr>
          <p:nvPr/>
        </p:nvSpPr>
        <p:spPr bwMode="auto">
          <a:xfrm>
            <a:off x="3597275" y="235426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  <a:cs typeface="ＭＳ Ｐゴシック" charset="0"/>
              </a:rPr>
              <a:t>output  link</a:t>
            </a:r>
          </a:p>
        </p:txBody>
      </p:sp>
      <p:sp>
        <p:nvSpPr>
          <p:cNvPr id="17430" name="Line 120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1" name="Text Box 121"/>
          <p:cNvSpPr txBox="1">
            <a:spLocks noChangeArrowheads="1"/>
          </p:cNvSpPr>
          <p:nvPr/>
        </p:nvSpPr>
        <p:spPr bwMode="auto">
          <a:xfrm>
            <a:off x="2417763" y="2636838"/>
            <a:ext cx="128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cs typeface="ＭＳ Ｐゴシック" charset="0"/>
              </a:rPr>
              <a:t>address-range 1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cs typeface="ＭＳ Ｐゴシック" charset="0"/>
              </a:rPr>
              <a:t>address-range 2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cs typeface="ＭＳ Ｐゴシック" charset="0"/>
              </a:rPr>
              <a:t>address-range 3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cs typeface="ＭＳ Ｐゴシック" charset="0"/>
              </a:rPr>
              <a:t>address-range 4</a:t>
            </a:r>
          </a:p>
        </p:txBody>
      </p:sp>
      <p:sp>
        <p:nvSpPr>
          <p:cNvPr id="17432" name="Text Box 122"/>
          <p:cNvSpPr txBox="1">
            <a:spLocks noChangeArrowheads="1"/>
          </p:cNvSpPr>
          <p:nvPr/>
        </p:nvSpPr>
        <p:spPr bwMode="auto">
          <a:xfrm>
            <a:off x="3711575" y="2636838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cs typeface="ＭＳ Ｐゴシック" charset="0"/>
              </a:rPr>
              <a:t>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cs typeface="ＭＳ Ｐゴシック" charset="0"/>
              </a:rPr>
              <a:t>2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cs typeface="ＭＳ Ｐゴシック" charset="0"/>
              </a:rPr>
              <a:t>2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cs typeface="ＭＳ Ｐゴシック" charset="0"/>
              </a:rPr>
              <a:t>1</a:t>
            </a:r>
          </a:p>
        </p:txBody>
      </p:sp>
      <p:sp>
        <p:nvSpPr>
          <p:cNvPr id="17433" name="Line 123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4" name="Line 124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5" name="AutoShape 125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6" name="Line 126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96" name="Freeform 127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97" name="Freeform 128"/>
          <p:cNvSpPr>
            <a:spLocks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98" name="Freeform 129"/>
          <p:cNvSpPr>
            <a:spLocks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99" name="Freeform 130"/>
          <p:cNvSpPr>
            <a:spLocks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800" name="Freeform 131"/>
          <p:cNvSpPr>
            <a:spLocks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801" name="Freeform 132"/>
          <p:cNvSpPr>
            <a:spLocks/>
          </p:cNvSpPr>
          <p:nvPr/>
        </p:nvSpPr>
        <p:spPr bwMode="auto">
          <a:xfrm flipH="1" flipV="1">
            <a:off x="5199063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2802" name="Group 133"/>
          <p:cNvGrpSpPr>
            <a:grpSpLocks/>
          </p:cNvGrpSpPr>
          <p:nvPr/>
        </p:nvGrpSpPr>
        <p:grpSpPr bwMode="auto">
          <a:xfrm>
            <a:off x="5248275" y="3638550"/>
            <a:ext cx="550863" cy="452438"/>
            <a:chOff x="2886" y="1668"/>
            <a:chExt cx="347" cy="285"/>
          </a:xfrm>
        </p:grpSpPr>
        <p:sp>
          <p:nvSpPr>
            <p:cNvPr id="17479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80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81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82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83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84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85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2803" name="Group 141"/>
          <p:cNvGrpSpPr>
            <a:grpSpLocks/>
          </p:cNvGrpSpPr>
          <p:nvPr/>
        </p:nvGrpSpPr>
        <p:grpSpPr bwMode="auto">
          <a:xfrm>
            <a:off x="6261100" y="3911600"/>
            <a:ext cx="550863" cy="452438"/>
            <a:chOff x="2886" y="1668"/>
            <a:chExt cx="347" cy="285"/>
          </a:xfrm>
        </p:grpSpPr>
        <p:sp>
          <p:nvSpPr>
            <p:cNvPr id="17472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73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74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75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76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77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78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2804" name="Group 149"/>
          <p:cNvGrpSpPr>
            <a:grpSpLocks/>
          </p:cNvGrpSpPr>
          <p:nvPr/>
        </p:nvGrpSpPr>
        <p:grpSpPr bwMode="auto">
          <a:xfrm>
            <a:off x="5891213" y="5988050"/>
            <a:ext cx="550862" cy="452438"/>
            <a:chOff x="2886" y="1668"/>
            <a:chExt cx="347" cy="285"/>
          </a:xfrm>
        </p:grpSpPr>
        <p:sp>
          <p:nvSpPr>
            <p:cNvPr id="17465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6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7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8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9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70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71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2805" name="Group 157"/>
          <p:cNvGrpSpPr>
            <a:grpSpLocks/>
          </p:cNvGrpSpPr>
          <p:nvPr/>
        </p:nvGrpSpPr>
        <p:grpSpPr bwMode="auto">
          <a:xfrm>
            <a:off x="5195888" y="5768975"/>
            <a:ext cx="550862" cy="452438"/>
            <a:chOff x="2886" y="1668"/>
            <a:chExt cx="347" cy="285"/>
          </a:xfrm>
        </p:grpSpPr>
        <p:sp>
          <p:nvSpPr>
            <p:cNvPr id="17458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59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0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1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2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3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64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2806" name="Group 165"/>
          <p:cNvGrpSpPr>
            <a:grpSpLocks/>
          </p:cNvGrpSpPr>
          <p:nvPr/>
        </p:nvGrpSpPr>
        <p:grpSpPr bwMode="auto">
          <a:xfrm>
            <a:off x="4540250" y="5961063"/>
            <a:ext cx="550863" cy="452437"/>
            <a:chOff x="2886" y="1668"/>
            <a:chExt cx="347" cy="285"/>
          </a:xfrm>
        </p:grpSpPr>
        <p:sp>
          <p:nvSpPr>
            <p:cNvPr id="17451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52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53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54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55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56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57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48688" name="Group 176"/>
          <p:cNvGrpSpPr>
            <a:grpSpLocks/>
          </p:cNvGrpSpPr>
          <p:nvPr/>
        </p:nvGrpSpPr>
        <p:grpSpPr bwMode="auto">
          <a:xfrm>
            <a:off x="3492500" y="1201738"/>
            <a:ext cx="4986338" cy="1887537"/>
            <a:chOff x="2037" y="708"/>
            <a:chExt cx="3471" cy="1189"/>
          </a:xfrm>
        </p:grpSpPr>
        <p:sp>
          <p:nvSpPr>
            <p:cNvPr id="17449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881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  <a:cs typeface="ＭＳ Ｐゴシック" charset="0"/>
                </a:rPr>
                <a:t>4 billion IP addresses, so rather than list individual destination address</a:t>
              </a:r>
            </a:p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  <a:cs typeface="ＭＳ Ｐゴシック" charset="0"/>
                </a:rPr>
                <a:t>list </a:t>
              </a:r>
              <a:r>
                <a:rPr lang="en-US" sz="2000" i="1" smtClean="0">
                  <a:solidFill>
                    <a:srgbClr val="000099"/>
                  </a:solidFill>
                  <a:latin typeface="Gill Sans MT" charset="0"/>
                  <a:cs typeface="ＭＳ Ｐゴシック" charset="0"/>
                </a:rPr>
                <a:t>range</a:t>
              </a:r>
              <a:r>
                <a:rPr lang="en-US" sz="2000" smtClean="0">
                  <a:solidFill>
                    <a:srgbClr val="000099"/>
                  </a:solidFill>
                  <a:latin typeface="Gill Sans MT" charset="0"/>
                  <a:cs typeface="ＭＳ Ｐゴシック" charset="0"/>
                </a:rPr>
                <a:t> of addresses</a:t>
              </a:r>
            </a:p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  <a:cs typeface="ＭＳ Ｐゴシック" charset="0"/>
                </a:rPr>
                <a:t>(aggregate table entries)</a:t>
              </a:r>
            </a:p>
          </p:txBody>
        </p:sp>
        <p:sp>
          <p:nvSpPr>
            <p:cNvPr id="17450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52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15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5-</a:t>
            </a:r>
            <a:fld id="{0282C31D-A124-694C-A320-0E0F329EC29B}" type="slidenum">
              <a:rPr lang="en-US" i="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</a:t>
            </a:fld>
            <a:endParaRPr lang="en-US" i="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55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6856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6866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0948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0950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0953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0955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6868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0916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0918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0921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0923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74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7845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0881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882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883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884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885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886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887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888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889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890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846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847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875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7787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815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816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817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818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819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820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821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822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823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824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788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789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876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7729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757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58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59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60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61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62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63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64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65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66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730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731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877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7671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699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00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01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02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03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04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05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06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07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708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672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673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82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7613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641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642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643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644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645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646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647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648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649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650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614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615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883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7555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583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84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85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86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87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88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89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90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91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92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556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557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884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7497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525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26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27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28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29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30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31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32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33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534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498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499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885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7439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467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68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69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70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71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72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73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74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75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76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440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441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90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7381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409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10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11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12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13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14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15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16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17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418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382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383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891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7323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351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52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53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54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55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56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57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58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59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60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324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325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892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7265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293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94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95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96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97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98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99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00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01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302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266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267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893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7207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235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36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37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38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39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40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41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42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43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244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208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209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98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7149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177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78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79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80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81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82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83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84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85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86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150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151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899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7091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119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20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21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22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23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24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25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26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27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128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092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093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900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7033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061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62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63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64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65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66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67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68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69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70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034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7035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901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6975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003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04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05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06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07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08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09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10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11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012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6976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6977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6911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6912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6913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6914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919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06950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grpSp>
        <p:nvGrpSpPr>
          <p:cNvPr id="206921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3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0694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0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8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6922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0693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sp>
        <p:nvSpPr>
          <p:cNvPr id="206925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35904" y="971728"/>
            <a:ext cx="55927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</p:spTree>
    <p:extLst>
      <p:ext uri="{BB962C8B-B14F-4D97-AF65-F5344CB8AC3E}">
        <p14:creationId xmlns:p14="http://schemas.microsoft.com/office/powerpoint/2010/main" val="104215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Network Layer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Tahoma" charset="0"/>
              </a:rPr>
              <a:t>4-</a:t>
            </a:r>
            <a:fld id="{EE98786F-2A6C-774A-A3B8-3DE271BCDCAE}" type="slidenum">
              <a:rPr lang="en-US" smtClean="0">
                <a:solidFill>
                  <a:srgbClr val="000000"/>
                </a:solidFill>
                <a:latin typeface="Tahoma" charset="0"/>
              </a:rPr>
              <a:pPr>
                <a:defRPr/>
              </a:pPr>
              <a:t>30</a:t>
            </a:fld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4819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Longest prefix matching</a:t>
            </a: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Destination Address Range                        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11001000 00010111 00010*** ********* </a:t>
            </a:r>
            <a:endParaRPr lang="en-US" sz="20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11001000 00010111 00011000 *********</a:t>
            </a:r>
            <a:endParaRPr lang="en-US" sz="200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Courier New" charset="0"/>
                <a:ea typeface="ＭＳ Ｐゴシック" charset="0"/>
                <a:cs typeface="Times New Roman" charset="0"/>
              </a:rPr>
              <a:t>11001000 00010111 00011*** *********</a:t>
            </a:r>
            <a:endParaRPr lang="en-US" sz="20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otherwise  </a:t>
            </a:r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Times New Roman" charset="0"/>
              </a:rPr>
              <a:t>           </a:t>
            </a: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DA: 11001000  00010111  00011000  10101010</a:t>
            </a:r>
            <a:r>
              <a:rPr lang="en-US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smtClean="0">
                <a:solidFill>
                  <a:srgbClr val="000099"/>
                </a:solidFill>
                <a:cs typeface="ＭＳ Ｐゴシック" charset="0"/>
              </a:rPr>
              <a:t>examples: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DA: 11001000  00010111  00010110  10100001 </a:t>
            </a: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smtClean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which interface?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smtClean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which interface?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000000"/>
                </a:solidFill>
                <a:latin typeface="Gill Sans MT" charset="0"/>
                <a:cs typeface="ＭＳ Ｐゴシック" charset="0"/>
              </a:rPr>
              <a:t>when looking for forwarding table entry for given destination address, use </a:t>
            </a:r>
            <a:r>
              <a:rPr lang="en-US" sz="2800" i="1" smtClean="0">
                <a:solidFill>
                  <a:srgbClr val="000099"/>
                </a:solidFill>
                <a:latin typeface="Gill Sans MT" charset="0"/>
                <a:cs typeface="ＭＳ Ｐゴシック" charset="0"/>
              </a:rPr>
              <a:t>longest</a:t>
            </a:r>
            <a:r>
              <a:rPr lang="en-US" sz="2800" smtClean="0">
                <a:solidFill>
                  <a:srgbClr val="000000"/>
                </a:solidFill>
                <a:latin typeface="Gill Sans MT" charset="0"/>
                <a:cs typeface="ＭＳ Ｐゴシック" charset="0"/>
              </a:rPr>
              <a:t> address prefix that matches destination address.</a:t>
            </a: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  <a:cs typeface="ＭＳ Ｐゴシック" charset="0"/>
              </a:rPr>
              <a:t>longest prefix matching</a:t>
            </a:r>
          </a:p>
        </p:txBody>
      </p:sp>
      <p:sp>
        <p:nvSpPr>
          <p:cNvPr id="19473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4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5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6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7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8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Link interface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0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1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2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431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5-</a:t>
            </a:r>
            <a:fld id="{8B594C66-3C83-6E4A-9E06-0FD7A185C77D}" type="slidenum">
              <a:rPr lang="en-US" i="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31</a:t>
            </a:fld>
            <a:endParaRPr lang="en-US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fast lookup using fixed length identifier (rather than </a:t>
            </a:r>
            <a:r>
              <a:rPr lang="en-US" dirty="0" smtClean="0">
                <a:latin typeface="Gill Sans MT" charset="0"/>
              </a:rPr>
              <a:t>longest prefix </a:t>
            </a:r>
            <a:r>
              <a:rPr lang="en-US" dirty="0">
                <a:latin typeface="Gill Sans MT" charset="0"/>
              </a:rPr>
              <a:t>matching)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90469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 smtClean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smtClean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smtClean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smtClean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9049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23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5-</a:t>
            </a:r>
            <a:fld id="{A81B581A-E3B8-D24C-BC0E-B6DBDBA6461B}" type="slidenum">
              <a:rPr lang="en-US" i="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32</a:t>
            </a:fld>
            <a:endParaRPr lang="en-US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2517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55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5-</a:t>
            </a:r>
            <a:fld id="{C69D8277-F7D1-5940-983E-6050D4D00579}" type="slidenum">
              <a:rPr lang="en-US" i="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33</a:t>
            </a:fld>
            <a:endParaRPr lang="en-US" i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730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731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717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718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704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705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1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692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6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4578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5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666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4584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6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4585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39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640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4586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6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627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3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614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94588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589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4590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460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94591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2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</p:spTree>
    <p:extLst>
      <p:ext uri="{BB962C8B-B14F-4D97-AF65-F5344CB8AC3E}">
        <p14:creationId xmlns:p14="http://schemas.microsoft.com/office/powerpoint/2010/main" val="86406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5-</a:t>
            </a:r>
            <a:fld id="{4F83C243-CBC9-D848-B37D-96B1EC5907B1}" type="slidenum">
              <a:rPr lang="en-US" i="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34</a:t>
            </a:fld>
            <a:endParaRPr lang="en-US" i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96611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41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6742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6612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28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6729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6613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5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6716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6614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2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6703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6615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9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6690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6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6677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6633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6634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6635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3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6664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96636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6637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6638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6639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50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6651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96640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6641" name="Rectangle 3"/>
          <p:cNvSpPr txBox="1">
            <a:spLocks noChangeArrowheads="1"/>
          </p:cNvSpPr>
          <p:nvPr/>
        </p:nvSpPr>
        <p:spPr bwMode="auto">
          <a:xfrm>
            <a:off x="496888" y="5078413"/>
            <a:ext cx="6196012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>
                <a:solidFill>
                  <a:srgbClr val="000000"/>
                </a:solidFill>
                <a:latin typeface="Gill Sans MT" charset="0"/>
              </a:rPr>
              <a:t> dest. address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6642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6642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6644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</p:spTree>
    <p:extLst>
      <p:ext uri="{BB962C8B-B14F-4D97-AF65-F5344CB8AC3E}">
        <p14:creationId xmlns:p14="http://schemas.microsoft.com/office/powerpoint/2010/main" val="292322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5-</a:t>
            </a:r>
            <a:fld id="{E947D5D8-AB10-7F41-B91A-AC9FC6AA7B0F}" type="slidenum">
              <a:rPr lang="en-US" i="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35</a:t>
            </a:fld>
            <a:endParaRPr lang="en-US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>
                <a:latin typeface="Gill Sans MT" charset="0"/>
              </a:rPr>
              <a:t> link bandwidth</a:t>
            </a:r>
          </a:p>
        </p:txBody>
      </p:sp>
      <p:grpSp>
        <p:nvGrpSpPr>
          <p:cNvPr id="198661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6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876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8662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875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8663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873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8664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2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872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98665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1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871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75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69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9869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smtClean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8688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689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690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691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8684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685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686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687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868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7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</a:rPr>
              <a:t>Link </a:t>
            </a:r>
            <a:r>
              <a:rPr lang="en-US" i="0" dirty="0">
                <a:solidFill>
                  <a:srgbClr val="000000"/>
                </a:solidFill>
                <a:latin typeface="Arial" charset="0"/>
              </a:rPr>
              <a:t>Layer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</a:rPr>
              <a:t>5-</a:t>
            </a:r>
            <a:fld id="{AF11071D-233B-AC43-A901-25FDC343DBFC}" type="slidenum">
              <a:rPr lang="en-US" i="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36</a:t>
            </a:fld>
            <a:endParaRPr lang="en-US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0707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08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09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0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0711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0845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0846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200712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0832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0833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200713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0819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0820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200714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0806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0807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200715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0793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0794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200728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0780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0781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200737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0738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200748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200752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6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3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7877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7878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7883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866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666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844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872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73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74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75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76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77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78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79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80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81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845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846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8667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786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814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15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16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17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18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19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20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21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22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823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787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788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8668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728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756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57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58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59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60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61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62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63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64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65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729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730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8669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670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698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99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00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01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02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03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04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05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06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707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671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672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7884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841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420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598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626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27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28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29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30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31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32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33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34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635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599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600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8421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540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568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69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70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71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72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73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74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75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76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77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541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542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8422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482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510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11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12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13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14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15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16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17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18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519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483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484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8423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424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452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453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454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455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456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457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458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459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460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461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425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426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7885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8169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174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352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380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81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82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83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84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85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86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87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88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89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353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354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8175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294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322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23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24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25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26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27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28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29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30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331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295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296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8176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236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264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65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66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67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68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69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70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71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72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73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237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238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8177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178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206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07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08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09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10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11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12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13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14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215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179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180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7886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792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928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106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134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135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136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137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138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139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140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141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142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143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107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108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7929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8048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076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77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78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79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80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81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82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83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84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85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8049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8050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7930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7990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018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19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20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21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22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23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24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25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26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027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7991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7992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7931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7932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960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961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962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963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964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965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966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967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968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969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7933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7934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7895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7896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874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07876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i="0">
                <a:latin typeface="Gill Sans MT" charset="0"/>
              </a:rPr>
              <a:t>rich interconnection among switches, racks: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i="0">
                <a:latin typeface="Gill Sans MT" charset="0"/>
              </a:rPr>
              <a:t>increased throughput between racks (multiple routing paths possible)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i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9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b</a:t>
            </a:r>
            <a:r>
              <a:rPr lang="en-US" dirty="0" smtClean="0"/>
              <a:t>road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massive numbers of commodity machines networked inside a data center?</a:t>
            </a:r>
          </a:p>
          <a:p>
            <a:r>
              <a:rPr lang="en-US" dirty="0" smtClean="0"/>
              <a:t>Virtualization: How to effectively manage physical machine resources 	across client virtual machines?</a:t>
            </a:r>
          </a:p>
          <a:p>
            <a:r>
              <a:rPr lang="en-US" dirty="0" smtClean="0"/>
              <a:t>How to reduce major capital and operational </a:t>
            </a:r>
            <a:r>
              <a:rPr lang="en-US" dirty="0" smtClean="0"/>
              <a:t>costs: </a:t>
            </a:r>
          </a:p>
          <a:p>
            <a:pPr lvl="1"/>
            <a:r>
              <a:rPr lang="en-US" dirty="0" smtClean="0"/>
              <a:t>Server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Power and cooling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Power and cooling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5494" y="5418667"/>
            <a:ext cx="774608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lab</a:t>
            </a:r>
            <a:r>
              <a:rPr lang="en-US" sz="2400" dirty="0"/>
              <a:t>:</a:t>
            </a:r>
            <a:r>
              <a:rPr lang="en-US" sz="2400" dirty="0" smtClean="0"/>
              <a:t> mainly gain some insights into the second question.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01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cloud computing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Service models:</a:t>
            </a:r>
          </a:p>
          <a:p>
            <a:pPr lvl="1"/>
            <a:r>
              <a:rPr lang="en-US" b="1" dirty="0" err="1" smtClean="0"/>
              <a:t>IaaS</a:t>
            </a:r>
            <a:r>
              <a:rPr lang="en-US" dirty="0" smtClean="0"/>
              <a:t>: Infrastructure as a Service (e.g., Amazon EC2, Microsoft Azure, Google Compute Engine)</a:t>
            </a:r>
          </a:p>
          <a:p>
            <a:pPr lvl="1"/>
            <a:r>
              <a:rPr lang="en-US" b="1" dirty="0" err="1" smtClean="0"/>
              <a:t>PaaS</a:t>
            </a:r>
            <a:r>
              <a:rPr lang="en-US" dirty="0" smtClean="0"/>
              <a:t>: Platform as a Service (e.g., Google </a:t>
            </a:r>
            <a:r>
              <a:rPr lang="en-US" dirty="0" err="1" smtClean="0"/>
              <a:t>AppEngine</a:t>
            </a:r>
            <a:r>
              <a:rPr lang="en-US" dirty="0" smtClean="0"/>
              <a:t>)</a:t>
            </a:r>
          </a:p>
          <a:p>
            <a:pPr lvl="1"/>
            <a:r>
              <a:rPr lang="en-US" b="1" dirty="0" err="1" smtClean="0"/>
              <a:t>SaaS</a:t>
            </a:r>
            <a:r>
              <a:rPr lang="en-US" dirty="0" smtClean="0"/>
              <a:t>: Software as a Service (Office360, Amazon </a:t>
            </a:r>
            <a:r>
              <a:rPr lang="en-US" dirty="0" err="1" smtClean="0"/>
              <a:t>DynamoDB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Management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Public clouds</a:t>
            </a:r>
            <a:r>
              <a:rPr lang="en-US" dirty="0" smtClean="0"/>
              <a:t>: Utility model, shared hardware, no control of hardware, self-managed (AWS, Azure, GCE)</a:t>
            </a:r>
          </a:p>
          <a:p>
            <a:pPr lvl="1"/>
            <a:r>
              <a:rPr lang="en-US" b="1" dirty="0" smtClean="0"/>
              <a:t>Private clouds</a:t>
            </a:r>
            <a:r>
              <a:rPr lang="en-US" dirty="0" smtClean="0"/>
              <a:t>: More isolated (secure?), federal compliance, customizable hardware, customizable hardware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2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OpenStack</a:t>
            </a:r>
            <a:r>
              <a:rPr lang="en-US" dirty="0" smtClean="0"/>
              <a:t>: A cloud OS for private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891"/>
            <a:ext cx="9144000" cy="37896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666" y="5060783"/>
            <a:ext cx="8382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OpenStack</a:t>
            </a:r>
            <a:r>
              <a:rPr lang="en-US" sz="2000" dirty="0"/>
              <a:t> is a cloud operating system that controls large pools of compute, storage, and networking resources throughout a datacenter, all managed through a dashboard that gives administrators control while empowering their users to provision resources through a web interface.</a:t>
            </a:r>
          </a:p>
        </p:txBody>
      </p:sp>
    </p:spTree>
    <p:extLst>
      <p:ext uri="{BB962C8B-B14F-4D97-AF65-F5344CB8AC3E}">
        <p14:creationId xmlns:p14="http://schemas.microsoft.com/office/powerpoint/2010/main" val="402480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6-04-22 at 2.1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2" y="1298971"/>
            <a:ext cx="8099777" cy="50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2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Contrail fits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79" y="1177454"/>
            <a:ext cx="8543049" cy="1052102"/>
          </a:xfrm>
        </p:spPr>
        <p:txBody>
          <a:bodyPr/>
          <a:lstStyle/>
          <a:p>
            <a:r>
              <a:rPr lang="en-US" dirty="0" err="1" smtClean="0"/>
              <a:t>OpenContrail</a:t>
            </a:r>
            <a:r>
              <a:rPr lang="en-US" dirty="0" smtClean="0"/>
              <a:t> plugs into </a:t>
            </a:r>
            <a:r>
              <a:rPr lang="en-US" dirty="0" err="1" smtClean="0"/>
              <a:t>OpenStack’s</a:t>
            </a:r>
            <a:r>
              <a:rPr lang="en-US" dirty="0" smtClean="0"/>
              <a:t> networking component (Neutron)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335D-4FC9-924F-B266-DEE7D65B61E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6-04-22 at 1.3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8" y="2102554"/>
            <a:ext cx="6794552" cy="44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33505</TotalTime>
  <Words>1765</Words>
  <Application>Microsoft Macintosh PowerPoint</Application>
  <PresentationFormat>On-screen Show (4:3)</PresentationFormat>
  <Paragraphs>395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2_Office Theme</vt:lpstr>
      <vt:lpstr>Default Theme</vt:lpstr>
      <vt:lpstr>1_Office Theme</vt:lpstr>
      <vt:lpstr>1_Default Theme</vt:lpstr>
      <vt:lpstr>3_Office Theme</vt:lpstr>
      <vt:lpstr>Default Design</vt:lpstr>
      <vt:lpstr>Cloud Computing inside Virtualized Datacenters</vt:lpstr>
      <vt:lpstr>Data center networks </vt:lpstr>
      <vt:lpstr>PowerPoint Presentation</vt:lpstr>
      <vt:lpstr>PowerPoint Presentation</vt:lpstr>
      <vt:lpstr>Key broad questions</vt:lpstr>
      <vt:lpstr>Common cloud computing models</vt:lpstr>
      <vt:lpstr>OpenStack: A cloud OS for private clouds</vt:lpstr>
      <vt:lpstr>OpenStack UI</vt:lpstr>
      <vt:lpstr>Where Contrail fits in</vt:lpstr>
      <vt:lpstr>Contrail system overview</vt:lpstr>
      <vt:lpstr>Contrail nodes</vt:lpstr>
      <vt:lpstr>Internal structure of compute node</vt:lpstr>
      <vt:lpstr>vRouter functions</vt:lpstr>
      <vt:lpstr>vRouter forwarding plane internals</vt:lpstr>
      <vt:lpstr>Control nodes</vt:lpstr>
      <vt:lpstr>Control node internals</vt:lpstr>
      <vt:lpstr>Configuration node functions</vt:lpstr>
      <vt:lpstr>Configuration node</vt:lpstr>
      <vt:lpstr>Multi-tenancy</vt:lpstr>
      <vt:lpstr>Service chaining</vt:lpstr>
      <vt:lpstr>This lab</vt:lpstr>
      <vt:lpstr>Virtual Circuits and MPLS tunneling</vt:lpstr>
      <vt:lpstr>Connection, connection-less service</vt:lpstr>
      <vt:lpstr>Virtual circuits (e.g., ATM)</vt:lpstr>
      <vt:lpstr>Virtual circuit implementation</vt:lpstr>
      <vt:lpstr>Virtual circuit forwarding table</vt:lpstr>
      <vt:lpstr>Virtual circuit signaling</vt:lpstr>
      <vt:lpstr>Datagram networks (e.g., Internet) </vt:lpstr>
      <vt:lpstr>Datagram forwarding  table</vt:lpstr>
      <vt:lpstr>Longest prefix matching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</vt:vector>
  </TitlesOfParts>
  <Company>University of Massachusetts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Abhigyan Sharma</dc:creator>
  <cp:lastModifiedBy>Arun Venkataramani</cp:lastModifiedBy>
  <cp:revision>1404</cp:revision>
  <dcterms:created xsi:type="dcterms:W3CDTF">2014-08-06T12:53:41Z</dcterms:created>
  <dcterms:modified xsi:type="dcterms:W3CDTF">2016-04-22T18:30:26Z</dcterms:modified>
</cp:coreProperties>
</file>