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315" r:id="rId21"/>
    <p:sldId id="316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308" r:id="rId41"/>
    <p:sldId id="310" r:id="rId42"/>
    <p:sldId id="311" r:id="rId43"/>
    <p:sldId id="312" r:id="rId44"/>
    <p:sldId id="313" r:id="rId45"/>
    <p:sldId id="314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7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63" Type="http://schemas.openxmlformats.org/officeDocument/2006/relationships/viewProps" Target="viewProps.xml"/><Relationship Id="rId64" Type="http://schemas.openxmlformats.org/officeDocument/2006/relationships/theme" Target="theme/theme1.xml"/><Relationship Id="rId65" Type="http://schemas.openxmlformats.org/officeDocument/2006/relationships/tableStyles" Target="tableStyles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60" Type="http://schemas.openxmlformats.org/officeDocument/2006/relationships/slide" Target="slides/slide58.xml"/><Relationship Id="rId61" Type="http://schemas.openxmlformats.org/officeDocument/2006/relationships/printerSettings" Target="printerSettings/printerSettings1.bin"/><Relationship Id="rId62" Type="http://schemas.openxmlformats.org/officeDocument/2006/relationships/presProps" Target="pres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9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1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94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4C50920E-32C9-6F49-A0C6-40AD24C4B72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17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99AAC271-02AD-4F45-94F4-7E7BDC6E14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39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5775D0E4-8069-864F-9ED7-FA33C30206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255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F26C857A-E1F0-B749-85F6-8F241FEC22B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638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50F13172-91EA-6440-A20C-CAC703E006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103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B828E8A9-057A-1149-877A-49C172CC56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8610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AEDA89FE-C67E-BF4C-947F-E62F11EC7A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1895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C2080250-A7B3-4E4E-9634-69DC2A6D57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1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89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59E5C933-9C51-7C42-8F3C-0F8D2947595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0775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A44FA4A0-B15E-E641-993A-5FD9283899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8797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06E004A1-F549-134C-8041-22B7581DE37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5534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782DA158-F683-4649-A429-D2066EE920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93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4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5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30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6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2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10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92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67B4-8020-E84C-83F3-3B9B1E9286D9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CB5BF-63BF-0849-AF39-972CCF056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5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32438" y="6467475"/>
            <a:ext cx="28956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4850" y="6462713"/>
            <a:ext cx="676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4-</a:t>
            </a:r>
            <a:fld id="{4A543861-2783-D848-946E-91AA43775732}" type="slidenum">
              <a:rPr lang="en-US">
                <a:solidFill>
                  <a:srgbClr val="000000"/>
                </a:solidFill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715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65000"/>
        <a:buFont typeface="Wingdings" charset="2"/>
        <a:buChar char="v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Wingdings" charset="2"/>
        <a:buChar char="§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charset="0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7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Internet routing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V. Arun</a:t>
            </a:r>
          </a:p>
          <a:p>
            <a:r>
              <a:rPr lang="en-US" dirty="0" smtClean="0"/>
              <a:t>CS491G: </a:t>
            </a:r>
            <a:r>
              <a:rPr lang="en-US" smtClean="0"/>
              <a:t>Computer Networking Lab</a:t>
            </a:r>
            <a:endParaRPr lang="en-US" dirty="0" smtClean="0"/>
          </a:p>
          <a:p>
            <a:r>
              <a:rPr lang="en-US" dirty="0" smtClean="0"/>
              <a:t>University of Massachusetts Amherst</a:t>
            </a:r>
            <a:endParaRPr lang="en-US" dirty="0"/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89757" y="6094420"/>
            <a:ext cx="5378450" cy="567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173038" indent="-173038">
              <a:lnSpc>
                <a:spcPct val="85000"/>
              </a:lnSpc>
            </a:pPr>
            <a:endParaRPr lang="en-US" sz="1200" dirty="0"/>
          </a:p>
          <a:p>
            <a:pPr marL="173038" indent="-173038">
              <a:lnSpc>
                <a:spcPct val="85000"/>
              </a:lnSpc>
            </a:pPr>
            <a:r>
              <a:rPr lang="en-US" sz="1200" dirty="0"/>
              <a:t>     </a:t>
            </a:r>
            <a:r>
              <a:rPr lang="en-US" sz="1200" dirty="0" smtClean="0"/>
              <a:t>Slide material </a:t>
            </a:r>
            <a:r>
              <a:rPr lang="en-US" sz="1200" dirty="0"/>
              <a:t>copyright 1996-</a:t>
            </a:r>
            <a:r>
              <a:rPr lang="en-US" sz="1200" dirty="0" smtClean="0"/>
              <a:t>2013</a:t>
            </a:r>
            <a:endParaRPr lang="en-US" sz="1200" dirty="0"/>
          </a:p>
          <a:p>
            <a:pPr marL="173038" indent="-173038">
              <a:lnSpc>
                <a:spcPct val="85000"/>
              </a:lnSpc>
            </a:pPr>
            <a:r>
              <a:rPr lang="en-US" sz="1200" dirty="0"/>
              <a:t>     J.F Kurose and K.W. Ross, All Rights </a:t>
            </a:r>
            <a:r>
              <a:rPr lang="en-US" sz="1200" dirty="0" smtClean="0"/>
              <a:t>Reserved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26348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0342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BE4B1C48-E153-064E-8D16-F143B15D90AB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03428" name="Picture 91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5138" y="833438"/>
            <a:ext cx="7769225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29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30175"/>
            <a:ext cx="8364537" cy="963613"/>
          </a:xfrm>
        </p:spPr>
        <p:txBody>
          <a:bodyPr/>
          <a:lstStyle/>
          <a:p>
            <a:r>
              <a:rPr lang="en-US" sz="4000"/>
              <a:t>Dijkstra’s algorithm: another example</a:t>
            </a:r>
            <a:endParaRPr lang="en-US"/>
          </a:p>
        </p:txBody>
      </p:sp>
      <p:sp>
        <p:nvSpPr>
          <p:cNvPr id="103430" name="Text Box 3"/>
          <p:cNvSpPr txBox="1">
            <a:spLocks noChangeArrowheads="1"/>
          </p:cNvSpPr>
          <p:nvPr/>
        </p:nvSpPr>
        <p:spPr bwMode="auto">
          <a:xfrm>
            <a:off x="239713" y="1506538"/>
            <a:ext cx="7064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Step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0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1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2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3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4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103431" name="Text Box 4"/>
          <p:cNvSpPr txBox="1">
            <a:spLocks noChangeArrowheads="1"/>
          </p:cNvSpPr>
          <p:nvPr/>
        </p:nvSpPr>
        <p:spPr bwMode="auto">
          <a:xfrm>
            <a:off x="1252538" y="1516063"/>
            <a:ext cx="101758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N</a:t>
            </a:r>
            <a:r>
              <a:rPr lang="en-US" sz="20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'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u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ux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uxy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uxyv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uxyvw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uxyvwz</a:t>
            </a:r>
          </a:p>
        </p:txBody>
      </p:sp>
      <p:sp>
        <p:nvSpPr>
          <p:cNvPr id="103432" name="Text Box 5"/>
          <p:cNvSpPr txBox="1">
            <a:spLocks noChangeArrowheads="1"/>
          </p:cNvSpPr>
          <p:nvPr/>
        </p:nvSpPr>
        <p:spPr bwMode="auto">
          <a:xfrm>
            <a:off x="2500313" y="1497013"/>
            <a:ext cx="11699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D(v),p(v)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2,u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2,u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2,u</a:t>
            </a:r>
          </a:p>
        </p:txBody>
      </p:sp>
      <p:sp>
        <p:nvSpPr>
          <p:cNvPr id="103433" name="Text Box 6"/>
          <p:cNvSpPr txBox="1">
            <a:spLocks noChangeArrowheads="1"/>
          </p:cNvSpPr>
          <p:nvPr/>
        </p:nvSpPr>
        <p:spPr bwMode="auto">
          <a:xfrm>
            <a:off x="3667125" y="1501775"/>
            <a:ext cx="128428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D(w),p(w)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5,u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4,x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3,y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3,y</a:t>
            </a:r>
          </a:p>
        </p:txBody>
      </p:sp>
      <p:sp>
        <p:nvSpPr>
          <p:cNvPr id="103434" name="Text Box 7"/>
          <p:cNvSpPr txBox="1">
            <a:spLocks noChangeArrowheads="1"/>
          </p:cNvSpPr>
          <p:nvPr/>
        </p:nvSpPr>
        <p:spPr bwMode="auto">
          <a:xfrm>
            <a:off x="5057775" y="1497013"/>
            <a:ext cx="11699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D(x),p(x)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1,u</a:t>
            </a:r>
          </a:p>
        </p:txBody>
      </p:sp>
      <p:sp>
        <p:nvSpPr>
          <p:cNvPr id="103435" name="Text Box 8"/>
          <p:cNvSpPr txBox="1">
            <a:spLocks noChangeArrowheads="1"/>
          </p:cNvSpPr>
          <p:nvPr/>
        </p:nvSpPr>
        <p:spPr bwMode="auto">
          <a:xfrm>
            <a:off x="6353175" y="1501775"/>
            <a:ext cx="11699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D(y),p(y)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Comic Sans MS" charset="0"/>
                <a:ea typeface="Arial" charset="0"/>
                <a:cs typeface="Arial" charset="0"/>
              </a:rPr>
              <a:t>∞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2,x</a:t>
            </a:r>
          </a:p>
        </p:txBody>
      </p:sp>
      <p:sp>
        <p:nvSpPr>
          <p:cNvPr id="103436" name="Text Box 9"/>
          <p:cNvSpPr txBox="1">
            <a:spLocks noChangeArrowheads="1"/>
          </p:cNvSpPr>
          <p:nvPr/>
        </p:nvSpPr>
        <p:spPr bwMode="auto">
          <a:xfrm>
            <a:off x="7605713" y="1516063"/>
            <a:ext cx="1169987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D(z),p(z)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Comic Sans MS" charset="0"/>
              </a:rPr>
              <a:t>∞ </a:t>
            </a: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Comic Sans MS" charset="0"/>
              </a:rPr>
              <a:t>∞ </a:t>
            </a: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4,y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4,y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4,y</a:t>
            </a:r>
          </a:p>
        </p:txBody>
      </p:sp>
      <p:sp>
        <p:nvSpPr>
          <p:cNvPr id="103437" name="Line 10"/>
          <p:cNvSpPr>
            <a:spLocks noChangeShapeType="1"/>
          </p:cNvSpPr>
          <p:nvPr/>
        </p:nvSpPr>
        <p:spPr bwMode="auto">
          <a:xfrm>
            <a:off x="361950" y="1857375"/>
            <a:ext cx="8505825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438" name="Line 11"/>
          <p:cNvSpPr>
            <a:spLocks noChangeShapeType="1"/>
          </p:cNvSpPr>
          <p:nvPr/>
        </p:nvSpPr>
        <p:spPr bwMode="auto">
          <a:xfrm>
            <a:off x="519113" y="2162175"/>
            <a:ext cx="829627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439" name="Line 12"/>
          <p:cNvSpPr>
            <a:spLocks noChangeShapeType="1"/>
          </p:cNvSpPr>
          <p:nvPr/>
        </p:nvSpPr>
        <p:spPr bwMode="auto">
          <a:xfrm>
            <a:off x="538163" y="2457450"/>
            <a:ext cx="8267700" cy="476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440" name="Line 13"/>
          <p:cNvSpPr>
            <a:spLocks noChangeShapeType="1"/>
          </p:cNvSpPr>
          <p:nvPr/>
        </p:nvSpPr>
        <p:spPr bwMode="auto">
          <a:xfrm>
            <a:off x="547688" y="2767013"/>
            <a:ext cx="8253412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441" name="Line 14"/>
          <p:cNvSpPr>
            <a:spLocks noChangeShapeType="1"/>
          </p:cNvSpPr>
          <p:nvPr/>
        </p:nvSpPr>
        <p:spPr bwMode="auto">
          <a:xfrm>
            <a:off x="557213" y="3071813"/>
            <a:ext cx="8267700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442" name="Line 15"/>
          <p:cNvSpPr>
            <a:spLocks noChangeShapeType="1"/>
          </p:cNvSpPr>
          <p:nvPr/>
        </p:nvSpPr>
        <p:spPr bwMode="auto">
          <a:xfrm>
            <a:off x="571500" y="3386138"/>
            <a:ext cx="8262938" cy="476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03443" name="Group 16"/>
          <p:cNvGrpSpPr>
            <a:grpSpLocks/>
          </p:cNvGrpSpPr>
          <p:nvPr/>
        </p:nvGrpSpPr>
        <p:grpSpPr bwMode="auto">
          <a:xfrm>
            <a:off x="2224088" y="4043363"/>
            <a:ext cx="3571875" cy="2236787"/>
            <a:chOff x="3162" y="1071"/>
            <a:chExt cx="2250" cy="1409"/>
          </a:xfrm>
        </p:grpSpPr>
        <p:sp>
          <p:nvSpPr>
            <p:cNvPr id="103449" name="Freeform 17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50" name="Freeform 18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51" name="Oval 19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52" name="Line 20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53" name="Line 21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54" name="Rectangle 22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55" name="Oval 23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56" name="Oval 24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57" name="Line 25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58" name="Line 26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59" name="Rectangle 27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60" name="Oval 28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61" name="Oval 29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62" name="Line 30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63" name="Line 31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64" name="Rectangle 32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65" name="Oval 33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66" name="Oval 34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67" name="Line 35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68" name="Line 36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69" name="Rectangle 37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70" name="Oval 38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71" name="Oval 39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72" name="Line 40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73" name="Line 41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74" name="Rectangle 42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75" name="Oval 43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76" name="Oval 44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77" name="Line 45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78" name="Line 46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79" name="Rectangle 47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80" name="Oval 48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81" name="Freeform 49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82" name="Freeform 50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83" name="Freeform 51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2069 h 174"/>
                <a:gd name="T2" fmla="*/ 672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84" name="Freeform 52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85" name="Freeform 53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86" name="Freeform 54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87" name="Freeform 55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88" name="Freeform 56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89" name="Freeform 57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3490" name="Group 58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103516" name="Rectangle 5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3517" name="Text Box 60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u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3491" name="Group 61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103514" name="Rectangle 6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3515" name="Text Box 63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y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3492" name="Group 64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103512" name="Rectangle 6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3513" name="Text Box 66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x</a:t>
                </a:r>
              </a:p>
            </p:txBody>
          </p:sp>
        </p:grpSp>
        <p:grpSp>
          <p:nvGrpSpPr>
            <p:cNvPr id="103493" name="Group 67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103510" name="Rectangle 6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3511" name="Text Box 69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w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3494" name="Group 70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103508" name="Rectangle 7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3509" name="Text Box 72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v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3495" name="Group 73"/>
            <p:cNvGrpSpPr>
              <a:grpSpLocks/>
            </p:cNvGrpSpPr>
            <p:nvPr/>
          </p:nvGrpSpPr>
          <p:grpSpPr bwMode="auto">
            <a:xfrm>
              <a:off x="5025" y="1756"/>
              <a:ext cx="212" cy="288"/>
              <a:chOff x="2949" y="2395"/>
              <a:chExt cx="214" cy="288"/>
            </a:xfrm>
          </p:grpSpPr>
          <p:sp>
            <p:nvSpPr>
              <p:cNvPr id="103506" name="Rectangle 7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3507" name="Text Box 75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z</a:t>
                </a:r>
              </a:p>
            </p:txBody>
          </p:sp>
        </p:grpSp>
        <p:sp>
          <p:nvSpPr>
            <p:cNvPr id="103496" name="Text Box 76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97" name="Text Box 77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98" name="Text Box 78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499" name="Text Box 79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500" name="Text Box 80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501" name="Text Box 81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502" name="Text Box 82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503" name="Text Box 83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504" name="Text Box 84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3505" name="Text Box 85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718934" name="Line 86"/>
          <p:cNvSpPr>
            <a:spLocks noChangeShapeType="1"/>
          </p:cNvSpPr>
          <p:nvPr/>
        </p:nvSpPr>
        <p:spPr bwMode="auto">
          <a:xfrm flipH="1">
            <a:off x="2241550" y="2035175"/>
            <a:ext cx="3514725" cy="3095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8935" name="Line 87"/>
          <p:cNvSpPr>
            <a:spLocks noChangeShapeType="1"/>
          </p:cNvSpPr>
          <p:nvPr/>
        </p:nvSpPr>
        <p:spPr bwMode="auto">
          <a:xfrm flipH="1">
            <a:off x="2163763" y="2330450"/>
            <a:ext cx="4894262" cy="3349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8936" name="Line 88"/>
          <p:cNvSpPr>
            <a:spLocks noChangeShapeType="1"/>
          </p:cNvSpPr>
          <p:nvPr/>
        </p:nvSpPr>
        <p:spPr bwMode="auto">
          <a:xfrm flipH="1">
            <a:off x="2227263" y="2692400"/>
            <a:ext cx="914400" cy="2571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8937" name="Line 89"/>
          <p:cNvSpPr>
            <a:spLocks noChangeShapeType="1"/>
          </p:cNvSpPr>
          <p:nvPr/>
        </p:nvSpPr>
        <p:spPr bwMode="auto">
          <a:xfrm flipH="1">
            <a:off x="2241550" y="2949575"/>
            <a:ext cx="2239963" cy="3095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8938" name="Line 90"/>
          <p:cNvSpPr>
            <a:spLocks noChangeShapeType="1"/>
          </p:cNvSpPr>
          <p:nvPr/>
        </p:nvSpPr>
        <p:spPr bwMode="auto">
          <a:xfrm flipH="1">
            <a:off x="2254250" y="3206750"/>
            <a:ext cx="5975350" cy="3349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131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34" grpId="0" animBg="1"/>
      <p:bldP spid="718935" grpId="0" animBg="1"/>
      <p:bldP spid="718936" grpId="0" animBg="1"/>
      <p:bldP spid="718937" grpId="0" animBg="1"/>
      <p:bldP spid="7189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044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2B1DDB4D-C9CA-D84C-9E08-EB05069D3CB6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445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852488"/>
          </a:xfrm>
        </p:spPr>
        <p:txBody>
          <a:bodyPr/>
          <a:lstStyle/>
          <a:p>
            <a:r>
              <a:rPr lang="en-US" sz="4000"/>
              <a:t>Dijkstra’s algorithm: example (2) </a:t>
            </a:r>
          </a:p>
        </p:txBody>
      </p:sp>
      <p:grpSp>
        <p:nvGrpSpPr>
          <p:cNvPr id="104453" name="Group 3"/>
          <p:cNvGrpSpPr>
            <a:grpSpLocks/>
          </p:cNvGrpSpPr>
          <p:nvPr/>
        </p:nvGrpSpPr>
        <p:grpSpPr bwMode="auto">
          <a:xfrm>
            <a:off x="2198688" y="2036763"/>
            <a:ext cx="3244850" cy="1500187"/>
            <a:chOff x="1385" y="1283"/>
            <a:chExt cx="2044" cy="945"/>
          </a:xfrm>
        </p:grpSpPr>
        <p:sp>
          <p:nvSpPr>
            <p:cNvPr id="104472" name="Freeform 4"/>
            <p:cNvSpPr>
              <a:spLocks/>
            </p:cNvSpPr>
            <p:nvPr/>
          </p:nvSpPr>
          <p:spPr bwMode="auto">
            <a:xfrm>
              <a:off x="1648" y="1465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73" name="Oval 5"/>
            <p:cNvSpPr>
              <a:spLocks noChangeArrowheads="1"/>
            </p:cNvSpPr>
            <p:nvPr/>
          </p:nvSpPr>
          <p:spPr bwMode="auto">
            <a:xfrm>
              <a:off x="1388" y="1707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74" name="Line 6"/>
            <p:cNvSpPr>
              <a:spLocks noChangeShapeType="1"/>
            </p:cNvSpPr>
            <p:nvPr/>
          </p:nvSpPr>
          <p:spPr bwMode="auto">
            <a:xfrm>
              <a:off x="1388" y="1700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75" name="Line 7"/>
            <p:cNvSpPr>
              <a:spLocks noChangeShapeType="1"/>
            </p:cNvSpPr>
            <p:nvPr/>
          </p:nvSpPr>
          <p:spPr bwMode="auto">
            <a:xfrm>
              <a:off x="1701" y="1700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76" name="Rectangle 8"/>
            <p:cNvSpPr>
              <a:spLocks noChangeArrowheads="1"/>
            </p:cNvSpPr>
            <p:nvPr/>
          </p:nvSpPr>
          <p:spPr bwMode="auto">
            <a:xfrm>
              <a:off x="1388" y="1700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77" name="Oval 9"/>
            <p:cNvSpPr>
              <a:spLocks noChangeArrowheads="1"/>
            </p:cNvSpPr>
            <p:nvPr/>
          </p:nvSpPr>
          <p:spPr bwMode="auto">
            <a:xfrm>
              <a:off x="1385" y="1641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78" name="Oval 10"/>
            <p:cNvSpPr>
              <a:spLocks noChangeArrowheads="1"/>
            </p:cNvSpPr>
            <p:nvPr/>
          </p:nvSpPr>
          <p:spPr bwMode="auto">
            <a:xfrm>
              <a:off x="1862" y="209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79" name="Line 11"/>
            <p:cNvSpPr>
              <a:spLocks noChangeShapeType="1"/>
            </p:cNvSpPr>
            <p:nvPr/>
          </p:nvSpPr>
          <p:spPr bwMode="auto">
            <a:xfrm>
              <a:off x="1862" y="208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80" name="Line 12"/>
            <p:cNvSpPr>
              <a:spLocks noChangeShapeType="1"/>
            </p:cNvSpPr>
            <p:nvPr/>
          </p:nvSpPr>
          <p:spPr bwMode="auto">
            <a:xfrm>
              <a:off x="2175" y="208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81" name="Rectangle 13"/>
            <p:cNvSpPr>
              <a:spLocks noChangeArrowheads="1"/>
            </p:cNvSpPr>
            <p:nvPr/>
          </p:nvSpPr>
          <p:spPr bwMode="auto">
            <a:xfrm>
              <a:off x="1862" y="2087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82" name="Oval 14"/>
            <p:cNvSpPr>
              <a:spLocks noChangeArrowheads="1"/>
            </p:cNvSpPr>
            <p:nvPr/>
          </p:nvSpPr>
          <p:spPr bwMode="auto">
            <a:xfrm>
              <a:off x="1859" y="202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83" name="Oval 15"/>
            <p:cNvSpPr>
              <a:spLocks noChangeArrowheads="1"/>
            </p:cNvSpPr>
            <p:nvPr/>
          </p:nvSpPr>
          <p:spPr bwMode="auto">
            <a:xfrm>
              <a:off x="1858" y="140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84" name="Line 16"/>
            <p:cNvSpPr>
              <a:spLocks noChangeShapeType="1"/>
            </p:cNvSpPr>
            <p:nvPr/>
          </p:nvSpPr>
          <p:spPr bwMode="auto">
            <a:xfrm>
              <a:off x="1858" y="139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85" name="Line 17"/>
            <p:cNvSpPr>
              <a:spLocks noChangeShapeType="1"/>
            </p:cNvSpPr>
            <p:nvPr/>
          </p:nvSpPr>
          <p:spPr bwMode="auto">
            <a:xfrm>
              <a:off x="2171" y="139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86" name="Rectangle 18"/>
            <p:cNvSpPr>
              <a:spLocks noChangeArrowheads="1"/>
            </p:cNvSpPr>
            <p:nvPr/>
          </p:nvSpPr>
          <p:spPr bwMode="auto">
            <a:xfrm>
              <a:off x="1858" y="1397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87" name="Oval 19"/>
            <p:cNvSpPr>
              <a:spLocks noChangeArrowheads="1"/>
            </p:cNvSpPr>
            <p:nvPr/>
          </p:nvSpPr>
          <p:spPr bwMode="auto">
            <a:xfrm>
              <a:off x="1855" y="133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88" name="Oval 20"/>
            <p:cNvSpPr>
              <a:spLocks noChangeArrowheads="1"/>
            </p:cNvSpPr>
            <p:nvPr/>
          </p:nvSpPr>
          <p:spPr bwMode="auto">
            <a:xfrm>
              <a:off x="2541" y="1400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89" name="Line 21"/>
            <p:cNvSpPr>
              <a:spLocks noChangeShapeType="1"/>
            </p:cNvSpPr>
            <p:nvPr/>
          </p:nvSpPr>
          <p:spPr bwMode="auto">
            <a:xfrm>
              <a:off x="2541" y="139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90" name="Line 22"/>
            <p:cNvSpPr>
              <a:spLocks noChangeShapeType="1"/>
            </p:cNvSpPr>
            <p:nvPr/>
          </p:nvSpPr>
          <p:spPr bwMode="auto">
            <a:xfrm>
              <a:off x="2853" y="139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91" name="Rectangle 23"/>
            <p:cNvSpPr>
              <a:spLocks noChangeArrowheads="1"/>
            </p:cNvSpPr>
            <p:nvPr/>
          </p:nvSpPr>
          <p:spPr bwMode="auto">
            <a:xfrm>
              <a:off x="2541" y="1393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92" name="Oval 24"/>
            <p:cNvSpPr>
              <a:spLocks noChangeArrowheads="1"/>
            </p:cNvSpPr>
            <p:nvPr/>
          </p:nvSpPr>
          <p:spPr bwMode="auto">
            <a:xfrm>
              <a:off x="2544" y="1337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93" name="Oval 25"/>
            <p:cNvSpPr>
              <a:spLocks noChangeArrowheads="1"/>
            </p:cNvSpPr>
            <p:nvPr/>
          </p:nvSpPr>
          <p:spPr bwMode="auto">
            <a:xfrm>
              <a:off x="2551" y="209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94" name="Line 26"/>
            <p:cNvSpPr>
              <a:spLocks noChangeShapeType="1"/>
            </p:cNvSpPr>
            <p:nvPr/>
          </p:nvSpPr>
          <p:spPr bwMode="auto">
            <a:xfrm>
              <a:off x="2551" y="20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95" name="Line 27"/>
            <p:cNvSpPr>
              <a:spLocks noChangeShapeType="1"/>
            </p:cNvSpPr>
            <p:nvPr/>
          </p:nvSpPr>
          <p:spPr bwMode="auto">
            <a:xfrm>
              <a:off x="2864" y="20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96" name="Rectangle 28"/>
            <p:cNvSpPr>
              <a:spLocks noChangeArrowheads="1"/>
            </p:cNvSpPr>
            <p:nvPr/>
          </p:nvSpPr>
          <p:spPr bwMode="auto">
            <a:xfrm>
              <a:off x="2551" y="2084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97" name="Oval 29"/>
            <p:cNvSpPr>
              <a:spLocks noChangeArrowheads="1"/>
            </p:cNvSpPr>
            <p:nvPr/>
          </p:nvSpPr>
          <p:spPr bwMode="auto">
            <a:xfrm>
              <a:off x="2548" y="202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98" name="Oval 30"/>
            <p:cNvSpPr>
              <a:spLocks noChangeArrowheads="1"/>
            </p:cNvSpPr>
            <p:nvPr/>
          </p:nvSpPr>
          <p:spPr bwMode="auto">
            <a:xfrm>
              <a:off x="3116" y="175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99" name="Line 31"/>
            <p:cNvSpPr>
              <a:spLocks noChangeShapeType="1"/>
            </p:cNvSpPr>
            <p:nvPr/>
          </p:nvSpPr>
          <p:spPr bwMode="auto">
            <a:xfrm>
              <a:off x="3116" y="174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500" name="Line 32"/>
            <p:cNvSpPr>
              <a:spLocks noChangeShapeType="1"/>
            </p:cNvSpPr>
            <p:nvPr/>
          </p:nvSpPr>
          <p:spPr bwMode="auto">
            <a:xfrm>
              <a:off x="3429" y="174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501" name="Rectangle 33"/>
            <p:cNvSpPr>
              <a:spLocks noChangeArrowheads="1"/>
            </p:cNvSpPr>
            <p:nvPr/>
          </p:nvSpPr>
          <p:spPr bwMode="auto">
            <a:xfrm>
              <a:off x="3116" y="1743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502" name="Oval 34"/>
            <p:cNvSpPr>
              <a:spLocks noChangeArrowheads="1"/>
            </p:cNvSpPr>
            <p:nvPr/>
          </p:nvSpPr>
          <p:spPr bwMode="auto">
            <a:xfrm>
              <a:off x="3113" y="168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503" name="Freeform 35"/>
            <p:cNvSpPr>
              <a:spLocks/>
            </p:cNvSpPr>
            <p:nvPr/>
          </p:nvSpPr>
          <p:spPr bwMode="auto">
            <a:xfrm>
              <a:off x="2707" y="1492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504" name="Freeform 36"/>
            <p:cNvSpPr>
              <a:spLocks/>
            </p:cNvSpPr>
            <p:nvPr/>
          </p:nvSpPr>
          <p:spPr bwMode="auto">
            <a:xfrm>
              <a:off x="2866" y="1831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505" name="Freeform 37"/>
            <p:cNvSpPr>
              <a:spLocks/>
            </p:cNvSpPr>
            <p:nvPr/>
          </p:nvSpPr>
          <p:spPr bwMode="auto">
            <a:xfrm>
              <a:off x="2185" y="2113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506" name="Freeform 38"/>
            <p:cNvSpPr>
              <a:spLocks/>
            </p:cNvSpPr>
            <p:nvPr/>
          </p:nvSpPr>
          <p:spPr bwMode="auto">
            <a:xfrm>
              <a:off x="1594" y="1789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4507" name="Group 39"/>
            <p:cNvGrpSpPr>
              <a:grpSpLocks/>
            </p:cNvGrpSpPr>
            <p:nvPr/>
          </p:nvGrpSpPr>
          <p:grpSpPr bwMode="auto">
            <a:xfrm>
              <a:off x="1437" y="1589"/>
              <a:ext cx="205" cy="250"/>
              <a:chOff x="2954" y="2425"/>
              <a:chExt cx="208" cy="250"/>
            </a:xfrm>
          </p:grpSpPr>
          <p:sp>
            <p:nvSpPr>
              <p:cNvPr id="104523" name="Rectangle 4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4524" name="Text Box 41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u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4508" name="Group 42"/>
            <p:cNvGrpSpPr>
              <a:grpSpLocks/>
            </p:cNvGrpSpPr>
            <p:nvPr/>
          </p:nvGrpSpPr>
          <p:grpSpPr bwMode="auto">
            <a:xfrm>
              <a:off x="2611" y="1973"/>
              <a:ext cx="196" cy="250"/>
              <a:chOff x="2958" y="2425"/>
              <a:chExt cx="199" cy="250"/>
            </a:xfrm>
          </p:grpSpPr>
          <p:sp>
            <p:nvSpPr>
              <p:cNvPr id="104521" name="Rectangle 4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4522" name="Text Box 44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y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4509" name="Group 45"/>
            <p:cNvGrpSpPr>
              <a:grpSpLocks/>
            </p:cNvGrpSpPr>
            <p:nvPr/>
          </p:nvGrpSpPr>
          <p:grpSpPr bwMode="auto">
            <a:xfrm>
              <a:off x="1922" y="1940"/>
              <a:ext cx="212" cy="288"/>
              <a:chOff x="2951" y="2395"/>
              <a:chExt cx="213" cy="288"/>
            </a:xfrm>
          </p:grpSpPr>
          <p:sp>
            <p:nvSpPr>
              <p:cNvPr id="104519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4520" name="Text Box 47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x</a:t>
                </a:r>
              </a:p>
            </p:txBody>
          </p:sp>
        </p:grpSp>
        <p:grpSp>
          <p:nvGrpSpPr>
            <p:cNvPr id="104510" name="Group 48"/>
            <p:cNvGrpSpPr>
              <a:grpSpLocks/>
            </p:cNvGrpSpPr>
            <p:nvPr/>
          </p:nvGrpSpPr>
          <p:grpSpPr bwMode="auto">
            <a:xfrm>
              <a:off x="2588" y="1283"/>
              <a:ext cx="232" cy="250"/>
              <a:chOff x="2941" y="2425"/>
              <a:chExt cx="235" cy="250"/>
            </a:xfrm>
          </p:grpSpPr>
          <p:sp>
            <p:nvSpPr>
              <p:cNvPr id="104517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4518" name="Text Box 50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w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4511" name="Group 51"/>
            <p:cNvGrpSpPr>
              <a:grpSpLocks/>
            </p:cNvGrpSpPr>
            <p:nvPr/>
          </p:nvGrpSpPr>
          <p:grpSpPr bwMode="auto">
            <a:xfrm>
              <a:off x="1921" y="1283"/>
              <a:ext cx="196" cy="250"/>
              <a:chOff x="2958" y="2425"/>
              <a:chExt cx="199" cy="250"/>
            </a:xfrm>
          </p:grpSpPr>
          <p:sp>
            <p:nvSpPr>
              <p:cNvPr id="104515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4516" name="Text Box 53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v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4512" name="Group 54"/>
            <p:cNvGrpSpPr>
              <a:grpSpLocks/>
            </p:cNvGrpSpPr>
            <p:nvPr/>
          </p:nvGrpSpPr>
          <p:grpSpPr bwMode="auto">
            <a:xfrm>
              <a:off x="3175" y="1601"/>
              <a:ext cx="212" cy="288"/>
              <a:chOff x="2949" y="2395"/>
              <a:chExt cx="214" cy="288"/>
            </a:xfrm>
          </p:grpSpPr>
          <p:sp>
            <p:nvSpPr>
              <p:cNvPr id="104513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4514" name="Text Box 56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z</a:t>
                </a:r>
              </a:p>
            </p:txBody>
          </p:sp>
        </p:grpSp>
      </p:grpSp>
      <p:sp>
        <p:nvSpPr>
          <p:cNvPr id="104454" name="Text Box 57"/>
          <p:cNvSpPr txBox="1">
            <a:spLocks noChangeArrowheads="1"/>
          </p:cNvSpPr>
          <p:nvPr/>
        </p:nvSpPr>
        <p:spPr bwMode="auto">
          <a:xfrm>
            <a:off x="577850" y="1220788"/>
            <a:ext cx="456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resulting shortest-path tree from u:</a:t>
            </a:r>
          </a:p>
        </p:txBody>
      </p:sp>
      <p:grpSp>
        <p:nvGrpSpPr>
          <p:cNvPr id="104455" name="Group 58"/>
          <p:cNvGrpSpPr>
            <a:grpSpLocks/>
          </p:cNvGrpSpPr>
          <p:nvPr/>
        </p:nvGrpSpPr>
        <p:grpSpPr bwMode="auto">
          <a:xfrm>
            <a:off x="2268538" y="4224338"/>
            <a:ext cx="2319337" cy="2276475"/>
            <a:chOff x="259" y="2768"/>
            <a:chExt cx="1461" cy="1434"/>
          </a:xfrm>
        </p:grpSpPr>
        <p:sp>
          <p:nvSpPr>
            <p:cNvPr id="104458" name="Line 59"/>
            <p:cNvSpPr>
              <a:spLocks noChangeShapeType="1"/>
            </p:cNvSpPr>
            <p:nvPr/>
          </p:nvSpPr>
          <p:spPr bwMode="auto">
            <a:xfrm>
              <a:off x="1152" y="2880"/>
              <a:ext cx="8" cy="1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59" name="Line 60"/>
            <p:cNvSpPr>
              <a:spLocks noChangeShapeType="1"/>
            </p:cNvSpPr>
            <p:nvPr/>
          </p:nvSpPr>
          <p:spPr bwMode="auto">
            <a:xfrm>
              <a:off x="357" y="3058"/>
              <a:ext cx="1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4460" name="Text Box 61"/>
            <p:cNvSpPr txBox="1">
              <a:spLocks noChangeArrowheads="1"/>
            </p:cNvSpPr>
            <p:nvPr/>
          </p:nvSpPr>
          <p:spPr bwMode="auto">
            <a:xfrm>
              <a:off x="883" y="3060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v</a:t>
              </a:r>
            </a:p>
          </p:txBody>
        </p:sp>
        <p:sp>
          <p:nvSpPr>
            <p:cNvPr id="104461" name="Text Box 62"/>
            <p:cNvSpPr txBox="1">
              <a:spLocks noChangeArrowheads="1"/>
            </p:cNvSpPr>
            <p:nvPr/>
          </p:nvSpPr>
          <p:spPr bwMode="auto">
            <a:xfrm>
              <a:off x="876" y="3247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104462" name="Text Box 63"/>
            <p:cNvSpPr txBox="1">
              <a:spLocks noChangeArrowheads="1"/>
            </p:cNvSpPr>
            <p:nvPr/>
          </p:nvSpPr>
          <p:spPr bwMode="auto">
            <a:xfrm>
              <a:off x="890" y="3482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y</a:t>
              </a:r>
            </a:p>
          </p:txBody>
        </p:sp>
        <p:sp>
          <p:nvSpPr>
            <p:cNvPr id="104463" name="Text Box 64"/>
            <p:cNvSpPr txBox="1">
              <a:spLocks noChangeArrowheads="1"/>
            </p:cNvSpPr>
            <p:nvPr/>
          </p:nvSpPr>
          <p:spPr bwMode="auto">
            <a:xfrm>
              <a:off x="875" y="3717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w</a:t>
              </a:r>
            </a:p>
          </p:txBody>
        </p:sp>
        <p:sp>
          <p:nvSpPr>
            <p:cNvPr id="104464" name="Text Box 65"/>
            <p:cNvSpPr txBox="1">
              <a:spLocks noChangeArrowheads="1"/>
            </p:cNvSpPr>
            <p:nvPr/>
          </p:nvSpPr>
          <p:spPr bwMode="auto">
            <a:xfrm>
              <a:off x="884" y="3943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z</a:t>
              </a:r>
            </a:p>
          </p:txBody>
        </p:sp>
        <p:sp>
          <p:nvSpPr>
            <p:cNvPr id="104465" name="Text Box 66"/>
            <p:cNvSpPr txBox="1">
              <a:spLocks noChangeArrowheads="1"/>
            </p:cNvSpPr>
            <p:nvPr/>
          </p:nvSpPr>
          <p:spPr bwMode="auto">
            <a:xfrm>
              <a:off x="1248" y="3044"/>
              <a:ext cx="4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(u,v)</a:t>
              </a:r>
            </a:p>
          </p:txBody>
        </p:sp>
        <p:sp>
          <p:nvSpPr>
            <p:cNvPr id="104466" name="Text Box 67"/>
            <p:cNvSpPr txBox="1">
              <a:spLocks noChangeArrowheads="1"/>
            </p:cNvSpPr>
            <p:nvPr/>
          </p:nvSpPr>
          <p:spPr bwMode="auto">
            <a:xfrm>
              <a:off x="1249" y="3246"/>
              <a:ext cx="4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(u,x)</a:t>
              </a:r>
            </a:p>
          </p:txBody>
        </p:sp>
        <p:sp>
          <p:nvSpPr>
            <p:cNvPr id="104467" name="Text Box 68"/>
            <p:cNvSpPr txBox="1">
              <a:spLocks noChangeArrowheads="1"/>
            </p:cNvSpPr>
            <p:nvPr/>
          </p:nvSpPr>
          <p:spPr bwMode="auto">
            <a:xfrm>
              <a:off x="1248" y="3497"/>
              <a:ext cx="4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(u,x)</a:t>
              </a:r>
            </a:p>
          </p:txBody>
        </p:sp>
        <p:sp>
          <p:nvSpPr>
            <p:cNvPr id="104468" name="Text Box 69"/>
            <p:cNvSpPr txBox="1">
              <a:spLocks noChangeArrowheads="1"/>
            </p:cNvSpPr>
            <p:nvPr/>
          </p:nvSpPr>
          <p:spPr bwMode="auto">
            <a:xfrm>
              <a:off x="1264" y="3715"/>
              <a:ext cx="4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(u,x)</a:t>
              </a:r>
            </a:p>
          </p:txBody>
        </p:sp>
        <p:sp>
          <p:nvSpPr>
            <p:cNvPr id="104469" name="Text Box 70"/>
            <p:cNvSpPr txBox="1">
              <a:spLocks noChangeArrowheads="1"/>
            </p:cNvSpPr>
            <p:nvPr/>
          </p:nvSpPr>
          <p:spPr bwMode="auto">
            <a:xfrm>
              <a:off x="1254" y="3949"/>
              <a:ext cx="4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(u,x)</a:t>
              </a:r>
            </a:p>
          </p:txBody>
        </p:sp>
        <p:sp>
          <p:nvSpPr>
            <p:cNvPr id="104470" name="Text Box 71"/>
            <p:cNvSpPr txBox="1">
              <a:spLocks noChangeArrowheads="1"/>
            </p:cNvSpPr>
            <p:nvPr/>
          </p:nvSpPr>
          <p:spPr bwMode="auto">
            <a:xfrm>
              <a:off x="259" y="2768"/>
              <a:ext cx="8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destination</a:t>
              </a:r>
            </a:p>
          </p:txBody>
        </p:sp>
        <p:sp>
          <p:nvSpPr>
            <p:cNvPr id="104471" name="Text Box 72"/>
            <p:cNvSpPr txBox="1">
              <a:spLocks noChangeArrowheads="1"/>
            </p:cNvSpPr>
            <p:nvPr/>
          </p:nvSpPr>
          <p:spPr bwMode="auto">
            <a:xfrm>
              <a:off x="1232" y="2791"/>
              <a:ext cx="3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link</a:t>
              </a:r>
            </a:p>
          </p:txBody>
        </p:sp>
      </p:grpSp>
      <p:sp>
        <p:nvSpPr>
          <p:cNvPr id="104456" name="Text Box 73"/>
          <p:cNvSpPr txBox="1">
            <a:spLocks noChangeArrowheads="1"/>
          </p:cNvSpPr>
          <p:nvPr/>
        </p:nvSpPr>
        <p:spPr bwMode="auto">
          <a:xfrm>
            <a:off x="525463" y="3743325"/>
            <a:ext cx="394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resulting forwarding table in u:</a:t>
            </a:r>
          </a:p>
        </p:txBody>
      </p:sp>
      <p:pic>
        <p:nvPicPr>
          <p:cNvPr id="104457" name="Picture 74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5" y="860425"/>
            <a:ext cx="73136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356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054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96D3BFAF-891E-3843-ABB7-83CF08B8B6EF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05476" name="Picture 224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325" y="836613"/>
            <a:ext cx="68564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7772400" cy="685800"/>
          </a:xfrm>
        </p:spPr>
        <p:txBody>
          <a:bodyPr/>
          <a:lstStyle/>
          <a:p>
            <a:r>
              <a:rPr lang="en-US" sz="4000"/>
              <a:t>Dijkstra’s algorithm, discussion</a:t>
            </a:r>
            <a:endParaRPr lang="en-US"/>
          </a:p>
        </p:txBody>
      </p:sp>
      <p:sp>
        <p:nvSpPr>
          <p:cNvPr id="1054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68338" y="1190625"/>
            <a:ext cx="7353300" cy="2651125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algorithm complexity: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/>
              <a:t>n nodes</a:t>
            </a:r>
          </a:p>
          <a:p>
            <a:pPr>
              <a:lnSpc>
                <a:spcPct val="90000"/>
              </a:lnSpc>
            </a:pPr>
            <a:r>
              <a:rPr lang="en-US" sz="2400"/>
              <a:t>each iteration: need to check all nodes, w, not in N</a:t>
            </a:r>
          </a:p>
          <a:p>
            <a:pPr>
              <a:lnSpc>
                <a:spcPct val="90000"/>
              </a:lnSpc>
            </a:pPr>
            <a:r>
              <a:rPr lang="en-US" sz="2400"/>
              <a:t>n(n+1)/2 comparisons: O(n</a:t>
            </a:r>
            <a:r>
              <a:rPr lang="en-US" sz="2400" baseline="30000"/>
              <a:t>2</a:t>
            </a:r>
            <a:r>
              <a:rPr lang="en-US" sz="2400"/>
              <a:t>)</a:t>
            </a:r>
          </a:p>
          <a:p>
            <a:pPr>
              <a:lnSpc>
                <a:spcPct val="90000"/>
              </a:lnSpc>
            </a:pPr>
            <a:r>
              <a:rPr lang="en-US" sz="2400"/>
              <a:t>more efficient implementations possible: O(nlogn)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oscillations possible:</a:t>
            </a:r>
          </a:p>
          <a:p>
            <a:pPr>
              <a:lnSpc>
                <a:spcPct val="90000"/>
              </a:lnSpc>
            </a:pPr>
            <a:r>
              <a:rPr lang="en-US" sz="2400"/>
              <a:t>e.g., support link cost equals amount of carried traffic:</a:t>
            </a:r>
          </a:p>
        </p:txBody>
      </p:sp>
      <p:sp>
        <p:nvSpPr>
          <p:cNvPr id="105479" name="Freeform 5"/>
          <p:cNvSpPr>
            <a:spLocks/>
          </p:cNvSpPr>
          <p:nvPr/>
        </p:nvSpPr>
        <p:spPr bwMode="auto">
          <a:xfrm>
            <a:off x="395288" y="4141788"/>
            <a:ext cx="1971675" cy="1355725"/>
          </a:xfrm>
          <a:custGeom>
            <a:avLst/>
            <a:gdLst>
              <a:gd name="T0" fmla="*/ 2520950 w 1242"/>
              <a:gd name="T1" fmla="*/ 960180325 h 854"/>
              <a:gd name="T2" fmla="*/ 425907200 w 1242"/>
              <a:gd name="T3" fmla="*/ 408265313 h 854"/>
              <a:gd name="T4" fmla="*/ 1227316888 w 1242"/>
              <a:gd name="T5" fmla="*/ 45362813 h 854"/>
              <a:gd name="T6" fmla="*/ 2074089388 w 1242"/>
              <a:gd name="T7" fmla="*/ 75604688 h 854"/>
              <a:gd name="T8" fmla="*/ 2147483647 w 1242"/>
              <a:gd name="T9" fmla="*/ 657761575 h 854"/>
              <a:gd name="T10" fmla="*/ 2147483647 w 1242"/>
              <a:gd name="T11" fmla="*/ 1534775950 h 854"/>
              <a:gd name="T12" fmla="*/ 2147483647 w 1242"/>
              <a:gd name="T13" fmla="*/ 1965721875 h 854"/>
              <a:gd name="T14" fmla="*/ 1129030000 w 1242"/>
              <a:gd name="T15" fmla="*/ 2109371575 h 854"/>
              <a:gd name="T16" fmla="*/ 448587813 w 1242"/>
              <a:gd name="T17" fmla="*/ 1701106263 h 854"/>
              <a:gd name="T18" fmla="*/ 2520950 w 1242"/>
              <a:gd name="T19" fmla="*/ 960180325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42"/>
              <a:gd name="T31" fmla="*/ 0 h 854"/>
              <a:gd name="T32" fmla="*/ 1242 w 1242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42" h="854">
                <a:moveTo>
                  <a:pt x="1" y="381"/>
                </a:moveTo>
                <a:cubicBezTo>
                  <a:pt x="0" y="296"/>
                  <a:pt x="88" y="222"/>
                  <a:pt x="169" y="162"/>
                </a:cubicBezTo>
                <a:cubicBezTo>
                  <a:pt x="250" y="102"/>
                  <a:pt x="378" y="40"/>
                  <a:pt x="487" y="18"/>
                </a:cubicBezTo>
                <a:cubicBezTo>
                  <a:pt x="616" y="6"/>
                  <a:pt x="685" y="0"/>
                  <a:pt x="823" y="30"/>
                </a:cubicBezTo>
                <a:cubicBezTo>
                  <a:pt x="961" y="60"/>
                  <a:pt x="1121" y="165"/>
                  <a:pt x="1183" y="261"/>
                </a:cubicBezTo>
                <a:cubicBezTo>
                  <a:pt x="1242" y="357"/>
                  <a:pt x="1219" y="523"/>
                  <a:pt x="1177" y="609"/>
                </a:cubicBezTo>
                <a:cubicBezTo>
                  <a:pt x="1135" y="695"/>
                  <a:pt x="1049" y="742"/>
                  <a:pt x="928" y="780"/>
                </a:cubicBezTo>
                <a:cubicBezTo>
                  <a:pt x="807" y="818"/>
                  <a:pt x="573" y="854"/>
                  <a:pt x="448" y="837"/>
                </a:cubicBezTo>
                <a:cubicBezTo>
                  <a:pt x="323" y="820"/>
                  <a:pt x="252" y="751"/>
                  <a:pt x="178" y="675"/>
                </a:cubicBezTo>
                <a:cubicBezTo>
                  <a:pt x="104" y="599"/>
                  <a:pt x="2" y="466"/>
                  <a:pt x="1" y="381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480" name="Freeform 6"/>
          <p:cNvSpPr>
            <a:spLocks/>
          </p:cNvSpPr>
          <p:nvPr/>
        </p:nvSpPr>
        <p:spPr bwMode="auto">
          <a:xfrm>
            <a:off x="796925" y="4479925"/>
            <a:ext cx="390525" cy="209550"/>
          </a:xfrm>
          <a:custGeom>
            <a:avLst/>
            <a:gdLst>
              <a:gd name="T0" fmla="*/ 0 w 342"/>
              <a:gd name="T1" fmla="*/ 236081734 h 186"/>
              <a:gd name="T2" fmla="*/ 445935016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05481" name="Group 7"/>
          <p:cNvGrpSpPr>
            <a:grpSpLocks/>
          </p:cNvGrpSpPr>
          <p:nvPr/>
        </p:nvGrpSpPr>
        <p:grpSpPr bwMode="auto">
          <a:xfrm>
            <a:off x="1103313" y="4162425"/>
            <a:ext cx="501650" cy="396875"/>
            <a:chOff x="1747" y="3190"/>
            <a:chExt cx="316" cy="250"/>
          </a:xfrm>
        </p:grpSpPr>
        <p:sp>
          <p:nvSpPr>
            <p:cNvPr id="105701" name="Oval 8"/>
            <p:cNvSpPr>
              <a:spLocks noChangeArrowheads="1"/>
            </p:cNvSpPr>
            <p:nvPr/>
          </p:nvSpPr>
          <p:spPr bwMode="auto">
            <a:xfrm>
              <a:off x="1750" y="330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702" name="Line 9"/>
            <p:cNvSpPr>
              <a:spLocks noChangeShapeType="1"/>
            </p:cNvSpPr>
            <p:nvPr/>
          </p:nvSpPr>
          <p:spPr bwMode="auto">
            <a:xfrm>
              <a:off x="1750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703" name="Line 10"/>
            <p:cNvSpPr>
              <a:spLocks noChangeShapeType="1"/>
            </p:cNvSpPr>
            <p:nvPr/>
          </p:nvSpPr>
          <p:spPr bwMode="auto">
            <a:xfrm>
              <a:off x="2063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704" name="Rectangle 11"/>
            <p:cNvSpPr>
              <a:spLocks noChangeArrowheads="1"/>
            </p:cNvSpPr>
            <p:nvPr/>
          </p:nvSpPr>
          <p:spPr bwMode="auto">
            <a:xfrm>
              <a:off x="1750" y="3301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705" name="Oval 12"/>
            <p:cNvSpPr>
              <a:spLocks noChangeArrowheads="1"/>
            </p:cNvSpPr>
            <p:nvPr/>
          </p:nvSpPr>
          <p:spPr bwMode="auto">
            <a:xfrm>
              <a:off x="1747" y="324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5706" name="Group 13"/>
            <p:cNvGrpSpPr>
              <a:grpSpLocks/>
            </p:cNvGrpSpPr>
            <p:nvPr/>
          </p:nvGrpSpPr>
          <p:grpSpPr bwMode="auto">
            <a:xfrm>
              <a:off x="1790" y="3190"/>
              <a:ext cx="223" cy="250"/>
              <a:chOff x="2945" y="2425"/>
              <a:chExt cx="226" cy="250"/>
            </a:xfrm>
          </p:grpSpPr>
          <p:sp>
            <p:nvSpPr>
              <p:cNvPr id="105707" name="Rectangle 1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708" name="Text Box 15"/>
              <p:cNvSpPr txBox="1">
                <a:spLocks noChangeArrowheads="1"/>
              </p:cNvSpPr>
              <p:nvPr/>
            </p:nvSpPr>
            <p:spPr bwMode="auto">
              <a:xfrm>
                <a:off x="2945" y="2425"/>
                <a:ext cx="22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A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05482" name="Group 16"/>
          <p:cNvGrpSpPr>
            <a:grpSpLocks/>
          </p:cNvGrpSpPr>
          <p:nvPr/>
        </p:nvGrpSpPr>
        <p:grpSpPr bwMode="auto">
          <a:xfrm>
            <a:off x="455613" y="4567238"/>
            <a:ext cx="501650" cy="396875"/>
            <a:chOff x="2221" y="3571"/>
            <a:chExt cx="316" cy="250"/>
          </a:xfrm>
        </p:grpSpPr>
        <p:sp>
          <p:nvSpPr>
            <p:cNvPr id="105693" name="Oval 17"/>
            <p:cNvSpPr>
              <a:spLocks noChangeArrowheads="1"/>
            </p:cNvSpPr>
            <p:nvPr/>
          </p:nvSpPr>
          <p:spPr bwMode="auto">
            <a:xfrm>
              <a:off x="2224" y="36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94" name="Line 18"/>
            <p:cNvSpPr>
              <a:spLocks noChangeShapeType="1"/>
            </p:cNvSpPr>
            <p:nvPr/>
          </p:nvSpPr>
          <p:spPr bwMode="auto">
            <a:xfrm>
              <a:off x="2224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95" name="Line 19"/>
            <p:cNvSpPr>
              <a:spLocks noChangeShapeType="1"/>
            </p:cNvSpPr>
            <p:nvPr/>
          </p:nvSpPr>
          <p:spPr bwMode="auto">
            <a:xfrm>
              <a:off x="2537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96" name="Rectangle 20"/>
            <p:cNvSpPr>
              <a:spLocks noChangeArrowheads="1"/>
            </p:cNvSpPr>
            <p:nvPr/>
          </p:nvSpPr>
          <p:spPr bwMode="auto">
            <a:xfrm>
              <a:off x="2224" y="368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97" name="Oval 21"/>
            <p:cNvSpPr>
              <a:spLocks noChangeArrowheads="1"/>
            </p:cNvSpPr>
            <p:nvPr/>
          </p:nvSpPr>
          <p:spPr bwMode="auto">
            <a:xfrm>
              <a:off x="2221" y="36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5698" name="Group 22"/>
            <p:cNvGrpSpPr>
              <a:grpSpLocks/>
            </p:cNvGrpSpPr>
            <p:nvPr/>
          </p:nvGrpSpPr>
          <p:grpSpPr bwMode="auto">
            <a:xfrm>
              <a:off x="2275" y="3571"/>
              <a:ext cx="232" cy="250"/>
              <a:chOff x="2941" y="2425"/>
              <a:chExt cx="235" cy="250"/>
            </a:xfrm>
          </p:grpSpPr>
          <p:sp>
            <p:nvSpPr>
              <p:cNvPr id="105699" name="Rectangle 2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700" name="Text Box 24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D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05483" name="Group 25"/>
          <p:cNvGrpSpPr>
            <a:grpSpLocks/>
          </p:cNvGrpSpPr>
          <p:nvPr/>
        </p:nvGrpSpPr>
        <p:grpSpPr bwMode="auto">
          <a:xfrm>
            <a:off x="1090613" y="5029200"/>
            <a:ext cx="500062" cy="396875"/>
            <a:chOff x="2903" y="2884"/>
            <a:chExt cx="315" cy="250"/>
          </a:xfrm>
        </p:grpSpPr>
        <p:grpSp>
          <p:nvGrpSpPr>
            <p:cNvPr id="105684" name="Group 26"/>
            <p:cNvGrpSpPr>
              <a:grpSpLocks/>
            </p:cNvGrpSpPr>
            <p:nvPr/>
          </p:nvGrpSpPr>
          <p:grpSpPr bwMode="auto">
            <a:xfrm>
              <a:off x="2903" y="2938"/>
              <a:ext cx="315" cy="144"/>
              <a:chOff x="2903" y="2938"/>
              <a:chExt cx="315" cy="144"/>
            </a:xfrm>
          </p:grpSpPr>
          <p:sp>
            <p:nvSpPr>
              <p:cNvPr id="105688" name="Oval 27"/>
              <p:cNvSpPr>
                <a:spLocks noChangeArrowheads="1"/>
              </p:cNvSpPr>
              <p:nvPr/>
            </p:nvSpPr>
            <p:spPr bwMode="auto">
              <a:xfrm>
                <a:off x="2903" y="3001"/>
                <a:ext cx="312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89" name="Line 28"/>
              <p:cNvSpPr>
                <a:spLocks noChangeShapeType="1"/>
              </p:cNvSpPr>
              <p:nvPr/>
            </p:nvSpPr>
            <p:spPr bwMode="auto">
              <a:xfrm>
                <a:off x="2903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90" name="Line 29"/>
              <p:cNvSpPr>
                <a:spLocks noChangeShapeType="1"/>
              </p:cNvSpPr>
              <p:nvPr/>
            </p:nvSpPr>
            <p:spPr bwMode="auto">
              <a:xfrm>
                <a:off x="3215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91" name="Rectangle 30"/>
              <p:cNvSpPr>
                <a:spLocks noChangeArrowheads="1"/>
              </p:cNvSpPr>
              <p:nvPr/>
            </p:nvSpPr>
            <p:spPr bwMode="auto">
              <a:xfrm>
                <a:off x="2903" y="2994"/>
                <a:ext cx="309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92" name="Oval 31"/>
              <p:cNvSpPr>
                <a:spLocks noChangeArrowheads="1"/>
              </p:cNvSpPr>
              <p:nvPr/>
            </p:nvSpPr>
            <p:spPr bwMode="auto">
              <a:xfrm>
                <a:off x="2906" y="2938"/>
                <a:ext cx="312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5685" name="Group 32"/>
            <p:cNvGrpSpPr>
              <a:grpSpLocks/>
            </p:cNvGrpSpPr>
            <p:nvPr/>
          </p:nvGrpSpPr>
          <p:grpSpPr bwMode="auto">
            <a:xfrm>
              <a:off x="2949" y="2884"/>
              <a:ext cx="232" cy="250"/>
              <a:chOff x="2940" y="2425"/>
              <a:chExt cx="235" cy="250"/>
            </a:xfrm>
          </p:grpSpPr>
          <p:sp>
            <p:nvSpPr>
              <p:cNvPr id="105686" name="Rectangle 3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87" name="Text Box 34"/>
              <p:cNvSpPr txBox="1">
                <a:spLocks noChangeArrowheads="1"/>
              </p:cNvSpPr>
              <p:nvPr/>
            </p:nvSpPr>
            <p:spPr bwMode="auto">
              <a:xfrm>
                <a:off x="2940" y="2425"/>
                <a:ext cx="2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C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05484" name="Group 35"/>
          <p:cNvGrpSpPr>
            <a:grpSpLocks/>
          </p:cNvGrpSpPr>
          <p:nvPr/>
        </p:nvGrpSpPr>
        <p:grpSpPr bwMode="auto">
          <a:xfrm>
            <a:off x="1744663" y="4581525"/>
            <a:ext cx="501650" cy="396875"/>
            <a:chOff x="2217" y="2884"/>
            <a:chExt cx="316" cy="250"/>
          </a:xfrm>
        </p:grpSpPr>
        <p:sp>
          <p:nvSpPr>
            <p:cNvPr id="105676" name="Oval 36"/>
            <p:cNvSpPr>
              <a:spLocks noChangeArrowheads="1"/>
            </p:cNvSpPr>
            <p:nvPr/>
          </p:nvSpPr>
          <p:spPr bwMode="auto">
            <a:xfrm>
              <a:off x="2220" y="30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77" name="Line 37"/>
            <p:cNvSpPr>
              <a:spLocks noChangeShapeType="1"/>
            </p:cNvSpPr>
            <p:nvPr/>
          </p:nvSpPr>
          <p:spPr bwMode="auto">
            <a:xfrm>
              <a:off x="2220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78" name="Line 38"/>
            <p:cNvSpPr>
              <a:spLocks noChangeShapeType="1"/>
            </p:cNvSpPr>
            <p:nvPr/>
          </p:nvSpPr>
          <p:spPr bwMode="auto">
            <a:xfrm>
              <a:off x="2533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79" name="Rectangle 39"/>
            <p:cNvSpPr>
              <a:spLocks noChangeArrowheads="1"/>
            </p:cNvSpPr>
            <p:nvPr/>
          </p:nvSpPr>
          <p:spPr bwMode="auto">
            <a:xfrm>
              <a:off x="2220" y="299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80" name="Oval 40"/>
            <p:cNvSpPr>
              <a:spLocks noChangeArrowheads="1"/>
            </p:cNvSpPr>
            <p:nvPr/>
          </p:nvSpPr>
          <p:spPr bwMode="auto">
            <a:xfrm>
              <a:off x="2217" y="29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5681" name="Group 41"/>
            <p:cNvGrpSpPr>
              <a:grpSpLocks/>
            </p:cNvGrpSpPr>
            <p:nvPr/>
          </p:nvGrpSpPr>
          <p:grpSpPr bwMode="auto">
            <a:xfrm>
              <a:off x="2270" y="2884"/>
              <a:ext cx="223" cy="250"/>
              <a:chOff x="2945" y="2425"/>
              <a:chExt cx="226" cy="250"/>
            </a:xfrm>
          </p:grpSpPr>
          <p:sp>
            <p:nvSpPr>
              <p:cNvPr id="105682" name="Rectangle 4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83" name="Text Box 43"/>
              <p:cNvSpPr txBox="1">
                <a:spLocks noChangeArrowheads="1"/>
              </p:cNvSpPr>
              <p:nvPr/>
            </p:nvSpPr>
            <p:spPr bwMode="auto">
              <a:xfrm>
                <a:off x="2945" y="2425"/>
                <a:ext cx="22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B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105485" name="Text Box 44"/>
          <p:cNvSpPr txBox="1">
            <a:spLocks noChangeArrowheads="1"/>
          </p:cNvSpPr>
          <p:nvPr/>
        </p:nvSpPr>
        <p:spPr bwMode="auto">
          <a:xfrm>
            <a:off x="798513" y="4333875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05486" name="Freeform 45"/>
          <p:cNvSpPr>
            <a:spLocks/>
          </p:cNvSpPr>
          <p:nvPr/>
        </p:nvSpPr>
        <p:spPr bwMode="auto">
          <a:xfrm flipH="1">
            <a:off x="1482725" y="4479925"/>
            <a:ext cx="338138" cy="204788"/>
          </a:xfrm>
          <a:custGeom>
            <a:avLst/>
            <a:gdLst>
              <a:gd name="T0" fmla="*/ 0 w 342"/>
              <a:gd name="T1" fmla="*/ 225473790 h 186"/>
              <a:gd name="T2" fmla="*/ 334319611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487" name="Freeform 46"/>
          <p:cNvSpPr>
            <a:spLocks/>
          </p:cNvSpPr>
          <p:nvPr/>
        </p:nvSpPr>
        <p:spPr bwMode="auto">
          <a:xfrm flipH="1" flipV="1">
            <a:off x="1497013" y="4894263"/>
            <a:ext cx="314325" cy="228600"/>
          </a:xfrm>
          <a:custGeom>
            <a:avLst/>
            <a:gdLst>
              <a:gd name="T0" fmla="*/ 0 w 342"/>
              <a:gd name="T1" fmla="*/ 280956774 h 186"/>
              <a:gd name="T2" fmla="*/ 288889490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488" name="Freeform 47"/>
          <p:cNvSpPr>
            <a:spLocks/>
          </p:cNvSpPr>
          <p:nvPr/>
        </p:nvSpPr>
        <p:spPr bwMode="auto">
          <a:xfrm flipV="1">
            <a:off x="858838" y="4884738"/>
            <a:ext cx="323850" cy="247650"/>
          </a:xfrm>
          <a:custGeom>
            <a:avLst/>
            <a:gdLst>
              <a:gd name="T0" fmla="*/ 0 w 342"/>
              <a:gd name="T1" fmla="*/ 329733992 h 186"/>
              <a:gd name="T2" fmla="*/ 306663224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489" name="Text Box 48"/>
          <p:cNvSpPr txBox="1">
            <a:spLocks noChangeArrowheads="1"/>
          </p:cNvSpPr>
          <p:nvPr/>
        </p:nvSpPr>
        <p:spPr bwMode="auto">
          <a:xfrm>
            <a:off x="1627188" y="4343400"/>
            <a:ext cx="484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1+e</a:t>
            </a:r>
          </a:p>
        </p:txBody>
      </p:sp>
      <p:sp>
        <p:nvSpPr>
          <p:cNvPr id="105490" name="Text Box 49"/>
          <p:cNvSpPr txBox="1">
            <a:spLocks noChangeArrowheads="1"/>
          </p:cNvSpPr>
          <p:nvPr/>
        </p:nvSpPr>
        <p:spPr bwMode="auto">
          <a:xfrm>
            <a:off x="1633538" y="493395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e</a:t>
            </a:r>
          </a:p>
        </p:txBody>
      </p:sp>
      <p:sp>
        <p:nvSpPr>
          <p:cNvPr id="105491" name="Text Box 50"/>
          <p:cNvSpPr txBox="1">
            <a:spLocks noChangeArrowheads="1"/>
          </p:cNvSpPr>
          <p:nvPr/>
        </p:nvSpPr>
        <p:spPr bwMode="auto">
          <a:xfrm>
            <a:off x="762000" y="4957763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105492" name="Line 51"/>
          <p:cNvSpPr>
            <a:spLocks noChangeShapeType="1"/>
          </p:cNvSpPr>
          <p:nvPr/>
        </p:nvSpPr>
        <p:spPr bwMode="auto">
          <a:xfrm flipV="1">
            <a:off x="1330325" y="5351463"/>
            <a:ext cx="0" cy="4000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493" name="Text Box 52"/>
          <p:cNvSpPr txBox="1">
            <a:spLocks noChangeArrowheads="1"/>
          </p:cNvSpPr>
          <p:nvPr/>
        </p:nvSpPr>
        <p:spPr bwMode="auto">
          <a:xfrm>
            <a:off x="1085850" y="55594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0000"/>
                </a:solidFill>
                <a:latin typeface="Arial" charset="0"/>
              </a:rPr>
              <a:t>e</a:t>
            </a: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494" name="Line 53"/>
          <p:cNvSpPr>
            <a:spLocks noChangeShapeType="1"/>
          </p:cNvSpPr>
          <p:nvPr/>
        </p:nvSpPr>
        <p:spPr bwMode="auto">
          <a:xfrm flipH="1" flipV="1">
            <a:off x="511175" y="4884738"/>
            <a:ext cx="4763" cy="3381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495" name="Text Box 54"/>
          <p:cNvSpPr txBox="1">
            <a:spLocks noChangeArrowheads="1"/>
          </p:cNvSpPr>
          <p:nvPr/>
        </p:nvSpPr>
        <p:spPr bwMode="auto">
          <a:xfrm>
            <a:off x="338138" y="5173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0000"/>
                </a:solidFill>
                <a:latin typeface="Arial" charset="0"/>
              </a:rPr>
              <a:t>1</a:t>
            </a: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496" name="Line 55"/>
          <p:cNvSpPr>
            <a:spLocks noChangeShapeType="1"/>
          </p:cNvSpPr>
          <p:nvPr/>
        </p:nvSpPr>
        <p:spPr bwMode="auto">
          <a:xfrm flipV="1">
            <a:off x="2030413" y="4918075"/>
            <a:ext cx="0" cy="4286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497" name="Text Box 56"/>
          <p:cNvSpPr txBox="1">
            <a:spLocks noChangeArrowheads="1"/>
          </p:cNvSpPr>
          <p:nvPr/>
        </p:nvSpPr>
        <p:spPr bwMode="auto">
          <a:xfrm>
            <a:off x="1871663" y="52784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0000"/>
                </a:solidFill>
                <a:latin typeface="Arial" charset="0"/>
              </a:rPr>
              <a:t>1</a:t>
            </a: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498" name="Freeform 57"/>
          <p:cNvSpPr>
            <a:spLocks/>
          </p:cNvSpPr>
          <p:nvPr/>
        </p:nvSpPr>
        <p:spPr bwMode="auto">
          <a:xfrm flipH="1" flipV="1">
            <a:off x="1401763" y="4851400"/>
            <a:ext cx="314325" cy="228600"/>
          </a:xfrm>
          <a:custGeom>
            <a:avLst/>
            <a:gdLst>
              <a:gd name="T0" fmla="*/ 0 w 342"/>
              <a:gd name="T1" fmla="*/ 280956774 h 186"/>
              <a:gd name="T2" fmla="*/ 288889490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499" name="Freeform 58"/>
          <p:cNvSpPr>
            <a:spLocks/>
          </p:cNvSpPr>
          <p:nvPr/>
        </p:nvSpPr>
        <p:spPr bwMode="auto">
          <a:xfrm flipH="1">
            <a:off x="949325" y="4860925"/>
            <a:ext cx="304800" cy="219075"/>
          </a:xfrm>
          <a:custGeom>
            <a:avLst/>
            <a:gdLst>
              <a:gd name="T0" fmla="*/ 0 w 342"/>
              <a:gd name="T1" fmla="*/ 258031482 h 186"/>
              <a:gd name="T2" fmla="*/ 271646316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500" name="Text Box 59"/>
          <p:cNvSpPr txBox="1">
            <a:spLocks noChangeArrowheads="1"/>
          </p:cNvSpPr>
          <p:nvPr/>
        </p:nvSpPr>
        <p:spPr bwMode="auto">
          <a:xfrm>
            <a:off x="1047750" y="4738688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105501" name="Text Box 60"/>
          <p:cNvSpPr txBox="1">
            <a:spLocks noChangeArrowheads="1"/>
          </p:cNvSpPr>
          <p:nvPr/>
        </p:nvSpPr>
        <p:spPr bwMode="auto">
          <a:xfrm>
            <a:off x="1390650" y="473075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105502" name="Text Box 211"/>
          <p:cNvSpPr txBox="1">
            <a:spLocks noChangeArrowheads="1"/>
          </p:cNvSpPr>
          <p:nvPr/>
        </p:nvSpPr>
        <p:spPr bwMode="auto">
          <a:xfrm>
            <a:off x="908050" y="5824538"/>
            <a:ext cx="949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99"/>
                </a:solidFill>
                <a:latin typeface="Arial" charset="0"/>
              </a:rPr>
              <a:t>initially</a:t>
            </a:r>
            <a:endParaRPr lang="en-US" sz="2400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11" name="Group 298"/>
          <p:cNvGrpSpPr>
            <a:grpSpLocks/>
          </p:cNvGrpSpPr>
          <p:nvPr/>
        </p:nvGrpSpPr>
        <p:grpSpPr bwMode="auto">
          <a:xfrm>
            <a:off x="2544763" y="4189413"/>
            <a:ext cx="2195512" cy="2293937"/>
            <a:chOff x="1729" y="2639"/>
            <a:chExt cx="1383" cy="1445"/>
          </a:xfrm>
        </p:grpSpPr>
        <p:sp>
          <p:nvSpPr>
            <p:cNvPr id="105628" name="Freeform 61"/>
            <p:cNvSpPr>
              <a:spLocks/>
            </p:cNvSpPr>
            <p:nvPr/>
          </p:nvSpPr>
          <p:spPr bwMode="auto">
            <a:xfrm>
              <a:off x="1752" y="2639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25"/>
                <a:gd name="T31" fmla="*/ 0 h 854"/>
                <a:gd name="T32" fmla="*/ 1225 w 1225"/>
                <a:gd name="T33" fmla="*/ 854 h 8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29" name="Freeform 62"/>
            <p:cNvSpPr>
              <a:spLocks/>
            </p:cNvSpPr>
            <p:nvPr/>
          </p:nvSpPr>
          <p:spPr bwMode="auto">
            <a:xfrm>
              <a:off x="2010" y="2852"/>
              <a:ext cx="246" cy="132"/>
            </a:xfrm>
            <a:custGeom>
              <a:avLst/>
              <a:gdLst>
                <a:gd name="T0" fmla="*/ 0 w 342"/>
                <a:gd name="T1" fmla="*/ 94 h 186"/>
                <a:gd name="T2" fmla="*/ 17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5630" name="Group 63"/>
            <p:cNvGrpSpPr>
              <a:grpSpLocks/>
            </p:cNvGrpSpPr>
            <p:nvPr/>
          </p:nvGrpSpPr>
          <p:grpSpPr bwMode="auto">
            <a:xfrm>
              <a:off x="2203" y="2652"/>
              <a:ext cx="316" cy="250"/>
              <a:chOff x="1747" y="3190"/>
              <a:chExt cx="316" cy="250"/>
            </a:xfrm>
          </p:grpSpPr>
          <p:sp>
            <p:nvSpPr>
              <p:cNvPr id="105668" name="Oval 64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69" name="Line 65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70" name="Line 66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71" name="Rectangle 67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72" name="Oval 68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5673" name="Group 69"/>
              <p:cNvGrpSpPr>
                <a:grpSpLocks/>
              </p:cNvGrpSpPr>
              <p:nvPr/>
            </p:nvGrpSpPr>
            <p:grpSpPr bwMode="auto">
              <a:xfrm>
                <a:off x="1790" y="3190"/>
                <a:ext cx="223" cy="250"/>
                <a:chOff x="2945" y="2425"/>
                <a:chExt cx="226" cy="250"/>
              </a:xfrm>
            </p:grpSpPr>
            <p:sp>
              <p:nvSpPr>
                <p:cNvPr id="105674" name="Rectangle 70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75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A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105631" name="Group 72"/>
            <p:cNvGrpSpPr>
              <a:grpSpLocks/>
            </p:cNvGrpSpPr>
            <p:nvPr/>
          </p:nvGrpSpPr>
          <p:grpSpPr bwMode="auto">
            <a:xfrm>
              <a:off x="1795" y="2907"/>
              <a:ext cx="316" cy="250"/>
              <a:chOff x="2221" y="3571"/>
              <a:chExt cx="316" cy="250"/>
            </a:xfrm>
          </p:grpSpPr>
          <p:sp>
            <p:nvSpPr>
              <p:cNvPr id="105660" name="Oval 73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61" name="Line 74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62" name="Line 75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63" name="Rectangle 76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64" name="Oval 77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5665" name="Group 78"/>
              <p:cNvGrpSpPr>
                <a:grpSpLocks/>
              </p:cNvGrpSpPr>
              <p:nvPr/>
            </p:nvGrpSpPr>
            <p:grpSpPr bwMode="auto">
              <a:xfrm>
                <a:off x="2275" y="3571"/>
                <a:ext cx="232" cy="250"/>
                <a:chOff x="2941" y="2425"/>
                <a:chExt cx="235" cy="250"/>
              </a:xfrm>
            </p:grpSpPr>
            <p:sp>
              <p:nvSpPr>
                <p:cNvPr id="105666" name="Rectangle 7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67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2941" y="2425"/>
                  <a:ext cx="23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D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105632" name="Group 81"/>
            <p:cNvGrpSpPr>
              <a:grpSpLocks/>
            </p:cNvGrpSpPr>
            <p:nvPr/>
          </p:nvGrpSpPr>
          <p:grpSpPr bwMode="auto">
            <a:xfrm>
              <a:off x="2195" y="3198"/>
              <a:ext cx="315" cy="250"/>
              <a:chOff x="2903" y="2884"/>
              <a:chExt cx="315" cy="250"/>
            </a:xfrm>
          </p:grpSpPr>
          <p:grpSp>
            <p:nvGrpSpPr>
              <p:cNvPr id="105651" name="Group 82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105655" name="Oval 83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56" name="Line 84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57" name="Line 85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58" name="Rectangle 86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59" name="Oval 87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5652" name="Group 88"/>
              <p:cNvGrpSpPr>
                <a:grpSpLocks/>
              </p:cNvGrpSpPr>
              <p:nvPr/>
            </p:nvGrpSpPr>
            <p:grpSpPr bwMode="auto">
              <a:xfrm>
                <a:off x="2949" y="2884"/>
                <a:ext cx="232" cy="250"/>
                <a:chOff x="2940" y="2425"/>
                <a:chExt cx="235" cy="250"/>
              </a:xfrm>
            </p:grpSpPr>
            <p:sp>
              <p:nvSpPr>
                <p:cNvPr id="105653" name="Rectangle 8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54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2940" y="2425"/>
                  <a:ext cx="23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C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105633" name="Group 91"/>
            <p:cNvGrpSpPr>
              <a:grpSpLocks/>
            </p:cNvGrpSpPr>
            <p:nvPr/>
          </p:nvGrpSpPr>
          <p:grpSpPr bwMode="auto">
            <a:xfrm>
              <a:off x="2607" y="2916"/>
              <a:ext cx="316" cy="250"/>
              <a:chOff x="2217" y="2884"/>
              <a:chExt cx="316" cy="250"/>
            </a:xfrm>
          </p:grpSpPr>
          <p:sp>
            <p:nvSpPr>
              <p:cNvPr id="105643" name="Oval 92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44" name="Line 93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45" name="Line 94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46" name="Rectangle 95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47" name="Oval 96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5648" name="Group 97"/>
              <p:cNvGrpSpPr>
                <a:grpSpLocks/>
              </p:cNvGrpSpPr>
              <p:nvPr/>
            </p:nvGrpSpPr>
            <p:grpSpPr bwMode="auto">
              <a:xfrm>
                <a:off x="2270" y="2884"/>
                <a:ext cx="223" cy="250"/>
                <a:chOff x="2945" y="2425"/>
                <a:chExt cx="226" cy="250"/>
              </a:xfrm>
            </p:grpSpPr>
            <p:sp>
              <p:nvSpPr>
                <p:cNvPr id="105649" name="Rectangle 9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50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B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105634" name="Freeform 101"/>
            <p:cNvSpPr>
              <a:spLocks/>
            </p:cNvSpPr>
            <p:nvPr/>
          </p:nvSpPr>
          <p:spPr bwMode="auto">
            <a:xfrm flipH="1">
              <a:off x="2505" y="2819"/>
              <a:ext cx="198" cy="156"/>
            </a:xfrm>
            <a:custGeom>
              <a:avLst/>
              <a:gdLst>
                <a:gd name="T0" fmla="*/ 0 w 342"/>
                <a:gd name="T1" fmla="*/ 131 h 186"/>
                <a:gd name="T2" fmla="*/ 115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35" name="Freeform 102"/>
            <p:cNvSpPr>
              <a:spLocks/>
            </p:cNvSpPr>
            <p:nvPr/>
          </p:nvSpPr>
          <p:spPr bwMode="auto">
            <a:xfrm flipH="1" flipV="1">
              <a:off x="2484" y="3125"/>
              <a:ext cx="180" cy="141"/>
            </a:xfrm>
            <a:custGeom>
              <a:avLst/>
              <a:gdLst>
                <a:gd name="T0" fmla="*/ 0 w 342"/>
                <a:gd name="T1" fmla="*/ 107 h 186"/>
                <a:gd name="T2" fmla="*/ 95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36" name="Freeform 103"/>
            <p:cNvSpPr>
              <a:spLocks/>
            </p:cNvSpPr>
            <p:nvPr/>
          </p:nvSpPr>
          <p:spPr bwMode="auto">
            <a:xfrm flipV="1">
              <a:off x="2031" y="3107"/>
              <a:ext cx="204" cy="156"/>
            </a:xfrm>
            <a:custGeom>
              <a:avLst/>
              <a:gdLst>
                <a:gd name="T0" fmla="*/ 0 w 342"/>
                <a:gd name="T1" fmla="*/ 131 h 186"/>
                <a:gd name="T2" fmla="*/ 12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37" name="Freeform 107"/>
            <p:cNvSpPr>
              <a:spLocks/>
            </p:cNvSpPr>
            <p:nvPr/>
          </p:nvSpPr>
          <p:spPr bwMode="auto">
            <a:xfrm flipH="1" flipV="1">
              <a:off x="2400" y="3086"/>
              <a:ext cx="189" cy="153"/>
            </a:xfrm>
            <a:custGeom>
              <a:avLst/>
              <a:gdLst>
                <a:gd name="T0" fmla="*/ 0 w 342"/>
                <a:gd name="T1" fmla="*/ 126 h 186"/>
                <a:gd name="T2" fmla="*/ 104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38" name="Freeform 108"/>
            <p:cNvSpPr>
              <a:spLocks/>
            </p:cNvSpPr>
            <p:nvPr/>
          </p:nvSpPr>
          <p:spPr bwMode="auto">
            <a:xfrm flipH="1">
              <a:off x="2124" y="3083"/>
              <a:ext cx="174" cy="147"/>
            </a:xfrm>
            <a:custGeom>
              <a:avLst/>
              <a:gdLst>
                <a:gd name="T0" fmla="*/ 0 w 342"/>
                <a:gd name="T1" fmla="*/ 116 h 186"/>
                <a:gd name="T2" fmla="*/ 89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39" name="Text Box 212"/>
            <p:cNvSpPr txBox="1">
              <a:spLocks noChangeArrowheads="1"/>
            </p:cNvSpPr>
            <p:nvPr/>
          </p:nvSpPr>
          <p:spPr bwMode="auto">
            <a:xfrm>
              <a:off x="1729" y="3612"/>
              <a:ext cx="1383" cy="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99"/>
                  </a:solidFill>
                  <a:latin typeface="Gill Sans MT" charset="0"/>
                </a:rPr>
                <a:t>given these costs,</a:t>
              </a:r>
            </a:p>
            <a:p>
              <a:pPr algn="ctr" defTabSz="9144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99"/>
                  </a:solidFill>
                  <a:latin typeface="Gill Sans MT" charset="0"/>
                </a:rPr>
                <a:t>find new routing….</a:t>
              </a:r>
            </a:p>
            <a:p>
              <a:pPr algn="ctr" defTabSz="9144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99"/>
                  </a:solidFill>
                  <a:latin typeface="Gill Sans MT" charset="0"/>
                </a:rPr>
                <a:t>resulting in new costs</a:t>
              </a:r>
            </a:p>
          </p:txBody>
        </p:sp>
        <p:sp>
          <p:nvSpPr>
            <p:cNvPr id="105640" name="Line 215"/>
            <p:cNvSpPr>
              <a:spLocks noChangeShapeType="1"/>
            </p:cNvSpPr>
            <p:nvPr/>
          </p:nvSpPr>
          <p:spPr bwMode="auto">
            <a:xfrm flipV="1">
              <a:off x="2358" y="3407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41" name="Line 216"/>
            <p:cNvSpPr>
              <a:spLocks noChangeShapeType="1"/>
            </p:cNvSpPr>
            <p:nvPr/>
          </p:nvSpPr>
          <p:spPr bwMode="auto">
            <a:xfrm flipV="1">
              <a:off x="1938" y="311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642" name="Line 217"/>
            <p:cNvSpPr>
              <a:spLocks noChangeShapeType="1"/>
            </p:cNvSpPr>
            <p:nvPr/>
          </p:nvSpPr>
          <p:spPr bwMode="auto">
            <a:xfrm flipV="1">
              <a:off x="2778" y="3122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05504" name="Freeform 288"/>
          <p:cNvSpPr>
            <a:spLocks/>
          </p:cNvSpPr>
          <p:nvPr/>
        </p:nvSpPr>
        <p:spPr bwMode="auto">
          <a:xfrm>
            <a:off x="1358900" y="4338638"/>
            <a:ext cx="609600" cy="828675"/>
          </a:xfrm>
          <a:custGeom>
            <a:avLst/>
            <a:gdLst>
              <a:gd name="T0" fmla="*/ 0 w 384"/>
              <a:gd name="T1" fmla="*/ 1315521563 h 522"/>
              <a:gd name="T2" fmla="*/ 967740000 w 384"/>
              <a:gd name="T3" fmla="*/ 627519700 h 522"/>
              <a:gd name="T4" fmla="*/ 30241875 w 384"/>
              <a:gd name="T5" fmla="*/ 0 h 522"/>
              <a:gd name="T6" fmla="*/ 0 60000 65536"/>
              <a:gd name="T7" fmla="*/ 0 60000 65536"/>
              <a:gd name="T8" fmla="*/ 0 60000 65536"/>
              <a:gd name="T9" fmla="*/ 0 w 384"/>
              <a:gd name="T10" fmla="*/ 0 h 522"/>
              <a:gd name="T11" fmla="*/ 384 w 384"/>
              <a:gd name="T12" fmla="*/ 522 h 5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4" h="522">
                <a:moveTo>
                  <a:pt x="0" y="522"/>
                </a:moveTo>
                <a:lnTo>
                  <a:pt x="384" y="249"/>
                </a:lnTo>
                <a:lnTo>
                  <a:pt x="12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505" name="Line 289"/>
          <p:cNvSpPr>
            <a:spLocks noChangeShapeType="1"/>
          </p:cNvSpPr>
          <p:nvPr/>
        </p:nvSpPr>
        <p:spPr bwMode="auto">
          <a:xfrm flipV="1">
            <a:off x="720725" y="4419600"/>
            <a:ext cx="447675" cy="242888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21186" name="Freeform 290"/>
          <p:cNvSpPr>
            <a:spLocks/>
          </p:cNvSpPr>
          <p:nvPr/>
        </p:nvSpPr>
        <p:spPr bwMode="auto">
          <a:xfrm>
            <a:off x="2943225" y="4391025"/>
            <a:ext cx="1193800" cy="866775"/>
          </a:xfrm>
          <a:custGeom>
            <a:avLst/>
            <a:gdLst>
              <a:gd name="T0" fmla="*/ 1895157500 w 752"/>
              <a:gd name="T1" fmla="*/ 665321250 h 546"/>
              <a:gd name="T2" fmla="*/ 965220638 w 752"/>
              <a:gd name="T3" fmla="*/ 1376005313 h 546"/>
              <a:gd name="T4" fmla="*/ 0 w 752"/>
              <a:gd name="T5" fmla="*/ 624998750 h 546"/>
              <a:gd name="T6" fmla="*/ 965220638 w 752"/>
              <a:gd name="T7" fmla="*/ 0 h 546"/>
              <a:gd name="T8" fmla="*/ 0 60000 65536"/>
              <a:gd name="T9" fmla="*/ 0 60000 65536"/>
              <a:gd name="T10" fmla="*/ 0 60000 65536"/>
              <a:gd name="T11" fmla="*/ 0 60000 65536"/>
              <a:gd name="T12" fmla="*/ 0 w 752"/>
              <a:gd name="T13" fmla="*/ 0 h 546"/>
              <a:gd name="T14" fmla="*/ 752 w 752"/>
              <a:gd name="T15" fmla="*/ 546 h 5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52" h="546">
                <a:moveTo>
                  <a:pt x="752" y="264"/>
                </a:moveTo>
                <a:lnTo>
                  <a:pt x="383" y="546"/>
                </a:lnTo>
                <a:lnTo>
                  <a:pt x="0" y="248"/>
                </a:lnTo>
                <a:lnTo>
                  <a:pt x="383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1" name="Group 291"/>
          <p:cNvGrpSpPr>
            <a:grpSpLocks/>
          </p:cNvGrpSpPr>
          <p:nvPr/>
        </p:nvGrpSpPr>
        <p:grpSpPr bwMode="auto">
          <a:xfrm>
            <a:off x="2768600" y="4376738"/>
            <a:ext cx="1430338" cy="966787"/>
            <a:chOff x="1870" y="2772"/>
            <a:chExt cx="901" cy="609"/>
          </a:xfrm>
        </p:grpSpPr>
        <p:sp>
          <p:nvSpPr>
            <p:cNvPr id="105622" name="Text Box 292"/>
            <p:cNvSpPr txBox="1">
              <a:spLocks noChangeArrowheads="1"/>
            </p:cNvSpPr>
            <p:nvPr/>
          </p:nvSpPr>
          <p:spPr bwMode="auto">
            <a:xfrm>
              <a:off x="1870" y="2772"/>
              <a:ext cx="3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2+e</a:t>
              </a:r>
            </a:p>
          </p:txBody>
        </p:sp>
        <p:sp>
          <p:nvSpPr>
            <p:cNvPr id="105623" name="Text Box 293"/>
            <p:cNvSpPr txBox="1">
              <a:spLocks noChangeArrowheads="1"/>
            </p:cNvSpPr>
            <p:nvPr/>
          </p:nvSpPr>
          <p:spPr bwMode="auto">
            <a:xfrm>
              <a:off x="2593" y="2793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105624" name="Text Box 294"/>
            <p:cNvSpPr txBox="1">
              <a:spLocks noChangeArrowheads="1"/>
            </p:cNvSpPr>
            <p:nvPr/>
          </p:nvSpPr>
          <p:spPr bwMode="auto">
            <a:xfrm>
              <a:off x="2501" y="3189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105625" name="Text Box 295"/>
            <p:cNvSpPr txBox="1">
              <a:spLocks noChangeArrowheads="1"/>
            </p:cNvSpPr>
            <p:nvPr/>
          </p:nvSpPr>
          <p:spPr bwMode="auto">
            <a:xfrm>
              <a:off x="1987" y="3153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105626" name="Text Box 296"/>
            <p:cNvSpPr txBox="1">
              <a:spLocks noChangeArrowheads="1"/>
            </p:cNvSpPr>
            <p:nvPr/>
          </p:nvSpPr>
          <p:spPr bwMode="auto">
            <a:xfrm>
              <a:off x="2135" y="3009"/>
              <a:ext cx="3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1+e</a:t>
              </a:r>
            </a:p>
          </p:txBody>
        </p:sp>
        <p:sp>
          <p:nvSpPr>
            <p:cNvPr id="105627" name="Text Box 297"/>
            <p:cNvSpPr txBox="1">
              <a:spLocks noChangeArrowheads="1"/>
            </p:cNvSpPr>
            <p:nvPr/>
          </p:nvSpPr>
          <p:spPr bwMode="auto">
            <a:xfrm>
              <a:off x="2380" y="3003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</p:grpSp>
      <p:grpSp>
        <p:nvGrpSpPr>
          <p:cNvPr id="22" name="Group 299"/>
          <p:cNvGrpSpPr>
            <a:grpSpLocks/>
          </p:cNvGrpSpPr>
          <p:nvPr/>
        </p:nvGrpSpPr>
        <p:grpSpPr bwMode="auto">
          <a:xfrm>
            <a:off x="4814888" y="4197350"/>
            <a:ext cx="2195512" cy="2293938"/>
            <a:chOff x="1729" y="2639"/>
            <a:chExt cx="1383" cy="1445"/>
          </a:xfrm>
        </p:grpSpPr>
        <p:sp>
          <p:nvSpPr>
            <p:cNvPr id="105574" name="Freeform 300"/>
            <p:cNvSpPr>
              <a:spLocks/>
            </p:cNvSpPr>
            <p:nvPr/>
          </p:nvSpPr>
          <p:spPr bwMode="auto">
            <a:xfrm>
              <a:off x="1752" y="2639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25"/>
                <a:gd name="T31" fmla="*/ 0 h 854"/>
                <a:gd name="T32" fmla="*/ 1225 w 1225"/>
                <a:gd name="T33" fmla="*/ 854 h 8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75" name="Freeform 301"/>
            <p:cNvSpPr>
              <a:spLocks/>
            </p:cNvSpPr>
            <p:nvPr/>
          </p:nvSpPr>
          <p:spPr bwMode="auto">
            <a:xfrm>
              <a:off x="2010" y="2852"/>
              <a:ext cx="246" cy="132"/>
            </a:xfrm>
            <a:custGeom>
              <a:avLst/>
              <a:gdLst>
                <a:gd name="T0" fmla="*/ 0 w 342"/>
                <a:gd name="T1" fmla="*/ 94 h 186"/>
                <a:gd name="T2" fmla="*/ 17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5576" name="Group 302"/>
            <p:cNvGrpSpPr>
              <a:grpSpLocks/>
            </p:cNvGrpSpPr>
            <p:nvPr/>
          </p:nvGrpSpPr>
          <p:grpSpPr bwMode="auto">
            <a:xfrm>
              <a:off x="2203" y="2652"/>
              <a:ext cx="316" cy="250"/>
              <a:chOff x="1747" y="3190"/>
              <a:chExt cx="316" cy="250"/>
            </a:xfrm>
          </p:grpSpPr>
          <p:sp>
            <p:nvSpPr>
              <p:cNvPr id="105614" name="Oval 303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15" name="Line 304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16" name="Line 305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17" name="Rectangle 306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18" name="Oval 307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5619" name="Group 308"/>
              <p:cNvGrpSpPr>
                <a:grpSpLocks/>
              </p:cNvGrpSpPr>
              <p:nvPr/>
            </p:nvGrpSpPr>
            <p:grpSpPr bwMode="auto">
              <a:xfrm>
                <a:off x="1790" y="3190"/>
                <a:ext cx="223" cy="250"/>
                <a:chOff x="2945" y="2425"/>
                <a:chExt cx="226" cy="250"/>
              </a:xfrm>
            </p:grpSpPr>
            <p:sp>
              <p:nvSpPr>
                <p:cNvPr id="105620" name="Rectangle 30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21" name="Text Box 310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A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105577" name="Group 311"/>
            <p:cNvGrpSpPr>
              <a:grpSpLocks/>
            </p:cNvGrpSpPr>
            <p:nvPr/>
          </p:nvGrpSpPr>
          <p:grpSpPr bwMode="auto">
            <a:xfrm>
              <a:off x="1795" y="2907"/>
              <a:ext cx="316" cy="250"/>
              <a:chOff x="2221" y="3571"/>
              <a:chExt cx="316" cy="250"/>
            </a:xfrm>
          </p:grpSpPr>
          <p:sp>
            <p:nvSpPr>
              <p:cNvPr id="105606" name="Oval 312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07" name="Line 313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08" name="Line 314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09" name="Rectangle 315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610" name="Oval 316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5611" name="Group 317"/>
              <p:cNvGrpSpPr>
                <a:grpSpLocks/>
              </p:cNvGrpSpPr>
              <p:nvPr/>
            </p:nvGrpSpPr>
            <p:grpSpPr bwMode="auto">
              <a:xfrm>
                <a:off x="2275" y="3571"/>
                <a:ext cx="232" cy="250"/>
                <a:chOff x="2941" y="2425"/>
                <a:chExt cx="235" cy="250"/>
              </a:xfrm>
            </p:grpSpPr>
            <p:sp>
              <p:nvSpPr>
                <p:cNvPr id="105612" name="Rectangle 31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13" name="Text Box 319"/>
                <p:cNvSpPr txBox="1">
                  <a:spLocks noChangeArrowheads="1"/>
                </p:cNvSpPr>
                <p:nvPr/>
              </p:nvSpPr>
              <p:spPr bwMode="auto">
                <a:xfrm>
                  <a:off x="2941" y="2425"/>
                  <a:ext cx="23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D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105578" name="Group 320"/>
            <p:cNvGrpSpPr>
              <a:grpSpLocks/>
            </p:cNvGrpSpPr>
            <p:nvPr/>
          </p:nvGrpSpPr>
          <p:grpSpPr bwMode="auto">
            <a:xfrm>
              <a:off x="2195" y="3198"/>
              <a:ext cx="315" cy="250"/>
              <a:chOff x="2903" y="2884"/>
              <a:chExt cx="315" cy="250"/>
            </a:xfrm>
          </p:grpSpPr>
          <p:grpSp>
            <p:nvGrpSpPr>
              <p:cNvPr id="105597" name="Group 321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105601" name="Oval 322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02" name="Line 323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03" name="Line 324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04" name="Rectangle 325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05" name="Oval 326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5598" name="Group 327"/>
              <p:cNvGrpSpPr>
                <a:grpSpLocks/>
              </p:cNvGrpSpPr>
              <p:nvPr/>
            </p:nvGrpSpPr>
            <p:grpSpPr bwMode="auto">
              <a:xfrm>
                <a:off x="2949" y="2884"/>
                <a:ext cx="232" cy="250"/>
                <a:chOff x="2940" y="2425"/>
                <a:chExt cx="235" cy="250"/>
              </a:xfrm>
            </p:grpSpPr>
            <p:sp>
              <p:nvSpPr>
                <p:cNvPr id="105599" name="Rectangle 32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600" name="Text Box 329"/>
                <p:cNvSpPr txBox="1">
                  <a:spLocks noChangeArrowheads="1"/>
                </p:cNvSpPr>
                <p:nvPr/>
              </p:nvSpPr>
              <p:spPr bwMode="auto">
                <a:xfrm>
                  <a:off x="2940" y="2425"/>
                  <a:ext cx="23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C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105579" name="Group 330"/>
            <p:cNvGrpSpPr>
              <a:grpSpLocks/>
            </p:cNvGrpSpPr>
            <p:nvPr/>
          </p:nvGrpSpPr>
          <p:grpSpPr bwMode="auto">
            <a:xfrm>
              <a:off x="2607" y="2916"/>
              <a:ext cx="316" cy="250"/>
              <a:chOff x="2217" y="2884"/>
              <a:chExt cx="316" cy="250"/>
            </a:xfrm>
          </p:grpSpPr>
          <p:sp>
            <p:nvSpPr>
              <p:cNvPr id="105589" name="Oval 331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90" name="Line 332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91" name="Line 333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92" name="Rectangle 334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93" name="Oval 335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5594" name="Group 336"/>
              <p:cNvGrpSpPr>
                <a:grpSpLocks/>
              </p:cNvGrpSpPr>
              <p:nvPr/>
            </p:nvGrpSpPr>
            <p:grpSpPr bwMode="auto">
              <a:xfrm>
                <a:off x="2270" y="2884"/>
                <a:ext cx="223" cy="250"/>
                <a:chOff x="2945" y="2425"/>
                <a:chExt cx="226" cy="250"/>
              </a:xfrm>
            </p:grpSpPr>
            <p:sp>
              <p:nvSpPr>
                <p:cNvPr id="105595" name="Rectangle 33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596" name="Text Box 338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B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105580" name="Freeform 339"/>
            <p:cNvSpPr>
              <a:spLocks/>
            </p:cNvSpPr>
            <p:nvPr/>
          </p:nvSpPr>
          <p:spPr bwMode="auto">
            <a:xfrm flipH="1">
              <a:off x="2505" y="2819"/>
              <a:ext cx="198" cy="156"/>
            </a:xfrm>
            <a:custGeom>
              <a:avLst/>
              <a:gdLst>
                <a:gd name="T0" fmla="*/ 0 w 342"/>
                <a:gd name="T1" fmla="*/ 131 h 186"/>
                <a:gd name="T2" fmla="*/ 115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81" name="Freeform 340"/>
            <p:cNvSpPr>
              <a:spLocks/>
            </p:cNvSpPr>
            <p:nvPr/>
          </p:nvSpPr>
          <p:spPr bwMode="auto">
            <a:xfrm flipH="1" flipV="1">
              <a:off x="2484" y="3125"/>
              <a:ext cx="180" cy="141"/>
            </a:xfrm>
            <a:custGeom>
              <a:avLst/>
              <a:gdLst>
                <a:gd name="T0" fmla="*/ 0 w 342"/>
                <a:gd name="T1" fmla="*/ 107 h 186"/>
                <a:gd name="T2" fmla="*/ 95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82" name="Freeform 341"/>
            <p:cNvSpPr>
              <a:spLocks/>
            </p:cNvSpPr>
            <p:nvPr/>
          </p:nvSpPr>
          <p:spPr bwMode="auto">
            <a:xfrm flipV="1">
              <a:off x="2031" y="3107"/>
              <a:ext cx="204" cy="156"/>
            </a:xfrm>
            <a:custGeom>
              <a:avLst/>
              <a:gdLst>
                <a:gd name="T0" fmla="*/ 0 w 342"/>
                <a:gd name="T1" fmla="*/ 131 h 186"/>
                <a:gd name="T2" fmla="*/ 12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83" name="Freeform 342"/>
            <p:cNvSpPr>
              <a:spLocks/>
            </p:cNvSpPr>
            <p:nvPr/>
          </p:nvSpPr>
          <p:spPr bwMode="auto">
            <a:xfrm flipH="1" flipV="1">
              <a:off x="2400" y="3086"/>
              <a:ext cx="189" cy="153"/>
            </a:xfrm>
            <a:custGeom>
              <a:avLst/>
              <a:gdLst>
                <a:gd name="T0" fmla="*/ 0 w 342"/>
                <a:gd name="T1" fmla="*/ 126 h 186"/>
                <a:gd name="T2" fmla="*/ 104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84" name="Freeform 343"/>
            <p:cNvSpPr>
              <a:spLocks/>
            </p:cNvSpPr>
            <p:nvPr/>
          </p:nvSpPr>
          <p:spPr bwMode="auto">
            <a:xfrm flipH="1">
              <a:off x="2124" y="3083"/>
              <a:ext cx="174" cy="147"/>
            </a:xfrm>
            <a:custGeom>
              <a:avLst/>
              <a:gdLst>
                <a:gd name="T0" fmla="*/ 0 w 342"/>
                <a:gd name="T1" fmla="*/ 116 h 186"/>
                <a:gd name="T2" fmla="*/ 89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85" name="Text Box 344"/>
            <p:cNvSpPr txBox="1">
              <a:spLocks noChangeArrowheads="1"/>
            </p:cNvSpPr>
            <p:nvPr/>
          </p:nvSpPr>
          <p:spPr bwMode="auto">
            <a:xfrm>
              <a:off x="1729" y="3612"/>
              <a:ext cx="1383" cy="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99"/>
                  </a:solidFill>
                  <a:latin typeface="Gill Sans MT" charset="0"/>
                </a:rPr>
                <a:t>given these costs,</a:t>
              </a:r>
            </a:p>
            <a:p>
              <a:pPr algn="ctr" defTabSz="9144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99"/>
                  </a:solidFill>
                  <a:latin typeface="Gill Sans MT" charset="0"/>
                </a:rPr>
                <a:t>find new routing….</a:t>
              </a:r>
            </a:p>
            <a:p>
              <a:pPr algn="ctr" defTabSz="9144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99"/>
                  </a:solidFill>
                  <a:latin typeface="Gill Sans MT" charset="0"/>
                </a:rPr>
                <a:t>resulting in new costs</a:t>
              </a:r>
            </a:p>
          </p:txBody>
        </p:sp>
        <p:sp>
          <p:nvSpPr>
            <p:cNvPr id="105586" name="Line 345"/>
            <p:cNvSpPr>
              <a:spLocks noChangeShapeType="1"/>
            </p:cNvSpPr>
            <p:nvPr/>
          </p:nvSpPr>
          <p:spPr bwMode="auto">
            <a:xfrm flipV="1">
              <a:off x="2358" y="3407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87" name="Line 346"/>
            <p:cNvSpPr>
              <a:spLocks noChangeShapeType="1"/>
            </p:cNvSpPr>
            <p:nvPr/>
          </p:nvSpPr>
          <p:spPr bwMode="auto">
            <a:xfrm flipV="1">
              <a:off x="1938" y="311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88" name="Line 347"/>
            <p:cNvSpPr>
              <a:spLocks noChangeShapeType="1"/>
            </p:cNvSpPr>
            <p:nvPr/>
          </p:nvSpPr>
          <p:spPr bwMode="auto">
            <a:xfrm flipV="1">
              <a:off x="2778" y="3122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721124" name="Freeform 228"/>
          <p:cNvSpPr>
            <a:spLocks/>
          </p:cNvSpPr>
          <p:nvPr/>
        </p:nvSpPr>
        <p:spPr bwMode="auto">
          <a:xfrm>
            <a:off x="5219700" y="4332288"/>
            <a:ext cx="1181100" cy="952500"/>
          </a:xfrm>
          <a:custGeom>
            <a:avLst/>
            <a:gdLst>
              <a:gd name="T0" fmla="*/ 0 w 744"/>
              <a:gd name="T1" fmla="*/ 740925938 h 600"/>
              <a:gd name="T2" fmla="*/ 975301263 w 744"/>
              <a:gd name="T3" fmla="*/ 1512093750 h 600"/>
              <a:gd name="T4" fmla="*/ 1874996250 w 744"/>
              <a:gd name="T5" fmla="*/ 766127500 h 600"/>
              <a:gd name="T6" fmla="*/ 1081147825 w 744"/>
              <a:gd name="T7" fmla="*/ 166330313 h 600"/>
              <a:gd name="T8" fmla="*/ 892135313 w 744"/>
              <a:gd name="T9" fmla="*/ 0 h 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44"/>
              <a:gd name="T16" fmla="*/ 0 h 600"/>
              <a:gd name="T17" fmla="*/ 744 w 744"/>
              <a:gd name="T18" fmla="*/ 600 h 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44" h="600">
                <a:moveTo>
                  <a:pt x="0" y="294"/>
                </a:moveTo>
                <a:lnTo>
                  <a:pt x="387" y="600"/>
                </a:lnTo>
                <a:lnTo>
                  <a:pt x="744" y="304"/>
                </a:lnTo>
                <a:lnTo>
                  <a:pt x="429" y="66"/>
                </a:lnTo>
                <a:lnTo>
                  <a:pt x="354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04516" name="Group 348"/>
          <p:cNvGrpSpPr>
            <a:grpSpLocks/>
          </p:cNvGrpSpPr>
          <p:nvPr/>
        </p:nvGrpSpPr>
        <p:grpSpPr bwMode="auto">
          <a:xfrm>
            <a:off x="5137150" y="4410075"/>
            <a:ext cx="1493838" cy="990600"/>
            <a:chOff x="-186" y="1184"/>
            <a:chExt cx="941" cy="624"/>
          </a:xfrm>
        </p:grpSpPr>
        <p:sp>
          <p:nvSpPr>
            <p:cNvPr id="105568" name="Text Box 270"/>
            <p:cNvSpPr txBox="1">
              <a:spLocks noChangeArrowheads="1"/>
            </p:cNvSpPr>
            <p:nvPr/>
          </p:nvSpPr>
          <p:spPr bwMode="auto">
            <a:xfrm>
              <a:off x="-186" y="1199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105569" name="Text Box 274"/>
            <p:cNvSpPr txBox="1">
              <a:spLocks noChangeArrowheads="1"/>
            </p:cNvSpPr>
            <p:nvPr/>
          </p:nvSpPr>
          <p:spPr bwMode="auto">
            <a:xfrm>
              <a:off x="450" y="1184"/>
              <a:ext cx="3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2+e</a:t>
              </a:r>
            </a:p>
          </p:txBody>
        </p:sp>
        <p:sp>
          <p:nvSpPr>
            <p:cNvPr id="105570" name="Text Box 275"/>
            <p:cNvSpPr txBox="1">
              <a:spLocks noChangeArrowheads="1"/>
            </p:cNvSpPr>
            <p:nvPr/>
          </p:nvSpPr>
          <p:spPr bwMode="auto">
            <a:xfrm>
              <a:off x="340" y="1616"/>
              <a:ext cx="3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1+e</a:t>
              </a:r>
            </a:p>
          </p:txBody>
        </p:sp>
        <p:sp>
          <p:nvSpPr>
            <p:cNvPr id="105571" name="Text Box 276"/>
            <p:cNvSpPr txBox="1">
              <a:spLocks noChangeArrowheads="1"/>
            </p:cNvSpPr>
            <p:nvPr/>
          </p:nvSpPr>
          <p:spPr bwMode="auto">
            <a:xfrm>
              <a:off x="-132" y="1580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05572" name="Text Box 279"/>
            <p:cNvSpPr txBox="1">
              <a:spLocks noChangeArrowheads="1"/>
            </p:cNvSpPr>
            <p:nvPr/>
          </p:nvSpPr>
          <p:spPr bwMode="auto">
            <a:xfrm>
              <a:off x="79" y="1436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105573" name="Text Box 280"/>
            <p:cNvSpPr txBox="1">
              <a:spLocks noChangeArrowheads="1"/>
            </p:cNvSpPr>
            <p:nvPr/>
          </p:nvSpPr>
          <p:spPr bwMode="auto">
            <a:xfrm>
              <a:off x="261" y="1430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</p:grpSp>
      <p:grpSp>
        <p:nvGrpSpPr>
          <p:cNvPr id="104519" name="Group 349"/>
          <p:cNvGrpSpPr>
            <a:grpSpLocks/>
          </p:cNvGrpSpPr>
          <p:nvPr/>
        </p:nvGrpSpPr>
        <p:grpSpPr bwMode="auto">
          <a:xfrm>
            <a:off x="6967538" y="4195763"/>
            <a:ext cx="2195512" cy="2293937"/>
            <a:chOff x="1729" y="2639"/>
            <a:chExt cx="1383" cy="1445"/>
          </a:xfrm>
        </p:grpSpPr>
        <p:sp>
          <p:nvSpPr>
            <p:cNvPr id="105520" name="Freeform 350"/>
            <p:cNvSpPr>
              <a:spLocks/>
            </p:cNvSpPr>
            <p:nvPr/>
          </p:nvSpPr>
          <p:spPr bwMode="auto">
            <a:xfrm>
              <a:off x="1752" y="2639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25"/>
                <a:gd name="T31" fmla="*/ 0 h 854"/>
                <a:gd name="T32" fmla="*/ 1225 w 1225"/>
                <a:gd name="T33" fmla="*/ 854 h 8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21" name="Freeform 351"/>
            <p:cNvSpPr>
              <a:spLocks/>
            </p:cNvSpPr>
            <p:nvPr/>
          </p:nvSpPr>
          <p:spPr bwMode="auto">
            <a:xfrm>
              <a:off x="2010" y="2852"/>
              <a:ext cx="246" cy="132"/>
            </a:xfrm>
            <a:custGeom>
              <a:avLst/>
              <a:gdLst>
                <a:gd name="T0" fmla="*/ 0 w 342"/>
                <a:gd name="T1" fmla="*/ 94 h 186"/>
                <a:gd name="T2" fmla="*/ 17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5522" name="Group 352"/>
            <p:cNvGrpSpPr>
              <a:grpSpLocks/>
            </p:cNvGrpSpPr>
            <p:nvPr/>
          </p:nvGrpSpPr>
          <p:grpSpPr bwMode="auto">
            <a:xfrm>
              <a:off x="2203" y="2652"/>
              <a:ext cx="316" cy="250"/>
              <a:chOff x="1747" y="3190"/>
              <a:chExt cx="316" cy="250"/>
            </a:xfrm>
          </p:grpSpPr>
          <p:sp>
            <p:nvSpPr>
              <p:cNvPr id="105560" name="Oval 353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61" name="Line 354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62" name="Line 355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63" name="Rectangle 356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64" name="Oval 357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5565" name="Group 358"/>
              <p:cNvGrpSpPr>
                <a:grpSpLocks/>
              </p:cNvGrpSpPr>
              <p:nvPr/>
            </p:nvGrpSpPr>
            <p:grpSpPr bwMode="auto">
              <a:xfrm>
                <a:off x="1790" y="3190"/>
                <a:ext cx="223" cy="250"/>
                <a:chOff x="2945" y="2425"/>
                <a:chExt cx="226" cy="250"/>
              </a:xfrm>
            </p:grpSpPr>
            <p:sp>
              <p:nvSpPr>
                <p:cNvPr id="105566" name="Rectangle 35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567" name="Text Box 360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A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105523" name="Group 361"/>
            <p:cNvGrpSpPr>
              <a:grpSpLocks/>
            </p:cNvGrpSpPr>
            <p:nvPr/>
          </p:nvGrpSpPr>
          <p:grpSpPr bwMode="auto">
            <a:xfrm>
              <a:off x="1795" y="2907"/>
              <a:ext cx="316" cy="250"/>
              <a:chOff x="2221" y="3571"/>
              <a:chExt cx="316" cy="250"/>
            </a:xfrm>
          </p:grpSpPr>
          <p:sp>
            <p:nvSpPr>
              <p:cNvPr id="105552" name="Oval 362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53" name="Line 363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54" name="Line 364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55" name="Rectangle 365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56" name="Oval 366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5557" name="Group 367"/>
              <p:cNvGrpSpPr>
                <a:grpSpLocks/>
              </p:cNvGrpSpPr>
              <p:nvPr/>
            </p:nvGrpSpPr>
            <p:grpSpPr bwMode="auto">
              <a:xfrm>
                <a:off x="2275" y="3571"/>
                <a:ext cx="232" cy="250"/>
                <a:chOff x="2941" y="2425"/>
                <a:chExt cx="235" cy="250"/>
              </a:xfrm>
            </p:grpSpPr>
            <p:sp>
              <p:nvSpPr>
                <p:cNvPr id="105558" name="Rectangle 36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559" name="Text Box 369"/>
                <p:cNvSpPr txBox="1">
                  <a:spLocks noChangeArrowheads="1"/>
                </p:cNvSpPr>
                <p:nvPr/>
              </p:nvSpPr>
              <p:spPr bwMode="auto">
                <a:xfrm>
                  <a:off x="2941" y="2425"/>
                  <a:ext cx="23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D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105524" name="Group 370"/>
            <p:cNvGrpSpPr>
              <a:grpSpLocks/>
            </p:cNvGrpSpPr>
            <p:nvPr/>
          </p:nvGrpSpPr>
          <p:grpSpPr bwMode="auto">
            <a:xfrm>
              <a:off x="2195" y="3198"/>
              <a:ext cx="315" cy="250"/>
              <a:chOff x="2903" y="2884"/>
              <a:chExt cx="315" cy="250"/>
            </a:xfrm>
          </p:grpSpPr>
          <p:grpSp>
            <p:nvGrpSpPr>
              <p:cNvPr id="105543" name="Group 371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105547" name="Oval 372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548" name="Line 373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549" name="Line 374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550" name="Rectangle 375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551" name="Oval 376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5544" name="Group 377"/>
              <p:cNvGrpSpPr>
                <a:grpSpLocks/>
              </p:cNvGrpSpPr>
              <p:nvPr/>
            </p:nvGrpSpPr>
            <p:grpSpPr bwMode="auto">
              <a:xfrm>
                <a:off x="2949" y="2884"/>
                <a:ext cx="232" cy="250"/>
                <a:chOff x="2940" y="2425"/>
                <a:chExt cx="235" cy="250"/>
              </a:xfrm>
            </p:grpSpPr>
            <p:sp>
              <p:nvSpPr>
                <p:cNvPr id="105545" name="Rectangle 37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546" name="Text Box 379"/>
                <p:cNvSpPr txBox="1">
                  <a:spLocks noChangeArrowheads="1"/>
                </p:cNvSpPr>
                <p:nvPr/>
              </p:nvSpPr>
              <p:spPr bwMode="auto">
                <a:xfrm>
                  <a:off x="2940" y="2425"/>
                  <a:ext cx="23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C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105525" name="Group 380"/>
            <p:cNvGrpSpPr>
              <a:grpSpLocks/>
            </p:cNvGrpSpPr>
            <p:nvPr/>
          </p:nvGrpSpPr>
          <p:grpSpPr bwMode="auto">
            <a:xfrm>
              <a:off x="2607" y="2916"/>
              <a:ext cx="316" cy="250"/>
              <a:chOff x="2217" y="2884"/>
              <a:chExt cx="316" cy="250"/>
            </a:xfrm>
          </p:grpSpPr>
          <p:sp>
            <p:nvSpPr>
              <p:cNvPr id="105535" name="Oval 381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36" name="Line 382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37" name="Line 383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38" name="Rectangle 384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5539" name="Oval 385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5540" name="Group 386"/>
              <p:cNvGrpSpPr>
                <a:grpSpLocks/>
              </p:cNvGrpSpPr>
              <p:nvPr/>
            </p:nvGrpSpPr>
            <p:grpSpPr bwMode="auto">
              <a:xfrm>
                <a:off x="2270" y="2884"/>
                <a:ext cx="223" cy="250"/>
                <a:chOff x="2945" y="2425"/>
                <a:chExt cx="226" cy="250"/>
              </a:xfrm>
            </p:grpSpPr>
            <p:sp>
              <p:nvSpPr>
                <p:cNvPr id="105541" name="Rectangle 38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05542" name="Text Box 388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B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105526" name="Freeform 389"/>
            <p:cNvSpPr>
              <a:spLocks/>
            </p:cNvSpPr>
            <p:nvPr/>
          </p:nvSpPr>
          <p:spPr bwMode="auto">
            <a:xfrm flipH="1">
              <a:off x="2505" y="2819"/>
              <a:ext cx="198" cy="156"/>
            </a:xfrm>
            <a:custGeom>
              <a:avLst/>
              <a:gdLst>
                <a:gd name="T0" fmla="*/ 0 w 342"/>
                <a:gd name="T1" fmla="*/ 131 h 186"/>
                <a:gd name="T2" fmla="*/ 115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27" name="Freeform 390"/>
            <p:cNvSpPr>
              <a:spLocks/>
            </p:cNvSpPr>
            <p:nvPr/>
          </p:nvSpPr>
          <p:spPr bwMode="auto">
            <a:xfrm flipH="1" flipV="1">
              <a:off x="2484" y="3125"/>
              <a:ext cx="180" cy="141"/>
            </a:xfrm>
            <a:custGeom>
              <a:avLst/>
              <a:gdLst>
                <a:gd name="T0" fmla="*/ 0 w 342"/>
                <a:gd name="T1" fmla="*/ 107 h 186"/>
                <a:gd name="T2" fmla="*/ 95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28" name="Freeform 391"/>
            <p:cNvSpPr>
              <a:spLocks/>
            </p:cNvSpPr>
            <p:nvPr/>
          </p:nvSpPr>
          <p:spPr bwMode="auto">
            <a:xfrm flipV="1">
              <a:off x="2031" y="3107"/>
              <a:ext cx="204" cy="156"/>
            </a:xfrm>
            <a:custGeom>
              <a:avLst/>
              <a:gdLst>
                <a:gd name="T0" fmla="*/ 0 w 342"/>
                <a:gd name="T1" fmla="*/ 131 h 186"/>
                <a:gd name="T2" fmla="*/ 12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29" name="Freeform 392"/>
            <p:cNvSpPr>
              <a:spLocks/>
            </p:cNvSpPr>
            <p:nvPr/>
          </p:nvSpPr>
          <p:spPr bwMode="auto">
            <a:xfrm flipH="1" flipV="1">
              <a:off x="2400" y="3086"/>
              <a:ext cx="189" cy="153"/>
            </a:xfrm>
            <a:custGeom>
              <a:avLst/>
              <a:gdLst>
                <a:gd name="T0" fmla="*/ 0 w 342"/>
                <a:gd name="T1" fmla="*/ 126 h 186"/>
                <a:gd name="T2" fmla="*/ 104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30" name="Freeform 393"/>
            <p:cNvSpPr>
              <a:spLocks/>
            </p:cNvSpPr>
            <p:nvPr/>
          </p:nvSpPr>
          <p:spPr bwMode="auto">
            <a:xfrm flipH="1">
              <a:off x="2124" y="3083"/>
              <a:ext cx="174" cy="147"/>
            </a:xfrm>
            <a:custGeom>
              <a:avLst/>
              <a:gdLst>
                <a:gd name="T0" fmla="*/ 0 w 342"/>
                <a:gd name="T1" fmla="*/ 116 h 186"/>
                <a:gd name="T2" fmla="*/ 89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31" name="Text Box 394"/>
            <p:cNvSpPr txBox="1">
              <a:spLocks noChangeArrowheads="1"/>
            </p:cNvSpPr>
            <p:nvPr/>
          </p:nvSpPr>
          <p:spPr bwMode="auto">
            <a:xfrm>
              <a:off x="1729" y="3612"/>
              <a:ext cx="1383" cy="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99"/>
                  </a:solidFill>
                  <a:latin typeface="Gill Sans MT" charset="0"/>
                </a:rPr>
                <a:t>given these costs,</a:t>
              </a:r>
            </a:p>
            <a:p>
              <a:pPr algn="ctr" defTabSz="9144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99"/>
                  </a:solidFill>
                  <a:latin typeface="Gill Sans MT" charset="0"/>
                </a:rPr>
                <a:t>find new routing….</a:t>
              </a:r>
            </a:p>
            <a:p>
              <a:pPr algn="ctr" defTabSz="9144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99"/>
                  </a:solidFill>
                  <a:latin typeface="Gill Sans MT" charset="0"/>
                </a:rPr>
                <a:t>resulting in new costs</a:t>
              </a:r>
            </a:p>
          </p:txBody>
        </p:sp>
        <p:sp>
          <p:nvSpPr>
            <p:cNvPr id="105532" name="Line 395"/>
            <p:cNvSpPr>
              <a:spLocks noChangeShapeType="1"/>
            </p:cNvSpPr>
            <p:nvPr/>
          </p:nvSpPr>
          <p:spPr bwMode="auto">
            <a:xfrm flipV="1">
              <a:off x="2358" y="3407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33" name="Line 396"/>
            <p:cNvSpPr>
              <a:spLocks noChangeShapeType="1"/>
            </p:cNvSpPr>
            <p:nvPr/>
          </p:nvSpPr>
          <p:spPr bwMode="auto">
            <a:xfrm flipV="1">
              <a:off x="1938" y="311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5534" name="Line 397"/>
            <p:cNvSpPr>
              <a:spLocks noChangeShapeType="1"/>
            </p:cNvSpPr>
            <p:nvPr/>
          </p:nvSpPr>
          <p:spPr bwMode="auto">
            <a:xfrm flipV="1">
              <a:off x="2778" y="3122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721294" name="Freeform 398"/>
          <p:cNvSpPr>
            <a:spLocks/>
          </p:cNvSpPr>
          <p:nvPr/>
        </p:nvSpPr>
        <p:spPr bwMode="auto">
          <a:xfrm>
            <a:off x="7366000" y="4397375"/>
            <a:ext cx="1193800" cy="866775"/>
          </a:xfrm>
          <a:custGeom>
            <a:avLst/>
            <a:gdLst>
              <a:gd name="T0" fmla="*/ 1895157500 w 752"/>
              <a:gd name="T1" fmla="*/ 665321250 h 546"/>
              <a:gd name="T2" fmla="*/ 965220638 w 752"/>
              <a:gd name="T3" fmla="*/ 1376005313 h 546"/>
              <a:gd name="T4" fmla="*/ 0 w 752"/>
              <a:gd name="T5" fmla="*/ 624998750 h 546"/>
              <a:gd name="T6" fmla="*/ 965220638 w 752"/>
              <a:gd name="T7" fmla="*/ 0 h 546"/>
              <a:gd name="T8" fmla="*/ 0 60000 65536"/>
              <a:gd name="T9" fmla="*/ 0 60000 65536"/>
              <a:gd name="T10" fmla="*/ 0 60000 65536"/>
              <a:gd name="T11" fmla="*/ 0 60000 65536"/>
              <a:gd name="T12" fmla="*/ 0 w 752"/>
              <a:gd name="T13" fmla="*/ 0 h 546"/>
              <a:gd name="T14" fmla="*/ 752 w 752"/>
              <a:gd name="T15" fmla="*/ 546 h 5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52" h="546">
                <a:moveTo>
                  <a:pt x="752" y="264"/>
                </a:moveTo>
                <a:lnTo>
                  <a:pt x="383" y="546"/>
                </a:lnTo>
                <a:lnTo>
                  <a:pt x="0" y="248"/>
                </a:lnTo>
                <a:lnTo>
                  <a:pt x="383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721286" name="Group 399"/>
          <p:cNvGrpSpPr>
            <a:grpSpLocks/>
          </p:cNvGrpSpPr>
          <p:nvPr/>
        </p:nvGrpSpPr>
        <p:grpSpPr bwMode="auto">
          <a:xfrm>
            <a:off x="7191375" y="4383088"/>
            <a:ext cx="1430338" cy="966787"/>
            <a:chOff x="1870" y="2772"/>
            <a:chExt cx="901" cy="609"/>
          </a:xfrm>
        </p:grpSpPr>
        <p:sp>
          <p:nvSpPr>
            <p:cNvPr id="105514" name="Text Box 400"/>
            <p:cNvSpPr txBox="1">
              <a:spLocks noChangeArrowheads="1"/>
            </p:cNvSpPr>
            <p:nvPr/>
          </p:nvSpPr>
          <p:spPr bwMode="auto">
            <a:xfrm>
              <a:off x="1870" y="2772"/>
              <a:ext cx="3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2+e</a:t>
              </a:r>
            </a:p>
          </p:txBody>
        </p:sp>
        <p:sp>
          <p:nvSpPr>
            <p:cNvPr id="105515" name="Text Box 401"/>
            <p:cNvSpPr txBox="1">
              <a:spLocks noChangeArrowheads="1"/>
            </p:cNvSpPr>
            <p:nvPr/>
          </p:nvSpPr>
          <p:spPr bwMode="auto">
            <a:xfrm>
              <a:off x="2593" y="2793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105516" name="Text Box 402"/>
            <p:cNvSpPr txBox="1">
              <a:spLocks noChangeArrowheads="1"/>
            </p:cNvSpPr>
            <p:nvPr/>
          </p:nvSpPr>
          <p:spPr bwMode="auto">
            <a:xfrm>
              <a:off x="2501" y="3189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105517" name="Text Box 403"/>
            <p:cNvSpPr txBox="1">
              <a:spLocks noChangeArrowheads="1"/>
            </p:cNvSpPr>
            <p:nvPr/>
          </p:nvSpPr>
          <p:spPr bwMode="auto">
            <a:xfrm>
              <a:off x="1987" y="3153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105518" name="Text Box 404"/>
            <p:cNvSpPr txBox="1">
              <a:spLocks noChangeArrowheads="1"/>
            </p:cNvSpPr>
            <p:nvPr/>
          </p:nvSpPr>
          <p:spPr bwMode="auto">
            <a:xfrm>
              <a:off x="2135" y="3009"/>
              <a:ext cx="3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1+e</a:t>
              </a:r>
            </a:p>
          </p:txBody>
        </p:sp>
        <p:sp>
          <p:nvSpPr>
            <p:cNvPr id="105519" name="Text Box 405"/>
            <p:cNvSpPr txBox="1">
              <a:spLocks noChangeArrowheads="1"/>
            </p:cNvSpPr>
            <p:nvPr/>
          </p:nvSpPr>
          <p:spPr bwMode="auto">
            <a:xfrm>
              <a:off x="2380" y="3003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497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1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21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2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2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186" grpId="0" animBg="1"/>
      <p:bldP spid="721124" grpId="0" animBg="1"/>
      <p:bldP spid="72129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064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77BE099A-AAAE-A548-A344-E57C7F9DC1E4}" type="slidenum">
              <a:rPr lang="en-US" smtClean="0">
                <a:solidFill>
                  <a:srgbClr val="000000"/>
                </a:solidFill>
              </a:rPr>
              <a:pPr/>
              <a:t>13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06500" name="Picture 2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50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600200"/>
            <a:ext cx="3810000" cy="4648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2400" dirty="0">
                <a:solidFill>
                  <a:srgbClr val="CC0000"/>
                </a:solidFill>
              </a:rPr>
              <a:t>4.5 routing algorithms</a:t>
            </a:r>
          </a:p>
          <a:p>
            <a:pPr lvl="1"/>
            <a:r>
              <a:rPr lang="en-US" sz="2000" dirty="0"/>
              <a:t>link state</a:t>
            </a:r>
          </a:p>
          <a:p>
            <a:pPr lvl="1"/>
            <a:r>
              <a:rPr lang="en-US" sz="2000" dirty="0">
                <a:solidFill>
                  <a:srgbClr val="CC0000"/>
                </a:solidFill>
              </a:rPr>
              <a:t>distance vector</a:t>
            </a:r>
          </a:p>
          <a:p>
            <a:pPr lvl="1"/>
            <a:r>
              <a:rPr lang="en-US" sz="2000" dirty="0"/>
              <a:t>hierarchical routing</a:t>
            </a:r>
          </a:p>
          <a:p>
            <a:pPr>
              <a:buFont typeface="Wingdings" charset="2"/>
              <a:buNone/>
            </a:pPr>
            <a:r>
              <a:rPr lang="en-US" sz="2400" dirty="0"/>
              <a:t>4.6 routing in the Internet</a:t>
            </a:r>
          </a:p>
          <a:p>
            <a:pPr lvl="1"/>
            <a:r>
              <a:rPr lang="en-US" sz="2000" dirty="0"/>
              <a:t>RIP</a:t>
            </a:r>
          </a:p>
          <a:p>
            <a:pPr lvl="1"/>
            <a:r>
              <a:rPr lang="en-US" sz="2000" dirty="0"/>
              <a:t>OSPF</a:t>
            </a:r>
          </a:p>
          <a:p>
            <a:pPr lvl="1"/>
            <a:r>
              <a:rPr lang="en-US" sz="2000" dirty="0"/>
              <a:t>BGP</a:t>
            </a:r>
          </a:p>
          <a:p>
            <a:endParaRPr lang="en-US" sz="2400" dirty="0"/>
          </a:p>
        </p:txBody>
      </p:sp>
      <p:sp>
        <p:nvSpPr>
          <p:cNvPr id="106503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4</a:t>
            </a:r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.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 Internet Routing: Outline</a:t>
            </a:r>
            <a:endParaRPr lang="en-US" sz="4400" dirty="0">
              <a:solidFill>
                <a:srgbClr val="000099"/>
              </a:solidFill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799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075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A07C8A1A-4955-1F45-8713-7A92C903C598}" type="slidenum">
              <a:rPr lang="en-US" smtClean="0">
                <a:solidFill>
                  <a:srgbClr val="000000"/>
                </a:solidFill>
              </a:rPr>
              <a:pPr/>
              <a:t>14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07524" name="Picture 6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8788" y="942975"/>
            <a:ext cx="63992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25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296863"/>
            <a:ext cx="7772400" cy="841375"/>
          </a:xfrm>
        </p:spPr>
        <p:txBody>
          <a:bodyPr/>
          <a:lstStyle/>
          <a:p>
            <a:r>
              <a:rPr lang="en-US"/>
              <a:t>Distance vector algorithm </a:t>
            </a:r>
          </a:p>
        </p:txBody>
      </p:sp>
      <p:sp>
        <p:nvSpPr>
          <p:cNvPr id="1075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953375" cy="4648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Bellman-Ford equation (dynamic programming)</a:t>
            </a:r>
          </a:p>
          <a:p>
            <a:pPr>
              <a:buFont typeface="Wingdings" charset="2"/>
              <a:buNone/>
            </a:pPr>
            <a:endParaRPr lang="en-US"/>
          </a:p>
          <a:p>
            <a:pPr>
              <a:buFont typeface="Wingdings" charset="2"/>
              <a:buNone/>
            </a:pPr>
            <a:r>
              <a:rPr lang="en-US"/>
              <a:t>let</a:t>
            </a:r>
          </a:p>
          <a:p>
            <a:pPr>
              <a:buFont typeface="Wingdings" charset="2"/>
              <a:buNone/>
            </a:pPr>
            <a:r>
              <a:rPr lang="en-US"/>
              <a:t>   d</a:t>
            </a:r>
            <a:r>
              <a:rPr lang="en-US" baseline="-25000"/>
              <a:t>x</a:t>
            </a:r>
            <a:r>
              <a:rPr lang="en-US"/>
              <a:t>(y) := cost of least-cost path from x to y</a:t>
            </a:r>
          </a:p>
          <a:p>
            <a:pPr>
              <a:buFont typeface="Wingdings" charset="2"/>
              <a:buNone/>
            </a:pPr>
            <a:r>
              <a:rPr lang="en-US"/>
              <a:t>then</a:t>
            </a:r>
          </a:p>
          <a:p>
            <a:pPr>
              <a:buFont typeface="Wingdings" charset="2"/>
              <a:buNone/>
            </a:pPr>
            <a:r>
              <a:rPr lang="en-US">
                <a:solidFill>
                  <a:srgbClr val="CC0000"/>
                </a:solidFill>
              </a:rPr>
              <a:t>   </a:t>
            </a:r>
            <a:r>
              <a:rPr lang="en-US" sz="3200">
                <a:solidFill>
                  <a:srgbClr val="CC0000"/>
                </a:solidFill>
              </a:rPr>
              <a:t>d</a:t>
            </a:r>
            <a:r>
              <a:rPr lang="en-US" sz="3200" baseline="-25000">
                <a:solidFill>
                  <a:srgbClr val="CC0000"/>
                </a:solidFill>
              </a:rPr>
              <a:t>x</a:t>
            </a:r>
            <a:r>
              <a:rPr lang="en-US" sz="3200">
                <a:solidFill>
                  <a:srgbClr val="CC0000"/>
                </a:solidFill>
              </a:rPr>
              <a:t>(y) = </a:t>
            </a:r>
            <a:r>
              <a:rPr lang="en-US" sz="3200" i="1">
                <a:solidFill>
                  <a:srgbClr val="CC0000"/>
                </a:solidFill>
              </a:rPr>
              <a:t>min</a:t>
            </a:r>
            <a:r>
              <a:rPr lang="en-US" sz="3200">
                <a:solidFill>
                  <a:srgbClr val="CC0000"/>
                </a:solidFill>
              </a:rPr>
              <a:t> {c(x,v) + d</a:t>
            </a:r>
            <a:r>
              <a:rPr lang="en-US" sz="3200" baseline="-25000">
                <a:solidFill>
                  <a:srgbClr val="CC0000"/>
                </a:solidFill>
              </a:rPr>
              <a:t>v</a:t>
            </a:r>
            <a:r>
              <a:rPr lang="en-US" sz="3200">
                <a:solidFill>
                  <a:srgbClr val="CC0000"/>
                </a:solidFill>
              </a:rPr>
              <a:t>(y) }</a:t>
            </a:r>
          </a:p>
          <a:p>
            <a:pPr>
              <a:buFont typeface="Wingdings" charset="2"/>
              <a:buNone/>
            </a:pPr>
            <a:r>
              <a:rPr lang="en-US" sz="3200"/>
              <a:t>   </a:t>
            </a:r>
          </a:p>
          <a:p>
            <a:pPr>
              <a:buFont typeface="Wingdings" charset="2"/>
              <a:buNone/>
            </a:pPr>
            <a:endParaRPr lang="en-US"/>
          </a:p>
        </p:txBody>
      </p:sp>
      <p:sp>
        <p:nvSpPr>
          <p:cNvPr id="107527" name="Text Box 5"/>
          <p:cNvSpPr txBox="1">
            <a:spLocks noChangeArrowheads="1"/>
          </p:cNvSpPr>
          <p:nvPr/>
        </p:nvSpPr>
        <p:spPr bwMode="auto">
          <a:xfrm>
            <a:off x="2220913" y="4138613"/>
            <a:ext cx="295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CC0000"/>
                </a:solidFill>
                <a:latin typeface="Comic Sans MS" charset="0"/>
              </a:rPr>
              <a:t>v</a:t>
            </a:r>
          </a:p>
        </p:txBody>
      </p:sp>
      <p:sp>
        <p:nvSpPr>
          <p:cNvPr id="107528" name="Text Box 7"/>
          <p:cNvSpPr txBox="1">
            <a:spLocks noChangeArrowheads="1"/>
          </p:cNvSpPr>
          <p:nvPr/>
        </p:nvSpPr>
        <p:spPr bwMode="auto">
          <a:xfrm>
            <a:off x="3017838" y="5126038"/>
            <a:ext cx="2449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cost to neighbor v</a:t>
            </a:r>
          </a:p>
        </p:txBody>
      </p:sp>
      <p:sp>
        <p:nvSpPr>
          <p:cNvPr id="107529" name="Text Box 8"/>
          <p:cNvSpPr txBox="1">
            <a:spLocks noChangeArrowheads="1"/>
          </p:cNvSpPr>
          <p:nvPr/>
        </p:nvSpPr>
        <p:spPr bwMode="auto">
          <a:xfrm>
            <a:off x="2116138" y="5762625"/>
            <a:ext cx="4443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i="1">
                <a:solidFill>
                  <a:srgbClr val="000000"/>
                </a:solidFill>
                <a:latin typeface="Gill Sans MT" charset="0"/>
              </a:rPr>
              <a:t>min</a:t>
            </a:r>
            <a:r>
              <a:rPr lang="en-US" sz="2400">
                <a:solidFill>
                  <a:srgbClr val="000000"/>
                </a:solidFill>
                <a:latin typeface="Gill Sans MT" charset="0"/>
              </a:rPr>
              <a:t> taken over all neighbors v of x</a:t>
            </a:r>
          </a:p>
        </p:txBody>
      </p:sp>
      <p:sp>
        <p:nvSpPr>
          <p:cNvPr id="107530" name="Text Box 9"/>
          <p:cNvSpPr txBox="1">
            <a:spLocks noChangeArrowheads="1"/>
          </p:cNvSpPr>
          <p:nvPr/>
        </p:nvSpPr>
        <p:spPr bwMode="auto">
          <a:xfrm>
            <a:off x="4130675" y="4730750"/>
            <a:ext cx="4794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cost from neighbor v to destination y</a:t>
            </a:r>
          </a:p>
        </p:txBody>
      </p:sp>
      <p:sp>
        <p:nvSpPr>
          <p:cNvPr id="107531" name="Line 10"/>
          <p:cNvSpPr>
            <a:spLocks noChangeShapeType="1"/>
          </p:cNvSpPr>
          <p:nvPr/>
        </p:nvSpPr>
        <p:spPr bwMode="auto">
          <a:xfrm>
            <a:off x="2363788" y="4549775"/>
            <a:ext cx="0" cy="12827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7532" name="Line 11"/>
          <p:cNvSpPr>
            <a:spLocks noChangeShapeType="1"/>
          </p:cNvSpPr>
          <p:nvPr/>
        </p:nvSpPr>
        <p:spPr bwMode="auto">
          <a:xfrm>
            <a:off x="3344863" y="4359275"/>
            <a:ext cx="0" cy="89217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7533" name="Line 13"/>
          <p:cNvSpPr>
            <a:spLocks noChangeShapeType="1"/>
          </p:cNvSpPr>
          <p:nvPr/>
        </p:nvSpPr>
        <p:spPr bwMode="auto">
          <a:xfrm>
            <a:off x="4649788" y="4427538"/>
            <a:ext cx="0" cy="43497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959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085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50ED5898-52C7-D044-9F25-92766A57A81D}" type="slidenum">
              <a:rPr lang="en-US" smtClean="0">
                <a:solidFill>
                  <a:srgbClr val="000000"/>
                </a:solidFill>
              </a:rPr>
              <a:pPr/>
              <a:t>15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08548" name="Picture 77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238" y="839788"/>
            <a:ext cx="50276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4625"/>
            <a:ext cx="7772400" cy="874713"/>
          </a:xfrm>
        </p:spPr>
        <p:txBody>
          <a:bodyPr/>
          <a:lstStyle/>
          <a:p>
            <a:r>
              <a:rPr lang="en-US"/>
              <a:t>Bellman-Ford example </a:t>
            </a:r>
          </a:p>
        </p:txBody>
      </p:sp>
      <p:grpSp>
        <p:nvGrpSpPr>
          <p:cNvPr id="108550" name="Group 3"/>
          <p:cNvGrpSpPr>
            <a:grpSpLocks/>
          </p:cNvGrpSpPr>
          <p:nvPr/>
        </p:nvGrpSpPr>
        <p:grpSpPr bwMode="auto">
          <a:xfrm>
            <a:off x="276225" y="1470025"/>
            <a:ext cx="3571875" cy="2236788"/>
            <a:chOff x="3162" y="1071"/>
            <a:chExt cx="2250" cy="1409"/>
          </a:xfrm>
        </p:grpSpPr>
        <p:sp>
          <p:nvSpPr>
            <p:cNvPr id="108555" name="Freeform 4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56" name="Freeform 5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57" name="Oval 6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58" name="Line 7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59" name="Line 8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60" name="Rectangle 9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61" name="Oval 10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62" name="Oval 11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63" name="Line 12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64" name="Line 13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65" name="Rectangle 14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66" name="Oval 15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67" name="Oval 16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68" name="Line 17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69" name="Line 18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70" name="Rectangle 19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71" name="Oval 20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72" name="Oval 21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73" name="Line 22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74" name="Line 23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75" name="Rectangle 24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76" name="Oval 25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77" name="Oval 26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78" name="Line 27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79" name="Line 28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80" name="Rectangle 29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81" name="Oval 30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82" name="Oval 31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83" name="Line 32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84" name="Line 33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85" name="Rectangle 34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86" name="Oval 35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87" name="Freeform 36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88" name="Freeform 37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89" name="Freeform 38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2069 h 174"/>
                <a:gd name="T2" fmla="*/ 672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90" name="Freeform 39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91" name="Freeform 40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92" name="Freeform 41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93" name="Freeform 42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94" name="Freeform 43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595" name="Freeform 44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8596" name="Group 45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108622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8623" name="Text Box 47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u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8597" name="Group 48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108620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8621" name="Text Box 50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y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8598" name="Group 51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108618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8619" name="Text Box 53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x</a:t>
                </a:r>
              </a:p>
            </p:txBody>
          </p:sp>
        </p:grpSp>
        <p:grpSp>
          <p:nvGrpSpPr>
            <p:cNvPr id="108599" name="Group 54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108616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8617" name="Text Box 56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w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8600" name="Group 57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108614" name="Rectangle 5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8615" name="Text Box 59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v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8601" name="Group 60"/>
            <p:cNvGrpSpPr>
              <a:grpSpLocks/>
            </p:cNvGrpSpPr>
            <p:nvPr/>
          </p:nvGrpSpPr>
          <p:grpSpPr bwMode="auto">
            <a:xfrm>
              <a:off x="5025" y="1756"/>
              <a:ext cx="212" cy="288"/>
              <a:chOff x="2949" y="2395"/>
              <a:chExt cx="214" cy="288"/>
            </a:xfrm>
          </p:grpSpPr>
          <p:sp>
            <p:nvSpPr>
              <p:cNvPr id="108612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8613" name="Text Box 62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z</a:t>
                </a:r>
              </a:p>
            </p:txBody>
          </p:sp>
        </p:grpSp>
        <p:sp>
          <p:nvSpPr>
            <p:cNvPr id="108602" name="Text Box 63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603" name="Text Box 64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604" name="Text Box 65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605" name="Text Box 66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606" name="Text Box 67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607" name="Text Box 68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608" name="Text Box 69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609" name="Text Box 70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610" name="Text Box 71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8611" name="Text Box 72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08551" name="Text Box 73"/>
          <p:cNvSpPr txBox="1">
            <a:spLocks noChangeArrowheads="1"/>
          </p:cNvSpPr>
          <p:nvPr/>
        </p:nvSpPr>
        <p:spPr bwMode="auto">
          <a:xfrm>
            <a:off x="3765550" y="1770063"/>
            <a:ext cx="5045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clearly, d</a:t>
            </a:r>
            <a:r>
              <a:rPr lang="en-US" sz="2400" baseline="-25000">
                <a:solidFill>
                  <a:srgbClr val="000000"/>
                </a:solidFill>
                <a:latin typeface="Arial" charset="0"/>
              </a:rPr>
              <a:t>v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(z) = 5, d</a:t>
            </a:r>
            <a:r>
              <a:rPr lang="en-US" sz="2400" baseline="-25000">
                <a:solidFill>
                  <a:srgbClr val="000000"/>
                </a:solidFill>
                <a:latin typeface="Arial" charset="0"/>
              </a:rPr>
              <a:t>x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(z) = 3, d</a:t>
            </a:r>
            <a:r>
              <a:rPr lang="en-US" sz="2400" baseline="-25000">
                <a:solidFill>
                  <a:srgbClr val="000000"/>
                </a:solidFill>
                <a:latin typeface="Arial" charset="0"/>
              </a:rPr>
              <a:t>w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(z) = 3</a:t>
            </a:r>
          </a:p>
        </p:txBody>
      </p:sp>
      <p:sp>
        <p:nvSpPr>
          <p:cNvPr id="108552" name="Text Box 74"/>
          <p:cNvSpPr txBox="1">
            <a:spLocks noChangeArrowheads="1"/>
          </p:cNvSpPr>
          <p:nvPr/>
        </p:nvSpPr>
        <p:spPr bwMode="auto">
          <a:xfrm>
            <a:off x="4275138" y="2928938"/>
            <a:ext cx="3900487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d</a:t>
            </a:r>
            <a:r>
              <a:rPr lang="en-US" sz="2400" baseline="-25000">
                <a:solidFill>
                  <a:srgbClr val="000000"/>
                </a:solidFill>
                <a:latin typeface="Arial" charset="0"/>
              </a:rPr>
              <a:t>u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(z) = min { c(u,v) + d</a:t>
            </a:r>
            <a:r>
              <a:rPr lang="en-US" sz="2400" baseline="-25000">
                <a:solidFill>
                  <a:srgbClr val="000000"/>
                </a:solidFill>
                <a:latin typeface="Arial" charset="0"/>
              </a:rPr>
              <a:t>v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(z),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                   c(u,x) + d</a:t>
            </a:r>
            <a:r>
              <a:rPr lang="en-US" sz="2400" baseline="-25000">
                <a:solidFill>
                  <a:srgbClr val="000000"/>
                </a:solidFill>
                <a:latin typeface="Arial" charset="0"/>
              </a:rPr>
              <a:t>x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(z),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                   c(u,w) + d</a:t>
            </a:r>
            <a:r>
              <a:rPr lang="en-US" sz="2400" baseline="-25000">
                <a:solidFill>
                  <a:srgbClr val="000000"/>
                </a:solidFill>
                <a:latin typeface="Arial" charset="0"/>
              </a:rPr>
              <a:t>w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(z) }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        = min {2 + 5,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                   1 + 3,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                   5 + 3}  = 4</a:t>
            </a:r>
          </a:p>
        </p:txBody>
      </p:sp>
      <p:sp>
        <p:nvSpPr>
          <p:cNvPr id="108553" name="Text Box 75"/>
          <p:cNvSpPr txBox="1">
            <a:spLocks noChangeArrowheads="1"/>
          </p:cNvSpPr>
          <p:nvPr/>
        </p:nvSpPr>
        <p:spPr bwMode="auto">
          <a:xfrm>
            <a:off x="461963" y="5330825"/>
            <a:ext cx="67659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node achieving minimum is next</a:t>
            </a:r>
          </a:p>
          <a:p>
            <a:pPr defTabSz="9144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hop in shortest path, used in</a:t>
            </a:r>
            <a:r>
              <a:rPr lang="en-US" sz="2800">
                <a:solidFill>
                  <a:srgbClr val="000000"/>
                </a:solidFill>
                <a:latin typeface="Gill Sans MT" charset="0"/>
                <a:ea typeface="MS Mincho" pitchFamily="49" charset="-128"/>
                <a:cs typeface="MS Mincho" pitchFamily="49" charset="-128"/>
              </a:rPr>
              <a:t> </a:t>
            </a:r>
            <a:r>
              <a:rPr lang="en-US" sz="2800">
                <a:solidFill>
                  <a:srgbClr val="000000"/>
                </a:solidFill>
                <a:latin typeface="Gill Sans MT" charset="0"/>
              </a:rPr>
              <a:t>forwarding table</a:t>
            </a:r>
          </a:p>
        </p:txBody>
      </p:sp>
      <p:sp>
        <p:nvSpPr>
          <p:cNvPr id="108554" name="Text Box 76"/>
          <p:cNvSpPr txBox="1">
            <a:spLocks noChangeArrowheads="1"/>
          </p:cNvSpPr>
          <p:nvPr/>
        </p:nvSpPr>
        <p:spPr bwMode="auto">
          <a:xfrm>
            <a:off x="3862388" y="2466975"/>
            <a:ext cx="2725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B-F equation says:</a:t>
            </a:r>
          </a:p>
        </p:txBody>
      </p:sp>
    </p:spTree>
    <p:extLst>
      <p:ext uri="{BB962C8B-B14F-4D97-AF65-F5344CB8AC3E}">
        <p14:creationId xmlns:p14="http://schemas.microsoft.com/office/powerpoint/2010/main" val="115668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095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D1C88927-957F-5843-B8C2-4089993BC8BE}" type="slidenum">
              <a:rPr lang="en-US" smtClean="0">
                <a:solidFill>
                  <a:srgbClr val="000000"/>
                </a:solidFill>
              </a:rPr>
              <a:pPr/>
              <a:t>16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09572" name="Picture 5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950" y="1066800"/>
            <a:ext cx="63992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algorithm </a:t>
            </a:r>
          </a:p>
        </p:txBody>
      </p:sp>
      <p:sp>
        <p:nvSpPr>
          <p:cNvPr id="1095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CC0000"/>
                </a:solidFill>
              </a:rPr>
              <a:t>D</a:t>
            </a:r>
            <a:r>
              <a:rPr lang="en-US" baseline="-25000">
                <a:solidFill>
                  <a:srgbClr val="CC0000"/>
                </a:solidFill>
              </a:rPr>
              <a:t>x</a:t>
            </a:r>
            <a:r>
              <a:rPr lang="en-US">
                <a:solidFill>
                  <a:srgbClr val="CC0000"/>
                </a:solidFill>
              </a:rPr>
              <a:t>(y)</a:t>
            </a:r>
            <a:r>
              <a:rPr lang="en-US"/>
              <a:t> = estimate of least cost from x to y</a:t>
            </a:r>
          </a:p>
          <a:p>
            <a:pPr lvl="1"/>
            <a:r>
              <a:rPr lang="en-US"/>
              <a:t>x maintains  distance vector </a:t>
            </a:r>
            <a:r>
              <a:rPr lang="en-US" b="1">
                <a:solidFill>
                  <a:srgbClr val="CC0000"/>
                </a:solidFill>
              </a:rPr>
              <a:t>D</a:t>
            </a:r>
            <a:r>
              <a:rPr lang="en-US" baseline="-25000">
                <a:solidFill>
                  <a:srgbClr val="CC0000"/>
                </a:solidFill>
              </a:rPr>
              <a:t>x</a:t>
            </a:r>
            <a:r>
              <a:rPr lang="en-US">
                <a:solidFill>
                  <a:srgbClr val="CC0000"/>
                </a:solidFill>
              </a:rPr>
              <a:t> = [D</a:t>
            </a:r>
            <a:r>
              <a:rPr lang="en-US" baseline="-25000">
                <a:solidFill>
                  <a:srgbClr val="CC0000"/>
                </a:solidFill>
              </a:rPr>
              <a:t>x</a:t>
            </a:r>
            <a:r>
              <a:rPr lang="en-US">
                <a:solidFill>
                  <a:srgbClr val="CC0000"/>
                </a:solidFill>
              </a:rPr>
              <a:t>(y): y </a:t>
            </a:r>
            <a:r>
              <a:rPr lang="ru-RU">
                <a:solidFill>
                  <a:srgbClr val="CC0000"/>
                </a:solidFill>
              </a:rPr>
              <a:t>є</a:t>
            </a:r>
            <a:r>
              <a:rPr lang="en-US">
                <a:solidFill>
                  <a:srgbClr val="CC0000"/>
                </a:solidFill>
              </a:rPr>
              <a:t> N ]</a:t>
            </a:r>
          </a:p>
          <a:p>
            <a:r>
              <a:rPr lang="en-US"/>
              <a:t>node x:</a:t>
            </a:r>
          </a:p>
          <a:p>
            <a:pPr lvl="1"/>
            <a:r>
              <a:rPr lang="en-US" sz="2800"/>
              <a:t>knows cost to each neighbor v: </a:t>
            </a:r>
            <a:r>
              <a:rPr lang="en-US" sz="2800">
                <a:solidFill>
                  <a:srgbClr val="CC0000"/>
                </a:solidFill>
              </a:rPr>
              <a:t>c(x,v)</a:t>
            </a:r>
          </a:p>
          <a:p>
            <a:pPr lvl="1"/>
            <a:r>
              <a:rPr lang="en-US" sz="2800"/>
              <a:t>maintains its neighbors’ distance vectors. For each neighbor v, x maintains </a:t>
            </a:r>
            <a:br>
              <a:rPr lang="en-US" sz="2800"/>
            </a:br>
            <a:r>
              <a:rPr lang="en-US" sz="2800" b="1">
                <a:solidFill>
                  <a:srgbClr val="CC0000"/>
                </a:solidFill>
              </a:rPr>
              <a:t>D</a:t>
            </a:r>
            <a:r>
              <a:rPr lang="en-US" sz="2800" baseline="-25000">
                <a:solidFill>
                  <a:srgbClr val="CC0000"/>
                </a:solidFill>
              </a:rPr>
              <a:t>v</a:t>
            </a:r>
            <a:r>
              <a:rPr lang="en-US" sz="2800">
                <a:solidFill>
                  <a:srgbClr val="CC0000"/>
                </a:solidFill>
              </a:rPr>
              <a:t> = [D</a:t>
            </a:r>
            <a:r>
              <a:rPr lang="en-US" sz="2800" baseline="-25000">
                <a:solidFill>
                  <a:srgbClr val="CC0000"/>
                </a:solidFill>
              </a:rPr>
              <a:t>v</a:t>
            </a:r>
            <a:r>
              <a:rPr lang="en-US" sz="2800">
                <a:solidFill>
                  <a:srgbClr val="CC0000"/>
                </a:solidFill>
              </a:rPr>
              <a:t>(y): y </a:t>
            </a:r>
            <a:r>
              <a:rPr lang="ru-RU" sz="2800">
                <a:solidFill>
                  <a:srgbClr val="CC0000"/>
                </a:solidFill>
              </a:rPr>
              <a:t>є</a:t>
            </a:r>
            <a:r>
              <a:rPr lang="en-US" sz="2800">
                <a:solidFill>
                  <a:srgbClr val="CC0000"/>
                </a:solidFill>
              </a:rPr>
              <a:t> N ]</a:t>
            </a:r>
          </a:p>
          <a:p>
            <a:pPr>
              <a:buFont typeface="Wingdings" charset="2"/>
              <a:buNone/>
            </a:pPr>
            <a:endParaRPr lang="en-US">
              <a:solidFill>
                <a:srgbClr val="CC000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99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105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8DA19232-A3C1-2443-A721-F08A9F9A48F2}" type="slidenum">
              <a:rPr lang="en-US" smtClean="0">
                <a:solidFill>
                  <a:srgbClr val="000000"/>
                </a:solidFill>
              </a:rPr>
              <a:pPr/>
              <a:t>17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2414588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3200" i="1">
                <a:solidFill>
                  <a:srgbClr val="CC0000"/>
                </a:solidFill>
              </a:rPr>
              <a:t>key idea:</a:t>
            </a:r>
            <a:r>
              <a:rPr lang="en-US" sz="3200">
                <a:solidFill>
                  <a:srgbClr val="CC0000"/>
                </a:solidFill>
              </a:rPr>
              <a:t> </a:t>
            </a:r>
          </a:p>
          <a:p>
            <a:r>
              <a:rPr lang="en-US"/>
              <a:t>from time-to-time, each node sends its own distance vector estimate to neighbors</a:t>
            </a:r>
          </a:p>
          <a:p>
            <a:r>
              <a:rPr lang="en-US"/>
              <a:t>when x receives new DV estimate from neighbor, it updates its own DV using B-F equation:</a:t>
            </a:r>
          </a:p>
        </p:txBody>
      </p:sp>
      <p:sp>
        <p:nvSpPr>
          <p:cNvPr id="110597" name="Rectangle 4"/>
          <p:cNvSpPr>
            <a:spLocks noChangeArrowheads="1"/>
          </p:cNvSpPr>
          <p:nvPr/>
        </p:nvSpPr>
        <p:spPr bwMode="auto">
          <a:xfrm>
            <a:off x="1003300" y="3821113"/>
            <a:ext cx="7816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>
                <a:solidFill>
                  <a:srgbClr val="CC0000"/>
                </a:solidFill>
                <a:latin typeface="Arial" charset="0"/>
                <a:ea typeface="Times New Roman" charset="0"/>
                <a:cs typeface="Times New Roman" charset="0"/>
              </a:rPr>
              <a:t>D</a:t>
            </a:r>
            <a:r>
              <a:rPr lang="en-US" sz="2800" i="1" baseline="-30000">
                <a:solidFill>
                  <a:srgbClr val="CC0000"/>
                </a:solidFill>
                <a:latin typeface="Arial" charset="0"/>
                <a:ea typeface="Times New Roman" charset="0"/>
                <a:cs typeface="Times New Roman" charset="0"/>
              </a:rPr>
              <a:t>x</a:t>
            </a:r>
            <a:r>
              <a:rPr lang="en-US" sz="2800" i="1">
                <a:solidFill>
                  <a:srgbClr val="CC0000"/>
                </a:solidFill>
                <a:latin typeface="Arial" charset="0"/>
                <a:ea typeface="Times New Roman" charset="0"/>
                <a:cs typeface="Times New Roman" charset="0"/>
              </a:rPr>
              <a:t>(y) ← min</a:t>
            </a:r>
            <a:r>
              <a:rPr lang="en-US" sz="2800" i="1" baseline="-30000">
                <a:solidFill>
                  <a:srgbClr val="CC0000"/>
                </a:solidFill>
                <a:latin typeface="Arial" charset="0"/>
                <a:ea typeface="Times New Roman" charset="0"/>
                <a:cs typeface="Times New Roman" charset="0"/>
              </a:rPr>
              <a:t>v</a:t>
            </a:r>
            <a:r>
              <a:rPr lang="en-US" sz="2800" i="1">
                <a:solidFill>
                  <a:srgbClr val="CC0000"/>
                </a:solidFill>
                <a:latin typeface="Arial" charset="0"/>
                <a:ea typeface="Times New Roman" charset="0"/>
                <a:cs typeface="Times New Roman" charset="0"/>
              </a:rPr>
              <a:t>{c(x,v) + D</a:t>
            </a:r>
            <a:r>
              <a:rPr lang="en-US" sz="2800" i="1" baseline="-30000">
                <a:solidFill>
                  <a:srgbClr val="CC0000"/>
                </a:solidFill>
                <a:latin typeface="Arial" charset="0"/>
                <a:ea typeface="Times New Roman" charset="0"/>
                <a:cs typeface="Times New Roman" charset="0"/>
              </a:rPr>
              <a:t>v</a:t>
            </a:r>
            <a:r>
              <a:rPr lang="en-US" sz="2800" i="1">
                <a:solidFill>
                  <a:srgbClr val="CC0000"/>
                </a:solidFill>
                <a:latin typeface="Arial" charset="0"/>
                <a:ea typeface="Times New Roman" charset="0"/>
                <a:cs typeface="Times New Roman" charset="0"/>
              </a:rPr>
              <a:t>(y)}  for each node y </a:t>
            </a:r>
            <a:r>
              <a:rPr lang="en-US" sz="2800" i="1">
                <a:solidFill>
                  <a:srgbClr val="CC0000"/>
                </a:solidFill>
                <a:latin typeface="Arial" charset="0"/>
                <a:ea typeface="MS Mincho" pitchFamily="49" charset="-128"/>
                <a:cs typeface="MS Mincho" pitchFamily="49" charset="-128"/>
              </a:rPr>
              <a:t>∊</a:t>
            </a:r>
            <a:r>
              <a:rPr lang="en-US" sz="2800" i="1">
                <a:solidFill>
                  <a:srgbClr val="CC0000"/>
                </a:solidFill>
                <a:latin typeface="Arial" charset="0"/>
                <a:ea typeface="Times New Roman" charset="0"/>
                <a:cs typeface="Times New Roman" charset="0"/>
              </a:rPr>
              <a:t> N</a:t>
            </a:r>
          </a:p>
        </p:txBody>
      </p:sp>
      <p:sp>
        <p:nvSpPr>
          <p:cNvPr id="110598" name="Rectangle 5"/>
          <p:cNvSpPr>
            <a:spLocks noChangeArrowheads="1"/>
          </p:cNvSpPr>
          <p:nvPr/>
        </p:nvSpPr>
        <p:spPr bwMode="auto">
          <a:xfrm>
            <a:off x="385763" y="4640263"/>
            <a:ext cx="777240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under minor, natural conditions, the estimate </a:t>
            </a:r>
            <a:r>
              <a:rPr lang="en-US" sz="2800" i="1">
                <a:solidFill>
                  <a:srgbClr val="000000"/>
                </a:solidFill>
                <a:latin typeface="Gill Sans MT" charset="0"/>
                <a:ea typeface="Times New Roman" charset="0"/>
                <a:cs typeface="Times New Roman" charset="0"/>
              </a:rPr>
              <a:t>D</a:t>
            </a:r>
            <a:r>
              <a:rPr lang="en-US" sz="2800" i="1" baseline="-30000">
                <a:solidFill>
                  <a:srgbClr val="000000"/>
                </a:solidFill>
                <a:latin typeface="Gill Sans MT" charset="0"/>
                <a:ea typeface="Times New Roman" charset="0"/>
                <a:cs typeface="Times New Roman" charset="0"/>
              </a:rPr>
              <a:t>x</a:t>
            </a:r>
            <a:r>
              <a:rPr lang="en-US" sz="2800" i="1">
                <a:solidFill>
                  <a:srgbClr val="000000"/>
                </a:solidFill>
                <a:latin typeface="Gill Sans MT" charset="0"/>
                <a:ea typeface="Times New Roman" charset="0"/>
                <a:cs typeface="Times New Roman" charset="0"/>
              </a:rPr>
              <a:t>(y) converge to the actual least cost </a:t>
            </a:r>
            <a:r>
              <a:rPr lang="en-US" sz="2800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sz="2800" baseline="-25000">
                <a:solidFill>
                  <a:srgbClr val="000000"/>
                </a:solidFill>
                <a:latin typeface="Gill Sans MT" charset="0"/>
              </a:rPr>
              <a:t>x</a:t>
            </a:r>
            <a:r>
              <a:rPr lang="en-US" sz="2800">
                <a:solidFill>
                  <a:srgbClr val="000000"/>
                </a:solidFill>
                <a:latin typeface="Gill Sans MT" charset="0"/>
              </a:rPr>
              <a:t>(y)</a:t>
            </a:r>
            <a:r>
              <a:rPr lang="en-US" sz="2400">
                <a:solidFill>
                  <a:srgbClr val="000000"/>
                </a:solidFill>
                <a:latin typeface="Gill Sans MT" charset="0"/>
              </a:rPr>
              <a:t> </a:t>
            </a:r>
          </a:p>
        </p:txBody>
      </p:sp>
      <p:pic>
        <p:nvPicPr>
          <p:cNvPr id="110599" name="Picture 7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950" y="1066800"/>
            <a:ext cx="63992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00" name="Rectangle 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Distance vector algorithm </a:t>
            </a:r>
          </a:p>
        </p:txBody>
      </p:sp>
    </p:spTree>
    <p:extLst>
      <p:ext uri="{BB962C8B-B14F-4D97-AF65-F5344CB8AC3E}">
        <p14:creationId xmlns:p14="http://schemas.microsoft.com/office/powerpoint/2010/main" val="1030011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1161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4BF985BC-141A-474A-BF7D-3EA37CB81D59}" type="slidenum">
              <a:rPr lang="en-US" smtClean="0">
                <a:solidFill>
                  <a:srgbClr val="000000"/>
                </a:solidFill>
              </a:rPr>
              <a:pPr/>
              <a:t>18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16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1975" y="1417638"/>
            <a:ext cx="3781425" cy="4648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iterative, asynchronous: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 sz="2400"/>
              <a:t>each local iteration caused by: </a:t>
            </a:r>
          </a:p>
          <a:p>
            <a:r>
              <a:rPr lang="en-US" sz="2400"/>
              <a:t>local link cost change </a:t>
            </a:r>
          </a:p>
          <a:p>
            <a:r>
              <a:rPr lang="en-US" sz="2400"/>
              <a:t>DV update message from neighbor</a:t>
            </a:r>
          </a:p>
          <a:p>
            <a:pPr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distributed:</a:t>
            </a:r>
          </a:p>
          <a:p>
            <a:r>
              <a:rPr lang="en-US" sz="2400"/>
              <a:t>each node notifies neighbors </a:t>
            </a:r>
            <a:r>
              <a:rPr lang="en-US" sz="2400" i="1"/>
              <a:t>only</a:t>
            </a:r>
            <a:r>
              <a:rPr lang="en-US" sz="2400"/>
              <a:t> when its DV changes</a:t>
            </a:r>
          </a:p>
          <a:p>
            <a:pPr lvl="1"/>
            <a:r>
              <a:rPr lang="en-US" sz="2000"/>
              <a:t>neighbors then notify their neighbors if necessary</a:t>
            </a:r>
            <a:endParaRPr lang="en-US"/>
          </a:p>
        </p:txBody>
      </p:sp>
      <p:sp>
        <p:nvSpPr>
          <p:cNvPr id="111621" name="Text Box 4"/>
          <p:cNvSpPr txBox="1">
            <a:spLocks noChangeArrowheads="1"/>
          </p:cNvSpPr>
          <p:nvPr/>
        </p:nvSpPr>
        <p:spPr bwMode="auto">
          <a:xfrm>
            <a:off x="5257800" y="1751013"/>
            <a:ext cx="3524250" cy="414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charset="0"/>
            </a:endParaRPr>
          </a:p>
          <a:p>
            <a:pPr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i="1">
                <a:solidFill>
                  <a:srgbClr val="000099"/>
                </a:solidFill>
                <a:latin typeface="Arial" charset="0"/>
              </a:rPr>
              <a:t>wait</a:t>
            </a:r>
            <a:r>
              <a:rPr lang="en-US" sz="200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for (change in local link cost or msg from neighbor)</a:t>
            </a:r>
          </a:p>
          <a:p>
            <a:pPr defTabSz="914400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i="1">
                <a:solidFill>
                  <a:srgbClr val="000099"/>
                </a:solidFill>
                <a:latin typeface="Arial" charset="0"/>
              </a:rPr>
              <a:t>recompute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estimates</a:t>
            </a:r>
          </a:p>
          <a:p>
            <a:pPr defTabSz="914400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if DV to any dest has changed, </a:t>
            </a:r>
            <a:r>
              <a:rPr lang="en-US" sz="2400" i="1">
                <a:solidFill>
                  <a:srgbClr val="000099"/>
                </a:solidFill>
                <a:latin typeface="Arial" charset="0"/>
              </a:rPr>
              <a:t>notify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neighbors </a:t>
            </a:r>
            <a:endParaRPr lang="en-US" sz="2400">
              <a:solidFill>
                <a:srgbClr val="000000"/>
              </a:solidFill>
              <a:latin typeface="Arial" charset="0"/>
            </a:endParaRPr>
          </a:p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11622" name="Line 5"/>
          <p:cNvSpPr>
            <a:spLocks noChangeShapeType="1"/>
          </p:cNvSpPr>
          <p:nvPr/>
        </p:nvSpPr>
        <p:spPr bwMode="auto">
          <a:xfrm>
            <a:off x="6811963" y="3055938"/>
            <a:ext cx="0" cy="59055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1623" name="Line 6"/>
          <p:cNvSpPr>
            <a:spLocks noChangeShapeType="1"/>
          </p:cNvSpPr>
          <p:nvPr/>
        </p:nvSpPr>
        <p:spPr bwMode="auto">
          <a:xfrm>
            <a:off x="6791325" y="4075113"/>
            <a:ext cx="0" cy="59055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1624" name="Freeform 7"/>
          <p:cNvSpPr>
            <a:spLocks/>
          </p:cNvSpPr>
          <p:nvPr/>
        </p:nvSpPr>
        <p:spPr bwMode="auto">
          <a:xfrm>
            <a:off x="5229225" y="2160588"/>
            <a:ext cx="1552575" cy="3581400"/>
          </a:xfrm>
          <a:custGeom>
            <a:avLst/>
            <a:gdLst>
              <a:gd name="T0" fmla="*/ 2147483647 w 978"/>
              <a:gd name="T1" fmla="*/ 2147483647 h 2256"/>
              <a:gd name="T2" fmla="*/ 2147483647 w 978"/>
              <a:gd name="T3" fmla="*/ 2147483647 h 2256"/>
              <a:gd name="T4" fmla="*/ 0 w 978"/>
              <a:gd name="T5" fmla="*/ 2147483647 h 2256"/>
              <a:gd name="T6" fmla="*/ 0 w 978"/>
              <a:gd name="T7" fmla="*/ 0 h 2256"/>
              <a:gd name="T8" fmla="*/ 2147483647 w 978"/>
              <a:gd name="T9" fmla="*/ 0 h 2256"/>
              <a:gd name="T10" fmla="*/ 2147483647 w 978"/>
              <a:gd name="T11" fmla="*/ 390625013 h 22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78"/>
              <a:gd name="T19" fmla="*/ 0 h 2256"/>
              <a:gd name="T20" fmla="*/ 978 w 978"/>
              <a:gd name="T21" fmla="*/ 2256 h 225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78" h="2256">
                <a:moveTo>
                  <a:pt x="960" y="2010"/>
                </a:moveTo>
                <a:lnTo>
                  <a:pt x="961" y="2256"/>
                </a:lnTo>
                <a:lnTo>
                  <a:pt x="0" y="2256"/>
                </a:lnTo>
                <a:lnTo>
                  <a:pt x="0" y="0"/>
                </a:lnTo>
                <a:lnTo>
                  <a:pt x="978" y="0"/>
                </a:lnTo>
                <a:lnTo>
                  <a:pt x="978" y="155"/>
                </a:lnTo>
              </a:path>
            </a:pathLst>
          </a:cu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1625" name="Text Box 8"/>
          <p:cNvSpPr txBox="1">
            <a:spLocks noChangeArrowheads="1"/>
          </p:cNvSpPr>
          <p:nvPr/>
        </p:nvSpPr>
        <p:spPr bwMode="auto">
          <a:xfrm>
            <a:off x="4916488" y="1327150"/>
            <a:ext cx="162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each node:</a:t>
            </a:r>
          </a:p>
        </p:txBody>
      </p:sp>
      <p:pic>
        <p:nvPicPr>
          <p:cNvPr id="111626" name="Picture 10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950" y="1066800"/>
            <a:ext cx="63992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627" name="Rectangle 11"/>
          <p:cNvSpPr>
            <a:spLocks noGrp="1" noChangeArrowheads="1"/>
          </p:cNvSpPr>
          <p:nvPr>
            <p:ph type="title"/>
          </p:nvPr>
        </p:nvSpPr>
        <p:spPr>
          <a:xfrm>
            <a:off x="533400" y="239713"/>
            <a:ext cx="7772400" cy="1143000"/>
          </a:xfrm>
          <a:noFill/>
        </p:spPr>
        <p:txBody>
          <a:bodyPr/>
          <a:lstStyle/>
          <a:p>
            <a:r>
              <a:rPr lang="en-US"/>
              <a:t>Distance vector algorithm </a:t>
            </a:r>
          </a:p>
        </p:txBody>
      </p:sp>
    </p:spTree>
    <p:extLst>
      <p:ext uri="{BB962C8B-B14F-4D97-AF65-F5344CB8AC3E}">
        <p14:creationId xmlns:p14="http://schemas.microsoft.com/office/powerpoint/2010/main" val="3589204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126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79CA7EEF-2E48-464B-8138-9129BDED613F}" type="slidenum">
              <a:rPr lang="en-US" smtClean="0">
                <a:solidFill>
                  <a:srgbClr val="000000"/>
                </a:solidFill>
              </a:rPr>
              <a:pPr/>
              <a:t>19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44" name="Line 3"/>
          <p:cNvSpPr>
            <a:spLocks noChangeShapeType="1"/>
          </p:cNvSpPr>
          <p:nvPr/>
        </p:nvSpPr>
        <p:spPr bwMode="auto">
          <a:xfrm>
            <a:off x="1219200" y="1447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45" name="Line 4"/>
          <p:cNvSpPr>
            <a:spLocks noChangeShapeType="1"/>
          </p:cNvSpPr>
          <p:nvPr/>
        </p:nvSpPr>
        <p:spPr bwMode="auto">
          <a:xfrm>
            <a:off x="914400" y="167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46" name="Text Box 5"/>
          <p:cNvSpPr txBox="1">
            <a:spLocks noChangeArrowheads="1"/>
          </p:cNvSpPr>
          <p:nvPr/>
        </p:nvSpPr>
        <p:spPr bwMode="auto">
          <a:xfrm>
            <a:off x="1219200" y="12906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2647" name="Text Box 6"/>
          <p:cNvSpPr txBox="1">
            <a:spLocks noChangeArrowheads="1"/>
          </p:cNvSpPr>
          <p:nvPr/>
        </p:nvSpPr>
        <p:spPr bwMode="auto">
          <a:xfrm>
            <a:off x="914400" y="16716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2648" name="Text Box 7"/>
          <p:cNvSpPr txBox="1">
            <a:spLocks noChangeArrowheads="1"/>
          </p:cNvSpPr>
          <p:nvPr/>
        </p:nvSpPr>
        <p:spPr bwMode="auto">
          <a:xfrm>
            <a:off x="914400" y="19764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2649" name="Text Box 8"/>
          <p:cNvSpPr txBox="1">
            <a:spLocks noChangeArrowheads="1"/>
          </p:cNvSpPr>
          <p:nvPr/>
        </p:nvSpPr>
        <p:spPr bwMode="auto">
          <a:xfrm>
            <a:off x="914400" y="22812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2650" name="Text Box 9"/>
          <p:cNvSpPr txBox="1">
            <a:spLocks noChangeArrowheads="1"/>
          </p:cNvSpPr>
          <p:nvPr/>
        </p:nvSpPr>
        <p:spPr bwMode="auto">
          <a:xfrm>
            <a:off x="1219200" y="16716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0  2   7</a:t>
            </a:r>
          </a:p>
        </p:txBody>
      </p:sp>
      <p:sp>
        <p:nvSpPr>
          <p:cNvPr id="112651" name="Text Box 10"/>
          <p:cNvSpPr txBox="1">
            <a:spLocks noChangeArrowheads="1"/>
          </p:cNvSpPr>
          <p:nvPr/>
        </p:nvSpPr>
        <p:spPr bwMode="auto">
          <a:xfrm>
            <a:off x="1219200" y="20526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52" name="Text Box 11"/>
          <p:cNvSpPr txBox="1">
            <a:spLocks noChangeArrowheads="1"/>
          </p:cNvSpPr>
          <p:nvPr/>
        </p:nvSpPr>
        <p:spPr bwMode="auto">
          <a:xfrm>
            <a:off x="1447800" y="20526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53" name="Text Box 12"/>
          <p:cNvSpPr txBox="1">
            <a:spLocks noChangeArrowheads="1"/>
          </p:cNvSpPr>
          <p:nvPr/>
        </p:nvSpPr>
        <p:spPr bwMode="auto">
          <a:xfrm>
            <a:off x="1828800" y="20526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54" name="Text Box 13"/>
          <p:cNvSpPr txBox="1">
            <a:spLocks noChangeArrowheads="1"/>
          </p:cNvSpPr>
          <p:nvPr/>
        </p:nvSpPr>
        <p:spPr bwMode="auto">
          <a:xfrm>
            <a:off x="1219200" y="23574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55" name="Text Box 14"/>
          <p:cNvSpPr txBox="1">
            <a:spLocks noChangeArrowheads="1"/>
          </p:cNvSpPr>
          <p:nvPr/>
        </p:nvSpPr>
        <p:spPr bwMode="auto">
          <a:xfrm>
            <a:off x="1447800" y="23574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56" name="Text Box 15"/>
          <p:cNvSpPr txBox="1">
            <a:spLocks noChangeArrowheads="1"/>
          </p:cNvSpPr>
          <p:nvPr/>
        </p:nvSpPr>
        <p:spPr bwMode="auto">
          <a:xfrm>
            <a:off x="1828800" y="23574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57" name="Text Box 16"/>
          <p:cNvSpPr txBox="1">
            <a:spLocks noChangeArrowheads="1"/>
          </p:cNvSpPr>
          <p:nvPr/>
        </p:nvSpPr>
        <p:spPr bwMode="auto">
          <a:xfrm rot="-5400000">
            <a:off x="2650332" y="2026444"/>
            <a:ext cx="538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  <p:sp>
        <p:nvSpPr>
          <p:cNvPr id="112658" name="Text Box 17"/>
          <p:cNvSpPr txBox="1">
            <a:spLocks noChangeArrowheads="1"/>
          </p:cNvSpPr>
          <p:nvPr/>
        </p:nvSpPr>
        <p:spPr bwMode="auto">
          <a:xfrm>
            <a:off x="1352550" y="1158875"/>
            <a:ext cx="7064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2659" name="Text Box 18"/>
          <p:cNvSpPr txBox="1">
            <a:spLocks noChangeArrowheads="1"/>
          </p:cNvSpPr>
          <p:nvPr/>
        </p:nvSpPr>
        <p:spPr bwMode="auto">
          <a:xfrm rot="-5400000">
            <a:off x="518319" y="3810794"/>
            <a:ext cx="538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  <p:sp>
        <p:nvSpPr>
          <p:cNvPr id="112660" name="Text Box 19"/>
          <p:cNvSpPr txBox="1">
            <a:spLocks noChangeArrowheads="1"/>
          </p:cNvSpPr>
          <p:nvPr/>
        </p:nvSpPr>
        <p:spPr bwMode="auto">
          <a:xfrm rot="-5400000">
            <a:off x="518318" y="5618957"/>
            <a:ext cx="538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  <p:sp>
        <p:nvSpPr>
          <p:cNvPr id="112661" name="Line 20"/>
          <p:cNvSpPr>
            <a:spLocks noChangeShapeType="1"/>
          </p:cNvSpPr>
          <p:nvPr/>
        </p:nvSpPr>
        <p:spPr bwMode="auto">
          <a:xfrm>
            <a:off x="3276600" y="1447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62" name="Line 21"/>
          <p:cNvSpPr>
            <a:spLocks noChangeShapeType="1"/>
          </p:cNvSpPr>
          <p:nvPr/>
        </p:nvSpPr>
        <p:spPr bwMode="auto">
          <a:xfrm>
            <a:off x="2971800" y="167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63" name="Text Box 22"/>
          <p:cNvSpPr txBox="1">
            <a:spLocks noChangeArrowheads="1"/>
          </p:cNvSpPr>
          <p:nvPr/>
        </p:nvSpPr>
        <p:spPr bwMode="auto">
          <a:xfrm>
            <a:off x="3276600" y="12906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2664" name="Text Box 23"/>
          <p:cNvSpPr txBox="1">
            <a:spLocks noChangeArrowheads="1"/>
          </p:cNvSpPr>
          <p:nvPr/>
        </p:nvSpPr>
        <p:spPr bwMode="auto">
          <a:xfrm>
            <a:off x="2971800" y="16716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2665" name="Text Box 24"/>
          <p:cNvSpPr txBox="1">
            <a:spLocks noChangeArrowheads="1"/>
          </p:cNvSpPr>
          <p:nvPr/>
        </p:nvSpPr>
        <p:spPr bwMode="auto">
          <a:xfrm>
            <a:off x="2971800" y="19764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2666" name="Text Box 25"/>
          <p:cNvSpPr txBox="1">
            <a:spLocks noChangeArrowheads="1"/>
          </p:cNvSpPr>
          <p:nvPr/>
        </p:nvSpPr>
        <p:spPr bwMode="auto">
          <a:xfrm>
            <a:off x="2971800" y="22812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2667" name="Text Box 26"/>
          <p:cNvSpPr txBox="1">
            <a:spLocks noChangeArrowheads="1"/>
          </p:cNvSpPr>
          <p:nvPr/>
        </p:nvSpPr>
        <p:spPr bwMode="auto">
          <a:xfrm>
            <a:off x="3297238" y="16716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112668" name="Line 29"/>
          <p:cNvSpPr>
            <a:spLocks noChangeShapeType="1"/>
          </p:cNvSpPr>
          <p:nvPr/>
        </p:nvSpPr>
        <p:spPr bwMode="auto">
          <a:xfrm>
            <a:off x="1219200" y="3200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69" name="Line 30"/>
          <p:cNvSpPr>
            <a:spLocks noChangeShapeType="1"/>
          </p:cNvSpPr>
          <p:nvPr/>
        </p:nvSpPr>
        <p:spPr bwMode="auto">
          <a:xfrm>
            <a:off x="914400" y="3429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70" name="Text Box 31"/>
          <p:cNvSpPr txBox="1">
            <a:spLocks noChangeArrowheads="1"/>
          </p:cNvSpPr>
          <p:nvPr/>
        </p:nvSpPr>
        <p:spPr bwMode="auto">
          <a:xfrm>
            <a:off x="1219200" y="30432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2671" name="Text Box 32"/>
          <p:cNvSpPr txBox="1">
            <a:spLocks noChangeArrowheads="1"/>
          </p:cNvSpPr>
          <p:nvPr/>
        </p:nvSpPr>
        <p:spPr bwMode="auto">
          <a:xfrm>
            <a:off x="914400" y="34242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2672" name="Text Box 33"/>
          <p:cNvSpPr txBox="1">
            <a:spLocks noChangeArrowheads="1"/>
          </p:cNvSpPr>
          <p:nvPr/>
        </p:nvSpPr>
        <p:spPr bwMode="auto">
          <a:xfrm>
            <a:off x="914400" y="37290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2673" name="Text Box 34"/>
          <p:cNvSpPr txBox="1">
            <a:spLocks noChangeArrowheads="1"/>
          </p:cNvSpPr>
          <p:nvPr/>
        </p:nvSpPr>
        <p:spPr bwMode="auto">
          <a:xfrm>
            <a:off x="914400" y="40338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2674" name="Text Box 35"/>
          <p:cNvSpPr txBox="1">
            <a:spLocks noChangeArrowheads="1"/>
          </p:cNvSpPr>
          <p:nvPr/>
        </p:nvSpPr>
        <p:spPr bwMode="auto">
          <a:xfrm>
            <a:off x="1524000" y="34242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75" name="Text Box 36"/>
          <p:cNvSpPr txBox="1">
            <a:spLocks noChangeArrowheads="1"/>
          </p:cNvSpPr>
          <p:nvPr/>
        </p:nvSpPr>
        <p:spPr bwMode="auto">
          <a:xfrm>
            <a:off x="1828800" y="34242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76" name="Text Box 37"/>
          <p:cNvSpPr txBox="1">
            <a:spLocks noChangeArrowheads="1"/>
          </p:cNvSpPr>
          <p:nvPr/>
        </p:nvSpPr>
        <p:spPr bwMode="auto">
          <a:xfrm>
            <a:off x="1219200" y="41100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77" name="Text Box 38"/>
          <p:cNvSpPr txBox="1">
            <a:spLocks noChangeArrowheads="1"/>
          </p:cNvSpPr>
          <p:nvPr/>
        </p:nvSpPr>
        <p:spPr bwMode="auto">
          <a:xfrm>
            <a:off x="1447800" y="41100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78" name="Text Box 39"/>
          <p:cNvSpPr txBox="1">
            <a:spLocks noChangeArrowheads="1"/>
          </p:cNvSpPr>
          <p:nvPr/>
        </p:nvSpPr>
        <p:spPr bwMode="auto">
          <a:xfrm>
            <a:off x="1828800" y="41100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79" name="Text Box 40"/>
          <p:cNvSpPr txBox="1">
            <a:spLocks noChangeArrowheads="1"/>
          </p:cNvSpPr>
          <p:nvPr/>
        </p:nvSpPr>
        <p:spPr bwMode="auto">
          <a:xfrm>
            <a:off x="1341438" y="2933700"/>
            <a:ext cx="7064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2680" name="Line 41"/>
          <p:cNvSpPr>
            <a:spLocks noChangeShapeType="1"/>
          </p:cNvSpPr>
          <p:nvPr/>
        </p:nvSpPr>
        <p:spPr bwMode="auto">
          <a:xfrm>
            <a:off x="1219200" y="5029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81" name="Line 42"/>
          <p:cNvSpPr>
            <a:spLocks noChangeShapeType="1"/>
          </p:cNvSpPr>
          <p:nvPr/>
        </p:nvSpPr>
        <p:spPr bwMode="auto">
          <a:xfrm>
            <a:off x="914400" y="5257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82" name="Text Box 43"/>
          <p:cNvSpPr txBox="1">
            <a:spLocks noChangeArrowheads="1"/>
          </p:cNvSpPr>
          <p:nvPr/>
        </p:nvSpPr>
        <p:spPr bwMode="auto">
          <a:xfrm>
            <a:off x="1219200" y="48720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2683" name="Text Box 44"/>
          <p:cNvSpPr txBox="1">
            <a:spLocks noChangeArrowheads="1"/>
          </p:cNvSpPr>
          <p:nvPr/>
        </p:nvSpPr>
        <p:spPr bwMode="auto">
          <a:xfrm>
            <a:off x="914400" y="52530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2684" name="Text Box 45"/>
          <p:cNvSpPr txBox="1">
            <a:spLocks noChangeArrowheads="1"/>
          </p:cNvSpPr>
          <p:nvPr/>
        </p:nvSpPr>
        <p:spPr bwMode="auto">
          <a:xfrm>
            <a:off x="914400" y="55578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2685" name="Text Box 46"/>
          <p:cNvSpPr txBox="1">
            <a:spLocks noChangeArrowheads="1"/>
          </p:cNvSpPr>
          <p:nvPr/>
        </p:nvSpPr>
        <p:spPr bwMode="auto">
          <a:xfrm>
            <a:off x="914400" y="58626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2686" name="Text Box 47"/>
          <p:cNvSpPr txBox="1">
            <a:spLocks noChangeArrowheads="1"/>
          </p:cNvSpPr>
          <p:nvPr/>
        </p:nvSpPr>
        <p:spPr bwMode="auto">
          <a:xfrm>
            <a:off x="1219200" y="5638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87" name="Text Box 48"/>
          <p:cNvSpPr txBox="1">
            <a:spLocks noChangeArrowheads="1"/>
          </p:cNvSpPr>
          <p:nvPr/>
        </p:nvSpPr>
        <p:spPr bwMode="auto">
          <a:xfrm>
            <a:off x="1447800" y="56340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88" name="Text Box 49"/>
          <p:cNvSpPr txBox="1">
            <a:spLocks noChangeArrowheads="1"/>
          </p:cNvSpPr>
          <p:nvPr/>
        </p:nvSpPr>
        <p:spPr bwMode="auto">
          <a:xfrm>
            <a:off x="1828800" y="56340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2689" name="Text Box 50"/>
          <p:cNvSpPr txBox="1">
            <a:spLocks noChangeArrowheads="1"/>
          </p:cNvSpPr>
          <p:nvPr/>
        </p:nvSpPr>
        <p:spPr bwMode="auto">
          <a:xfrm>
            <a:off x="1219200" y="59388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112690" name="Text Box 51"/>
          <p:cNvSpPr txBox="1">
            <a:spLocks noChangeArrowheads="1"/>
          </p:cNvSpPr>
          <p:nvPr/>
        </p:nvSpPr>
        <p:spPr bwMode="auto">
          <a:xfrm>
            <a:off x="1447800" y="59388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12691" name="Text Box 52"/>
          <p:cNvSpPr txBox="1">
            <a:spLocks noChangeArrowheads="1"/>
          </p:cNvSpPr>
          <p:nvPr/>
        </p:nvSpPr>
        <p:spPr bwMode="auto">
          <a:xfrm>
            <a:off x="1828800" y="59388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112692" name="Text Box 53"/>
          <p:cNvSpPr txBox="1">
            <a:spLocks noChangeArrowheads="1"/>
          </p:cNvSpPr>
          <p:nvPr/>
        </p:nvSpPr>
        <p:spPr bwMode="auto">
          <a:xfrm>
            <a:off x="1363663" y="4740275"/>
            <a:ext cx="7064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2693" name="Text Box 54"/>
          <p:cNvSpPr txBox="1">
            <a:spLocks noChangeArrowheads="1"/>
          </p:cNvSpPr>
          <p:nvPr/>
        </p:nvSpPr>
        <p:spPr bwMode="auto">
          <a:xfrm>
            <a:off x="1219200" y="3500438"/>
            <a:ext cx="946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2   0   1</a:t>
            </a:r>
          </a:p>
        </p:txBody>
      </p:sp>
      <p:sp>
        <p:nvSpPr>
          <p:cNvPr id="112694" name="Text Box 55"/>
          <p:cNvSpPr txBox="1">
            <a:spLocks noChangeArrowheads="1"/>
          </p:cNvSpPr>
          <p:nvPr/>
        </p:nvSpPr>
        <p:spPr bwMode="auto">
          <a:xfrm>
            <a:off x="1219200" y="5257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 ∞  ∞</a:t>
            </a:r>
          </a:p>
        </p:txBody>
      </p:sp>
      <p:sp>
        <p:nvSpPr>
          <p:cNvPr id="112695" name="Text Box 56"/>
          <p:cNvSpPr txBox="1">
            <a:spLocks noChangeArrowheads="1"/>
          </p:cNvSpPr>
          <p:nvPr/>
        </p:nvSpPr>
        <p:spPr bwMode="auto">
          <a:xfrm>
            <a:off x="3260725" y="2006600"/>
            <a:ext cx="946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2   0   1</a:t>
            </a:r>
          </a:p>
        </p:txBody>
      </p:sp>
      <p:sp>
        <p:nvSpPr>
          <p:cNvPr id="112696" name="Text Box 57"/>
          <p:cNvSpPr txBox="1">
            <a:spLocks noChangeArrowheads="1"/>
          </p:cNvSpPr>
          <p:nvPr/>
        </p:nvSpPr>
        <p:spPr bwMode="auto">
          <a:xfrm>
            <a:off x="3260725" y="2322513"/>
            <a:ext cx="946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7   1   0</a:t>
            </a:r>
          </a:p>
        </p:txBody>
      </p:sp>
      <p:sp>
        <p:nvSpPr>
          <p:cNvPr id="112697" name="Line 58"/>
          <p:cNvSpPr>
            <a:spLocks noChangeShapeType="1"/>
          </p:cNvSpPr>
          <p:nvPr/>
        </p:nvSpPr>
        <p:spPr bwMode="auto">
          <a:xfrm>
            <a:off x="2209800" y="1981200"/>
            <a:ext cx="685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98" name="Line 59"/>
          <p:cNvSpPr>
            <a:spLocks noChangeShapeType="1"/>
          </p:cNvSpPr>
          <p:nvPr/>
        </p:nvSpPr>
        <p:spPr bwMode="auto">
          <a:xfrm>
            <a:off x="2133600" y="2057400"/>
            <a:ext cx="685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99" name="Line 60"/>
          <p:cNvSpPr>
            <a:spLocks noChangeShapeType="1"/>
          </p:cNvSpPr>
          <p:nvPr/>
        </p:nvSpPr>
        <p:spPr bwMode="auto">
          <a:xfrm flipV="1">
            <a:off x="2133600" y="2514600"/>
            <a:ext cx="762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00" name="Line 61"/>
          <p:cNvSpPr>
            <a:spLocks noChangeShapeType="1"/>
          </p:cNvSpPr>
          <p:nvPr/>
        </p:nvSpPr>
        <p:spPr bwMode="auto">
          <a:xfrm>
            <a:off x="2133600" y="41148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01" name="Line 62"/>
          <p:cNvSpPr>
            <a:spLocks noChangeShapeType="1"/>
          </p:cNvSpPr>
          <p:nvPr/>
        </p:nvSpPr>
        <p:spPr bwMode="auto">
          <a:xfrm flipV="1">
            <a:off x="2133600" y="2590800"/>
            <a:ext cx="8382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02" name="Line 63"/>
          <p:cNvSpPr>
            <a:spLocks noChangeShapeType="1"/>
          </p:cNvSpPr>
          <p:nvPr/>
        </p:nvSpPr>
        <p:spPr bwMode="auto">
          <a:xfrm flipV="1">
            <a:off x="2209800" y="4343400"/>
            <a:ext cx="762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03" name="Line 64"/>
          <p:cNvSpPr>
            <a:spLocks noChangeShapeType="1"/>
          </p:cNvSpPr>
          <p:nvPr/>
        </p:nvSpPr>
        <p:spPr bwMode="auto">
          <a:xfrm>
            <a:off x="609600" y="6345238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04" name="Text Box 65"/>
          <p:cNvSpPr txBox="1">
            <a:spLocks noChangeArrowheads="1"/>
          </p:cNvSpPr>
          <p:nvPr/>
        </p:nvSpPr>
        <p:spPr bwMode="auto">
          <a:xfrm>
            <a:off x="6069013" y="6137275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grpSp>
        <p:nvGrpSpPr>
          <p:cNvPr id="112705" name="Group 66"/>
          <p:cNvGrpSpPr>
            <a:grpSpLocks/>
          </p:cNvGrpSpPr>
          <p:nvPr/>
        </p:nvGrpSpPr>
        <p:grpSpPr bwMode="auto">
          <a:xfrm>
            <a:off x="6632575" y="2911475"/>
            <a:ext cx="2184400" cy="1212850"/>
            <a:chOff x="2352" y="0"/>
            <a:chExt cx="1376" cy="764"/>
          </a:xfrm>
        </p:grpSpPr>
        <p:sp>
          <p:nvSpPr>
            <p:cNvPr id="112721" name="Freeform 67"/>
            <p:cNvSpPr>
              <a:spLocks/>
            </p:cNvSpPr>
            <p:nvPr/>
          </p:nvSpPr>
          <p:spPr bwMode="auto">
            <a:xfrm>
              <a:off x="2352" y="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12722" name="Group 68"/>
            <p:cNvGrpSpPr>
              <a:grpSpLocks/>
            </p:cNvGrpSpPr>
            <p:nvPr/>
          </p:nvGrpSpPr>
          <p:grpSpPr bwMode="auto">
            <a:xfrm>
              <a:off x="2448" y="70"/>
              <a:ext cx="1161" cy="676"/>
              <a:chOff x="-17" y="1282"/>
              <a:chExt cx="1161" cy="676"/>
            </a:xfrm>
          </p:grpSpPr>
          <p:sp>
            <p:nvSpPr>
              <p:cNvPr id="112723" name="Freeform 69"/>
              <p:cNvSpPr>
                <a:spLocks/>
              </p:cNvSpPr>
              <p:nvPr/>
            </p:nvSpPr>
            <p:spPr bwMode="auto">
              <a:xfrm>
                <a:off x="246" y="1476"/>
                <a:ext cx="222" cy="180"/>
              </a:xfrm>
              <a:custGeom>
                <a:avLst/>
                <a:gdLst>
                  <a:gd name="T0" fmla="*/ 0 w 222"/>
                  <a:gd name="T1" fmla="*/ 180 h 180"/>
                  <a:gd name="T2" fmla="*/ 222 w 222"/>
                  <a:gd name="T3" fmla="*/ 0 h 180"/>
                  <a:gd name="T4" fmla="*/ 0 60000 65536"/>
                  <a:gd name="T5" fmla="*/ 0 60000 65536"/>
                  <a:gd name="T6" fmla="*/ 0 w 222"/>
                  <a:gd name="T7" fmla="*/ 0 h 180"/>
                  <a:gd name="T8" fmla="*/ 222 w 222"/>
                  <a:gd name="T9" fmla="*/ 180 h 18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22" h="180">
                    <a:moveTo>
                      <a:pt x="0" y="180"/>
                    </a:moveTo>
                    <a:lnTo>
                      <a:pt x="222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2724" name="Oval 70"/>
              <p:cNvSpPr>
                <a:spLocks noChangeArrowheads="1"/>
              </p:cNvSpPr>
              <p:nvPr/>
            </p:nvSpPr>
            <p:spPr bwMode="auto">
              <a:xfrm>
                <a:off x="-14" y="171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2725" name="Line 71"/>
              <p:cNvSpPr>
                <a:spLocks noChangeShapeType="1"/>
              </p:cNvSpPr>
              <p:nvPr/>
            </p:nvSpPr>
            <p:spPr bwMode="auto">
              <a:xfrm>
                <a:off x="-14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2726" name="Line 72"/>
              <p:cNvSpPr>
                <a:spLocks noChangeShapeType="1"/>
              </p:cNvSpPr>
              <p:nvPr/>
            </p:nvSpPr>
            <p:spPr bwMode="auto">
              <a:xfrm>
                <a:off x="299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2727" name="Rectangle 73"/>
              <p:cNvSpPr>
                <a:spLocks noChangeArrowheads="1"/>
              </p:cNvSpPr>
              <p:nvPr/>
            </p:nvSpPr>
            <p:spPr bwMode="auto">
              <a:xfrm>
                <a:off x="-14" y="170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2728" name="Oval 74"/>
              <p:cNvSpPr>
                <a:spLocks noChangeArrowheads="1"/>
              </p:cNvSpPr>
              <p:nvPr/>
            </p:nvSpPr>
            <p:spPr bwMode="auto">
              <a:xfrm>
                <a:off x="-17" y="164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2729" name="Freeform 75"/>
              <p:cNvSpPr>
                <a:spLocks/>
              </p:cNvSpPr>
              <p:nvPr/>
            </p:nvSpPr>
            <p:spPr bwMode="auto">
              <a:xfrm>
                <a:off x="651" y="1476"/>
                <a:ext cx="216" cy="189"/>
              </a:xfrm>
              <a:custGeom>
                <a:avLst/>
                <a:gdLst>
                  <a:gd name="T0" fmla="*/ 0 w 216"/>
                  <a:gd name="T1" fmla="*/ 0 h 189"/>
                  <a:gd name="T2" fmla="*/ 216 w 216"/>
                  <a:gd name="T3" fmla="*/ 189 h 189"/>
                  <a:gd name="T4" fmla="*/ 0 60000 65536"/>
                  <a:gd name="T5" fmla="*/ 0 60000 65536"/>
                  <a:gd name="T6" fmla="*/ 0 w 216"/>
                  <a:gd name="T7" fmla="*/ 0 h 189"/>
                  <a:gd name="T8" fmla="*/ 216 w 216"/>
                  <a:gd name="T9" fmla="*/ 189 h 18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" h="189">
                    <a:moveTo>
                      <a:pt x="0" y="0"/>
                    </a:moveTo>
                    <a:lnTo>
                      <a:pt x="216" y="189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2730" name="Freeform 76"/>
              <p:cNvSpPr>
                <a:spLocks/>
              </p:cNvSpPr>
              <p:nvPr/>
            </p:nvSpPr>
            <p:spPr bwMode="auto">
              <a:xfrm>
                <a:off x="303" y="1740"/>
                <a:ext cx="540" cy="3"/>
              </a:xfrm>
              <a:custGeom>
                <a:avLst/>
                <a:gdLst>
                  <a:gd name="T0" fmla="*/ 540 w 540"/>
                  <a:gd name="T1" fmla="*/ 3 h 3"/>
                  <a:gd name="T2" fmla="*/ 0 w 540"/>
                  <a:gd name="T3" fmla="*/ 0 h 3"/>
                  <a:gd name="T4" fmla="*/ 0 60000 65536"/>
                  <a:gd name="T5" fmla="*/ 0 60000 65536"/>
                  <a:gd name="T6" fmla="*/ 0 w 540"/>
                  <a:gd name="T7" fmla="*/ 0 h 3"/>
                  <a:gd name="T8" fmla="*/ 540 w 540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40" h="3">
                    <a:moveTo>
                      <a:pt x="540" y="3"/>
                    </a:move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12731" name="Group 77"/>
              <p:cNvGrpSpPr>
                <a:grpSpLocks/>
              </p:cNvGrpSpPr>
              <p:nvPr/>
            </p:nvGrpSpPr>
            <p:grpSpPr bwMode="auto">
              <a:xfrm>
                <a:off x="39" y="1594"/>
                <a:ext cx="196" cy="250"/>
                <a:chOff x="2959" y="2425"/>
                <a:chExt cx="197" cy="250"/>
              </a:xfrm>
            </p:grpSpPr>
            <p:sp>
              <p:nvSpPr>
                <p:cNvPr id="112753" name="Rectangle 7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2754" name="Text Box 79"/>
                <p:cNvSpPr txBox="1">
                  <a:spLocks noChangeArrowheads="1"/>
                </p:cNvSpPr>
                <p:nvPr/>
              </p:nvSpPr>
              <p:spPr bwMode="auto">
                <a:xfrm>
                  <a:off x="2959" y="2425"/>
                  <a:ext cx="197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x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12732" name="Group 80"/>
              <p:cNvGrpSpPr>
                <a:grpSpLocks/>
              </p:cNvGrpSpPr>
              <p:nvPr/>
            </p:nvGrpSpPr>
            <p:grpSpPr bwMode="auto">
              <a:xfrm>
                <a:off x="828" y="1576"/>
                <a:ext cx="316" cy="288"/>
                <a:chOff x="1740" y="2272"/>
                <a:chExt cx="316" cy="288"/>
              </a:xfrm>
            </p:grpSpPr>
            <p:sp>
              <p:nvSpPr>
                <p:cNvPr id="112745" name="Oval 81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2746" name="Line 82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2747" name="Line 83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2748" name="Rectangle 84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2749" name="Oval 85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12750" name="Group 86"/>
                <p:cNvGrpSpPr>
                  <a:grpSpLocks/>
                </p:cNvGrpSpPr>
                <p:nvPr/>
              </p:nvGrpSpPr>
              <p:grpSpPr bwMode="auto">
                <a:xfrm>
                  <a:off x="1795" y="2272"/>
                  <a:ext cx="212" cy="288"/>
                  <a:chOff x="2951" y="2395"/>
                  <a:chExt cx="213" cy="288"/>
                </a:xfrm>
              </p:grpSpPr>
              <p:sp>
                <p:nvSpPr>
                  <p:cNvPr id="112751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pPr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charset="0"/>
                    </a:endParaRPr>
                  </a:p>
                </p:txBody>
              </p:sp>
              <p:sp>
                <p:nvSpPr>
                  <p:cNvPr id="112752" name="Text Box 8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1" y="2395"/>
                    <a:ext cx="213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2400">
                        <a:solidFill>
                          <a:srgbClr val="000000"/>
                        </a:solidFill>
                        <a:latin typeface="Arial" charset="0"/>
                      </a:rPr>
                      <a:t>z</a:t>
                    </a:r>
                  </a:p>
                </p:txBody>
              </p:sp>
            </p:grpSp>
          </p:grpSp>
          <p:sp>
            <p:nvSpPr>
              <p:cNvPr id="112733" name="Text Box 89"/>
              <p:cNvSpPr txBox="1">
                <a:spLocks noChangeArrowheads="1"/>
              </p:cNvSpPr>
              <p:nvPr/>
            </p:nvSpPr>
            <p:spPr bwMode="auto">
              <a:xfrm>
                <a:off x="724" y="1397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1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2734" name="Text Box 90"/>
              <p:cNvSpPr txBox="1">
                <a:spLocks noChangeArrowheads="1"/>
              </p:cNvSpPr>
              <p:nvPr/>
            </p:nvSpPr>
            <p:spPr bwMode="auto">
              <a:xfrm>
                <a:off x="196" y="1394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2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2735" name="Text Box 91"/>
              <p:cNvSpPr txBox="1">
                <a:spLocks noChangeArrowheads="1"/>
              </p:cNvSpPr>
              <p:nvPr/>
            </p:nvSpPr>
            <p:spPr bwMode="auto">
              <a:xfrm>
                <a:off x="481" y="1727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7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12736" name="Group 92"/>
              <p:cNvGrpSpPr>
                <a:grpSpLocks/>
              </p:cNvGrpSpPr>
              <p:nvPr/>
            </p:nvGrpSpPr>
            <p:grpSpPr bwMode="auto">
              <a:xfrm>
                <a:off x="408" y="1282"/>
                <a:ext cx="316" cy="250"/>
                <a:chOff x="1740" y="2302"/>
                <a:chExt cx="316" cy="250"/>
              </a:xfrm>
            </p:grpSpPr>
            <p:sp>
              <p:nvSpPr>
                <p:cNvPr id="112737" name="Oval 93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2738" name="Line 94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2739" name="Line 95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2740" name="Rectangle 96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2741" name="Oval 97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12742" name="Group 98"/>
                <p:cNvGrpSpPr>
                  <a:grpSpLocks/>
                </p:cNvGrpSpPr>
                <p:nvPr/>
              </p:nvGrpSpPr>
              <p:grpSpPr bwMode="auto">
                <a:xfrm>
                  <a:off x="1803" y="2302"/>
                  <a:ext cx="196" cy="250"/>
                  <a:chOff x="2958" y="2425"/>
                  <a:chExt cx="198" cy="250"/>
                </a:xfrm>
              </p:grpSpPr>
              <p:sp>
                <p:nvSpPr>
                  <p:cNvPr id="112743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pPr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charset="0"/>
                    </a:endParaRPr>
                  </a:p>
                </p:txBody>
              </p:sp>
              <p:sp>
                <p:nvSpPr>
                  <p:cNvPr id="112744" name="Text Box 10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8" y="2425"/>
                    <a:ext cx="198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2000">
                        <a:solidFill>
                          <a:srgbClr val="000000"/>
                        </a:solidFill>
                        <a:latin typeface="Arial" charset="0"/>
                      </a:rPr>
                      <a:t>y</a:t>
                    </a:r>
                    <a:endParaRPr lang="en-US" sz="2400">
                      <a:solidFill>
                        <a:srgbClr val="000000"/>
                      </a:solidFill>
                      <a:latin typeface="Arial" charset="0"/>
                    </a:endParaRPr>
                  </a:p>
                </p:txBody>
              </p:sp>
            </p:grpSp>
          </p:grpSp>
        </p:grpSp>
      </p:grpSp>
      <p:sp>
        <p:nvSpPr>
          <p:cNvPr id="112706" name="Text Box 101"/>
          <p:cNvSpPr txBox="1">
            <a:spLocks noChangeArrowheads="1"/>
          </p:cNvSpPr>
          <p:nvPr/>
        </p:nvSpPr>
        <p:spPr bwMode="auto">
          <a:xfrm>
            <a:off x="263525" y="1104900"/>
            <a:ext cx="9207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node x</a:t>
            </a:r>
          </a:p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table</a:t>
            </a:r>
          </a:p>
        </p:txBody>
      </p:sp>
      <p:sp>
        <p:nvSpPr>
          <p:cNvPr id="112707" name="Oval 104"/>
          <p:cNvSpPr>
            <a:spLocks noChangeArrowheads="1"/>
          </p:cNvSpPr>
          <p:nvPr/>
        </p:nvSpPr>
        <p:spPr bwMode="auto">
          <a:xfrm>
            <a:off x="1219200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08" name="Oval 105"/>
          <p:cNvSpPr>
            <a:spLocks noChangeArrowheads="1"/>
          </p:cNvSpPr>
          <p:nvPr/>
        </p:nvSpPr>
        <p:spPr bwMode="auto">
          <a:xfrm>
            <a:off x="1219200" y="37338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09" name="Oval 106"/>
          <p:cNvSpPr>
            <a:spLocks noChangeArrowheads="1"/>
          </p:cNvSpPr>
          <p:nvPr/>
        </p:nvSpPr>
        <p:spPr bwMode="auto">
          <a:xfrm>
            <a:off x="1219200" y="59436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10" name="Oval 107"/>
          <p:cNvSpPr>
            <a:spLocks noChangeArrowheads="1"/>
          </p:cNvSpPr>
          <p:nvPr/>
        </p:nvSpPr>
        <p:spPr bwMode="auto">
          <a:xfrm>
            <a:off x="3297238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28172" name="Rectangle 108"/>
          <p:cNvSpPr>
            <a:spLocks noChangeArrowheads="1"/>
          </p:cNvSpPr>
          <p:nvPr/>
        </p:nvSpPr>
        <p:spPr bwMode="auto">
          <a:xfrm>
            <a:off x="1590675" y="187325"/>
            <a:ext cx="431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D</a:t>
            </a:r>
            <a:r>
              <a:rPr lang="fr-FR" baseline="-2500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x</a:t>
            </a:r>
            <a: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(y) = min{c(x,y) + D</a:t>
            </a:r>
            <a:r>
              <a:rPr lang="fr-FR" baseline="-2500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y</a:t>
            </a:r>
            <a: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(y), c(x,z) + D</a:t>
            </a:r>
            <a:r>
              <a:rPr lang="fr-FR" baseline="-2500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z</a:t>
            </a:r>
            <a: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(y)} </a:t>
            </a:r>
            <a:b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</a:br>
            <a: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             = min{2+0 , 7+1} = 2</a:t>
            </a:r>
          </a:p>
        </p:txBody>
      </p:sp>
      <p:sp>
        <p:nvSpPr>
          <p:cNvPr id="728173" name="Line 109"/>
          <p:cNvSpPr>
            <a:spLocks noChangeShapeType="1"/>
          </p:cNvSpPr>
          <p:nvPr/>
        </p:nvSpPr>
        <p:spPr bwMode="auto">
          <a:xfrm flipH="1">
            <a:off x="3760788" y="809625"/>
            <a:ext cx="809625" cy="9667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28174" name="Rectangle 110"/>
          <p:cNvSpPr>
            <a:spLocks noChangeArrowheads="1"/>
          </p:cNvSpPr>
          <p:nvPr/>
        </p:nvSpPr>
        <p:spPr bwMode="auto">
          <a:xfrm>
            <a:off x="6384925" y="28575"/>
            <a:ext cx="2667000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i="1">
                <a:solidFill>
                  <a:srgbClr val="000000"/>
                </a:solidFill>
                <a:latin typeface="Arial" charset="0"/>
              </a:rPr>
              <a:t>D</a:t>
            </a:r>
            <a:r>
              <a:rPr lang="fr-FR" i="1" baseline="-25000">
                <a:solidFill>
                  <a:srgbClr val="000000"/>
                </a:solidFill>
                <a:latin typeface="Arial" charset="0"/>
              </a:rPr>
              <a:t>x</a:t>
            </a:r>
            <a:r>
              <a:rPr lang="fr-FR" i="1">
                <a:solidFill>
                  <a:srgbClr val="000000"/>
                </a:solidFill>
                <a:latin typeface="Arial" charset="0"/>
              </a:rPr>
              <a:t>(z) = </a:t>
            </a:r>
            <a:r>
              <a:rPr lang="fr-FR">
                <a:solidFill>
                  <a:srgbClr val="000000"/>
                </a:solidFill>
                <a:latin typeface="Arial" charset="0"/>
              </a:rPr>
              <a:t>min{</a:t>
            </a:r>
            <a:r>
              <a:rPr lang="fr-FR" i="1">
                <a:solidFill>
                  <a:srgbClr val="000000"/>
                </a:solidFill>
                <a:latin typeface="Arial" charset="0"/>
              </a:rPr>
              <a:t>c(x,y) + </a:t>
            </a:r>
            <a:br>
              <a:rPr lang="fr-FR" i="1">
                <a:solidFill>
                  <a:srgbClr val="000000"/>
                </a:solidFill>
                <a:latin typeface="Arial" charset="0"/>
              </a:rPr>
            </a:br>
            <a:r>
              <a:rPr lang="fr-FR" i="1">
                <a:solidFill>
                  <a:srgbClr val="000000"/>
                </a:solidFill>
                <a:latin typeface="Arial" charset="0"/>
              </a:rPr>
              <a:t>      D</a:t>
            </a:r>
            <a:r>
              <a:rPr lang="fr-FR" i="1" baseline="-25000">
                <a:solidFill>
                  <a:srgbClr val="000000"/>
                </a:solidFill>
                <a:latin typeface="Arial" charset="0"/>
              </a:rPr>
              <a:t>y</a:t>
            </a:r>
            <a:r>
              <a:rPr lang="fr-FR" i="1">
                <a:solidFill>
                  <a:srgbClr val="000000"/>
                </a:solidFill>
                <a:latin typeface="Arial" charset="0"/>
              </a:rPr>
              <a:t>(z), c(x,z) + D</a:t>
            </a:r>
            <a:r>
              <a:rPr lang="fr-FR" i="1" baseline="-25000">
                <a:solidFill>
                  <a:srgbClr val="000000"/>
                </a:solidFill>
                <a:latin typeface="Arial" charset="0"/>
              </a:rPr>
              <a:t>z</a:t>
            </a:r>
            <a:r>
              <a:rPr lang="fr-FR" i="1">
                <a:solidFill>
                  <a:srgbClr val="000000"/>
                </a:solidFill>
                <a:latin typeface="Arial" charset="0"/>
              </a:rPr>
              <a:t>(z)</a:t>
            </a:r>
            <a:r>
              <a:rPr lang="fr-FR">
                <a:solidFill>
                  <a:srgbClr val="000000"/>
                </a:solidFill>
                <a:latin typeface="Arial" charset="0"/>
              </a:rPr>
              <a:t>} </a:t>
            </a:r>
          </a:p>
          <a:p>
            <a:pPr algn="just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>
                <a:solidFill>
                  <a:srgbClr val="000000"/>
                </a:solidFill>
                <a:latin typeface="Arial" charset="0"/>
              </a:rPr>
              <a:t>= min{2+1 , 7+0} = 3</a:t>
            </a:r>
          </a:p>
        </p:txBody>
      </p:sp>
      <p:sp>
        <p:nvSpPr>
          <p:cNvPr id="728175" name="Line 111"/>
          <p:cNvSpPr>
            <a:spLocks noChangeShapeType="1"/>
          </p:cNvSpPr>
          <p:nvPr/>
        </p:nvSpPr>
        <p:spPr bwMode="auto">
          <a:xfrm flipH="1">
            <a:off x="4179888" y="482600"/>
            <a:ext cx="2586037" cy="1333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28176" name="Text Box 112"/>
          <p:cNvSpPr txBox="1">
            <a:spLocks noChangeArrowheads="1"/>
          </p:cNvSpPr>
          <p:nvPr/>
        </p:nvSpPr>
        <p:spPr bwMode="auto">
          <a:xfrm>
            <a:off x="3922713" y="16748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728177" name="Text Box 113"/>
          <p:cNvSpPr txBox="1">
            <a:spLocks noChangeArrowheads="1"/>
          </p:cNvSpPr>
          <p:nvPr/>
        </p:nvSpPr>
        <p:spPr bwMode="auto">
          <a:xfrm>
            <a:off x="3579813" y="1679575"/>
            <a:ext cx="342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 </a:t>
            </a:r>
          </a:p>
        </p:txBody>
      </p:sp>
      <p:sp>
        <p:nvSpPr>
          <p:cNvPr id="112717" name="Text Box 114"/>
          <p:cNvSpPr txBox="1">
            <a:spLocks noChangeArrowheads="1"/>
          </p:cNvSpPr>
          <p:nvPr/>
        </p:nvSpPr>
        <p:spPr bwMode="auto">
          <a:xfrm>
            <a:off x="292100" y="2851150"/>
            <a:ext cx="9207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node y</a:t>
            </a:r>
          </a:p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table</a:t>
            </a:r>
          </a:p>
        </p:txBody>
      </p:sp>
      <p:sp>
        <p:nvSpPr>
          <p:cNvPr id="112718" name="Text Box 115"/>
          <p:cNvSpPr txBox="1">
            <a:spLocks noChangeArrowheads="1"/>
          </p:cNvSpPr>
          <p:nvPr/>
        </p:nvSpPr>
        <p:spPr bwMode="auto">
          <a:xfrm>
            <a:off x="311150" y="4699000"/>
            <a:ext cx="9080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node z</a:t>
            </a:r>
          </a:p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table</a:t>
            </a:r>
          </a:p>
        </p:txBody>
      </p:sp>
      <p:sp>
        <p:nvSpPr>
          <p:cNvPr id="112719" name="Text Box 117"/>
          <p:cNvSpPr txBox="1">
            <a:spLocks noChangeArrowheads="1"/>
          </p:cNvSpPr>
          <p:nvPr/>
        </p:nvSpPr>
        <p:spPr bwMode="auto">
          <a:xfrm>
            <a:off x="3413125" y="1143000"/>
            <a:ext cx="7064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2720" name="Text Box 118"/>
          <p:cNvSpPr txBox="1">
            <a:spLocks noChangeArrowheads="1"/>
          </p:cNvSpPr>
          <p:nvPr/>
        </p:nvSpPr>
        <p:spPr bwMode="auto">
          <a:xfrm rot="-5400000">
            <a:off x="561182" y="2067719"/>
            <a:ext cx="538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</p:spTree>
    <p:extLst>
      <p:ext uri="{BB962C8B-B14F-4D97-AF65-F5344CB8AC3E}">
        <p14:creationId xmlns:p14="http://schemas.microsoft.com/office/powerpoint/2010/main" val="258769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8172" grpId="0"/>
      <p:bldP spid="728173" grpId="0" animBg="1"/>
      <p:bldP spid="728174" grpId="0"/>
      <p:bldP spid="728175" grpId="0" animBg="1"/>
      <p:bldP spid="728176" grpId="0"/>
      <p:bldP spid="7281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952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174D18B0-A3C2-A248-9B16-9BCC34BBEEC7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95236" name="Picture 75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8488" y="847725"/>
            <a:ext cx="45704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5237" name="Group 2"/>
          <p:cNvGrpSpPr>
            <a:grpSpLocks/>
          </p:cNvGrpSpPr>
          <p:nvPr/>
        </p:nvGrpSpPr>
        <p:grpSpPr bwMode="auto">
          <a:xfrm>
            <a:off x="3200400" y="1406525"/>
            <a:ext cx="3571875" cy="2236788"/>
            <a:chOff x="3162" y="1071"/>
            <a:chExt cx="2250" cy="1409"/>
          </a:xfrm>
        </p:grpSpPr>
        <p:sp>
          <p:nvSpPr>
            <p:cNvPr id="95241" name="Freeform 3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42" name="Freeform 4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43" name="Oval 5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44" name="Line 6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45" name="Line 7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46" name="Rectangle 8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47" name="Oval 9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48" name="Oval 10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49" name="Line 11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50" name="Line 12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51" name="Rectangle 13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52" name="Oval 14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53" name="Oval 15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54" name="Line 16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55" name="Line 17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56" name="Rectangle 18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57" name="Oval 19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58" name="Oval 20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59" name="Line 21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60" name="Line 22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61" name="Rectangle 23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62" name="Oval 24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63" name="Oval 25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64" name="Line 26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65" name="Line 27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66" name="Rectangle 28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67" name="Oval 29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68" name="Oval 30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69" name="Line 31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70" name="Line 32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71" name="Rectangle 33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72" name="Oval 34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73" name="Freeform 35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74" name="Freeform 36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75" name="Freeform 37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2069 h 174"/>
                <a:gd name="T2" fmla="*/ 672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76" name="Freeform 38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77" name="Freeform 39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78" name="Freeform 40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79" name="Freeform 41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80" name="Freeform 42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81" name="Freeform 43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95282" name="Group 44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95308" name="Rectangle 4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5309" name="Text Box 46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u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5283" name="Group 47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95306" name="Rectangle 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5307" name="Text Box 49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y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5284" name="Group 50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95304" name="Rectangle 5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5305" name="Text Box 52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x</a:t>
                </a:r>
              </a:p>
            </p:txBody>
          </p:sp>
        </p:grpSp>
        <p:grpSp>
          <p:nvGrpSpPr>
            <p:cNvPr id="95285" name="Group 53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95302" name="Rectangle 5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5303" name="Text Box 55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w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5286" name="Group 56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95300" name="Rectangle 5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5301" name="Text Box 58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v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5287" name="Group 59"/>
            <p:cNvGrpSpPr>
              <a:grpSpLocks/>
            </p:cNvGrpSpPr>
            <p:nvPr/>
          </p:nvGrpSpPr>
          <p:grpSpPr bwMode="auto">
            <a:xfrm>
              <a:off x="5025" y="1756"/>
              <a:ext cx="212" cy="288"/>
              <a:chOff x="2949" y="2395"/>
              <a:chExt cx="214" cy="288"/>
            </a:xfrm>
          </p:grpSpPr>
          <p:sp>
            <p:nvSpPr>
              <p:cNvPr id="95298" name="Rectangle 6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5299" name="Text Box 61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z</a:t>
                </a:r>
              </a:p>
            </p:txBody>
          </p:sp>
        </p:grpSp>
        <p:sp>
          <p:nvSpPr>
            <p:cNvPr id="95288" name="Text Box 62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89" name="Text Box 63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90" name="Text Box 64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91" name="Text Box 65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92" name="Text Box 66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93" name="Text Box 67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94" name="Text Box 68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95" name="Text Box 69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96" name="Text Box 70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5297" name="Text Box 71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5238" name="Text Box 72"/>
          <p:cNvSpPr txBox="1">
            <a:spLocks noChangeArrowheads="1"/>
          </p:cNvSpPr>
          <p:nvPr/>
        </p:nvSpPr>
        <p:spPr bwMode="auto">
          <a:xfrm>
            <a:off x="939800" y="3263900"/>
            <a:ext cx="73977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graph: G = (N,E)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N = set of routers = { u, v, w, x, y, z 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E = set of links ={ (u,v), (u,x), (v,x), (v,w), (x,w), (x,y), (w,y), (w,z), (y,z) }</a:t>
            </a:r>
          </a:p>
        </p:txBody>
      </p:sp>
      <p:sp>
        <p:nvSpPr>
          <p:cNvPr id="95239" name="Rectangle 73"/>
          <p:cNvSpPr>
            <a:spLocks noGrp="1" noChangeArrowheads="1"/>
          </p:cNvSpPr>
          <p:nvPr>
            <p:ph type="title"/>
          </p:nvPr>
        </p:nvSpPr>
        <p:spPr>
          <a:xfrm>
            <a:off x="533400" y="207963"/>
            <a:ext cx="7772400" cy="796925"/>
          </a:xfrm>
        </p:spPr>
        <p:txBody>
          <a:bodyPr/>
          <a:lstStyle/>
          <a:p>
            <a:r>
              <a:rPr lang="en-US"/>
              <a:t>Graph abstraction</a:t>
            </a:r>
          </a:p>
        </p:txBody>
      </p:sp>
    </p:spTree>
    <p:extLst>
      <p:ext uri="{BB962C8B-B14F-4D97-AF65-F5344CB8AC3E}">
        <p14:creationId xmlns:p14="http://schemas.microsoft.com/office/powerpoint/2010/main" val="4146142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43D765CF-2E02-9A47-B076-5956A8022B51}" type="slidenum">
              <a:rPr lang="en-US" smtClean="0">
                <a:solidFill>
                  <a:srgbClr val="000000"/>
                </a:solidFill>
              </a:rPr>
              <a:pPr/>
              <a:t>20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3668" name="Line 20"/>
          <p:cNvSpPr>
            <a:spLocks noChangeShapeType="1"/>
          </p:cNvSpPr>
          <p:nvPr/>
        </p:nvSpPr>
        <p:spPr bwMode="auto">
          <a:xfrm>
            <a:off x="5486400" y="1524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669" name="Line 21"/>
          <p:cNvSpPr>
            <a:spLocks noChangeShapeType="1"/>
          </p:cNvSpPr>
          <p:nvPr/>
        </p:nvSpPr>
        <p:spPr bwMode="auto">
          <a:xfrm>
            <a:off x="5181600" y="1752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670" name="Text Box 22"/>
          <p:cNvSpPr txBox="1">
            <a:spLocks noChangeArrowheads="1"/>
          </p:cNvSpPr>
          <p:nvPr/>
        </p:nvSpPr>
        <p:spPr bwMode="auto">
          <a:xfrm>
            <a:off x="5486400" y="13668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3671" name="Text Box 23"/>
          <p:cNvSpPr txBox="1">
            <a:spLocks noChangeArrowheads="1"/>
          </p:cNvSpPr>
          <p:nvPr/>
        </p:nvSpPr>
        <p:spPr bwMode="auto">
          <a:xfrm>
            <a:off x="5181600" y="17478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3672" name="Text Box 24"/>
          <p:cNvSpPr txBox="1">
            <a:spLocks noChangeArrowheads="1"/>
          </p:cNvSpPr>
          <p:nvPr/>
        </p:nvSpPr>
        <p:spPr bwMode="auto">
          <a:xfrm>
            <a:off x="5181600" y="20526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3673" name="Text Box 25"/>
          <p:cNvSpPr txBox="1">
            <a:spLocks noChangeArrowheads="1"/>
          </p:cNvSpPr>
          <p:nvPr/>
        </p:nvSpPr>
        <p:spPr bwMode="auto">
          <a:xfrm>
            <a:off x="5181600" y="23574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3674" name="Text Box 26"/>
          <p:cNvSpPr txBox="1">
            <a:spLocks noChangeArrowheads="1"/>
          </p:cNvSpPr>
          <p:nvPr/>
        </p:nvSpPr>
        <p:spPr bwMode="auto">
          <a:xfrm>
            <a:off x="5486400" y="17478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0  2   3</a:t>
            </a:r>
          </a:p>
        </p:txBody>
      </p:sp>
      <p:sp>
        <p:nvSpPr>
          <p:cNvPr id="113675" name="Text Box 27"/>
          <p:cNvSpPr txBox="1">
            <a:spLocks noChangeArrowheads="1"/>
          </p:cNvSpPr>
          <p:nvPr/>
        </p:nvSpPr>
        <p:spPr bwMode="auto">
          <a:xfrm rot="-5400000">
            <a:off x="4820443" y="2167732"/>
            <a:ext cx="538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  <p:sp>
        <p:nvSpPr>
          <p:cNvPr id="113676" name="Text Box 28"/>
          <p:cNvSpPr txBox="1">
            <a:spLocks noChangeArrowheads="1"/>
          </p:cNvSpPr>
          <p:nvPr/>
        </p:nvSpPr>
        <p:spPr bwMode="auto">
          <a:xfrm>
            <a:off x="5608638" y="1223963"/>
            <a:ext cx="7064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3677" name="Line 50"/>
          <p:cNvSpPr>
            <a:spLocks noChangeShapeType="1"/>
          </p:cNvSpPr>
          <p:nvPr/>
        </p:nvSpPr>
        <p:spPr bwMode="auto">
          <a:xfrm>
            <a:off x="3276600" y="3200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678" name="Line 51"/>
          <p:cNvSpPr>
            <a:spLocks noChangeShapeType="1"/>
          </p:cNvSpPr>
          <p:nvPr/>
        </p:nvSpPr>
        <p:spPr bwMode="auto">
          <a:xfrm>
            <a:off x="2971800" y="3429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679" name="Text Box 52"/>
          <p:cNvSpPr txBox="1">
            <a:spLocks noChangeArrowheads="1"/>
          </p:cNvSpPr>
          <p:nvPr/>
        </p:nvSpPr>
        <p:spPr bwMode="auto">
          <a:xfrm>
            <a:off x="3276600" y="30432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3680" name="Text Box 53"/>
          <p:cNvSpPr txBox="1">
            <a:spLocks noChangeArrowheads="1"/>
          </p:cNvSpPr>
          <p:nvPr/>
        </p:nvSpPr>
        <p:spPr bwMode="auto">
          <a:xfrm>
            <a:off x="2971800" y="34242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3681" name="Text Box 54"/>
          <p:cNvSpPr txBox="1">
            <a:spLocks noChangeArrowheads="1"/>
          </p:cNvSpPr>
          <p:nvPr/>
        </p:nvSpPr>
        <p:spPr bwMode="auto">
          <a:xfrm>
            <a:off x="2971800" y="37290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3682" name="Text Box 55"/>
          <p:cNvSpPr txBox="1">
            <a:spLocks noChangeArrowheads="1"/>
          </p:cNvSpPr>
          <p:nvPr/>
        </p:nvSpPr>
        <p:spPr bwMode="auto">
          <a:xfrm>
            <a:off x="2971800" y="40338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3683" name="Text Box 56"/>
          <p:cNvSpPr txBox="1">
            <a:spLocks noChangeArrowheads="1"/>
          </p:cNvSpPr>
          <p:nvPr/>
        </p:nvSpPr>
        <p:spPr bwMode="auto">
          <a:xfrm>
            <a:off x="3276600" y="34242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0  2   7</a:t>
            </a:r>
          </a:p>
        </p:txBody>
      </p:sp>
      <p:sp>
        <p:nvSpPr>
          <p:cNvPr id="113684" name="Text Box 57"/>
          <p:cNvSpPr txBox="1">
            <a:spLocks noChangeArrowheads="1"/>
          </p:cNvSpPr>
          <p:nvPr/>
        </p:nvSpPr>
        <p:spPr bwMode="auto">
          <a:xfrm rot="-5400000">
            <a:off x="2643981" y="3821907"/>
            <a:ext cx="538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  <p:sp>
        <p:nvSpPr>
          <p:cNvPr id="113685" name="Text Box 58"/>
          <p:cNvSpPr txBox="1">
            <a:spLocks noChangeArrowheads="1"/>
          </p:cNvSpPr>
          <p:nvPr/>
        </p:nvSpPr>
        <p:spPr bwMode="auto">
          <a:xfrm>
            <a:off x="3421063" y="2900363"/>
            <a:ext cx="7064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3686" name="Line 59"/>
          <p:cNvSpPr>
            <a:spLocks noChangeShapeType="1"/>
          </p:cNvSpPr>
          <p:nvPr/>
        </p:nvSpPr>
        <p:spPr bwMode="auto">
          <a:xfrm>
            <a:off x="5486400" y="3276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687" name="Line 60"/>
          <p:cNvSpPr>
            <a:spLocks noChangeShapeType="1"/>
          </p:cNvSpPr>
          <p:nvPr/>
        </p:nvSpPr>
        <p:spPr bwMode="auto">
          <a:xfrm>
            <a:off x="5181600" y="3505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688" name="Text Box 61"/>
          <p:cNvSpPr txBox="1">
            <a:spLocks noChangeArrowheads="1"/>
          </p:cNvSpPr>
          <p:nvPr/>
        </p:nvSpPr>
        <p:spPr bwMode="auto">
          <a:xfrm>
            <a:off x="5486400" y="31194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3689" name="Text Box 62"/>
          <p:cNvSpPr txBox="1">
            <a:spLocks noChangeArrowheads="1"/>
          </p:cNvSpPr>
          <p:nvPr/>
        </p:nvSpPr>
        <p:spPr bwMode="auto">
          <a:xfrm>
            <a:off x="5181600" y="35004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3690" name="Text Box 63"/>
          <p:cNvSpPr txBox="1">
            <a:spLocks noChangeArrowheads="1"/>
          </p:cNvSpPr>
          <p:nvPr/>
        </p:nvSpPr>
        <p:spPr bwMode="auto">
          <a:xfrm>
            <a:off x="5181600" y="38052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3691" name="Text Box 64"/>
          <p:cNvSpPr txBox="1">
            <a:spLocks noChangeArrowheads="1"/>
          </p:cNvSpPr>
          <p:nvPr/>
        </p:nvSpPr>
        <p:spPr bwMode="auto">
          <a:xfrm>
            <a:off x="5181600" y="41100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3692" name="Text Box 65"/>
          <p:cNvSpPr txBox="1">
            <a:spLocks noChangeArrowheads="1"/>
          </p:cNvSpPr>
          <p:nvPr/>
        </p:nvSpPr>
        <p:spPr bwMode="auto">
          <a:xfrm>
            <a:off x="5486400" y="35004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0  2   3</a:t>
            </a:r>
          </a:p>
        </p:txBody>
      </p:sp>
      <p:sp>
        <p:nvSpPr>
          <p:cNvPr id="113693" name="Text Box 66"/>
          <p:cNvSpPr txBox="1">
            <a:spLocks noChangeArrowheads="1"/>
          </p:cNvSpPr>
          <p:nvPr/>
        </p:nvSpPr>
        <p:spPr bwMode="auto">
          <a:xfrm rot="-5400000">
            <a:off x="4820443" y="3898107"/>
            <a:ext cx="538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  <p:sp>
        <p:nvSpPr>
          <p:cNvPr id="113694" name="Text Box 67"/>
          <p:cNvSpPr txBox="1">
            <a:spLocks noChangeArrowheads="1"/>
          </p:cNvSpPr>
          <p:nvPr/>
        </p:nvSpPr>
        <p:spPr bwMode="auto">
          <a:xfrm>
            <a:off x="5597525" y="2965450"/>
            <a:ext cx="7064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3695" name="Line 68"/>
          <p:cNvSpPr>
            <a:spLocks noChangeShapeType="1"/>
          </p:cNvSpPr>
          <p:nvPr/>
        </p:nvSpPr>
        <p:spPr bwMode="auto">
          <a:xfrm>
            <a:off x="5410200" y="4953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696" name="Line 69"/>
          <p:cNvSpPr>
            <a:spLocks noChangeShapeType="1"/>
          </p:cNvSpPr>
          <p:nvPr/>
        </p:nvSpPr>
        <p:spPr bwMode="auto">
          <a:xfrm>
            <a:off x="5105400" y="5181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697" name="Text Box 70"/>
          <p:cNvSpPr txBox="1">
            <a:spLocks noChangeArrowheads="1"/>
          </p:cNvSpPr>
          <p:nvPr/>
        </p:nvSpPr>
        <p:spPr bwMode="auto">
          <a:xfrm>
            <a:off x="5410200" y="47958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3698" name="Text Box 71"/>
          <p:cNvSpPr txBox="1">
            <a:spLocks noChangeArrowheads="1"/>
          </p:cNvSpPr>
          <p:nvPr/>
        </p:nvSpPr>
        <p:spPr bwMode="auto">
          <a:xfrm>
            <a:off x="5105400" y="51768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3699" name="Text Box 72"/>
          <p:cNvSpPr txBox="1">
            <a:spLocks noChangeArrowheads="1"/>
          </p:cNvSpPr>
          <p:nvPr/>
        </p:nvSpPr>
        <p:spPr bwMode="auto">
          <a:xfrm>
            <a:off x="5105400" y="54816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3700" name="Text Box 73"/>
          <p:cNvSpPr txBox="1">
            <a:spLocks noChangeArrowheads="1"/>
          </p:cNvSpPr>
          <p:nvPr/>
        </p:nvSpPr>
        <p:spPr bwMode="auto">
          <a:xfrm>
            <a:off x="5105400" y="57864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3701" name="Text Box 74"/>
          <p:cNvSpPr txBox="1">
            <a:spLocks noChangeArrowheads="1"/>
          </p:cNvSpPr>
          <p:nvPr/>
        </p:nvSpPr>
        <p:spPr bwMode="auto">
          <a:xfrm>
            <a:off x="5410200" y="51768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0  2   3</a:t>
            </a:r>
          </a:p>
        </p:txBody>
      </p:sp>
      <p:sp>
        <p:nvSpPr>
          <p:cNvPr id="113702" name="Text Box 75"/>
          <p:cNvSpPr txBox="1">
            <a:spLocks noChangeArrowheads="1"/>
          </p:cNvSpPr>
          <p:nvPr/>
        </p:nvSpPr>
        <p:spPr bwMode="auto">
          <a:xfrm rot="-5400000">
            <a:off x="4755357" y="5563394"/>
            <a:ext cx="538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  <p:sp>
        <p:nvSpPr>
          <p:cNvPr id="113703" name="Text Box 76"/>
          <p:cNvSpPr txBox="1">
            <a:spLocks noChangeArrowheads="1"/>
          </p:cNvSpPr>
          <p:nvPr/>
        </p:nvSpPr>
        <p:spPr bwMode="auto">
          <a:xfrm>
            <a:off x="5521325" y="4664075"/>
            <a:ext cx="7064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3704" name="Line 77"/>
          <p:cNvSpPr>
            <a:spLocks noChangeShapeType="1"/>
          </p:cNvSpPr>
          <p:nvPr/>
        </p:nvSpPr>
        <p:spPr bwMode="auto">
          <a:xfrm>
            <a:off x="3276600" y="4953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05" name="Line 78"/>
          <p:cNvSpPr>
            <a:spLocks noChangeShapeType="1"/>
          </p:cNvSpPr>
          <p:nvPr/>
        </p:nvSpPr>
        <p:spPr bwMode="auto">
          <a:xfrm>
            <a:off x="2971800" y="5181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06" name="Text Box 79"/>
          <p:cNvSpPr txBox="1">
            <a:spLocks noChangeArrowheads="1"/>
          </p:cNvSpPr>
          <p:nvPr/>
        </p:nvSpPr>
        <p:spPr bwMode="auto">
          <a:xfrm>
            <a:off x="3276600" y="47958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3707" name="Text Box 80"/>
          <p:cNvSpPr txBox="1">
            <a:spLocks noChangeArrowheads="1"/>
          </p:cNvSpPr>
          <p:nvPr/>
        </p:nvSpPr>
        <p:spPr bwMode="auto">
          <a:xfrm>
            <a:off x="2971800" y="51768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3708" name="Text Box 81"/>
          <p:cNvSpPr txBox="1">
            <a:spLocks noChangeArrowheads="1"/>
          </p:cNvSpPr>
          <p:nvPr/>
        </p:nvSpPr>
        <p:spPr bwMode="auto">
          <a:xfrm>
            <a:off x="2971800" y="54816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3709" name="Text Box 82"/>
          <p:cNvSpPr txBox="1">
            <a:spLocks noChangeArrowheads="1"/>
          </p:cNvSpPr>
          <p:nvPr/>
        </p:nvSpPr>
        <p:spPr bwMode="auto">
          <a:xfrm>
            <a:off x="2971800" y="57864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3710" name="Text Box 83"/>
          <p:cNvSpPr txBox="1">
            <a:spLocks noChangeArrowheads="1"/>
          </p:cNvSpPr>
          <p:nvPr/>
        </p:nvSpPr>
        <p:spPr bwMode="auto">
          <a:xfrm>
            <a:off x="3276600" y="51768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0  2   7</a:t>
            </a:r>
          </a:p>
        </p:txBody>
      </p:sp>
      <p:sp>
        <p:nvSpPr>
          <p:cNvPr id="113711" name="Text Box 84"/>
          <p:cNvSpPr txBox="1">
            <a:spLocks noChangeArrowheads="1"/>
          </p:cNvSpPr>
          <p:nvPr/>
        </p:nvSpPr>
        <p:spPr bwMode="auto">
          <a:xfrm rot="-5400000">
            <a:off x="2643982" y="5531644"/>
            <a:ext cx="538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  <p:sp>
        <p:nvSpPr>
          <p:cNvPr id="113712" name="Text Box 85"/>
          <p:cNvSpPr txBox="1">
            <a:spLocks noChangeArrowheads="1"/>
          </p:cNvSpPr>
          <p:nvPr/>
        </p:nvSpPr>
        <p:spPr bwMode="auto">
          <a:xfrm>
            <a:off x="3409950" y="4664075"/>
            <a:ext cx="7064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3713" name="Text Box 103"/>
          <p:cNvSpPr txBox="1">
            <a:spLocks noChangeArrowheads="1"/>
          </p:cNvSpPr>
          <p:nvPr/>
        </p:nvSpPr>
        <p:spPr bwMode="auto">
          <a:xfrm>
            <a:off x="3276600" y="3771900"/>
            <a:ext cx="88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2  0   1</a:t>
            </a:r>
          </a:p>
        </p:txBody>
      </p:sp>
      <p:sp>
        <p:nvSpPr>
          <p:cNvPr id="113714" name="Text Box 104"/>
          <p:cNvSpPr txBox="1">
            <a:spLocks noChangeArrowheads="1"/>
          </p:cNvSpPr>
          <p:nvPr/>
        </p:nvSpPr>
        <p:spPr bwMode="auto">
          <a:xfrm>
            <a:off x="3276600" y="4110038"/>
            <a:ext cx="946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7   1   0</a:t>
            </a:r>
          </a:p>
        </p:txBody>
      </p:sp>
      <p:sp>
        <p:nvSpPr>
          <p:cNvPr id="113715" name="Text Box 105"/>
          <p:cNvSpPr txBox="1">
            <a:spLocks noChangeArrowheads="1"/>
          </p:cNvSpPr>
          <p:nvPr/>
        </p:nvSpPr>
        <p:spPr bwMode="auto">
          <a:xfrm>
            <a:off x="3276600" y="55578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2  0   1</a:t>
            </a:r>
          </a:p>
        </p:txBody>
      </p:sp>
      <p:sp>
        <p:nvSpPr>
          <p:cNvPr id="113716" name="Text Box 106"/>
          <p:cNvSpPr txBox="1">
            <a:spLocks noChangeArrowheads="1"/>
          </p:cNvSpPr>
          <p:nvPr/>
        </p:nvSpPr>
        <p:spPr bwMode="auto">
          <a:xfrm>
            <a:off x="3276600" y="58626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3  1   0</a:t>
            </a:r>
          </a:p>
        </p:txBody>
      </p:sp>
      <p:sp>
        <p:nvSpPr>
          <p:cNvPr id="113717" name="Text Box 107"/>
          <p:cNvSpPr txBox="1">
            <a:spLocks noChangeArrowheads="1"/>
          </p:cNvSpPr>
          <p:nvPr/>
        </p:nvSpPr>
        <p:spPr bwMode="auto">
          <a:xfrm>
            <a:off x="5486400" y="2095500"/>
            <a:ext cx="946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2   0   1</a:t>
            </a:r>
          </a:p>
        </p:txBody>
      </p:sp>
      <p:sp>
        <p:nvSpPr>
          <p:cNvPr id="113718" name="Text Box 108"/>
          <p:cNvSpPr txBox="1">
            <a:spLocks noChangeArrowheads="1"/>
          </p:cNvSpPr>
          <p:nvPr/>
        </p:nvSpPr>
        <p:spPr bwMode="auto">
          <a:xfrm>
            <a:off x="5486400" y="24336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3  1   0</a:t>
            </a:r>
          </a:p>
        </p:txBody>
      </p:sp>
      <p:sp>
        <p:nvSpPr>
          <p:cNvPr id="113719" name="Text Box 109"/>
          <p:cNvSpPr txBox="1">
            <a:spLocks noChangeArrowheads="1"/>
          </p:cNvSpPr>
          <p:nvPr/>
        </p:nvSpPr>
        <p:spPr bwMode="auto">
          <a:xfrm>
            <a:off x="5486400" y="3825875"/>
            <a:ext cx="88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2  0   1</a:t>
            </a:r>
          </a:p>
        </p:txBody>
      </p:sp>
      <p:sp>
        <p:nvSpPr>
          <p:cNvPr id="113720" name="Text Box 110"/>
          <p:cNvSpPr txBox="1">
            <a:spLocks noChangeArrowheads="1"/>
          </p:cNvSpPr>
          <p:nvPr/>
        </p:nvSpPr>
        <p:spPr bwMode="auto">
          <a:xfrm>
            <a:off x="5410200" y="58626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3  1   0</a:t>
            </a:r>
          </a:p>
        </p:txBody>
      </p:sp>
      <p:sp>
        <p:nvSpPr>
          <p:cNvPr id="113721" name="Text Box 111"/>
          <p:cNvSpPr txBox="1">
            <a:spLocks noChangeArrowheads="1"/>
          </p:cNvSpPr>
          <p:nvPr/>
        </p:nvSpPr>
        <p:spPr bwMode="auto">
          <a:xfrm>
            <a:off x="5410200" y="54816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2  0   1</a:t>
            </a:r>
          </a:p>
        </p:txBody>
      </p:sp>
      <p:sp>
        <p:nvSpPr>
          <p:cNvPr id="113722" name="Text Box 112"/>
          <p:cNvSpPr txBox="1">
            <a:spLocks noChangeArrowheads="1"/>
          </p:cNvSpPr>
          <p:nvPr/>
        </p:nvSpPr>
        <p:spPr bwMode="auto">
          <a:xfrm>
            <a:off x="5486400" y="41100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3  1   0</a:t>
            </a:r>
          </a:p>
        </p:txBody>
      </p:sp>
      <p:sp>
        <p:nvSpPr>
          <p:cNvPr id="113723" name="Line 113"/>
          <p:cNvSpPr>
            <a:spLocks noChangeShapeType="1"/>
          </p:cNvSpPr>
          <p:nvPr/>
        </p:nvSpPr>
        <p:spPr bwMode="auto">
          <a:xfrm>
            <a:off x="2209800" y="1981200"/>
            <a:ext cx="685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24" name="Line 114"/>
          <p:cNvSpPr>
            <a:spLocks noChangeShapeType="1"/>
          </p:cNvSpPr>
          <p:nvPr/>
        </p:nvSpPr>
        <p:spPr bwMode="auto">
          <a:xfrm>
            <a:off x="2133600" y="2057400"/>
            <a:ext cx="685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25" name="Line 116"/>
          <p:cNvSpPr>
            <a:spLocks noChangeShapeType="1"/>
          </p:cNvSpPr>
          <p:nvPr/>
        </p:nvSpPr>
        <p:spPr bwMode="auto">
          <a:xfrm>
            <a:off x="2133600" y="41148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26" name="Line 118"/>
          <p:cNvSpPr>
            <a:spLocks noChangeShapeType="1"/>
          </p:cNvSpPr>
          <p:nvPr/>
        </p:nvSpPr>
        <p:spPr bwMode="auto">
          <a:xfrm flipV="1">
            <a:off x="2209800" y="4343400"/>
            <a:ext cx="762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27" name="Line 119"/>
          <p:cNvSpPr>
            <a:spLocks noChangeShapeType="1"/>
          </p:cNvSpPr>
          <p:nvPr/>
        </p:nvSpPr>
        <p:spPr bwMode="auto">
          <a:xfrm>
            <a:off x="4267200" y="1981200"/>
            <a:ext cx="762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28" name="Line 120"/>
          <p:cNvSpPr>
            <a:spLocks noChangeShapeType="1"/>
          </p:cNvSpPr>
          <p:nvPr/>
        </p:nvSpPr>
        <p:spPr bwMode="auto">
          <a:xfrm>
            <a:off x="4191000" y="2057400"/>
            <a:ext cx="83820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29" name="Line 121"/>
          <p:cNvSpPr>
            <a:spLocks noChangeShapeType="1"/>
          </p:cNvSpPr>
          <p:nvPr/>
        </p:nvSpPr>
        <p:spPr bwMode="auto">
          <a:xfrm flipV="1">
            <a:off x="4114800" y="2743200"/>
            <a:ext cx="114300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30" name="Line 122"/>
          <p:cNvSpPr>
            <a:spLocks noChangeShapeType="1"/>
          </p:cNvSpPr>
          <p:nvPr/>
        </p:nvSpPr>
        <p:spPr bwMode="auto">
          <a:xfrm flipV="1">
            <a:off x="4114800" y="4419600"/>
            <a:ext cx="10668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31" name="Line 123"/>
          <p:cNvSpPr>
            <a:spLocks noChangeShapeType="1"/>
          </p:cNvSpPr>
          <p:nvPr/>
        </p:nvSpPr>
        <p:spPr bwMode="auto">
          <a:xfrm>
            <a:off x="609600" y="6345238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32" name="Text Box 124"/>
          <p:cNvSpPr txBox="1">
            <a:spLocks noChangeArrowheads="1"/>
          </p:cNvSpPr>
          <p:nvPr/>
        </p:nvSpPr>
        <p:spPr bwMode="auto">
          <a:xfrm>
            <a:off x="6069013" y="6137275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113733" name="Oval 167"/>
          <p:cNvSpPr>
            <a:spLocks noChangeArrowheads="1"/>
          </p:cNvSpPr>
          <p:nvPr/>
        </p:nvSpPr>
        <p:spPr bwMode="auto">
          <a:xfrm>
            <a:off x="3200400" y="5867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34" name="Line 174"/>
          <p:cNvSpPr>
            <a:spLocks noChangeShapeType="1"/>
          </p:cNvSpPr>
          <p:nvPr/>
        </p:nvSpPr>
        <p:spPr bwMode="auto">
          <a:xfrm>
            <a:off x="1219200" y="1447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35" name="Line 175"/>
          <p:cNvSpPr>
            <a:spLocks noChangeShapeType="1"/>
          </p:cNvSpPr>
          <p:nvPr/>
        </p:nvSpPr>
        <p:spPr bwMode="auto">
          <a:xfrm>
            <a:off x="914400" y="167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36" name="Text Box 176"/>
          <p:cNvSpPr txBox="1">
            <a:spLocks noChangeArrowheads="1"/>
          </p:cNvSpPr>
          <p:nvPr/>
        </p:nvSpPr>
        <p:spPr bwMode="auto">
          <a:xfrm>
            <a:off x="1219200" y="12906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3737" name="Text Box 177"/>
          <p:cNvSpPr txBox="1">
            <a:spLocks noChangeArrowheads="1"/>
          </p:cNvSpPr>
          <p:nvPr/>
        </p:nvSpPr>
        <p:spPr bwMode="auto">
          <a:xfrm>
            <a:off x="914400" y="16716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3738" name="Text Box 178"/>
          <p:cNvSpPr txBox="1">
            <a:spLocks noChangeArrowheads="1"/>
          </p:cNvSpPr>
          <p:nvPr/>
        </p:nvSpPr>
        <p:spPr bwMode="auto">
          <a:xfrm>
            <a:off x="914400" y="19764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3739" name="Text Box 179"/>
          <p:cNvSpPr txBox="1">
            <a:spLocks noChangeArrowheads="1"/>
          </p:cNvSpPr>
          <p:nvPr/>
        </p:nvSpPr>
        <p:spPr bwMode="auto">
          <a:xfrm>
            <a:off x="914400" y="22812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3740" name="Text Box 180"/>
          <p:cNvSpPr txBox="1">
            <a:spLocks noChangeArrowheads="1"/>
          </p:cNvSpPr>
          <p:nvPr/>
        </p:nvSpPr>
        <p:spPr bwMode="auto">
          <a:xfrm>
            <a:off x="1219200" y="1671638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0  2   7</a:t>
            </a:r>
          </a:p>
        </p:txBody>
      </p:sp>
      <p:sp>
        <p:nvSpPr>
          <p:cNvPr id="113741" name="Text Box 181"/>
          <p:cNvSpPr txBox="1">
            <a:spLocks noChangeArrowheads="1"/>
          </p:cNvSpPr>
          <p:nvPr/>
        </p:nvSpPr>
        <p:spPr bwMode="auto">
          <a:xfrm>
            <a:off x="1219200" y="20526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42" name="Text Box 182"/>
          <p:cNvSpPr txBox="1">
            <a:spLocks noChangeArrowheads="1"/>
          </p:cNvSpPr>
          <p:nvPr/>
        </p:nvSpPr>
        <p:spPr bwMode="auto">
          <a:xfrm>
            <a:off x="1447800" y="20526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43" name="Text Box 183"/>
          <p:cNvSpPr txBox="1">
            <a:spLocks noChangeArrowheads="1"/>
          </p:cNvSpPr>
          <p:nvPr/>
        </p:nvSpPr>
        <p:spPr bwMode="auto">
          <a:xfrm>
            <a:off x="1828800" y="20526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44" name="Text Box 184"/>
          <p:cNvSpPr txBox="1">
            <a:spLocks noChangeArrowheads="1"/>
          </p:cNvSpPr>
          <p:nvPr/>
        </p:nvSpPr>
        <p:spPr bwMode="auto">
          <a:xfrm>
            <a:off x="1219200" y="23574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45" name="Text Box 185"/>
          <p:cNvSpPr txBox="1">
            <a:spLocks noChangeArrowheads="1"/>
          </p:cNvSpPr>
          <p:nvPr/>
        </p:nvSpPr>
        <p:spPr bwMode="auto">
          <a:xfrm>
            <a:off x="1447800" y="23574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46" name="Text Box 186"/>
          <p:cNvSpPr txBox="1">
            <a:spLocks noChangeArrowheads="1"/>
          </p:cNvSpPr>
          <p:nvPr/>
        </p:nvSpPr>
        <p:spPr bwMode="auto">
          <a:xfrm>
            <a:off x="1828800" y="23574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47" name="Text Box 187"/>
          <p:cNvSpPr txBox="1">
            <a:spLocks noChangeArrowheads="1"/>
          </p:cNvSpPr>
          <p:nvPr/>
        </p:nvSpPr>
        <p:spPr bwMode="auto">
          <a:xfrm rot="-5400000">
            <a:off x="2650332" y="2026444"/>
            <a:ext cx="538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  <p:sp>
        <p:nvSpPr>
          <p:cNvPr id="113748" name="Text Box 188"/>
          <p:cNvSpPr txBox="1">
            <a:spLocks noChangeArrowheads="1"/>
          </p:cNvSpPr>
          <p:nvPr/>
        </p:nvSpPr>
        <p:spPr bwMode="auto">
          <a:xfrm>
            <a:off x="1352550" y="1158875"/>
            <a:ext cx="7064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3749" name="Text Box 189"/>
          <p:cNvSpPr txBox="1">
            <a:spLocks noChangeArrowheads="1"/>
          </p:cNvSpPr>
          <p:nvPr/>
        </p:nvSpPr>
        <p:spPr bwMode="auto">
          <a:xfrm rot="-5400000">
            <a:off x="518319" y="3810794"/>
            <a:ext cx="538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  <p:sp>
        <p:nvSpPr>
          <p:cNvPr id="113750" name="Text Box 190"/>
          <p:cNvSpPr txBox="1">
            <a:spLocks noChangeArrowheads="1"/>
          </p:cNvSpPr>
          <p:nvPr/>
        </p:nvSpPr>
        <p:spPr bwMode="auto">
          <a:xfrm rot="-5400000">
            <a:off x="518318" y="5618957"/>
            <a:ext cx="538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  <p:sp>
        <p:nvSpPr>
          <p:cNvPr id="113751" name="Line 191"/>
          <p:cNvSpPr>
            <a:spLocks noChangeShapeType="1"/>
          </p:cNvSpPr>
          <p:nvPr/>
        </p:nvSpPr>
        <p:spPr bwMode="auto">
          <a:xfrm>
            <a:off x="3276600" y="1447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52" name="Line 192"/>
          <p:cNvSpPr>
            <a:spLocks noChangeShapeType="1"/>
          </p:cNvSpPr>
          <p:nvPr/>
        </p:nvSpPr>
        <p:spPr bwMode="auto">
          <a:xfrm>
            <a:off x="2971800" y="167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53" name="Text Box 193"/>
          <p:cNvSpPr txBox="1">
            <a:spLocks noChangeArrowheads="1"/>
          </p:cNvSpPr>
          <p:nvPr/>
        </p:nvSpPr>
        <p:spPr bwMode="auto">
          <a:xfrm>
            <a:off x="3276600" y="12906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3754" name="Text Box 194"/>
          <p:cNvSpPr txBox="1">
            <a:spLocks noChangeArrowheads="1"/>
          </p:cNvSpPr>
          <p:nvPr/>
        </p:nvSpPr>
        <p:spPr bwMode="auto">
          <a:xfrm>
            <a:off x="2971800" y="16716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3755" name="Text Box 195"/>
          <p:cNvSpPr txBox="1">
            <a:spLocks noChangeArrowheads="1"/>
          </p:cNvSpPr>
          <p:nvPr/>
        </p:nvSpPr>
        <p:spPr bwMode="auto">
          <a:xfrm>
            <a:off x="2971800" y="19764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3756" name="Text Box 196"/>
          <p:cNvSpPr txBox="1">
            <a:spLocks noChangeArrowheads="1"/>
          </p:cNvSpPr>
          <p:nvPr/>
        </p:nvSpPr>
        <p:spPr bwMode="auto">
          <a:xfrm>
            <a:off x="2971800" y="22812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3757" name="Text Box 197"/>
          <p:cNvSpPr txBox="1">
            <a:spLocks noChangeArrowheads="1"/>
          </p:cNvSpPr>
          <p:nvPr/>
        </p:nvSpPr>
        <p:spPr bwMode="auto">
          <a:xfrm>
            <a:off x="3297238" y="16716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113758" name="Line 198"/>
          <p:cNvSpPr>
            <a:spLocks noChangeShapeType="1"/>
          </p:cNvSpPr>
          <p:nvPr/>
        </p:nvSpPr>
        <p:spPr bwMode="auto">
          <a:xfrm>
            <a:off x="1219200" y="3200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59" name="Line 199"/>
          <p:cNvSpPr>
            <a:spLocks noChangeShapeType="1"/>
          </p:cNvSpPr>
          <p:nvPr/>
        </p:nvSpPr>
        <p:spPr bwMode="auto">
          <a:xfrm>
            <a:off x="914400" y="3429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60" name="Text Box 200"/>
          <p:cNvSpPr txBox="1">
            <a:spLocks noChangeArrowheads="1"/>
          </p:cNvSpPr>
          <p:nvPr/>
        </p:nvSpPr>
        <p:spPr bwMode="auto">
          <a:xfrm>
            <a:off x="1219200" y="30432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3761" name="Text Box 201"/>
          <p:cNvSpPr txBox="1">
            <a:spLocks noChangeArrowheads="1"/>
          </p:cNvSpPr>
          <p:nvPr/>
        </p:nvSpPr>
        <p:spPr bwMode="auto">
          <a:xfrm>
            <a:off x="914400" y="34242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3762" name="Text Box 202"/>
          <p:cNvSpPr txBox="1">
            <a:spLocks noChangeArrowheads="1"/>
          </p:cNvSpPr>
          <p:nvPr/>
        </p:nvSpPr>
        <p:spPr bwMode="auto">
          <a:xfrm>
            <a:off x="914400" y="37290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3763" name="Text Box 203"/>
          <p:cNvSpPr txBox="1">
            <a:spLocks noChangeArrowheads="1"/>
          </p:cNvSpPr>
          <p:nvPr/>
        </p:nvSpPr>
        <p:spPr bwMode="auto">
          <a:xfrm>
            <a:off x="914400" y="40338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3764" name="Text Box 204"/>
          <p:cNvSpPr txBox="1">
            <a:spLocks noChangeArrowheads="1"/>
          </p:cNvSpPr>
          <p:nvPr/>
        </p:nvSpPr>
        <p:spPr bwMode="auto">
          <a:xfrm>
            <a:off x="1524000" y="34242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65" name="Text Box 205"/>
          <p:cNvSpPr txBox="1">
            <a:spLocks noChangeArrowheads="1"/>
          </p:cNvSpPr>
          <p:nvPr/>
        </p:nvSpPr>
        <p:spPr bwMode="auto">
          <a:xfrm>
            <a:off x="1828800" y="34242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66" name="Text Box 206"/>
          <p:cNvSpPr txBox="1">
            <a:spLocks noChangeArrowheads="1"/>
          </p:cNvSpPr>
          <p:nvPr/>
        </p:nvSpPr>
        <p:spPr bwMode="auto">
          <a:xfrm>
            <a:off x="1219200" y="41100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67" name="Text Box 207"/>
          <p:cNvSpPr txBox="1">
            <a:spLocks noChangeArrowheads="1"/>
          </p:cNvSpPr>
          <p:nvPr/>
        </p:nvSpPr>
        <p:spPr bwMode="auto">
          <a:xfrm>
            <a:off x="1447800" y="41100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68" name="Text Box 208"/>
          <p:cNvSpPr txBox="1">
            <a:spLocks noChangeArrowheads="1"/>
          </p:cNvSpPr>
          <p:nvPr/>
        </p:nvSpPr>
        <p:spPr bwMode="auto">
          <a:xfrm>
            <a:off x="1828800" y="41100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69" name="Text Box 209"/>
          <p:cNvSpPr txBox="1">
            <a:spLocks noChangeArrowheads="1"/>
          </p:cNvSpPr>
          <p:nvPr/>
        </p:nvSpPr>
        <p:spPr bwMode="auto">
          <a:xfrm>
            <a:off x="1341438" y="2933700"/>
            <a:ext cx="7064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3770" name="Line 210"/>
          <p:cNvSpPr>
            <a:spLocks noChangeShapeType="1"/>
          </p:cNvSpPr>
          <p:nvPr/>
        </p:nvSpPr>
        <p:spPr bwMode="auto">
          <a:xfrm>
            <a:off x="1219200" y="5029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71" name="Line 211"/>
          <p:cNvSpPr>
            <a:spLocks noChangeShapeType="1"/>
          </p:cNvSpPr>
          <p:nvPr/>
        </p:nvSpPr>
        <p:spPr bwMode="auto">
          <a:xfrm>
            <a:off x="914400" y="5257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72" name="Text Box 212"/>
          <p:cNvSpPr txBox="1">
            <a:spLocks noChangeArrowheads="1"/>
          </p:cNvSpPr>
          <p:nvPr/>
        </p:nvSpPr>
        <p:spPr bwMode="auto">
          <a:xfrm>
            <a:off x="1219200" y="4872038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   y   z</a:t>
            </a:r>
          </a:p>
        </p:txBody>
      </p:sp>
      <p:sp>
        <p:nvSpPr>
          <p:cNvPr id="113773" name="Text Box 213"/>
          <p:cNvSpPr txBox="1">
            <a:spLocks noChangeArrowheads="1"/>
          </p:cNvSpPr>
          <p:nvPr/>
        </p:nvSpPr>
        <p:spPr bwMode="auto">
          <a:xfrm>
            <a:off x="914400" y="52530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x</a:t>
            </a:r>
          </a:p>
        </p:txBody>
      </p:sp>
      <p:sp>
        <p:nvSpPr>
          <p:cNvPr id="113774" name="Text Box 214"/>
          <p:cNvSpPr txBox="1">
            <a:spLocks noChangeArrowheads="1"/>
          </p:cNvSpPr>
          <p:nvPr/>
        </p:nvSpPr>
        <p:spPr bwMode="auto">
          <a:xfrm>
            <a:off x="914400" y="55578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113775" name="Text Box 215"/>
          <p:cNvSpPr txBox="1">
            <a:spLocks noChangeArrowheads="1"/>
          </p:cNvSpPr>
          <p:nvPr/>
        </p:nvSpPr>
        <p:spPr bwMode="auto">
          <a:xfrm>
            <a:off x="914400" y="58626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z</a:t>
            </a:r>
          </a:p>
        </p:txBody>
      </p:sp>
      <p:sp>
        <p:nvSpPr>
          <p:cNvPr id="113776" name="Text Box 216"/>
          <p:cNvSpPr txBox="1">
            <a:spLocks noChangeArrowheads="1"/>
          </p:cNvSpPr>
          <p:nvPr/>
        </p:nvSpPr>
        <p:spPr bwMode="auto">
          <a:xfrm>
            <a:off x="1219200" y="5638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77" name="Text Box 217"/>
          <p:cNvSpPr txBox="1">
            <a:spLocks noChangeArrowheads="1"/>
          </p:cNvSpPr>
          <p:nvPr/>
        </p:nvSpPr>
        <p:spPr bwMode="auto">
          <a:xfrm>
            <a:off x="1447800" y="56340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78" name="Text Box 218"/>
          <p:cNvSpPr txBox="1">
            <a:spLocks noChangeArrowheads="1"/>
          </p:cNvSpPr>
          <p:nvPr/>
        </p:nvSpPr>
        <p:spPr bwMode="auto">
          <a:xfrm>
            <a:off x="1828800" y="5634038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</p:txBody>
      </p:sp>
      <p:sp>
        <p:nvSpPr>
          <p:cNvPr id="113779" name="Text Box 219"/>
          <p:cNvSpPr txBox="1">
            <a:spLocks noChangeArrowheads="1"/>
          </p:cNvSpPr>
          <p:nvPr/>
        </p:nvSpPr>
        <p:spPr bwMode="auto">
          <a:xfrm>
            <a:off x="1219200" y="59388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113780" name="Text Box 220"/>
          <p:cNvSpPr txBox="1">
            <a:spLocks noChangeArrowheads="1"/>
          </p:cNvSpPr>
          <p:nvPr/>
        </p:nvSpPr>
        <p:spPr bwMode="auto">
          <a:xfrm>
            <a:off x="1447800" y="59388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13781" name="Text Box 221"/>
          <p:cNvSpPr txBox="1">
            <a:spLocks noChangeArrowheads="1"/>
          </p:cNvSpPr>
          <p:nvPr/>
        </p:nvSpPr>
        <p:spPr bwMode="auto">
          <a:xfrm>
            <a:off x="1828800" y="59388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113782" name="Text Box 222"/>
          <p:cNvSpPr txBox="1">
            <a:spLocks noChangeArrowheads="1"/>
          </p:cNvSpPr>
          <p:nvPr/>
        </p:nvSpPr>
        <p:spPr bwMode="auto">
          <a:xfrm>
            <a:off x="1363663" y="4740275"/>
            <a:ext cx="7064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3783" name="Text Box 223"/>
          <p:cNvSpPr txBox="1">
            <a:spLocks noChangeArrowheads="1"/>
          </p:cNvSpPr>
          <p:nvPr/>
        </p:nvSpPr>
        <p:spPr bwMode="auto">
          <a:xfrm>
            <a:off x="1219200" y="3467100"/>
            <a:ext cx="946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2   0   1</a:t>
            </a:r>
          </a:p>
        </p:txBody>
      </p:sp>
      <p:sp>
        <p:nvSpPr>
          <p:cNvPr id="113784" name="Text Box 224"/>
          <p:cNvSpPr txBox="1">
            <a:spLocks noChangeArrowheads="1"/>
          </p:cNvSpPr>
          <p:nvPr/>
        </p:nvSpPr>
        <p:spPr bwMode="auto">
          <a:xfrm>
            <a:off x="1219200" y="5257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∞ ∞  ∞</a:t>
            </a:r>
          </a:p>
        </p:txBody>
      </p:sp>
      <p:sp>
        <p:nvSpPr>
          <p:cNvPr id="113785" name="Text Box 225"/>
          <p:cNvSpPr txBox="1">
            <a:spLocks noChangeArrowheads="1"/>
          </p:cNvSpPr>
          <p:nvPr/>
        </p:nvSpPr>
        <p:spPr bwMode="auto">
          <a:xfrm>
            <a:off x="3260725" y="2006600"/>
            <a:ext cx="946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2   0   1</a:t>
            </a:r>
          </a:p>
        </p:txBody>
      </p:sp>
      <p:sp>
        <p:nvSpPr>
          <p:cNvPr id="113786" name="Text Box 226"/>
          <p:cNvSpPr txBox="1">
            <a:spLocks noChangeArrowheads="1"/>
          </p:cNvSpPr>
          <p:nvPr/>
        </p:nvSpPr>
        <p:spPr bwMode="auto">
          <a:xfrm>
            <a:off x="3260725" y="2322513"/>
            <a:ext cx="946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7   1   0</a:t>
            </a:r>
          </a:p>
        </p:txBody>
      </p:sp>
      <p:sp>
        <p:nvSpPr>
          <p:cNvPr id="113787" name="Line 227"/>
          <p:cNvSpPr>
            <a:spLocks noChangeShapeType="1"/>
          </p:cNvSpPr>
          <p:nvPr/>
        </p:nvSpPr>
        <p:spPr bwMode="auto">
          <a:xfrm>
            <a:off x="2209800" y="1981200"/>
            <a:ext cx="685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88" name="Line 228"/>
          <p:cNvSpPr>
            <a:spLocks noChangeShapeType="1"/>
          </p:cNvSpPr>
          <p:nvPr/>
        </p:nvSpPr>
        <p:spPr bwMode="auto">
          <a:xfrm>
            <a:off x="2133600" y="2057400"/>
            <a:ext cx="685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89" name="Line 229"/>
          <p:cNvSpPr>
            <a:spLocks noChangeShapeType="1"/>
          </p:cNvSpPr>
          <p:nvPr/>
        </p:nvSpPr>
        <p:spPr bwMode="auto">
          <a:xfrm flipV="1">
            <a:off x="2133600" y="2514600"/>
            <a:ext cx="762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90" name="Line 230"/>
          <p:cNvSpPr>
            <a:spLocks noChangeShapeType="1"/>
          </p:cNvSpPr>
          <p:nvPr/>
        </p:nvSpPr>
        <p:spPr bwMode="auto">
          <a:xfrm>
            <a:off x="2133600" y="41148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91" name="Line 231"/>
          <p:cNvSpPr>
            <a:spLocks noChangeShapeType="1"/>
          </p:cNvSpPr>
          <p:nvPr/>
        </p:nvSpPr>
        <p:spPr bwMode="auto">
          <a:xfrm flipV="1">
            <a:off x="2133600" y="2590800"/>
            <a:ext cx="8382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92" name="Line 232"/>
          <p:cNvSpPr>
            <a:spLocks noChangeShapeType="1"/>
          </p:cNvSpPr>
          <p:nvPr/>
        </p:nvSpPr>
        <p:spPr bwMode="auto">
          <a:xfrm flipV="1">
            <a:off x="2209800" y="4343400"/>
            <a:ext cx="762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93" name="Line 233"/>
          <p:cNvSpPr>
            <a:spLocks noChangeShapeType="1"/>
          </p:cNvSpPr>
          <p:nvPr/>
        </p:nvSpPr>
        <p:spPr bwMode="auto">
          <a:xfrm>
            <a:off x="609600" y="6345238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94" name="Text Box 234"/>
          <p:cNvSpPr txBox="1">
            <a:spLocks noChangeArrowheads="1"/>
          </p:cNvSpPr>
          <p:nvPr/>
        </p:nvSpPr>
        <p:spPr bwMode="auto">
          <a:xfrm>
            <a:off x="6069013" y="6137275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grpSp>
        <p:nvGrpSpPr>
          <p:cNvPr id="113795" name="Group 235"/>
          <p:cNvGrpSpPr>
            <a:grpSpLocks/>
          </p:cNvGrpSpPr>
          <p:nvPr/>
        </p:nvGrpSpPr>
        <p:grpSpPr bwMode="auto">
          <a:xfrm>
            <a:off x="6632575" y="2911475"/>
            <a:ext cx="2184400" cy="1212850"/>
            <a:chOff x="2352" y="0"/>
            <a:chExt cx="1376" cy="764"/>
          </a:xfrm>
        </p:grpSpPr>
        <p:sp>
          <p:nvSpPr>
            <p:cNvPr id="113811" name="Freeform 236"/>
            <p:cNvSpPr>
              <a:spLocks/>
            </p:cNvSpPr>
            <p:nvPr/>
          </p:nvSpPr>
          <p:spPr bwMode="auto">
            <a:xfrm>
              <a:off x="2352" y="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13812" name="Group 237"/>
            <p:cNvGrpSpPr>
              <a:grpSpLocks/>
            </p:cNvGrpSpPr>
            <p:nvPr/>
          </p:nvGrpSpPr>
          <p:grpSpPr bwMode="auto">
            <a:xfrm>
              <a:off x="2448" y="70"/>
              <a:ext cx="1161" cy="676"/>
              <a:chOff x="-17" y="1282"/>
              <a:chExt cx="1161" cy="676"/>
            </a:xfrm>
          </p:grpSpPr>
          <p:sp>
            <p:nvSpPr>
              <p:cNvPr id="113813" name="Freeform 238"/>
              <p:cNvSpPr>
                <a:spLocks/>
              </p:cNvSpPr>
              <p:nvPr/>
            </p:nvSpPr>
            <p:spPr bwMode="auto">
              <a:xfrm>
                <a:off x="246" y="1476"/>
                <a:ext cx="222" cy="180"/>
              </a:xfrm>
              <a:custGeom>
                <a:avLst/>
                <a:gdLst>
                  <a:gd name="T0" fmla="*/ 0 w 222"/>
                  <a:gd name="T1" fmla="*/ 180 h 180"/>
                  <a:gd name="T2" fmla="*/ 222 w 222"/>
                  <a:gd name="T3" fmla="*/ 0 h 180"/>
                  <a:gd name="T4" fmla="*/ 0 60000 65536"/>
                  <a:gd name="T5" fmla="*/ 0 60000 65536"/>
                  <a:gd name="T6" fmla="*/ 0 w 222"/>
                  <a:gd name="T7" fmla="*/ 0 h 180"/>
                  <a:gd name="T8" fmla="*/ 222 w 222"/>
                  <a:gd name="T9" fmla="*/ 180 h 18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22" h="180">
                    <a:moveTo>
                      <a:pt x="0" y="180"/>
                    </a:moveTo>
                    <a:lnTo>
                      <a:pt x="222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3814" name="Oval 239"/>
              <p:cNvSpPr>
                <a:spLocks noChangeArrowheads="1"/>
              </p:cNvSpPr>
              <p:nvPr/>
            </p:nvSpPr>
            <p:spPr bwMode="auto">
              <a:xfrm>
                <a:off x="-14" y="171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3815" name="Line 240"/>
              <p:cNvSpPr>
                <a:spLocks noChangeShapeType="1"/>
              </p:cNvSpPr>
              <p:nvPr/>
            </p:nvSpPr>
            <p:spPr bwMode="auto">
              <a:xfrm>
                <a:off x="-14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3816" name="Line 241"/>
              <p:cNvSpPr>
                <a:spLocks noChangeShapeType="1"/>
              </p:cNvSpPr>
              <p:nvPr/>
            </p:nvSpPr>
            <p:spPr bwMode="auto">
              <a:xfrm>
                <a:off x="299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3817" name="Rectangle 242"/>
              <p:cNvSpPr>
                <a:spLocks noChangeArrowheads="1"/>
              </p:cNvSpPr>
              <p:nvPr/>
            </p:nvSpPr>
            <p:spPr bwMode="auto">
              <a:xfrm>
                <a:off x="-14" y="170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3818" name="Oval 243"/>
              <p:cNvSpPr>
                <a:spLocks noChangeArrowheads="1"/>
              </p:cNvSpPr>
              <p:nvPr/>
            </p:nvSpPr>
            <p:spPr bwMode="auto">
              <a:xfrm>
                <a:off x="-17" y="164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3819" name="Freeform 244"/>
              <p:cNvSpPr>
                <a:spLocks/>
              </p:cNvSpPr>
              <p:nvPr/>
            </p:nvSpPr>
            <p:spPr bwMode="auto">
              <a:xfrm>
                <a:off x="651" y="1476"/>
                <a:ext cx="216" cy="189"/>
              </a:xfrm>
              <a:custGeom>
                <a:avLst/>
                <a:gdLst>
                  <a:gd name="T0" fmla="*/ 0 w 216"/>
                  <a:gd name="T1" fmla="*/ 0 h 189"/>
                  <a:gd name="T2" fmla="*/ 216 w 216"/>
                  <a:gd name="T3" fmla="*/ 189 h 189"/>
                  <a:gd name="T4" fmla="*/ 0 60000 65536"/>
                  <a:gd name="T5" fmla="*/ 0 60000 65536"/>
                  <a:gd name="T6" fmla="*/ 0 w 216"/>
                  <a:gd name="T7" fmla="*/ 0 h 189"/>
                  <a:gd name="T8" fmla="*/ 216 w 216"/>
                  <a:gd name="T9" fmla="*/ 189 h 18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" h="189">
                    <a:moveTo>
                      <a:pt x="0" y="0"/>
                    </a:moveTo>
                    <a:lnTo>
                      <a:pt x="216" y="189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3820" name="Freeform 245"/>
              <p:cNvSpPr>
                <a:spLocks/>
              </p:cNvSpPr>
              <p:nvPr/>
            </p:nvSpPr>
            <p:spPr bwMode="auto">
              <a:xfrm>
                <a:off x="303" y="1740"/>
                <a:ext cx="540" cy="3"/>
              </a:xfrm>
              <a:custGeom>
                <a:avLst/>
                <a:gdLst>
                  <a:gd name="T0" fmla="*/ 540 w 540"/>
                  <a:gd name="T1" fmla="*/ 3 h 3"/>
                  <a:gd name="T2" fmla="*/ 0 w 540"/>
                  <a:gd name="T3" fmla="*/ 0 h 3"/>
                  <a:gd name="T4" fmla="*/ 0 60000 65536"/>
                  <a:gd name="T5" fmla="*/ 0 60000 65536"/>
                  <a:gd name="T6" fmla="*/ 0 w 540"/>
                  <a:gd name="T7" fmla="*/ 0 h 3"/>
                  <a:gd name="T8" fmla="*/ 540 w 540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40" h="3">
                    <a:moveTo>
                      <a:pt x="540" y="3"/>
                    </a:move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13821" name="Group 246"/>
              <p:cNvGrpSpPr>
                <a:grpSpLocks/>
              </p:cNvGrpSpPr>
              <p:nvPr/>
            </p:nvGrpSpPr>
            <p:grpSpPr bwMode="auto">
              <a:xfrm>
                <a:off x="39" y="1594"/>
                <a:ext cx="196" cy="250"/>
                <a:chOff x="2959" y="2425"/>
                <a:chExt cx="197" cy="250"/>
              </a:xfrm>
            </p:grpSpPr>
            <p:sp>
              <p:nvSpPr>
                <p:cNvPr id="113843" name="Rectangle 24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3844" name="Text Box 248"/>
                <p:cNvSpPr txBox="1">
                  <a:spLocks noChangeArrowheads="1"/>
                </p:cNvSpPr>
                <p:nvPr/>
              </p:nvSpPr>
              <p:spPr bwMode="auto">
                <a:xfrm>
                  <a:off x="2959" y="2425"/>
                  <a:ext cx="197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x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13822" name="Group 249"/>
              <p:cNvGrpSpPr>
                <a:grpSpLocks/>
              </p:cNvGrpSpPr>
              <p:nvPr/>
            </p:nvGrpSpPr>
            <p:grpSpPr bwMode="auto">
              <a:xfrm>
                <a:off x="828" y="1576"/>
                <a:ext cx="316" cy="288"/>
                <a:chOff x="1740" y="2272"/>
                <a:chExt cx="316" cy="288"/>
              </a:xfrm>
            </p:grpSpPr>
            <p:sp>
              <p:nvSpPr>
                <p:cNvPr id="113835" name="Oval 250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3836" name="Line 251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3837" name="Line 252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3838" name="Rectangle 253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3839" name="Oval 254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13840" name="Group 255"/>
                <p:cNvGrpSpPr>
                  <a:grpSpLocks/>
                </p:cNvGrpSpPr>
                <p:nvPr/>
              </p:nvGrpSpPr>
              <p:grpSpPr bwMode="auto">
                <a:xfrm>
                  <a:off x="1795" y="2272"/>
                  <a:ext cx="212" cy="288"/>
                  <a:chOff x="2951" y="2395"/>
                  <a:chExt cx="213" cy="288"/>
                </a:xfrm>
              </p:grpSpPr>
              <p:sp>
                <p:nvSpPr>
                  <p:cNvPr id="113841" name="Rectangle 256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pPr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charset="0"/>
                    </a:endParaRPr>
                  </a:p>
                </p:txBody>
              </p:sp>
              <p:sp>
                <p:nvSpPr>
                  <p:cNvPr id="113842" name="Text Box 2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1" y="2395"/>
                    <a:ext cx="213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2400">
                        <a:solidFill>
                          <a:srgbClr val="000000"/>
                        </a:solidFill>
                        <a:latin typeface="Arial" charset="0"/>
                      </a:rPr>
                      <a:t>z</a:t>
                    </a:r>
                  </a:p>
                </p:txBody>
              </p:sp>
            </p:grpSp>
          </p:grpSp>
          <p:sp>
            <p:nvSpPr>
              <p:cNvPr id="113823" name="Text Box 258"/>
              <p:cNvSpPr txBox="1">
                <a:spLocks noChangeArrowheads="1"/>
              </p:cNvSpPr>
              <p:nvPr/>
            </p:nvSpPr>
            <p:spPr bwMode="auto">
              <a:xfrm>
                <a:off x="724" y="1397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1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3824" name="Text Box 259"/>
              <p:cNvSpPr txBox="1">
                <a:spLocks noChangeArrowheads="1"/>
              </p:cNvSpPr>
              <p:nvPr/>
            </p:nvSpPr>
            <p:spPr bwMode="auto">
              <a:xfrm>
                <a:off x="196" y="1394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2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3825" name="Text Box 260"/>
              <p:cNvSpPr txBox="1">
                <a:spLocks noChangeArrowheads="1"/>
              </p:cNvSpPr>
              <p:nvPr/>
            </p:nvSpPr>
            <p:spPr bwMode="auto">
              <a:xfrm>
                <a:off x="481" y="1727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7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13826" name="Group 261"/>
              <p:cNvGrpSpPr>
                <a:grpSpLocks/>
              </p:cNvGrpSpPr>
              <p:nvPr/>
            </p:nvGrpSpPr>
            <p:grpSpPr bwMode="auto">
              <a:xfrm>
                <a:off x="408" y="1282"/>
                <a:ext cx="316" cy="250"/>
                <a:chOff x="1740" y="2302"/>
                <a:chExt cx="316" cy="250"/>
              </a:xfrm>
            </p:grpSpPr>
            <p:sp>
              <p:nvSpPr>
                <p:cNvPr id="113827" name="Oval 262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3828" name="Line 263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3829" name="Line 264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3830" name="Rectangle 265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3831" name="Oval 266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13832" name="Group 267"/>
                <p:cNvGrpSpPr>
                  <a:grpSpLocks/>
                </p:cNvGrpSpPr>
                <p:nvPr/>
              </p:nvGrpSpPr>
              <p:grpSpPr bwMode="auto">
                <a:xfrm>
                  <a:off x="1803" y="2302"/>
                  <a:ext cx="196" cy="250"/>
                  <a:chOff x="2958" y="2425"/>
                  <a:chExt cx="198" cy="250"/>
                </a:xfrm>
              </p:grpSpPr>
              <p:sp>
                <p:nvSpPr>
                  <p:cNvPr id="113833" name="Rectangle 268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pPr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charset="0"/>
                    </a:endParaRPr>
                  </a:p>
                </p:txBody>
              </p:sp>
              <p:sp>
                <p:nvSpPr>
                  <p:cNvPr id="113834" name="Text Box 2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8" y="2425"/>
                    <a:ext cx="198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2000">
                        <a:solidFill>
                          <a:srgbClr val="000000"/>
                        </a:solidFill>
                        <a:latin typeface="Arial" charset="0"/>
                      </a:rPr>
                      <a:t>y</a:t>
                    </a:r>
                    <a:endParaRPr lang="en-US" sz="2400">
                      <a:solidFill>
                        <a:srgbClr val="000000"/>
                      </a:solidFill>
                      <a:latin typeface="Arial" charset="0"/>
                    </a:endParaRPr>
                  </a:p>
                </p:txBody>
              </p:sp>
            </p:grpSp>
          </p:grpSp>
        </p:grpSp>
      </p:grpSp>
      <p:sp>
        <p:nvSpPr>
          <p:cNvPr id="113796" name="Text Box 270"/>
          <p:cNvSpPr txBox="1">
            <a:spLocks noChangeArrowheads="1"/>
          </p:cNvSpPr>
          <p:nvPr/>
        </p:nvSpPr>
        <p:spPr bwMode="auto">
          <a:xfrm>
            <a:off x="263525" y="1104900"/>
            <a:ext cx="9207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node x</a:t>
            </a:r>
          </a:p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table</a:t>
            </a:r>
          </a:p>
        </p:txBody>
      </p:sp>
      <p:sp>
        <p:nvSpPr>
          <p:cNvPr id="113797" name="Oval 271"/>
          <p:cNvSpPr>
            <a:spLocks noChangeArrowheads="1"/>
          </p:cNvSpPr>
          <p:nvPr/>
        </p:nvSpPr>
        <p:spPr bwMode="auto">
          <a:xfrm>
            <a:off x="1219200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98" name="Oval 272"/>
          <p:cNvSpPr>
            <a:spLocks noChangeArrowheads="1"/>
          </p:cNvSpPr>
          <p:nvPr/>
        </p:nvSpPr>
        <p:spPr bwMode="auto">
          <a:xfrm>
            <a:off x="1219200" y="37338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799" name="Oval 273"/>
          <p:cNvSpPr>
            <a:spLocks noChangeArrowheads="1"/>
          </p:cNvSpPr>
          <p:nvPr/>
        </p:nvSpPr>
        <p:spPr bwMode="auto">
          <a:xfrm>
            <a:off x="1219200" y="59436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800" name="Oval 274"/>
          <p:cNvSpPr>
            <a:spLocks noChangeArrowheads="1"/>
          </p:cNvSpPr>
          <p:nvPr/>
        </p:nvSpPr>
        <p:spPr bwMode="auto">
          <a:xfrm>
            <a:off x="3297238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801" name="Rectangle 275"/>
          <p:cNvSpPr>
            <a:spLocks noChangeArrowheads="1"/>
          </p:cNvSpPr>
          <p:nvPr/>
        </p:nvSpPr>
        <p:spPr bwMode="auto">
          <a:xfrm>
            <a:off x="1590675" y="187325"/>
            <a:ext cx="431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D</a:t>
            </a:r>
            <a:r>
              <a:rPr lang="fr-FR" baseline="-2500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x</a:t>
            </a:r>
            <a: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(y) = min{c(x,y) + D</a:t>
            </a:r>
            <a:r>
              <a:rPr lang="fr-FR" baseline="-2500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y</a:t>
            </a:r>
            <a: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(y), c(x,z) + D</a:t>
            </a:r>
            <a:r>
              <a:rPr lang="fr-FR" baseline="-2500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z</a:t>
            </a:r>
            <a: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(y)} </a:t>
            </a:r>
            <a:b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</a:br>
            <a:r>
              <a:rPr lang="fr-FR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             = min{2+0 , 7+1} = 2</a:t>
            </a:r>
          </a:p>
        </p:txBody>
      </p:sp>
      <p:sp>
        <p:nvSpPr>
          <p:cNvPr id="113802" name="Line 276"/>
          <p:cNvSpPr>
            <a:spLocks noChangeShapeType="1"/>
          </p:cNvSpPr>
          <p:nvPr/>
        </p:nvSpPr>
        <p:spPr bwMode="auto">
          <a:xfrm flipH="1">
            <a:off x="3760788" y="809625"/>
            <a:ext cx="809625" cy="9667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803" name="Rectangle 277"/>
          <p:cNvSpPr>
            <a:spLocks noChangeArrowheads="1"/>
          </p:cNvSpPr>
          <p:nvPr/>
        </p:nvSpPr>
        <p:spPr bwMode="auto">
          <a:xfrm>
            <a:off x="6384925" y="28575"/>
            <a:ext cx="2667000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i="1">
                <a:solidFill>
                  <a:srgbClr val="000000"/>
                </a:solidFill>
                <a:latin typeface="Arial" charset="0"/>
              </a:rPr>
              <a:t>D</a:t>
            </a:r>
            <a:r>
              <a:rPr lang="fr-FR" i="1" baseline="-25000">
                <a:solidFill>
                  <a:srgbClr val="000000"/>
                </a:solidFill>
                <a:latin typeface="Arial" charset="0"/>
              </a:rPr>
              <a:t>x</a:t>
            </a:r>
            <a:r>
              <a:rPr lang="fr-FR" i="1">
                <a:solidFill>
                  <a:srgbClr val="000000"/>
                </a:solidFill>
                <a:latin typeface="Arial" charset="0"/>
              </a:rPr>
              <a:t>(z) = </a:t>
            </a:r>
            <a:r>
              <a:rPr lang="fr-FR">
                <a:solidFill>
                  <a:srgbClr val="000000"/>
                </a:solidFill>
                <a:latin typeface="Arial" charset="0"/>
              </a:rPr>
              <a:t>min{</a:t>
            </a:r>
            <a:r>
              <a:rPr lang="fr-FR" i="1">
                <a:solidFill>
                  <a:srgbClr val="000000"/>
                </a:solidFill>
                <a:latin typeface="Arial" charset="0"/>
              </a:rPr>
              <a:t>c(x,y) + </a:t>
            </a:r>
            <a:br>
              <a:rPr lang="fr-FR" i="1">
                <a:solidFill>
                  <a:srgbClr val="000000"/>
                </a:solidFill>
                <a:latin typeface="Arial" charset="0"/>
              </a:rPr>
            </a:br>
            <a:r>
              <a:rPr lang="fr-FR" i="1">
                <a:solidFill>
                  <a:srgbClr val="000000"/>
                </a:solidFill>
                <a:latin typeface="Arial" charset="0"/>
              </a:rPr>
              <a:t>      D</a:t>
            </a:r>
            <a:r>
              <a:rPr lang="fr-FR" i="1" baseline="-25000">
                <a:solidFill>
                  <a:srgbClr val="000000"/>
                </a:solidFill>
                <a:latin typeface="Arial" charset="0"/>
              </a:rPr>
              <a:t>y</a:t>
            </a:r>
            <a:r>
              <a:rPr lang="fr-FR" i="1">
                <a:solidFill>
                  <a:srgbClr val="000000"/>
                </a:solidFill>
                <a:latin typeface="Arial" charset="0"/>
              </a:rPr>
              <a:t>(z), c(x,z) + D</a:t>
            </a:r>
            <a:r>
              <a:rPr lang="fr-FR" i="1" baseline="-25000">
                <a:solidFill>
                  <a:srgbClr val="000000"/>
                </a:solidFill>
                <a:latin typeface="Arial" charset="0"/>
              </a:rPr>
              <a:t>z</a:t>
            </a:r>
            <a:r>
              <a:rPr lang="fr-FR" i="1">
                <a:solidFill>
                  <a:srgbClr val="000000"/>
                </a:solidFill>
                <a:latin typeface="Arial" charset="0"/>
              </a:rPr>
              <a:t>(z)</a:t>
            </a:r>
            <a:r>
              <a:rPr lang="fr-FR">
                <a:solidFill>
                  <a:srgbClr val="000000"/>
                </a:solidFill>
                <a:latin typeface="Arial" charset="0"/>
              </a:rPr>
              <a:t>} </a:t>
            </a:r>
          </a:p>
          <a:p>
            <a:pPr algn="just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>
                <a:solidFill>
                  <a:srgbClr val="000000"/>
                </a:solidFill>
                <a:latin typeface="Arial" charset="0"/>
              </a:rPr>
              <a:t>= min{2+1 , 7+0} = 3</a:t>
            </a:r>
          </a:p>
        </p:txBody>
      </p:sp>
      <p:sp>
        <p:nvSpPr>
          <p:cNvPr id="113804" name="Line 278"/>
          <p:cNvSpPr>
            <a:spLocks noChangeShapeType="1"/>
          </p:cNvSpPr>
          <p:nvPr/>
        </p:nvSpPr>
        <p:spPr bwMode="auto">
          <a:xfrm flipH="1">
            <a:off x="4179888" y="482600"/>
            <a:ext cx="2586037" cy="1333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805" name="Text Box 279"/>
          <p:cNvSpPr txBox="1">
            <a:spLocks noChangeArrowheads="1"/>
          </p:cNvSpPr>
          <p:nvPr/>
        </p:nvSpPr>
        <p:spPr bwMode="auto">
          <a:xfrm>
            <a:off x="3922713" y="16748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113806" name="Text Box 280"/>
          <p:cNvSpPr txBox="1">
            <a:spLocks noChangeArrowheads="1"/>
          </p:cNvSpPr>
          <p:nvPr/>
        </p:nvSpPr>
        <p:spPr bwMode="auto">
          <a:xfrm>
            <a:off x="3579813" y="1679575"/>
            <a:ext cx="342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 </a:t>
            </a:r>
          </a:p>
        </p:txBody>
      </p:sp>
      <p:sp>
        <p:nvSpPr>
          <p:cNvPr id="113807" name="Text Box 281"/>
          <p:cNvSpPr txBox="1">
            <a:spLocks noChangeArrowheads="1"/>
          </p:cNvSpPr>
          <p:nvPr/>
        </p:nvSpPr>
        <p:spPr bwMode="auto">
          <a:xfrm>
            <a:off x="292100" y="2851150"/>
            <a:ext cx="9207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node y</a:t>
            </a:r>
          </a:p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table</a:t>
            </a:r>
          </a:p>
        </p:txBody>
      </p:sp>
      <p:sp>
        <p:nvSpPr>
          <p:cNvPr id="113808" name="Text Box 282"/>
          <p:cNvSpPr txBox="1">
            <a:spLocks noChangeArrowheads="1"/>
          </p:cNvSpPr>
          <p:nvPr/>
        </p:nvSpPr>
        <p:spPr bwMode="auto">
          <a:xfrm>
            <a:off x="311150" y="4699000"/>
            <a:ext cx="9080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node z</a:t>
            </a:r>
          </a:p>
          <a:p>
            <a:pPr algn="r" defTabSz="91440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table</a:t>
            </a:r>
          </a:p>
        </p:txBody>
      </p:sp>
      <p:sp>
        <p:nvSpPr>
          <p:cNvPr id="113809" name="Text Box 283"/>
          <p:cNvSpPr txBox="1">
            <a:spLocks noChangeArrowheads="1"/>
          </p:cNvSpPr>
          <p:nvPr/>
        </p:nvSpPr>
        <p:spPr bwMode="auto">
          <a:xfrm>
            <a:off x="3413125" y="1143000"/>
            <a:ext cx="7064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cost to</a:t>
            </a:r>
          </a:p>
        </p:txBody>
      </p:sp>
      <p:sp>
        <p:nvSpPr>
          <p:cNvPr id="113810" name="Text Box 284"/>
          <p:cNvSpPr txBox="1">
            <a:spLocks noChangeArrowheads="1"/>
          </p:cNvSpPr>
          <p:nvPr/>
        </p:nvSpPr>
        <p:spPr bwMode="auto">
          <a:xfrm rot="-5400000">
            <a:off x="561182" y="2067719"/>
            <a:ext cx="538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>
                <a:solidFill>
                  <a:srgbClr val="000000"/>
                </a:solidFill>
                <a:latin typeface="Arial" charset="0"/>
              </a:rPr>
              <a:t>from</a:t>
            </a:r>
          </a:p>
        </p:txBody>
      </p:sp>
    </p:spTree>
    <p:extLst>
      <p:ext uri="{BB962C8B-B14F-4D97-AF65-F5344CB8AC3E}">
        <p14:creationId xmlns:p14="http://schemas.microsoft.com/office/powerpoint/2010/main" val="666908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1469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CD5231D1-75D4-F84A-B510-17E52478CD5F}" type="slidenum">
              <a:rPr lang="en-US" smtClean="0">
                <a:solidFill>
                  <a:srgbClr val="000000"/>
                </a:solidFill>
              </a:rPr>
              <a:pPr/>
              <a:t>21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14692" name="Picture 155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663" y="847725"/>
            <a:ext cx="68564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69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008063"/>
          </a:xfrm>
        </p:spPr>
        <p:txBody>
          <a:bodyPr/>
          <a:lstStyle/>
          <a:p>
            <a:r>
              <a:rPr lang="en-US" sz="3600"/>
              <a:t>Distance vector: link cost changes</a:t>
            </a:r>
            <a:endParaRPr lang="en-US"/>
          </a:p>
        </p:txBody>
      </p:sp>
      <p:sp>
        <p:nvSpPr>
          <p:cNvPr id="114694" name="Rectangle 3"/>
          <p:cNvSpPr>
            <a:spLocks noChangeArrowheads="1"/>
          </p:cNvSpPr>
          <p:nvPr/>
        </p:nvSpPr>
        <p:spPr bwMode="auto">
          <a:xfrm>
            <a:off x="552450" y="1400175"/>
            <a:ext cx="4867275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None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link cost changes: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node detects local link cost change 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updates routing info, recalculates </a:t>
            </a:r>
            <a:br>
              <a:rPr lang="en-US" sz="2400">
                <a:solidFill>
                  <a:srgbClr val="000000"/>
                </a:solidFill>
                <a:latin typeface="Gill Sans MT" charset="0"/>
              </a:rPr>
            </a:br>
            <a:r>
              <a:rPr lang="en-US" sz="2400">
                <a:solidFill>
                  <a:srgbClr val="000000"/>
                </a:solidFill>
                <a:latin typeface="Gill Sans MT" charset="0"/>
              </a:rPr>
              <a:t>distance vector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if DV changes, notify neighbors</a:t>
            </a:r>
            <a:r>
              <a:rPr lang="en-US" sz="2200">
                <a:solidFill>
                  <a:srgbClr val="000000"/>
                </a:solidFill>
                <a:latin typeface="Gill Sans MT" charset="0"/>
              </a:rPr>
              <a:t> </a:t>
            </a:r>
          </a:p>
        </p:txBody>
      </p:sp>
      <p:sp>
        <p:nvSpPr>
          <p:cNvPr id="114695" name="Text Box 4"/>
          <p:cNvSpPr txBox="1">
            <a:spLocks noChangeArrowheads="1"/>
          </p:cNvSpPr>
          <p:nvPr/>
        </p:nvSpPr>
        <p:spPr bwMode="auto">
          <a:xfrm>
            <a:off x="314325" y="3694113"/>
            <a:ext cx="10001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“good</a:t>
            </a:r>
          </a:p>
          <a:p>
            <a:pPr defTabSz="9144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news </a:t>
            </a:r>
          </a:p>
          <a:p>
            <a:pPr defTabSz="9144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travels</a:t>
            </a:r>
          </a:p>
          <a:p>
            <a:pPr defTabSz="9144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fast”</a:t>
            </a:r>
            <a:endParaRPr lang="en-US" sz="1600">
              <a:solidFill>
                <a:srgbClr val="CC0000"/>
              </a:solidFill>
              <a:latin typeface="Gill Sans MT" charset="0"/>
            </a:endParaRPr>
          </a:p>
        </p:txBody>
      </p:sp>
      <p:grpSp>
        <p:nvGrpSpPr>
          <p:cNvPr id="114696" name="Group 5"/>
          <p:cNvGrpSpPr>
            <a:grpSpLocks/>
          </p:cNvGrpSpPr>
          <p:nvPr/>
        </p:nvGrpSpPr>
        <p:grpSpPr bwMode="auto">
          <a:xfrm>
            <a:off x="5838825" y="1609725"/>
            <a:ext cx="2184400" cy="1314450"/>
            <a:chOff x="3625" y="1076"/>
            <a:chExt cx="1376" cy="828"/>
          </a:xfrm>
        </p:grpSpPr>
        <p:sp>
          <p:nvSpPr>
            <p:cNvPr id="114700" name="Freeform 6"/>
            <p:cNvSpPr>
              <a:spLocks/>
            </p:cNvSpPr>
            <p:nvPr/>
          </p:nvSpPr>
          <p:spPr bwMode="auto">
            <a:xfrm>
              <a:off x="3625" y="114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4701" name="Freeform 7"/>
            <p:cNvSpPr>
              <a:spLocks/>
            </p:cNvSpPr>
            <p:nvPr/>
          </p:nvSpPr>
          <p:spPr bwMode="auto">
            <a:xfrm>
              <a:off x="3984" y="140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4702" name="Oval 8"/>
            <p:cNvSpPr>
              <a:spLocks noChangeArrowheads="1"/>
            </p:cNvSpPr>
            <p:nvPr/>
          </p:nvSpPr>
          <p:spPr bwMode="auto">
            <a:xfrm>
              <a:off x="3724" y="164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4703" name="Line 9"/>
            <p:cNvSpPr>
              <a:spLocks noChangeShapeType="1"/>
            </p:cNvSpPr>
            <p:nvPr/>
          </p:nvSpPr>
          <p:spPr bwMode="auto">
            <a:xfrm>
              <a:off x="3724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4704" name="Line 10"/>
            <p:cNvSpPr>
              <a:spLocks noChangeShapeType="1"/>
            </p:cNvSpPr>
            <p:nvPr/>
          </p:nvSpPr>
          <p:spPr bwMode="auto">
            <a:xfrm>
              <a:off x="4037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4705" name="Rectangle 11"/>
            <p:cNvSpPr>
              <a:spLocks noChangeArrowheads="1"/>
            </p:cNvSpPr>
            <p:nvPr/>
          </p:nvSpPr>
          <p:spPr bwMode="auto">
            <a:xfrm>
              <a:off x="3724" y="1633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14706" name="Oval 12"/>
            <p:cNvSpPr>
              <a:spLocks noChangeArrowheads="1"/>
            </p:cNvSpPr>
            <p:nvPr/>
          </p:nvSpPr>
          <p:spPr bwMode="auto">
            <a:xfrm>
              <a:off x="3721" y="157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4707" name="Freeform 13"/>
            <p:cNvSpPr>
              <a:spLocks/>
            </p:cNvSpPr>
            <p:nvPr/>
          </p:nvSpPr>
          <p:spPr bwMode="auto">
            <a:xfrm>
              <a:off x="4389" y="140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4708" name="Freeform 14"/>
            <p:cNvSpPr>
              <a:spLocks/>
            </p:cNvSpPr>
            <p:nvPr/>
          </p:nvSpPr>
          <p:spPr bwMode="auto">
            <a:xfrm>
              <a:off x="4041" y="166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14709" name="Group 15"/>
            <p:cNvGrpSpPr>
              <a:grpSpLocks/>
            </p:cNvGrpSpPr>
            <p:nvPr/>
          </p:nvGrpSpPr>
          <p:grpSpPr bwMode="auto">
            <a:xfrm>
              <a:off x="3770" y="1526"/>
              <a:ext cx="210" cy="250"/>
              <a:chOff x="2951" y="2429"/>
              <a:chExt cx="213" cy="250"/>
            </a:xfrm>
          </p:grpSpPr>
          <p:sp>
            <p:nvSpPr>
              <p:cNvPr id="114733" name="Rectangle 1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4734" name="Text Box 17"/>
              <p:cNvSpPr txBox="1">
                <a:spLocks noChangeArrowheads="1"/>
              </p:cNvSpPr>
              <p:nvPr/>
            </p:nvSpPr>
            <p:spPr bwMode="auto">
              <a:xfrm>
                <a:off x="2951" y="2429"/>
                <a:ext cx="21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Comic Sans MS" charset="0"/>
                  </a:rPr>
                  <a:t>x</a:t>
                </a: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</p:grpSp>
        <p:grpSp>
          <p:nvGrpSpPr>
            <p:cNvPr id="114710" name="Group 18"/>
            <p:cNvGrpSpPr>
              <a:grpSpLocks/>
            </p:cNvGrpSpPr>
            <p:nvPr/>
          </p:nvGrpSpPr>
          <p:grpSpPr bwMode="auto">
            <a:xfrm>
              <a:off x="4566" y="1538"/>
              <a:ext cx="316" cy="250"/>
              <a:chOff x="1740" y="2306"/>
              <a:chExt cx="316" cy="250"/>
            </a:xfrm>
          </p:grpSpPr>
          <p:sp>
            <p:nvSpPr>
              <p:cNvPr id="114725" name="Oval 19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4726" name="Line 20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4727" name="Line 21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4728" name="Rectangle 22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114729" name="Oval 23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14730" name="Group 24"/>
              <p:cNvGrpSpPr>
                <a:grpSpLocks/>
              </p:cNvGrpSpPr>
              <p:nvPr/>
            </p:nvGrpSpPr>
            <p:grpSpPr bwMode="auto">
              <a:xfrm>
                <a:off x="1800" y="2306"/>
                <a:ext cx="202" cy="250"/>
                <a:chOff x="2955" y="2429"/>
                <a:chExt cx="205" cy="250"/>
              </a:xfrm>
            </p:grpSpPr>
            <p:sp>
              <p:nvSpPr>
                <p:cNvPr id="114731" name="Rectangle 25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4732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Comic Sans MS" charset="0"/>
                    </a:rPr>
                    <a:t>z</a:t>
                  </a:r>
                  <a:endParaRPr lang="en-US" sz="2400">
                    <a:solidFill>
                      <a:srgbClr val="000000"/>
                    </a:solidFill>
                    <a:latin typeface="Times New Roman" charset="0"/>
                  </a:endParaRPr>
                </a:p>
              </p:txBody>
            </p:sp>
          </p:grpSp>
        </p:grpSp>
        <p:sp>
          <p:nvSpPr>
            <p:cNvPr id="114711" name="Text Box 27"/>
            <p:cNvSpPr txBox="1">
              <a:spLocks noChangeArrowheads="1"/>
            </p:cNvSpPr>
            <p:nvPr/>
          </p:nvSpPr>
          <p:spPr bwMode="auto">
            <a:xfrm>
              <a:off x="4469" y="1328"/>
              <a:ext cx="1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mic Sans MS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14712" name="Text Box 28"/>
            <p:cNvSpPr txBox="1">
              <a:spLocks noChangeArrowheads="1"/>
            </p:cNvSpPr>
            <p:nvPr/>
          </p:nvSpPr>
          <p:spPr bwMode="auto">
            <a:xfrm>
              <a:off x="3930" y="1325"/>
              <a:ext cx="2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mic Sans MS" charset="0"/>
                </a:rPr>
                <a:t>4</a:t>
              </a: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14713" name="Text Box 29"/>
            <p:cNvSpPr txBox="1">
              <a:spLocks noChangeArrowheads="1"/>
            </p:cNvSpPr>
            <p:nvPr/>
          </p:nvSpPr>
          <p:spPr bwMode="auto">
            <a:xfrm>
              <a:off x="4171" y="1658"/>
              <a:ext cx="2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mic Sans MS" charset="0"/>
                </a:rPr>
                <a:t>50</a:t>
              </a: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grpSp>
          <p:nvGrpSpPr>
            <p:cNvPr id="114714" name="Group 30"/>
            <p:cNvGrpSpPr>
              <a:grpSpLocks/>
            </p:cNvGrpSpPr>
            <p:nvPr/>
          </p:nvGrpSpPr>
          <p:grpSpPr bwMode="auto">
            <a:xfrm>
              <a:off x="4146" y="1214"/>
              <a:ext cx="316" cy="250"/>
              <a:chOff x="1740" y="2306"/>
              <a:chExt cx="316" cy="250"/>
            </a:xfrm>
          </p:grpSpPr>
          <p:sp>
            <p:nvSpPr>
              <p:cNvPr id="114717" name="Oval 31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4718" name="Line 32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4719" name="Line 33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4720" name="Rectangle 34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114721" name="Oval 35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14722" name="Group 36"/>
              <p:cNvGrpSpPr>
                <a:grpSpLocks/>
              </p:cNvGrpSpPr>
              <p:nvPr/>
            </p:nvGrpSpPr>
            <p:grpSpPr bwMode="auto">
              <a:xfrm>
                <a:off x="1802" y="2306"/>
                <a:ext cx="199" cy="250"/>
                <a:chOff x="2957" y="2429"/>
                <a:chExt cx="202" cy="250"/>
              </a:xfrm>
            </p:grpSpPr>
            <p:sp>
              <p:nvSpPr>
                <p:cNvPr id="114723" name="Rectangle 3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4724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Comic Sans MS" charset="0"/>
                    </a:rPr>
                    <a:t>y</a:t>
                  </a:r>
                  <a:endParaRPr lang="en-US" sz="2400">
                    <a:solidFill>
                      <a:srgbClr val="000000"/>
                    </a:solidFill>
                    <a:latin typeface="Times New Roman" charset="0"/>
                  </a:endParaRPr>
                </a:p>
              </p:txBody>
            </p:sp>
          </p:grpSp>
        </p:grpSp>
        <p:sp>
          <p:nvSpPr>
            <p:cNvPr id="114715" name="Text Box 39"/>
            <p:cNvSpPr txBox="1">
              <a:spLocks noChangeArrowheads="1"/>
            </p:cNvSpPr>
            <p:nvPr/>
          </p:nvSpPr>
          <p:spPr bwMode="auto">
            <a:xfrm>
              <a:off x="3839" y="1076"/>
              <a:ext cx="1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FF0000"/>
                  </a:solidFill>
                  <a:latin typeface="Comic Sans MS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14716" name="Line 40"/>
            <p:cNvSpPr>
              <a:spLocks noChangeShapeType="1"/>
            </p:cNvSpPr>
            <p:nvPr/>
          </p:nvSpPr>
          <p:spPr bwMode="auto">
            <a:xfrm flipH="1" flipV="1">
              <a:off x="3948" y="127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730153" name="Rectangle 41"/>
          <p:cNvSpPr>
            <a:spLocks noChangeArrowheads="1"/>
          </p:cNvSpPr>
          <p:nvPr/>
        </p:nvSpPr>
        <p:spPr bwMode="auto">
          <a:xfrm>
            <a:off x="1698625" y="3633788"/>
            <a:ext cx="669131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</a:tabLst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t</a:t>
            </a:r>
            <a:r>
              <a:rPr lang="en-US" i="1" baseline="-2500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: 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y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detects link-cost change, updates its DV, informs its neighbors.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</a:tabLs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30154" name="Rectangle 42"/>
          <p:cNvSpPr>
            <a:spLocks noChangeArrowheads="1"/>
          </p:cNvSpPr>
          <p:nvPr/>
        </p:nvSpPr>
        <p:spPr bwMode="auto">
          <a:xfrm>
            <a:off x="1711325" y="4327525"/>
            <a:ext cx="65039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</a:tabLst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t</a:t>
            </a:r>
            <a:r>
              <a:rPr lang="en-US" i="1" baseline="-25000">
                <a:solidFill>
                  <a:srgbClr val="000000"/>
                </a:solidFill>
                <a:latin typeface="Arial" charset="0"/>
              </a:rPr>
              <a:t>1 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: 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z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receives update from 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y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, updates its table, computes new least cost to 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x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, sends its neighbors its DV.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</a:tabLs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30155" name="Rectangle 43"/>
          <p:cNvSpPr>
            <a:spLocks noChangeArrowheads="1"/>
          </p:cNvSpPr>
          <p:nvPr/>
        </p:nvSpPr>
        <p:spPr bwMode="auto">
          <a:xfrm>
            <a:off x="1733550" y="5151438"/>
            <a:ext cx="715803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</a:tabLst>
            </a:pPr>
            <a:r>
              <a:rPr lang="en-US" i="1">
                <a:solidFill>
                  <a:srgbClr val="000000"/>
                </a:solidFill>
                <a:latin typeface="Arial" charset="0"/>
              </a:rPr>
              <a:t>t</a:t>
            </a:r>
            <a:r>
              <a:rPr lang="en-US" i="1" baseline="-25000">
                <a:solidFill>
                  <a:srgbClr val="000000"/>
                </a:solidFill>
                <a:latin typeface="Arial" charset="0"/>
              </a:rPr>
              <a:t>2 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: 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y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receives 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z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’s update, updates its distance table.  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y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’s least costs do 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not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change, so 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y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 does 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not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send a message to </a:t>
            </a:r>
            <a:r>
              <a:rPr lang="en-US" i="1">
                <a:solidFill>
                  <a:srgbClr val="000000"/>
                </a:solidFill>
                <a:latin typeface="Arial" charset="0"/>
              </a:rPr>
              <a:t>z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.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57200" algn="l"/>
              </a:tabLs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16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0153" grpId="0"/>
      <p:bldP spid="730154" grpId="0"/>
      <p:bldP spid="73015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157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F703860F-9ED2-644B-9722-519DEA9876EB}" type="slidenum">
              <a:rPr lang="en-US" smtClean="0">
                <a:solidFill>
                  <a:srgbClr val="000000"/>
                </a:solidFill>
              </a:rPr>
              <a:pPr/>
              <a:t>22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15716" name="Picture 2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663" y="847725"/>
            <a:ext cx="68564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7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008063"/>
          </a:xfrm>
        </p:spPr>
        <p:txBody>
          <a:bodyPr/>
          <a:lstStyle/>
          <a:p>
            <a:r>
              <a:rPr lang="en-US" sz="3600"/>
              <a:t>Distance vector: link cost changes</a:t>
            </a:r>
            <a:endParaRPr lang="en-US"/>
          </a:p>
        </p:txBody>
      </p:sp>
      <p:sp>
        <p:nvSpPr>
          <p:cNvPr id="115718" name="Rectangle 4"/>
          <p:cNvSpPr>
            <a:spLocks noChangeArrowheads="1"/>
          </p:cNvSpPr>
          <p:nvPr/>
        </p:nvSpPr>
        <p:spPr bwMode="auto">
          <a:xfrm>
            <a:off x="552450" y="1400175"/>
            <a:ext cx="4867275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None/>
            </a:pPr>
            <a:r>
              <a:rPr lang="en-US" sz="2800" i="1" dirty="0">
                <a:solidFill>
                  <a:srgbClr val="CC0000"/>
                </a:solidFill>
                <a:latin typeface="Gill Sans MT" charset="0"/>
              </a:rPr>
              <a:t>link cost changes: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node detects local link cost change 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bad news travels slow</a:t>
            </a: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 - “count to infinity” problem!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44 iterations before algorithm </a:t>
            </a:r>
            <a:r>
              <a:rPr lang="en-US" sz="2400" dirty="0" smtClean="0">
                <a:solidFill>
                  <a:srgbClr val="000000"/>
                </a:solidFill>
                <a:latin typeface="Gill Sans MT" charset="0"/>
              </a:rPr>
              <a:t>stabilizes</a:t>
            </a: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!</a:t>
            </a:r>
          </a:p>
        </p:txBody>
      </p:sp>
      <p:grpSp>
        <p:nvGrpSpPr>
          <p:cNvPr id="115719" name="Group 6"/>
          <p:cNvGrpSpPr>
            <a:grpSpLocks/>
          </p:cNvGrpSpPr>
          <p:nvPr/>
        </p:nvGrpSpPr>
        <p:grpSpPr bwMode="auto">
          <a:xfrm>
            <a:off x="5838825" y="1609725"/>
            <a:ext cx="2184400" cy="1314450"/>
            <a:chOff x="3625" y="1076"/>
            <a:chExt cx="1376" cy="828"/>
          </a:xfrm>
        </p:grpSpPr>
        <p:sp>
          <p:nvSpPr>
            <p:cNvPr id="115721" name="Freeform 7"/>
            <p:cNvSpPr>
              <a:spLocks/>
            </p:cNvSpPr>
            <p:nvPr/>
          </p:nvSpPr>
          <p:spPr bwMode="auto">
            <a:xfrm>
              <a:off x="3625" y="114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5722" name="Freeform 8"/>
            <p:cNvSpPr>
              <a:spLocks/>
            </p:cNvSpPr>
            <p:nvPr/>
          </p:nvSpPr>
          <p:spPr bwMode="auto">
            <a:xfrm>
              <a:off x="3984" y="140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5723" name="Oval 9"/>
            <p:cNvSpPr>
              <a:spLocks noChangeArrowheads="1"/>
            </p:cNvSpPr>
            <p:nvPr/>
          </p:nvSpPr>
          <p:spPr bwMode="auto">
            <a:xfrm>
              <a:off x="3724" y="164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5724" name="Line 10"/>
            <p:cNvSpPr>
              <a:spLocks noChangeShapeType="1"/>
            </p:cNvSpPr>
            <p:nvPr/>
          </p:nvSpPr>
          <p:spPr bwMode="auto">
            <a:xfrm>
              <a:off x="3724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5725" name="Line 11"/>
            <p:cNvSpPr>
              <a:spLocks noChangeShapeType="1"/>
            </p:cNvSpPr>
            <p:nvPr/>
          </p:nvSpPr>
          <p:spPr bwMode="auto">
            <a:xfrm>
              <a:off x="4037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5726" name="Rectangle 12"/>
            <p:cNvSpPr>
              <a:spLocks noChangeArrowheads="1"/>
            </p:cNvSpPr>
            <p:nvPr/>
          </p:nvSpPr>
          <p:spPr bwMode="auto">
            <a:xfrm>
              <a:off x="3724" y="1633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15727" name="Oval 13"/>
            <p:cNvSpPr>
              <a:spLocks noChangeArrowheads="1"/>
            </p:cNvSpPr>
            <p:nvPr/>
          </p:nvSpPr>
          <p:spPr bwMode="auto">
            <a:xfrm>
              <a:off x="3721" y="157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5728" name="Freeform 14"/>
            <p:cNvSpPr>
              <a:spLocks/>
            </p:cNvSpPr>
            <p:nvPr/>
          </p:nvSpPr>
          <p:spPr bwMode="auto">
            <a:xfrm>
              <a:off x="4389" y="140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5729" name="Freeform 15"/>
            <p:cNvSpPr>
              <a:spLocks/>
            </p:cNvSpPr>
            <p:nvPr/>
          </p:nvSpPr>
          <p:spPr bwMode="auto">
            <a:xfrm>
              <a:off x="4041" y="166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15730" name="Group 16"/>
            <p:cNvGrpSpPr>
              <a:grpSpLocks/>
            </p:cNvGrpSpPr>
            <p:nvPr/>
          </p:nvGrpSpPr>
          <p:grpSpPr bwMode="auto">
            <a:xfrm>
              <a:off x="3770" y="1526"/>
              <a:ext cx="210" cy="250"/>
              <a:chOff x="2951" y="2429"/>
              <a:chExt cx="213" cy="250"/>
            </a:xfrm>
          </p:grpSpPr>
          <p:sp>
            <p:nvSpPr>
              <p:cNvPr id="115754" name="Rectangle 1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5755" name="Text Box 18"/>
              <p:cNvSpPr txBox="1">
                <a:spLocks noChangeArrowheads="1"/>
              </p:cNvSpPr>
              <p:nvPr/>
            </p:nvSpPr>
            <p:spPr bwMode="auto">
              <a:xfrm>
                <a:off x="2951" y="2429"/>
                <a:ext cx="21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Comic Sans MS" charset="0"/>
                  </a:rPr>
                  <a:t>x</a:t>
                </a: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</p:grpSp>
        <p:grpSp>
          <p:nvGrpSpPr>
            <p:cNvPr id="115731" name="Group 19"/>
            <p:cNvGrpSpPr>
              <a:grpSpLocks/>
            </p:cNvGrpSpPr>
            <p:nvPr/>
          </p:nvGrpSpPr>
          <p:grpSpPr bwMode="auto">
            <a:xfrm>
              <a:off x="4566" y="1538"/>
              <a:ext cx="316" cy="250"/>
              <a:chOff x="1740" y="2306"/>
              <a:chExt cx="316" cy="250"/>
            </a:xfrm>
          </p:grpSpPr>
          <p:sp>
            <p:nvSpPr>
              <p:cNvPr id="115746" name="Oval 20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5747" name="Line 21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5748" name="Line 22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5749" name="Rectangle 23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115750" name="Oval 24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15751" name="Group 25"/>
              <p:cNvGrpSpPr>
                <a:grpSpLocks/>
              </p:cNvGrpSpPr>
              <p:nvPr/>
            </p:nvGrpSpPr>
            <p:grpSpPr bwMode="auto">
              <a:xfrm>
                <a:off x="1800" y="2306"/>
                <a:ext cx="202" cy="250"/>
                <a:chOff x="2955" y="2429"/>
                <a:chExt cx="205" cy="250"/>
              </a:xfrm>
            </p:grpSpPr>
            <p:sp>
              <p:nvSpPr>
                <p:cNvPr id="115752" name="Rectangle 2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5753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Comic Sans MS" charset="0"/>
                    </a:rPr>
                    <a:t>z</a:t>
                  </a:r>
                  <a:endParaRPr lang="en-US" sz="2400">
                    <a:solidFill>
                      <a:srgbClr val="000000"/>
                    </a:solidFill>
                    <a:latin typeface="Times New Roman" charset="0"/>
                  </a:endParaRPr>
                </a:p>
              </p:txBody>
            </p:sp>
          </p:grpSp>
        </p:grpSp>
        <p:sp>
          <p:nvSpPr>
            <p:cNvPr id="115732" name="Text Box 28"/>
            <p:cNvSpPr txBox="1">
              <a:spLocks noChangeArrowheads="1"/>
            </p:cNvSpPr>
            <p:nvPr/>
          </p:nvSpPr>
          <p:spPr bwMode="auto">
            <a:xfrm>
              <a:off x="4469" y="1328"/>
              <a:ext cx="1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mic Sans MS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15733" name="Text Box 29"/>
            <p:cNvSpPr txBox="1">
              <a:spLocks noChangeArrowheads="1"/>
            </p:cNvSpPr>
            <p:nvPr/>
          </p:nvSpPr>
          <p:spPr bwMode="auto">
            <a:xfrm>
              <a:off x="3930" y="1325"/>
              <a:ext cx="2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mic Sans MS" charset="0"/>
                </a:rPr>
                <a:t>4</a:t>
              </a: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15734" name="Text Box 30"/>
            <p:cNvSpPr txBox="1">
              <a:spLocks noChangeArrowheads="1"/>
            </p:cNvSpPr>
            <p:nvPr/>
          </p:nvSpPr>
          <p:spPr bwMode="auto">
            <a:xfrm>
              <a:off x="4171" y="1658"/>
              <a:ext cx="2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mic Sans MS" charset="0"/>
                </a:rPr>
                <a:t>50</a:t>
              </a: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grpSp>
          <p:nvGrpSpPr>
            <p:cNvPr id="115735" name="Group 31"/>
            <p:cNvGrpSpPr>
              <a:grpSpLocks/>
            </p:cNvGrpSpPr>
            <p:nvPr/>
          </p:nvGrpSpPr>
          <p:grpSpPr bwMode="auto">
            <a:xfrm>
              <a:off x="4146" y="1214"/>
              <a:ext cx="316" cy="250"/>
              <a:chOff x="1740" y="2306"/>
              <a:chExt cx="316" cy="250"/>
            </a:xfrm>
          </p:grpSpPr>
          <p:sp>
            <p:nvSpPr>
              <p:cNvPr id="115738" name="Oval 32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5739" name="Line 33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5740" name="Line 34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5741" name="Rectangle 35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115742" name="Oval 36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15743" name="Group 37"/>
              <p:cNvGrpSpPr>
                <a:grpSpLocks/>
              </p:cNvGrpSpPr>
              <p:nvPr/>
            </p:nvGrpSpPr>
            <p:grpSpPr bwMode="auto">
              <a:xfrm>
                <a:off x="1802" y="2306"/>
                <a:ext cx="199" cy="250"/>
                <a:chOff x="2957" y="2429"/>
                <a:chExt cx="202" cy="250"/>
              </a:xfrm>
            </p:grpSpPr>
            <p:sp>
              <p:nvSpPr>
                <p:cNvPr id="115744" name="Rectangle 3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15745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Comic Sans MS" charset="0"/>
                    </a:rPr>
                    <a:t>y</a:t>
                  </a:r>
                  <a:endParaRPr lang="en-US" sz="2400">
                    <a:solidFill>
                      <a:srgbClr val="000000"/>
                    </a:solidFill>
                    <a:latin typeface="Times New Roman" charset="0"/>
                  </a:endParaRPr>
                </a:p>
              </p:txBody>
            </p:sp>
          </p:grpSp>
        </p:grpSp>
        <p:sp>
          <p:nvSpPr>
            <p:cNvPr id="115736" name="Text Box 40"/>
            <p:cNvSpPr txBox="1">
              <a:spLocks noChangeArrowheads="1"/>
            </p:cNvSpPr>
            <p:nvPr/>
          </p:nvSpPr>
          <p:spPr bwMode="auto">
            <a:xfrm>
              <a:off x="3784" y="1076"/>
              <a:ext cx="2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FF0000"/>
                  </a:solidFill>
                  <a:latin typeface="Comic Sans MS" charset="0"/>
                </a:rPr>
                <a:t>60</a:t>
              </a: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15737" name="Line 41"/>
            <p:cNvSpPr>
              <a:spLocks noChangeShapeType="1"/>
            </p:cNvSpPr>
            <p:nvPr/>
          </p:nvSpPr>
          <p:spPr bwMode="auto">
            <a:xfrm flipH="1" flipV="1">
              <a:off x="3948" y="127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15720" name="Rectangle 45"/>
          <p:cNvSpPr>
            <a:spLocks noChangeArrowheads="1"/>
          </p:cNvSpPr>
          <p:nvPr/>
        </p:nvSpPr>
        <p:spPr bwMode="auto">
          <a:xfrm>
            <a:off x="604838" y="3787775"/>
            <a:ext cx="721042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None/>
            </a:pPr>
            <a:r>
              <a:rPr lang="en-US" sz="2800" i="1" dirty="0">
                <a:solidFill>
                  <a:srgbClr val="CC0000"/>
                </a:solidFill>
                <a:latin typeface="Gill Sans MT" charset="0"/>
              </a:rPr>
              <a:t>poisoned reverse:</a:t>
            </a:r>
            <a:r>
              <a:rPr lang="en-US" sz="2000" dirty="0">
                <a:solidFill>
                  <a:srgbClr val="000000"/>
                </a:solidFill>
                <a:latin typeface="Gill Sans MT" charset="0"/>
              </a:rPr>
              <a:t> 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If Z routes through Y to get to X :</a:t>
            </a:r>
          </a:p>
          <a:p>
            <a:pPr marL="742950" lvl="1" indent="-28575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2"/>
              <a:buChar char="§"/>
            </a:pPr>
            <a:r>
              <a:rPr lang="en-US" sz="2000" dirty="0">
                <a:solidFill>
                  <a:srgbClr val="00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Z tells Y its (Z’s) distance to X is infinite (so Y won’t route to X via Z)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will this completely solve count to infinity problem?</a:t>
            </a:r>
          </a:p>
        </p:txBody>
      </p:sp>
    </p:spTree>
    <p:extLst>
      <p:ext uri="{BB962C8B-B14F-4D97-AF65-F5344CB8AC3E}">
        <p14:creationId xmlns:p14="http://schemas.microsoft.com/office/powerpoint/2010/main" val="3578393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167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17EE31CA-E589-AD4A-85EC-F3D6E54E785C}" type="slidenum">
              <a:rPr lang="en-US" smtClean="0">
                <a:solidFill>
                  <a:srgbClr val="000000"/>
                </a:solidFill>
              </a:rPr>
              <a:pPr/>
              <a:t>23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16740" name="Picture 7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904875"/>
            <a:ext cx="73136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6741" name="Rectangle 2"/>
          <p:cNvSpPr>
            <a:spLocks noGrp="1" noChangeArrowheads="1"/>
          </p:cNvSpPr>
          <p:nvPr>
            <p:ph type="title"/>
          </p:nvPr>
        </p:nvSpPr>
        <p:spPr>
          <a:xfrm>
            <a:off x="544513" y="452438"/>
            <a:ext cx="7772400" cy="528637"/>
          </a:xfrm>
        </p:spPr>
        <p:txBody>
          <a:bodyPr/>
          <a:lstStyle/>
          <a:p>
            <a:r>
              <a:rPr lang="en-US" sz="3600"/>
              <a:t>Comparison of LS and DV algorithms</a:t>
            </a:r>
          </a:p>
        </p:txBody>
      </p:sp>
      <p:sp>
        <p:nvSpPr>
          <p:cNvPr id="1167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3875" y="1295400"/>
            <a:ext cx="4029075" cy="4648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message complexity</a:t>
            </a:r>
          </a:p>
          <a:p>
            <a:r>
              <a:rPr lang="en-US" sz="2000" b="1" i="1">
                <a:solidFill>
                  <a:srgbClr val="CC0000"/>
                </a:solidFill>
              </a:rPr>
              <a:t>LS:</a:t>
            </a:r>
            <a:r>
              <a:rPr lang="en-US" sz="2000"/>
              <a:t> with n nodes, E links, O(nE) msgs sent  </a:t>
            </a:r>
          </a:p>
          <a:p>
            <a:r>
              <a:rPr lang="en-US" sz="2000" b="1" i="1">
                <a:solidFill>
                  <a:srgbClr val="CC0000"/>
                </a:solidFill>
              </a:rPr>
              <a:t>DV: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 sz="2000"/>
              <a:t>exchange between neighbors only</a:t>
            </a:r>
          </a:p>
          <a:p>
            <a:pPr lvl="1"/>
            <a:r>
              <a:rPr lang="en-US" sz="2000"/>
              <a:t>convergence time varies</a:t>
            </a:r>
          </a:p>
          <a:p>
            <a:pPr>
              <a:spcBef>
                <a:spcPct val="50000"/>
              </a:spcBef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speed of convergence</a:t>
            </a:r>
          </a:p>
          <a:p>
            <a:r>
              <a:rPr lang="en-US" sz="2000" b="1" i="1">
                <a:solidFill>
                  <a:srgbClr val="CC0000"/>
                </a:solidFill>
              </a:rPr>
              <a:t>LS:</a:t>
            </a:r>
            <a:r>
              <a:rPr lang="en-US" sz="2000"/>
              <a:t> O(n</a:t>
            </a:r>
            <a:r>
              <a:rPr lang="en-US" sz="2000" b="1" baseline="30000"/>
              <a:t>2</a:t>
            </a:r>
            <a:r>
              <a:rPr lang="en-US" sz="2000"/>
              <a:t>) algorithm requires O(nE) msgs</a:t>
            </a:r>
          </a:p>
          <a:p>
            <a:pPr lvl="1"/>
            <a:r>
              <a:rPr lang="en-US" sz="2000"/>
              <a:t>may have oscillations</a:t>
            </a:r>
            <a:endParaRPr lang="en-US" sz="1800"/>
          </a:p>
          <a:p>
            <a:r>
              <a:rPr lang="en-US" sz="2000" b="1" i="1">
                <a:solidFill>
                  <a:srgbClr val="CC0000"/>
                </a:solidFill>
              </a:rPr>
              <a:t>DV:</a:t>
            </a:r>
            <a:r>
              <a:rPr lang="en-US" sz="2000"/>
              <a:t> convergence time varies</a:t>
            </a:r>
          </a:p>
          <a:p>
            <a:pPr lvl="1"/>
            <a:r>
              <a:rPr lang="en-US" sz="2000"/>
              <a:t>may be routing loops</a:t>
            </a:r>
          </a:p>
          <a:p>
            <a:pPr lvl="1"/>
            <a:r>
              <a:rPr lang="en-US" sz="2000"/>
              <a:t>count-to-infinity problem</a:t>
            </a:r>
            <a:endParaRPr lang="en-US" sz="1800"/>
          </a:p>
        </p:txBody>
      </p:sp>
      <p:sp>
        <p:nvSpPr>
          <p:cNvPr id="11674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43450" y="1328738"/>
            <a:ext cx="4010025" cy="4648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2400" i="1">
                <a:solidFill>
                  <a:srgbClr val="CC0000"/>
                </a:solidFill>
              </a:rPr>
              <a:t>robustness:</a:t>
            </a:r>
            <a:r>
              <a:rPr lang="en-US" sz="2400"/>
              <a:t> what happens if router malfunctions?</a:t>
            </a:r>
          </a:p>
          <a:p>
            <a:pPr>
              <a:buFont typeface="Wingdings" charset="2"/>
              <a:buNone/>
            </a:pPr>
            <a:r>
              <a:rPr lang="en-US" sz="2400" i="1">
                <a:solidFill>
                  <a:srgbClr val="CC0000"/>
                </a:solidFill>
              </a:rPr>
              <a:t>LS:</a:t>
            </a:r>
            <a:r>
              <a:rPr lang="en-US" sz="2400"/>
              <a:t> </a:t>
            </a:r>
          </a:p>
          <a:p>
            <a:pPr lvl="1"/>
            <a:r>
              <a:rPr lang="en-US" sz="2000"/>
              <a:t>node can advertise incorrect </a:t>
            </a:r>
            <a:r>
              <a:rPr lang="en-US" sz="2000" i="1">
                <a:solidFill>
                  <a:srgbClr val="000099"/>
                </a:solidFill>
              </a:rPr>
              <a:t>link</a:t>
            </a:r>
            <a:r>
              <a:rPr lang="en-US" sz="2000"/>
              <a:t> cost</a:t>
            </a:r>
          </a:p>
          <a:p>
            <a:pPr lvl="1"/>
            <a:r>
              <a:rPr lang="en-US" sz="2000"/>
              <a:t>each node computes only its </a:t>
            </a:r>
            <a:r>
              <a:rPr lang="en-US" sz="2000" i="1"/>
              <a:t>own</a:t>
            </a:r>
            <a:r>
              <a:rPr lang="en-US" sz="2000"/>
              <a:t> table</a:t>
            </a:r>
          </a:p>
          <a:p>
            <a:pPr>
              <a:buFont typeface="Wingdings" charset="2"/>
              <a:buNone/>
            </a:pPr>
            <a:r>
              <a:rPr lang="en-US" sz="2400" i="1">
                <a:solidFill>
                  <a:srgbClr val="CC0000"/>
                </a:solidFill>
              </a:rPr>
              <a:t>DV:</a:t>
            </a:r>
          </a:p>
          <a:p>
            <a:pPr lvl="1"/>
            <a:r>
              <a:rPr lang="en-US" sz="2000"/>
              <a:t>DV node can advertise incorrect </a:t>
            </a:r>
            <a:r>
              <a:rPr lang="en-US" sz="2000" i="1">
                <a:solidFill>
                  <a:srgbClr val="000099"/>
                </a:solidFill>
              </a:rPr>
              <a:t>path</a:t>
            </a:r>
            <a:r>
              <a:rPr lang="en-US" sz="2000"/>
              <a:t> cost</a:t>
            </a:r>
          </a:p>
          <a:p>
            <a:pPr lvl="1"/>
            <a:r>
              <a:rPr lang="en-US" sz="2000"/>
              <a:t>each node’s table used by others </a:t>
            </a:r>
          </a:p>
          <a:p>
            <a:pPr lvl="2"/>
            <a:r>
              <a:rPr lang="en-US" sz="1800"/>
              <a:t>error propagate thru network</a:t>
            </a:r>
          </a:p>
        </p:txBody>
      </p:sp>
    </p:spTree>
    <p:extLst>
      <p:ext uri="{BB962C8B-B14F-4D97-AF65-F5344CB8AC3E}">
        <p14:creationId xmlns:p14="http://schemas.microsoft.com/office/powerpoint/2010/main" val="2887928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1776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278D8A54-A39C-1E41-B6DD-31D0DE428C9A}" type="slidenum">
              <a:rPr lang="en-US" smtClean="0">
                <a:solidFill>
                  <a:srgbClr val="000000"/>
                </a:solidFill>
              </a:rPr>
              <a:pPr/>
              <a:t>24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17764" name="Picture 2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776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2400" dirty="0">
                <a:solidFill>
                  <a:srgbClr val="CC0000"/>
                </a:solidFill>
              </a:rPr>
              <a:t>4.5 routing algorithms</a:t>
            </a:r>
          </a:p>
          <a:p>
            <a:pPr lvl="1"/>
            <a:r>
              <a:rPr lang="en-US" sz="2000" dirty="0"/>
              <a:t>link state</a:t>
            </a:r>
          </a:p>
          <a:p>
            <a:pPr lvl="1"/>
            <a:r>
              <a:rPr lang="en-US" sz="2000" dirty="0"/>
              <a:t>distance vector</a:t>
            </a:r>
          </a:p>
          <a:p>
            <a:pPr lvl="1"/>
            <a:r>
              <a:rPr lang="en-US" sz="2000" dirty="0">
                <a:solidFill>
                  <a:srgbClr val="CC0000"/>
                </a:solidFill>
              </a:rPr>
              <a:t>hierarchical routing</a:t>
            </a:r>
          </a:p>
          <a:p>
            <a:pPr>
              <a:buFont typeface="Wingdings" charset="2"/>
              <a:buNone/>
            </a:pPr>
            <a:r>
              <a:rPr lang="en-US" sz="2400" dirty="0"/>
              <a:t>4.6 routing in the Internet</a:t>
            </a:r>
          </a:p>
          <a:p>
            <a:pPr lvl="1"/>
            <a:r>
              <a:rPr lang="en-US" sz="2000" dirty="0"/>
              <a:t>RIP</a:t>
            </a:r>
          </a:p>
          <a:p>
            <a:pPr lvl="1"/>
            <a:r>
              <a:rPr lang="en-US" sz="2000" dirty="0"/>
              <a:t>OSPF</a:t>
            </a:r>
          </a:p>
          <a:p>
            <a:pPr lvl="1"/>
            <a:r>
              <a:rPr lang="en-US" sz="2000" dirty="0"/>
              <a:t>BGP</a:t>
            </a:r>
          </a:p>
          <a:p>
            <a:endParaRPr lang="en-US" sz="2400" dirty="0"/>
          </a:p>
        </p:txBody>
      </p:sp>
      <p:sp>
        <p:nvSpPr>
          <p:cNvPr id="117767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4. Internet Routing: Outline</a:t>
            </a:r>
            <a:endParaRPr lang="en-US" sz="4400" dirty="0">
              <a:solidFill>
                <a:srgbClr val="000099"/>
              </a:solidFill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278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1878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1BB58795-B99F-D744-B016-92D3D95F1722}" type="slidenum">
              <a:rPr lang="en-US" smtClean="0">
                <a:solidFill>
                  <a:srgbClr val="000000"/>
                </a:solidFill>
              </a:rPr>
              <a:pPr/>
              <a:t>25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18788" name="Picture 7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263" y="903288"/>
            <a:ext cx="45704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878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41300"/>
            <a:ext cx="5164138" cy="885825"/>
          </a:xfrm>
        </p:spPr>
        <p:txBody>
          <a:bodyPr/>
          <a:lstStyle/>
          <a:p>
            <a:r>
              <a:rPr lang="en-US" sz="4000"/>
              <a:t>Hierarchical routing</a:t>
            </a:r>
            <a:endParaRPr lang="en-US"/>
          </a:p>
        </p:txBody>
      </p:sp>
      <p:sp>
        <p:nvSpPr>
          <p:cNvPr id="11879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3467100"/>
            <a:ext cx="3810000" cy="226695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scale:</a:t>
            </a:r>
            <a:r>
              <a:rPr lang="en-US"/>
              <a:t> with 600 million destinations:</a:t>
            </a:r>
          </a:p>
          <a:p>
            <a:r>
              <a:rPr lang="en-US" sz="2400"/>
              <a:t>can’t store all dest’s in routing tables!</a:t>
            </a:r>
          </a:p>
          <a:p>
            <a:r>
              <a:rPr lang="en-US" sz="2400"/>
              <a:t>routing table exchange would swamp links!</a:t>
            </a:r>
            <a:r>
              <a:rPr lang="en-US"/>
              <a:t> 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11879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48175" y="3467100"/>
            <a:ext cx="4019550" cy="25146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administrative autonomy</a:t>
            </a:r>
          </a:p>
          <a:p>
            <a:r>
              <a:rPr lang="en-US" sz="2400"/>
              <a:t>internet = network of networks</a:t>
            </a:r>
          </a:p>
          <a:p>
            <a:r>
              <a:rPr lang="en-US" sz="2400"/>
              <a:t>each network admin may want to control routing in its own network</a:t>
            </a:r>
          </a:p>
        </p:txBody>
      </p:sp>
      <p:sp>
        <p:nvSpPr>
          <p:cNvPr id="118792" name="Rectangle 5"/>
          <p:cNvSpPr>
            <a:spLocks noChangeArrowheads="1"/>
          </p:cNvSpPr>
          <p:nvPr/>
        </p:nvSpPr>
        <p:spPr bwMode="auto">
          <a:xfrm>
            <a:off x="1449388" y="1274763"/>
            <a:ext cx="65436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None/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our routing study thus far - idealization 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all routers identical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network “flat”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None/>
            </a:pPr>
            <a:r>
              <a:rPr lang="en-US" sz="2800" i="1">
                <a:solidFill>
                  <a:srgbClr val="000000"/>
                </a:solidFill>
                <a:latin typeface="Gill Sans MT" charset="0"/>
              </a:rPr>
              <a:t>… not</a:t>
            </a:r>
            <a:r>
              <a:rPr lang="en-US" sz="2800">
                <a:solidFill>
                  <a:srgbClr val="000000"/>
                </a:solidFill>
                <a:latin typeface="Gill Sans MT" charset="0"/>
              </a:rPr>
              <a:t> true in practice</a:t>
            </a:r>
          </a:p>
        </p:txBody>
      </p:sp>
    </p:spTree>
    <p:extLst>
      <p:ext uri="{BB962C8B-B14F-4D97-AF65-F5344CB8AC3E}">
        <p14:creationId xmlns:p14="http://schemas.microsoft.com/office/powerpoint/2010/main" val="3834393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1981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EF2E262E-70D8-7540-A64F-1B12C7EA668F}" type="slidenum">
              <a:rPr lang="en-US" smtClean="0">
                <a:solidFill>
                  <a:srgbClr val="000000"/>
                </a:solidFill>
              </a:rPr>
              <a:pPr/>
              <a:t>26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98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1495425"/>
            <a:ext cx="3810000" cy="4210050"/>
          </a:xfrm>
        </p:spPr>
        <p:txBody>
          <a:bodyPr/>
          <a:lstStyle/>
          <a:p>
            <a:r>
              <a:rPr lang="en-US"/>
              <a:t>aggregate routers into regions,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>
                <a:solidFill>
                  <a:srgbClr val="CC0000"/>
                </a:solidFill>
              </a:rPr>
              <a:t>“autonomous systems” (AS)</a:t>
            </a:r>
          </a:p>
          <a:p>
            <a:r>
              <a:rPr lang="en-US"/>
              <a:t>routers in same AS run same routing protocol</a:t>
            </a:r>
          </a:p>
          <a:p>
            <a:pPr lvl="1"/>
            <a:r>
              <a:rPr lang="en-US">
                <a:solidFill>
                  <a:srgbClr val="CC0000"/>
                </a:solidFill>
              </a:rPr>
              <a:t>“intra-AS” routing</a:t>
            </a:r>
            <a:r>
              <a:rPr lang="en-US"/>
              <a:t> protocol</a:t>
            </a:r>
          </a:p>
          <a:p>
            <a:pPr lvl="1"/>
            <a:r>
              <a:rPr lang="en-US"/>
              <a:t>routers in different AS can run different intra-AS routing protocol</a:t>
            </a:r>
          </a:p>
        </p:txBody>
      </p:sp>
      <p:sp>
        <p:nvSpPr>
          <p:cNvPr id="11981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29188" y="1500188"/>
            <a:ext cx="4000500" cy="4648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gateway router:</a:t>
            </a:r>
          </a:p>
          <a:p>
            <a:r>
              <a:rPr lang="en-US" sz="2400"/>
              <a:t>at “edge” of its own AS</a:t>
            </a:r>
          </a:p>
          <a:p>
            <a:r>
              <a:rPr lang="en-US" sz="2400"/>
              <a:t>has  link to router in another AS</a:t>
            </a:r>
          </a:p>
        </p:txBody>
      </p:sp>
      <p:pic>
        <p:nvPicPr>
          <p:cNvPr id="119814" name="Picture 6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263" y="903288"/>
            <a:ext cx="45704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9815" name="Rectangle 7"/>
          <p:cNvSpPr>
            <a:spLocks noGrp="1" noChangeArrowheads="1"/>
          </p:cNvSpPr>
          <p:nvPr>
            <p:ph type="title"/>
          </p:nvPr>
        </p:nvSpPr>
        <p:spPr>
          <a:xfrm>
            <a:off x="533400" y="241300"/>
            <a:ext cx="5164138" cy="885825"/>
          </a:xfrm>
          <a:noFill/>
        </p:spPr>
        <p:txBody>
          <a:bodyPr/>
          <a:lstStyle/>
          <a:p>
            <a:r>
              <a:rPr lang="en-US"/>
              <a:t>Hierarchical routing</a:t>
            </a:r>
          </a:p>
        </p:txBody>
      </p:sp>
    </p:spTree>
    <p:extLst>
      <p:ext uri="{BB962C8B-B14F-4D97-AF65-F5344CB8AC3E}">
        <p14:creationId xmlns:p14="http://schemas.microsoft.com/office/powerpoint/2010/main" val="3601027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2083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197B0331-123A-0946-AD8E-4441C72BACCA}" type="slidenum">
              <a:rPr lang="en-US" smtClean="0">
                <a:solidFill>
                  <a:srgbClr val="000000"/>
                </a:solidFill>
              </a:rPr>
              <a:pPr/>
              <a:t>27</a:t>
            </a:fld>
            <a:endParaRPr lang="en-US" smtClean="0">
              <a:solidFill>
                <a:srgbClr val="000000"/>
              </a:solidFill>
            </a:endParaRPr>
          </a:p>
        </p:txBody>
      </p:sp>
      <p:grpSp>
        <p:nvGrpSpPr>
          <p:cNvPr id="120836" name="Group 2"/>
          <p:cNvGrpSpPr>
            <a:grpSpLocks/>
          </p:cNvGrpSpPr>
          <p:nvPr/>
        </p:nvGrpSpPr>
        <p:grpSpPr bwMode="auto">
          <a:xfrm>
            <a:off x="204788" y="1254125"/>
            <a:ext cx="6178550" cy="4376738"/>
            <a:chOff x="0" y="878"/>
            <a:chExt cx="4232" cy="2968"/>
          </a:xfrm>
        </p:grpSpPr>
        <p:sp>
          <p:nvSpPr>
            <p:cNvPr id="120840" name="Freeform 3"/>
            <p:cNvSpPr>
              <a:spLocks/>
            </p:cNvSpPr>
            <p:nvPr/>
          </p:nvSpPr>
          <p:spPr bwMode="auto">
            <a:xfrm>
              <a:off x="2621" y="1050"/>
              <a:ext cx="1611" cy="1025"/>
            </a:xfrm>
            <a:custGeom>
              <a:avLst/>
              <a:gdLst>
                <a:gd name="T0" fmla="*/ 108 w 1162"/>
                <a:gd name="T1" fmla="*/ 578 h 543"/>
                <a:gd name="T2" fmla="*/ 707 w 1162"/>
                <a:gd name="T3" fmla="*/ 49 h 543"/>
                <a:gd name="T4" fmla="*/ 1806 w 1162"/>
                <a:gd name="T5" fmla="*/ 281 h 543"/>
                <a:gd name="T6" fmla="*/ 2199 w 1162"/>
                <a:gd name="T7" fmla="*/ 851 h 543"/>
                <a:gd name="T8" fmla="*/ 2014 w 1162"/>
                <a:gd name="T9" fmla="*/ 1606 h 543"/>
                <a:gd name="T10" fmla="*/ 1126 w 1162"/>
                <a:gd name="T11" fmla="*/ 1927 h 543"/>
                <a:gd name="T12" fmla="*/ 169 w 1162"/>
                <a:gd name="T13" fmla="*/ 1565 h 543"/>
                <a:gd name="T14" fmla="*/ 108 w 1162"/>
                <a:gd name="T15" fmla="*/ 578 h 5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62"/>
                <a:gd name="T25" fmla="*/ 0 h 543"/>
                <a:gd name="T26" fmla="*/ 1162 w 1162"/>
                <a:gd name="T27" fmla="*/ 543 h 5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62" h="543">
                  <a:moveTo>
                    <a:pt x="56" y="162"/>
                  </a:moveTo>
                  <a:cubicBezTo>
                    <a:pt x="115" y="100"/>
                    <a:pt x="221" y="28"/>
                    <a:pt x="368" y="14"/>
                  </a:cubicBezTo>
                  <a:cubicBezTo>
                    <a:pt x="515" y="0"/>
                    <a:pt x="811" y="42"/>
                    <a:pt x="940" y="79"/>
                  </a:cubicBezTo>
                  <a:cubicBezTo>
                    <a:pt x="1069" y="116"/>
                    <a:pt x="1126" y="177"/>
                    <a:pt x="1144" y="239"/>
                  </a:cubicBezTo>
                  <a:cubicBezTo>
                    <a:pt x="1162" y="301"/>
                    <a:pt x="1141" y="401"/>
                    <a:pt x="1048" y="451"/>
                  </a:cubicBezTo>
                  <a:cubicBezTo>
                    <a:pt x="955" y="501"/>
                    <a:pt x="746" y="543"/>
                    <a:pt x="586" y="541"/>
                  </a:cubicBezTo>
                  <a:cubicBezTo>
                    <a:pt x="426" y="539"/>
                    <a:pt x="176" y="502"/>
                    <a:pt x="88" y="439"/>
                  </a:cubicBezTo>
                  <a:cubicBezTo>
                    <a:pt x="0" y="376"/>
                    <a:pt x="63" y="220"/>
                    <a:pt x="56" y="162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41" name="Freeform 4"/>
            <p:cNvSpPr>
              <a:spLocks/>
            </p:cNvSpPr>
            <p:nvPr/>
          </p:nvSpPr>
          <p:spPr bwMode="auto">
            <a:xfrm>
              <a:off x="0" y="878"/>
              <a:ext cx="1255" cy="1016"/>
            </a:xfrm>
            <a:custGeom>
              <a:avLst/>
              <a:gdLst>
                <a:gd name="T0" fmla="*/ 96 w 1198"/>
                <a:gd name="T1" fmla="*/ 919 h 451"/>
                <a:gd name="T2" fmla="*/ 198 w 1198"/>
                <a:gd name="T3" fmla="*/ 451 h 451"/>
                <a:gd name="T4" fmla="*/ 491 w 1198"/>
                <a:gd name="T5" fmla="*/ 248 h 451"/>
                <a:gd name="T6" fmla="*/ 1084 w 1198"/>
                <a:gd name="T7" fmla="*/ 126 h 451"/>
                <a:gd name="T8" fmla="*/ 1296 w 1198"/>
                <a:gd name="T9" fmla="*/ 1000 h 451"/>
                <a:gd name="T10" fmla="*/ 975 w 1198"/>
                <a:gd name="T11" fmla="*/ 2095 h 451"/>
                <a:gd name="T12" fmla="*/ 337 w 1198"/>
                <a:gd name="T13" fmla="*/ 2156 h 451"/>
                <a:gd name="T14" fmla="*/ 40 w 1198"/>
                <a:gd name="T15" fmla="*/ 1710 h 451"/>
                <a:gd name="T16" fmla="*/ 96 w 1198"/>
                <a:gd name="T17" fmla="*/ 919 h 4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98"/>
                <a:gd name="T28" fmla="*/ 0 h 451"/>
                <a:gd name="T29" fmla="*/ 1198 w 1198"/>
                <a:gd name="T30" fmla="*/ 451 h 45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98" h="451">
                  <a:moveTo>
                    <a:pt x="88" y="181"/>
                  </a:moveTo>
                  <a:cubicBezTo>
                    <a:pt x="159" y="143"/>
                    <a:pt x="120" y="111"/>
                    <a:pt x="180" y="89"/>
                  </a:cubicBezTo>
                  <a:cubicBezTo>
                    <a:pt x="240" y="67"/>
                    <a:pt x="313" y="60"/>
                    <a:pt x="448" y="49"/>
                  </a:cubicBezTo>
                  <a:cubicBezTo>
                    <a:pt x="583" y="38"/>
                    <a:pt x="866" y="0"/>
                    <a:pt x="988" y="25"/>
                  </a:cubicBezTo>
                  <a:cubicBezTo>
                    <a:pt x="1110" y="50"/>
                    <a:pt x="1198" y="132"/>
                    <a:pt x="1181" y="197"/>
                  </a:cubicBezTo>
                  <a:cubicBezTo>
                    <a:pt x="1164" y="262"/>
                    <a:pt x="1034" y="375"/>
                    <a:pt x="889" y="413"/>
                  </a:cubicBezTo>
                  <a:cubicBezTo>
                    <a:pt x="744" y="451"/>
                    <a:pt x="449" y="438"/>
                    <a:pt x="307" y="425"/>
                  </a:cubicBezTo>
                  <a:cubicBezTo>
                    <a:pt x="165" y="412"/>
                    <a:pt x="72" y="378"/>
                    <a:pt x="36" y="337"/>
                  </a:cubicBezTo>
                  <a:cubicBezTo>
                    <a:pt x="0" y="296"/>
                    <a:pt x="77" y="213"/>
                    <a:pt x="88" y="181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42" name="Freeform 5"/>
            <p:cNvSpPr>
              <a:spLocks/>
            </p:cNvSpPr>
            <p:nvPr/>
          </p:nvSpPr>
          <p:spPr bwMode="auto">
            <a:xfrm>
              <a:off x="810" y="1611"/>
              <a:ext cx="2007" cy="792"/>
            </a:xfrm>
            <a:custGeom>
              <a:avLst/>
              <a:gdLst>
                <a:gd name="T0" fmla="*/ 250 w 1583"/>
                <a:gd name="T1" fmla="*/ 302 h 682"/>
                <a:gd name="T2" fmla="*/ 654 w 1583"/>
                <a:gd name="T3" fmla="*/ 100 h 682"/>
                <a:gd name="T4" fmla="*/ 1262 w 1583"/>
                <a:gd name="T5" fmla="*/ 27 h 682"/>
                <a:gd name="T6" fmla="*/ 1860 w 1583"/>
                <a:gd name="T7" fmla="*/ 261 h 682"/>
                <a:gd name="T8" fmla="*/ 2514 w 1583"/>
                <a:gd name="T9" fmla="*/ 577 h 682"/>
                <a:gd name="T10" fmla="*/ 2045 w 1583"/>
                <a:gd name="T11" fmla="*/ 869 h 682"/>
                <a:gd name="T12" fmla="*/ 1109 w 1583"/>
                <a:gd name="T13" fmla="*/ 885 h 682"/>
                <a:gd name="T14" fmla="*/ 143 w 1583"/>
                <a:gd name="T15" fmla="*/ 804 h 682"/>
                <a:gd name="T16" fmla="*/ 250 w 1583"/>
                <a:gd name="T17" fmla="*/ 302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43" name="Oval 6"/>
            <p:cNvSpPr>
              <a:spLocks noChangeArrowheads="1"/>
            </p:cNvSpPr>
            <p:nvPr/>
          </p:nvSpPr>
          <p:spPr bwMode="auto">
            <a:xfrm>
              <a:off x="261" y="161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44" name="Line 7"/>
            <p:cNvSpPr>
              <a:spLocks noChangeShapeType="1"/>
            </p:cNvSpPr>
            <p:nvPr/>
          </p:nvSpPr>
          <p:spPr bwMode="auto">
            <a:xfrm>
              <a:off x="261" y="160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45" name="Line 8"/>
            <p:cNvSpPr>
              <a:spLocks noChangeShapeType="1"/>
            </p:cNvSpPr>
            <p:nvPr/>
          </p:nvSpPr>
          <p:spPr bwMode="auto">
            <a:xfrm>
              <a:off x="574" y="160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46" name="Rectangle 9"/>
            <p:cNvSpPr>
              <a:spLocks noChangeArrowheads="1"/>
            </p:cNvSpPr>
            <p:nvPr/>
          </p:nvSpPr>
          <p:spPr bwMode="auto">
            <a:xfrm>
              <a:off x="261" y="1603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47" name="Oval 10"/>
            <p:cNvSpPr>
              <a:spLocks noChangeArrowheads="1"/>
            </p:cNvSpPr>
            <p:nvPr/>
          </p:nvSpPr>
          <p:spPr bwMode="auto">
            <a:xfrm>
              <a:off x="258" y="154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48" name="Rectangle 11"/>
            <p:cNvSpPr>
              <a:spLocks noChangeArrowheads="1"/>
            </p:cNvSpPr>
            <p:nvPr/>
          </p:nvSpPr>
          <p:spPr bwMode="auto">
            <a:xfrm>
              <a:off x="345" y="1557"/>
              <a:ext cx="141" cy="124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49" name="Text Box 12"/>
            <p:cNvSpPr txBox="1">
              <a:spLocks noChangeArrowheads="1"/>
            </p:cNvSpPr>
            <p:nvPr/>
          </p:nvSpPr>
          <p:spPr bwMode="auto">
            <a:xfrm>
              <a:off x="259" y="1492"/>
              <a:ext cx="319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3b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50" name="Oval 13"/>
            <p:cNvSpPr>
              <a:spLocks noChangeArrowheads="1"/>
            </p:cNvSpPr>
            <p:nvPr/>
          </p:nvSpPr>
          <p:spPr bwMode="auto">
            <a:xfrm>
              <a:off x="1479" y="221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51" name="Line 14"/>
            <p:cNvSpPr>
              <a:spLocks noChangeShapeType="1"/>
            </p:cNvSpPr>
            <p:nvPr/>
          </p:nvSpPr>
          <p:spPr bwMode="auto">
            <a:xfrm>
              <a:off x="1479" y="22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52" name="Line 15"/>
            <p:cNvSpPr>
              <a:spLocks noChangeShapeType="1"/>
            </p:cNvSpPr>
            <p:nvPr/>
          </p:nvSpPr>
          <p:spPr bwMode="auto">
            <a:xfrm>
              <a:off x="1792" y="22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53" name="Rectangle 16"/>
            <p:cNvSpPr>
              <a:spLocks noChangeArrowheads="1"/>
            </p:cNvSpPr>
            <p:nvPr/>
          </p:nvSpPr>
          <p:spPr bwMode="auto">
            <a:xfrm>
              <a:off x="1479" y="220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54" name="Oval 17"/>
            <p:cNvSpPr>
              <a:spLocks noChangeArrowheads="1"/>
            </p:cNvSpPr>
            <p:nvPr/>
          </p:nvSpPr>
          <p:spPr bwMode="auto">
            <a:xfrm>
              <a:off x="1476" y="215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0855" name="Group 18"/>
            <p:cNvGrpSpPr>
              <a:grpSpLocks/>
            </p:cNvGrpSpPr>
            <p:nvPr/>
          </p:nvGrpSpPr>
          <p:grpSpPr bwMode="auto">
            <a:xfrm>
              <a:off x="1478" y="2092"/>
              <a:ext cx="321" cy="269"/>
              <a:chOff x="2897" y="2425"/>
              <a:chExt cx="323" cy="269"/>
            </a:xfrm>
          </p:grpSpPr>
          <p:sp>
            <p:nvSpPr>
              <p:cNvPr id="120958" name="Rectangle 1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59" name="Text Box 20"/>
              <p:cNvSpPr txBox="1">
                <a:spLocks noChangeArrowheads="1"/>
              </p:cNvSpPr>
              <p:nvPr/>
            </p:nvSpPr>
            <p:spPr bwMode="auto">
              <a:xfrm>
                <a:off x="2897" y="2425"/>
                <a:ext cx="323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1d</a:t>
                </a:r>
              </a:p>
            </p:txBody>
          </p:sp>
        </p:grpSp>
        <p:sp>
          <p:nvSpPr>
            <p:cNvPr id="120856" name="Oval 21"/>
            <p:cNvSpPr>
              <a:spLocks noChangeArrowheads="1"/>
            </p:cNvSpPr>
            <p:nvPr/>
          </p:nvSpPr>
          <p:spPr bwMode="auto">
            <a:xfrm>
              <a:off x="822" y="147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57" name="Line 22"/>
            <p:cNvSpPr>
              <a:spLocks noChangeShapeType="1"/>
            </p:cNvSpPr>
            <p:nvPr/>
          </p:nvSpPr>
          <p:spPr bwMode="auto">
            <a:xfrm>
              <a:off x="822" y="147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58" name="Line 23"/>
            <p:cNvSpPr>
              <a:spLocks noChangeShapeType="1"/>
            </p:cNvSpPr>
            <p:nvPr/>
          </p:nvSpPr>
          <p:spPr bwMode="auto">
            <a:xfrm>
              <a:off x="1135" y="147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59" name="Rectangle 24"/>
            <p:cNvSpPr>
              <a:spLocks noChangeArrowheads="1"/>
            </p:cNvSpPr>
            <p:nvPr/>
          </p:nvSpPr>
          <p:spPr bwMode="auto">
            <a:xfrm>
              <a:off x="822" y="1471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60" name="Oval 25"/>
            <p:cNvSpPr>
              <a:spLocks noChangeArrowheads="1"/>
            </p:cNvSpPr>
            <p:nvPr/>
          </p:nvSpPr>
          <p:spPr bwMode="auto">
            <a:xfrm>
              <a:off x="819" y="141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61" name="Rectangle 26"/>
            <p:cNvSpPr>
              <a:spLocks noChangeArrowheads="1"/>
            </p:cNvSpPr>
            <p:nvPr/>
          </p:nvSpPr>
          <p:spPr bwMode="auto">
            <a:xfrm>
              <a:off x="906" y="1425"/>
              <a:ext cx="142" cy="11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62" name="Text Box 27"/>
            <p:cNvSpPr txBox="1">
              <a:spLocks noChangeArrowheads="1"/>
            </p:cNvSpPr>
            <p:nvPr/>
          </p:nvSpPr>
          <p:spPr bwMode="auto">
            <a:xfrm>
              <a:off x="821" y="1359"/>
              <a:ext cx="32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63" name="Oval 28"/>
            <p:cNvSpPr>
              <a:spLocks noChangeArrowheads="1"/>
            </p:cNvSpPr>
            <p:nvPr/>
          </p:nvSpPr>
          <p:spPr bwMode="auto">
            <a:xfrm>
              <a:off x="1443" y="182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64" name="Line 29"/>
            <p:cNvSpPr>
              <a:spLocks noChangeShapeType="1"/>
            </p:cNvSpPr>
            <p:nvPr/>
          </p:nvSpPr>
          <p:spPr bwMode="auto">
            <a:xfrm>
              <a:off x="1443" y="18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65" name="Line 30"/>
            <p:cNvSpPr>
              <a:spLocks noChangeShapeType="1"/>
            </p:cNvSpPr>
            <p:nvPr/>
          </p:nvSpPr>
          <p:spPr bwMode="auto">
            <a:xfrm>
              <a:off x="1756" y="18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66" name="Rectangle 31"/>
            <p:cNvSpPr>
              <a:spLocks noChangeArrowheads="1"/>
            </p:cNvSpPr>
            <p:nvPr/>
          </p:nvSpPr>
          <p:spPr bwMode="auto">
            <a:xfrm>
              <a:off x="1443" y="1813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67" name="Oval 32"/>
            <p:cNvSpPr>
              <a:spLocks noChangeArrowheads="1"/>
            </p:cNvSpPr>
            <p:nvPr/>
          </p:nvSpPr>
          <p:spPr bwMode="auto">
            <a:xfrm>
              <a:off x="1440" y="175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0868" name="Group 33"/>
            <p:cNvGrpSpPr>
              <a:grpSpLocks/>
            </p:cNvGrpSpPr>
            <p:nvPr/>
          </p:nvGrpSpPr>
          <p:grpSpPr bwMode="auto">
            <a:xfrm>
              <a:off x="1445" y="1696"/>
              <a:ext cx="310" cy="270"/>
              <a:chOff x="2899" y="2425"/>
              <a:chExt cx="319" cy="270"/>
            </a:xfrm>
          </p:grpSpPr>
          <p:sp>
            <p:nvSpPr>
              <p:cNvPr id="120956" name="Rectangle 3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57" name="Text Box 35"/>
              <p:cNvSpPr txBox="1">
                <a:spLocks noChangeArrowheads="1"/>
              </p:cNvSpPr>
              <p:nvPr/>
            </p:nvSpPr>
            <p:spPr bwMode="auto">
              <a:xfrm>
                <a:off x="2899" y="2425"/>
                <a:ext cx="319" cy="2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1c</a:t>
                </a:r>
              </a:p>
            </p:txBody>
          </p:sp>
        </p:grpSp>
        <p:sp>
          <p:nvSpPr>
            <p:cNvPr id="120869" name="Line 36"/>
            <p:cNvSpPr>
              <a:spLocks noChangeShapeType="1"/>
            </p:cNvSpPr>
            <p:nvPr/>
          </p:nvSpPr>
          <p:spPr bwMode="auto">
            <a:xfrm>
              <a:off x="3238" y="1632"/>
              <a:ext cx="30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70" name="Line 37"/>
            <p:cNvSpPr>
              <a:spLocks noChangeShapeType="1"/>
            </p:cNvSpPr>
            <p:nvPr/>
          </p:nvSpPr>
          <p:spPr bwMode="auto">
            <a:xfrm>
              <a:off x="3562" y="1556"/>
              <a:ext cx="92" cy="1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71" name="Line 38"/>
            <p:cNvSpPr>
              <a:spLocks noChangeShapeType="1"/>
            </p:cNvSpPr>
            <p:nvPr/>
          </p:nvSpPr>
          <p:spPr bwMode="auto">
            <a:xfrm flipV="1">
              <a:off x="3170" y="1512"/>
              <a:ext cx="114" cy="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72" name="Freeform 39"/>
            <p:cNvSpPr>
              <a:spLocks/>
            </p:cNvSpPr>
            <p:nvPr/>
          </p:nvSpPr>
          <p:spPr bwMode="auto">
            <a:xfrm>
              <a:off x="1790" y="2146"/>
              <a:ext cx="264" cy="82"/>
            </a:xfrm>
            <a:custGeom>
              <a:avLst/>
              <a:gdLst>
                <a:gd name="T0" fmla="*/ 0 w 264"/>
                <a:gd name="T1" fmla="*/ 82 h 82"/>
                <a:gd name="T2" fmla="*/ 264 w 264"/>
                <a:gd name="T3" fmla="*/ 0 h 82"/>
                <a:gd name="T4" fmla="*/ 0 60000 65536"/>
                <a:gd name="T5" fmla="*/ 0 60000 65536"/>
                <a:gd name="T6" fmla="*/ 0 w 264"/>
                <a:gd name="T7" fmla="*/ 0 h 82"/>
                <a:gd name="T8" fmla="*/ 264 w 264"/>
                <a:gd name="T9" fmla="*/ 82 h 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4" h="82">
                  <a:moveTo>
                    <a:pt x="0" y="82"/>
                  </a:moveTo>
                  <a:lnTo>
                    <a:pt x="264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73" name="Freeform 40"/>
            <p:cNvSpPr>
              <a:spLocks/>
            </p:cNvSpPr>
            <p:nvPr/>
          </p:nvSpPr>
          <p:spPr bwMode="auto">
            <a:xfrm>
              <a:off x="1330" y="2110"/>
              <a:ext cx="152" cy="118"/>
            </a:xfrm>
            <a:custGeom>
              <a:avLst/>
              <a:gdLst>
                <a:gd name="T0" fmla="*/ 0 w 152"/>
                <a:gd name="T1" fmla="*/ 0 h 118"/>
                <a:gd name="T2" fmla="*/ 152 w 152"/>
                <a:gd name="T3" fmla="*/ 118 h 118"/>
                <a:gd name="T4" fmla="*/ 0 60000 65536"/>
                <a:gd name="T5" fmla="*/ 0 60000 65536"/>
                <a:gd name="T6" fmla="*/ 0 w 152"/>
                <a:gd name="T7" fmla="*/ 0 h 118"/>
                <a:gd name="T8" fmla="*/ 152 w 152"/>
                <a:gd name="T9" fmla="*/ 118 h 1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2" h="118">
                  <a:moveTo>
                    <a:pt x="0" y="0"/>
                  </a:moveTo>
                  <a:lnTo>
                    <a:pt x="152" y="11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74" name="Freeform 41"/>
            <p:cNvSpPr>
              <a:spLocks/>
            </p:cNvSpPr>
            <p:nvPr/>
          </p:nvSpPr>
          <p:spPr bwMode="auto">
            <a:xfrm>
              <a:off x="1454" y="2040"/>
              <a:ext cx="564" cy="82"/>
            </a:xfrm>
            <a:custGeom>
              <a:avLst/>
              <a:gdLst>
                <a:gd name="T0" fmla="*/ 0 w 564"/>
                <a:gd name="T1" fmla="*/ 0 h 82"/>
                <a:gd name="T2" fmla="*/ 564 w 564"/>
                <a:gd name="T3" fmla="*/ 82 h 82"/>
                <a:gd name="T4" fmla="*/ 0 60000 65536"/>
                <a:gd name="T5" fmla="*/ 0 60000 65536"/>
                <a:gd name="T6" fmla="*/ 0 w 564"/>
                <a:gd name="T7" fmla="*/ 0 h 82"/>
                <a:gd name="T8" fmla="*/ 564 w 564"/>
                <a:gd name="T9" fmla="*/ 82 h 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4" h="82">
                  <a:moveTo>
                    <a:pt x="0" y="0"/>
                  </a:moveTo>
                  <a:lnTo>
                    <a:pt x="564" y="8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75" name="Freeform 42"/>
            <p:cNvSpPr>
              <a:spLocks/>
            </p:cNvSpPr>
            <p:nvPr/>
          </p:nvSpPr>
          <p:spPr bwMode="auto">
            <a:xfrm>
              <a:off x="1392" y="1878"/>
              <a:ext cx="76" cy="94"/>
            </a:xfrm>
            <a:custGeom>
              <a:avLst/>
              <a:gdLst>
                <a:gd name="T0" fmla="*/ 0 w 76"/>
                <a:gd name="T1" fmla="*/ 94 h 94"/>
                <a:gd name="T2" fmla="*/ 76 w 76"/>
                <a:gd name="T3" fmla="*/ 0 h 94"/>
                <a:gd name="T4" fmla="*/ 0 60000 65536"/>
                <a:gd name="T5" fmla="*/ 0 60000 65536"/>
                <a:gd name="T6" fmla="*/ 0 w 76"/>
                <a:gd name="T7" fmla="*/ 0 h 94"/>
                <a:gd name="T8" fmla="*/ 76 w 76"/>
                <a:gd name="T9" fmla="*/ 94 h 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6" h="94">
                  <a:moveTo>
                    <a:pt x="0" y="94"/>
                  </a:moveTo>
                  <a:lnTo>
                    <a:pt x="76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76" name="Freeform 43"/>
            <p:cNvSpPr>
              <a:spLocks/>
            </p:cNvSpPr>
            <p:nvPr/>
          </p:nvSpPr>
          <p:spPr bwMode="auto">
            <a:xfrm>
              <a:off x="566" y="1502"/>
              <a:ext cx="252" cy="114"/>
            </a:xfrm>
            <a:custGeom>
              <a:avLst/>
              <a:gdLst>
                <a:gd name="T0" fmla="*/ 0 w 252"/>
                <a:gd name="T1" fmla="*/ 114 h 114"/>
                <a:gd name="T2" fmla="*/ 252 w 252"/>
                <a:gd name="T3" fmla="*/ 0 h 114"/>
                <a:gd name="T4" fmla="*/ 0 60000 65536"/>
                <a:gd name="T5" fmla="*/ 0 60000 65536"/>
                <a:gd name="T6" fmla="*/ 0 w 252"/>
                <a:gd name="T7" fmla="*/ 0 h 114"/>
                <a:gd name="T8" fmla="*/ 252 w 252"/>
                <a:gd name="T9" fmla="*/ 114 h 1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2" h="114">
                  <a:moveTo>
                    <a:pt x="0" y="114"/>
                  </a:moveTo>
                  <a:lnTo>
                    <a:pt x="252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77" name="Freeform 44"/>
            <p:cNvSpPr>
              <a:spLocks/>
            </p:cNvSpPr>
            <p:nvPr/>
          </p:nvSpPr>
          <p:spPr bwMode="auto">
            <a:xfrm>
              <a:off x="1002" y="1562"/>
              <a:ext cx="444" cy="258"/>
            </a:xfrm>
            <a:custGeom>
              <a:avLst/>
              <a:gdLst>
                <a:gd name="T0" fmla="*/ 0 w 444"/>
                <a:gd name="T1" fmla="*/ 0 h 258"/>
                <a:gd name="T2" fmla="*/ 444 w 444"/>
                <a:gd name="T3" fmla="*/ 258 h 258"/>
                <a:gd name="T4" fmla="*/ 0 60000 65536"/>
                <a:gd name="T5" fmla="*/ 0 60000 65536"/>
                <a:gd name="T6" fmla="*/ 0 w 444"/>
                <a:gd name="T7" fmla="*/ 0 h 258"/>
                <a:gd name="T8" fmla="*/ 444 w 444"/>
                <a:gd name="T9" fmla="*/ 258 h 25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44" h="258">
                  <a:moveTo>
                    <a:pt x="0" y="0"/>
                  </a:moveTo>
                  <a:lnTo>
                    <a:pt x="444" y="25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78" name="Freeform 45"/>
            <p:cNvSpPr>
              <a:spLocks/>
            </p:cNvSpPr>
            <p:nvPr/>
          </p:nvSpPr>
          <p:spPr bwMode="auto">
            <a:xfrm>
              <a:off x="2326" y="1680"/>
              <a:ext cx="654" cy="420"/>
            </a:xfrm>
            <a:custGeom>
              <a:avLst/>
              <a:gdLst>
                <a:gd name="T0" fmla="*/ 0 w 654"/>
                <a:gd name="T1" fmla="*/ 420 h 420"/>
                <a:gd name="T2" fmla="*/ 654 w 654"/>
                <a:gd name="T3" fmla="*/ 0 h 420"/>
                <a:gd name="T4" fmla="*/ 0 60000 65536"/>
                <a:gd name="T5" fmla="*/ 0 60000 65536"/>
                <a:gd name="T6" fmla="*/ 0 w 654"/>
                <a:gd name="T7" fmla="*/ 0 h 420"/>
                <a:gd name="T8" fmla="*/ 654 w 654"/>
                <a:gd name="T9" fmla="*/ 420 h 4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54" h="420">
                  <a:moveTo>
                    <a:pt x="0" y="420"/>
                  </a:moveTo>
                  <a:lnTo>
                    <a:pt x="654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79" name="Oval 46"/>
            <p:cNvSpPr>
              <a:spLocks noChangeArrowheads="1"/>
            </p:cNvSpPr>
            <p:nvPr/>
          </p:nvSpPr>
          <p:spPr bwMode="auto">
            <a:xfrm>
              <a:off x="2925" y="161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80" name="Line 47"/>
            <p:cNvSpPr>
              <a:spLocks noChangeShapeType="1"/>
            </p:cNvSpPr>
            <p:nvPr/>
          </p:nvSpPr>
          <p:spPr bwMode="auto">
            <a:xfrm>
              <a:off x="2925" y="16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81" name="Line 48"/>
            <p:cNvSpPr>
              <a:spLocks noChangeShapeType="1"/>
            </p:cNvSpPr>
            <p:nvPr/>
          </p:nvSpPr>
          <p:spPr bwMode="auto">
            <a:xfrm>
              <a:off x="3238" y="16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82" name="Rectangle 49"/>
            <p:cNvSpPr>
              <a:spLocks noChangeArrowheads="1"/>
            </p:cNvSpPr>
            <p:nvPr/>
          </p:nvSpPr>
          <p:spPr bwMode="auto">
            <a:xfrm>
              <a:off x="2925" y="160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83" name="Oval 50"/>
            <p:cNvSpPr>
              <a:spLocks noChangeArrowheads="1"/>
            </p:cNvSpPr>
            <p:nvPr/>
          </p:nvSpPr>
          <p:spPr bwMode="auto">
            <a:xfrm>
              <a:off x="2922" y="155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84" name="Rectangle 51"/>
            <p:cNvSpPr>
              <a:spLocks noChangeArrowheads="1"/>
            </p:cNvSpPr>
            <p:nvPr/>
          </p:nvSpPr>
          <p:spPr bwMode="auto">
            <a:xfrm>
              <a:off x="3009" y="1563"/>
              <a:ext cx="141" cy="12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85" name="Text Box 52"/>
            <p:cNvSpPr txBox="1">
              <a:spLocks noChangeArrowheads="1"/>
            </p:cNvSpPr>
            <p:nvPr/>
          </p:nvSpPr>
          <p:spPr bwMode="auto">
            <a:xfrm>
              <a:off x="2923" y="1498"/>
              <a:ext cx="32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86" name="Text Box 53"/>
            <p:cNvSpPr txBox="1">
              <a:spLocks noChangeArrowheads="1"/>
            </p:cNvSpPr>
            <p:nvPr/>
          </p:nvSpPr>
          <p:spPr bwMode="auto">
            <a:xfrm>
              <a:off x="597" y="1585"/>
              <a:ext cx="45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AS3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87" name="Text Box 54"/>
            <p:cNvSpPr txBox="1">
              <a:spLocks noChangeArrowheads="1"/>
            </p:cNvSpPr>
            <p:nvPr/>
          </p:nvSpPr>
          <p:spPr bwMode="auto">
            <a:xfrm>
              <a:off x="2380" y="2042"/>
              <a:ext cx="45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AS1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88" name="Text Box 55"/>
            <p:cNvSpPr txBox="1">
              <a:spLocks noChangeArrowheads="1"/>
            </p:cNvSpPr>
            <p:nvPr/>
          </p:nvSpPr>
          <p:spPr bwMode="auto">
            <a:xfrm>
              <a:off x="3207" y="1787"/>
              <a:ext cx="42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AS2</a:t>
              </a:r>
            </a:p>
          </p:txBody>
        </p:sp>
        <p:sp>
          <p:nvSpPr>
            <p:cNvPr id="120889" name="Oval 56"/>
            <p:cNvSpPr>
              <a:spLocks noChangeArrowheads="1"/>
            </p:cNvSpPr>
            <p:nvPr/>
          </p:nvSpPr>
          <p:spPr bwMode="auto">
            <a:xfrm>
              <a:off x="1137" y="203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90" name="Line 57"/>
            <p:cNvSpPr>
              <a:spLocks noChangeShapeType="1"/>
            </p:cNvSpPr>
            <p:nvPr/>
          </p:nvSpPr>
          <p:spPr bwMode="auto">
            <a:xfrm>
              <a:off x="1137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91" name="Line 58"/>
            <p:cNvSpPr>
              <a:spLocks noChangeShapeType="1"/>
            </p:cNvSpPr>
            <p:nvPr/>
          </p:nvSpPr>
          <p:spPr bwMode="auto">
            <a:xfrm>
              <a:off x="1450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92" name="Rectangle 59"/>
            <p:cNvSpPr>
              <a:spLocks noChangeArrowheads="1"/>
            </p:cNvSpPr>
            <p:nvPr/>
          </p:nvSpPr>
          <p:spPr bwMode="auto">
            <a:xfrm>
              <a:off x="1137" y="2023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93" name="Oval 60"/>
            <p:cNvSpPr>
              <a:spLocks noChangeArrowheads="1"/>
            </p:cNvSpPr>
            <p:nvPr/>
          </p:nvSpPr>
          <p:spPr bwMode="auto">
            <a:xfrm>
              <a:off x="1134" y="196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94" name="Rectangle 61"/>
            <p:cNvSpPr>
              <a:spLocks noChangeArrowheads="1"/>
            </p:cNvSpPr>
            <p:nvPr/>
          </p:nvSpPr>
          <p:spPr bwMode="auto">
            <a:xfrm>
              <a:off x="1219" y="1995"/>
              <a:ext cx="142" cy="9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895" name="Text Box 62"/>
            <p:cNvSpPr txBox="1">
              <a:spLocks noChangeArrowheads="1"/>
            </p:cNvSpPr>
            <p:nvPr/>
          </p:nvSpPr>
          <p:spPr bwMode="auto">
            <a:xfrm>
              <a:off x="1137" y="1909"/>
              <a:ext cx="32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1a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0896" name="Group 63"/>
            <p:cNvGrpSpPr>
              <a:grpSpLocks/>
            </p:cNvGrpSpPr>
            <p:nvPr/>
          </p:nvGrpSpPr>
          <p:grpSpPr bwMode="auto">
            <a:xfrm>
              <a:off x="3270" y="1384"/>
              <a:ext cx="316" cy="269"/>
              <a:chOff x="4320" y="1936"/>
              <a:chExt cx="316" cy="269"/>
            </a:xfrm>
          </p:grpSpPr>
          <p:sp>
            <p:nvSpPr>
              <p:cNvPr id="120949" name="Oval 64"/>
              <p:cNvSpPr>
                <a:spLocks noChangeArrowheads="1"/>
              </p:cNvSpPr>
              <p:nvPr/>
            </p:nvSpPr>
            <p:spPr bwMode="auto">
              <a:xfrm>
                <a:off x="4323" y="20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50" name="Line 65"/>
              <p:cNvSpPr>
                <a:spLocks noChangeShapeType="1"/>
              </p:cNvSpPr>
              <p:nvPr/>
            </p:nvSpPr>
            <p:spPr bwMode="auto">
              <a:xfrm>
                <a:off x="4323" y="20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51" name="Line 66"/>
              <p:cNvSpPr>
                <a:spLocks noChangeShapeType="1"/>
              </p:cNvSpPr>
              <p:nvPr/>
            </p:nvSpPr>
            <p:spPr bwMode="auto">
              <a:xfrm>
                <a:off x="4636" y="20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52" name="Rectangle 67"/>
              <p:cNvSpPr>
                <a:spLocks noChangeArrowheads="1"/>
              </p:cNvSpPr>
              <p:nvPr/>
            </p:nvSpPr>
            <p:spPr bwMode="auto">
              <a:xfrm>
                <a:off x="4323" y="20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53" name="Oval 68"/>
              <p:cNvSpPr>
                <a:spLocks noChangeArrowheads="1"/>
              </p:cNvSpPr>
              <p:nvPr/>
            </p:nvSpPr>
            <p:spPr bwMode="auto">
              <a:xfrm>
                <a:off x="4320" y="19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54" name="Rectangle 69"/>
              <p:cNvSpPr>
                <a:spLocks noChangeArrowheads="1"/>
              </p:cNvSpPr>
              <p:nvPr/>
            </p:nvSpPr>
            <p:spPr bwMode="auto">
              <a:xfrm>
                <a:off x="4407" y="2001"/>
                <a:ext cx="141" cy="118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55" name="Text Box 70"/>
              <p:cNvSpPr txBox="1">
                <a:spLocks noChangeArrowheads="1"/>
              </p:cNvSpPr>
              <p:nvPr/>
            </p:nvSpPr>
            <p:spPr bwMode="auto">
              <a:xfrm>
                <a:off x="4325" y="1936"/>
                <a:ext cx="310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2c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20897" name="Group 71"/>
            <p:cNvGrpSpPr>
              <a:grpSpLocks/>
            </p:cNvGrpSpPr>
            <p:nvPr/>
          </p:nvGrpSpPr>
          <p:grpSpPr bwMode="auto">
            <a:xfrm>
              <a:off x="3546" y="1606"/>
              <a:ext cx="321" cy="269"/>
              <a:chOff x="4596" y="2158"/>
              <a:chExt cx="321" cy="269"/>
            </a:xfrm>
          </p:grpSpPr>
          <p:sp>
            <p:nvSpPr>
              <p:cNvPr id="120942" name="Oval 72"/>
              <p:cNvSpPr>
                <a:spLocks noChangeArrowheads="1"/>
              </p:cNvSpPr>
              <p:nvPr/>
            </p:nvSpPr>
            <p:spPr bwMode="auto">
              <a:xfrm>
                <a:off x="4599" y="2276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43" name="Line 73"/>
              <p:cNvSpPr>
                <a:spLocks noChangeShapeType="1"/>
              </p:cNvSpPr>
              <p:nvPr/>
            </p:nvSpPr>
            <p:spPr bwMode="auto">
              <a:xfrm>
                <a:off x="4599" y="2269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44" name="Line 74"/>
              <p:cNvSpPr>
                <a:spLocks noChangeShapeType="1"/>
              </p:cNvSpPr>
              <p:nvPr/>
            </p:nvSpPr>
            <p:spPr bwMode="auto">
              <a:xfrm>
                <a:off x="4912" y="2269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45" name="Rectangle 75"/>
              <p:cNvSpPr>
                <a:spLocks noChangeArrowheads="1"/>
              </p:cNvSpPr>
              <p:nvPr/>
            </p:nvSpPr>
            <p:spPr bwMode="auto">
              <a:xfrm>
                <a:off x="4599" y="2269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46" name="Oval 76"/>
              <p:cNvSpPr>
                <a:spLocks noChangeArrowheads="1"/>
              </p:cNvSpPr>
              <p:nvPr/>
            </p:nvSpPr>
            <p:spPr bwMode="auto">
              <a:xfrm>
                <a:off x="4596" y="2210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47" name="Rectangle 77"/>
              <p:cNvSpPr>
                <a:spLocks noChangeArrowheads="1"/>
              </p:cNvSpPr>
              <p:nvPr/>
            </p:nvSpPr>
            <p:spPr bwMode="auto">
              <a:xfrm>
                <a:off x="4683" y="2223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48" name="Text Box 78"/>
              <p:cNvSpPr txBox="1">
                <a:spLocks noChangeArrowheads="1"/>
              </p:cNvSpPr>
              <p:nvPr/>
            </p:nvSpPr>
            <p:spPr bwMode="auto">
              <a:xfrm>
                <a:off x="4598" y="2158"/>
                <a:ext cx="319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2b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20898" name="Group 79"/>
            <p:cNvGrpSpPr>
              <a:grpSpLocks/>
            </p:cNvGrpSpPr>
            <p:nvPr/>
          </p:nvGrpSpPr>
          <p:grpSpPr bwMode="auto">
            <a:xfrm>
              <a:off x="2015" y="1976"/>
              <a:ext cx="321" cy="269"/>
              <a:chOff x="2015" y="1976"/>
              <a:chExt cx="321" cy="269"/>
            </a:xfrm>
          </p:grpSpPr>
          <p:sp>
            <p:nvSpPr>
              <p:cNvPr id="120934" name="Oval 80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35" name="Line 81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36" name="Line 82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37" name="Rectangle 83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38" name="Oval 84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20939" name="Group 85"/>
              <p:cNvGrpSpPr>
                <a:grpSpLocks/>
              </p:cNvGrpSpPr>
              <p:nvPr/>
            </p:nvGrpSpPr>
            <p:grpSpPr bwMode="auto">
              <a:xfrm>
                <a:off x="2015" y="1976"/>
                <a:ext cx="321" cy="269"/>
                <a:chOff x="2894" y="2425"/>
                <a:chExt cx="328" cy="269"/>
              </a:xfrm>
            </p:grpSpPr>
            <p:sp>
              <p:nvSpPr>
                <p:cNvPr id="120940" name="Rectangle 8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0941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2894" y="2425"/>
                  <a:ext cx="328" cy="2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1b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120899" name="Freeform 88"/>
            <p:cNvSpPr>
              <a:spLocks/>
            </p:cNvSpPr>
            <p:nvPr/>
          </p:nvSpPr>
          <p:spPr bwMode="auto">
            <a:xfrm>
              <a:off x="1457" y="2302"/>
              <a:ext cx="1848" cy="414"/>
            </a:xfrm>
            <a:custGeom>
              <a:avLst/>
              <a:gdLst>
                <a:gd name="T0" fmla="*/ 0 w 1848"/>
                <a:gd name="T1" fmla="*/ 414 h 414"/>
                <a:gd name="T2" fmla="*/ 84 w 1848"/>
                <a:gd name="T3" fmla="*/ 0 h 414"/>
                <a:gd name="T4" fmla="*/ 384 w 1848"/>
                <a:gd name="T5" fmla="*/ 6 h 414"/>
                <a:gd name="T6" fmla="*/ 1848 w 1848"/>
                <a:gd name="T7" fmla="*/ 414 h 414"/>
                <a:gd name="T8" fmla="*/ 0 w 1848"/>
                <a:gd name="T9" fmla="*/ 414 h 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8"/>
                <a:gd name="T16" fmla="*/ 0 h 414"/>
                <a:gd name="T17" fmla="*/ 1848 w 1848"/>
                <a:gd name="T18" fmla="*/ 414 h 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8" h="414">
                  <a:moveTo>
                    <a:pt x="0" y="414"/>
                  </a:moveTo>
                  <a:lnTo>
                    <a:pt x="84" y="0"/>
                  </a:lnTo>
                  <a:lnTo>
                    <a:pt x="384" y="6"/>
                  </a:lnTo>
                  <a:lnTo>
                    <a:pt x="1848" y="414"/>
                  </a:lnTo>
                  <a:lnTo>
                    <a:pt x="0" y="414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5F5F5F"/>
                </a:gs>
              </a:gsLst>
              <a:lin ang="54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00" name="Rectangle 89"/>
            <p:cNvSpPr>
              <a:spLocks noChangeArrowheads="1"/>
            </p:cNvSpPr>
            <p:nvPr/>
          </p:nvSpPr>
          <p:spPr bwMode="auto">
            <a:xfrm>
              <a:off x="1463" y="2729"/>
              <a:ext cx="1834" cy="11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0901" name="Group 90"/>
            <p:cNvGrpSpPr>
              <a:grpSpLocks/>
            </p:cNvGrpSpPr>
            <p:nvPr/>
          </p:nvGrpSpPr>
          <p:grpSpPr bwMode="auto">
            <a:xfrm>
              <a:off x="1578" y="2818"/>
              <a:ext cx="736" cy="479"/>
              <a:chOff x="1595" y="2898"/>
              <a:chExt cx="736" cy="479"/>
            </a:xfrm>
          </p:grpSpPr>
          <p:sp>
            <p:nvSpPr>
              <p:cNvPr id="120932" name="Oval 91"/>
              <p:cNvSpPr>
                <a:spLocks noChangeArrowheads="1"/>
              </p:cNvSpPr>
              <p:nvPr/>
            </p:nvSpPr>
            <p:spPr bwMode="auto">
              <a:xfrm>
                <a:off x="1595" y="2898"/>
                <a:ext cx="736" cy="479"/>
              </a:xfrm>
              <a:prstGeom prst="ellips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33" name="Text Box 92"/>
              <p:cNvSpPr txBox="1">
                <a:spLocks noChangeArrowheads="1"/>
              </p:cNvSpPr>
              <p:nvPr/>
            </p:nvSpPr>
            <p:spPr bwMode="auto">
              <a:xfrm>
                <a:off x="1733" y="2933"/>
                <a:ext cx="553" cy="4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>
                    <a:solidFill>
                      <a:srgbClr val="000099"/>
                    </a:solidFill>
                    <a:latin typeface="Arial" charset="0"/>
                  </a:rPr>
                  <a:t>Intra-AS</a:t>
                </a:r>
              </a:p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>
                    <a:solidFill>
                      <a:srgbClr val="000099"/>
                    </a:solidFill>
                    <a:latin typeface="Arial" charset="0"/>
                  </a:rPr>
                  <a:t>Routing </a:t>
                </a:r>
              </a:p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>
                    <a:solidFill>
                      <a:srgbClr val="000099"/>
                    </a:solidFill>
                    <a:latin typeface="Arial" charset="0"/>
                  </a:rPr>
                  <a:t>algorithm</a:t>
                </a:r>
              </a:p>
            </p:txBody>
          </p:sp>
        </p:grpSp>
        <p:grpSp>
          <p:nvGrpSpPr>
            <p:cNvPr id="120902" name="Group 93"/>
            <p:cNvGrpSpPr>
              <a:grpSpLocks/>
            </p:cNvGrpSpPr>
            <p:nvPr/>
          </p:nvGrpSpPr>
          <p:grpSpPr bwMode="auto">
            <a:xfrm>
              <a:off x="2402" y="2826"/>
              <a:ext cx="736" cy="479"/>
              <a:chOff x="2402" y="2826"/>
              <a:chExt cx="736" cy="479"/>
            </a:xfrm>
          </p:grpSpPr>
          <p:sp>
            <p:nvSpPr>
              <p:cNvPr id="120930" name="Oval 94"/>
              <p:cNvSpPr>
                <a:spLocks noChangeArrowheads="1"/>
              </p:cNvSpPr>
              <p:nvPr/>
            </p:nvSpPr>
            <p:spPr bwMode="auto">
              <a:xfrm>
                <a:off x="2402" y="2826"/>
                <a:ext cx="736" cy="479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31" name="Text Box 95"/>
              <p:cNvSpPr txBox="1">
                <a:spLocks noChangeArrowheads="1"/>
              </p:cNvSpPr>
              <p:nvPr/>
            </p:nvSpPr>
            <p:spPr bwMode="auto">
              <a:xfrm>
                <a:off x="2539" y="2862"/>
                <a:ext cx="553" cy="4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>
                    <a:solidFill>
                      <a:srgbClr val="FF0000"/>
                    </a:solidFill>
                    <a:latin typeface="Arial" charset="0"/>
                  </a:rPr>
                  <a:t>Inter-AS</a:t>
                </a:r>
              </a:p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>
                    <a:solidFill>
                      <a:srgbClr val="FF0000"/>
                    </a:solidFill>
                    <a:latin typeface="Arial" charset="0"/>
                  </a:rPr>
                  <a:t>Routing </a:t>
                </a:r>
              </a:p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>
                    <a:solidFill>
                      <a:srgbClr val="FF0000"/>
                    </a:solidFill>
                    <a:latin typeface="Arial" charset="0"/>
                  </a:rPr>
                  <a:t>algorithm</a:t>
                </a:r>
              </a:p>
            </p:txBody>
          </p:sp>
        </p:grpSp>
        <p:sp>
          <p:nvSpPr>
            <p:cNvPr id="120903" name="Rectangle 96"/>
            <p:cNvSpPr>
              <a:spLocks noChangeArrowheads="1"/>
            </p:cNvSpPr>
            <p:nvPr/>
          </p:nvSpPr>
          <p:spPr bwMode="auto">
            <a:xfrm>
              <a:off x="1932" y="3447"/>
              <a:ext cx="780" cy="26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Forwarding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table</a:t>
              </a:r>
            </a:p>
          </p:txBody>
        </p:sp>
        <p:sp>
          <p:nvSpPr>
            <p:cNvPr id="120904" name="Freeform 97"/>
            <p:cNvSpPr>
              <a:spLocks/>
            </p:cNvSpPr>
            <p:nvPr/>
          </p:nvSpPr>
          <p:spPr bwMode="auto">
            <a:xfrm>
              <a:off x="1648" y="3217"/>
              <a:ext cx="275" cy="345"/>
            </a:xfrm>
            <a:custGeom>
              <a:avLst/>
              <a:gdLst>
                <a:gd name="T0" fmla="*/ 0 w 275"/>
                <a:gd name="T1" fmla="*/ 0 h 345"/>
                <a:gd name="T2" fmla="*/ 71 w 275"/>
                <a:gd name="T3" fmla="*/ 230 h 345"/>
                <a:gd name="T4" fmla="*/ 275 w 275"/>
                <a:gd name="T5" fmla="*/ 345 h 345"/>
                <a:gd name="T6" fmla="*/ 0 60000 65536"/>
                <a:gd name="T7" fmla="*/ 0 60000 65536"/>
                <a:gd name="T8" fmla="*/ 0 60000 65536"/>
                <a:gd name="T9" fmla="*/ 0 w 275"/>
                <a:gd name="T10" fmla="*/ 0 h 345"/>
                <a:gd name="T11" fmla="*/ 275 w 275"/>
                <a:gd name="T12" fmla="*/ 345 h 3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5" h="345">
                  <a:moveTo>
                    <a:pt x="0" y="0"/>
                  </a:moveTo>
                  <a:cubicBezTo>
                    <a:pt x="12" y="86"/>
                    <a:pt x="25" y="173"/>
                    <a:pt x="71" y="230"/>
                  </a:cubicBezTo>
                  <a:cubicBezTo>
                    <a:pt x="117" y="287"/>
                    <a:pt x="241" y="326"/>
                    <a:pt x="275" y="345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05" name="Freeform 98"/>
            <p:cNvSpPr>
              <a:spLocks/>
            </p:cNvSpPr>
            <p:nvPr/>
          </p:nvSpPr>
          <p:spPr bwMode="auto">
            <a:xfrm>
              <a:off x="2712" y="3217"/>
              <a:ext cx="354" cy="372"/>
            </a:xfrm>
            <a:custGeom>
              <a:avLst/>
              <a:gdLst>
                <a:gd name="T0" fmla="*/ 354 w 354"/>
                <a:gd name="T1" fmla="*/ 0 h 372"/>
                <a:gd name="T2" fmla="*/ 248 w 354"/>
                <a:gd name="T3" fmla="*/ 274 h 372"/>
                <a:gd name="T4" fmla="*/ 0 w 354"/>
                <a:gd name="T5" fmla="*/ 372 h 372"/>
                <a:gd name="T6" fmla="*/ 0 60000 65536"/>
                <a:gd name="T7" fmla="*/ 0 60000 65536"/>
                <a:gd name="T8" fmla="*/ 0 60000 65536"/>
                <a:gd name="T9" fmla="*/ 0 w 354"/>
                <a:gd name="T10" fmla="*/ 0 h 372"/>
                <a:gd name="T11" fmla="*/ 354 w 354"/>
                <a:gd name="T12" fmla="*/ 372 h 3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4" h="372">
                  <a:moveTo>
                    <a:pt x="354" y="0"/>
                  </a:moveTo>
                  <a:cubicBezTo>
                    <a:pt x="330" y="106"/>
                    <a:pt x="307" y="212"/>
                    <a:pt x="248" y="274"/>
                  </a:cubicBezTo>
                  <a:cubicBezTo>
                    <a:pt x="189" y="336"/>
                    <a:pt x="41" y="354"/>
                    <a:pt x="0" y="372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0906" name="Group 99"/>
            <p:cNvGrpSpPr>
              <a:grpSpLocks/>
            </p:cNvGrpSpPr>
            <p:nvPr/>
          </p:nvGrpSpPr>
          <p:grpSpPr bwMode="auto">
            <a:xfrm>
              <a:off x="419" y="1222"/>
              <a:ext cx="316" cy="269"/>
              <a:chOff x="2016" y="1976"/>
              <a:chExt cx="316" cy="269"/>
            </a:xfrm>
          </p:grpSpPr>
          <p:sp>
            <p:nvSpPr>
              <p:cNvPr id="120922" name="Oval 100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23" name="Line 101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24" name="Line 102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25" name="Rectangle 103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0926" name="Oval 104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20927" name="Group 105"/>
              <p:cNvGrpSpPr>
                <a:grpSpLocks/>
              </p:cNvGrpSpPr>
              <p:nvPr/>
            </p:nvGrpSpPr>
            <p:grpSpPr bwMode="auto">
              <a:xfrm>
                <a:off x="2020" y="1976"/>
                <a:ext cx="308" cy="269"/>
                <a:chOff x="2899" y="2425"/>
                <a:chExt cx="315" cy="269"/>
              </a:xfrm>
            </p:grpSpPr>
            <p:sp>
              <p:nvSpPr>
                <p:cNvPr id="120928" name="Rectangle 10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0929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2899" y="2425"/>
                  <a:ext cx="315" cy="2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3c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120907" name="Line 108"/>
            <p:cNvSpPr>
              <a:spLocks noChangeShapeType="1"/>
            </p:cNvSpPr>
            <p:nvPr/>
          </p:nvSpPr>
          <p:spPr bwMode="auto">
            <a:xfrm flipH="1">
              <a:off x="443" y="1436"/>
              <a:ext cx="62" cy="1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08" name="Line 109"/>
            <p:cNvSpPr>
              <a:spLocks noChangeShapeType="1"/>
            </p:cNvSpPr>
            <p:nvPr/>
          </p:nvSpPr>
          <p:spPr bwMode="auto">
            <a:xfrm>
              <a:off x="136" y="1482"/>
              <a:ext cx="144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09" name="Line 110"/>
            <p:cNvSpPr>
              <a:spLocks noChangeShapeType="1"/>
            </p:cNvSpPr>
            <p:nvPr/>
          </p:nvSpPr>
          <p:spPr bwMode="auto">
            <a:xfrm flipH="1">
              <a:off x="635" y="1127"/>
              <a:ext cx="136" cy="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10" name="Line 111"/>
            <p:cNvSpPr>
              <a:spLocks noChangeShapeType="1"/>
            </p:cNvSpPr>
            <p:nvPr/>
          </p:nvSpPr>
          <p:spPr bwMode="auto">
            <a:xfrm>
              <a:off x="356" y="1118"/>
              <a:ext cx="118" cy="1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11" name="Line 112"/>
            <p:cNvSpPr>
              <a:spLocks noChangeShapeType="1"/>
            </p:cNvSpPr>
            <p:nvPr/>
          </p:nvSpPr>
          <p:spPr bwMode="auto">
            <a:xfrm flipH="1">
              <a:off x="1016" y="1211"/>
              <a:ext cx="68" cy="2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12" name="Line 113"/>
            <p:cNvSpPr>
              <a:spLocks noChangeShapeType="1"/>
            </p:cNvSpPr>
            <p:nvPr/>
          </p:nvSpPr>
          <p:spPr bwMode="auto">
            <a:xfrm>
              <a:off x="3854" y="1728"/>
              <a:ext cx="2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13" name="Line 114"/>
            <p:cNvSpPr>
              <a:spLocks noChangeShapeType="1"/>
            </p:cNvSpPr>
            <p:nvPr/>
          </p:nvSpPr>
          <p:spPr bwMode="auto">
            <a:xfrm flipV="1">
              <a:off x="3795" y="1415"/>
              <a:ext cx="262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14" name="Line 115"/>
            <p:cNvSpPr>
              <a:spLocks noChangeShapeType="1"/>
            </p:cNvSpPr>
            <p:nvPr/>
          </p:nvSpPr>
          <p:spPr bwMode="auto">
            <a:xfrm flipH="1" flipV="1">
              <a:off x="3244" y="1245"/>
              <a:ext cx="127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15" name="Line 116"/>
            <p:cNvSpPr>
              <a:spLocks noChangeShapeType="1"/>
            </p:cNvSpPr>
            <p:nvPr/>
          </p:nvSpPr>
          <p:spPr bwMode="auto">
            <a:xfrm flipH="1" flipV="1">
              <a:off x="2931" y="1347"/>
              <a:ext cx="135" cy="1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16" name="Line 117"/>
            <p:cNvSpPr>
              <a:spLocks noChangeShapeType="1"/>
            </p:cNvSpPr>
            <p:nvPr/>
          </p:nvSpPr>
          <p:spPr bwMode="auto">
            <a:xfrm flipH="1">
              <a:off x="1042" y="2092"/>
              <a:ext cx="135" cy="1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17" name="Line 118"/>
            <p:cNvSpPr>
              <a:spLocks noChangeShapeType="1"/>
            </p:cNvSpPr>
            <p:nvPr/>
          </p:nvSpPr>
          <p:spPr bwMode="auto">
            <a:xfrm flipH="1" flipV="1">
              <a:off x="1008" y="1991"/>
              <a:ext cx="127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18" name="Line 119"/>
            <p:cNvSpPr>
              <a:spLocks noChangeShapeType="1"/>
            </p:cNvSpPr>
            <p:nvPr/>
          </p:nvSpPr>
          <p:spPr bwMode="auto">
            <a:xfrm flipH="1">
              <a:off x="1279" y="2262"/>
              <a:ext cx="212" cy="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19" name="Line 120"/>
            <p:cNvSpPr>
              <a:spLocks noChangeShapeType="1"/>
            </p:cNvSpPr>
            <p:nvPr/>
          </p:nvSpPr>
          <p:spPr bwMode="auto">
            <a:xfrm flipV="1">
              <a:off x="1762" y="1804"/>
              <a:ext cx="229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20" name="Line 121"/>
            <p:cNvSpPr>
              <a:spLocks noChangeShapeType="1"/>
            </p:cNvSpPr>
            <p:nvPr/>
          </p:nvSpPr>
          <p:spPr bwMode="auto">
            <a:xfrm>
              <a:off x="2219" y="2177"/>
              <a:ext cx="119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0921" name="Line 122"/>
            <p:cNvSpPr>
              <a:spLocks noChangeShapeType="1"/>
            </p:cNvSpPr>
            <p:nvPr/>
          </p:nvSpPr>
          <p:spPr bwMode="auto">
            <a:xfrm>
              <a:off x="1736" y="1880"/>
              <a:ext cx="144" cy="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20837" name="Rectangle 123"/>
          <p:cNvSpPr>
            <a:spLocks noGrp="1" noChangeArrowheads="1"/>
          </p:cNvSpPr>
          <p:nvPr>
            <p:ph type="title"/>
          </p:nvPr>
        </p:nvSpPr>
        <p:spPr>
          <a:xfrm>
            <a:off x="422275" y="228600"/>
            <a:ext cx="7772400" cy="839788"/>
          </a:xfrm>
        </p:spPr>
        <p:txBody>
          <a:bodyPr/>
          <a:lstStyle/>
          <a:p>
            <a:r>
              <a:rPr lang="en-US"/>
              <a:t>Interconnected ASes</a:t>
            </a:r>
          </a:p>
        </p:txBody>
      </p:sp>
      <p:sp>
        <p:nvSpPr>
          <p:cNvPr id="120838" name="Rectangle 124"/>
          <p:cNvSpPr>
            <a:spLocks noGrp="1" noChangeArrowheads="1"/>
          </p:cNvSpPr>
          <p:nvPr>
            <p:ph type="body" sz="half" idx="2"/>
          </p:nvPr>
        </p:nvSpPr>
        <p:spPr>
          <a:xfrm>
            <a:off x="5114925" y="3159125"/>
            <a:ext cx="3810000" cy="3400425"/>
          </a:xfrm>
        </p:spPr>
        <p:txBody>
          <a:bodyPr/>
          <a:lstStyle/>
          <a:p>
            <a:r>
              <a:rPr lang="en-US" sz="2400"/>
              <a:t>forwarding table  configured by both intra- and inter-AS routing algorithm</a:t>
            </a:r>
          </a:p>
          <a:p>
            <a:pPr lvl="1"/>
            <a:r>
              <a:rPr lang="en-US"/>
              <a:t>intra-AS sets entries for internal dests</a:t>
            </a:r>
          </a:p>
          <a:p>
            <a:pPr lvl="1"/>
            <a:r>
              <a:rPr lang="en-US"/>
              <a:t>inter-AS &amp; intra-AS sets entries for external dests </a:t>
            </a:r>
          </a:p>
        </p:txBody>
      </p:sp>
      <p:pic>
        <p:nvPicPr>
          <p:cNvPr id="120839" name="Picture 126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438" y="884238"/>
            <a:ext cx="50276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66187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2185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FC0B196A-8B64-2E42-96F9-F3F2F2439E5F}" type="slidenum">
              <a:rPr lang="en-US" smtClean="0">
                <a:solidFill>
                  <a:srgbClr val="000000"/>
                </a:solidFill>
              </a:rPr>
              <a:pPr/>
              <a:t>28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1860" name="Rectangle 2"/>
          <p:cNvSpPr>
            <a:spLocks noGrp="1" noChangeArrowheads="1"/>
          </p:cNvSpPr>
          <p:nvPr>
            <p:ph type="title"/>
          </p:nvPr>
        </p:nvSpPr>
        <p:spPr>
          <a:xfrm>
            <a:off x="557213" y="0"/>
            <a:ext cx="7772400" cy="1143000"/>
          </a:xfrm>
        </p:spPr>
        <p:txBody>
          <a:bodyPr/>
          <a:lstStyle/>
          <a:p>
            <a:r>
              <a:rPr lang="en-US"/>
              <a:t>Inter-AS tasks</a:t>
            </a:r>
          </a:p>
        </p:txBody>
      </p:sp>
      <p:sp>
        <p:nvSpPr>
          <p:cNvPr id="12186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1813" y="1195388"/>
            <a:ext cx="3810000" cy="2921000"/>
          </a:xfrm>
        </p:spPr>
        <p:txBody>
          <a:bodyPr/>
          <a:lstStyle/>
          <a:p>
            <a:r>
              <a:rPr lang="en-US" sz="2400"/>
              <a:t>suppose router in AS1 receives datagram destined outside of AS1:</a:t>
            </a:r>
          </a:p>
          <a:p>
            <a:pPr lvl="1"/>
            <a:r>
              <a:rPr lang="en-US"/>
              <a:t>router should forward packet to gateway router, but which one?</a:t>
            </a:r>
          </a:p>
        </p:txBody>
      </p:sp>
      <p:sp>
        <p:nvSpPr>
          <p:cNvPr id="12186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38675" y="1195388"/>
            <a:ext cx="3810000" cy="4648200"/>
          </a:xfrm>
        </p:spPr>
        <p:txBody>
          <a:bodyPr/>
          <a:lstStyle/>
          <a:p>
            <a:pPr marL="457200" indent="-457200">
              <a:buFont typeface="Wingdings" charset="2"/>
              <a:buNone/>
            </a:pPr>
            <a:r>
              <a:rPr lang="en-US" sz="2400" i="1">
                <a:solidFill>
                  <a:srgbClr val="CC0000"/>
                </a:solidFill>
              </a:rPr>
              <a:t>AS1 must:</a:t>
            </a:r>
          </a:p>
          <a:p>
            <a:pPr marL="457200" indent="-457200">
              <a:buFont typeface="ZapfDingbats" charset="2"/>
              <a:buAutoNum type="arabicPeriod"/>
            </a:pPr>
            <a:r>
              <a:rPr lang="en-US" sz="2400"/>
              <a:t>learn which dests are reachable through AS2, which through AS3</a:t>
            </a:r>
          </a:p>
          <a:p>
            <a:pPr marL="457200" indent="-457200">
              <a:buFont typeface="ZapfDingbats" charset="2"/>
              <a:buAutoNum type="arabicPeriod"/>
            </a:pPr>
            <a:r>
              <a:rPr lang="en-US" sz="2400"/>
              <a:t>propagate this reachability info to all routers in AS1</a:t>
            </a:r>
          </a:p>
          <a:p>
            <a:pPr marL="457200" indent="-457200">
              <a:buFont typeface="Wingdings" charset="2"/>
              <a:buNone/>
            </a:pPr>
            <a:r>
              <a:rPr lang="en-US" sz="2400" i="1">
                <a:solidFill>
                  <a:srgbClr val="CC0000"/>
                </a:solidFill>
              </a:rPr>
              <a:t>job of inter-AS routing!</a:t>
            </a:r>
          </a:p>
        </p:txBody>
      </p:sp>
      <p:sp>
        <p:nvSpPr>
          <p:cNvPr id="121863" name="Freeform 5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80645000 w 738"/>
              <a:gd name="T1" fmla="*/ 992941563 h 1108"/>
              <a:gd name="T2" fmla="*/ 536794075 w 738"/>
              <a:gd name="T3" fmla="*/ 433466875 h 1108"/>
              <a:gd name="T4" fmla="*/ 1670864388 w 738"/>
              <a:gd name="T5" fmla="*/ 141128750 h 1108"/>
              <a:gd name="T6" fmla="*/ 1665824075 w 738"/>
              <a:gd name="T7" fmla="*/ 1282760325 h 1108"/>
              <a:gd name="T8" fmla="*/ 1706146575 w 738"/>
              <a:gd name="T9" fmla="*/ 2147483647 h 1108"/>
              <a:gd name="T10" fmla="*/ 851812813 w 738"/>
              <a:gd name="T11" fmla="*/ 2147483647 h 1108"/>
              <a:gd name="T12" fmla="*/ 128528763 w 738"/>
              <a:gd name="T13" fmla="*/ 2038807200 h 1108"/>
              <a:gd name="T14" fmla="*/ 80645000 w 738"/>
              <a:gd name="T15" fmla="*/ 992941563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64" name="Freeform 6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156846872 w 1162"/>
              <a:gd name="T1" fmla="*/ 917470231 h 543"/>
              <a:gd name="T2" fmla="*/ 1030705866 w 1162"/>
              <a:gd name="T3" fmla="*/ 79287404 h 543"/>
              <a:gd name="T4" fmla="*/ 2147483647 w 1162"/>
              <a:gd name="T5" fmla="*/ 447407324 h 543"/>
              <a:gd name="T6" fmla="*/ 2147483647 w 1162"/>
              <a:gd name="T7" fmla="*/ 1353549762 h 543"/>
              <a:gd name="T8" fmla="*/ 2147483647 w 1162"/>
              <a:gd name="T9" fmla="*/ 2147483647 h 543"/>
              <a:gd name="T10" fmla="*/ 1641287377 w 1162"/>
              <a:gd name="T11" fmla="*/ 2147483647 h 543"/>
              <a:gd name="T12" fmla="*/ 246473178 w 1162"/>
              <a:gd name="T13" fmla="*/ 2147483647 h 543"/>
              <a:gd name="T14" fmla="*/ 156846872 w 1162"/>
              <a:gd name="T15" fmla="*/ 917470231 h 5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62"/>
              <a:gd name="T25" fmla="*/ 0 h 543"/>
              <a:gd name="T26" fmla="*/ 1162 w 1162"/>
              <a:gd name="T27" fmla="*/ 543 h 54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65" name="Freeform 7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172968185 w 1198"/>
              <a:gd name="T1" fmla="*/ 1772376201 h 451"/>
              <a:gd name="T2" fmla="*/ 353800090 w 1198"/>
              <a:gd name="T3" fmla="*/ 871499450 h 451"/>
              <a:gd name="T4" fmla="*/ 880568366 w 1198"/>
              <a:gd name="T5" fmla="*/ 479815675 h 451"/>
              <a:gd name="T6" fmla="*/ 1941968637 w 1198"/>
              <a:gd name="T7" fmla="*/ 244803533 h 451"/>
              <a:gd name="T8" fmla="*/ 2147483647 w 1198"/>
              <a:gd name="T9" fmla="*/ 1929050962 h 451"/>
              <a:gd name="T10" fmla="*/ 1747377676 w 1198"/>
              <a:gd name="T11" fmla="*/ 2147483647 h 451"/>
              <a:gd name="T12" fmla="*/ 603425873 w 1198"/>
              <a:gd name="T13" fmla="*/ 2147483647 h 451"/>
              <a:gd name="T14" fmla="*/ 70759457 w 1198"/>
              <a:gd name="T15" fmla="*/ 2147483647 h 451"/>
              <a:gd name="T16" fmla="*/ 172968185 w 1198"/>
              <a:gd name="T17" fmla="*/ 1772376201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66" name="Freeform 8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287297813 h 114"/>
              <a:gd name="T2" fmla="*/ 635079375 w 252"/>
              <a:gd name="T3" fmla="*/ 0 h 114"/>
              <a:gd name="T4" fmla="*/ 0 60000 65536"/>
              <a:gd name="T5" fmla="*/ 0 60000 65536"/>
              <a:gd name="T6" fmla="*/ 0 w 252"/>
              <a:gd name="T7" fmla="*/ 0 h 114"/>
              <a:gd name="T8" fmla="*/ 252 w 252"/>
              <a:gd name="T9" fmla="*/ 114 h 1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67" name="Text Box 9"/>
          <p:cNvSpPr txBox="1">
            <a:spLocks noChangeArrowheads="1"/>
          </p:cNvSpPr>
          <p:nvPr/>
        </p:nvSpPr>
        <p:spPr bwMode="auto">
          <a:xfrm>
            <a:off x="2052638" y="5129213"/>
            <a:ext cx="665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AS3</a:t>
            </a: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68" name="Text Box 10"/>
          <p:cNvSpPr txBox="1">
            <a:spLocks noChangeArrowheads="1"/>
          </p:cNvSpPr>
          <p:nvPr/>
        </p:nvSpPr>
        <p:spPr bwMode="auto">
          <a:xfrm>
            <a:off x="5867400" y="5794375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AS2</a:t>
            </a:r>
          </a:p>
        </p:txBody>
      </p:sp>
      <p:sp>
        <p:nvSpPr>
          <p:cNvPr id="121869" name="Line 11"/>
          <p:cNvSpPr>
            <a:spLocks noChangeShapeType="1"/>
          </p:cNvSpPr>
          <p:nvPr/>
        </p:nvSpPr>
        <p:spPr bwMode="auto">
          <a:xfrm flipV="1">
            <a:off x="5746750" y="5283200"/>
            <a:ext cx="434975" cy="1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70" name="Line 12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71" name="Line 13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21872" name="Group 14"/>
          <p:cNvGrpSpPr>
            <a:grpSpLocks/>
          </p:cNvGrpSpPr>
          <p:nvPr/>
        </p:nvGrpSpPr>
        <p:grpSpPr bwMode="auto">
          <a:xfrm>
            <a:off x="1619250" y="4903788"/>
            <a:ext cx="501650" cy="396875"/>
            <a:chOff x="873" y="3243"/>
            <a:chExt cx="316" cy="250"/>
          </a:xfrm>
        </p:grpSpPr>
        <p:sp>
          <p:nvSpPr>
            <p:cNvPr id="121970" name="Oval 15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71" name="Line 16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72" name="Line 17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73" name="Rectangle 18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74" name="Oval 19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75" name="Rectangle 20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76" name="Text Box 21"/>
            <p:cNvSpPr txBox="1">
              <a:spLocks noChangeArrowheads="1"/>
            </p:cNvSpPr>
            <p:nvPr/>
          </p:nvSpPr>
          <p:spPr bwMode="auto">
            <a:xfrm>
              <a:off x="887" y="3243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3b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1873" name="Group 22"/>
          <p:cNvGrpSpPr>
            <a:grpSpLocks/>
          </p:cNvGrpSpPr>
          <p:nvPr/>
        </p:nvGrpSpPr>
        <p:grpSpPr bwMode="auto">
          <a:xfrm>
            <a:off x="1889125" y="4327525"/>
            <a:ext cx="501650" cy="396875"/>
            <a:chOff x="2016" y="1976"/>
            <a:chExt cx="316" cy="250"/>
          </a:xfrm>
        </p:grpSpPr>
        <p:sp>
          <p:nvSpPr>
            <p:cNvPr id="121962" name="Oval 23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63" name="Line 24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64" name="Line 25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65" name="Rectangle 26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66" name="Oval 27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1967" name="Group 28"/>
            <p:cNvGrpSpPr>
              <a:grpSpLocks/>
            </p:cNvGrpSpPr>
            <p:nvPr/>
          </p:nvGrpSpPr>
          <p:grpSpPr bwMode="auto">
            <a:xfrm>
              <a:off x="2032" y="1976"/>
              <a:ext cx="285" cy="250"/>
              <a:chOff x="2912" y="2425"/>
              <a:chExt cx="290" cy="250"/>
            </a:xfrm>
          </p:grpSpPr>
          <p:sp>
            <p:nvSpPr>
              <p:cNvPr id="121968" name="Rectangle 2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69" name="Text Box 30"/>
              <p:cNvSpPr txBox="1">
                <a:spLocks noChangeArrowheads="1"/>
              </p:cNvSpPr>
              <p:nvPr/>
            </p:nvSpPr>
            <p:spPr bwMode="auto">
              <a:xfrm>
                <a:off x="2912" y="2425"/>
                <a:ext cx="29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3c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21874" name="Group 31"/>
          <p:cNvGrpSpPr>
            <a:grpSpLocks/>
          </p:cNvGrpSpPr>
          <p:nvPr/>
        </p:nvGrpSpPr>
        <p:grpSpPr bwMode="auto">
          <a:xfrm>
            <a:off x="2466975" y="4702175"/>
            <a:ext cx="501650" cy="396875"/>
            <a:chOff x="1434" y="3104"/>
            <a:chExt cx="316" cy="250"/>
          </a:xfrm>
        </p:grpSpPr>
        <p:grpSp>
          <p:nvGrpSpPr>
            <p:cNvPr id="121954" name="Group 32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121956" name="Oval 33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57" name="Line 34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58" name="Line 35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59" name="Rectangle 36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60" name="Oval 37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61" name="Rectangle 38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21955" name="Text Box 39"/>
            <p:cNvSpPr txBox="1">
              <a:spLocks noChangeArrowheads="1"/>
            </p:cNvSpPr>
            <p:nvPr/>
          </p:nvSpPr>
          <p:spPr bwMode="auto">
            <a:xfrm>
              <a:off x="1448" y="3104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1875" name="Group 40"/>
          <p:cNvGrpSpPr>
            <a:grpSpLocks/>
          </p:cNvGrpSpPr>
          <p:nvPr/>
        </p:nvGrpSpPr>
        <p:grpSpPr bwMode="auto">
          <a:xfrm>
            <a:off x="2495550" y="5227638"/>
            <a:ext cx="2660650" cy="1122362"/>
            <a:chOff x="1572" y="3293"/>
            <a:chExt cx="1676" cy="707"/>
          </a:xfrm>
        </p:grpSpPr>
        <p:sp>
          <p:nvSpPr>
            <p:cNvPr id="121911" name="Freeform 41"/>
            <p:cNvSpPr>
              <a:spLocks/>
            </p:cNvSpPr>
            <p:nvPr/>
          </p:nvSpPr>
          <p:spPr bwMode="auto">
            <a:xfrm>
              <a:off x="1572" y="3293"/>
              <a:ext cx="1676" cy="707"/>
            </a:xfrm>
            <a:custGeom>
              <a:avLst/>
              <a:gdLst>
                <a:gd name="T0" fmla="*/ 174 w 1583"/>
                <a:gd name="T1" fmla="*/ 241 h 682"/>
                <a:gd name="T2" fmla="*/ 456 w 1583"/>
                <a:gd name="T3" fmla="*/ 80 h 682"/>
                <a:gd name="T4" fmla="*/ 880 w 1583"/>
                <a:gd name="T5" fmla="*/ 22 h 682"/>
                <a:gd name="T6" fmla="*/ 1297 w 1583"/>
                <a:gd name="T7" fmla="*/ 208 h 682"/>
                <a:gd name="T8" fmla="*/ 1753 w 1583"/>
                <a:gd name="T9" fmla="*/ 460 h 682"/>
                <a:gd name="T10" fmla="*/ 1426 w 1583"/>
                <a:gd name="T11" fmla="*/ 692 h 682"/>
                <a:gd name="T12" fmla="*/ 774 w 1583"/>
                <a:gd name="T13" fmla="*/ 705 h 682"/>
                <a:gd name="T14" fmla="*/ 100 w 1583"/>
                <a:gd name="T15" fmla="*/ 641 h 682"/>
                <a:gd name="T16" fmla="*/ 174 w 1583"/>
                <a:gd name="T17" fmla="*/ 241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12" name="Text Box 42"/>
            <p:cNvSpPr txBox="1">
              <a:spLocks noChangeArrowheads="1"/>
            </p:cNvSpPr>
            <p:nvPr/>
          </p:nvSpPr>
          <p:spPr bwMode="auto">
            <a:xfrm>
              <a:off x="1719" y="3724"/>
              <a:ext cx="41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AS1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13" name="Line 43"/>
            <p:cNvSpPr>
              <a:spLocks noChangeShapeType="1"/>
            </p:cNvSpPr>
            <p:nvPr/>
          </p:nvSpPr>
          <p:spPr bwMode="auto">
            <a:xfrm flipH="1">
              <a:off x="2134" y="3469"/>
              <a:ext cx="9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14" name="Line 44"/>
            <p:cNvSpPr>
              <a:spLocks noChangeShapeType="1"/>
            </p:cNvSpPr>
            <p:nvPr/>
          </p:nvSpPr>
          <p:spPr bwMode="auto">
            <a:xfrm>
              <a:off x="2388" y="3491"/>
              <a:ext cx="3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15" name="Line 45"/>
            <p:cNvSpPr>
              <a:spLocks noChangeShapeType="1"/>
            </p:cNvSpPr>
            <p:nvPr/>
          </p:nvSpPr>
          <p:spPr bwMode="auto">
            <a:xfrm>
              <a:off x="2490" y="3461"/>
              <a:ext cx="313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16" name="Line 46"/>
            <p:cNvSpPr>
              <a:spLocks noChangeShapeType="1"/>
            </p:cNvSpPr>
            <p:nvPr/>
          </p:nvSpPr>
          <p:spPr bwMode="auto">
            <a:xfrm flipH="1">
              <a:off x="2566" y="3749"/>
              <a:ext cx="237" cy="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17" name="Line 47"/>
            <p:cNvSpPr>
              <a:spLocks noChangeShapeType="1"/>
            </p:cNvSpPr>
            <p:nvPr/>
          </p:nvSpPr>
          <p:spPr bwMode="auto">
            <a:xfrm flipH="1" flipV="1">
              <a:off x="2202" y="3638"/>
              <a:ext cx="568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18" name="Line 48"/>
            <p:cNvSpPr>
              <a:spLocks noChangeShapeType="1"/>
            </p:cNvSpPr>
            <p:nvPr/>
          </p:nvSpPr>
          <p:spPr bwMode="auto">
            <a:xfrm>
              <a:off x="2143" y="3689"/>
              <a:ext cx="127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1919" name="Group 49"/>
            <p:cNvGrpSpPr>
              <a:grpSpLocks/>
            </p:cNvGrpSpPr>
            <p:nvPr/>
          </p:nvGrpSpPr>
          <p:grpSpPr bwMode="auto">
            <a:xfrm>
              <a:off x="2202" y="3293"/>
              <a:ext cx="316" cy="250"/>
              <a:chOff x="2055" y="3447"/>
              <a:chExt cx="316" cy="250"/>
            </a:xfrm>
          </p:grpSpPr>
          <p:sp>
            <p:nvSpPr>
              <p:cNvPr id="121946" name="Oval 50"/>
              <p:cNvSpPr>
                <a:spLocks noChangeArrowheads="1"/>
              </p:cNvSpPr>
              <p:nvPr/>
            </p:nvSpPr>
            <p:spPr bwMode="auto">
              <a:xfrm>
                <a:off x="2058" y="357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47" name="Line 51"/>
              <p:cNvSpPr>
                <a:spLocks noChangeShapeType="1"/>
              </p:cNvSpPr>
              <p:nvPr/>
            </p:nvSpPr>
            <p:spPr bwMode="auto">
              <a:xfrm>
                <a:off x="2058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48" name="Line 52"/>
              <p:cNvSpPr>
                <a:spLocks noChangeShapeType="1"/>
              </p:cNvSpPr>
              <p:nvPr/>
            </p:nvSpPr>
            <p:spPr bwMode="auto">
              <a:xfrm>
                <a:off x="2371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49" name="Rectangle 53"/>
              <p:cNvSpPr>
                <a:spLocks noChangeArrowheads="1"/>
              </p:cNvSpPr>
              <p:nvPr/>
            </p:nvSpPr>
            <p:spPr bwMode="auto">
              <a:xfrm>
                <a:off x="2058" y="356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50" name="Oval 54"/>
              <p:cNvSpPr>
                <a:spLocks noChangeArrowheads="1"/>
              </p:cNvSpPr>
              <p:nvPr/>
            </p:nvSpPr>
            <p:spPr bwMode="auto">
              <a:xfrm>
                <a:off x="2055" y="3505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21951" name="Group 55"/>
              <p:cNvGrpSpPr>
                <a:grpSpLocks/>
              </p:cNvGrpSpPr>
              <p:nvPr/>
            </p:nvGrpSpPr>
            <p:grpSpPr bwMode="auto">
              <a:xfrm>
                <a:off x="2072" y="3447"/>
                <a:ext cx="285" cy="250"/>
                <a:chOff x="2912" y="2425"/>
                <a:chExt cx="292" cy="250"/>
              </a:xfrm>
            </p:grpSpPr>
            <p:sp>
              <p:nvSpPr>
                <p:cNvPr id="121952" name="Rectangle 5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195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912" y="2425"/>
                  <a:ext cx="29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1c</a:t>
                  </a:r>
                </a:p>
              </p:txBody>
            </p:sp>
          </p:grpSp>
        </p:grpSp>
        <p:grpSp>
          <p:nvGrpSpPr>
            <p:cNvPr id="121920" name="Group 58"/>
            <p:cNvGrpSpPr>
              <a:grpSpLocks/>
            </p:cNvGrpSpPr>
            <p:nvPr/>
          </p:nvGrpSpPr>
          <p:grpSpPr bwMode="auto">
            <a:xfrm>
              <a:off x="1896" y="3507"/>
              <a:ext cx="316" cy="250"/>
              <a:chOff x="1749" y="3661"/>
              <a:chExt cx="316" cy="250"/>
            </a:xfrm>
          </p:grpSpPr>
          <p:sp>
            <p:nvSpPr>
              <p:cNvPr id="121939" name="Oval 59"/>
              <p:cNvSpPr>
                <a:spLocks noChangeArrowheads="1"/>
              </p:cNvSpPr>
              <p:nvPr/>
            </p:nvSpPr>
            <p:spPr bwMode="auto">
              <a:xfrm>
                <a:off x="1752" y="378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40" name="Line 60"/>
              <p:cNvSpPr>
                <a:spLocks noChangeShapeType="1"/>
              </p:cNvSpPr>
              <p:nvPr/>
            </p:nvSpPr>
            <p:spPr bwMode="auto">
              <a:xfrm>
                <a:off x="1752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41" name="Line 61"/>
              <p:cNvSpPr>
                <a:spLocks noChangeShapeType="1"/>
              </p:cNvSpPr>
              <p:nvPr/>
            </p:nvSpPr>
            <p:spPr bwMode="auto">
              <a:xfrm>
                <a:off x="2065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42" name="Rectangle 62"/>
              <p:cNvSpPr>
                <a:spLocks noChangeArrowheads="1"/>
              </p:cNvSpPr>
              <p:nvPr/>
            </p:nvSpPr>
            <p:spPr bwMode="auto">
              <a:xfrm>
                <a:off x="1752" y="377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43" name="Oval 63"/>
              <p:cNvSpPr>
                <a:spLocks noChangeArrowheads="1"/>
              </p:cNvSpPr>
              <p:nvPr/>
            </p:nvSpPr>
            <p:spPr bwMode="auto">
              <a:xfrm>
                <a:off x="1749" y="371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44" name="Rectangle 64"/>
              <p:cNvSpPr>
                <a:spLocks noChangeArrowheads="1"/>
              </p:cNvSpPr>
              <p:nvPr/>
            </p:nvSpPr>
            <p:spPr bwMode="auto">
              <a:xfrm>
                <a:off x="1834" y="3746"/>
                <a:ext cx="142" cy="9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45" name="Text Box 65"/>
              <p:cNvSpPr txBox="1">
                <a:spLocks noChangeArrowheads="1"/>
              </p:cNvSpPr>
              <p:nvPr/>
            </p:nvSpPr>
            <p:spPr bwMode="auto">
              <a:xfrm>
                <a:off x="1765" y="3661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1a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21921" name="Group 66"/>
            <p:cNvGrpSpPr>
              <a:grpSpLocks/>
            </p:cNvGrpSpPr>
            <p:nvPr/>
          </p:nvGrpSpPr>
          <p:grpSpPr bwMode="auto">
            <a:xfrm>
              <a:off x="2238" y="3689"/>
              <a:ext cx="316" cy="250"/>
              <a:chOff x="2091" y="3843"/>
              <a:chExt cx="316" cy="250"/>
            </a:xfrm>
          </p:grpSpPr>
          <p:sp>
            <p:nvSpPr>
              <p:cNvPr id="121931" name="Oval 67"/>
              <p:cNvSpPr>
                <a:spLocks noChangeArrowheads="1"/>
              </p:cNvSpPr>
              <p:nvPr/>
            </p:nvSpPr>
            <p:spPr bwMode="auto">
              <a:xfrm>
                <a:off x="2094" y="3967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32" name="Line 68"/>
              <p:cNvSpPr>
                <a:spLocks noChangeShapeType="1"/>
              </p:cNvSpPr>
              <p:nvPr/>
            </p:nvSpPr>
            <p:spPr bwMode="auto">
              <a:xfrm>
                <a:off x="2094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33" name="Line 69"/>
              <p:cNvSpPr>
                <a:spLocks noChangeShapeType="1"/>
              </p:cNvSpPr>
              <p:nvPr/>
            </p:nvSpPr>
            <p:spPr bwMode="auto">
              <a:xfrm>
                <a:off x="2407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34" name="Rectangle 70"/>
              <p:cNvSpPr>
                <a:spLocks noChangeArrowheads="1"/>
              </p:cNvSpPr>
              <p:nvPr/>
            </p:nvSpPr>
            <p:spPr bwMode="auto">
              <a:xfrm>
                <a:off x="2094" y="3960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35" name="Oval 71"/>
              <p:cNvSpPr>
                <a:spLocks noChangeArrowheads="1"/>
              </p:cNvSpPr>
              <p:nvPr/>
            </p:nvSpPr>
            <p:spPr bwMode="auto">
              <a:xfrm>
                <a:off x="2091" y="3901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21936" name="Group 72"/>
              <p:cNvGrpSpPr>
                <a:grpSpLocks/>
              </p:cNvGrpSpPr>
              <p:nvPr/>
            </p:nvGrpSpPr>
            <p:grpSpPr bwMode="auto">
              <a:xfrm>
                <a:off x="2106" y="3843"/>
                <a:ext cx="294" cy="250"/>
                <a:chOff x="2910" y="2425"/>
                <a:chExt cx="296" cy="250"/>
              </a:xfrm>
            </p:grpSpPr>
            <p:sp>
              <p:nvSpPr>
                <p:cNvPr id="121937" name="Rectangle 7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1938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2910" y="2425"/>
                  <a:ext cx="29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1d</a:t>
                  </a:r>
                </a:p>
              </p:txBody>
            </p:sp>
          </p:grpSp>
        </p:grpSp>
        <p:grpSp>
          <p:nvGrpSpPr>
            <p:cNvPr id="121922" name="Group 75"/>
            <p:cNvGrpSpPr>
              <a:grpSpLocks/>
            </p:cNvGrpSpPr>
            <p:nvPr/>
          </p:nvGrpSpPr>
          <p:grpSpPr bwMode="auto">
            <a:xfrm>
              <a:off x="2778" y="3573"/>
              <a:ext cx="316" cy="250"/>
              <a:chOff x="2016" y="1976"/>
              <a:chExt cx="316" cy="250"/>
            </a:xfrm>
          </p:grpSpPr>
          <p:sp>
            <p:nvSpPr>
              <p:cNvPr id="121923" name="Oval 76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24" name="Line 77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25" name="Line 78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26" name="Rectangle 79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1927" name="Oval 80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21928" name="Group 81"/>
              <p:cNvGrpSpPr>
                <a:grpSpLocks/>
              </p:cNvGrpSpPr>
              <p:nvPr/>
            </p:nvGrpSpPr>
            <p:grpSpPr bwMode="auto">
              <a:xfrm>
                <a:off x="2029" y="1976"/>
                <a:ext cx="294" cy="250"/>
                <a:chOff x="2909" y="2425"/>
                <a:chExt cx="299" cy="250"/>
              </a:xfrm>
            </p:grpSpPr>
            <p:sp>
              <p:nvSpPr>
                <p:cNvPr id="121929" name="Rectangle 8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1930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2909" y="2425"/>
                  <a:ext cx="299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1b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21876" name="Group 84"/>
          <p:cNvGrpSpPr>
            <a:grpSpLocks/>
          </p:cNvGrpSpPr>
          <p:nvPr/>
        </p:nvGrpSpPr>
        <p:grpSpPr bwMode="auto">
          <a:xfrm>
            <a:off x="5414963" y="5324475"/>
            <a:ext cx="501650" cy="396875"/>
            <a:chOff x="3537" y="3473"/>
            <a:chExt cx="316" cy="250"/>
          </a:xfrm>
        </p:grpSpPr>
        <p:sp>
          <p:nvSpPr>
            <p:cNvPr id="121904" name="Oval 85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05" name="Line 86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06" name="Line 87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07" name="Rectangle 88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08" name="Oval 89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09" name="Rectangle 90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10" name="Text Box 91"/>
            <p:cNvSpPr txBox="1">
              <a:spLocks noChangeArrowheads="1"/>
            </p:cNvSpPr>
            <p:nvPr/>
          </p:nvSpPr>
          <p:spPr bwMode="auto">
            <a:xfrm>
              <a:off x="3551" y="3473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21877" name="Line 92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78" name="Line 93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79" name="Line 94"/>
          <p:cNvSpPr>
            <a:spLocks noChangeShapeType="1"/>
          </p:cNvSpPr>
          <p:nvPr/>
        </p:nvSpPr>
        <p:spPr bwMode="auto">
          <a:xfrm>
            <a:off x="5921375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80" name="Line 95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21881" name="Group 96"/>
          <p:cNvGrpSpPr>
            <a:grpSpLocks/>
          </p:cNvGrpSpPr>
          <p:nvPr/>
        </p:nvGrpSpPr>
        <p:grpSpPr bwMode="auto">
          <a:xfrm>
            <a:off x="6142038" y="5046663"/>
            <a:ext cx="501650" cy="396875"/>
            <a:chOff x="4320" y="1936"/>
            <a:chExt cx="316" cy="250"/>
          </a:xfrm>
        </p:grpSpPr>
        <p:sp>
          <p:nvSpPr>
            <p:cNvPr id="121897" name="Oval 97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98" name="Line 98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99" name="Line 99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00" name="Rectangle 100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01" name="Oval 101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02" name="Rectangle 102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903" name="Text Box 103"/>
            <p:cNvSpPr txBox="1">
              <a:spLocks noChangeArrowheads="1"/>
            </p:cNvSpPr>
            <p:nvPr/>
          </p:nvSpPr>
          <p:spPr bwMode="auto">
            <a:xfrm>
              <a:off x="4338" y="1936"/>
              <a:ext cx="28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2c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1882" name="Group 104"/>
          <p:cNvGrpSpPr>
            <a:grpSpLocks/>
          </p:cNvGrpSpPr>
          <p:nvPr/>
        </p:nvGrpSpPr>
        <p:grpSpPr bwMode="auto">
          <a:xfrm>
            <a:off x="6405563" y="5502275"/>
            <a:ext cx="501650" cy="396875"/>
            <a:chOff x="4596" y="2158"/>
            <a:chExt cx="316" cy="250"/>
          </a:xfrm>
        </p:grpSpPr>
        <p:sp>
          <p:nvSpPr>
            <p:cNvPr id="121890" name="Oval 105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91" name="Line 106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92" name="Line 107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93" name="Rectangle 108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94" name="Oval 109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95" name="Rectangle 110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96" name="Text Box 111"/>
            <p:cNvSpPr txBox="1">
              <a:spLocks noChangeArrowheads="1"/>
            </p:cNvSpPr>
            <p:nvPr/>
          </p:nvSpPr>
          <p:spPr bwMode="auto">
            <a:xfrm>
              <a:off x="4610" y="2158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2b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21883" name="Text Box 112"/>
          <p:cNvSpPr txBox="1">
            <a:spLocks noChangeArrowheads="1"/>
          </p:cNvSpPr>
          <p:nvPr/>
        </p:nvSpPr>
        <p:spPr bwMode="auto">
          <a:xfrm>
            <a:off x="7656513" y="5159375"/>
            <a:ext cx="8937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other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networks</a:t>
            </a:r>
          </a:p>
        </p:txBody>
      </p:sp>
      <p:sp>
        <p:nvSpPr>
          <p:cNvPr id="121884" name="Freeform 113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80645000 w 738"/>
              <a:gd name="T1" fmla="*/ 992941563 h 1108"/>
              <a:gd name="T2" fmla="*/ 536794075 w 738"/>
              <a:gd name="T3" fmla="*/ 433466875 h 1108"/>
              <a:gd name="T4" fmla="*/ 1670864388 w 738"/>
              <a:gd name="T5" fmla="*/ 141128750 h 1108"/>
              <a:gd name="T6" fmla="*/ 1665824075 w 738"/>
              <a:gd name="T7" fmla="*/ 1282760325 h 1108"/>
              <a:gd name="T8" fmla="*/ 1706146575 w 738"/>
              <a:gd name="T9" fmla="*/ 2147483647 h 1108"/>
              <a:gd name="T10" fmla="*/ 851812813 w 738"/>
              <a:gd name="T11" fmla="*/ 2147483647 h 1108"/>
              <a:gd name="T12" fmla="*/ 128528763 w 738"/>
              <a:gd name="T13" fmla="*/ 2038807200 h 1108"/>
              <a:gd name="T14" fmla="*/ 80645000 w 738"/>
              <a:gd name="T15" fmla="*/ 992941563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85" name="Text Box 114"/>
          <p:cNvSpPr txBox="1">
            <a:spLocks noChangeArrowheads="1"/>
          </p:cNvSpPr>
          <p:nvPr/>
        </p:nvSpPr>
        <p:spPr bwMode="auto">
          <a:xfrm>
            <a:off x="349250" y="5556250"/>
            <a:ext cx="8937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other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networks</a:t>
            </a:r>
          </a:p>
        </p:txBody>
      </p:sp>
      <p:sp>
        <p:nvSpPr>
          <p:cNvPr id="121886" name="Line 115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87" name="Freeform 116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163360752 h 420"/>
              <a:gd name="T2" fmla="*/ 419640697 w 654"/>
              <a:gd name="T3" fmla="*/ 0 h 420"/>
              <a:gd name="T4" fmla="*/ 0 60000 65536"/>
              <a:gd name="T5" fmla="*/ 0 60000 65536"/>
              <a:gd name="T6" fmla="*/ 0 w 654"/>
              <a:gd name="T7" fmla="*/ 0 h 420"/>
              <a:gd name="T8" fmla="*/ 654 w 654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88" name="Freeform 117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1118949375 w 444"/>
              <a:gd name="T3" fmla="*/ 650200313 h 258"/>
              <a:gd name="T4" fmla="*/ 0 60000 65536"/>
              <a:gd name="T5" fmla="*/ 0 60000 65536"/>
              <a:gd name="T6" fmla="*/ 0 w 444"/>
              <a:gd name="T7" fmla="*/ 0 h 258"/>
              <a:gd name="T8" fmla="*/ 444 w 444"/>
              <a:gd name="T9" fmla="*/ 258 h 25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21889" name="Picture 118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5625" y="800100"/>
            <a:ext cx="36560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56904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228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DBE56E03-A65F-B04E-A430-FD2DA63FAAD9}" type="slidenum">
              <a:rPr lang="en-US" smtClean="0">
                <a:solidFill>
                  <a:srgbClr val="000000"/>
                </a:solidFill>
              </a:rPr>
              <a:pPr/>
              <a:t>29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288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4450"/>
            <a:ext cx="8212138" cy="1143000"/>
          </a:xfrm>
        </p:spPr>
        <p:txBody>
          <a:bodyPr/>
          <a:lstStyle/>
          <a:p>
            <a:r>
              <a:rPr lang="en-US" sz="3200"/>
              <a:t>Example: setting forwarding table in router 1d</a:t>
            </a:r>
          </a:p>
        </p:txBody>
      </p:sp>
      <p:sp>
        <p:nvSpPr>
          <p:cNvPr id="1228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8788" y="1249363"/>
            <a:ext cx="8505825" cy="3346450"/>
          </a:xfrm>
        </p:spPr>
        <p:txBody>
          <a:bodyPr/>
          <a:lstStyle/>
          <a:p>
            <a:r>
              <a:rPr lang="en-US" sz="2400"/>
              <a:t>suppose AS1 learns (via inter-AS protocol) that subnet </a:t>
            </a:r>
            <a:r>
              <a:rPr lang="en-US" sz="2400" i="1">
                <a:solidFill>
                  <a:srgbClr val="CC0000"/>
                </a:solidFill>
              </a:rPr>
              <a:t>x</a:t>
            </a:r>
            <a:r>
              <a:rPr lang="en-US" sz="2400"/>
              <a:t> reachable via AS3 (gateway 1c), but not via AS2</a:t>
            </a:r>
          </a:p>
          <a:p>
            <a:pPr lvl="1"/>
            <a:r>
              <a:rPr lang="en-US"/>
              <a:t>inter-AS protocol propagates reachability info to all internal routers</a:t>
            </a:r>
          </a:p>
          <a:p>
            <a:r>
              <a:rPr lang="en-US" sz="2400"/>
              <a:t>router 1d determines from intra-AS routing info that its interface </a:t>
            </a:r>
            <a:r>
              <a:rPr lang="en-US" sz="2400" i="1">
                <a:solidFill>
                  <a:srgbClr val="CC0000"/>
                </a:solidFill>
              </a:rPr>
              <a:t>I</a:t>
            </a:r>
            <a:r>
              <a:rPr lang="en-US" sz="2400"/>
              <a:t>  is on the least cost path to 1c</a:t>
            </a:r>
          </a:p>
          <a:p>
            <a:pPr lvl="1"/>
            <a:r>
              <a:rPr lang="en-US"/>
              <a:t>installs forwarding table entry </a:t>
            </a:r>
            <a:r>
              <a:rPr lang="en-US" i="1">
                <a:solidFill>
                  <a:srgbClr val="CC0000"/>
                </a:solidFill>
              </a:rPr>
              <a:t>(x,I)</a:t>
            </a:r>
            <a:endParaRPr lang="en-US">
              <a:solidFill>
                <a:srgbClr val="CC0000"/>
              </a:solidFill>
            </a:endParaRPr>
          </a:p>
        </p:txBody>
      </p:sp>
      <p:sp>
        <p:nvSpPr>
          <p:cNvPr id="122886" name="Freeform 4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80645000 w 738"/>
              <a:gd name="T1" fmla="*/ 992941563 h 1108"/>
              <a:gd name="T2" fmla="*/ 536794075 w 738"/>
              <a:gd name="T3" fmla="*/ 433466875 h 1108"/>
              <a:gd name="T4" fmla="*/ 1670864388 w 738"/>
              <a:gd name="T5" fmla="*/ 141128750 h 1108"/>
              <a:gd name="T6" fmla="*/ 1665824075 w 738"/>
              <a:gd name="T7" fmla="*/ 1282760325 h 1108"/>
              <a:gd name="T8" fmla="*/ 1706146575 w 738"/>
              <a:gd name="T9" fmla="*/ 2147483647 h 1108"/>
              <a:gd name="T10" fmla="*/ 851812813 w 738"/>
              <a:gd name="T11" fmla="*/ 2147483647 h 1108"/>
              <a:gd name="T12" fmla="*/ 128528763 w 738"/>
              <a:gd name="T13" fmla="*/ 2038807200 h 1108"/>
              <a:gd name="T14" fmla="*/ 80645000 w 738"/>
              <a:gd name="T15" fmla="*/ 992941563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887" name="Freeform 5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156846872 w 1162"/>
              <a:gd name="T1" fmla="*/ 917470231 h 543"/>
              <a:gd name="T2" fmla="*/ 1030705866 w 1162"/>
              <a:gd name="T3" fmla="*/ 79287404 h 543"/>
              <a:gd name="T4" fmla="*/ 2147483647 w 1162"/>
              <a:gd name="T5" fmla="*/ 447407324 h 543"/>
              <a:gd name="T6" fmla="*/ 2147483647 w 1162"/>
              <a:gd name="T7" fmla="*/ 1353549762 h 543"/>
              <a:gd name="T8" fmla="*/ 2147483647 w 1162"/>
              <a:gd name="T9" fmla="*/ 2147483647 h 543"/>
              <a:gd name="T10" fmla="*/ 1641287377 w 1162"/>
              <a:gd name="T11" fmla="*/ 2147483647 h 543"/>
              <a:gd name="T12" fmla="*/ 246473178 w 1162"/>
              <a:gd name="T13" fmla="*/ 2147483647 h 543"/>
              <a:gd name="T14" fmla="*/ 156846872 w 1162"/>
              <a:gd name="T15" fmla="*/ 917470231 h 5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62"/>
              <a:gd name="T25" fmla="*/ 0 h 543"/>
              <a:gd name="T26" fmla="*/ 1162 w 1162"/>
              <a:gd name="T27" fmla="*/ 543 h 54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888" name="Freeform 6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172968185 w 1198"/>
              <a:gd name="T1" fmla="*/ 1772376201 h 451"/>
              <a:gd name="T2" fmla="*/ 353800090 w 1198"/>
              <a:gd name="T3" fmla="*/ 871499450 h 451"/>
              <a:gd name="T4" fmla="*/ 880568366 w 1198"/>
              <a:gd name="T5" fmla="*/ 479815675 h 451"/>
              <a:gd name="T6" fmla="*/ 1941968637 w 1198"/>
              <a:gd name="T7" fmla="*/ 244803533 h 451"/>
              <a:gd name="T8" fmla="*/ 2147483647 w 1198"/>
              <a:gd name="T9" fmla="*/ 1929050962 h 451"/>
              <a:gd name="T10" fmla="*/ 1747377676 w 1198"/>
              <a:gd name="T11" fmla="*/ 2147483647 h 451"/>
              <a:gd name="T12" fmla="*/ 603425873 w 1198"/>
              <a:gd name="T13" fmla="*/ 2147483647 h 451"/>
              <a:gd name="T14" fmla="*/ 70759457 w 1198"/>
              <a:gd name="T15" fmla="*/ 2147483647 h 451"/>
              <a:gd name="T16" fmla="*/ 172968185 w 1198"/>
              <a:gd name="T17" fmla="*/ 1772376201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889" name="Freeform 7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287297813 h 114"/>
              <a:gd name="T2" fmla="*/ 635079375 w 252"/>
              <a:gd name="T3" fmla="*/ 0 h 114"/>
              <a:gd name="T4" fmla="*/ 0 60000 65536"/>
              <a:gd name="T5" fmla="*/ 0 60000 65536"/>
              <a:gd name="T6" fmla="*/ 0 w 252"/>
              <a:gd name="T7" fmla="*/ 0 h 114"/>
              <a:gd name="T8" fmla="*/ 252 w 252"/>
              <a:gd name="T9" fmla="*/ 114 h 1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890" name="Text Box 8"/>
          <p:cNvSpPr txBox="1">
            <a:spLocks noChangeArrowheads="1"/>
          </p:cNvSpPr>
          <p:nvPr/>
        </p:nvSpPr>
        <p:spPr bwMode="auto">
          <a:xfrm>
            <a:off x="2052638" y="5129213"/>
            <a:ext cx="665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AS3</a:t>
            </a: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891" name="Text Box 9"/>
          <p:cNvSpPr txBox="1">
            <a:spLocks noChangeArrowheads="1"/>
          </p:cNvSpPr>
          <p:nvPr/>
        </p:nvSpPr>
        <p:spPr bwMode="auto">
          <a:xfrm>
            <a:off x="5867400" y="5794375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AS2</a:t>
            </a:r>
          </a:p>
        </p:txBody>
      </p:sp>
      <p:sp>
        <p:nvSpPr>
          <p:cNvPr id="122892" name="Line 10"/>
          <p:cNvSpPr>
            <a:spLocks noChangeShapeType="1"/>
          </p:cNvSpPr>
          <p:nvPr/>
        </p:nvSpPr>
        <p:spPr bwMode="auto">
          <a:xfrm flipV="1">
            <a:off x="5746750" y="5283200"/>
            <a:ext cx="434975" cy="1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893" name="Line 11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894" name="Line 12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22895" name="Group 13"/>
          <p:cNvGrpSpPr>
            <a:grpSpLocks/>
          </p:cNvGrpSpPr>
          <p:nvPr/>
        </p:nvGrpSpPr>
        <p:grpSpPr bwMode="auto">
          <a:xfrm>
            <a:off x="1619250" y="4903788"/>
            <a:ext cx="501650" cy="396875"/>
            <a:chOff x="873" y="3243"/>
            <a:chExt cx="316" cy="250"/>
          </a:xfrm>
        </p:grpSpPr>
        <p:sp>
          <p:nvSpPr>
            <p:cNvPr id="122997" name="Oval 14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98" name="Line 15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99" name="Line 16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000" name="Rectangle 17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001" name="Oval 18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002" name="Rectangle 19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003" name="Text Box 20"/>
            <p:cNvSpPr txBox="1">
              <a:spLocks noChangeArrowheads="1"/>
            </p:cNvSpPr>
            <p:nvPr/>
          </p:nvSpPr>
          <p:spPr bwMode="auto">
            <a:xfrm>
              <a:off x="887" y="3243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3b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2896" name="Group 21"/>
          <p:cNvGrpSpPr>
            <a:grpSpLocks/>
          </p:cNvGrpSpPr>
          <p:nvPr/>
        </p:nvGrpSpPr>
        <p:grpSpPr bwMode="auto">
          <a:xfrm>
            <a:off x="1889125" y="4327525"/>
            <a:ext cx="501650" cy="396875"/>
            <a:chOff x="2016" y="1976"/>
            <a:chExt cx="316" cy="250"/>
          </a:xfrm>
        </p:grpSpPr>
        <p:sp>
          <p:nvSpPr>
            <p:cNvPr id="122989" name="Oval 22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90" name="Line 23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91" name="Line 24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92" name="Rectangle 25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93" name="Oval 26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2994" name="Group 27"/>
            <p:cNvGrpSpPr>
              <a:grpSpLocks/>
            </p:cNvGrpSpPr>
            <p:nvPr/>
          </p:nvGrpSpPr>
          <p:grpSpPr bwMode="auto">
            <a:xfrm>
              <a:off x="2032" y="1976"/>
              <a:ext cx="285" cy="250"/>
              <a:chOff x="2912" y="2425"/>
              <a:chExt cx="290" cy="250"/>
            </a:xfrm>
          </p:grpSpPr>
          <p:sp>
            <p:nvSpPr>
              <p:cNvPr id="122995" name="Rectangle 2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96" name="Text Box 29"/>
              <p:cNvSpPr txBox="1">
                <a:spLocks noChangeArrowheads="1"/>
              </p:cNvSpPr>
              <p:nvPr/>
            </p:nvSpPr>
            <p:spPr bwMode="auto">
              <a:xfrm>
                <a:off x="2912" y="2425"/>
                <a:ext cx="29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3c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22897" name="Group 30"/>
          <p:cNvGrpSpPr>
            <a:grpSpLocks/>
          </p:cNvGrpSpPr>
          <p:nvPr/>
        </p:nvGrpSpPr>
        <p:grpSpPr bwMode="auto">
          <a:xfrm>
            <a:off x="2466975" y="4702175"/>
            <a:ext cx="501650" cy="396875"/>
            <a:chOff x="1434" y="3104"/>
            <a:chExt cx="316" cy="250"/>
          </a:xfrm>
        </p:grpSpPr>
        <p:grpSp>
          <p:nvGrpSpPr>
            <p:cNvPr id="122981" name="Group 31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122983" name="Oval 32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84" name="Line 33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85" name="Line 34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86" name="Rectangle 35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87" name="Oval 36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88" name="Rectangle 37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22982" name="Text Box 38"/>
            <p:cNvSpPr txBox="1">
              <a:spLocks noChangeArrowheads="1"/>
            </p:cNvSpPr>
            <p:nvPr/>
          </p:nvSpPr>
          <p:spPr bwMode="auto">
            <a:xfrm>
              <a:off x="1448" y="3104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2898" name="Group 39"/>
          <p:cNvGrpSpPr>
            <a:grpSpLocks/>
          </p:cNvGrpSpPr>
          <p:nvPr/>
        </p:nvGrpSpPr>
        <p:grpSpPr bwMode="auto">
          <a:xfrm>
            <a:off x="2495550" y="5227638"/>
            <a:ext cx="2660650" cy="1122362"/>
            <a:chOff x="1572" y="3293"/>
            <a:chExt cx="1676" cy="707"/>
          </a:xfrm>
        </p:grpSpPr>
        <p:sp>
          <p:nvSpPr>
            <p:cNvPr id="122938" name="Freeform 40"/>
            <p:cNvSpPr>
              <a:spLocks/>
            </p:cNvSpPr>
            <p:nvPr/>
          </p:nvSpPr>
          <p:spPr bwMode="auto">
            <a:xfrm>
              <a:off x="1572" y="3293"/>
              <a:ext cx="1676" cy="707"/>
            </a:xfrm>
            <a:custGeom>
              <a:avLst/>
              <a:gdLst>
                <a:gd name="T0" fmla="*/ 174 w 1583"/>
                <a:gd name="T1" fmla="*/ 241 h 682"/>
                <a:gd name="T2" fmla="*/ 456 w 1583"/>
                <a:gd name="T3" fmla="*/ 80 h 682"/>
                <a:gd name="T4" fmla="*/ 880 w 1583"/>
                <a:gd name="T5" fmla="*/ 22 h 682"/>
                <a:gd name="T6" fmla="*/ 1297 w 1583"/>
                <a:gd name="T7" fmla="*/ 208 h 682"/>
                <a:gd name="T8" fmla="*/ 1753 w 1583"/>
                <a:gd name="T9" fmla="*/ 460 h 682"/>
                <a:gd name="T10" fmla="*/ 1426 w 1583"/>
                <a:gd name="T11" fmla="*/ 692 h 682"/>
                <a:gd name="T12" fmla="*/ 774 w 1583"/>
                <a:gd name="T13" fmla="*/ 705 h 682"/>
                <a:gd name="T14" fmla="*/ 100 w 1583"/>
                <a:gd name="T15" fmla="*/ 641 h 682"/>
                <a:gd name="T16" fmla="*/ 174 w 1583"/>
                <a:gd name="T17" fmla="*/ 241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39" name="Text Box 41"/>
            <p:cNvSpPr txBox="1">
              <a:spLocks noChangeArrowheads="1"/>
            </p:cNvSpPr>
            <p:nvPr/>
          </p:nvSpPr>
          <p:spPr bwMode="auto">
            <a:xfrm>
              <a:off x="1719" y="3724"/>
              <a:ext cx="41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AS1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40" name="Line 42"/>
            <p:cNvSpPr>
              <a:spLocks noChangeShapeType="1"/>
            </p:cNvSpPr>
            <p:nvPr/>
          </p:nvSpPr>
          <p:spPr bwMode="auto">
            <a:xfrm flipH="1">
              <a:off x="2134" y="3469"/>
              <a:ext cx="9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41" name="Line 43"/>
            <p:cNvSpPr>
              <a:spLocks noChangeShapeType="1"/>
            </p:cNvSpPr>
            <p:nvPr/>
          </p:nvSpPr>
          <p:spPr bwMode="auto">
            <a:xfrm>
              <a:off x="2388" y="3491"/>
              <a:ext cx="3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42" name="Line 44"/>
            <p:cNvSpPr>
              <a:spLocks noChangeShapeType="1"/>
            </p:cNvSpPr>
            <p:nvPr/>
          </p:nvSpPr>
          <p:spPr bwMode="auto">
            <a:xfrm>
              <a:off x="2490" y="3461"/>
              <a:ext cx="313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43" name="Line 45"/>
            <p:cNvSpPr>
              <a:spLocks noChangeShapeType="1"/>
            </p:cNvSpPr>
            <p:nvPr/>
          </p:nvSpPr>
          <p:spPr bwMode="auto">
            <a:xfrm flipH="1">
              <a:off x="2566" y="3749"/>
              <a:ext cx="237" cy="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44" name="Line 46"/>
            <p:cNvSpPr>
              <a:spLocks noChangeShapeType="1"/>
            </p:cNvSpPr>
            <p:nvPr/>
          </p:nvSpPr>
          <p:spPr bwMode="auto">
            <a:xfrm flipH="1" flipV="1">
              <a:off x="2202" y="3638"/>
              <a:ext cx="568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45" name="Line 47"/>
            <p:cNvSpPr>
              <a:spLocks noChangeShapeType="1"/>
            </p:cNvSpPr>
            <p:nvPr/>
          </p:nvSpPr>
          <p:spPr bwMode="auto">
            <a:xfrm>
              <a:off x="2143" y="3689"/>
              <a:ext cx="127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2946" name="Group 48"/>
            <p:cNvGrpSpPr>
              <a:grpSpLocks/>
            </p:cNvGrpSpPr>
            <p:nvPr/>
          </p:nvGrpSpPr>
          <p:grpSpPr bwMode="auto">
            <a:xfrm>
              <a:off x="2202" y="3293"/>
              <a:ext cx="316" cy="250"/>
              <a:chOff x="2055" y="3447"/>
              <a:chExt cx="316" cy="250"/>
            </a:xfrm>
          </p:grpSpPr>
          <p:sp>
            <p:nvSpPr>
              <p:cNvPr id="122973" name="Oval 49"/>
              <p:cNvSpPr>
                <a:spLocks noChangeArrowheads="1"/>
              </p:cNvSpPr>
              <p:nvPr/>
            </p:nvSpPr>
            <p:spPr bwMode="auto">
              <a:xfrm>
                <a:off x="2058" y="357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74" name="Line 50"/>
              <p:cNvSpPr>
                <a:spLocks noChangeShapeType="1"/>
              </p:cNvSpPr>
              <p:nvPr/>
            </p:nvSpPr>
            <p:spPr bwMode="auto">
              <a:xfrm>
                <a:off x="2058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75" name="Line 51"/>
              <p:cNvSpPr>
                <a:spLocks noChangeShapeType="1"/>
              </p:cNvSpPr>
              <p:nvPr/>
            </p:nvSpPr>
            <p:spPr bwMode="auto">
              <a:xfrm>
                <a:off x="2371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76" name="Rectangle 52"/>
              <p:cNvSpPr>
                <a:spLocks noChangeArrowheads="1"/>
              </p:cNvSpPr>
              <p:nvPr/>
            </p:nvSpPr>
            <p:spPr bwMode="auto">
              <a:xfrm>
                <a:off x="2058" y="356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77" name="Oval 53"/>
              <p:cNvSpPr>
                <a:spLocks noChangeArrowheads="1"/>
              </p:cNvSpPr>
              <p:nvPr/>
            </p:nvSpPr>
            <p:spPr bwMode="auto">
              <a:xfrm>
                <a:off x="2055" y="3505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22978" name="Group 54"/>
              <p:cNvGrpSpPr>
                <a:grpSpLocks/>
              </p:cNvGrpSpPr>
              <p:nvPr/>
            </p:nvGrpSpPr>
            <p:grpSpPr bwMode="auto">
              <a:xfrm>
                <a:off x="2072" y="3447"/>
                <a:ext cx="285" cy="250"/>
                <a:chOff x="2912" y="2425"/>
                <a:chExt cx="292" cy="250"/>
              </a:xfrm>
            </p:grpSpPr>
            <p:sp>
              <p:nvSpPr>
                <p:cNvPr id="122979" name="Rectangle 55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298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912" y="2425"/>
                  <a:ext cx="29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1c</a:t>
                  </a:r>
                </a:p>
              </p:txBody>
            </p:sp>
          </p:grpSp>
        </p:grpSp>
        <p:grpSp>
          <p:nvGrpSpPr>
            <p:cNvPr id="122947" name="Group 57"/>
            <p:cNvGrpSpPr>
              <a:grpSpLocks/>
            </p:cNvGrpSpPr>
            <p:nvPr/>
          </p:nvGrpSpPr>
          <p:grpSpPr bwMode="auto">
            <a:xfrm>
              <a:off x="1896" y="3507"/>
              <a:ext cx="316" cy="250"/>
              <a:chOff x="1749" y="3661"/>
              <a:chExt cx="316" cy="250"/>
            </a:xfrm>
          </p:grpSpPr>
          <p:sp>
            <p:nvSpPr>
              <p:cNvPr id="122966" name="Oval 58"/>
              <p:cNvSpPr>
                <a:spLocks noChangeArrowheads="1"/>
              </p:cNvSpPr>
              <p:nvPr/>
            </p:nvSpPr>
            <p:spPr bwMode="auto">
              <a:xfrm>
                <a:off x="1752" y="378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67" name="Line 59"/>
              <p:cNvSpPr>
                <a:spLocks noChangeShapeType="1"/>
              </p:cNvSpPr>
              <p:nvPr/>
            </p:nvSpPr>
            <p:spPr bwMode="auto">
              <a:xfrm>
                <a:off x="1752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68" name="Line 60"/>
              <p:cNvSpPr>
                <a:spLocks noChangeShapeType="1"/>
              </p:cNvSpPr>
              <p:nvPr/>
            </p:nvSpPr>
            <p:spPr bwMode="auto">
              <a:xfrm>
                <a:off x="2065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69" name="Rectangle 61"/>
              <p:cNvSpPr>
                <a:spLocks noChangeArrowheads="1"/>
              </p:cNvSpPr>
              <p:nvPr/>
            </p:nvSpPr>
            <p:spPr bwMode="auto">
              <a:xfrm>
                <a:off x="1752" y="377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70" name="Oval 62"/>
              <p:cNvSpPr>
                <a:spLocks noChangeArrowheads="1"/>
              </p:cNvSpPr>
              <p:nvPr/>
            </p:nvSpPr>
            <p:spPr bwMode="auto">
              <a:xfrm>
                <a:off x="1749" y="371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71" name="Rectangle 63"/>
              <p:cNvSpPr>
                <a:spLocks noChangeArrowheads="1"/>
              </p:cNvSpPr>
              <p:nvPr/>
            </p:nvSpPr>
            <p:spPr bwMode="auto">
              <a:xfrm>
                <a:off x="1834" y="3746"/>
                <a:ext cx="142" cy="9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72" name="Text Box 64"/>
              <p:cNvSpPr txBox="1">
                <a:spLocks noChangeArrowheads="1"/>
              </p:cNvSpPr>
              <p:nvPr/>
            </p:nvSpPr>
            <p:spPr bwMode="auto">
              <a:xfrm>
                <a:off x="1765" y="3661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1a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22948" name="Group 65"/>
            <p:cNvGrpSpPr>
              <a:grpSpLocks/>
            </p:cNvGrpSpPr>
            <p:nvPr/>
          </p:nvGrpSpPr>
          <p:grpSpPr bwMode="auto">
            <a:xfrm>
              <a:off x="2238" y="3689"/>
              <a:ext cx="316" cy="250"/>
              <a:chOff x="2091" y="3843"/>
              <a:chExt cx="316" cy="250"/>
            </a:xfrm>
          </p:grpSpPr>
          <p:sp>
            <p:nvSpPr>
              <p:cNvPr id="122958" name="Oval 66"/>
              <p:cNvSpPr>
                <a:spLocks noChangeArrowheads="1"/>
              </p:cNvSpPr>
              <p:nvPr/>
            </p:nvSpPr>
            <p:spPr bwMode="auto">
              <a:xfrm>
                <a:off x="2094" y="3967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59" name="Line 67"/>
              <p:cNvSpPr>
                <a:spLocks noChangeShapeType="1"/>
              </p:cNvSpPr>
              <p:nvPr/>
            </p:nvSpPr>
            <p:spPr bwMode="auto">
              <a:xfrm>
                <a:off x="2094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60" name="Line 68"/>
              <p:cNvSpPr>
                <a:spLocks noChangeShapeType="1"/>
              </p:cNvSpPr>
              <p:nvPr/>
            </p:nvSpPr>
            <p:spPr bwMode="auto">
              <a:xfrm>
                <a:off x="2407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61" name="Rectangle 69"/>
              <p:cNvSpPr>
                <a:spLocks noChangeArrowheads="1"/>
              </p:cNvSpPr>
              <p:nvPr/>
            </p:nvSpPr>
            <p:spPr bwMode="auto">
              <a:xfrm>
                <a:off x="2094" y="3960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62" name="Oval 70"/>
              <p:cNvSpPr>
                <a:spLocks noChangeArrowheads="1"/>
              </p:cNvSpPr>
              <p:nvPr/>
            </p:nvSpPr>
            <p:spPr bwMode="auto">
              <a:xfrm>
                <a:off x="2091" y="3901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22963" name="Group 71"/>
              <p:cNvGrpSpPr>
                <a:grpSpLocks/>
              </p:cNvGrpSpPr>
              <p:nvPr/>
            </p:nvGrpSpPr>
            <p:grpSpPr bwMode="auto">
              <a:xfrm>
                <a:off x="2106" y="3843"/>
                <a:ext cx="294" cy="250"/>
                <a:chOff x="2910" y="2425"/>
                <a:chExt cx="296" cy="250"/>
              </a:xfrm>
            </p:grpSpPr>
            <p:sp>
              <p:nvSpPr>
                <p:cNvPr id="122964" name="Rectangle 7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2965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910" y="2425"/>
                  <a:ext cx="29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1d</a:t>
                  </a:r>
                </a:p>
              </p:txBody>
            </p:sp>
          </p:grpSp>
        </p:grpSp>
        <p:grpSp>
          <p:nvGrpSpPr>
            <p:cNvPr id="122949" name="Group 74"/>
            <p:cNvGrpSpPr>
              <a:grpSpLocks/>
            </p:cNvGrpSpPr>
            <p:nvPr/>
          </p:nvGrpSpPr>
          <p:grpSpPr bwMode="auto">
            <a:xfrm>
              <a:off x="2778" y="3573"/>
              <a:ext cx="316" cy="250"/>
              <a:chOff x="2016" y="1976"/>
              <a:chExt cx="316" cy="250"/>
            </a:xfrm>
          </p:grpSpPr>
          <p:sp>
            <p:nvSpPr>
              <p:cNvPr id="122950" name="Oval 75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51" name="Line 76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52" name="Line 77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53" name="Rectangle 78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2954" name="Oval 79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22955" name="Group 80"/>
              <p:cNvGrpSpPr>
                <a:grpSpLocks/>
              </p:cNvGrpSpPr>
              <p:nvPr/>
            </p:nvGrpSpPr>
            <p:grpSpPr bwMode="auto">
              <a:xfrm>
                <a:off x="2029" y="1976"/>
                <a:ext cx="294" cy="250"/>
                <a:chOff x="2909" y="2425"/>
                <a:chExt cx="299" cy="250"/>
              </a:xfrm>
            </p:grpSpPr>
            <p:sp>
              <p:nvSpPr>
                <p:cNvPr id="122956" name="Rectangle 81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2957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2909" y="2425"/>
                  <a:ext cx="299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1b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22899" name="Group 83"/>
          <p:cNvGrpSpPr>
            <a:grpSpLocks/>
          </p:cNvGrpSpPr>
          <p:nvPr/>
        </p:nvGrpSpPr>
        <p:grpSpPr bwMode="auto">
          <a:xfrm>
            <a:off x="5414963" y="5324475"/>
            <a:ext cx="501650" cy="396875"/>
            <a:chOff x="3537" y="3473"/>
            <a:chExt cx="316" cy="250"/>
          </a:xfrm>
        </p:grpSpPr>
        <p:sp>
          <p:nvSpPr>
            <p:cNvPr id="122931" name="Oval 84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32" name="Line 85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33" name="Line 86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34" name="Rectangle 87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35" name="Oval 88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36" name="Rectangle 89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37" name="Text Box 90"/>
            <p:cNvSpPr txBox="1">
              <a:spLocks noChangeArrowheads="1"/>
            </p:cNvSpPr>
            <p:nvPr/>
          </p:nvSpPr>
          <p:spPr bwMode="auto">
            <a:xfrm>
              <a:off x="3551" y="3473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22900" name="Line 91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01" name="Line 92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02" name="Line 93"/>
          <p:cNvSpPr>
            <a:spLocks noChangeShapeType="1"/>
          </p:cNvSpPr>
          <p:nvPr/>
        </p:nvSpPr>
        <p:spPr bwMode="auto">
          <a:xfrm>
            <a:off x="5921375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03" name="Line 94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22904" name="Group 95"/>
          <p:cNvGrpSpPr>
            <a:grpSpLocks/>
          </p:cNvGrpSpPr>
          <p:nvPr/>
        </p:nvGrpSpPr>
        <p:grpSpPr bwMode="auto">
          <a:xfrm>
            <a:off x="6142038" y="5046663"/>
            <a:ext cx="501650" cy="396875"/>
            <a:chOff x="4320" y="1936"/>
            <a:chExt cx="316" cy="250"/>
          </a:xfrm>
        </p:grpSpPr>
        <p:sp>
          <p:nvSpPr>
            <p:cNvPr id="122924" name="Oval 96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25" name="Line 97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26" name="Line 98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27" name="Rectangle 99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28" name="Oval 100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29" name="Rectangle 101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30" name="Text Box 102"/>
            <p:cNvSpPr txBox="1">
              <a:spLocks noChangeArrowheads="1"/>
            </p:cNvSpPr>
            <p:nvPr/>
          </p:nvSpPr>
          <p:spPr bwMode="auto">
            <a:xfrm>
              <a:off x="4338" y="1936"/>
              <a:ext cx="28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2c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2905" name="Group 103"/>
          <p:cNvGrpSpPr>
            <a:grpSpLocks/>
          </p:cNvGrpSpPr>
          <p:nvPr/>
        </p:nvGrpSpPr>
        <p:grpSpPr bwMode="auto">
          <a:xfrm>
            <a:off x="6405563" y="5502275"/>
            <a:ext cx="501650" cy="396875"/>
            <a:chOff x="4596" y="2158"/>
            <a:chExt cx="316" cy="250"/>
          </a:xfrm>
        </p:grpSpPr>
        <p:sp>
          <p:nvSpPr>
            <p:cNvPr id="122917" name="Oval 104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18" name="Line 105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19" name="Line 106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20" name="Rectangle 107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21" name="Oval 108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22" name="Rectangle 109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2923" name="Text Box 110"/>
            <p:cNvSpPr txBox="1">
              <a:spLocks noChangeArrowheads="1"/>
            </p:cNvSpPr>
            <p:nvPr/>
          </p:nvSpPr>
          <p:spPr bwMode="auto">
            <a:xfrm>
              <a:off x="4610" y="2158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2b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22906" name="Text Box 111"/>
          <p:cNvSpPr txBox="1">
            <a:spLocks noChangeArrowheads="1"/>
          </p:cNvSpPr>
          <p:nvPr/>
        </p:nvSpPr>
        <p:spPr bwMode="auto">
          <a:xfrm>
            <a:off x="7656513" y="5159375"/>
            <a:ext cx="8937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other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networks</a:t>
            </a:r>
          </a:p>
        </p:txBody>
      </p:sp>
      <p:sp>
        <p:nvSpPr>
          <p:cNvPr id="122907" name="Freeform 112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80645000 w 738"/>
              <a:gd name="T1" fmla="*/ 992941563 h 1108"/>
              <a:gd name="T2" fmla="*/ 536794075 w 738"/>
              <a:gd name="T3" fmla="*/ 433466875 h 1108"/>
              <a:gd name="T4" fmla="*/ 1670864388 w 738"/>
              <a:gd name="T5" fmla="*/ 141128750 h 1108"/>
              <a:gd name="T6" fmla="*/ 1665824075 w 738"/>
              <a:gd name="T7" fmla="*/ 1282760325 h 1108"/>
              <a:gd name="T8" fmla="*/ 1706146575 w 738"/>
              <a:gd name="T9" fmla="*/ 2147483647 h 1108"/>
              <a:gd name="T10" fmla="*/ 851812813 w 738"/>
              <a:gd name="T11" fmla="*/ 2147483647 h 1108"/>
              <a:gd name="T12" fmla="*/ 128528763 w 738"/>
              <a:gd name="T13" fmla="*/ 2038807200 h 1108"/>
              <a:gd name="T14" fmla="*/ 80645000 w 738"/>
              <a:gd name="T15" fmla="*/ 992941563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08" name="Text Box 113"/>
          <p:cNvSpPr txBox="1">
            <a:spLocks noChangeArrowheads="1"/>
          </p:cNvSpPr>
          <p:nvPr/>
        </p:nvSpPr>
        <p:spPr bwMode="auto">
          <a:xfrm>
            <a:off x="349250" y="5556250"/>
            <a:ext cx="8937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other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networks</a:t>
            </a:r>
          </a:p>
        </p:txBody>
      </p:sp>
      <p:sp>
        <p:nvSpPr>
          <p:cNvPr id="122909" name="Line 114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10" name="Freeform 115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163360752 h 420"/>
              <a:gd name="T2" fmla="*/ 419640697 w 654"/>
              <a:gd name="T3" fmla="*/ 0 h 420"/>
              <a:gd name="T4" fmla="*/ 0 60000 65536"/>
              <a:gd name="T5" fmla="*/ 0 60000 65536"/>
              <a:gd name="T6" fmla="*/ 0 w 654"/>
              <a:gd name="T7" fmla="*/ 0 h 420"/>
              <a:gd name="T8" fmla="*/ 654 w 654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11" name="Freeform 116"/>
          <p:cNvSpPr>
            <a:spLocks/>
          </p:cNvSpPr>
          <p:nvPr/>
        </p:nvSpPr>
        <p:spPr bwMode="auto">
          <a:xfrm>
            <a:off x="3552825" y="3990975"/>
            <a:ext cx="973138" cy="795338"/>
          </a:xfrm>
          <a:custGeom>
            <a:avLst/>
            <a:gdLst>
              <a:gd name="T0" fmla="*/ 58065796 w 1198"/>
              <a:gd name="T1" fmla="*/ 562896502 h 451"/>
              <a:gd name="T2" fmla="*/ 118769950 w 1198"/>
              <a:gd name="T3" fmla="*/ 276782914 h 451"/>
              <a:gd name="T4" fmla="*/ 295605695 w 1198"/>
              <a:gd name="T5" fmla="*/ 152385703 h 451"/>
              <a:gd name="T6" fmla="*/ 651917168 w 1198"/>
              <a:gd name="T7" fmla="*/ 77747376 h 451"/>
              <a:gd name="T8" fmla="*/ 779265029 w 1198"/>
              <a:gd name="T9" fmla="*/ 612655386 h 451"/>
              <a:gd name="T10" fmla="*/ 586593452 w 1198"/>
              <a:gd name="T11" fmla="*/ 1284400330 h 451"/>
              <a:gd name="T12" fmla="*/ 202569478 w 1198"/>
              <a:gd name="T13" fmla="*/ 1321719494 h 451"/>
              <a:gd name="T14" fmla="*/ 23754152 w 1198"/>
              <a:gd name="T15" fmla="*/ 1048045628 h 451"/>
              <a:gd name="T16" fmla="*/ 58065796 w 1198"/>
              <a:gd name="T17" fmla="*/ 562896502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12" name="Text Box 117"/>
          <p:cNvSpPr txBox="1">
            <a:spLocks noChangeArrowheads="1"/>
          </p:cNvSpPr>
          <p:nvPr/>
        </p:nvSpPr>
        <p:spPr bwMode="auto">
          <a:xfrm>
            <a:off x="3875088" y="41481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  <a:latin typeface="Arial" charset="0"/>
              </a:rPr>
              <a:t>x</a:t>
            </a:r>
          </a:p>
        </p:txBody>
      </p:sp>
      <p:sp>
        <p:nvSpPr>
          <p:cNvPr id="122913" name="Line 118"/>
          <p:cNvSpPr>
            <a:spLocks noChangeShapeType="1"/>
          </p:cNvSpPr>
          <p:nvPr/>
        </p:nvSpPr>
        <p:spPr bwMode="auto">
          <a:xfrm flipH="1">
            <a:off x="3857625" y="3690938"/>
            <a:ext cx="1316038" cy="22193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14" name="Text Box 119"/>
          <p:cNvSpPr txBox="1">
            <a:spLocks noChangeArrowheads="1"/>
          </p:cNvSpPr>
          <p:nvPr/>
        </p:nvSpPr>
        <p:spPr bwMode="auto">
          <a:xfrm rot="-1061543">
            <a:off x="2935288" y="3878263"/>
            <a:ext cx="7429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>
                <a:solidFill>
                  <a:srgbClr val="000000"/>
                </a:solidFill>
                <a:latin typeface="Arial" charset="0"/>
              </a:rPr>
              <a:t>…</a:t>
            </a:r>
          </a:p>
        </p:txBody>
      </p:sp>
      <p:sp>
        <p:nvSpPr>
          <p:cNvPr id="122915" name="Freeform 120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1118949375 w 444"/>
              <a:gd name="T3" fmla="*/ 650200313 h 258"/>
              <a:gd name="T4" fmla="*/ 0 60000 65536"/>
              <a:gd name="T5" fmla="*/ 0 60000 65536"/>
              <a:gd name="T6" fmla="*/ 0 w 444"/>
              <a:gd name="T7" fmla="*/ 0 h 258"/>
              <a:gd name="T8" fmla="*/ 444 w 444"/>
              <a:gd name="T9" fmla="*/ 258 h 25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22916" name="Picture 121" descr="underline_ba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0225" y="792163"/>
            <a:ext cx="82280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10083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962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A374ABED-A56D-E545-B36E-A4E4931437CB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96260" name="Picture 77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4838" y="893763"/>
            <a:ext cx="59420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6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9075"/>
            <a:ext cx="7772400" cy="908050"/>
          </a:xfrm>
        </p:spPr>
        <p:txBody>
          <a:bodyPr/>
          <a:lstStyle/>
          <a:p>
            <a:r>
              <a:rPr lang="en-US"/>
              <a:t>Graph abstraction: costs</a:t>
            </a:r>
          </a:p>
        </p:txBody>
      </p:sp>
      <p:grpSp>
        <p:nvGrpSpPr>
          <p:cNvPr id="96262" name="Group 3"/>
          <p:cNvGrpSpPr>
            <a:grpSpLocks/>
          </p:cNvGrpSpPr>
          <p:nvPr/>
        </p:nvGrpSpPr>
        <p:grpSpPr bwMode="auto">
          <a:xfrm>
            <a:off x="920750" y="1495425"/>
            <a:ext cx="3571875" cy="2236788"/>
            <a:chOff x="3162" y="1071"/>
            <a:chExt cx="2250" cy="1409"/>
          </a:xfrm>
        </p:grpSpPr>
        <p:sp>
          <p:nvSpPr>
            <p:cNvPr id="96266" name="Freeform 4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67" name="Freeform 5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68" name="Oval 6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69" name="Line 7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70" name="Line 8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71" name="Rectangle 9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72" name="Oval 10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73" name="Oval 11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74" name="Line 12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75" name="Line 13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76" name="Rectangle 14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77" name="Oval 15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78" name="Oval 16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79" name="Line 17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80" name="Line 18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81" name="Rectangle 19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82" name="Oval 20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83" name="Oval 21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84" name="Line 22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85" name="Line 23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86" name="Rectangle 24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87" name="Oval 25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88" name="Oval 26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89" name="Line 27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90" name="Line 28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91" name="Rectangle 29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92" name="Oval 30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93" name="Oval 31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94" name="Line 32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95" name="Line 33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96" name="Rectangle 34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97" name="Oval 35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98" name="Freeform 36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299" name="Freeform 37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00" name="Freeform 38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2069 h 174"/>
                <a:gd name="T2" fmla="*/ 672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01" name="Freeform 39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02" name="Freeform 40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03" name="Freeform 41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04" name="Freeform 42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05" name="Freeform 43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06" name="Freeform 44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96307" name="Group 45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96333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6334" name="Text Box 47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u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6308" name="Group 48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96331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6332" name="Text Box 50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y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6309" name="Group 51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96329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6330" name="Text Box 53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x</a:t>
                </a:r>
              </a:p>
            </p:txBody>
          </p:sp>
        </p:grpSp>
        <p:grpSp>
          <p:nvGrpSpPr>
            <p:cNvPr id="96310" name="Group 54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96327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6328" name="Text Box 56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w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6311" name="Group 57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96325" name="Rectangle 5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6326" name="Text Box 59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v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6312" name="Group 60"/>
            <p:cNvGrpSpPr>
              <a:grpSpLocks/>
            </p:cNvGrpSpPr>
            <p:nvPr/>
          </p:nvGrpSpPr>
          <p:grpSpPr bwMode="auto">
            <a:xfrm>
              <a:off x="5025" y="1756"/>
              <a:ext cx="212" cy="288"/>
              <a:chOff x="2949" y="2395"/>
              <a:chExt cx="214" cy="288"/>
            </a:xfrm>
          </p:grpSpPr>
          <p:sp>
            <p:nvSpPr>
              <p:cNvPr id="96323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6324" name="Text Box 62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z</a:t>
                </a:r>
              </a:p>
            </p:txBody>
          </p:sp>
        </p:grpSp>
        <p:sp>
          <p:nvSpPr>
            <p:cNvPr id="96313" name="Text Box 63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14" name="Text Box 64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15" name="Text Box 65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16" name="Text Box 66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17" name="Text Box 67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18" name="Text Box 68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19" name="Text Box 69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20" name="Text Box 70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21" name="Text Box 71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6322" name="Text Box 72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6263" name="Text Box 73"/>
          <p:cNvSpPr txBox="1">
            <a:spLocks noChangeArrowheads="1"/>
          </p:cNvSpPr>
          <p:nvPr/>
        </p:nvSpPr>
        <p:spPr bwMode="auto">
          <a:xfrm>
            <a:off x="5265738" y="1689100"/>
            <a:ext cx="3057247" cy="1754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Arial" charset="0"/>
              </a:rPr>
              <a:t>c(x,x</a:t>
            </a:r>
            <a:r>
              <a:rPr lang="en-US" dirty="0">
                <a:solidFill>
                  <a:srgbClr val="000000"/>
                </a:solidFill>
                <a:latin typeface="Arial" charset="0"/>
              </a:rPr>
              <a:t>’) = cost of link (</a:t>
            </a:r>
            <a:r>
              <a:rPr lang="en-US" dirty="0" err="1">
                <a:solidFill>
                  <a:srgbClr val="000000"/>
                </a:solidFill>
                <a:latin typeface="Arial" charset="0"/>
              </a:rPr>
              <a:t>x,x</a:t>
            </a:r>
            <a:r>
              <a:rPr lang="en-US" dirty="0">
                <a:solidFill>
                  <a:srgbClr val="000000"/>
                </a:solidFill>
                <a:latin typeface="Arial" charset="0"/>
              </a:rPr>
              <a:t>’)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      e.g., </a:t>
            </a:r>
            <a:r>
              <a:rPr lang="en-US" dirty="0" err="1">
                <a:solidFill>
                  <a:srgbClr val="000000"/>
                </a:solidFill>
                <a:latin typeface="Arial" charset="0"/>
              </a:rPr>
              <a:t>c(w,z</a:t>
            </a:r>
            <a:r>
              <a:rPr lang="en-US" dirty="0">
                <a:solidFill>
                  <a:srgbClr val="000000"/>
                </a:solidFill>
                <a:latin typeface="Arial" charset="0"/>
              </a:rPr>
              <a:t>) = 5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Gill Sans MT" charset="0"/>
              </a:rPr>
              <a:t>cost could always be 1, or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Gill Sans MT" charset="0"/>
              </a:rPr>
              <a:t>inversely related to bandwidth,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Gill Sans MT" charset="0"/>
              </a:rPr>
              <a:t>or related to congestion</a:t>
            </a:r>
          </a:p>
        </p:txBody>
      </p:sp>
      <p:sp>
        <p:nvSpPr>
          <p:cNvPr id="96264" name="Text Box 74"/>
          <p:cNvSpPr txBox="1">
            <a:spLocks noChangeArrowheads="1"/>
          </p:cNvSpPr>
          <p:nvPr/>
        </p:nvSpPr>
        <p:spPr bwMode="auto">
          <a:xfrm>
            <a:off x="925513" y="4227513"/>
            <a:ext cx="6761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cost of path (x</a:t>
            </a:r>
            <a:r>
              <a:rPr lang="en-US" baseline="-2500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, x</a:t>
            </a:r>
            <a:r>
              <a:rPr lang="en-US" baseline="-250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, x</a:t>
            </a:r>
            <a:r>
              <a:rPr lang="en-US" baseline="-25000">
                <a:solidFill>
                  <a:srgbClr val="000000"/>
                </a:solidFill>
                <a:latin typeface="Arial" charset="0"/>
              </a:rPr>
              <a:t>3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,…, x</a:t>
            </a:r>
            <a:r>
              <a:rPr lang="en-US" baseline="-25000">
                <a:solidFill>
                  <a:srgbClr val="000000"/>
                </a:solidFill>
                <a:latin typeface="Arial" charset="0"/>
              </a:rPr>
              <a:t>p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) = c(x</a:t>
            </a:r>
            <a:r>
              <a:rPr lang="en-US" baseline="-2500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,x</a:t>
            </a:r>
            <a:r>
              <a:rPr lang="en-US" baseline="-250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) + c(x</a:t>
            </a:r>
            <a:r>
              <a:rPr lang="en-US" baseline="-250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,x</a:t>
            </a:r>
            <a:r>
              <a:rPr lang="en-US" baseline="-25000">
                <a:solidFill>
                  <a:srgbClr val="000000"/>
                </a:solidFill>
                <a:latin typeface="Arial" charset="0"/>
              </a:rPr>
              <a:t>3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) + … + c(x</a:t>
            </a:r>
            <a:r>
              <a:rPr lang="en-US" baseline="-25000">
                <a:solidFill>
                  <a:srgbClr val="000000"/>
                </a:solidFill>
                <a:latin typeface="Arial" charset="0"/>
              </a:rPr>
              <a:t>p-1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,x</a:t>
            </a:r>
            <a:r>
              <a:rPr lang="en-US" baseline="-25000">
                <a:solidFill>
                  <a:srgbClr val="000000"/>
                </a:solidFill>
                <a:latin typeface="Arial" charset="0"/>
              </a:rPr>
              <a:t>p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)  </a:t>
            </a:r>
          </a:p>
        </p:txBody>
      </p:sp>
      <p:sp>
        <p:nvSpPr>
          <p:cNvPr id="96265" name="Text Box 75"/>
          <p:cNvSpPr txBox="1">
            <a:spLocks noChangeArrowheads="1"/>
          </p:cNvSpPr>
          <p:nvPr/>
        </p:nvSpPr>
        <p:spPr bwMode="auto">
          <a:xfrm>
            <a:off x="792163" y="4981575"/>
            <a:ext cx="7569200" cy="974725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key question:</a:t>
            </a:r>
            <a:r>
              <a:rPr lang="en-US" sz="2400">
                <a:solidFill>
                  <a:srgbClr val="000000"/>
                </a:solidFill>
                <a:latin typeface="Gill Sans MT" charset="0"/>
              </a:rPr>
              <a:t> what is the least-cost path between u and z ?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routing algorithm:</a:t>
            </a:r>
            <a:r>
              <a:rPr lang="en-US" sz="2400">
                <a:solidFill>
                  <a:srgbClr val="000000"/>
                </a:solidFill>
                <a:latin typeface="Gill Sans MT" charset="0"/>
              </a:rPr>
              <a:t> algorithm that finds that least cost path</a:t>
            </a:r>
          </a:p>
        </p:txBody>
      </p:sp>
    </p:spTree>
    <p:extLst>
      <p:ext uri="{BB962C8B-B14F-4D97-AF65-F5344CB8AC3E}">
        <p14:creationId xmlns:p14="http://schemas.microsoft.com/office/powerpoint/2010/main" val="1690463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239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B9152785-C9E1-9D4B-8321-F25E8A233C7D}" type="slidenum">
              <a:rPr lang="en-US" smtClean="0">
                <a:solidFill>
                  <a:srgbClr val="000000"/>
                </a:solidFill>
              </a:rPr>
              <a:pPr/>
              <a:t>30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08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75" y="244475"/>
            <a:ext cx="8764588" cy="954088"/>
          </a:xfrm>
        </p:spPr>
        <p:txBody>
          <a:bodyPr/>
          <a:lstStyle/>
          <a:p>
            <a:r>
              <a:rPr lang="en-US" sz="3600"/>
              <a:t>Example: choosing among multiple ASes</a:t>
            </a:r>
          </a:p>
        </p:txBody>
      </p:sp>
      <p:sp>
        <p:nvSpPr>
          <p:cNvPr id="1239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163" y="1562100"/>
            <a:ext cx="7991475" cy="27543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now suppose AS1 learns from inter-AS protocol that subnet </a:t>
            </a:r>
            <a:r>
              <a:rPr lang="en-US" sz="2400" i="1">
                <a:solidFill>
                  <a:srgbClr val="CC0000"/>
                </a:solidFill>
              </a:rPr>
              <a:t>x</a:t>
            </a:r>
            <a:r>
              <a:rPr lang="en-US" sz="2400"/>
              <a:t> is reachable from AS3 </a:t>
            </a:r>
            <a:r>
              <a:rPr lang="en-US" sz="2400" i="1"/>
              <a:t>and</a:t>
            </a:r>
            <a:r>
              <a:rPr lang="en-US" sz="2400"/>
              <a:t> from AS2.</a:t>
            </a:r>
          </a:p>
          <a:p>
            <a:pPr>
              <a:lnSpc>
                <a:spcPct val="80000"/>
              </a:lnSpc>
            </a:pPr>
            <a:r>
              <a:rPr lang="en-US" sz="2400"/>
              <a:t>to configure forwarding table, router 1d must determine which gateway it should forward packets towards for dest </a:t>
            </a:r>
            <a:r>
              <a:rPr lang="en-US" sz="2400">
                <a:solidFill>
                  <a:srgbClr val="CC0000"/>
                </a:solidFill>
              </a:rPr>
              <a:t>x </a:t>
            </a:r>
            <a:r>
              <a:rPr lang="en-US" sz="2400"/>
              <a:t> </a:t>
            </a:r>
          </a:p>
          <a:p>
            <a:pPr lvl="1">
              <a:lnSpc>
                <a:spcPct val="80000"/>
              </a:lnSpc>
            </a:pPr>
            <a:r>
              <a:rPr lang="en-US"/>
              <a:t>this is also job of inter-AS routing protocol!</a:t>
            </a:r>
          </a:p>
          <a:p>
            <a:endParaRPr lang="en-US" sz="2400"/>
          </a:p>
        </p:txBody>
      </p:sp>
      <p:sp>
        <p:nvSpPr>
          <p:cNvPr id="123910" name="Freeform 4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80645000 w 738"/>
              <a:gd name="T1" fmla="*/ 992941563 h 1108"/>
              <a:gd name="T2" fmla="*/ 536794075 w 738"/>
              <a:gd name="T3" fmla="*/ 433466875 h 1108"/>
              <a:gd name="T4" fmla="*/ 1670864388 w 738"/>
              <a:gd name="T5" fmla="*/ 141128750 h 1108"/>
              <a:gd name="T6" fmla="*/ 1665824075 w 738"/>
              <a:gd name="T7" fmla="*/ 1282760325 h 1108"/>
              <a:gd name="T8" fmla="*/ 1706146575 w 738"/>
              <a:gd name="T9" fmla="*/ 2147483647 h 1108"/>
              <a:gd name="T10" fmla="*/ 851812813 w 738"/>
              <a:gd name="T11" fmla="*/ 2147483647 h 1108"/>
              <a:gd name="T12" fmla="*/ 128528763 w 738"/>
              <a:gd name="T13" fmla="*/ 2038807200 h 1108"/>
              <a:gd name="T14" fmla="*/ 80645000 w 738"/>
              <a:gd name="T15" fmla="*/ 992941563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11" name="Freeform 5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156846872 w 1162"/>
              <a:gd name="T1" fmla="*/ 917470231 h 543"/>
              <a:gd name="T2" fmla="*/ 1030705866 w 1162"/>
              <a:gd name="T3" fmla="*/ 79287404 h 543"/>
              <a:gd name="T4" fmla="*/ 2147483647 w 1162"/>
              <a:gd name="T5" fmla="*/ 447407324 h 543"/>
              <a:gd name="T6" fmla="*/ 2147483647 w 1162"/>
              <a:gd name="T7" fmla="*/ 1353549762 h 543"/>
              <a:gd name="T8" fmla="*/ 2147483647 w 1162"/>
              <a:gd name="T9" fmla="*/ 2147483647 h 543"/>
              <a:gd name="T10" fmla="*/ 1641287377 w 1162"/>
              <a:gd name="T11" fmla="*/ 2147483647 h 543"/>
              <a:gd name="T12" fmla="*/ 246473178 w 1162"/>
              <a:gd name="T13" fmla="*/ 2147483647 h 543"/>
              <a:gd name="T14" fmla="*/ 156846872 w 1162"/>
              <a:gd name="T15" fmla="*/ 917470231 h 5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62"/>
              <a:gd name="T25" fmla="*/ 0 h 543"/>
              <a:gd name="T26" fmla="*/ 1162 w 1162"/>
              <a:gd name="T27" fmla="*/ 543 h 54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12" name="Freeform 6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172968185 w 1198"/>
              <a:gd name="T1" fmla="*/ 1772376201 h 451"/>
              <a:gd name="T2" fmla="*/ 353800090 w 1198"/>
              <a:gd name="T3" fmla="*/ 871499450 h 451"/>
              <a:gd name="T4" fmla="*/ 880568366 w 1198"/>
              <a:gd name="T5" fmla="*/ 479815675 h 451"/>
              <a:gd name="T6" fmla="*/ 1941968637 w 1198"/>
              <a:gd name="T7" fmla="*/ 244803533 h 451"/>
              <a:gd name="T8" fmla="*/ 2147483647 w 1198"/>
              <a:gd name="T9" fmla="*/ 1929050962 h 451"/>
              <a:gd name="T10" fmla="*/ 1747377676 w 1198"/>
              <a:gd name="T11" fmla="*/ 2147483647 h 451"/>
              <a:gd name="T12" fmla="*/ 603425873 w 1198"/>
              <a:gd name="T13" fmla="*/ 2147483647 h 451"/>
              <a:gd name="T14" fmla="*/ 70759457 w 1198"/>
              <a:gd name="T15" fmla="*/ 2147483647 h 451"/>
              <a:gd name="T16" fmla="*/ 172968185 w 1198"/>
              <a:gd name="T17" fmla="*/ 1772376201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13" name="Freeform 7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287297813 h 114"/>
              <a:gd name="T2" fmla="*/ 635079375 w 252"/>
              <a:gd name="T3" fmla="*/ 0 h 114"/>
              <a:gd name="T4" fmla="*/ 0 60000 65536"/>
              <a:gd name="T5" fmla="*/ 0 60000 65536"/>
              <a:gd name="T6" fmla="*/ 0 w 252"/>
              <a:gd name="T7" fmla="*/ 0 h 114"/>
              <a:gd name="T8" fmla="*/ 252 w 252"/>
              <a:gd name="T9" fmla="*/ 114 h 1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14" name="Text Box 8"/>
          <p:cNvSpPr txBox="1">
            <a:spLocks noChangeArrowheads="1"/>
          </p:cNvSpPr>
          <p:nvPr/>
        </p:nvSpPr>
        <p:spPr bwMode="auto">
          <a:xfrm>
            <a:off x="2052638" y="5129213"/>
            <a:ext cx="665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AS3</a:t>
            </a: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15" name="Text Box 9"/>
          <p:cNvSpPr txBox="1">
            <a:spLocks noChangeArrowheads="1"/>
          </p:cNvSpPr>
          <p:nvPr/>
        </p:nvSpPr>
        <p:spPr bwMode="auto">
          <a:xfrm>
            <a:off x="5867400" y="5794375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AS2</a:t>
            </a:r>
          </a:p>
        </p:txBody>
      </p:sp>
      <p:sp>
        <p:nvSpPr>
          <p:cNvPr id="123916" name="Line 10"/>
          <p:cNvSpPr>
            <a:spLocks noChangeShapeType="1"/>
          </p:cNvSpPr>
          <p:nvPr/>
        </p:nvSpPr>
        <p:spPr bwMode="auto">
          <a:xfrm flipV="1">
            <a:off x="5746750" y="5283200"/>
            <a:ext cx="434975" cy="1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17" name="Line 11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18" name="Line 12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23919" name="Group 13"/>
          <p:cNvGrpSpPr>
            <a:grpSpLocks/>
          </p:cNvGrpSpPr>
          <p:nvPr/>
        </p:nvGrpSpPr>
        <p:grpSpPr bwMode="auto">
          <a:xfrm>
            <a:off x="1619250" y="4903788"/>
            <a:ext cx="501650" cy="396875"/>
            <a:chOff x="873" y="3243"/>
            <a:chExt cx="316" cy="250"/>
          </a:xfrm>
        </p:grpSpPr>
        <p:sp>
          <p:nvSpPr>
            <p:cNvPr id="124024" name="Oval 14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025" name="Line 15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026" name="Line 16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027" name="Rectangle 17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028" name="Oval 18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029" name="Rectangle 19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030" name="Text Box 20"/>
            <p:cNvSpPr txBox="1">
              <a:spLocks noChangeArrowheads="1"/>
            </p:cNvSpPr>
            <p:nvPr/>
          </p:nvSpPr>
          <p:spPr bwMode="auto">
            <a:xfrm>
              <a:off x="887" y="3243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3b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3920" name="Group 21"/>
          <p:cNvGrpSpPr>
            <a:grpSpLocks/>
          </p:cNvGrpSpPr>
          <p:nvPr/>
        </p:nvGrpSpPr>
        <p:grpSpPr bwMode="auto">
          <a:xfrm>
            <a:off x="1889125" y="4327525"/>
            <a:ext cx="501650" cy="396875"/>
            <a:chOff x="2016" y="1976"/>
            <a:chExt cx="316" cy="250"/>
          </a:xfrm>
        </p:grpSpPr>
        <p:sp>
          <p:nvSpPr>
            <p:cNvPr id="124016" name="Oval 22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017" name="Line 23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018" name="Line 24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019" name="Rectangle 25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020" name="Oval 26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4021" name="Group 27"/>
            <p:cNvGrpSpPr>
              <a:grpSpLocks/>
            </p:cNvGrpSpPr>
            <p:nvPr/>
          </p:nvGrpSpPr>
          <p:grpSpPr bwMode="auto">
            <a:xfrm>
              <a:off x="2032" y="1976"/>
              <a:ext cx="285" cy="250"/>
              <a:chOff x="2912" y="2425"/>
              <a:chExt cx="290" cy="250"/>
            </a:xfrm>
          </p:grpSpPr>
          <p:sp>
            <p:nvSpPr>
              <p:cNvPr id="124022" name="Rectangle 2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4023" name="Text Box 29"/>
              <p:cNvSpPr txBox="1">
                <a:spLocks noChangeArrowheads="1"/>
              </p:cNvSpPr>
              <p:nvPr/>
            </p:nvSpPr>
            <p:spPr bwMode="auto">
              <a:xfrm>
                <a:off x="2912" y="2425"/>
                <a:ext cx="29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3c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23921" name="Group 30"/>
          <p:cNvGrpSpPr>
            <a:grpSpLocks/>
          </p:cNvGrpSpPr>
          <p:nvPr/>
        </p:nvGrpSpPr>
        <p:grpSpPr bwMode="auto">
          <a:xfrm>
            <a:off x="2466975" y="4702175"/>
            <a:ext cx="501650" cy="396875"/>
            <a:chOff x="1434" y="3104"/>
            <a:chExt cx="316" cy="250"/>
          </a:xfrm>
        </p:grpSpPr>
        <p:grpSp>
          <p:nvGrpSpPr>
            <p:cNvPr id="124008" name="Group 31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124010" name="Oval 32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4011" name="Line 33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4012" name="Line 34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4013" name="Rectangle 35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4014" name="Oval 36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4015" name="Rectangle 37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24009" name="Text Box 38"/>
            <p:cNvSpPr txBox="1">
              <a:spLocks noChangeArrowheads="1"/>
            </p:cNvSpPr>
            <p:nvPr/>
          </p:nvSpPr>
          <p:spPr bwMode="auto">
            <a:xfrm>
              <a:off x="1448" y="3104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3922" name="Group 39"/>
          <p:cNvGrpSpPr>
            <a:grpSpLocks/>
          </p:cNvGrpSpPr>
          <p:nvPr/>
        </p:nvGrpSpPr>
        <p:grpSpPr bwMode="auto">
          <a:xfrm>
            <a:off x="2495550" y="5227638"/>
            <a:ext cx="2660650" cy="1122362"/>
            <a:chOff x="1572" y="3293"/>
            <a:chExt cx="1676" cy="707"/>
          </a:xfrm>
        </p:grpSpPr>
        <p:sp>
          <p:nvSpPr>
            <p:cNvPr id="123965" name="Freeform 40"/>
            <p:cNvSpPr>
              <a:spLocks/>
            </p:cNvSpPr>
            <p:nvPr/>
          </p:nvSpPr>
          <p:spPr bwMode="auto">
            <a:xfrm>
              <a:off x="1572" y="3293"/>
              <a:ext cx="1676" cy="707"/>
            </a:xfrm>
            <a:custGeom>
              <a:avLst/>
              <a:gdLst>
                <a:gd name="T0" fmla="*/ 174 w 1583"/>
                <a:gd name="T1" fmla="*/ 241 h 682"/>
                <a:gd name="T2" fmla="*/ 456 w 1583"/>
                <a:gd name="T3" fmla="*/ 80 h 682"/>
                <a:gd name="T4" fmla="*/ 880 w 1583"/>
                <a:gd name="T5" fmla="*/ 22 h 682"/>
                <a:gd name="T6" fmla="*/ 1297 w 1583"/>
                <a:gd name="T7" fmla="*/ 208 h 682"/>
                <a:gd name="T8" fmla="*/ 1753 w 1583"/>
                <a:gd name="T9" fmla="*/ 460 h 682"/>
                <a:gd name="T10" fmla="*/ 1426 w 1583"/>
                <a:gd name="T11" fmla="*/ 692 h 682"/>
                <a:gd name="T12" fmla="*/ 774 w 1583"/>
                <a:gd name="T13" fmla="*/ 705 h 682"/>
                <a:gd name="T14" fmla="*/ 100 w 1583"/>
                <a:gd name="T15" fmla="*/ 641 h 682"/>
                <a:gd name="T16" fmla="*/ 174 w 1583"/>
                <a:gd name="T17" fmla="*/ 241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66" name="Text Box 41"/>
            <p:cNvSpPr txBox="1">
              <a:spLocks noChangeArrowheads="1"/>
            </p:cNvSpPr>
            <p:nvPr/>
          </p:nvSpPr>
          <p:spPr bwMode="auto">
            <a:xfrm>
              <a:off x="1719" y="3724"/>
              <a:ext cx="41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AS1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67" name="Line 42"/>
            <p:cNvSpPr>
              <a:spLocks noChangeShapeType="1"/>
            </p:cNvSpPr>
            <p:nvPr/>
          </p:nvSpPr>
          <p:spPr bwMode="auto">
            <a:xfrm flipH="1">
              <a:off x="2134" y="3469"/>
              <a:ext cx="9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68" name="Line 43"/>
            <p:cNvSpPr>
              <a:spLocks noChangeShapeType="1"/>
            </p:cNvSpPr>
            <p:nvPr/>
          </p:nvSpPr>
          <p:spPr bwMode="auto">
            <a:xfrm>
              <a:off x="2388" y="3491"/>
              <a:ext cx="3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69" name="Line 44"/>
            <p:cNvSpPr>
              <a:spLocks noChangeShapeType="1"/>
            </p:cNvSpPr>
            <p:nvPr/>
          </p:nvSpPr>
          <p:spPr bwMode="auto">
            <a:xfrm>
              <a:off x="2490" y="3461"/>
              <a:ext cx="313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70" name="Line 45"/>
            <p:cNvSpPr>
              <a:spLocks noChangeShapeType="1"/>
            </p:cNvSpPr>
            <p:nvPr/>
          </p:nvSpPr>
          <p:spPr bwMode="auto">
            <a:xfrm flipH="1">
              <a:off x="2566" y="3749"/>
              <a:ext cx="237" cy="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71" name="Line 46"/>
            <p:cNvSpPr>
              <a:spLocks noChangeShapeType="1"/>
            </p:cNvSpPr>
            <p:nvPr/>
          </p:nvSpPr>
          <p:spPr bwMode="auto">
            <a:xfrm flipH="1" flipV="1">
              <a:off x="2202" y="3638"/>
              <a:ext cx="568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72" name="Line 47"/>
            <p:cNvSpPr>
              <a:spLocks noChangeShapeType="1"/>
            </p:cNvSpPr>
            <p:nvPr/>
          </p:nvSpPr>
          <p:spPr bwMode="auto">
            <a:xfrm>
              <a:off x="2143" y="3689"/>
              <a:ext cx="127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3973" name="Group 48"/>
            <p:cNvGrpSpPr>
              <a:grpSpLocks/>
            </p:cNvGrpSpPr>
            <p:nvPr/>
          </p:nvGrpSpPr>
          <p:grpSpPr bwMode="auto">
            <a:xfrm>
              <a:off x="2202" y="3293"/>
              <a:ext cx="316" cy="250"/>
              <a:chOff x="2055" y="3447"/>
              <a:chExt cx="316" cy="250"/>
            </a:xfrm>
          </p:grpSpPr>
          <p:sp>
            <p:nvSpPr>
              <p:cNvPr id="124000" name="Oval 49"/>
              <p:cNvSpPr>
                <a:spLocks noChangeArrowheads="1"/>
              </p:cNvSpPr>
              <p:nvPr/>
            </p:nvSpPr>
            <p:spPr bwMode="auto">
              <a:xfrm>
                <a:off x="2058" y="357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4001" name="Line 50"/>
              <p:cNvSpPr>
                <a:spLocks noChangeShapeType="1"/>
              </p:cNvSpPr>
              <p:nvPr/>
            </p:nvSpPr>
            <p:spPr bwMode="auto">
              <a:xfrm>
                <a:off x="2058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4002" name="Line 51"/>
              <p:cNvSpPr>
                <a:spLocks noChangeShapeType="1"/>
              </p:cNvSpPr>
              <p:nvPr/>
            </p:nvSpPr>
            <p:spPr bwMode="auto">
              <a:xfrm>
                <a:off x="2371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4003" name="Rectangle 52"/>
              <p:cNvSpPr>
                <a:spLocks noChangeArrowheads="1"/>
              </p:cNvSpPr>
              <p:nvPr/>
            </p:nvSpPr>
            <p:spPr bwMode="auto">
              <a:xfrm>
                <a:off x="2058" y="356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4004" name="Oval 53"/>
              <p:cNvSpPr>
                <a:spLocks noChangeArrowheads="1"/>
              </p:cNvSpPr>
              <p:nvPr/>
            </p:nvSpPr>
            <p:spPr bwMode="auto">
              <a:xfrm>
                <a:off x="2055" y="3505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24005" name="Group 54"/>
              <p:cNvGrpSpPr>
                <a:grpSpLocks/>
              </p:cNvGrpSpPr>
              <p:nvPr/>
            </p:nvGrpSpPr>
            <p:grpSpPr bwMode="auto">
              <a:xfrm>
                <a:off x="2072" y="3447"/>
                <a:ext cx="285" cy="250"/>
                <a:chOff x="2912" y="2425"/>
                <a:chExt cx="292" cy="250"/>
              </a:xfrm>
            </p:grpSpPr>
            <p:sp>
              <p:nvSpPr>
                <p:cNvPr id="124006" name="Rectangle 55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4007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912" y="2425"/>
                  <a:ext cx="29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1c</a:t>
                  </a:r>
                </a:p>
              </p:txBody>
            </p:sp>
          </p:grpSp>
        </p:grpSp>
        <p:grpSp>
          <p:nvGrpSpPr>
            <p:cNvPr id="123974" name="Group 57"/>
            <p:cNvGrpSpPr>
              <a:grpSpLocks/>
            </p:cNvGrpSpPr>
            <p:nvPr/>
          </p:nvGrpSpPr>
          <p:grpSpPr bwMode="auto">
            <a:xfrm>
              <a:off x="1896" y="3507"/>
              <a:ext cx="316" cy="250"/>
              <a:chOff x="1749" y="3661"/>
              <a:chExt cx="316" cy="250"/>
            </a:xfrm>
          </p:grpSpPr>
          <p:sp>
            <p:nvSpPr>
              <p:cNvPr id="123993" name="Oval 58"/>
              <p:cNvSpPr>
                <a:spLocks noChangeArrowheads="1"/>
              </p:cNvSpPr>
              <p:nvPr/>
            </p:nvSpPr>
            <p:spPr bwMode="auto">
              <a:xfrm>
                <a:off x="1752" y="378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94" name="Line 59"/>
              <p:cNvSpPr>
                <a:spLocks noChangeShapeType="1"/>
              </p:cNvSpPr>
              <p:nvPr/>
            </p:nvSpPr>
            <p:spPr bwMode="auto">
              <a:xfrm>
                <a:off x="1752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95" name="Line 60"/>
              <p:cNvSpPr>
                <a:spLocks noChangeShapeType="1"/>
              </p:cNvSpPr>
              <p:nvPr/>
            </p:nvSpPr>
            <p:spPr bwMode="auto">
              <a:xfrm>
                <a:off x="2065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96" name="Rectangle 61"/>
              <p:cNvSpPr>
                <a:spLocks noChangeArrowheads="1"/>
              </p:cNvSpPr>
              <p:nvPr/>
            </p:nvSpPr>
            <p:spPr bwMode="auto">
              <a:xfrm>
                <a:off x="1752" y="377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97" name="Oval 62"/>
              <p:cNvSpPr>
                <a:spLocks noChangeArrowheads="1"/>
              </p:cNvSpPr>
              <p:nvPr/>
            </p:nvSpPr>
            <p:spPr bwMode="auto">
              <a:xfrm>
                <a:off x="1749" y="371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98" name="Rectangle 63"/>
              <p:cNvSpPr>
                <a:spLocks noChangeArrowheads="1"/>
              </p:cNvSpPr>
              <p:nvPr/>
            </p:nvSpPr>
            <p:spPr bwMode="auto">
              <a:xfrm>
                <a:off x="1834" y="3746"/>
                <a:ext cx="142" cy="9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99" name="Text Box 64"/>
              <p:cNvSpPr txBox="1">
                <a:spLocks noChangeArrowheads="1"/>
              </p:cNvSpPr>
              <p:nvPr/>
            </p:nvSpPr>
            <p:spPr bwMode="auto">
              <a:xfrm>
                <a:off x="1765" y="3661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1a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23975" name="Group 65"/>
            <p:cNvGrpSpPr>
              <a:grpSpLocks/>
            </p:cNvGrpSpPr>
            <p:nvPr/>
          </p:nvGrpSpPr>
          <p:grpSpPr bwMode="auto">
            <a:xfrm>
              <a:off x="2238" y="3689"/>
              <a:ext cx="316" cy="250"/>
              <a:chOff x="2091" y="3843"/>
              <a:chExt cx="316" cy="250"/>
            </a:xfrm>
          </p:grpSpPr>
          <p:sp>
            <p:nvSpPr>
              <p:cNvPr id="123985" name="Oval 66"/>
              <p:cNvSpPr>
                <a:spLocks noChangeArrowheads="1"/>
              </p:cNvSpPr>
              <p:nvPr/>
            </p:nvSpPr>
            <p:spPr bwMode="auto">
              <a:xfrm>
                <a:off x="2094" y="3967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86" name="Line 67"/>
              <p:cNvSpPr>
                <a:spLocks noChangeShapeType="1"/>
              </p:cNvSpPr>
              <p:nvPr/>
            </p:nvSpPr>
            <p:spPr bwMode="auto">
              <a:xfrm>
                <a:off x="2094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87" name="Line 68"/>
              <p:cNvSpPr>
                <a:spLocks noChangeShapeType="1"/>
              </p:cNvSpPr>
              <p:nvPr/>
            </p:nvSpPr>
            <p:spPr bwMode="auto">
              <a:xfrm>
                <a:off x="2407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88" name="Rectangle 69"/>
              <p:cNvSpPr>
                <a:spLocks noChangeArrowheads="1"/>
              </p:cNvSpPr>
              <p:nvPr/>
            </p:nvSpPr>
            <p:spPr bwMode="auto">
              <a:xfrm>
                <a:off x="2094" y="3960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89" name="Oval 70"/>
              <p:cNvSpPr>
                <a:spLocks noChangeArrowheads="1"/>
              </p:cNvSpPr>
              <p:nvPr/>
            </p:nvSpPr>
            <p:spPr bwMode="auto">
              <a:xfrm>
                <a:off x="2091" y="3901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23990" name="Group 71"/>
              <p:cNvGrpSpPr>
                <a:grpSpLocks/>
              </p:cNvGrpSpPr>
              <p:nvPr/>
            </p:nvGrpSpPr>
            <p:grpSpPr bwMode="auto">
              <a:xfrm>
                <a:off x="2106" y="3843"/>
                <a:ext cx="294" cy="250"/>
                <a:chOff x="2910" y="2425"/>
                <a:chExt cx="296" cy="250"/>
              </a:xfrm>
            </p:grpSpPr>
            <p:sp>
              <p:nvSpPr>
                <p:cNvPr id="123991" name="Rectangle 7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3992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910" y="2425"/>
                  <a:ext cx="29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1d</a:t>
                  </a:r>
                </a:p>
              </p:txBody>
            </p:sp>
          </p:grpSp>
        </p:grpSp>
        <p:grpSp>
          <p:nvGrpSpPr>
            <p:cNvPr id="123976" name="Group 74"/>
            <p:cNvGrpSpPr>
              <a:grpSpLocks/>
            </p:cNvGrpSpPr>
            <p:nvPr/>
          </p:nvGrpSpPr>
          <p:grpSpPr bwMode="auto">
            <a:xfrm>
              <a:off x="2778" y="3573"/>
              <a:ext cx="316" cy="250"/>
              <a:chOff x="2016" y="1976"/>
              <a:chExt cx="316" cy="250"/>
            </a:xfrm>
          </p:grpSpPr>
          <p:sp>
            <p:nvSpPr>
              <p:cNvPr id="123977" name="Oval 75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78" name="Line 76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79" name="Line 77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80" name="Rectangle 78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3981" name="Oval 79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23982" name="Group 80"/>
              <p:cNvGrpSpPr>
                <a:grpSpLocks/>
              </p:cNvGrpSpPr>
              <p:nvPr/>
            </p:nvGrpSpPr>
            <p:grpSpPr bwMode="auto">
              <a:xfrm>
                <a:off x="2029" y="1976"/>
                <a:ext cx="294" cy="250"/>
                <a:chOff x="2909" y="2425"/>
                <a:chExt cx="299" cy="250"/>
              </a:xfrm>
            </p:grpSpPr>
            <p:sp>
              <p:nvSpPr>
                <p:cNvPr id="123983" name="Rectangle 81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3984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2909" y="2425"/>
                  <a:ext cx="299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1b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23923" name="Group 83"/>
          <p:cNvGrpSpPr>
            <a:grpSpLocks/>
          </p:cNvGrpSpPr>
          <p:nvPr/>
        </p:nvGrpSpPr>
        <p:grpSpPr bwMode="auto">
          <a:xfrm>
            <a:off x="5414963" y="5324475"/>
            <a:ext cx="501650" cy="396875"/>
            <a:chOff x="3537" y="3473"/>
            <a:chExt cx="316" cy="250"/>
          </a:xfrm>
        </p:grpSpPr>
        <p:sp>
          <p:nvSpPr>
            <p:cNvPr id="123958" name="Oval 84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59" name="Line 85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60" name="Line 86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61" name="Rectangle 87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62" name="Oval 88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63" name="Rectangle 89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64" name="Text Box 90"/>
            <p:cNvSpPr txBox="1">
              <a:spLocks noChangeArrowheads="1"/>
            </p:cNvSpPr>
            <p:nvPr/>
          </p:nvSpPr>
          <p:spPr bwMode="auto">
            <a:xfrm>
              <a:off x="3551" y="3473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23924" name="Line 91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25" name="Line 92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26" name="Line 93"/>
          <p:cNvSpPr>
            <a:spLocks noChangeShapeType="1"/>
          </p:cNvSpPr>
          <p:nvPr/>
        </p:nvSpPr>
        <p:spPr bwMode="auto">
          <a:xfrm>
            <a:off x="5921375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27" name="Line 94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23928" name="Group 95"/>
          <p:cNvGrpSpPr>
            <a:grpSpLocks/>
          </p:cNvGrpSpPr>
          <p:nvPr/>
        </p:nvGrpSpPr>
        <p:grpSpPr bwMode="auto">
          <a:xfrm>
            <a:off x="6142038" y="5046663"/>
            <a:ext cx="501650" cy="396875"/>
            <a:chOff x="4320" y="1936"/>
            <a:chExt cx="316" cy="250"/>
          </a:xfrm>
        </p:grpSpPr>
        <p:sp>
          <p:nvSpPr>
            <p:cNvPr id="123951" name="Oval 96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52" name="Line 97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53" name="Line 98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54" name="Rectangle 99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55" name="Oval 100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56" name="Rectangle 101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57" name="Text Box 102"/>
            <p:cNvSpPr txBox="1">
              <a:spLocks noChangeArrowheads="1"/>
            </p:cNvSpPr>
            <p:nvPr/>
          </p:nvSpPr>
          <p:spPr bwMode="auto">
            <a:xfrm>
              <a:off x="4338" y="1936"/>
              <a:ext cx="28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2c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3929" name="Group 103"/>
          <p:cNvGrpSpPr>
            <a:grpSpLocks/>
          </p:cNvGrpSpPr>
          <p:nvPr/>
        </p:nvGrpSpPr>
        <p:grpSpPr bwMode="auto">
          <a:xfrm>
            <a:off x="6405563" y="5502275"/>
            <a:ext cx="501650" cy="396875"/>
            <a:chOff x="4596" y="2158"/>
            <a:chExt cx="316" cy="250"/>
          </a:xfrm>
        </p:grpSpPr>
        <p:sp>
          <p:nvSpPr>
            <p:cNvPr id="123944" name="Oval 104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45" name="Line 105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46" name="Line 106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47" name="Rectangle 107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48" name="Oval 108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49" name="Rectangle 109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3950" name="Text Box 110"/>
            <p:cNvSpPr txBox="1">
              <a:spLocks noChangeArrowheads="1"/>
            </p:cNvSpPr>
            <p:nvPr/>
          </p:nvSpPr>
          <p:spPr bwMode="auto">
            <a:xfrm>
              <a:off x="4610" y="2158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2b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23930" name="Text Box 111"/>
          <p:cNvSpPr txBox="1">
            <a:spLocks noChangeArrowheads="1"/>
          </p:cNvSpPr>
          <p:nvPr/>
        </p:nvSpPr>
        <p:spPr bwMode="auto">
          <a:xfrm>
            <a:off x="7656513" y="5159375"/>
            <a:ext cx="8937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other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networks</a:t>
            </a:r>
          </a:p>
        </p:txBody>
      </p:sp>
      <p:sp>
        <p:nvSpPr>
          <p:cNvPr id="123931" name="Freeform 112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80645000 w 738"/>
              <a:gd name="T1" fmla="*/ 992941563 h 1108"/>
              <a:gd name="T2" fmla="*/ 536794075 w 738"/>
              <a:gd name="T3" fmla="*/ 433466875 h 1108"/>
              <a:gd name="T4" fmla="*/ 1670864388 w 738"/>
              <a:gd name="T5" fmla="*/ 141128750 h 1108"/>
              <a:gd name="T6" fmla="*/ 1665824075 w 738"/>
              <a:gd name="T7" fmla="*/ 1282760325 h 1108"/>
              <a:gd name="T8" fmla="*/ 1706146575 w 738"/>
              <a:gd name="T9" fmla="*/ 2147483647 h 1108"/>
              <a:gd name="T10" fmla="*/ 851812813 w 738"/>
              <a:gd name="T11" fmla="*/ 2147483647 h 1108"/>
              <a:gd name="T12" fmla="*/ 128528763 w 738"/>
              <a:gd name="T13" fmla="*/ 2038807200 h 1108"/>
              <a:gd name="T14" fmla="*/ 80645000 w 738"/>
              <a:gd name="T15" fmla="*/ 992941563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32" name="Text Box 113"/>
          <p:cNvSpPr txBox="1">
            <a:spLocks noChangeArrowheads="1"/>
          </p:cNvSpPr>
          <p:nvPr/>
        </p:nvSpPr>
        <p:spPr bwMode="auto">
          <a:xfrm>
            <a:off x="349250" y="5556250"/>
            <a:ext cx="8937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other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networks</a:t>
            </a:r>
          </a:p>
        </p:txBody>
      </p:sp>
      <p:sp>
        <p:nvSpPr>
          <p:cNvPr id="123933" name="Line 114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34" name="Freeform 115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163360752 h 420"/>
              <a:gd name="T2" fmla="*/ 419640697 w 654"/>
              <a:gd name="T3" fmla="*/ 0 h 420"/>
              <a:gd name="T4" fmla="*/ 0 60000 65536"/>
              <a:gd name="T5" fmla="*/ 0 60000 65536"/>
              <a:gd name="T6" fmla="*/ 0 w 654"/>
              <a:gd name="T7" fmla="*/ 0 h 420"/>
              <a:gd name="T8" fmla="*/ 654 w 654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35" name="Freeform 116"/>
          <p:cNvSpPr>
            <a:spLocks/>
          </p:cNvSpPr>
          <p:nvPr/>
        </p:nvSpPr>
        <p:spPr bwMode="auto">
          <a:xfrm>
            <a:off x="3552825" y="3990975"/>
            <a:ext cx="973138" cy="795338"/>
          </a:xfrm>
          <a:custGeom>
            <a:avLst/>
            <a:gdLst>
              <a:gd name="T0" fmla="*/ 58065796 w 1198"/>
              <a:gd name="T1" fmla="*/ 562896502 h 451"/>
              <a:gd name="T2" fmla="*/ 118769950 w 1198"/>
              <a:gd name="T3" fmla="*/ 276782914 h 451"/>
              <a:gd name="T4" fmla="*/ 295605695 w 1198"/>
              <a:gd name="T5" fmla="*/ 152385703 h 451"/>
              <a:gd name="T6" fmla="*/ 651917168 w 1198"/>
              <a:gd name="T7" fmla="*/ 77747376 h 451"/>
              <a:gd name="T8" fmla="*/ 779265029 w 1198"/>
              <a:gd name="T9" fmla="*/ 612655386 h 451"/>
              <a:gd name="T10" fmla="*/ 586593452 w 1198"/>
              <a:gd name="T11" fmla="*/ 1284400330 h 451"/>
              <a:gd name="T12" fmla="*/ 202569478 w 1198"/>
              <a:gd name="T13" fmla="*/ 1321719494 h 451"/>
              <a:gd name="T14" fmla="*/ 23754152 w 1198"/>
              <a:gd name="T15" fmla="*/ 1048045628 h 451"/>
              <a:gd name="T16" fmla="*/ 58065796 w 1198"/>
              <a:gd name="T17" fmla="*/ 562896502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36" name="Text Box 117"/>
          <p:cNvSpPr txBox="1">
            <a:spLocks noChangeArrowheads="1"/>
          </p:cNvSpPr>
          <p:nvPr/>
        </p:nvSpPr>
        <p:spPr bwMode="auto">
          <a:xfrm>
            <a:off x="3875088" y="41481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  <a:latin typeface="Arial" charset="0"/>
              </a:rPr>
              <a:t>x</a:t>
            </a:r>
          </a:p>
        </p:txBody>
      </p:sp>
      <p:sp>
        <p:nvSpPr>
          <p:cNvPr id="123937" name="Text Box 118"/>
          <p:cNvSpPr txBox="1">
            <a:spLocks noChangeArrowheads="1"/>
          </p:cNvSpPr>
          <p:nvPr/>
        </p:nvSpPr>
        <p:spPr bwMode="auto">
          <a:xfrm rot="2261289">
            <a:off x="4338638" y="4397375"/>
            <a:ext cx="1301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>
                <a:solidFill>
                  <a:srgbClr val="000000"/>
                </a:solidFill>
                <a:latin typeface="Arial" charset="0"/>
              </a:rPr>
              <a:t>……</a:t>
            </a:r>
          </a:p>
        </p:txBody>
      </p:sp>
      <p:sp>
        <p:nvSpPr>
          <p:cNvPr id="123938" name="Text Box 119"/>
          <p:cNvSpPr txBox="1">
            <a:spLocks noChangeArrowheads="1"/>
          </p:cNvSpPr>
          <p:nvPr/>
        </p:nvSpPr>
        <p:spPr bwMode="auto">
          <a:xfrm rot="-1061543">
            <a:off x="2935288" y="3878263"/>
            <a:ext cx="7429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>
                <a:solidFill>
                  <a:srgbClr val="000000"/>
                </a:solidFill>
                <a:latin typeface="Arial" charset="0"/>
              </a:rPr>
              <a:t>…</a:t>
            </a:r>
          </a:p>
        </p:txBody>
      </p:sp>
      <p:sp>
        <p:nvSpPr>
          <p:cNvPr id="123939" name="Line 120"/>
          <p:cNvSpPr>
            <a:spLocks noChangeShapeType="1"/>
          </p:cNvSpPr>
          <p:nvPr/>
        </p:nvSpPr>
        <p:spPr bwMode="auto">
          <a:xfrm flipV="1">
            <a:off x="3981450" y="6088063"/>
            <a:ext cx="423863" cy="1460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40" name="Freeform 121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1118949375 w 444"/>
              <a:gd name="T3" fmla="*/ 650200313 h 258"/>
              <a:gd name="T4" fmla="*/ 0 60000 65536"/>
              <a:gd name="T5" fmla="*/ 0 60000 65536"/>
              <a:gd name="T6" fmla="*/ 0 w 444"/>
              <a:gd name="T7" fmla="*/ 0 h 258"/>
              <a:gd name="T8" fmla="*/ 444 w 444"/>
              <a:gd name="T9" fmla="*/ 258 h 25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41" name="Line 122"/>
          <p:cNvSpPr>
            <a:spLocks noChangeShapeType="1"/>
          </p:cNvSpPr>
          <p:nvPr/>
        </p:nvSpPr>
        <p:spPr bwMode="auto">
          <a:xfrm flipV="1">
            <a:off x="3989388" y="5603875"/>
            <a:ext cx="0" cy="5937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942" name="Text Box 123"/>
          <p:cNvSpPr txBox="1">
            <a:spLocks noChangeArrowheads="1"/>
          </p:cNvSpPr>
          <p:nvPr/>
        </p:nvSpPr>
        <p:spPr bwMode="auto">
          <a:xfrm>
            <a:off x="3789363" y="6143625"/>
            <a:ext cx="32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pic>
        <p:nvPicPr>
          <p:cNvPr id="123943" name="Picture 124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438" y="904875"/>
            <a:ext cx="73136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0969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249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CCA51A9E-F7F4-D947-B59D-4556F8BB190C}" type="slidenum">
              <a:rPr lang="en-US" smtClean="0">
                <a:solidFill>
                  <a:srgbClr val="000000"/>
                </a:solidFill>
              </a:rPr>
              <a:pPr/>
              <a:t>31</a:t>
            </a:fld>
            <a:endParaRPr lang="en-US" smtClean="0">
              <a:solidFill>
                <a:srgbClr val="000000"/>
              </a:solidFill>
            </a:endParaRPr>
          </a:p>
        </p:txBody>
      </p:sp>
      <p:grpSp>
        <p:nvGrpSpPr>
          <p:cNvPr id="124932" name="Group 2"/>
          <p:cNvGrpSpPr>
            <a:grpSpLocks/>
          </p:cNvGrpSpPr>
          <p:nvPr/>
        </p:nvGrpSpPr>
        <p:grpSpPr bwMode="auto">
          <a:xfrm>
            <a:off x="265113" y="4508502"/>
            <a:ext cx="8408987" cy="1443038"/>
            <a:chOff x="248" y="1396"/>
            <a:chExt cx="5297" cy="909"/>
          </a:xfrm>
        </p:grpSpPr>
        <p:sp>
          <p:nvSpPr>
            <p:cNvPr id="124936" name="Rectangle 3"/>
            <p:cNvSpPr>
              <a:spLocks noChangeArrowheads="1"/>
            </p:cNvSpPr>
            <p:nvPr/>
          </p:nvSpPr>
          <p:spPr bwMode="auto">
            <a:xfrm>
              <a:off x="248" y="1400"/>
              <a:ext cx="1134" cy="89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937" name="Text Box 4"/>
            <p:cNvSpPr txBox="1">
              <a:spLocks noChangeArrowheads="1"/>
            </p:cNvSpPr>
            <p:nvPr/>
          </p:nvSpPr>
          <p:spPr bwMode="auto">
            <a:xfrm>
              <a:off x="411" y="1528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938" name="Text Box 5"/>
            <p:cNvSpPr txBox="1">
              <a:spLocks noChangeArrowheads="1"/>
            </p:cNvSpPr>
            <p:nvPr/>
          </p:nvSpPr>
          <p:spPr bwMode="auto">
            <a:xfrm>
              <a:off x="250" y="1492"/>
              <a:ext cx="1127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learn from inter-AS 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protocol that subnet 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x is reachable via 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multiple gateways</a:t>
              </a:r>
            </a:p>
          </p:txBody>
        </p:sp>
        <p:sp>
          <p:nvSpPr>
            <p:cNvPr id="124939" name="Rectangle 6"/>
            <p:cNvSpPr>
              <a:spLocks noChangeArrowheads="1"/>
            </p:cNvSpPr>
            <p:nvPr/>
          </p:nvSpPr>
          <p:spPr bwMode="auto">
            <a:xfrm>
              <a:off x="2958" y="1408"/>
              <a:ext cx="1134" cy="8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940" name="Rectangle 7"/>
            <p:cNvSpPr>
              <a:spLocks noChangeArrowheads="1"/>
            </p:cNvSpPr>
            <p:nvPr/>
          </p:nvSpPr>
          <p:spPr bwMode="auto">
            <a:xfrm>
              <a:off x="1574" y="1415"/>
              <a:ext cx="1134" cy="88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941" name="Rectangle 8"/>
            <p:cNvSpPr>
              <a:spLocks noChangeArrowheads="1"/>
            </p:cNvSpPr>
            <p:nvPr/>
          </p:nvSpPr>
          <p:spPr bwMode="auto">
            <a:xfrm>
              <a:off x="4341" y="1399"/>
              <a:ext cx="1134" cy="88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942" name="Text Box 9"/>
            <p:cNvSpPr txBox="1">
              <a:spLocks noChangeArrowheads="1"/>
            </p:cNvSpPr>
            <p:nvPr/>
          </p:nvSpPr>
          <p:spPr bwMode="auto">
            <a:xfrm>
              <a:off x="1555" y="1433"/>
              <a:ext cx="1212" cy="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use routing info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from intra-AS 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protocol to determine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costs of least-cost 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paths to each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of the gateways</a:t>
              </a:r>
            </a:p>
          </p:txBody>
        </p:sp>
        <p:sp>
          <p:nvSpPr>
            <p:cNvPr id="124943" name="Text Box 10"/>
            <p:cNvSpPr txBox="1">
              <a:spLocks noChangeArrowheads="1"/>
            </p:cNvSpPr>
            <p:nvPr/>
          </p:nvSpPr>
          <p:spPr bwMode="auto">
            <a:xfrm>
              <a:off x="2964" y="1493"/>
              <a:ext cx="113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hot potato routing: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choose the gateway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that has the 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smallest least cost</a:t>
              </a:r>
            </a:p>
          </p:txBody>
        </p:sp>
        <p:sp>
          <p:nvSpPr>
            <p:cNvPr id="124944" name="Text Box 11"/>
            <p:cNvSpPr txBox="1">
              <a:spLocks noChangeArrowheads="1"/>
            </p:cNvSpPr>
            <p:nvPr/>
          </p:nvSpPr>
          <p:spPr bwMode="auto">
            <a:xfrm>
              <a:off x="4318" y="1396"/>
              <a:ext cx="1227" cy="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determine from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forwarding table the 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interface I that leads 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to least-cost gateway. 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Enter (x,I) in 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forwarding table</a:t>
              </a:r>
            </a:p>
          </p:txBody>
        </p:sp>
        <p:sp>
          <p:nvSpPr>
            <p:cNvPr id="124945" name="Line 12"/>
            <p:cNvSpPr>
              <a:spLocks noChangeShapeType="1"/>
            </p:cNvSpPr>
            <p:nvPr/>
          </p:nvSpPr>
          <p:spPr bwMode="auto">
            <a:xfrm flipV="1">
              <a:off x="1382" y="1817"/>
              <a:ext cx="186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946" name="Line 13"/>
            <p:cNvSpPr>
              <a:spLocks noChangeShapeType="1"/>
            </p:cNvSpPr>
            <p:nvPr/>
          </p:nvSpPr>
          <p:spPr bwMode="auto">
            <a:xfrm>
              <a:off x="2712" y="1817"/>
              <a:ext cx="2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4947" name="Line 14"/>
            <p:cNvSpPr>
              <a:spLocks noChangeShapeType="1"/>
            </p:cNvSpPr>
            <p:nvPr/>
          </p:nvSpPr>
          <p:spPr bwMode="auto">
            <a:xfrm>
              <a:off x="4094" y="1834"/>
              <a:ext cx="2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24933" name="Rectangle 15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764588" cy="1143000"/>
          </a:xfrm>
        </p:spPr>
        <p:txBody>
          <a:bodyPr/>
          <a:lstStyle/>
          <a:p>
            <a:r>
              <a:rPr lang="en-US" sz="3600"/>
              <a:t>Example: choosing among multiple ASes</a:t>
            </a:r>
          </a:p>
        </p:txBody>
      </p:sp>
      <p:sp>
        <p:nvSpPr>
          <p:cNvPr id="124934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409575" y="1250950"/>
            <a:ext cx="7991475" cy="27543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now suppose AS1 learns from inter-AS protocol that subnet </a:t>
            </a:r>
            <a:r>
              <a:rPr lang="en-US" sz="2400" i="1">
                <a:solidFill>
                  <a:srgbClr val="CC0000"/>
                </a:solidFill>
              </a:rPr>
              <a:t>x</a:t>
            </a:r>
            <a:r>
              <a:rPr lang="en-US" sz="2400">
                <a:solidFill>
                  <a:srgbClr val="CC0000"/>
                </a:solidFill>
              </a:rPr>
              <a:t> </a:t>
            </a:r>
            <a:r>
              <a:rPr lang="en-US" sz="2400"/>
              <a:t>is reachable from AS3 </a:t>
            </a:r>
            <a:r>
              <a:rPr lang="en-US" sz="2400" i="1"/>
              <a:t>and</a:t>
            </a:r>
            <a:r>
              <a:rPr lang="en-US" sz="2400"/>
              <a:t> from AS2.</a:t>
            </a:r>
          </a:p>
          <a:p>
            <a:pPr>
              <a:lnSpc>
                <a:spcPct val="80000"/>
              </a:lnSpc>
            </a:pPr>
            <a:r>
              <a:rPr lang="en-US" sz="2400"/>
              <a:t>to configure forwarding table, router 1d must determine towards which gateway it should forward packets for dest </a:t>
            </a:r>
            <a:r>
              <a:rPr lang="en-US" sz="2400">
                <a:solidFill>
                  <a:srgbClr val="CC0000"/>
                </a:solidFill>
              </a:rPr>
              <a:t>x</a:t>
            </a:r>
          </a:p>
          <a:p>
            <a:pPr lvl="1">
              <a:lnSpc>
                <a:spcPct val="80000"/>
              </a:lnSpc>
            </a:pPr>
            <a:r>
              <a:rPr lang="en-US"/>
              <a:t>this is also job of inter-AS routing protocol!</a:t>
            </a:r>
          </a:p>
          <a:p>
            <a:pPr>
              <a:lnSpc>
                <a:spcPct val="80000"/>
              </a:lnSpc>
            </a:pPr>
            <a:r>
              <a:rPr lang="en-US" sz="2400" i="1">
                <a:solidFill>
                  <a:srgbClr val="CC0000"/>
                </a:solidFill>
              </a:rPr>
              <a:t>hot potato routing: send</a:t>
            </a:r>
            <a:r>
              <a:rPr lang="en-US" sz="2400"/>
              <a:t> packet towards closest of two routers.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  <p:pic>
        <p:nvPicPr>
          <p:cNvPr id="124935" name="Picture 17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438" y="760413"/>
            <a:ext cx="73136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55237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2595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AC277E4E-24B4-1646-B2B9-6542A8844B05}" type="slidenum">
              <a:rPr lang="en-US" smtClean="0">
                <a:solidFill>
                  <a:srgbClr val="000000"/>
                </a:solidFill>
              </a:rPr>
              <a:pPr/>
              <a:t>32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25956" name="Picture 2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95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600200"/>
            <a:ext cx="3810000" cy="343902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2400" dirty="0"/>
              <a:t>4.5 routing algorithms</a:t>
            </a:r>
          </a:p>
          <a:p>
            <a:pPr lvl="1"/>
            <a:r>
              <a:rPr lang="en-US" sz="2000" dirty="0"/>
              <a:t>link state</a:t>
            </a:r>
          </a:p>
          <a:p>
            <a:pPr lvl="1"/>
            <a:r>
              <a:rPr lang="en-US" sz="2000" dirty="0"/>
              <a:t>distance vector</a:t>
            </a:r>
          </a:p>
          <a:p>
            <a:pPr lvl="1"/>
            <a:r>
              <a:rPr lang="en-US" sz="2000" dirty="0"/>
              <a:t>hierarchical routing</a:t>
            </a:r>
          </a:p>
          <a:p>
            <a:pPr>
              <a:buFont typeface="Wingdings" charset="2"/>
              <a:buNone/>
            </a:pPr>
            <a:r>
              <a:rPr lang="en-US" sz="2400" dirty="0">
                <a:solidFill>
                  <a:srgbClr val="CC0000"/>
                </a:solidFill>
              </a:rPr>
              <a:t>4.6 routing in the Internet</a:t>
            </a:r>
          </a:p>
          <a:p>
            <a:pPr lvl="1"/>
            <a:r>
              <a:rPr lang="en-US" sz="2000" dirty="0">
                <a:solidFill>
                  <a:srgbClr val="CC0000"/>
                </a:solidFill>
              </a:rPr>
              <a:t>RIP</a:t>
            </a:r>
          </a:p>
          <a:p>
            <a:pPr lvl="1"/>
            <a:r>
              <a:rPr lang="en-US" sz="2000" dirty="0">
                <a:solidFill>
                  <a:srgbClr val="CC0000"/>
                </a:solidFill>
              </a:rPr>
              <a:t>OSPF</a:t>
            </a:r>
          </a:p>
          <a:p>
            <a:pPr lvl="1"/>
            <a:r>
              <a:rPr lang="en-US" sz="2000" dirty="0">
                <a:solidFill>
                  <a:srgbClr val="CC0000"/>
                </a:solidFill>
              </a:rPr>
              <a:t>BGP</a:t>
            </a:r>
          </a:p>
          <a:p>
            <a:endParaRPr lang="en-US" sz="2400" dirty="0"/>
          </a:p>
        </p:txBody>
      </p:sp>
      <p:sp>
        <p:nvSpPr>
          <p:cNvPr id="125959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4. Internet Routing: Outline</a:t>
            </a:r>
            <a:endParaRPr lang="en-US" sz="4400" dirty="0">
              <a:solidFill>
                <a:srgbClr val="000099"/>
              </a:solidFill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795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269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9CFDD90C-80D3-2F4A-A1FC-E39118C9EB72}" type="slidenum">
              <a:rPr lang="en-US" smtClean="0">
                <a:solidFill>
                  <a:srgbClr val="000000"/>
                </a:solidFill>
              </a:rPr>
              <a:pPr/>
              <a:t>33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69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Intra-AS Routing</a:t>
            </a:r>
          </a:p>
        </p:txBody>
      </p:sp>
      <p:sp>
        <p:nvSpPr>
          <p:cNvPr id="1269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also known as </a:t>
            </a:r>
            <a:r>
              <a:rPr lang="en-US" i="1">
                <a:solidFill>
                  <a:srgbClr val="CC0000"/>
                </a:solidFill>
              </a:rPr>
              <a:t>interior gateway protocols (IGP)</a:t>
            </a:r>
          </a:p>
          <a:p>
            <a:r>
              <a:rPr lang="en-US"/>
              <a:t>most common intra-AS routing protocols:</a:t>
            </a:r>
          </a:p>
          <a:p>
            <a:pPr lvl="1"/>
            <a:r>
              <a:rPr lang="en-US" sz="2800"/>
              <a:t>RIP: Routing Information Protocol</a:t>
            </a:r>
          </a:p>
          <a:p>
            <a:pPr lvl="1"/>
            <a:r>
              <a:rPr lang="en-US" sz="2800"/>
              <a:t>OSPF: Open Shortest Path First</a:t>
            </a:r>
          </a:p>
          <a:p>
            <a:pPr lvl="1"/>
            <a:r>
              <a:rPr lang="en-US" sz="2800"/>
              <a:t>IGRP: Interior Gateway Routing Protocol (Cisco proprietary)</a:t>
            </a:r>
          </a:p>
        </p:txBody>
      </p:sp>
      <p:pic>
        <p:nvPicPr>
          <p:cNvPr id="126982" name="Picture 4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1175" y="1031875"/>
            <a:ext cx="41132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89825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280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F73FD7B3-7964-9446-B111-6E8A96321C91}" type="slidenum">
              <a:rPr lang="en-US" smtClean="0">
                <a:solidFill>
                  <a:srgbClr val="000000"/>
                </a:solidFill>
              </a:rPr>
              <a:pPr/>
              <a:t>34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28004" name="Picture 56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849313"/>
            <a:ext cx="73136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70863" cy="941388"/>
          </a:xfrm>
        </p:spPr>
        <p:txBody>
          <a:bodyPr/>
          <a:lstStyle/>
          <a:p>
            <a:r>
              <a:rPr lang="en-US" sz="4000"/>
              <a:t>RIP ( Routing Information Protocol)</a:t>
            </a:r>
          </a:p>
        </p:txBody>
      </p:sp>
      <p:sp>
        <p:nvSpPr>
          <p:cNvPr id="1280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89050"/>
            <a:ext cx="8362950" cy="1695450"/>
          </a:xfrm>
        </p:spPr>
        <p:txBody>
          <a:bodyPr/>
          <a:lstStyle/>
          <a:p>
            <a:r>
              <a:rPr lang="en-US" sz="2400"/>
              <a:t>included in BSD-UNIX distribution in 1982</a:t>
            </a:r>
          </a:p>
          <a:p>
            <a:r>
              <a:rPr lang="en-US" sz="2400"/>
              <a:t>distance vector algorithm</a:t>
            </a:r>
          </a:p>
          <a:p>
            <a:pPr lvl="1"/>
            <a:r>
              <a:rPr lang="en-US" sz="2000"/>
              <a:t>distance metric: # hops (max = 15 hops), each link has cost 1</a:t>
            </a:r>
          </a:p>
          <a:p>
            <a:pPr lvl="1"/>
            <a:r>
              <a:rPr lang="en-US" sz="2000"/>
              <a:t>DVs exchanged with neighbors every 30 sec in response message (aka </a:t>
            </a:r>
            <a:r>
              <a:rPr lang="en-US" sz="2000">
                <a:solidFill>
                  <a:srgbClr val="CC0000"/>
                </a:solidFill>
              </a:rPr>
              <a:t>advertisement</a:t>
            </a:r>
            <a:r>
              <a:rPr lang="en-US" sz="2000"/>
              <a:t>)</a:t>
            </a:r>
          </a:p>
          <a:p>
            <a:pPr lvl="1"/>
            <a:r>
              <a:rPr lang="en-US" sz="2000"/>
              <a:t>each advertisement: list of up to 25 destination </a:t>
            </a:r>
            <a:r>
              <a:rPr lang="en-US" sz="2000" i="1">
                <a:solidFill>
                  <a:srgbClr val="CC0000"/>
                </a:solidFill>
              </a:rPr>
              <a:t>subnets</a:t>
            </a:r>
            <a:r>
              <a:rPr lang="en-US" sz="2000" i="1">
                <a:solidFill>
                  <a:srgbClr val="FF0000"/>
                </a:solidFill>
              </a:rPr>
              <a:t> </a:t>
            </a:r>
            <a:r>
              <a:rPr lang="en-US" sz="2000" i="1"/>
              <a:t>(in IP addressing sense)</a:t>
            </a:r>
          </a:p>
          <a:p>
            <a:endParaRPr lang="en-US" sz="2400"/>
          </a:p>
          <a:p>
            <a:pPr lvl="1">
              <a:buFont typeface="Wingdings" charset="2"/>
              <a:buNone/>
            </a:pPr>
            <a:endParaRPr lang="en-US" i="1">
              <a:solidFill>
                <a:schemeClr val="accent2"/>
              </a:solidFill>
            </a:endParaRPr>
          </a:p>
          <a:p>
            <a:pPr>
              <a:buFont typeface="Wingdings" charset="2"/>
              <a:buNone/>
            </a:pPr>
            <a:endParaRPr lang="en-US" sz="2400"/>
          </a:p>
        </p:txBody>
      </p:sp>
      <p:grpSp>
        <p:nvGrpSpPr>
          <p:cNvPr id="128007" name="Group 4"/>
          <p:cNvGrpSpPr>
            <a:grpSpLocks/>
          </p:cNvGrpSpPr>
          <p:nvPr/>
        </p:nvGrpSpPr>
        <p:grpSpPr bwMode="auto">
          <a:xfrm>
            <a:off x="835025" y="4143375"/>
            <a:ext cx="3968750" cy="2336800"/>
            <a:chOff x="1824" y="912"/>
            <a:chExt cx="2688" cy="1745"/>
          </a:xfrm>
        </p:grpSpPr>
        <p:sp>
          <p:nvSpPr>
            <p:cNvPr id="128010" name="Freeform 5"/>
            <p:cNvSpPr>
              <a:spLocks/>
            </p:cNvSpPr>
            <p:nvPr/>
          </p:nvSpPr>
          <p:spPr bwMode="auto">
            <a:xfrm>
              <a:off x="1824" y="912"/>
              <a:ext cx="2688" cy="1745"/>
            </a:xfrm>
            <a:custGeom>
              <a:avLst/>
              <a:gdLst>
                <a:gd name="T0" fmla="*/ 0 w 2250"/>
                <a:gd name="T1" fmla="*/ 957 h 1409"/>
                <a:gd name="T2" fmla="*/ 313 w 2250"/>
                <a:gd name="T3" fmla="*/ 493 h 1409"/>
                <a:gd name="T4" fmla="*/ 755 w 2250"/>
                <a:gd name="T5" fmla="*/ 53 h 1409"/>
                <a:gd name="T6" fmla="*/ 2214 w 2250"/>
                <a:gd name="T7" fmla="*/ 170 h 1409"/>
                <a:gd name="T8" fmla="*/ 2809 w 2250"/>
                <a:gd name="T9" fmla="*/ 741 h 1409"/>
                <a:gd name="T10" fmla="*/ 3138 w 2250"/>
                <a:gd name="T11" fmla="*/ 1390 h 1409"/>
                <a:gd name="T12" fmla="*/ 2368 w 2250"/>
                <a:gd name="T13" fmla="*/ 2015 h 1409"/>
                <a:gd name="T14" fmla="*/ 1417 w 2250"/>
                <a:gd name="T15" fmla="*/ 2126 h 1409"/>
                <a:gd name="T16" fmla="*/ 664 w 2250"/>
                <a:gd name="T17" fmla="*/ 2079 h 1409"/>
                <a:gd name="T18" fmla="*/ 146 w 2250"/>
                <a:gd name="T19" fmla="*/ 1638 h 1409"/>
                <a:gd name="T20" fmla="*/ 0 w 2250"/>
                <a:gd name="T21" fmla="*/ 957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11" name="Oval 6"/>
            <p:cNvSpPr>
              <a:spLocks noChangeArrowheads="1"/>
            </p:cNvSpPr>
            <p:nvPr/>
          </p:nvSpPr>
          <p:spPr bwMode="auto">
            <a:xfrm>
              <a:off x="2566" y="218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12" name="Line 7"/>
            <p:cNvSpPr>
              <a:spLocks noChangeShapeType="1"/>
            </p:cNvSpPr>
            <p:nvPr/>
          </p:nvSpPr>
          <p:spPr bwMode="auto">
            <a:xfrm>
              <a:off x="2566" y="217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13" name="Line 8"/>
            <p:cNvSpPr>
              <a:spLocks noChangeShapeType="1"/>
            </p:cNvSpPr>
            <p:nvPr/>
          </p:nvSpPr>
          <p:spPr bwMode="auto">
            <a:xfrm>
              <a:off x="2879" y="217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14" name="Rectangle 9"/>
            <p:cNvSpPr>
              <a:spLocks noChangeArrowheads="1"/>
            </p:cNvSpPr>
            <p:nvPr/>
          </p:nvSpPr>
          <p:spPr bwMode="auto">
            <a:xfrm>
              <a:off x="2566" y="217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15" name="Oval 10"/>
            <p:cNvSpPr>
              <a:spLocks noChangeArrowheads="1"/>
            </p:cNvSpPr>
            <p:nvPr/>
          </p:nvSpPr>
          <p:spPr bwMode="auto">
            <a:xfrm>
              <a:off x="2563" y="212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16" name="Oval 11"/>
            <p:cNvSpPr>
              <a:spLocks noChangeArrowheads="1"/>
            </p:cNvSpPr>
            <p:nvPr/>
          </p:nvSpPr>
          <p:spPr bwMode="auto">
            <a:xfrm>
              <a:off x="2562" y="149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17" name="Line 12"/>
            <p:cNvSpPr>
              <a:spLocks noChangeShapeType="1"/>
            </p:cNvSpPr>
            <p:nvPr/>
          </p:nvSpPr>
          <p:spPr bwMode="auto">
            <a:xfrm>
              <a:off x="2562" y="148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18" name="Line 13"/>
            <p:cNvSpPr>
              <a:spLocks noChangeShapeType="1"/>
            </p:cNvSpPr>
            <p:nvPr/>
          </p:nvSpPr>
          <p:spPr bwMode="auto">
            <a:xfrm>
              <a:off x="2875" y="148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19" name="Rectangle 14"/>
            <p:cNvSpPr>
              <a:spLocks noChangeArrowheads="1"/>
            </p:cNvSpPr>
            <p:nvPr/>
          </p:nvSpPr>
          <p:spPr bwMode="auto">
            <a:xfrm>
              <a:off x="2562" y="148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20" name="Oval 15"/>
            <p:cNvSpPr>
              <a:spLocks noChangeArrowheads="1"/>
            </p:cNvSpPr>
            <p:nvPr/>
          </p:nvSpPr>
          <p:spPr bwMode="auto">
            <a:xfrm>
              <a:off x="2559" y="143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21" name="Oval 16"/>
            <p:cNvSpPr>
              <a:spLocks noChangeArrowheads="1"/>
            </p:cNvSpPr>
            <p:nvPr/>
          </p:nvSpPr>
          <p:spPr bwMode="auto">
            <a:xfrm>
              <a:off x="3245" y="1492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22" name="Line 17"/>
            <p:cNvSpPr>
              <a:spLocks noChangeShapeType="1"/>
            </p:cNvSpPr>
            <p:nvPr/>
          </p:nvSpPr>
          <p:spPr bwMode="auto">
            <a:xfrm>
              <a:off x="3245" y="148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23" name="Line 18"/>
            <p:cNvSpPr>
              <a:spLocks noChangeShapeType="1"/>
            </p:cNvSpPr>
            <p:nvPr/>
          </p:nvSpPr>
          <p:spPr bwMode="auto">
            <a:xfrm>
              <a:off x="3557" y="148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24" name="Rectangle 19"/>
            <p:cNvSpPr>
              <a:spLocks noChangeArrowheads="1"/>
            </p:cNvSpPr>
            <p:nvPr/>
          </p:nvSpPr>
          <p:spPr bwMode="auto">
            <a:xfrm>
              <a:off x="3245" y="1485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25" name="Oval 20"/>
            <p:cNvSpPr>
              <a:spLocks noChangeArrowheads="1"/>
            </p:cNvSpPr>
            <p:nvPr/>
          </p:nvSpPr>
          <p:spPr bwMode="auto">
            <a:xfrm>
              <a:off x="3248" y="1429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26" name="Oval 21"/>
            <p:cNvSpPr>
              <a:spLocks noChangeArrowheads="1"/>
            </p:cNvSpPr>
            <p:nvPr/>
          </p:nvSpPr>
          <p:spPr bwMode="auto">
            <a:xfrm>
              <a:off x="3255" y="2183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27" name="Line 22"/>
            <p:cNvSpPr>
              <a:spLocks noChangeShapeType="1"/>
            </p:cNvSpPr>
            <p:nvPr/>
          </p:nvSpPr>
          <p:spPr bwMode="auto">
            <a:xfrm>
              <a:off x="3255" y="2176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28" name="Rectangle 23"/>
            <p:cNvSpPr>
              <a:spLocks noChangeArrowheads="1"/>
            </p:cNvSpPr>
            <p:nvPr/>
          </p:nvSpPr>
          <p:spPr bwMode="auto">
            <a:xfrm>
              <a:off x="3255" y="2176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29" name="Oval 24"/>
            <p:cNvSpPr>
              <a:spLocks noChangeArrowheads="1"/>
            </p:cNvSpPr>
            <p:nvPr/>
          </p:nvSpPr>
          <p:spPr bwMode="auto">
            <a:xfrm>
              <a:off x="3252" y="2117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30" name="Freeform 25"/>
            <p:cNvSpPr>
              <a:spLocks/>
            </p:cNvSpPr>
            <p:nvPr/>
          </p:nvSpPr>
          <p:spPr bwMode="auto">
            <a:xfrm>
              <a:off x="3411" y="1584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31" name="Freeform 26"/>
            <p:cNvSpPr>
              <a:spLocks/>
            </p:cNvSpPr>
            <p:nvPr/>
          </p:nvSpPr>
          <p:spPr bwMode="auto">
            <a:xfrm>
              <a:off x="2718" y="1590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32" name="Freeform 27"/>
            <p:cNvSpPr>
              <a:spLocks/>
            </p:cNvSpPr>
            <p:nvPr/>
          </p:nvSpPr>
          <p:spPr bwMode="auto">
            <a:xfrm>
              <a:off x="2889" y="2205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33" name="Freeform 28"/>
            <p:cNvSpPr>
              <a:spLocks/>
            </p:cNvSpPr>
            <p:nvPr/>
          </p:nvSpPr>
          <p:spPr bwMode="auto">
            <a:xfrm>
              <a:off x="2883" y="1515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28034" name="Group 29"/>
            <p:cNvGrpSpPr>
              <a:grpSpLocks/>
            </p:cNvGrpSpPr>
            <p:nvPr/>
          </p:nvGrpSpPr>
          <p:grpSpPr bwMode="auto">
            <a:xfrm>
              <a:off x="3289" y="2064"/>
              <a:ext cx="250" cy="296"/>
              <a:chOff x="2932" y="2424"/>
              <a:chExt cx="253" cy="296"/>
            </a:xfrm>
          </p:grpSpPr>
          <p:sp>
            <p:nvSpPr>
              <p:cNvPr id="128057" name="Rectangle 3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8058" name="Text Box 31"/>
              <p:cNvSpPr txBox="1">
                <a:spLocks noChangeArrowheads="1"/>
              </p:cNvSpPr>
              <p:nvPr/>
            </p:nvSpPr>
            <p:spPr bwMode="auto">
              <a:xfrm>
                <a:off x="2932" y="2424"/>
                <a:ext cx="253" cy="2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D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28035" name="Group 32"/>
            <p:cNvGrpSpPr>
              <a:grpSpLocks/>
            </p:cNvGrpSpPr>
            <p:nvPr/>
          </p:nvGrpSpPr>
          <p:grpSpPr bwMode="auto">
            <a:xfrm>
              <a:off x="2595" y="2031"/>
              <a:ext cx="274" cy="341"/>
              <a:chOff x="2920" y="2394"/>
              <a:chExt cx="275" cy="341"/>
            </a:xfrm>
          </p:grpSpPr>
          <p:sp>
            <p:nvSpPr>
              <p:cNvPr id="128055" name="Rectangle 3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8056" name="Text Box 34"/>
              <p:cNvSpPr txBox="1">
                <a:spLocks noChangeArrowheads="1"/>
              </p:cNvSpPr>
              <p:nvPr/>
            </p:nvSpPr>
            <p:spPr bwMode="auto">
              <a:xfrm>
                <a:off x="2920" y="2394"/>
                <a:ext cx="275" cy="3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C</a:t>
                </a:r>
              </a:p>
            </p:txBody>
          </p:sp>
        </p:grpSp>
        <p:grpSp>
          <p:nvGrpSpPr>
            <p:cNvPr id="128036" name="Group 35"/>
            <p:cNvGrpSpPr>
              <a:grpSpLocks/>
            </p:cNvGrpSpPr>
            <p:nvPr/>
          </p:nvGrpSpPr>
          <p:grpSpPr bwMode="auto">
            <a:xfrm>
              <a:off x="3287" y="1374"/>
              <a:ext cx="239" cy="297"/>
              <a:chOff x="2936" y="2424"/>
              <a:chExt cx="242" cy="297"/>
            </a:xfrm>
          </p:grpSpPr>
          <p:sp>
            <p:nvSpPr>
              <p:cNvPr id="128053" name="Rectangle 3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8054" name="Text Box 37"/>
              <p:cNvSpPr txBox="1">
                <a:spLocks noChangeArrowheads="1"/>
              </p:cNvSpPr>
              <p:nvPr/>
            </p:nvSpPr>
            <p:spPr bwMode="auto">
              <a:xfrm>
                <a:off x="2936" y="2424"/>
                <a:ext cx="242" cy="2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B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28037" name="Group 38"/>
            <p:cNvGrpSpPr>
              <a:grpSpLocks/>
            </p:cNvGrpSpPr>
            <p:nvPr/>
          </p:nvGrpSpPr>
          <p:grpSpPr bwMode="auto">
            <a:xfrm>
              <a:off x="2603" y="1374"/>
              <a:ext cx="241" cy="297"/>
              <a:chOff x="2936" y="2424"/>
              <a:chExt cx="244" cy="297"/>
            </a:xfrm>
          </p:grpSpPr>
          <p:sp>
            <p:nvSpPr>
              <p:cNvPr id="128051" name="Rectangle 3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8052" name="Text Box 40"/>
              <p:cNvSpPr txBox="1">
                <a:spLocks noChangeArrowheads="1"/>
              </p:cNvSpPr>
              <p:nvPr/>
            </p:nvSpPr>
            <p:spPr bwMode="auto">
              <a:xfrm>
                <a:off x="2936" y="2424"/>
                <a:ext cx="244" cy="2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A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28038" name="Line 41"/>
            <p:cNvSpPr>
              <a:spLocks noChangeShapeType="1"/>
            </p:cNvSpPr>
            <p:nvPr/>
          </p:nvSpPr>
          <p:spPr bwMode="auto">
            <a:xfrm>
              <a:off x="3552" y="1488"/>
              <a:ext cx="33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39" name="Line 42"/>
            <p:cNvSpPr>
              <a:spLocks noChangeShapeType="1"/>
            </p:cNvSpPr>
            <p:nvPr/>
          </p:nvSpPr>
          <p:spPr bwMode="auto">
            <a:xfrm flipV="1">
              <a:off x="3504" y="1248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40" name="Line 43"/>
            <p:cNvSpPr>
              <a:spLocks noChangeShapeType="1"/>
            </p:cNvSpPr>
            <p:nvPr/>
          </p:nvSpPr>
          <p:spPr bwMode="auto">
            <a:xfrm flipV="1">
              <a:off x="3552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41" name="Line 44"/>
            <p:cNvSpPr>
              <a:spLocks noChangeShapeType="1"/>
            </p:cNvSpPr>
            <p:nvPr/>
          </p:nvSpPr>
          <p:spPr bwMode="auto">
            <a:xfrm>
              <a:off x="3552" y="220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42" name="Line 45"/>
            <p:cNvSpPr>
              <a:spLocks noChangeShapeType="1"/>
            </p:cNvSpPr>
            <p:nvPr/>
          </p:nvSpPr>
          <p:spPr bwMode="auto">
            <a:xfrm>
              <a:off x="3552" y="2208"/>
              <a:ext cx="28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43" name="Line 46"/>
            <p:cNvSpPr>
              <a:spLocks noChangeShapeType="1"/>
            </p:cNvSpPr>
            <p:nvPr/>
          </p:nvSpPr>
          <p:spPr bwMode="auto">
            <a:xfrm flipH="1" flipV="1">
              <a:off x="2352" y="1200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44" name="Line 47"/>
            <p:cNvSpPr>
              <a:spLocks noChangeShapeType="1"/>
            </p:cNvSpPr>
            <p:nvPr/>
          </p:nvSpPr>
          <p:spPr bwMode="auto">
            <a:xfrm flipH="1" flipV="1">
              <a:off x="2208" y="2112"/>
              <a:ext cx="38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8045" name="Text Box 48"/>
            <p:cNvSpPr txBox="1">
              <a:spLocks noChangeArrowheads="1"/>
            </p:cNvSpPr>
            <p:nvPr/>
          </p:nvSpPr>
          <p:spPr bwMode="auto">
            <a:xfrm>
              <a:off x="2448" y="1100"/>
              <a:ext cx="210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u</a:t>
              </a:r>
            </a:p>
          </p:txBody>
        </p:sp>
        <p:sp>
          <p:nvSpPr>
            <p:cNvPr id="128046" name="Text Box 49"/>
            <p:cNvSpPr txBox="1">
              <a:spLocks noChangeArrowheads="1"/>
            </p:cNvSpPr>
            <p:nvPr/>
          </p:nvSpPr>
          <p:spPr bwMode="auto">
            <a:xfrm>
              <a:off x="3408" y="1103"/>
              <a:ext cx="202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v</a:t>
              </a:r>
            </a:p>
          </p:txBody>
        </p:sp>
        <p:sp>
          <p:nvSpPr>
            <p:cNvPr id="128047" name="Text Box 50"/>
            <p:cNvSpPr txBox="1">
              <a:spLocks noChangeArrowheads="1"/>
            </p:cNvSpPr>
            <p:nvPr/>
          </p:nvSpPr>
          <p:spPr bwMode="auto">
            <a:xfrm>
              <a:off x="3648" y="1344"/>
              <a:ext cx="236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w</a:t>
              </a:r>
            </a:p>
          </p:txBody>
        </p:sp>
        <p:sp>
          <p:nvSpPr>
            <p:cNvPr id="128048" name="Text Box 51"/>
            <p:cNvSpPr txBox="1">
              <a:spLocks noChangeArrowheads="1"/>
            </p:cNvSpPr>
            <p:nvPr/>
          </p:nvSpPr>
          <p:spPr bwMode="auto">
            <a:xfrm>
              <a:off x="3696" y="1920"/>
              <a:ext cx="202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128049" name="Text Box 52"/>
            <p:cNvSpPr txBox="1">
              <a:spLocks noChangeArrowheads="1"/>
            </p:cNvSpPr>
            <p:nvPr/>
          </p:nvSpPr>
          <p:spPr bwMode="auto">
            <a:xfrm>
              <a:off x="3600" y="2255"/>
              <a:ext cx="202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y</a:t>
              </a:r>
            </a:p>
          </p:txBody>
        </p:sp>
        <p:sp>
          <p:nvSpPr>
            <p:cNvPr id="128050" name="Text Box 53"/>
            <p:cNvSpPr txBox="1">
              <a:spLocks noChangeArrowheads="1"/>
            </p:cNvSpPr>
            <p:nvPr/>
          </p:nvSpPr>
          <p:spPr bwMode="auto">
            <a:xfrm>
              <a:off x="2304" y="2112"/>
              <a:ext cx="202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z</a:t>
              </a:r>
            </a:p>
          </p:txBody>
        </p:sp>
      </p:grpSp>
      <p:sp>
        <p:nvSpPr>
          <p:cNvPr id="128008" name="Text Box 54"/>
          <p:cNvSpPr txBox="1">
            <a:spLocks noChangeArrowheads="1"/>
          </p:cNvSpPr>
          <p:nvPr/>
        </p:nvSpPr>
        <p:spPr bwMode="auto">
          <a:xfrm>
            <a:off x="5811838" y="4394200"/>
            <a:ext cx="161925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u="sng">
                <a:solidFill>
                  <a:srgbClr val="000000"/>
                </a:solidFill>
                <a:latin typeface="Arial" charset="0"/>
              </a:rPr>
              <a:t>subnet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   </a:t>
            </a:r>
            <a:r>
              <a:rPr lang="en-US" u="sng">
                <a:solidFill>
                  <a:srgbClr val="000000"/>
                </a:solidFill>
                <a:latin typeface="Arial" charset="0"/>
              </a:rPr>
              <a:t>hops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     u        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     v         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     w        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     x        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     y        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     z         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 </a:t>
            </a:r>
          </a:p>
        </p:txBody>
      </p:sp>
      <p:sp>
        <p:nvSpPr>
          <p:cNvPr id="128009" name="Text Box 55"/>
          <p:cNvSpPr txBox="1">
            <a:spLocks noChangeArrowheads="1"/>
          </p:cNvSpPr>
          <p:nvPr/>
        </p:nvSpPr>
        <p:spPr bwMode="auto">
          <a:xfrm>
            <a:off x="4716463" y="4054475"/>
            <a:ext cx="3867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u="sng">
                <a:solidFill>
                  <a:srgbClr val="000000"/>
                </a:solidFill>
                <a:latin typeface="Arial" charset="0"/>
              </a:rPr>
              <a:t>from router A to destination</a:t>
            </a:r>
            <a:r>
              <a:rPr lang="en-US" u="sng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i="1" u="sng">
                <a:solidFill>
                  <a:srgbClr val="CC0000"/>
                </a:solidFill>
                <a:latin typeface="Arial" charset="0"/>
              </a:rPr>
              <a:t>subnets:</a:t>
            </a:r>
          </a:p>
        </p:txBody>
      </p:sp>
    </p:spTree>
    <p:extLst>
      <p:ext uri="{BB962C8B-B14F-4D97-AF65-F5344CB8AC3E}">
        <p14:creationId xmlns:p14="http://schemas.microsoft.com/office/powerpoint/2010/main" val="2122919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290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0F7DBC86-8667-5C42-A908-A5D63F64E6F8}" type="slidenum">
              <a:rPr lang="en-US" smtClean="0">
                <a:solidFill>
                  <a:srgbClr val="000000"/>
                </a:solidFill>
              </a:rPr>
              <a:pPr/>
              <a:t>35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29028" name="Picture 110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388" y="822325"/>
            <a:ext cx="29702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9" name="Line 2"/>
          <p:cNvSpPr>
            <a:spLocks noChangeShapeType="1"/>
          </p:cNvSpPr>
          <p:nvPr/>
        </p:nvSpPr>
        <p:spPr bwMode="auto">
          <a:xfrm>
            <a:off x="6076950" y="2474913"/>
            <a:ext cx="97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30" name="Rectangle 3"/>
          <p:cNvSpPr>
            <a:spLocks noGrp="1" noChangeArrowheads="1"/>
          </p:cNvSpPr>
          <p:nvPr>
            <p:ph type="title"/>
          </p:nvPr>
        </p:nvSpPr>
        <p:spPr>
          <a:xfrm>
            <a:off x="409575" y="190500"/>
            <a:ext cx="3937000" cy="863600"/>
          </a:xfrm>
        </p:spPr>
        <p:txBody>
          <a:bodyPr/>
          <a:lstStyle/>
          <a:p>
            <a:r>
              <a:rPr lang="en-US" sz="4000"/>
              <a:t>RIP: example</a:t>
            </a:r>
            <a:r>
              <a:rPr lang="en-US" sz="3200"/>
              <a:t> </a:t>
            </a:r>
          </a:p>
        </p:txBody>
      </p:sp>
      <p:sp>
        <p:nvSpPr>
          <p:cNvPr id="129031" name="Text Box 4"/>
          <p:cNvSpPr txBox="1">
            <a:spLocks noChangeArrowheads="1"/>
          </p:cNvSpPr>
          <p:nvPr/>
        </p:nvSpPr>
        <p:spPr bwMode="auto">
          <a:xfrm>
            <a:off x="1220788" y="4205288"/>
            <a:ext cx="6780212" cy="2098675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destination subnet	  next  router      # hops to dest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 	</a:t>
            </a:r>
            <a:r>
              <a:rPr lang="en-US" sz="2400">
                <a:solidFill>
                  <a:srgbClr val="CC0000"/>
                </a:solidFill>
                <a:latin typeface="Arial" charset="0"/>
              </a:rPr>
              <a:t>w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			A		2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2400">
                <a:solidFill>
                  <a:srgbClr val="CC0000"/>
                </a:solidFill>
                <a:latin typeface="Arial" charset="0"/>
              </a:rPr>
              <a:t>y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			B		2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	</a:t>
            </a:r>
            <a:r>
              <a:rPr lang="en-US" sz="2400">
                <a:solidFill>
                  <a:srgbClr val="CC0000"/>
                </a:solidFill>
                <a:latin typeface="Arial" charset="0"/>
              </a:rPr>
              <a:t>z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			B		7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2400">
                <a:solidFill>
                  <a:srgbClr val="CC0000"/>
                </a:solidFill>
                <a:latin typeface="Arial" charset="0"/>
              </a:rPr>
              <a:t>x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			--		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….			….		....</a:t>
            </a:r>
          </a:p>
        </p:txBody>
      </p:sp>
      <p:sp>
        <p:nvSpPr>
          <p:cNvPr id="129032" name="Text Box 5"/>
          <p:cNvSpPr txBox="1">
            <a:spLocks noChangeArrowheads="1"/>
          </p:cNvSpPr>
          <p:nvPr/>
        </p:nvSpPr>
        <p:spPr bwMode="auto">
          <a:xfrm>
            <a:off x="2898775" y="3825875"/>
            <a:ext cx="257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routing table in router D</a:t>
            </a:r>
          </a:p>
        </p:txBody>
      </p:sp>
      <p:sp>
        <p:nvSpPr>
          <p:cNvPr id="129033" name="Freeform 6"/>
          <p:cNvSpPr>
            <a:spLocks/>
          </p:cNvSpPr>
          <p:nvPr/>
        </p:nvSpPr>
        <p:spPr bwMode="auto">
          <a:xfrm>
            <a:off x="2528888" y="2486025"/>
            <a:ext cx="1241425" cy="1588"/>
          </a:xfrm>
          <a:custGeom>
            <a:avLst/>
            <a:gdLst>
              <a:gd name="T0" fmla="*/ 0 w 805"/>
              <a:gd name="T1" fmla="*/ 0 h 1"/>
              <a:gd name="T2" fmla="*/ 1914454696 w 805"/>
              <a:gd name="T3" fmla="*/ 2521744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34" name="Freeform 7"/>
          <p:cNvSpPr>
            <a:spLocks/>
          </p:cNvSpPr>
          <p:nvPr/>
        </p:nvSpPr>
        <p:spPr bwMode="auto">
          <a:xfrm>
            <a:off x="2530475" y="2265363"/>
            <a:ext cx="1065213" cy="385762"/>
          </a:xfrm>
          <a:custGeom>
            <a:avLst/>
            <a:gdLst>
              <a:gd name="T0" fmla="*/ 931862226 w 690"/>
              <a:gd name="T1" fmla="*/ 118928735 h 274"/>
              <a:gd name="T2" fmla="*/ 173978615 w 690"/>
              <a:gd name="T3" fmla="*/ 59465072 h 274"/>
              <a:gd name="T4" fmla="*/ 209728089 w 690"/>
              <a:gd name="T5" fmla="*/ 471753137 h 274"/>
              <a:gd name="T6" fmla="*/ 1427583025 w 690"/>
              <a:gd name="T7" fmla="*/ 485627898 h 274"/>
              <a:gd name="T8" fmla="*/ 1515765679 w 690"/>
              <a:gd name="T9" fmla="*/ 148661975 h 274"/>
              <a:gd name="T10" fmla="*/ 931862226 w 690"/>
              <a:gd name="T11" fmla="*/ 118928735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35" name="Freeform 36"/>
          <p:cNvSpPr>
            <a:spLocks/>
          </p:cNvSpPr>
          <p:nvPr/>
        </p:nvSpPr>
        <p:spPr bwMode="auto">
          <a:xfrm>
            <a:off x="4322763" y="2486025"/>
            <a:ext cx="1243012" cy="1588"/>
          </a:xfrm>
          <a:custGeom>
            <a:avLst/>
            <a:gdLst>
              <a:gd name="T0" fmla="*/ 0 w 805"/>
              <a:gd name="T1" fmla="*/ 0 h 1"/>
              <a:gd name="T2" fmla="*/ 1919352587 w 805"/>
              <a:gd name="T3" fmla="*/ 2521744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36" name="Freeform 51"/>
          <p:cNvSpPr>
            <a:spLocks/>
          </p:cNvSpPr>
          <p:nvPr/>
        </p:nvSpPr>
        <p:spPr bwMode="auto">
          <a:xfrm>
            <a:off x="631825" y="2498725"/>
            <a:ext cx="1243013" cy="0"/>
          </a:xfrm>
          <a:custGeom>
            <a:avLst/>
            <a:gdLst>
              <a:gd name="T0" fmla="*/ 0 w 805"/>
              <a:gd name="T1" fmla="*/ 0 h 1"/>
              <a:gd name="T2" fmla="*/ 1919355675 w 805"/>
              <a:gd name="T3" fmla="*/ 0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0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37" name="Line 66"/>
          <p:cNvSpPr>
            <a:spLocks noChangeShapeType="1"/>
          </p:cNvSpPr>
          <p:nvPr/>
        </p:nvSpPr>
        <p:spPr bwMode="auto">
          <a:xfrm flipV="1">
            <a:off x="8091488" y="1976438"/>
            <a:ext cx="604837" cy="354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38" name="Line 67"/>
          <p:cNvSpPr>
            <a:spLocks noChangeShapeType="1"/>
          </p:cNvSpPr>
          <p:nvPr/>
        </p:nvSpPr>
        <p:spPr bwMode="auto">
          <a:xfrm>
            <a:off x="8045450" y="2619375"/>
            <a:ext cx="604838" cy="354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39" name="Line 68"/>
          <p:cNvSpPr>
            <a:spLocks noChangeShapeType="1"/>
          </p:cNvSpPr>
          <p:nvPr/>
        </p:nvSpPr>
        <p:spPr bwMode="auto">
          <a:xfrm>
            <a:off x="2368550" y="2611438"/>
            <a:ext cx="1255713" cy="547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40" name="Freeform 69"/>
          <p:cNvSpPr>
            <a:spLocks/>
          </p:cNvSpPr>
          <p:nvPr/>
        </p:nvSpPr>
        <p:spPr bwMode="auto">
          <a:xfrm rot="1183889">
            <a:off x="2522538" y="2776538"/>
            <a:ext cx="1065212" cy="284162"/>
          </a:xfrm>
          <a:custGeom>
            <a:avLst/>
            <a:gdLst>
              <a:gd name="T0" fmla="*/ 931859808 w 690"/>
              <a:gd name="T1" fmla="*/ 64532775 h 274"/>
              <a:gd name="T2" fmla="*/ 173978452 w 690"/>
              <a:gd name="T3" fmla="*/ 32266906 h 274"/>
              <a:gd name="T4" fmla="*/ 209727893 w 690"/>
              <a:gd name="T5" fmla="*/ 255981219 h 274"/>
              <a:gd name="T6" fmla="*/ 1427581685 w 690"/>
              <a:gd name="T7" fmla="*/ 263509438 h 274"/>
              <a:gd name="T8" fmla="*/ 1515762713 w 690"/>
              <a:gd name="T9" fmla="*/ 80666747 h 274"/>
              <a:gd name="T10" fmla="*/ 931859808 w 690"/>
              <a:gd name="T11" fmla="*/ 64532775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41" name="Freeform 70"/>
          <p:cNvSpPr>
            <a:spLocks/>
          </p:cNvSpPr>
          <p:nvPr/>
        </p:nvSpPr>
        <p:spPr bwMode="auto">
          <a:xfrm>
            <a:off x="633413" y="2278063"/>
            <a:ext cx="1065212" cy="384175"/>
          </a:xfrm>
          <a:custGeom>
            <a:avLst/>
            <a:gdLst>
              <a:gd name="T0" fmla="*/ 931859808 w 690"/>
              <a:gd name="T1" fmla="*/ 117952942 h 274"/>
              <a:gd name="T2" fmla="*/ 173978452 w 690"/>
              <a:gd name="T3" fmla="*/ 58976471 h 274"/>
              <a:gd name="T4" fmla="*/ 209727893 w 690"/>
              <a:gd name="T5" fmla="*/ 467878881 h 274"/>
              <a:gd name="T6" fmla="*/ 1427581685 w 690"/>
              <a:gd name="T7" fmla="*/ 481640478 h 274"/>
              <a:gd name="T8" fmla="*/ 1515762713 w 690"/>
              <a:gd name="T9" fmla="*/ 147440476 h 274"/>
              <a:gd name="T10" fmla="*/ 931859808 w 690"/>
              <a:gd name="T11" fmla="*/ 117952942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42" name="Freeform 71"/>
          <p:cNvSpPr>
            <a:spLocks/>
          </p:cNvSpPr>
          <p:nvPr/>
        </p:nvSpPr>
        <p:spPr bwMode="auto">
          <a:xfrm>
            <a:off x="4324350" y="2276475"/>
            <a:ext cx="1065213" cy="385763"/>
          </a:xfrm>
          <a:custGeom>
            <a:avLst/>
            <a:gdLst>
              <a:gd name="T0" fmla="*/ 931862226 w 690"/>
              <a:gd name="T1" fmla="*/ 118930451 h 274"/>
              <a:gd name="T2" fmla="*/ 173978615 w 690"/>
              <a:gd name="T3" fmla="*/ 59465226 h 274"/>
              <a:gd name="T4" fmla="*/ 209728089 w 690"/>
              <a:gd name="T5" fmla="*/ 471755767 h 274"/>
              <a:gd name="T6" fmla="*/ 1427583025 w 690"/>
              <a:gd name="T7" fmla="*/ 485630564 h 274"/>
              <a:gd name="T8" fmla="*/ 1515765679 w 690"/>
              <a:gd name="T9" fmla="*/ 148662360 h 274"/>
              <a:gd name="T10" fmla="*/ 931862226 w 690"/>
              <a:gd name="T11" fmla="*/ 118930451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43" name="Freeform 72"/>
          <p:cNvSpPr>
            <a:spLocks/>
          </p:cNvSpPr>
          <p:nvPr/>
        </p:nvSpPr>
        <p:spPr bwMode="auto">
          <a:xfrm>
            <a:off x="6097588" y="2266950"/>
            <a:ext cx="850900" cy="385763"/>
          </a:xfrm>
          <a:custGeom>
            <a:avLst/>
            <a:gdLst>
              <a:gd name="T0" fmla="*/ 594615086 w 690"/>
              <a:gd name="T1" fmla="*/ 118930451 h 274"/>
              <a:gd name="T2" fmla="*/ 111015320 w 690"/>
              <a:gd name="T3" fmla="*/ 59465226 h 274"/>
              <a:gd name="T4" fmla="*/ 133826839 w 690"/>
              <a:gd name="T5" fmla="*/ 471755767 h 274"/>
              <a:gd name="T6" fmla="*/ 910931612 w 690"/>
              <a:gd name="T7" fmla="*/ 485630564 h 274"/>
              <a:gd name="T8" fmla="*/ 967199532 w 690"/>
              <a:gd name="T9" fmla="*/ 148662360 h 274"/>
              <a:gd name="T10" fmla="*/ 594615086 w 690"/>
              <a:gd name="T11" fmla="*/ 118930451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44" name="Freeform 73"/>
          <p:cNvSpPr>
            <a:spLocks/>
          </p:cNvSpPr>
          <p:nvPr/>
        </p:nvSpPr>
        <p:spPr bwMode="auto">
          <a:xfrm rot="-2589433">
            <a:off x="8059738" y="1833563"/>
            <a:ext cx="868362" cy="385762"/>
          </a:xfrm>
          <a:custGeom>
            <a:avLst/>
            <a:gdLst>
              <a:gd name="T0" fmla="*/ 619270473 w 690"/>
              <a:gd name="T1" fmla="*/ 118928735 h 274"/>
              <a:gd name="T2" fmla="*/ 115617996 w 690"/>
              <a:gd name="T3" fmla="*/ 59465072 h 274"/>
              <a:gd name="T4" fmla="*/ 139375876 w 690"/>
              <a:gd name="T5" fmla="*/ 471753137 h 274"/>
              <a:gd name="T6" fmla="*/ 948703104 w 690"/>
              <a:gd name="T7" fmla="*/ 485627898 h 274"/>
              <a:gd name="T8" fmla="*/ 1007303695 w 690"/>
              <a:gd name="T9" fmla="*/ 148661975 h 274"/>
              <a:gd name="T10" fmla="*/ 619270473 w 690"/>
              <a:gd name="T11" fmla="*/ 118928735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45" name="Text Box 74"/>
          <p:cNvSpPr txBox="1">
            <a:spLocks noChangeArrowheads="1"/>
          </p:cNvSpPr>
          <p:nvPr/>
        </p:nvSpPr>
        <p:spPr bwMode="auto">
          <a:xfrm>
            <a:off x="919163" y="22352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Arial" charset="0"/>
              </a:rPr>
              <a:t>w</a:t>
            </a:r>
            <a:endParaRPr lang="en-US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29046" name="Text Box 75"/>
          <p:cNvSpPr txBox="1">
            <a:spLocks noChangeArrowheads="1"/>
          </p:cNvSpPr>
          <p:nvPr/>
        </p:nvSpPr>
        <p:spPr bwMode="auto">
          <a:xfrm>
            <a:off x="2873375" y="22780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Arial" charset="0"/>
              </a:rPr>
              <a:t>x</a:t>
            </a:r>
            <a:endParaRPr lang="en-US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29047" name="Text Box 76"/>
          <p:cNvSpPr txBox="1">
            <a:spLocks noChangeArrowheads="1"/>
          </p:cNvSpPr>
          <p:nvPr/>
        </p:nvSpPr>
        <p:spPr bwMode="auto">
          <a:xfrm>
            <a:off x="6380163" y="21986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Arial" charset="0"/>
              </a:rPr>
              <a:t>y</a:t>
            </a:r>
            <a:endParaRPr lang="en-US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29048" name="Text Box 77"/>
          <p:cNvSpPr txBox="1">
            <a:spLocks noChangeArrowheads="1"/>
          </p:cNvSpPr>
          <p:nvPr/>
        </p:nvSpPr>
        <p:spPr bwMode="auto">
          <a:xfrm>
            <a:off x="8294688" y="18208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Arial" charset="0"/>
              </a:rPr>
              <a:t>z</a:t>
            </a:r>
            <a:endParaRPr lang="en-US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29049" name="Text Box 78"/>
          <p:cNvSpPr txBox="1">
            <a:spLocks noChangeArrowheads="1"/>
          </p:cNvSpPr>
          <p:nvPr/>
        </p:nvSpPr>
        <p:spPr bwMode="auto">
          <a:xfrm>
            <a:off x="1947863" y="25574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A</a:t>
            </a:r>
          </a:p>
        </p:txBody>
      </p:sp>
      <p:sp>
        <p:nvSpPr>
          <p:cNvPr id="129050" name="Text Box 79"/>
          <p:cNvSpPr txBox="1">
            <a:spLocks noChangeArrowheads="1"/>
          </p:cNvSpPr>
          <p:nvPr/>
        </p:nvSpPr>
        <p:spPr bwMode="auto">
          <a:xfrm>
            <a:off x="3775075" y="326548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C</a:t>
            </a:r>
          </a:p>
        </p:txBody>
      </p:sp>
      <p:sp>
        <p:nvSpPr>
          <p:cNvPr id="129051" name="Text Box 80"/>
          <p:cNvSpPr txBox="1">
            <a:spLocks noChangeArrowheads="1"/>
          </p:cNvSpPr>
          <p:nvPr/>
        </p:nvSpPr>
        <p:spPr bwMode="auto">
          <a:xfrm>
            <a:off x="3775075" y="25225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D</a:t>
            </a:r>
          </a:p>
        </p:txBody>
      </p:sp>
      <p:sp>
        <p:nvSpPr>
          <p:cNvPr id="129052" name="Text Box 81"/>
          <p:cNvSpPr txBox="1">
            <a:spLocks noChangeArrowheads="1"/>
          </p:cNvSpPr>
          <p:nvPr/>
        </p:nvSpPr>
        <p:spPr bwMode="auto">
          <a:xfrm>
            <a:off x="5559425" y="252095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B</a:t>
            </a:r>
          </a:p>
        </p:txBody>
      </p:sp>
      <p:sp>
        <p:nvSpPr>
          <p:cNvPr id="129053" name="Line 82"/>
          <p:cNvSpPr>
            <a:spLocks noChangeShapeType="1"/>
          </p:cNvSpPr>
          <p:nvPr/>
        </p:nvSpPr>
        <p:spPr bwMode="auto">
          <a:xfrm>
            <a:off x="7083425" y="2463800"/>
            <a:ext cx="344488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29054" name="Group 83"/>
          <p:cNvGrpSpPr>
            <a:grpSpLocks/>
          </p:cNvGrpSpPr>
          <p:nvPr/>
        </p:nvGrpSpPr>
        <p:grpSpPr bwMode="auto">
          <a:xfrm>
            <a:off x="5922963" y="2008188"/>
            <a:ext cx="615950" cy="363537"/>
            <a:chOff x="3731" y="1153"/>
            <a:chExt cx="388" cy="229"/>
          </a:xfrm>
        </p:grpSpPr>
        <p:sp>
          <p:nvSpPr>
            <p:cNvPr id="129110" name="Line 84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9111" name="Line 85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9055" name="Group 86"/>
          <p:cNvGrpSpPr>
            <a:grpSpLocks/>
          </p:cNvGrpSpPr>
          <p:nvPr/>
        </p:nvGrpSpPr>
        <p:grpSpPr bwMode="auto">
          <a:xfrm>
            <a:off x="4144963" y="1982788"/>
            <a:ext cx="615950" cy="363537"/>
            <a:chOff x="3731" y="1153"/>
            <a:chExt cx="388" cy="229"/>
          </a:xfrm>
        </p:grpSpPr>
        <p:sp>
          <p:nvSpPr>
            <p:cNvPr id="129108" name="Line 87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9109" name="Line 88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9056" name="Group 89"/>
          <p:cNvGrpSpPr>
            <a:grpSpLocks/>
          </p:cNvGrpSpPr>
          <p:nvPr/>
        </p:nvGrpSpPr>
        <p:grpSpPr bwMode="auto">
          <a:xfrm>
            <a:off x="2366963" y="1957388"/>
            <a:ext cx="615950" cy="363537"/>
            <a:chOff x="3731" y="1153"/>
            <a:chExt cx="388" cy="229"/>
          </a:xfrm>
        </p:grpSpPr>
        <p:sp>
          <p:nvSpPr>
            <p:cNvPr id="129106" name="Line 90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9107" name="Line 91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29057" name="Line 92"/>
          <p:cNvSpPr>
            <a:spLocks noChangeShapeType="1"/>
          </p:cNvSpPr>
          <p:nvPr/>
        </p:nvSpPr>
        <p:spPr bwMode="auto">
          <a:xfrm>
            <a:off x="4278313" y="3175000"/>
            <a:ext cx="97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58" name="Freeform 93"/>
          <p:cNvSpPr>
            <a:spLocks/>
          </p:cNvSpPr>
          <p:nvPr/>
        </p:nvSpPr>
        <p:spPr bwMode="auto">
          <a:xfrm>
            <a:off x="4298950" y="2967038"/>
            <a:ext cx="850900" cy="385762"/>
          </a:xfrm>
          <a:custGeom>
            <a:avLst/>
            <a:gdLst>
              <a:gd name="T0" fmla="*/ 594615086 w 690"/>
              <a:gd name="T1" fmla="*/ 118928735 h 274"/>
              <a:gd name="T2" fmla="*/ 111015320 w 690"/>
              <a:gd name="T3" fmla="*/ 59465072 h 274"/>
              <a:gd name="T4" fmla="*/ 133826839 w 690"/>
              <a:gd name="T5" fmla="*/ 471753137 h 274"/>
              <a:gd name="T6" fmla="*/ 910931612 w 690"/>
              <a:gd name="T7" fmla="*/ 485627898 h 274"/>
              <a:gd name="T8" fmla="*/ 967199532 w 690"/>
              <a:gd name="T9" fmla="*/ 148661975 h 274"/>
              <a:gd name="T10" fmla="*/ 594615086 w 690"/>
              <a:gd name="T11" fmla="*/ 118928735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9059" name="Line 94"/>
          <p:cNvSpPr>
            <a:spLocks noChangeShapeType="1"/>
          </p:cNvSpPr>
          <p:nvPr/>
        </p:nvSpPr>
        <p:spPr bwMode="auto">
          <a:xfrm>
            <a:off x="5284788" y="3163888"/>
            <a:ext cx="344487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44557" name="Rectangle 109"/>
          <p:cNvSpPr>
            <a:spLocks noChangeArrowheads="1"/>
          </p:cNvSpPr>
          <p:nvPr/>
        </p:nvSpPr>
        <p:spPr bwMode="auto">
          <a:xfrm>
            <a:off x="1216025" y="5284788"/>
            <a:ext cx="6802438" cy="312737"/>
          </a:xfrm>
          <a:prstGeom prst="rect">
            <a:avLst/>
          </a:prstGeom>
          <a:gradFill rotWithShape="1">
            <a:gsLst>
              <a:gs pos="0">
                <a:schemeClr val="accent1">
                  <a:alpha val="28998"/>
                </a:schemeClr>
              </a:gs>
              <a:gs pos="100000">
                <a:schemeClr val="accent1">
                  <a:alpha val="25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29061" name="Group 120"/>
          <p:cNvGrpSpPr>
            <a:grpSpLocks/>
          </p:cNvGrpSpPr>
          <p:nvPr/>
        </p:nvGrpSpPr>
        <p:grpSpPr bwMode="auto">
          <a:xfrm>
            <a:off x="3624263" y="2287588"/>
            <a:ext cx="677862" cy="315912"/>
            <a:chOff x="4396" y="1245"/>
            <a:chExt cx="672" cy="248"/>
          </a:xfrm>
        </p:grpSpPr>
        <p:sp>
          <p:nvSpPr>
            <p:cNvPr id="12909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2909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2910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29101" name="Group 12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29104" name="Freeform 12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9105" name="Freeform 12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29102" name="Line 127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9103" name="Line 12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9062" name="Group 129"/>
          <p:cNvGrpSpPr>
            <a:grpSpLocks/>
          </p:cNvGrpSpPr>
          <p:nvPr/>
        </p:nvGrpSpPr>
        <p:grpSpPr bwMode="auto">
          <a:xfrm>
            <a:off x="5403850" y="2305050"/>
            <a:ext cx="677863" cy="315913"/>
            <a:chOff x="4396" y="1245"/>
            <a:chExt cx="672" cy="248"/>
          </a:xfrm>
        </p:grpSpPr>
        <p:sp>
          <p:nvSpPr>
            <p:cNvPr id="12909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2909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2909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29093" name="Group 13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29096" name="Freeform 13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9097" name="Freeform 13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29094" name="Line 136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9095" name="Line 137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9063" name="Group 138"/>
          <p:cNvGrpSpPr>
            <a:grpSpLocks/>
          </p:cNvGrpSpPr>
          <p:nvPr/>
        </p:nvGrpSpPr>
        <p:grpSpPr bwMode="auto">
          <a:xfrm>
            <a:off x="7440613" y="2300288"/>
            <a:ext cx="677862" cy="315912"/>
            <a:chOff x="4396" y="1245"/>
            <a:chExt cx="672" cy="248"/>
          </a:xfrm>
        </p:grpSpPr>
        <p:sp>
          <p:nvSpPr>
            <p:cNvPr id="12908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2908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2908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29085" name="Group 14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29088" name="Freeform 14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9089" name="Freeform 14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29086" name="Line 145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9087" name="Line 146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9064" name="Group 147"/>
          <p:cNvGrpSpPr>
            <a:grpSpLocks/>
          </p:cNvGrpSpPr>
          <p:nvPr/>
        </p:nvGrpSpPr>
        <p:grpSpPr bwMode="auto">
          <a:xfrm>
            <a:off x="3609975" y="2997200"/>
            <a:ext cx="677863" cy="315913"/>
            <a:chOff x="4396" y="1245"/>
            <a:chExt cx="672" cy="248"/>
          </a:xfrm>
        </p:grpSpPr>
        <p:sp>
          <p:nvSpPr>
            <p:cNvPr id="129074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29075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29076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29077" name="Group 15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29080" name="Freeform 15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9081" name="Freeform 15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29078" name="Line 154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9079" name="Line 15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29065" name="Group 156"/>
          <p:cNvGrpSpPr>
            <a:grpSpLocks/>
          </p:cNvGrpSpPr>
          <p:nvPr/>
        </p:nvGrpSpPr>
        <p:grpSpPr bwMode="auto">
          <a:xfrm>
            <a:off x="1866900" y="2324100"/>
            <a:ext cx="677863" cy="315913"/>
            <a:chOff x="4396" y="1245"/>
            <a:chExt cx="672" cy="248"/>
          </a:xfrm>
        </p:grpSpPr>
        <p:sp>
          <p:nvSpPr>
            <p:cNvPr id="129066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29067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29068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29069" name="Group 16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29072" name="Freeform 16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9073" name="Freeform 16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29070" name="Line 163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9071" name="Line 16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2852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4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455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30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2ACC2E5E-E4F4-EE4C-B9E9-1B4B46251B3E}" type="slidenum">
              <a:rPr lang="en-US" smtClean="0">
                <a:solidFill>
                  <a:srgbClr val="000000"/>
                </a:solidFill>
              </a:rPr>
              <a:pPr/>
              <a:t>36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30052" name="Line 123"/>
          <p:cNvSpPr>
            <a:spLocks noChangeShapeType="1"/>
          </p:cNvSpPr>
          <p:nvPr/>
        </p:nvSpPr>
        <p:spPr bwMode="auto">
          <a:xfrm>
            <a:off x="6076950" y="2608263"/>
            <a:ext cx="97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53" name="Freeform 124"/>
          <p:cNvSpPr>
            <a:spLocks/>
          </p:cNvSpPr>
          <p:nvPr/>
        </p:nvSpPr>
        <p:spPr bwMode="auto">
          <a:xfrm>
            <a:off x="2528888" y="2619375"/>
            <a:ext cx="1241425" cy="1588"/>
          </a:xfrm>
          <a:custGeom>
            <a:avLst/>
            <a:gdLst>
              <a:gd name="T0" fmla="*/ 0 w 805"/>
              <a:gd name="T1" fmla="*/ 0 h 1"/>
              <a:gd name="T2" fmla="*/ 1914454696 w 805"/>
              <a:gd name="T3" fmla="*/ 2521744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54" name="Freeform 125"/>
          <p:cNvSpPr>
            <a:spLocks/>
          </p:cNvSpPr>
          <p:nvPr/>
        </p:nvSpPr>
        <p:spPr bwMode="auto">
          <a:xfrm>
            <a:off x="2530475" y="2398713"/>
            <a:ext cx="1065213" cy="385762"/>
          </a:xfrm>
          <a:custGeom>
            <a:avLst/>
            <a:gdLst>
              <a:gd name="T0" fmla="*/ 931862226 w 690"/>
              <a:gd name="T1" fmla="*/ 118928735 h 274"/>
              <a:gd name="T2" fmla="*/ 173978615 w 690"/>
              <a:gd name="T3" fmla="*/ 59465072 h 274"/>
              <a:gd name="T4" fmla="*/ 209728089 w 690"/>
              <a:gd name="T5" fmla="*/ 471753137 h 274"/>
              <a:gd name="T6" fmla="*/ 1427583025 w 690"/>
              <a:gd name="T7" fmla="*/ 485627898 h 274"/>
              <a:gd name="T8" fmla="*/ 1515765679 w 690"/>
              <a:gd name="T9" fmla="*/ 148661975 h 274"/>
              <a:gd name="T10" fmla="*/ 931862226 w 690"/>
              <a:gd name="T11" fmla="*/ 118928735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55" name="Freeform 126"/>
          <p:cNvSpPr>
            <a:spLocks/>
          </p:cNvSpPr>
          <p:nvPr/>
        </p:nvSpPr>
        <p:spPr bwMode="auto">
          <a:xfrm>
            <a:off x="4322763" y="2619375"/>
            <a:ext cx="1243012" cy="1588"/>
          </a:xfrm>
          <a:custGeom>
            <a:avLst/>
            <a:gdLst>
              <a:gd name="T0" fmla="*/ 0 w 805"/>
              <a:gd name="T1" fmla="*/ 0 h 1"/>
              <a:gd name="T2" fmla="*/ 1919352587 w 805"/>
              <a:gd name="T3" fmla="*/ 2521744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56" name="Freeform 127"/>
          <p:cNvSpPr>
            <a:spLocks/>
          </p:cNvSpPr>
          <p:nvPr/>
        </p:nvSpPr>
        <p:spPr bwMode="auto">
          <a:xfrm>
            <a:off x="631825" y="2632075"/>
            <a:ext cx="1243013" cy="0"/>
          </a:xfrm>
          <a:custGeom>
            <a:avLst/>
            <a:gdLst>
              <a:gd name="T0" fmla="*/ 0 w 805"/>
              <a:gd name="T1" fmla="*/ 0 h 1"/>
              <a:gd name="T2" fmla="*/ 1919355675 w 805"/>
              <a:gd name="T3" fmla="*/ 0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0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57" name="Line 128"/>
          <p:cNvSpPr>
            <a:spLocks noChangeShapeType="1"/>
          </p:cNvSpPr>
          <p:nvPr/>
        </p:nvSpPr>
        <p:spPr bwMode="auto">
          <a:xfrm flipV="1">
            <a:off x="8091488" y="2109788"/>
            <a:ext cx="604837" cy="354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58" name="Line 129"/>
          <p:cNvSpPr>
            <a:spLocks noChangeShapeType="1"/>
          </p:cNvSpPr>
          <p:nvPr/>
        </p:nvSpPr>
        <p:spPr bwMode="auto">
          <a:xfrm>
            <a:off x="8045450" y="2752725"/>
            <a:ext cx="604838" cy="354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59" name="Line 130"/>
          <p:cNvSpPr>
            <a:spLocks noChangeShapeType="1"/>
          </p:cNvSpPr>
          <p:nvPr/>
        </p:nvSpPr>
        <p:spPr bwMode="auto">
          <a:xfrm>
            <a:off x="2368550" y="2744788"/>
            <a:ext cx="1255713" cy="547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60" name="Freeform 131"/>
          <p:cNvSpPr>
            <a:spLocks/>
          </p:cNvSpPr>
          <p:nvPr/>
        </p:nvSpPr>
        <p:spPr bwMode="auto">
          <a:xfrm rot="1183889">
            <a:off x="2522538" y="2909888"/>
            <a:ext cx="1065212" cy="284162"/>
          </a:xfrm>
          <a:custGeom>
            <a:avLst/>
            <a:gdLst>
              <a:gd name="T0" fmla="*/ 931859808 w 690"/>
              <a:gd name="T1" fmla="*/ 64532775 h 274"/>
              <a:gd name="T2" fmla="*/ 173978452 w 690"/>
              <a:gd name="T3" fmla="*/ 32266906 h 274"/>
              <a:gd name="T4" fmla="*/ 209727893 w 690"/>
              <a:gd name="T5" fmla="*/ 255981219 h 274"/>
              <a:gd name="T6" fmla="*/ 1427581685 w 690"/>
              <a:gd name="T7" fmla="*/ 263509438 h 274"/>
              <a:gd name="T8" fmla="*/ 1515762713 w 690"/>
              <a:gd name="T9" fmla="*/ 80666747 h 274"/>
              <a:gd name="T10" fmla="*/ 931859808 w 690"/>
              <a:gd name="T11" fmla="*/ 64532775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61" name="Freeform 132"/>
          <p:cNvSpPr>
            <a:spLocks/>
          </p:cNvSpPr>
          <p:nvPr/>
        </p:nvSpPr>
        <p:spPr bwMode="auto">
          <a:xfrm>
            <a:off x="633413" y="2411413"/>
            <a:ext cx="1065212" cy="384175"/>
          </a:xfrm>
          <a:custGeom>
            <a:avLst/>
            <a:gdLst>
              <a:gd name="T0" fmla="*/ 931859808 w 690"/>
              <a:gd name="T1" fmla="*/ 117952942 h 274"/>
              <a:gd name="T2" fmla="*/ 173978452 w 690"/>
              <a:gd name="T3" fmla="*/ 58976471 h 274"/>
              <a:gd name="T4" fmla="*/ 209727893 w 690"/>
              <a:gd name="T5" fmla="*/ 467878881 h 274"/>
              <a:gd name="T6" fmla="*/ 1427581685 w 690"/>
              <a:gd name="T7" fmla="*/ 481640478 h 274"/>
              <a:gd name="T8" fmla="*/ 1515762713 w 690"/>
              <a:gd name="T9" fmla="*/ 147440476 h 274"/>
              <a:gd name="T10" fmla="*/ 931859808 w 690"/>
              <a:gd name="T11" fmla="*/ 117952942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62" name="Freeform 133"/>
          <p:cNvSpPr>
            <a:spLocks/>
          </p:cNvSpPr>
          <p:nvPr/>
        </p:nvSpPr>
        <p:spPr bwMode="auto">
          <a:xfrm>
            <a:off x="4324350" y="2409825"/>
            <a:ext cx="1065213" cy="385763"/>
          </a:xfrm>
          <a:custGeom>
            <a:avLst/>
            <a:gdLst>
              <a:gd name="T0" fmla="*/ 931862226 w 690"/>
              <a:gd name="T1" fmla="*/ 118930451 h 274"/>
              <a:gd name="T2" fmla="*/ 173978615 w 690"/>
              <a:gd name="T3" fmla="*/ 59465226 h 274"/>
              <a:gd name="T4" fmla="*/ 209728089 w 690"/>
              <a:gd name="T5" fmla="*/ 471755767 h 274"/>
              <a:gd name="T6" fmla="*/ 1427583025 w 690"/>
              <a:gd name="T7" fmla="*/ 485630564 h 274"/>
              <a:gd name="T8" fmla="*/ 1515765679 w 690"/>
              <a:gd name="T9" fmla="*/ 148662360 h 274"/>
              <a:gd name="T10" fmla="*/ 931862226 w 690"/>
              <a:gd name="T11" fmla="*/ 118930451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63" name="Freeform 134"/>
          <p:cNvSpPr>
            <a:spLocks/>
          </p:cNvSpPr>
          <p:nvPr/>
        </p:nvSpPr>
        <p:spPr bwMode="auto">
          <a:xfrm>
            <a:off x="6097588" y="2400300"/>
            <a:ext cx="850900" cy="385763"/>
          </a:xfrm>
          <a:custGeom>
            <a:avLst/>
            <a:gdLst>
              <a:gd name="T0" fmla="*/ 594615086 w 690"/>
              <a:gd name="T1" fmla="*/ 118930451 h 274"/>
              <a:gd name="T2" fmla="*/ 111015320 w 690"/>
              <a:gd name="T3" fmla="*/ 59465226 h 274"/>
              <a:gd name="T4" fmla="*/ 133826839 w 690"/>
              <a:gd name="T5" fmla="*/ 471755767 h 274"/>
              <a:gd name="T6" fmla="*/ 910931612 w 690"/>
              <a:gd name="T7" fmla="*/ 485630564 h 274"/>
              <a:gd name="T8" fmla="*/ 967199532 w 690"/>
              <a:gd name="T9" fmla="*/ 148662360 h 274"/>
              <a:gd name="T10" fmla="*/ 594615086 w 690"/>
              <a:gd name="T11" fmla="*/ 118930451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64" name="Freeform 135"/>
          <p:cNvSpPr>
            <a:spLocks/>
          </p:cNvSpPr>
          <p:nvPr/>
        </p:nvSpPr>
        <p:spPr bwMode="auto">
          <a:xfrm rot="-2589433">
            <a:off x="8059738" y="1966913"/>
            <a:ext cx="868362" cy="385762"/>
          </a:xfrm>
          <a:custGeom>
            <a:avLst/>
            <a:gdLst>
              <a:gd name="T0" fmla="*/ 619270473 w 690"/>
              <a:gd name="T1" fmla="*/ 118928735 h 274"/>
              <a:gd name="T2" fmla="*/ 115617996 w 690"/>
              <a:gd name="T3" fmla="*/ 59465072 h 274"/>
              <a:gd name="T4" fmla="*/ 139375876 w 690"/>
              <a:gd name="T5" fmla="*/ 471753137 h 274"/>
              <a:gd name="T6" fmla="*/ 948703104 w 690"/>
              <a:gd name="T7" fmla="*/ 485627898 h 274"/>
              <a:gd name="T8" fmla="*/ 1007303695 w 690"/>
              <a:gd name="T9" fmla="*/ 148661975 h 274"/>
              <a:gd name="T10" fmla="*/ 619270473 w 690"/>
              <a:gd name="T11" fmla="*/ 118928735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65" name="Text Box 136"/>
          <p:cNvSpPr txBox="1">
            <a:spLocks noChangeArrowheads="1"/>
          </p:cNvSpPr>
          <p:nvPr/>
        </p:nvSpPr>
        <p:spPr bwMode="auto">
          <a:xfrm>
            <a:off x="919163" y="236855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Arial" charset="0"/>
              </a:rPr>
              <a:t>w</a:t>
            </a:r>
            <a:endParaRPr lang="en-US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30066" name="Text Box 137"/>
          <p:cNvSpPr txBox="1">
            <a:spLocks noChangeArrowheads="1"/>
          </p:cNvSpPr>
          <p:nvPr/>
        </p:nvSpPr>
        <p:spPr bwMode="auto">
          <a:xfrm>
            <a:off x="2873375" y="24114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Arial" charset="0"/>
              </a:rPr>
              <a:t>x</a:t>
            </a:r>
            <a:endParaRPr lang="en-US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30067" name="Text Box 138"/>
          <p:cNvSpPr txBox="1">
            <a:spLocks noChangeArrowheads="1"/>
          </p:cNvSpPr>
          <p:nvPr/>
        </p:nvSpPr>
        <p:spPr bwMode="auto">
          <a:xfrm>
            <a:off x="6380163" y="23320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Arial" charset="0"/>
              </a:rPr>
              <a:t>y</a:t>
            </a:r>
            <a:endParaRPr lang="en-US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30068" name="Text Box 139"/>
          <p:cNvSpPr txBox="1">
            <a:spLocks noChangeArrowheads="1"/>
          </p:cNvSpPr>
          <p:nvPr/>
        </p:nvSpPr>
        <p:spPr bwMode="auto">
          <a:xfrm>
            <a:off x="8294688" y="19542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CC0000"/>
                </a:solidFill>
                <a:latin typeface="Arial" charset="0"/>
              </a:rPr>
              <a:t>z</a:t>
            </a:r>
            <a:endParaRPr lang="en-US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30069" name="Text Box 140"/>
          <p:cNvSpPr txBox="1">
            <a:spLocks noChangeArrowheads="1"/>
          </p:cNvSpPr>
          <p:nvPr/>
        </p:nvSpPr>
        <p:spPr bwMode="auto">
          <a:xfrm>
            <a:off x="1947863" y="269081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A</a:t>
            </a:r>
          </a:p>
        </p:txBody>
      </p:sp>
      <p:sp>
        <p:nvSpPr>
          <p:cNvPr id="130070" name="Text Box 141"/>
          <p:cNvSpPr txBox="1">
            <a:spLocks noChangeArrowheads="1"/>
          </p:cNvSpPr>
          <p:nvPr/>
        </p:nvSpPr>
        <p:spPr bwMode="auto">
          <a:xfrm>
            <a:off x="3775075" y="33988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C</a:t>
            </a:r>
          </a:p>
        </p:txBody>
      </p:sp>
      <p:sp>
        <p:nvSpPr>
          <p:cNvPr id="130071" name="Text Box 142"/>
          <p:cNvSpPr txBox="1">
            <a:spLocks noChangeArrowheads="1"/>
          </p:cNvSpPr>
          <p:nvPr/>
        </p:nvSpPr>
        <p:spPr bwMode="auto">
          <a:xfrm>
            <a:off x="3775075" y="265588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D</a:t>
            </a:r>
          </a:p>
        </p:txBody>
      </p:sp>
      <p:sp>
        <p:nvSpPr>
          <p:cNvPr id="130072" name="Text Box 143"/>
          <p:cNvSpPr txBox="1">
            <a:spLocks noChangeArrowheads="1"/>
          </p:cNvSpPr>
          <p:nvPr/>
        </p:nvSpPr>
        <p:spPr bwMode="auto">
          <a:xfrm>
            <a:off x="5559425" y="26543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B</a:t>
            </a:r>
          </a:p>
        </p:txBody>
      </p:sp>
      <p:sp>
        <p:nvSpPr>
          <p:cNvPr id="130073" name="Line 144"/>
          <p:cNvSpPr>
            <a:spLocks noChangeShapeType="1"/>
          </p:cNvSpPr>
          <p:nvPr/>
        </p:nvSpPr>
        <p:spPr bwMode="auto">
          <a:xfrm>
            <a:off x="7083425" y="2597150"/>
            <a:ext cx="344488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30074" name="Group 145"/>
          <p:cNvGrpSpPr>
            <a:grpSpLocks/>
          </p:cNvGrpSpPr>
          <p:nvPr/>
        </p:nvGrpSpPr>
        <p:grpSpPr bwMode="auto">
          <a:xfrm>
            <a:off x="5922963" y="2141538"/>
            <a:ext cx="615950" cy="363537"/>
            <a:chOff x="3731" y="1153"/>
            <a:chExt cx="388" cy="229"/>
          </a:xfrm>
        </p:grpSpPr>
        <p:sp>
          <p:nvSpPr>
            <p:cNvPr id="130143" name="Line 146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0144" name="Line 147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0075" name="Group 148"/>
          <p:cNvGrpSpPr>
            <a:grpSpLocks/>
          </p:cNvGrpSpPr>
          <p:nvPr/>
        </p:nvGrpSpPr>
        <p:grpSpPr bwMode="auto">
          <a:xfrm>
            <a:off x="4144963" y="2116138"/>
            <a:ext cx="615950" cy="363537"/>
            <a:chOff x="3731" y="1153"/>
            <a:chExt cx="388" cy="229"/>
          </a:xfrm>
        </p:grpSpPr>
        <p:sp>
          <p:nvSpPr>
            <p:cNvPr id="130141" name="Line 149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0142" name="Line 150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0076" name="Group 151"/>
          <p:cNvGrpSpPr>
            <a:grpSpLocks/>
          </p:cNvGrpSpPr>
          <p:nvPr/>
        </p:nvGrpSpPr>
        <p:grpSpPr bwMode="auto">
          <a:xfrm>
            <a:off x="2366963" y="2090738"/>
            <a:ext cx="615950" cy="363537"/>
            <a:chOff x="3731" y="1153"/>
            <a:chExt cx="388" cy="229"/>
          </a:xfrm>
        </p:grpSpPr>
        <p:sp>
          <p:nvSpPr>
            <p:cNvPr id="130139" name="Line 152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0140" name="Line 153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30077" name="Line 154"/>
          <p:cNvSpPr>
            <a:spLocks noChangeShapeType="1"/>
          </p:cNvSpPr>
          <p:nvPr/>
        </p:nvSpPr>
        <p:spPr bwMode="auto">
          <a:xfrm>
            <a:off x="4278313" y="3308350"/>
            <a:ext cx="97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78" name="Freeform 155"/>
          <p:cNvSpPr>
            <a:spLocks/>
          </p:cNvSpPr>
          <p:nvPr/>
        </p:nvSpPr>
        <p:spPr bwMode="auto">
          <a:xfrm>
            <a:off x="4298950" y="3100388"/>
            <a:ext cx="850900" cy="385762"/>
          </a:xfrm>
          <a:custGeom>
            <a:avLst/>
            <a:gdLst>
              <a:gd name="T0" fmla="*/ 594615086 w 690"/>
              <a:gd name="T1" fmla="*/ 118928735 h 274"/>
              <a:gd name="T2" fmla="*/ 111015320 w 690"/>
              <a:gd name="T3" fmla="*/ 59465072 h 274"/>
              <a:gd name="T4" fmla="*/ 133826839 w 690"/>
              <a:gd name="T5" fmla="*/ 471753137 h 274"/>
              <a:gd name="T6" fmla="*/ 910931612 w 690"/>
              <a:gd name="T7" fmla="*/ 485627898 h 274"/>
              <a:gd name="T8" fmla="*/ 967199532 w 690"/>
              <a:gd name="T9" fmla="*/ 148661975 h 274"/>
              <a:gd name="T10" fmla="*/ 594615086 w 690"/>
              <a:gd name="T11" fmla="*/ 118928735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0079" name="Line 156"/>
          <p:cNvSpPr>
            <a:spLocks noChangeShapeType="1"/>
          </p:cNvSpPr>
          <p:nvPr/>
        </p:nvSpPr>
        <p:spPr bwMode="auto">
          <a:xfrm>
            <a:off x="5284788" y="3297238"/>
            <a:ext cx="344487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30080" name="Group 157"/>
          <p:cNvGrpSpPr>
            <a:grpSpLocks/>
          </p:cNvGrpSpPr>
          <p:nvPr/>
        </p:nvGrpSpPr>
        <p:grpSpPr bwMode="auto">
          <a:xfrm>
            <a:off x="3624263" y="2420938"/>
            <a:ext cx="677862" cy="315912"/>
            <a:chOff x="4396" y="1245"/>
            <a:chExt cx="672" cy="248"/>
          </a:xfrm>
        </p:grpSpPr>
        <p:sp>
          <p:nvSpPr>
            <p:cNvPr id="13013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013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013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0134" name="Group 16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0137" name="Freeform 16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0138" name="Freeform 16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0135" name="Line 164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0136" name="Line 16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0081" name="Group 166"/>
          <p:cNvGrpSpPr>
            <a:grpSpLocks/>
          </p:cNvGrpSpPr>
          <p:nvPr/>
        </p:nvGrpSpPr>
        <p:grpSpPr bwMode="auto">
          <a:xfrm>
            <a:off x="5403850" y="2438400"/>
            <a:ext cx="677863" cy="315913"/>
            <a:chOff x="4396" y="1245"/>
            <a:chExt cx="672" cy="248"/>
          </a:xfrm>
        </p:grpSpPr>
        <p:sp>
          <p:nvSpPr>
            <p:cNvPr id="13012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012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012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0126" name="Group 17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0129" name="Freeform 17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0130" name="Freeform 17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0127" name="Line 173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0128" name="Line 17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0082" name="Group 175"/>
          <p:cNvGrpSpPr>
            <a:grpSpLocks/>
          </p:cNvGrpSpPr>
          <p:nvPr/>
        </p:nvGrpSpPr>
        <p:grpSpPr bwMode="auto">
          <a:xfrm>
            <a:off x="7440613" y="2433638"/>
            <a:ext cx="677862" cy="315912"/>
            <a:chOff x="4396" y="1245"/>
            <a:chExt cx="672" cy="248"/>
          </a:xfrm>
        </p:grpSpPr>
        <p:sp>
          <p:nvSpPr>
            <p:cNvPr id="130115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0116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0117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0118" name="Group 179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0121" name="Freeform 18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0122" name="Freeform 18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0119" name="Line 182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0120" name="Line 183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0083" name="Group 184"/>
          <p:cNvGrpSpPr>
            <a:grpSpLocks/>
          </p:cNvGrpSpPr>
          <p:nvPr/>
        </p:nvGrpSpPr>
        <p:grpSpPr bwMode="auto">
          <a:xfrm>
            <a:off x="3609975" y="3130550"/>
            <a:ext cx="677863" cy="315913"/>
            <a:chOff x="4396" y="1245"/>
            <a:chExt cx="672" cy="248"/>
          </a:xfrm>
        </p:grpSpPr>
        <p:sp>
          <p:nvSpPr>
            <p:cNvPr id="130107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0108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0109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0110" name="Group 188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0113" name="Freeform 18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0114" name="Freeform 19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0111" name="Line 191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0112" name="Line 192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0084" name="Group 193"/>
          <p:cNvGrpSpPr>
            <a:grpSpLocks/>
          </p:cNvGrpSpPr>
          <p:nvPr/>
        </p:nvGrpSpPr>
        <p:grpSpPr bwMode="auto">
          <a:xfrm>
            <a:off x="1866900" y="2457450"/>
            <a:ext cx="677863" cy="315913"/>
            <a:chOff x="4396" y="1245"/>
            <a:chExt cx="672" cy="248"/>
          </a:xfrm>
        </p:grpSpPr>
        <p:sp>
          <p:nvSpPr>
            <p:cNvPr id="130099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0100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0101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0102" name="Group 19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0105" name="Freeform 19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0106" name="Freeform 19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0103" name="Line 200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0104" name="Line 20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30085" name="Text Box 3"/>
          <p:cNvSpPr txBox="1">
            <a:spLocks noChangeArrowheads="1"/>
          </p:cNvSpPr>
          <p:nvPr/>
        </p:nvSpPr>
        <p:spPr bwMode="auto">
          <a:xfrm>
            <a:off x="1220788" y="4205288"/>
            <a:ext cx="6780212" cy="2098675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destination subnet	  next  router      # hops to dest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 	</a:t>
            </a:r>
            <a:r>
              <a:rPr lang="en-US" sz="2400">
                <a:solidFill>
                  <a:srgbClr val="CC0000"/>
                </a:solidFill>
                <a:latin typeface="Arial" charset="0"/>
              </a:rPr>
              <a:t>w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			A		2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2400">
                <a:solidFill>
                  <a:srgbClr val="CC0000"/>
                </a:solidFill>
                <a:latin typeface="Arial" charset="0"/>
              </a:rPr>
              <a:t>y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			B		2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	</a:t>
            </a:r>
            <a:r>
              <a:rPr lang="en-US" sz="2400">
                <a:solidFill>
                  <a:srgbClr val="CC0000"/>
                </a:solidFill>
                <a:latin typeface="Arial" charset="0"/>
              </a:rPr>
              <a:t>z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			B		7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2400">
                <a:solidFill>
                  <a:srgbClr val="CC0000"/>
                </a:solidFill>
                <a:latin typeface="Arial" charset="0"/>
              </a:rPr>
              <a:t>x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			--		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….			….		....</a:t>
            </a:r>
          </a:p>
        </p:txBody>
      </p:sp>
      <p:sp>
        <p:nvSpPr>
          <p:cNvPr id="130086" name="Text Box 4"/>
          <p:cNvSpPr txBox="1">
            <a:spLocks noChangeArrowheads="1"/>
          </p:cNvSpPr>
          <p:nvPr/>
        </p:nvSpPr>
        <p:spPr bwMode="auto">
          <a:xfrm>
            <a:off x="2898775" y="3825875"/>
            <a:ext cx="257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routing table in router D</a:t>
            </a:r>
          </a:p>
        </p:txBody>
      </p:sp>
      <p:grpSp>
        <p:nvGrpSpPr>
          <p:cNvPr id="15" name="Group 110"/>
          <p:cNvGrpSpPr>
            <a:grpSpLocks/>
          </p:cNvGrpSpPr>
          <p:nvPr/>
        </p:nvGrpSpPr>
        <p:grpSpPr bwMode="auto">
          <a:xfrm>
            <a:off x="4738688" y="5032375"/>
            <a:ext cx="896937" cy="576263"/>
            <a:chOff x="2985" y="3170"/>
            <a:chExt cx="565" cy="363"/>
          </a:xfrm>
        </p:grpSpPr>
        <p:sp>
          <p:nvSpPr>
            <p:cNvPr id="130097" name="Line 111"/>
            <p:cNvSpPr>
              <a:spLocks noChangeShapeType="1"/>
            </p:cNvSpPr>
            <p:nvPr/>
          </p:nvSpPr>
          <p:spPr bwMode="auto">
            <a:xfrm flipV="1">
              <a:off x="2985" y="3330"/>
              <a:ext cx="345" cy="203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0098" name="Text Box 112"/>
            <p:cNvSpPr txBox="1">
              <a:spLocks noChangeArrowheads="1"/>
            </p:cNvSpPr>
            <p:nvPr/>
          </p:nvSpPr>
          <p:spPr bwMode="auto">
            <a:xfrm>
              <a:off x="3306" y="317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Arial" charset="0"/>
                </a:rPr>
                <a:t>A</a:t>
              </a:r>
            </a:p>
          </p:txBody>
        </p:sp>
      </p:grpSp>
      <p:grpSp>
        <p:nvGrpSpPr>
          <p:cNvPr id="16" name="Group 113"/>
          <p:cNvGrpSpPr>
            <a:grpSpLocks/>
          </p:cNvGrpSpPr>
          <p:nvPr/>
        </p:nvGrpSpPr>
        <p:grpSpPr bwMode="auto">
          <a:xfrm>
            <a:off x="6551613" y="4995863"/>
            <a:ext cx="863600" cy="576262"/>
            <a:chOff x="2985" y="3170"/>
            <a:chExt cx="544" cy="363"/>
          </a:xfrm>
        </p:grpSpPr>
        <p:sp>
          <p:nvSpPr>
            <p:cNvPr id="130095" name="Line 114"/>
            <p:cNvSpPr>
              <a:spLocks noChangeShapeType="1"/>
            </p:cNvSpPr>
            <p:nvPr/>
          </p:nvSpPr>
          <p:spPr bwMode="auto">
            <a:xfrm flipV="1">
              <a:off x="2985" y="3330"/>
              <a:ext cx="345" cy="203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0096" name="Text Box 115"/>
            <p:cNvSpPr txBox="1">
              <a:spLocks noChangeArrowheads="1"/>
            </p:cNvSpPr>
            <p:nvPr/>
          </p:nvSpPr>
          <p:spPr bwMode="auto">
            <a:xfrm>
              <a:off x="3306" y="317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</p:grpSp>
      <p:grpSp>
        <p:nvGrpSpPr>
          <p:cNvPr id="17" name="Group 116"/>
          <p:cNvGrpSpPr>
            <a:grpSpLocks/>
          </p:cNvGrpSpPr>
          <p:nvPr/>
        </p:nvGrpSpPr>
        <p:grpSpPr bwMode="auto">
          <a:xfrm>
            <a:off x="2082800" y="920750"/>
            <a:ext cx="3562350" cy="1728788"/>
            <a:chOff x="1312" y="440"/>
            <a:chExt cx="2244" cy="1089"/>
          </a:xfrm>
        </p:grpSpPr>
        <p:sp>
          <p:nvSpPr>
            <p:cNvPr id="130092" name="Text Box 117"/>
            <p:cNvSpPr txBox="1">
              <a:spLocks noChangeArrowheads="1"/>
            </p:cNvSpPr>
            <p:nvPr/>
          </p:nvSpPr>
          <p:spPr bwMode="auto">
            <a:xfrm>
              <a:off x="1312" y="639"/>
              <a:ext cx="1454" cy="728"/>
            </a:xfrm>
            <a:prstGeom prst="rect">
              <a:avLst/>
            </a:prstGeom>
            <a:noFill/>
            <a:ln w="28575">
              <a:solidFill>
                <a:srgbClr val="CC0000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3333CC"/>
                  </a:solidFill>
                  <a:latin typeface="Arial" charset="0"/>
                </a:rPr>
                <a:t> 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dest     next  hops</a:t>
              </a:r>
            </a:p>
            <a:p>
              <a:pPr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000000"/>
                  </a:solidFill>
                  <a:latin typeface="Arial" charset="0"/>
                </a:rPr>
                <a:t>   </a:t>
              </a:r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w</a:t>
              </a: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	  -       1</a:t>
              </a:r>
            </a:p>
            <a:p>
              <a:pPr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   </a:t>
              </a:r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x</a:t>
              </a: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	  -       1</a:t>
              </a:r>
            </a:p>
            <a:p>
              <a:pPr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   </a:t>
              </a:r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z</a:t>
              </a: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	  C      4</a:t>
              </a:r>
            </a:p>
            <a:p>
              <a:pPr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   ….	  …     ...</a:t>
              </a:r>
            </a:p>
          </p:txBody>
        </p:sp>
        <p:sp>
          <p:nvSpPr>
            <p:cNvPr id="130093" name="Text Box 118"/>
            <p:cNvSpPr txBox="1">
              <a:spLocks noChangeArrowheads="1"/>
            </p:cNvSpPr>
            <p:nvPr/>
          </p:nvSpPr>
          <p:spPr bwMode="auto">
            <a:xfrm>
              <a:off x="2230" y="440"/>
              <a:ext cx="132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A-to-D advertisement</a:t>
              </a:r>
            </a:p>
          </p:txBody>
        </p:sp>
        <p:sp>
          <p:nvSpPr>
            <p:cNvPr id="130094" name="AutoShape 119"/>
            <p:cNvSpPr>
              <a:spLocks noChangeArrowheads="1"/>
            </p:cNvSpPr>
            <p:nvPr/>
          </p:nvSpPr>
          <p:spPr bwMode="auto">
            <a:xfrm>
              <a:off x="1349" y="1271"/>
              <a:ext cx="1285" cy="258"/>
            </a:xfrm>
            <a:prstGeom prst="curvedDownArrow">
              <a:avLst>
                <a:gd name="adj1" fmla="val 99612"/>
                <a:gd name="adj2" fmla="val 199225"/>
                <a:gd name="adj3" fmla="val 33333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pic>
        <p:nvPicPr>
          <p:cNvPr id="130090" name="Picture 121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388" y="822325"/>
            <a:ext cx="29702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91" name="Rectangle 122"/>
          <p:cNvSpPr>
            <a:spLocks noGrp="1" noChangeArrowheads="1"/>
          </p:cNvSpPr>
          <p:nvPr>
            <p:ph type="title"/>
          </p:nvPr>
        </p:nvSpPr>
        <p:spPr>
          <a:xfrm>
            <a:off x="409575" y="190500"/>
            <a:ext cx="3937000" cy="863600"/>
          </a:xfrm>
          <a:noFill/>
        </p:spPr>
        <p:txBody>
          <a:bodyPr/>
          <a:lstStyle/>
          <a:p>
            <a:r>
              <a:rPr lang="en-US"/>
              <a:t>RIP: example </a:t>
            </a:r>
          </a:p>
        </p:txBody>
      </p:sp>
    </p:spTree>
    <p:extLst>
      <p:ext uri="{BB962C8B-B14F-4D97-AF65-F5344CB8AC3E}">
        <p14:creationId xmlns:p14="http://schemas.microsoft.com/office/powerpoint/2010/main" val="2586479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31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056B90D0-149C-504C-A079-FA43CBE1C966}" type="slidenum">
              <a:rPr lang="en-US" smtClean="0">
                <a:solidFill>
                  <a:srgbClr val="000000"/>
                </a:solidFill>
              </a:rPr>
              <a:pPr/>
              <a:t>37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31076" name="Picture 5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200" y="1033463"/>
            <a:ext cx="54848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1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RIP: link failure, recovery</a:t>
            </a:r>
            <a:r>
              <a:rPr lang="en-US"/>
              <a:t> </a:t>
            </a:r>
          </a:p>
        </p:txBody>
      </p:sp>
      <p:sp>
        <p:nvSpPr>
          <p:cNvPr id="131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51816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/>
              <a:t>if no advertisement heard after 180 sec --&gt; neighbor/link declared dead</a:t>
            </a:r>
          </a:p>
          <a:p>
            <a:pPr lvl="1"/>
            <a:r>
              <a:rPr lang="en-US"/>
              <a:t>routes via neighbor invalidated</a:t>
            </a:r>
          </a:p>
          <a:p>
            <a:pPr lvl="1"/>
            <a:r>
              <a:rPr lang="en-US"/>
              <a:t>new advertisements sent to neighbors</a:t>
            </a:r>
          </a:p>
          <a:p>
            <a:pPr lvl="1"/>
            <a:r>
              <a:rPr lang="en-US"/>
              <a:t>neighbors in turn send out new advertisements (if tables changed)</a:t>
            </a:r>
          </a:p>
          <a:p>
            <a:pPr lvl="1"/>
            <a:r>
              <a:rPr lang="en-US"/>
              <a:t>link failure info quickly (?) propagates to entire net</a:t>
            </a:r>
          </a:p>
          <a:p>
            <a:pPr lvl="1"/>
            <a:r>
              <a:rPr lang="en-US" i="1">
                <a:solidFill>
                  <a:srgbClr val="CC0000"/>
                </a:solidFill>
              </a:rPr>
              <a:t>poison reverse</a:t>
            </a:r>
            <a:r>
              <a:rPr lang="en-US"/>
              <a:t> used to prevent ping-pong loops (infinite distance = 16 hops)</a:t>
            </a:r>
          </a:p>
        </p:txBody>
      </p:sp>
    </p:spTree>
    <p:extLst>
      <p:ext uri="{BB962C8B-B14F-4D97-AF65-F5344CB8AC3E}">
        <p14:creationId xmlns:p14="http://schemas.microsoft.com/office/powerpoint/2010/main" val="1239275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32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8C68D17C-0756-EF4A-AC00-7639D17D97F8}" type="slidenum">
              <a:rPr lang="en-US" smtClean="0">
                <a:solidFill>
                  <a:srgbClr val="000000"/>
                </a:solidFill>
              </a:rPr>
              <a:pPr/>
              <a:t>38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32100" name="Picture 27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003300"/>
            <a:ext cx="45704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2101" name="Rectangle 26"/>
          <p:cNvSpPr>
            <a:spLocks noChangeArrowheads="1"/>
          </p:cNvSpPr>
          <p:nvPr/>
        </p:nvSpPr>
        <p:spPr bwMode="auto">
          <a:xfrm>
            <a:off x="5410200" y="4030663"/>
            <a:ext cx="2643188" cy="2017712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2102" name="Rectangle 25"/>
          <p:cNvSpPr>
            <a:spLocks noChangeArrowheads="1"/>
          </p:cNvSpPr>
          <p:nvPr/>
        </p:nvSpPr>
        <p:spPr bwMode="auto">
          <a:xfrm>
            <a:off x="1336675" y="4049713"/>
            <a:ext cx="2643188" cy="2017712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21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RIP table processing</a:t>
            </a:r>
          </a:p>
        </p:txBody>
      </p:sp>
      <p:sp>
        <p:nvSpPr>
          <p:cNvPr id="1321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RIP routing tables managed by </a:t>
            </a:r>
            <a:r>
              <a:rPr lang="en-US" i="1" dirty="0">
                <a:solidFill>
                  <a:srgbClr val="CC0000"/>
                </a:solidFill>
              </a:rPr>
              <a:t>application-level</a:t>
            </a:r>
            <a:r>
              <a:rPr lang="en-US" dirty="0"/>
              <a:t> process called route-d (daemon)</a:t>
            </a:r>
          </a:p>
          <a:p>
            <a:r>
              <a:rPr lang="en-US" dirty="0"/>
              <a:t>advertisements sent in UDP packets, periodically repeated</a:t>
            </a:r>
          </a:p>
        </p:txBody>
      </p:sp>
      <p:sp>
        <p:nvSpPr>
          <p:cNvPr id="132105" name="Text Box 4"/>
          <p:cNvSpPr txBox="1">
            <a:spLocks noChangeArrowheads="1"/>
          </p:cNvSpPr>
          <p:nvPr/>
        </p:nvSpPr>
        <p:spPr bwMode="auto">
          <a:xfrm>
            <a:off x="1263650" y="5778500"/>
            <a:ext cx="2655888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physical</a:t>
            </a:r>
          </a:p>
        </p:txBody>
      </p:sp>
      <p:sp>
        <p:nvSpPr>
          <p:cNvPr id="132106" name="Text Box 5"/>
          <p:cNvSpPr txBox="1">
            <a:spLocks noChangeArrowheads="1"/>
          </p:cNvSpPr>
          <p:nvPr/>
        </p:nvSpPr>
        <p:spPr bwMode="auto">
          <a:xfrm>
            <a:off x="1268413" y="5402263"/>
            <a:ext cx="2651125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132107" name="Text Box 6"/>
          <p:cNvSpPr txBox="1">
            <a:spLocks noChangeArrowheads="1"/>
          </p:cNvSpPr>
          <p:nvPr/>
        </p:nvSpPr>
        <p:spPr bwMode="auto">
          <a:xfrm>
            <a:off x="1268413" y="4751388"/>
            <a:ext cx="2651125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network       </a:t>
            </a:r>
            <a:r>
              <a:rPr lang="en-US" i="1">
                <a:solidFill>
                  <a:srgbClr val="CC0000"/>
                </a:solidFill>
                <a:latin typeface="Arial" charset="0"/>
              </a:rPr>
              <a:t>forwarding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  (IP)             </a:t>
            </a:r>
            <a:r>
              <a:rPr lang="en-US" i="1">
                <a:solidFill>
                  <a:srgbClr val="CC0000"/>
                </a:solidFill>
                <a:latin typeface="Arial" charset="0"/>
              </a:rPr>
              <a:t>table</a:t>
            </a:r>
          </a:p>
        </p:txBody>
      </p:sp>
      <p:sp>
        <p:nvSpPr>
          <p:cNvPr id="132108" name="Rectangle 7"/>
          <p:cNvSpPr>
            <a:spLocks noChangeArrowheads="1"/>
          </p:cNvSpPr>
          <p:nvPr/>
        </p:nvSpPr>
        <p:spPr bwMode="auto">
          <a:xfrm>
            <a:off x="2527300" y="4787900"/>
            <a:ext cx="1233488" cy="57467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2109" name="Text Box 8"/>
          <p:cNvSpPr txBox="1">
            <a:spLocks noChangeArrowheads="1"/>
          </p:cNvSpPr>
          <p:nvPr/>
        </p:nvSpPr>
        <p:spPr bwMode="auto">
          <a:xfrm>
            <a:off x="1268413" y="4100513"/>
            <a:ext cx="2651125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transport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 (UDP)</a:t>
            </a:r>
          </a:p>
        </p:txBody>
      </p:sp>
      <p:grpSp>
        <p:nvGrpSpPr>
          <p:cNvPr id="132110" name="Group 9"/>
          <p:cNvGrpSpPr>
            <a:grpSpLocks/>
          </p:cNvGrpSpPr>
          <p:nvPr/>
        </p:nvGrpSpPr>
        <p:grpSpPr bwMode="auto">
          <a:xfrm>
            <a:off x="2124075" y="3346450"/>
            <a:ext cx="1258888" cy="560388"/>
            <a:chOff x="1315" y="2154"/>
            <a:chExt cx="793" cy="353"/>
          </a:xfrm>
        </p:grpSpPr>
        <p:sp>
          <p:nvSpPr>
            <p:cNvPr id="132124" name="Oval 10"/>
            <p:cNvSpPr>
              <a:spLocks noChangeArrowheads="1"/>
            </p:cNvSpPr>
            <p:nvPr/>
          </p:nvSpPr>
          <p:spPr bwMode="auto">
            <a:xfrm>
              <a:off x="1315" y="2154"/>
              <a:ext cx="793" cy="353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2125" name="Text Box 11"/>
            <p:cNvSpPr txBox="1">
              <a:spLocks noChangeArrowheads="1"/>
            </p:cNvSpPr>
            <p:nvPr/>
          </p:nvSpPr>
          <p:spPr bwMode="auto">
            <a:xfrm>
              <a:off x="1434" y="2208"/>
              <a:ext cx="5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routed</a:t>
              </a:r>
            </a:p>
          </p:txBody>
        </p:sp>
      </p:grpSp>
      <p:sp>
        <p:nvSpPr>
          <p:cNvPr id="132111" name="Line 12"/>
          <p:cNvSpPr>
            <a:spLocks noChangeShapeType="1"/>
          </p:cNvSpPr>
          <p:nvPr/>
        </p:nvSpPr>
        <p:spPr bwMode="auto">
          <a:xfrm flipV="1">
            <a:off x="2381250" y="3871913"/>
            <a:ext cx="0" cy="203835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2112" name="Text Box 13"/>
          <p:cNvSpPr txBox="1">
            <a:spLocks noChangeArrowheads="1"/>
          </p:cNvSpPr>
          <p:nvPr/>
        </p:nvSpPr>
        <p:spPr bwMode="auto">
          <a:xfrm>
            <a:off x="5324475" y="5784850"/>
            <a:ext cx="2655888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physical</a:t>
            </a:r>
          </a:p>
        </p:txBody>
      </p:sp>
      <p:sp>
        <p:nvSpPr>
          <p:cNvPr id="132113" name="Text Box 14"/>
          <p:cNvSpPr txBox="1">
            <a:spLocks noChangeArrowheads="1"/>
          </p:cNvSpPr>
          <p:nvPr/>
        </p:nvSpPr>
        <p:spPr bwMode="auto">
          <a:xfrm>
            <a:off x="5329238" y="5408613"/>
            <a:ext cx="2651125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132114" name="Text Box 15"/>
          <p:cNvSpPr txBox="1">
            <a:spLocks noChangeArrowheads="1"/>
          </p:cNvSpPr>
          <p:nvPr/>
        </p:nvSpPr>
        <p:spPr bwMode="auto">
          <a:xfrm>
            <a:off x="5329238" y="4757738"/>
            <a:ext cx="2651125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network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  (IP)</a:t>
            </a:r>
          </a:p>
        </p:txBody>
      </p:sp>
      <p:sp>
        <p:nvSpPr>
          <p:cNvPr id="132115" name="Text Box 16"/>
          <p:cNvSpPr txBox="1">
            <a:spLocks noChangeArrowheads="1"/>
          </p:cNvSpPr>
          <p:nvPr/>
        </p:nvSpPr>
        <p:spPr bwMode="auto">
          <a:xfrm>
            <a:off x="5329238" y="4106863"/>
            <a:ext cx="2651125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transprt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 (UDP)</a:t>
            </a:r>
          </a:p>
        </p:txBody>
      </p:sp>
      <p:grpSp>
        <p:nvGrpSpPr>
          <p:cNvPr id="132116" name="Group 17"/>
          <p:cNvGrpSpPr>
            <a:grpSpLocks/>
          </p:cNvGrpSpPr>
          <p:nvPr/>
        </p:nvGrpSpPr>
        <p:grpSpPr bwMode="auto">
          <a:xfrm>
            <a:off x="5978525" y="3352800"/>
            <a:ext cx="1258888" cy="560388"/>
            <a:chOff x="1315" y="2154"/>
            <a:chExt cx="793" cy="353"/>
          </a:xfrm>
        </p:grpSpPr>
        <p:sp>
          <p:nvSpPr>
            <p:cNvPr id="132122" name="Oval 18"/>
            <p:cNvSpPr>
              <a:spLocks noChangeArrowheads="1"/>
            </p:cNvSpPr>
            <p:nvPr/>
          </p:nvSpPr>
          <p:spPr bwMode="auto">
            <a:xfrm>
              <a:off x="1315" y="2154"/>
              <a:ext cx="793" cy="353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2123" name="Text Box 19"/>
            <p:cNvSpPr txBox="1">
              <a:spLocks noChangeArrowheads="1"/>
            </p:cNvSpPr>
            <p:nvPr/>
          </p:nvSpPr>
          <p:spPr bwMode="auto">
            <a:xfrm>
              <a:off x="1434" y="2208"/>
              <a:ext cx="5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routed</a:t>
              </a:r>
            </a:p>
          </p:txBody>
        </p:sp>
      </p:grpSp>
      <p:sp>
        <p:nvSpPr>
          <p:cNvPr id="132117" name="Line 20"/>
          <p:cNvSpPr>
            <a:spLocks noChangeShapeType="1"/>
          </p:cNvSpPr>
          <p:nvPr/>
        </p:nvSpPr>
        <p:spPr bwMode="auto">
          <a:xfrm flipV="1">
            <a:off x="6796088" y="3892550"/>
            <a:ext cx="0" cy="203835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2118" name="Rectangle 21"/>
          <p:cNvSpPr>
            <a:spLocks noChangeArrowheads="1"/>
          </p:cNvSpPr>
          <p:nvPr/>
        </p:nvSpPr>
        <p:spPr bwMode="auto">
          <a:xfrm>
            <a:off x="5364163" y="4794250"/>
            <a:ext cx="1233487" cy="574675"/>
          </a:xfrm>
          <a:prstGeom prst="rect">
            <a:avLst/>
          </a:prstGeom>
          <a:solidFill>
            <a:schemeClr val="bg1"/>
          </a:solidFill>
          <a:ln w="1905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CC0000"/>
                </a:solidFill>
                <a:latin typeface="Arial" charset="0"/>
              </a:rPr>
              <a:t>forwarding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CC0000"/>
                </a:solidFill>
                <a:latin typeface="Arial" charset="0"/>
              </a:rPr>
              <a:t>table</a:t>
            </a:r>
          </a:p>
        </p:txBody>
      </p:sp>
      <p:sp>
        <p:nvSpPr>
          <p:cNvPr id="132119" name="Line 22"/>
          <p:cNvSpPr>
            <a:spLocks noChangeShapeType="1"/>
          </p:cNvSpPr>
          <p:nvPr/>
        </p:nvSpPr>
        <p:spPr bwMode="auto">
          <a:xfrm>
            <a:off x="2381250" y="5910263"/>
            <a:ext cx="4408488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2120" name="Line 23"/>
          <p:cNvSpPr>
            <a:spLocks noChangeShapeType="1"/>
          </p:cNvSpPr>
          <p:nvPr/>
        </p:nvSpPr>
        <p:spPr bwMode="auto">
          <a:xfrm>
            <a:off x="2894013" y="3932238"/>
            <a:ext cx="0" cy="8667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2121" name="Line 24"/>
          <p:cNvSpPr>
            <a:spLocks noChangeShapeType="1"/>
          </p:cNvSpPr>
          <p:nvPr/>
        </p:nvSpPr>
        <p:spPr bwMode="auto">
          <a:xfrm>
            <a:off x="6380163" y="3900488"/>
            <a:ext cx="0" cy="8667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272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EIGRP enhancements to the DV algorithm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Split-horizon</a:t>
            </a:r>
          </a:p>
          <a:p>
            <a:pPr lvl="1"/>
            <a:r>
              <a:rPr lang="en-US" dirty="0" smtClean="0"/>
              <a:t>In routing updates sent out interface X, do not include routing information about routes that refer to interface X as the outgoing interface</a:t>
            </a:r>
          </a:p>
          <a:p>
            <a:r>
              <a:rPr lang="en-US" b="1" dirty="0" smtClean="0"/>
              <a:t>Route poisoning</a:t>
            </a:r>
          </a:p>
          <a:p>
            <a:pPr lvl="1"/>
            <a:r>
              <a:rPr lang="en-US" dirty="0" smtClean="0"/>
              <a:t>Advertize a failed route with a metric value of “infinity”. (16 in the case of RIP)</a:t>
            </a:r>
          </a:p>
          <a:p>
            <a:r>
              <a:rPr lang="en-US" b="1" dirty="0" smtClean="0"/>
              <a:t>Poison reverse</a:t>
            </a:r>
          </a:p>
          <a:p>
            <a:pPr lvl="1"/>
            <a:r>
              <a:rPr lang="en-US" dirty="0" smtClean="0"/>
              <a:t>When learning of a failed route, suspend split-horizon rule for that route, and advertise a poisoned route.</a:t>
            </a:r>
          </a:p>
          <a:p>
            <a:r>
              <a:rPr lang="en-US" b="1" dirty="0" smtClean="0"/>
              <a:t>Triggered update</a:t>
            </a:r>
          </a:p>
          <a:p>
            <a:pPr lvl="1"/>
            <a:r>
              <a:rPr lang="en-US" dirty="0" smtClean="0"/>
              <a:t>When a route fails, send an update immediately.</a:t>
            </a:r>
          </a:p>
          <a:p>
            <a:r>
              <a:rPr lang="en-US" b="1" dirty="0" smtClean="0"/>
              <a:t>Holddown Process &amp; </a:t>
            </a:r>
            <a:r>
              <a:rPr lang="en-US" b="1" smtClean="0"/>
              <a:t>Timer</a:t>
            </a:r>
            <a:r>
              <a:rPr lang="en-US" smtClean="0"/>
              <a:t>: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E8A21-FD6A-4B46-A0E9-335F862D4426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74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9728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3CEEEF6D-24CF-A444-B7FC-23DF72C6AAAA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97284" name="Picture 5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663" y="801688"/>
            <a:ext cx="68564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8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463"/>
            <a:ext cx="7772400" cy="1143000"/>
          </a:xfrm>
        </p:spPr>
        <p:txBody>
          <a:bodyPr/>
          <a:lstStyle/>
          <a:p>
            <a:r>
              <a:rPr lang="en-US" sz="4000"/>
              <a:t>Routing algorithm classification</a:t>
            </a:r>
            <a:endParaRPr lang="en-US"/>
          </a:p>
        </p:txBody>
      </p:sp>
      <p:sp>
        <p:nvSpPr>
          <p:cNvPr id="9728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2288" y="1371600"/>
            <a:ext cx="4216400" cy="4648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2400" i="1">
                <a:solidFill>
                  <a:srgbClr val="CC0000"/>
                </a:solidFill>
              </a:rPr>
              <a:t>Q: global or decentralized information?</a:t>
            </a:r>
          </a:p>
          <a:p>
            <a:pPr>
              <a:spcBef>
                <a:spcPct val="40000"/>
              </a:spcBef>
              <a:buFont typeface="Wingdings" charset="2"/>
              <a:buNone/>
            </a:pPr>
            <a:r>
              <a:rPr lang="en-US" sz="2400" i="1">
                <a:solidFill>
                  <a:srgbClr val="CC0000"/>
                </a:solidFill>
              </a:rPr>
              <a:t>global:</a:t>
            </a:r>
          </a:p>
          <a:p>
            <a:r>
              <a:rPr lang="en-US" sz="2400"/>
              <a:t>all routers have complete topology, link cost info</a:t>
            </a:r>
          </a:p>
          <a:p>
            <a:r>
              <a:rPr lang="en-US" sz="2400">
                <a:solidFill>
                  <a:srgbClr val="000099"/>
                </a:solidFill>
              </a:rPr>
              <a:t>“link state” algorithms</a:t>
            </a:r>
          </a:p>
          <a:p>
            <a:pPr>
              <a:buFont typeface="Wingdings" charset="2"/>
              <a:buNone/>
            </a:pPr>
            <a:r>
              <a:rPr lang="en-US" sz="2400" i="1">
                <a:solidFill>
                  <a:srgbClr val="CC0000"/>
                </a:solidFill>
              </a:rPr>
              <a:t>decentralized: </a:t>
            </a:r>
          </a:p>
          <a:p>
            <a:r>
              <a:rPr lang="en-US" sz="2400"/>
              <a:t>router knows physically-connected neighbors, link costs to neighbors</a:t>
            </a:r>
          </a:p>
          <a:p>
            <a:r>
              <a:rPr lang="en-US" sz="2400"/>
              <a:t>iterative process of computation, exchange of info with neighbors</a:t>
            </a:r>
          </a:p>
          <a:p>
            <a:r>
              <a:rPr lang="en-US" sz="2400">
                <a:solidFill>
                  <a:srgbClr val="000099"/>
                </a:solidFill>
              </a:rPr>
              <a:t>“distance vector” algorithms</a:t>
            </a:r>
          </a:p>
        </p:txBody>
      </p:sp>
      <p:sp>
        <p:nvSpPr>
          <p:cNvPr id="972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38700" y="1347788"/>
            <a:ext cx="3810000" cy="4648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Q: static or dynamic?</a:t>
            </a:r>
          </a:p>
          <a:p>
            <a:pPr>
              <a:spcBef>
                <a:spcPct val="40000"/>
              </a:spcBef>
              <a:buFont typeface="Wingdings" charset="2"/>
              <a:buNone/>
            </a:pPr>
            <a:r>
              <a:rPr lang="en-US" sz="2400" i="1">
                <a:solidFill>
                  <a:srgbClr val="CC0000"/>
                </a:solidFill>
              </a:rPr>
              <a:t>static:</a:t>
            </a:r>
            <a:r>
              <a:rPr lang="en-US" sz="2400"/>
              <a:t> </a:t>
            </a:r>
          </a:p>
          <a:p>
            <a:r>
              <a:rPr lang="en-US" sz="2400"/>
              <a:t>routes change slowly over time</a:t>
            </a:r>
          </a:p>
          <a:p>
            <a:pPr>
              <a:buFont typeface="Wingdings" charset="2"/>
              <a:buNone/>
            </a:pPr>
            <a:r>
              <a:rPr lang="en-US" sz="2400" i="1">
                <a:solidFill>
                  <a:srgbClr val="CC0000"/>
                </a:solidFill>
              </a:rPr>
              <a:t>dynamic: </a:t>
            </a:r>
          </a:p>
          <a:p>
            <a:r>
              <a:rPr lang="en-US" sz="2400"/>
              <a:t>routes change more quickly</a:t>
            </a:r>
          </a:p>
          <a:p>
            <a:pPr lvl="1"/>
            <a:r>
              <a:rPr lang="en-US"/>
              <a:t>periodic update</a:t>
            </a:r>
          </a:p>
          <a:p>
            <a:pPr lvl="1"/>
            <a:r>
              <a:rPr lang="en-US"/>
              <a:t>in response to link cost changes</a:t>
            </a:r>
          </a:p>
        </p:txBody>
      </p:sp>
    </p:spTree>
    <p:extLst>
      <p:ext uri="{BB962C8B-B14F-4D97-AF65-F5344CB8AC3E}">
        <p14:creationId xmlns:p14="http://schemas.microsoft.com/office/powerpoint/2010/main" val="808578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Stable Network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E8A21-FD6A-4B46-A0E9-335F862D4426}" type="slidenum">
              <a:rPr lang="en-US" smtClean="0"/>
              <a:pPr/>
              <a:t>40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1335404"/>
            <a:ext cx="7512548" cy="4916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914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Route Poisoning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E8A21-FD6A-4B46-A0E9-335F862D4426}" type="slidenum">
              <a:rPr lang="en-US" smtClean="0"/>
              <a:pPr/>
              <a:t>41</a:t>
            </a:fld>
            <a:endParaRPr 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" y="1714500"/>
            <a:ext cx="8010716" cy="3234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02970" y="5189220"/>
            <a:ext cx="748698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lvl="1"/>
            <a:r>
              <a:rPr lang="en-US" dirty="0" smtClean="0"/>
              <a:t>Advertize a failed route with a metric value of “infinity”. (16 in the case of RIP)</a:t>
            </a:r>
          </a:p>
        </p:txBody>
      </p:sp>
    </p:spTree>
    <p:extLst>
      <p:ext uri="{BB962C8B-B14F-4D97-AF65-F5344CB8AC3E}">
        <p14:creationId xmlns:p14="http://schemas.microsoft.com/office/powerpoint/2010/main" val="3199157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Count-to-infinity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E8A21-FD6A-4B46-A0E9-335F862D4426}" type="slidenum">
              <a:rPr lang="en-US" smtClean="0"/>
              <a:pPr/>
              <a:t>42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1" y="1226879"/>
            <a:ext cx="5497829" cy="2781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48890" y="4105275"/>
            <a:ext cx="582930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550564" y="2443968"/>
            <a:ext cx="200728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Continues until the advertised metric reach 16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4947138" y="2905633"/>
            <a:ext cx="1603426" cy="16429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1"/>
          </p:cNvCxnSpPr>
          <p:nvPr/>
        </p:nvCxnSpPr>
        <p:spPr>
          <a:xfrm flipH="1" flipV="1">
            <a:off x="5685693" y="1781909"/>
            <a:ext cx="864871" cy="1123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789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Split Horizon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E8A21-FD6A-4B46-A0E9-335F862D4426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5741" y="1474470"/>
            <a:ext cx="855139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/>
            <a:r>
              <a:rPr lang="en-US" dirty="0" smtClean="0"/>
              <a:t>In routing updates sent out interface X, do not include routing information about routes that refer to interface X as the outgoing interface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670" y="2233613"/>
            <a:ext cx="7541252" cy="433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0014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Example: Poison Reverse &amp; Triggered Update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E8A21-FD6A-4B46-A0E9-335F862D4426}" type="slidenum">
              <a:rPr lang="en-US" smtClean="0"/>
              <a:pPr/>
              <a:t>44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9178" y="3034665"/>
            <a:ext cx="5876925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65761" y="1657350"/>
            <a:ext cx="7989569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/>
            <a:r>
              <a:rPr lang="en-US" b="1" dirty="0" smtClean="0"/>
              <a:t>Poison Reverse</a:t>
            </a:r>
            <a:r>
              <a:rPr lang="en-US" dirty="0" smtClean="0"/>
              <a:t>: When learning of a failed route, suspend split-horizon rule for that route, and advertise a poisoned route.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2434590"/>
            <a:ext cx="800099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/>
            <a:r>
              <a:rPr lang="en-US" b="1" dirty="0" smtClean="0"/>
              <a:t>Triggered Updates</a:t>
            </a:r>
            <a:r>
              <a:rPr lang="en-US" dirty="0" smtClean="0"/>
              <a:t>: When a route fails, send an update immediately.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35416" y="4857750"/>
            <a:ext cx="7838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/>
              <a:t>Triggered</a:t>
            </a:r>
            <a:br>
              <a:rPr lang="en-US" sz="1200" b="1" dirty="0" smtClean="0"/>
            </a:br>
            <a:r>
              <a:rPr lang="en-US" sz="1200" b="1" dirty="0" smtClean="0"/>
              <a:t>Poison</a:t>
            </a:r>
            <a:br>
              <a:rPr lang="en-US" sz="1200" b="1" dirty="0" smtClean="0"/>
            </a:br>
            <a:r>
              <a:rPr lang="en-US" sz="1200" b="1" dirty="0" smtClean="0"/>
              <a:t>Reverse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687691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33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F5CF4056-EB48-D448-B280-C42F8373F938}" type="slidenum">
              <a:rPr lang="en-US" smtClean="0">
                <a:solidFill>
                  <a:srgbClr val="000000"/>
                </a:solidFill>
              </a:rPr>
              <a:pPr/>
              <a:t>45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33124" name="Picture 5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004888"/>
            <a:ext cx="73136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OSPF (Open Shortest Path First)</a:t>
            </a:r>
          </a:p>
        </p:txBody>
      </p:sp>
      <p:sp>
        <p:nvSpPr>
          <p:cNvPr id="133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5105400"/>
          </a:xfrm>
        </p:spPr>
        <p:txBody>
          <a:bodyPr/>
          <a:lstStyle/>
          <a:p>
            <a:r>
              <a:rPr lang="en-US"/>
              <a:t>“open”: publicly available</a:t>
            </a:r>
          </a:p>
          <a:p>
            <a:r>
              <a:rPr lang="en-US"/>
              <a:t>uses link state algorithm </a:t>
            </a:r>
          </a:p>
          <a:p>
            <a:pPr lvl="1"/>
            <a:r>
              <a:rPr lang="en-US"/>
              <a:t>LS packet dissemination</a:t>
            </a:r>
          </a:p>
          <a:p>
            <a:pPr lvl="1"/>
            <a:r>
              <a:rPr lang="en-US"/>
              <a:t>topology map at each node</a:t>
            </a:r>
          </a:p>
          <a:p>
            <a:pPr lvl="1"/>
            <a:r>
              <a:rPr lang="en-US"/>
              <a:t>route computation using Dijkstra’s algorithm</a:t>
            </a:r>
          </a:p>
          <a:p>
            <a:r>
              <a:rPr lang="en-US"/>
              <a:t>OSPF advertisement carries one entry per neighbor </a:t>
            </a:r>
          </a:p>
          <a:p>
            <a:r>
              <a:rPr lang="en-US"/>
              <a:t>advertisements flooded to </a:t>
            </a:r>
            <a:r>
              <a:rPr lang="en-US" i="1">
                <a:solidFill>
                  <a:srgbClr val="CC0000"/>
                </a:solidFill>
              </a:rPr>
              <a:t>entire</a:t>
            </a:r>
            <a:r>
              <a:rPr lang="en-US"/>
              <a:t> AS</a:t>
            </a:r>
          </a:p>
          <a:p>
            <a:pPr lvl="1"/>
            <a:r>
              <a:rPr lang="en-US"/>
              <a:t>carried in OSPF messages directly over IP (rather than TCP or UDP</a:t>
            </a:r>
          </a:p>
          <a:p>
            <a:r>
              <a:rPr lang="en-US" i="1">
                <a:solidFill>
                  <a:srgbClr val="CC0000"/>
                </a:solidFill>
              </a:rPr>
              <a:t>IS-IS routing</a:t>
            </a:r>
            <a:r>
              <a:rPr lang="en-US"/>
              <a:t> protocol: nearly identical to OSPF</a:t>
            </a:r>
          </a:p>
        </p:txBody>
      </p:sp>
    </p:spTree>
    <p:extLst>
      <p:ext uri="{BB962C8B-B14F-4D97-AF65-F5344CB8AC3E}">
        <p14:creationId xmlns:p14="http://schemas.microsoft.com/office/powerpoint/2010/main" val="1101077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34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319605B0-8E34-B848-955E-387F906F5F99}" type="slidenum">
              <a:rPr lang="en-US" smtClean="0">
                <a:solidFill>
                  <a:srgbClr val="000000"/>
                </a:solidFill>
              </a:rPr>
              <a:pPr/>
              <a:t>46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34148" name="Picture 5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982663"/>
            <a:ext cx="73136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OSPF “advanced” features (not in RIP)</a:t>
            </a:r>
            <a:endParaRPr lang="en-US"/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385888"/>
            <a:ext cx="8229600" cy="4876800"/>
          </a:xfrm>
        </p:spPr>
        <p:txBody>
          <a:bodyPr/>
          <a:lstStyle/>
          <a:p>
            <a:r>
              <a:rPr lang="en-US" i="1">
                <a:solidFill>
                  <a:srgbClr val="CC0000"/>
                </a:solidFill>
              </a:rPr>
              <a:t>security:</a:t>
            </a:r>
            <a:r>
              <a:rPr lang="en-US"/>
              <a:t> all OSPF messages authenticated (to prevent malicious intrusion) </a:t>
            </a:r>
          </a:p>
          <a:p>
            <a:r>
              <a:rPr lang="en-US">
                <a:solidFill>
                  <a:srgbClr val="CC0000"/>
                </a:solidFill>
              </a:rPr>
              <a:t>multi</a:t>
            </a:r>
            <a:r>
              <a:rPr lang="en-US"/>
              <a:t>ple same-cost </a:t>
            </a:r>
            <a:r>
              <a:rPr lang="en-US">
                <a:solidFill>
                  <a:srgbClr val="CC0000"/>
                </a:solidFill>
              </a:rPr>
              <a:t>path</a:t>
            </a:r>
            <a:r>
              <a:rPr lang="en-US"/>
              <a:t>s allowed (only one path in RIP)</a:t>
            </a:r>
          </a:p>
          <a:p>
            <a:r>
              <a:rPr lang="en-US"/>
              <a:t>for each link, multiple cost metrics for different </a:t>
            </a:r>
            <a:r>
              <a:rPr lang="en-US">
                <a:solidFill>
                  <a:srgbClr val="CC0000"/>
                </a:solidFill>
              </a:rPr>
              <a:t>TOS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/>
              <a:t>(e.g., satellite link cost set “low” for best effort ToS; high for real time ToS)</a:t>
            </a:r>
          </a:p>
          <a:p>
            <a:r>
              <a:rPr lang="en-US"/>
              <a:t>integrated uni- and </a:t>
            </a:r>
            <a:r>
              <a:rPr lang="en-US">
                <a:solidFill>
                  <a:srgbClr val="CC0000"/>
                </a:solidFill>
              </a:rPr>
              <a:t>multicast</a:t>
            </a:r>
            <a:r>
              <a:rPr lang="en-US"/>
              <a:t> support: </a:t>
            </a:r>
          </a:p>
          <a:p>
            <a:pPr lvl="1"/>
            <a:r>
              <a:rPr lang="en-US" sz="2800"/>
              <a:t>Multicast OSPF (MOSPF) uses same topology data base as OSPF</a:t>
            </a:r>
          </a:p>
          <a:p>
            <a:r>
              <a:rPr lang="en-US">
                <a:solidFill>
                  <a:srgbClr val="CC0000"/>
                </a:solidFill>
              </a:rPr>
              <a:t>hierarchical</a:t>
            </a:r>
            <a:r>
              <a:rPr lang="en-US"/>
              <a:t> OSPF in large domains.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52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35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F1DF5B21-C008-FC4E-BDE1-141EFF6673C2}" type="slidenum">
              <a:rPr lang="en-US" smtClean="0">
                <a:solidFill>
                  <a:srgbClr val="000000"/>
                </a:solidFill>
              </a:rPr>
              <a:pPr/>
              <a:t>47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35172" name="Freeform 2"/>
          <p:cNvSpPr>
            <a:spLocks/>
          </p:cNvSpPr>
          <p:nvPr/>
        </p:nvSpPr>
        <p:spPr bwMode="auto">
          <a:xfrm>
            <a:off x="2027238" y="1652588"/>
            <a:ext cx="6010275" cy="2206625"/>
          </a:xfrm>
          <a:custGeom>
            <a:avLst/>
            <a:gdLst>
              <a:gd name="T0" fmla="*/ 1028223750 w 3786"/>
              <a:gd name="T1" fmla="*/ 1449090638 h 1390"/>
              <a:gd name="T2" fmla="*/ 2147483647 w 3786"/>
              <a:gd name="T3" fmla="*/ 138609388 h 1390"/>
              <a:gd name="T4" fmla="*/ 2147483647 w 3786"/>
              <a:gd name="T5" fmla="*/ 617439075 h 1390"/>
              <a:gd name="T6" fmla="*/ 2147483647 w 3786"/>
              <a:gd name="T7" fmla="*/ 1360884375 h 1390"/>
              <a:gd name="T8" fmla="*/ 2147483647 w 3786"/>
              <a:gd name="T9" fmla="*/ 2147483647 h 1390"/>
              <a:gd name="T10" fmla="*/ 2147483647 w 3786"/>
              <a:gd name="T11" fmla="*/ 2147483647 h 1390"/>
              <a:gd name="T12" fmla="*/ 2147483647 w 3786"/>
              <a:gd name="T13" fmla="*/ 2147483647 h 1390"/>
              <a:gd name="T14" fmla="*/ 2147483647 w 3786"/>
              <a:gd name="T15" fmla="*/ 2147483647 h 1390"/>
              <a:gd name="T16" fmla="*/ 2147483647 w 3786"/>
              <a:gd name="T17" fmla="*/ 2147483647 h 1390"/>
              <a:gd name="T18" fmla="*/ 2018645950 w 3786"/>
              <a:gd name="T19" fmla="*/ 2147483647 h 1390"/>
              <a:gd name="T20" fmla="*/ 1328123138 w 3786"/>
              <a:gd name="T21" fmla="*/ 2147483647 h 1390"/>
              <a:gd name="T22" fmla="*/ 158770638 w 3786"/>
              <a:gd name="T23" fmla="*/ 2147483647 h 1390"/>
              <a:gd name="T24" fmla="*/ 372983125 w 3786"/>
              <a:gd name="T25" fmla="*/ 2069049075 h 1390"/>
              <a:gd name="T26" fmla="*/ 1028223750 w 3786"/>
              <a:gd name="T27" fmla="*/ 1449090638 h 139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786"/>
              <a:gd name="T43" fmla="*/ 0 h 1390"/>
              <a:gd name="T44" fmla="*/ 3786 w 3786"/>
              <a:gd name="T45" fmla="*/ 1390 h 139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786" h="1390">
                <a:moveTo>
                  <a:pt x="408" y="575"/>
                </a:moveTo>
                <a:cubicBezTo>
                  <a:pt x="689" y="273"/>
                  <a:pt x="1286" y="110"/>
                  <a:pt x="1693" y="55"/>
                </a:cubicBezTo>
                <a:cubicBezTo>
                  <a:pt x="2100" y="0"/>
                  <a:pt x="2585" y="164"/>
                  <a:pt x="2852" y="245"/>
                </a:cubicBezTo>
                <a:cubicBezTo>
                  <a:pt x="3119" y="326"/>
                  <a:pt x="3163" y="420"/>
                  <a:pt x="3295" y="540"/>
                </a:cubicBezTo>
                <a:cubicBezTo>
                  <a:pt x="3427" y="660"/>
                  <a:pt x="3786" y="870"/>
                  <a:pt x="3702" y="1130"/>
                </a:cubicBezTo>
                <a:cubicBezTo>
                  <a:pt x="3618" y="1390"/>
                  <a:pt x="3209" y="1190"/>
                  <a:pt x="3035" y="1214"/>
                </a:cubicBezTo>
                <a:cubicBezTo>
                  <a:pt x="2870" y="1266"/>
                  <a:pt x="2655" y="1277"/>
                  <a:pt x="2655" y="1277"/>
                </a:cubicBezTo>
                <a:cubicBezTo>
                  <a:pt x="2655" y="1277"/>
                  <a:pt x="2160" y="1316"/>
                  <a:pt x="1918" y="1326"/>
                </a:cubicBezTo>
                <a:cubicBezTo>
                  <a:pt x="1676" y="1336"/>
                  <a:pt x="1387" y="1353"/>
                  <a:pt x="1201" y="1340"/>
                </a:cubicBezTo>
                <a:cubicBezTo>
                  <a:pt x="1015" y="1327"/>
                  <a:pt x="913" y="1278"/>
                  <a:pt x="801" y="1249"/>
                </a:cubicBezTo>
                <a:lnTo>
                  <a:pt x="527" y="1165"/>
                </a:lnTo>
                <a:cubicBezTo>
                  <a:pt x="404" y="1140"/>
                  <a:pt x="126" y="1159"/>
                  <a:pt x="63" y="1102"/>
                </a:cubicBezTo>
                <a:cubicBezTo>
                  <a:pt x="0" y="1045"/>
                  <a:pt x="85" y="919"/>
                  <a:pt x="148" y="821"/>
                </a:cubicBezTo>
                <a:cubicBezTo>
                  <a:pt x="205" y="733"/>
                  <a:pt x="127" y="877"/>
                  <a:pt x="408" y="575"/>
                </a:cubicBezTo>
                <a:close/>
              </a:path>
            </a:pathLst>
          </a:custGeom>
          <a:solidFill>
            <a:srgbClr val="3399FF"/>
          </a:solidFill>
          <a:ln w="9525">
            <a:noFill/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73" name="Rectangle 3"/>
          <p:cNvSpPr>
            <a:spLocks noGrp="1" noChangeArrowheads="1"/>
          </p:cNvSpPr>
          <p:nvPr>
            <p:ph type="title"/>
          </p:nvPr>
        </p:nvSpPr>
        <p:spPr>
          <a:xfrm>
            <a:off x="427038" y="169863"/>
            <a:ext cx="4438650" cy="1143000"/>
          </a:xfrm>
        </p:spPr>
        <p:txBody>
          <a:bodyPr/>
          <a:lstStyle/>
          <a:p>
            <a:r>
              <a:rPr lang="en-US" sz="4000"/>
              <a:t>Hierarchical OSPF</a:t>
            </a:r>
            <a:endParaRPr lang="en-US"/>
          </a:p>
        </p:txBody>
      </p:sp>
      <p:sp>
        <p:nvSpPr>
          <p:cNvPr id="135174" name="Line 4"/>
          <p:cNvSpPr>
            <a:spLocks noChangeShapeType="1"/>
          </p:cNvSpPr>
          <p:nvPr/>
        </p:nvSpPr>
        <p:spPr bwMode="auto">
          <a:xfrm flipV="1">
            <a:off x="3679825" y="2039938"/>
            <a:ext cx="1058863" cy="346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75" name="Line 5"/>
          <p:cNvSpPr>
            <a:spLocks noChangeShapeType="1"/>
          </p:cNvSpPr>
          <p:nvPr/>
        </p:nvSpPr>
        <p:spPr bwMode="auto">
          <a:xfrm>
            <a:off x="4957763" y="2036763"/>
            <a:ext cx="1169987" cy="344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76" name="Line 6"/>
          <p:cNvSpPr>
            <a:spLocks noChangeShapeType="1"/>
          </p:cNvSpPr>
          <p:nvPr/>
        </p:nvSpPr>
        <p:spPr bwMode="auto">
          <a:xfrm>
            <a:off x="6369050" y="2435225"/>
            <a:ext cx="803275" cy="8016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77" name="Line 7"/>
          <p:cNvSpPr>
            <a:spLocks noChangeShapeType="1"/>
          </p:cNvSpPr>
          <p:nvPr/>
        </p:nvSpPr>
        <p:spPr bwMode="auto">
          <a:xfrm flipV="1">
            <a:off x="4948238" y="2330450"/>
            <a:ext cx="1271587" cy="11826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78" name="Line 8"/>
          <p:cNvSpPr>
            <a:spLocks noChangeShapeType="1"/>
          </p:cNvSpPr>
          <p:nvPr/>
        </p:nvSpPr>
        <p:spPr bwMode="auto">
          <a:xfrm>
            <a:off x="3683000" y="2471738"/>
            <a:ext cx="1138238" cy="9921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79" name="Line 9"/>
          <p:cNvSpPr>
            <a:spLocks noChangeShapeType="1"/>
          </p:cNvSpPr>
          <p:nvPr/>
        </p:nvSpPr>
        <p:spPr bwMode="auto">
          <a:xfrm flipH="1">
            <a:off x="6780213" y="3236913"/>
            <a:ext cx="400050" cy="8810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80" name="Line 10"/>
          <p:cNvSpPr>
            <a:spLocks noChangeShapeType="1"/>
          </p:cNvSpPr>
          <p:nvPr/>
        </p:nvSpPr>
        <p:spPr bwMode="auto">
          <a:xfrm>
            <a:off x="6808788" y="4090988"/>
            <a:ext cx="893762" cy="8366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81" name="Line 11"/>
          <p:cNvSpPr>
            <a:spLocks noChangeShapeType="1"/>
          </p:cNvSpPr>
          <p:nvPr/>
        </p:nvSpPr>
        <p:spPr bwMode="auto">
          <a:xfrm>
            <a:off x="4841875" y="3405188"/>
            <a:ext cx="547688" cy="1338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82" name="Line 12"/>
          <p:cNvSpPr>
            <a:spLocks noChangeShapeType="1"/>
          </p:cNvSpPr>
          <p:nvPr/>
        </p:nvSpPr>
        <p:spPr bwMode="auto">
          <a:xfrm>
            <a:off x="4403725" y="4268788"/>
            <a:ext cx="246063" cy="971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83" name="Line 13"/>
          <p:cNvSpPr>
            <a:spLocks noChangeShapeType="1"/>
          </p:cNvSpPr>
          <p:nvPr/>
        </p:nvSpPr>
        <p:spPr bwMode="auto">
          <a:xfrm flipH="1">
            <a:off x="4646613" y="4775200"/>
            <a:ext cx="7239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84" name="Line 14"/>
          <p:cNvSpPr>
            <a:spLocks noChangeShapeType="1"/>
          </p:cNvSpPr>
          <p:nvPr/>
        </p:nvSpPr>
        <p:spPr bwMode="auto">
          <a:xfrm flipH="1">
            <a:off x="4454525" y="3519488"/>
            <a:ext cx="388938" cy="7794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85" name="Line 15"/>
          <p:cNvSpPr>
            <a:spLocks noChangeShapeType="1"/>
          </p:cNvSpPr>
          <p:nvPr/>
        </p:nvSpPr>
        <p:spPr bwMode="auto">
          <a:xfrm flipH="1">
            <a:off x="2689225" y="2319338"/>
            <a:ext cx="857250" cy="8461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86" name="Line 16"/>
          <p:cNvSpPr>
            <a:spLocks noChangeShapeType="1"/>
          </p:cNvSpPr>
          <p:nvPr/>
        </p:nvSpPr>
        <p:spPr bwMode="auto">
          <a:xfrm flipH="1">
            <a:off x="2084388" y="3171825"/>
            <a:ext cx="577850" cy="790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87" name="Line 17"/>
          <p:cNvSpPr>
            <a:spLocks noChangeShapeType="1"/>
          </p:cNvSpPr>
          <p:nvPr/>
        </p:nvSpPr>
        <p:spPr bwMode="auto">
          <a:xfrm flipH="1">
            <a:off x="1435100" y="4024313"/>
            <a:ext cx="622300" cy="600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88" name="Line 18"/>
          <p:cNvSpPr>
            <a:spLocks noChangeShapeType="1"/>
          </p:cNvSpPr>
          <p:nvPr/>
        </p:nvSpPr>
        <p:spPr bwMode="auto">
          <a:xfrm flipH="1">
            <a:off x="2290763" y="4552950"/>
            <a:ext cx="433387" cy="677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89" name="Line 19"/>
          <p:cNvSpPr>
            <a:spLocks noChangeShapeType="1"/>
          </p:cNvSpPr>
          <p:nvPr/>
        </p:nvSpPr>
        <p:spPr bwMode="auto">
          <a:xfrm>
            <a:off x="2163763" y="3981450"/>
            <a:ext cx="636587" cy="52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90" name="Freeform 20"/>
          <p:cNvSpPr>
            <a:spLocks/>
          </p:cNvSpPr>
          <p:nvPr/>
        </p:nvSpPr>
        <p:spPr bwMode="auto">
          <a:xfrm>
            <a:off x="1087438" y="2833688"/>
            <a:ext cx="2185987" cy="2820987"/>
          </a:xfrm>
          <a:custGeom>
            <a:avLst/>
            <a:gdLst>
              <a:gd name="T0" fmla="*/ 1691023663 w 1377"/>
              <a:gd name="T1" fmla="*/ 617437378 h 1777"/>
              <a:gd name="T2" fmla="*/ 1194553789 w 1377"/>
              <a:gd name="T3" fmla="*/ 1166831343 h 1777"/>
              <a:gd name="T4" fmla="*/ 803928866 w 1377"/>
              <a:gd name="T5" fmla="*/ 1839713736 h 1777"/>
              <a:gd name="T6" fmla="*/ 486389251 w 1377"/>
              <a:gd name="T7" fmla="*/ 2147483647 h 1777"/>
              <a:gd name="T8" fmla="*/ 60483736 w 1377"/>
              <a:gd name="T9" fmla="*/ 2147483647 h 1777"/>
              <a:gd name="T10" fmla="*/ 115927161 w 1377"/>
              <a:gd name="T11" fmla="*/ 2147483647 h 1777"/>
              <a:gd name="T12" fmla="*/ 609877673 w 1377"/>
              <a:gd name="T13" fmla="*/ 2147483647 h 1777"/>
              <a:gd name="T14" fmla="*/ 1176911906 w 1377"/>
              <a:gd name="T15" fmla="*/ 2147483647 h 1777"/>
              <a:gd name="T16" fmla="*/ 1567536829 w 1377"/>
              <a:gd name="T17" fmla="*/ 2147483647 h 1777"/>
              <a:gd name="T18" fmla="*/ 2147483647 w 1377"/>
              <a:gd name="T19" fmla="*/ 2147483647 h 1777"/>
              <a:gd name="T20" fmla="*/ 2147483647 w 1377"/>
              <a:gd name="T21" fmla="*/ 2147483647 h 1777"/>
              <a:gd name="T22" fmla="*/ 2147483647 w 1377"/>
              <a:gd name="T23" fmla="*/ 2147483647 h 1777"/>
              <a:gd name="T24" fmla="*/ 2147483647 w 1377"/>
              <a:gd name="T25" fmla="*/ 1519653156 h 1777"/>
              <a:gd name="T26" fmla="*/ 2147483647 w 1377"/>
              <a:gd name="T27" fmla="*/ 705643625 h 1777"/>
              <a:gd name="T28" fmla="*/ 2147483647 w 1377"/>
              <a:gd name="T29" fmla="*/ 103325594 h 1777"/>
              <a:gd name="T30" fmla="*/ 2147483647 w 1377"/>
              <a:gd name="T31" fmla="*/ 85685297 h 1777"/>
              <a:gd name="T32" fmla="*/ 1691023663 w 1377"/>
              <a:gd name="T33" fmla="*/ 617437378 h 177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377"/>
              <a:gd name="T52" fmla="*/ 0 h 1777"/>
              <a:gd name="T53" fmla="*/ 1377 w 1377"/>
              <a:gd name="T54" fmla="*/ 1777 h 177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377" h="1777">
                <a:moveTo>
                  <a:pt x="671" y="245"/>
                </a:moveTo>
                <a:cubicBezTo>
                  <a:pt x="604" y="317"/>
                  <a:pt x="533" y="382"/>
                  <a:pt x="474" y="463"/>
                </a:cubicBezTo>
                <a:cubicBezTo>
                  <a:pt x="415" y="544"/>
                  <a:pt x="366" y="663"/>
                  <a:pt x="319" y="730"/>
                </a:cubicBezTo>
                <a:cubicBezTo>
                  <a:pt x="272" y="797"/>
                  <a:pt x="242" y="800"/>
                  <a:pt x="193" y="863"/>
                </a:cubicBezTo>
                <a:cubicBezTo>
                  <a:pt x="144" y="926"/>
                  <a:pt x="48" y="1027"/>
                  <a:pt x="24" y="1109"/>
                </a:cubicBezTo>
                <a:cubicBezTo>
                  <a:pt x="0" y="1191"/>
                  <a:pt x="10" y="1295"/>
                  <a:pt x="46" y="1355"/>
                </a:cubicBezTo>
                <a:cubicBezTo>
                  <a:pt x="82" y="1415"/>
                  <a:pt x="172" y="1437"/>
                  <a:pt x="242" y="1467"/>
                </a:cubicBezTo>
                <a:cubicBezTo>
                  <a:pt x="312" y="1497"/>
                  <a:pt x="404" y="1499"/>
                  <a:pt x="467" y="1538"/>
                </a:cubicBezTo>
                <a:cubicBezTo>
                  <a:pt x="530" y="1577"/>
                  <a:pt x="518" y="1669"/>
                  <a:pt x="622" y="1699"/>
                </a:cubicBezTo>
                <a:cubicBezTo>
                  <a:pt x="726" y="1729"/>
                  <a:pt x="986" y="1777"/>
                  <a:pt x="1092" y="1720"/>
                </a:cubicBezTo>
                <a:cubicBezTo>
                  <a:pt x="1198" y="1663"/>
                  <a:pt x="1219" y="1471"/>
                  <a:pt x="1261" y="1355"/>
                </a:cubicBezTo>
                <a:cubicBezTo>
                  <a:pt x="1303" y="1239"/>
                  <a:pt x="1377" y="1150"/>
                  <a:pt x="1345" y="1025"/>
                </a:cubicBezTo>
                <a:cubicBezTo>
                  <a:pt x="1313" y="900"/>
                  <a:pt x="1084" y="727"/>
                  <a:pt x="1071" y="603"/>
                </a:cubicBezTo>
                <a:cubicBezTo>
                  <a:pt x="1058" y="479"/>
                  <a:pt x="1237" y="374"/>
                  <a:pt x="1268" y="280"/>
                </a:cubicBezTo>
                <a:cubicBezTo>
                  <a:pt x="1299" y="186"/>
                  <a:pt x="1320" y="82"/>
                  <a:pt x="1254" y="41"/>
                </a:cubicBezTo>
                <a:cubicBezTo>
                  <a:pt x="1188" y="0"/>
                  <a:pt x="970" y="2"/>
                  <a:pt x="874" y="34"/>
                </a:cubicBezTo>
                <a:cubicBezTo>
                  <a:pt x="778" y="66"/>
                  <a:pt x="738" y="173"/>
                  <a:pt x="671" y="245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91" name="Freeform 21"/>
          <p:cNvSpPr>
            <a:spLocks/>
          </p:cNvSpPr>
          <p:nvPr/>
        </p:nvSpPr>
        <p:spPr bwMode="auto">
          <a:xfrm>
            <a:off x="3951288" y="3068638"/>
            <a:ext cx="1903412" cy="2730500"/>
          </a:xfrm>
          <a:custGeom>
            <a:avLst/>
            <a:gdLst>
              <a:gd name="T0" fmla="*/ 1640620494 w 1199"/>
              <a:gd name="T1" fmla="*/ 50403125 h 1720"/>
              <a:gd name="T2" fmla="*/ 1534773959 w 1199"/>
              <a:gd name="T3" fmla="*/ 50403125 h 1720"/>
              <a:gd name="T4" fmla="*/ 1126508754 w 1199"/>
              <a:gd name="T5" fmla="*/ 209173763 h 1720"/>
              <a:gd name="T6" fmla="*/ 756046676 w 1199"/>
              <a:gd name="T7" fmla="*/ 617439075 h 1720"/>
              <a:gd name="T8" fmla="*/ 312499293 w 1199"/>
              <a:gd name="T9" fmla="*/ 1217236263 h 1720"/>
              <a:gd name="T10" fmla="*/ 12599984 w 1199"/>
              <a:gd name="T11" fmla="*/ 2147483647 h 1720"/>
              <a:gd name="T12" fmla="*/ 241934936 w 1199"/>
              <a:gd name="T13" fmla="*/ 2147483647 h 1720"/>
              <a:gd name="T14" fmla="*/ 703122615 w 1199"/>
              <a:gd name="T15" fmla="*/ 2147483647 h 1720"/>
              <a:gd name="T16" fmla="*/ 2147483647 w 1199"/>
              <a:gd name="T17" fmla="*/ 2147483647 h 1720"/>
              <a:gd name="T18" fmla="*/ 2147483647 w 1199"/>
              <a:gd name="T19" fmla="*/ 2147483647 h 1720"/>
              <a:gd name="T20" fmla="*/ 2147483647 w 1199"/>
              <a:gd name="T21" fmla="*/ 2147483647 h 1720"/>
              <a:gd name="T22" fmla="*/ 2147483647 w 1199"/>
              <a:gd name="T23" fmla="*/ 1890117188 h 1720"/>
              <a:gd name="T24" fmla="*/ 2147483647 w 1199"/>
              <a:gd name="T25" fmla="*/ 1005543138 h 1720"/>
              <a:gd name="T26" fmla="*/ 2147483647 w 1199"/>
              <a:gd name="T27" fmla="*/ 350302513 h 1720"/>
              <a:gd name="T28" fmla="*/ 1640620494 w 1199"/>
              <a:gd name="T29" fmla="*/ 50403125 h 172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99"/>
              <a:gd name="T46" fmla="*/ 0 h 1720"/>
              <a:gd name="T47" fmla="*/ 1199 w 1199"/>
              <a:gd name="T48" fmla="*/ 1720 h 172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99" h="1720">
                <a:moveTo>
                  <a:pt x="651" y="20"/>
                </a:moveTo>
                <a:cubicBezTo>
                  <a:pt x="595" y="0"/>
                  <a:pt x="643" y="10"/>
                  <a:pt x="609" y="20"/>
                </a:cubicBezTo>
                <a:cubicBezTo>
                  <a:pt x="575" y="30"/>
                  <a:pt x="499" y="45"/>
                  <a:pt x="447" y="83"/>
                </a:cubicBezTo>
                <a:cubicBezTo>
                  <a:pt x="395" y="121"/>
                  <a:pt x="354" y="178"/>
                  <a:pt x="300" y="245"/>
                </a:cubicBezTo>
                <a:cubicBezTo>
                  <a:pt x="246" y="312"/>
                  <a:pt x="173" y="379"/>
                  <a:pt x="124" y="483"/>
                </a:cubicBezTo>
                <a:cubicBezTo>
                  <a:pt x="75" y="587"/>
                  <a:pt x="10" y="742"/>
                  <a:pt x="5" y="870"/>
                </a:cubicBezTo>
                <a:cubicBezTo>
                  <a:pt x="0" y="998"/>
                  <a:pt x="50" y="1122"/>
                  <a:pt x="96" y="1249"/>
                </a:cubicBezTo>
                <a:cubicBezTo>
                  <a:pt x="142" y="1376"/>
                  <a:pt x="153" y="1564"/>
                  <a:pt x="279" y="1635"/>
                </a:cubicBezTo>
                <a:cubicBezTo>
                  <a:pt x="405" y="1706"/>
                  <a:pt x="711" y="1720"/>
                  <a:pt x="855" y="1678"/>
                </a:cubicBezTo>
                <a:cubicBezTo>
                  <a:pt x="999" y="1636"/>
                  <a:pt x="1089" y="1492"/>
                  <a:pt x="1143" y="1383"/>
                </a:cubicBezTo>
                <a:cubicBezTo>
                  <a:pt x="1197" y="1274"/>
                  <a:pt x="1199" y="1129"/>
                  <a:pt x="1178" y="1024"/>
                </a:cubicBezTo>
                <a:cubicBezTo>
                  <a:pt x="1157" y="919"/>
                  <a:pt x="1057" y="854"/>
                  <a:pt x="1016" y="750"/>
                </a:cubicBezTo>
                <a:cubicBezTo>
                  <a:pt x="975" y="646"/>
                  <a:pt x="944" y="501"/>
                  <a:pt x="932" y="399"/>
                </a:cubicBezTo>
                <a:cubicBezTo>
                  <a:pt x="920" y="297"/>
                  <a:pt x="994" y="203"/>
                  <a:pt x="946" y="139"/>
                </a:cubicBezTo>
                <a:cubicBezTo>
                  <a:pt x="898" y="75"/>
                  <a:pt x="707" y="40"/>
                  <a:pt x="651" y="2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92" name="Freeform 22"/>
          <p:cNvSpPr>
            <a:spLocks/>
          </p:cNvSpPr>
          <p:nvPr/>
        </p:nvSpPr>
        <p:spPr bwMode="auto">
          <a:xfrm>
            <a:off x="6380163" y="2774950"/>
            <a:ext cx="2079625" cy="2720975"/>
          </a:xfrm>
          <a:custGeom>
            <a:avLst/>
            <a:gdLst>
              <a:gd name="T0" fmla="*/ 1184473438 w 1310"/>
              <a:gd name="T1" fmla="*/ 73085325 h 1714"/>
              <a:gd name="T2" fmla="*/ 617439075 w 1310"/>
              <a:gd name="T3" fmla="*/ 498990938 h 1714"/>
              <a:gd name="T4" fmla="*/ 226814063 w 1310"/>
              <a:gd name="T5" fmla="*/ 1207155638 h 1714"/>
              <a:gd name="T6" fmla="*/ 15120938 w 1310"/>
              <a:gd name="T7" fmla="*/ 1915318750 h 1714"/>
              <a:gd name="T8" fmla="*/ 138609388 w 1310"/>
              <a:gd name="T9" fmla="*/ 2147483647 h 1714"/>
              <a:gd name="T10" fmla="*/ 740925938 w 1310"/>
              <a:gd name="T11" fmla="*/ 2147483647 h 1714"/>
              <a:gd name="T12" fmla="*/ 1696065950 w 1310"/>
              <a:gd name="T13" fmla="*/ 2147483647 h 1714"/>
              <a:gd name="T14" fmla="*/ 2147483647 w 1310"/>
              <a:gd name="T15" fmla="*/ 2147483647 h 1714"/>
              <a:gd name="T16" fmla="*/ 2147483647 w 1310"/>
              <a:gd name="T17" fmla="*/ 2147483647 h 1714"/>
              <a:gd name="T18" fmla="*/ 2104331263 w 1310"/>
              <a:gd name="T19" fmla="*/ 2147483647 h 1714"/>
              <a:gd name="T20" fmla="*/ 1819552813 w 1310"/>
              <a:gd name="T21" fmla="*/ 2038807200 h 1714"/>
              <a:gd name="T22" fmla="*/ 2086689375 w 1310"/>
              <a:gd name="T23" fmla="*/ 940019075 h 1714"/>
              <a:gd name="T24" fmla="*/ 1184473438 w 1310"/>
              <a:gd name="T25" fmla="*/ 73085325 h 171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10"/>
              <a:gd name="T40" fmla="*/ 0 h 1714"/>
              <a:gd name="T41" fmla="*/ 1310 w 1310"/>
              <a:gd name="T42" fmla="*/ 1714 h 171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10" h="1714">
                <a:moveTo>
                  <a:pt x="470" y="29"/>
                </a:moveTo>
                <a:cubicBezTo>
                  <a:pt x="373" y="0"/>
                  <a:pt x="308" y="123"/>
                  <a:pt x="245" y="198"/>
                </a:cubicBezTo>
                <a:cubicBezTo>
                  <a:pt x="182" y="273"/>
                  <a:pt x="130" y="385"/>
                  <a:pt x="90" y="479"/>
                </a:cubicBezTo>
                <a:cubicBezTo>
                  <a:pt x="50" y="573"/>
                  <a:pt x="12" y="651"/>
                  <a:pt x="6" y="760"/>
                </a:cubicBezTo>
                <a:cubicBezTo>
                  <a:pt x="0" y="869"/>
                  <a:pt x="7" y="1042"/>
                  <a:pt x="55" y="1132"/>
                </a:cubicBezTo>
                <a:cubicBezTo>
                  <a:pt x="103" y="1222"/>
                  <a:pt x="191" y="1232"/>
                  <a:pt x="294" y="1301"/>
                </a:cubicBezTo>
                <a:cubicBezTo>
                  <a:pt x="397" y="1370"/>
                  <a:pt x="536" y="1479"/>
                  <a:pt x="673" y="1546"/>
                </a:cubicBezTo>
                <a:cubicBezTo>
                  <a:pt x="810" y="1613"/>
                  <a:pt x="1018" y="1714"/>
                  <a:pt x="1116" y="1701"/>
                </a:cubicBezTo>
                <a:cubicBezTo>
                  <a:pt x="1214" y="1688"/>
                  <a:pt x="1310" y="1559"/>
                  <a:pt x="1263" y="1469"/>
                </a:cubicBezTo>
                <a:cubicBezTo>
                  <a:pt x="1216" y="1379"/>
                  <a:pt x="925" y="1270"/>
                  <a:pt x="835" y="1160"/>
                </a:cubicBezTo>
                <a:cubicBezTo>
                  <a:pt x="745" y="1050"/>
                  <a:pt x="723" y="940"/>
                  <a:pt x="722" y="809"/>
                </a:cubicBezTo>
                <a:cubicBezTo>
                  <a:pt x="721" y="678"/>
                  <a:pt x="871" y="504"/>
                  <a:pt x="828" y="373"/>
                </a:cubicBezTo>
                <a:cubicBezTo>
                  <a:pt x="785" y="242"/>
                  <a:pt x="567" y="58"/>
                  <a:pt x="470" y="29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93" name="Text Box 23"/>
          <p:cNvSpPr txBox="1">
            <a:spLocks noChangeArrowheads="1"/>
          </p:cNvSpPr>
          <p:nvPr/>
        </p:nvSpPr>
        <p:spPr bwMode="auto">
          <a:xfrm>
            <a:off x="5092700" y="1293813"/>
            <a:ext cx="1797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CC0000"/>
                </a:solidFill>
                <a:latin typeface="Arial" charset="0"/>
              </a:rPr>
              <a:t>boundary router</a:t>
            </a:r>
          </a:p>
        </p:txBody>
      </p:sp>
      <p:sp>
        <p:nvSpPr>
          <p:cNvPr id="135194" name="Text Box 24"/>
          <p:cNvSpPr txBox="1">
            <a:spLocks noChangeArrowheads="1"/>
          </p:cNvSpPr>
          <p:nvPr/>
        </p:nvSpPr>
        <p:spPr bwMode="auto">
          <a:xfrm>
            <a:off x="6616700" y="1714500"/>
            <a:ext cx="183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CC0000"/>
                </a:solidFill>
                <a:latin typeface="Arial" charset="0"/>
              </a:rPr>
              <a:t>backbone router</a:t>
            </a:r>
          </a:p>
        </p:txBody>
      </p:sp>
      <p:sp>
        <p:nvSpPr>
          <p:cNvPr id="135195" name="Text Box 25"/>
          <p:cNvSpPr txBox="1">
            <a:spLocks noChangeArrowheads="1"/>
          </p:cNvSpPr>
          <p:nvPr/>
        </p:nvSpPr>
        <p:spPr bwMode="auto">
          <a:xfrm>
            <a:off x="936625" y="5357813"/>
            <a:ext cx="831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area 1</a:t>
            </a:r>
          </a:p>
        </p:txBody>
      </p:sp>
      <p:sp>
        <p:nvSpPr>
          <p:cNvPr id="135196" name="Text Box 26"/>
          <p:cNvSpPr txBox="1">
            <a:spLocks noChangeArrowheads="1"/>
          </p:cNvSpPr>
          <p:nvPr/>
        </p:nvSpPr>
        <p:spPr bwMode="auto">
          <a:xfrm>
            <a:off x="4502150" y="5734050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area 2</a:t>
            </a:r>
          </a:p>
        </p:txBody>
      </p:sp>
      <p:sp>
        <p:nvSpPr>
          <p:cNvPr id="135197" name="Text Box 27"/>
          <p:cNvSpPr txBox="1">
            <a:spLocks noChangeArrowheads="1"/>
          </p:cNvSpPr>
          <p:nvPr/>
        </p:nvSpPr>
        <p:spPr bwMode="auto">
          <a:xfrm>
            <a:off x="7586663" y="4113213"/>
            <a:ext cx="831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area 3</a:t>
            </a:r>
          </a:p>
        </p:txBody>
      </p:sp>
      <p:sp>
        <p:nvSpPr>
          <p:cNvPr id="135198" name="Text Box 28"/>
          <p:cNvSpPr txBox="1">
            <a:spLocks noChangeArrowheads="1"/>
          </p:cNvSpPr>
          <p:nvPr/>
        </p:nvSpPr>
        <p:spPr bwMode="auto">
          <a:xfrm>
            <a:off x="4394200" y="2411413"/>
            <a:ext cx="1285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  <a:latin typeface="Arial" charset="0"/>
              </a:rPr>
              <a:t>backbone</a:t>
            </a:r>
          </a:p>
        </p:txBody>
      </p:sp>
      <p:sp>
        <p:nvSpPr>
          <p:cNvPr id="135199" name="Text Box 29"/>
          <p:cNvSpPr txBox="1">
            <a:spLocks noChangeArrowheads="1"/>
          </p:cNvSpPr>
          <p:nvPr/>
        </p:nvSpPr>
        <p:spPr bwMode="auto">
          <a:xfrm>
            <a:off x="3219450" y="2822575"/>
            <a:ext cx="8953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  <a:latin typeface="Arial" charset="0"/>
              </a:rPr>
              <a:t>area</a:t>
            </a:r>
          </a:p>
          <a:p>
            <a:pPr defTabSz="9144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  <a:latin typeface="Arial" charset="0"/>
              </a:rPr>
              <a:t>border</a:t>
            </a:r>
          </a:p>
          <a:p>
            <a:pPr defTabSz="9144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  <a:latin typeface="Arial" charset="0"/>
              </a:rPr>
              <a:t>routers</a:t>
            </a:r>
          </a:p>
        </p:txBody>
      </p:sp>
      <p:sp>
        <p:nvSpPr>
          <p:cNvPr id="135200" name="Text Box 30"/>
          <p:cNvSpPr txBox="1">
            <a:spLocks noChangeArrowheads="1"/>
          </p:cNvSpPr>
          <p:nvPr/>
        </p:nvSpPr>
        <p:spPr bwMode="auto">
          <a:xfrm>
            <a:off x="5969000" y="5048250"/>
            <a:ext cx="9334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CC0000"/>
                </a:solidFill>
                <a:latin typeface="Arial" charset="0"/>
              </a:rPr>
              <a:t>internal</a:t>
            </a:r>
          </a:p>
          <a:p>
            <a:pPr defTabSz="9144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CC0000"/>
                </a:solidFill>
                <a:latin typeface="Arial" charset="0"/>
              </a:rPr>
              <a:t>routers</a:t>
            </a:r>
          </a:p>
        </p:txBody>
      </p:sp>
      <p:sp>
        <p:nvSpPr>
          <p:cNvPr id="135201" name="Line 242"/>
          <p:cNvSpPr>
            <a:spLocks noChangeShapeType="1"/>
          </p:cNvSpPr>
          <p:nvPr/>
        </p:nvSpPr>
        <p:spPr bwMode="auto">
          <a:xfrm flipV="1">
            <a:off x="6946900" y="5018088"/>
            <a:ext cx="490538" cy="2000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202" name="Line 243"/>
          <p:cNvSpPr>
            <a:spLocks noChangeShapeType="1"/>
          </p:cNvSpPr>
          <p:nvPr/>
        </p:nvSpPr>
        <p:spPr bwMode="auto">
          <a:xfrm flipH="1" flipV="1">
            <a:off x="5559425" y="4892675"/>
            <a:ext cx="481013" cy="300038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203" name="Line 244"/>
          <p:cNvSpPr>
            <a:spLocks noChangeShapeType="1"/>
          </p:cNvSpPr>
          <p:nvPr/>
        </p:nvSpPr>
        <p:spPr bwMode="auto">
          <a:xfrm flipV="1">
            <a:off x="4862513" y="1081088"/>
            <a:ext cx="0" cy="792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204" name="Line 245"/>
          <p:cNvSpPr>
            <a:spLocks noChangeShapeType="1"/>
          </p:cNvSpPr>
          <p:nvPr/>
        </p:nvSpPr>
        <p:spPr bwMode="auto">
          <a:xfrm flipH="1">
            <a:off x="6534150" y="2039938"/>
            <a:ext cx="312738" cy="20161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205" name="Line 246"/>
          <p:cNvSpPr>
            <a:spLocks noChangeShapeType="1"/>
          </p:cNvSpPr>
          <p:nvPr/>
        </p:nvSpPr>
        <p:spPr bwMode="auto">
          <a:xfrm flipH="1">
            <a:off x="5024438" y="1646238"/>
            <a:ext cx="312737" cy="20161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206" name="Line 247"/>
          <p:cNvSpPr>
            <a:spLocks noChangeShapeType="1"/>
          </p:cNvSpPr>
          <p:nvPr/>
        </p:nvSpPr>
        <p:spPr bwMode="auto">
          <a:xfrm>
            <a:off x="4154488" y="3463925"/>
            <a:ext cx="334962" cy="55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207" name="Line 248"/>
          <p:cNvSpPr>
            <a:spLocks noChangeShapeType="1"/>
          </p:cNvSpPr>
          <p:nvPr/>
        </p:nvSpPr>
        <p:spPr bwMode="auto">
          <a:xfrm flipH="1" flipV="1">
            <a:off x="2968625" y="3270250"/>
            <a:ext cx="257175" cy="1571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35208" name="Group 249"/>
          <p:cNvGrpSpPr>
            <a:grpSpLocks/>
          </p:cNvGrpSpPr>
          <p:nvPr/>
        </p:nvGrpSpPr>
        <p:grpSpPr bwMode="auto">
          <a:xfrm>
            <a:off x="5902325" y="2276475"/>
            <a:ext cx="644525" cy="282575"/>
            <a:chOff x="4396" y="1245"/>
            <a:chExt cx="672" cy="248"/>
          </a:xfrm>
        </p:grpSpPr>
        <p:sp>
          <p:nvSpPr>
            <p:cNvPr id="135336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337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338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339" name="Group 25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342" name="Freeform 25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343" name="Freeform 25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340" name="Line 256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341" name="Line 257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09" name="Group 258"/>
          <p:cNvGrpSpPr>
            <a:grpSpLocks/>
          </p:cNvGrpSpPr>
          <p:nvPr/>
        </p:nvGrpSpPr>
        <p:grpSpPr bwMode="auto">
          <a:xfrm>
            <a:off x="6824663" y="3119438"/>
            <a:ext cx="644525" cy="282575"/>
            <a:chOff x="4396" y="1245"/>
            <a:chExt cx="672" cy="248"/>
          </a:xfrm>
        </p:grpSpPr>
        <p:sp>
          <p:nvSpPr>
            <p:cNvPr id="13532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32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33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331" name="Group 26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334" name="Freeform 26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335" name="Freeform 26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332" name="Line 265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333" name="Line 266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10" name="Group 267"/>
          <p:cNvGrpSpPr>
            <a:grpSpLocks/>
          </p:cNvGrpSpPr>
          <p:nvPr/>
        </p:nvGrpSpPr>
        <p:grpSpPr bwMode="auto">
          <a:xfrm>
            <a:off x="6608763" y="3952875"/>
            <a:ext cx="644525" cy="282575"/>
            <a:chOff x="4396" y="1245"/>
            <a:chExt cx="672" cy="248"/>
          </a:xfrm>
        </p:grpSpPr>
        <p:sp>
          <p:nvSpPr>
            <p:cNvPr id="13532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32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32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323" name="Group 27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326" name="Freeform 27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327" name="Freeform 27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324" name="Line 274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325" name="Line 27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11" name="Group 276"/>
          <p:cNvGrpSpPr>
            <a:grpSpLocks/>
          </p:cNvGrpSpPr>
          <p:nvPr/>
        </p:nvGrpSpPr>
        <p:grpSpPr bwMode="auto">
          <a:xfrm>
            <a:off x="7418388" y="4797425"/>
            <a:ext cx="644525" cy="282575"/>
            <a:chOff x="4396" y="1245"/>
            <a:chExt cx="672" cy="248"/>
          </a:xfrm>
        </p:grpSpPr>
        <p:sp>
          <p:nvSpPr>
            <p:cNvPr id="13531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31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31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315" name="Group 28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318" name="Freeform 28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319" name="Freeform 28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316" name="Line 283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317" name="Line 28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12" name="Group 285"/>
          <p:cNvGrpSpPr>
            <a:grpSpLocks/>
          </p:cNvGrpSpPr>
          <p:nvPr/>
        </p:nvGrpSpPr>
        <p:grpSpPr bwMode="auto">
          <a:xfrm>
            <a:off x="4548188" y="1871663"/>
            <a:ext cx="644525" cy="282575"/>
            <a:chOff x="4396" y="1245"/>
            <a:chExt cx="672" cy="248"/>
          </a:xfrm>
        </p:grpSpPr>
        <p:sp>
          <p:nvSpPr>
            <p:cNvPr id="135304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305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306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307" name="Group 289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310" name="Freeform 2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311" name="Freeform 2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308" name="Line 292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309" name="Line 293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13" name="Group 294"/>
          <p:cNvGrpSpPr>
            <a:grpSpLocks/>
          </p:cNvGrpSpPr>
          <p:nvPr/>
        </p:nvGrpSpPr>
        <p:grpSpPr bwMode="auto">
          <a:xfrm>
            <a:off x="4567238" y="3273425"/>
            <a:ext cx="644525" cy="282575"/>
            <a:chOff x="4396" y="1245"/>
            <a:chExt cx="672" cy="248"/>
          </a:xfrm>
        </p:grpSpPr>
        <p:sp>
          <p:nvSpPr>
            <p:cNvPr id="135296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97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98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299" name="Group 298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302" name="Freeform 29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303" name="Freeform 30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300" name="Line 301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301" name="Line 302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14" name="Group 303"/>
          <p:cNvGrpSpPr>
            <a:grpSpLocks/>
          </p:cNvGrpSpPr>
          <p:nvPr/>
        </p:nvGrpSpPr>
        <p:grpSpPr bwMode="auto">
          <a:xfrm>
            <a:off x="3314700" y="2276475"/>
            <a:ext cx="644525" cy="282575"/>
            <a:chOff x="4396" y="1245"/>
            <a:chExt cx="672" cy="248"/>
          </a:xfrm>
        </p:grpSpPr>
        <p:sp>
          <p:nvSpPr>
            <p:cNvPr id="13528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8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9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291" name="Group 30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294" name="Freeform 30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295" name="Freeform 30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292" name="Line 310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293" name="Line 31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15" name="Group 312"/>
          <p:cNvGrpSpPr>
            <a:grpSpLocks/>
          </p:cNvGrpSpPr>
          <p:nvPr/>
        </p:nvGrpSpPr>
        <p:grpSpPr bwMode="auto">
          <a:xfrm>
            <a:off x="2330450" y="3063875"/>
            <a:ext cx="644525" cy="282575"/>
            <a:chOff x="4396" y="1245"/>
            <a:chExt cx="672" cy="248"/>
          </a:xfrm>
        </p:grpSpPr>
        <p:sp>
          <p:nvSpPr>
            <p:cNvPr id="13528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8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8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283" name="Group 316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286" name="Freeform 31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287" name="Freeform 31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284" name="Line 319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285" name="Line 320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16" name="Group 321"/>
          <p:cNvGrpSpPr>
            <a:grpSpLocks/>
          </p:cNvGrpSpPr>
          <p:nvPr/>
        </p:nvGrpSpPr>
        <p:grpSpPr bwMode="auto">
          <a:xfrm>
            <a:off x="1781175" y="3841750"/>
            <a:ext cx="644525" cy="282575"/>
            <a:chOff x="4396" y="1245"/>
            <a:chExt cx="672" cy="248"/>
          </a:xfrm>
        </p:grpSpPr>
        <p:sp>
          <p:nvSpPr>
            <p:cNvPr id="13527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7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7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275" name="Group 325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278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279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276" name="Line 328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277" name="Line 329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17" name="Group 330"/>
          <p:cNvGrpSpPr>
            <a:grpSpLocks/>
          </p:cNvGrpSpPr>
          <p:nvPr/>
        </p:nvGrpSpPr>
        <p:grpSpPr bwMode="auto">
          <a:xfrm>
            <a:off x="2368550" y="4362450"/>
            <a:ext cx="644525" cy="282575"/>
            <a:chOff x="4396" y="1245"/>
            <a:chExt cx="672" cy="248"/>
          </a:xfrm>
        </p:grpSpPr>
        <p:sp>
          <p:nvSpPr>
            <p:cNvPr id="135264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65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66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267" name="Group 33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270" name="Freeform 33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271" name="Freeform 33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268" name="Line 337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269" name="Line 33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18" name="Group 339"/>
          <p:cNvGrpSpPr>
            <a:grpSpLocks/>
          </p:cNvGrpSpPr>
          <p:nvPr/>
        </p:nvGrpSpPr>
        <p:grpSpPr bwMode="auto">
          <a:xfrm>
            <a:off x="2019300" y="5095875"/>
            <a:ext cx="644525" cy="282575"/>
            <a:chOff x="4396" y="1245"/>
            <a:chExt cx="672" cy="248"/>
          </a:xfrm>
        </p:grpSpPr>
        <p:sp>
          <p:nvSpPr>
            <p:cNvPr id="135256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57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58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259" name="Group 34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262" name="Freeform 34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263" name="Freeform 34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260" name="Line 346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261" name="Line 347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19" name="Group 348"/>
          <p:cNvGrpSpPr>
            <a:grpSpLocks/>
          </p:cNvGrpSpPr>
          <p:nvPr/>
        </p:nvGrpSpPr>
        <p:grpSpPr bwMode="auto">
          <a:xfrm>
            <a:off x="1189038" y="4511675"/>
            <a:ext cx="644525" cy="282575"/>
            <a:chOff x="4396" y="1245"/>
            <a:chExt cx="672" cy="248"/>
          </a:xfrm>
        </p:grpSpPr>
        <p:sp>
          <p:nvSpPr>
            <p:cNvPr id="13524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4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5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251" name="Group 35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254" name="Freeform 35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255" name="Freeform 35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252" name="Line 355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253" name="Line 356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20" name="Group 357"/>
          <p:cNvGrpSpPr>
            <a:grpSpLocks/>
          </p:cNvGrpSpPr>
          <p:nvPr/>
        </p:nvGrpSpPr>
        <p:grpSpPr bwMode="auto">
          <a:xfrm>
            <a:off x="4149725" y="4191000"/>
            <a:ext cx="644525" cy="282575"/>
            <a:chOff x="4396" y="1245"/>
            <a:chExt cx="672" cy="248"/>
          </a:xfrm>
        </p:grpSpPr>
        <p:sp>
          <p:nvSpPr>
            <p:cNvPr id="13524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4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4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243" name="Group 36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246" name="Freeform 36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247" name="Freeform 36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244" name="Line 364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245" name="Line 36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21" name="Group 366"/>
          <p:cNvGrpSpPr>
            <a:grpSpLocks/>
          </p:cNvGrpSpPr>
          <p:nvPr/>
        </p:nvGrpSpPr>
        <p:grpSpPr bwMode="auto">
          <a:xfrm>
            <a:off x="4960938" y="4610100"/>
            <a:ext cx="644525" cy="282575"/>
            <a:chOff x="4396" y="1245"/>
            <a:chExt cx="672" cy="248"/>
          </a:xfrm>
        </p:grpSpPr>
        <p:sp>
          <p:nvSpPr>
            <p:cNvPr id="13523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3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3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235" name="Group 37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238" name="Freeform 37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239" name="Freeform 37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236" name="Line 373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237" name="Line 37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5222" name="Group 375"/>
          <p:cNvGrpSpPr>
            <a:grpSpLocks/>
          </p:cNvGrpSpPr>
          <p:nvPr/>
        </p:nvGrpSpPr>
        <p:grpSpPr bwMode="auto">
          <a:xfrm>
            <a:off x="4376738" y="5051425"/>
            <a:ext cx="644525" cy="282575"/>
            <a:chOff x="4396" y="1245"/>
            <a:chExt cx="672" cy="248"/>
          </a:xfrm>
        </p:grpSpPr>
        <p:sp>
          <p:nvSpPr>
            <p:cNvPr id="135224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25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35226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135227" name="Group 379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35230" name="Freeform 38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5231" name="Freeform 38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5228" name="Line 382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5229" name="Line 383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pic>
        <p:nvPicPr>
          <p:cNvPr id="135223" name="Picture 384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976313"/>
            <a:ext cx="41132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91015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36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757E5E1B-C382-B144-A235-396B3FF48183}" type="slidenum">
              <a:rPr lang="en-US" smtClean="0">
                <a:solidFill>
                  <a:srgbClr val="000000"/>
                </a:solidFill>
              </a:rPr>
              <a:pPr/>
              <a:t>48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1468438"/>
            <a:ext cx="8229600" cy="4008437"/>
          </a:xfrm>
        </p:spPr>
        <p:txBody>
          <a:bodyPr/>
          <a:lstStyle/>
          <a:p>
            <a:r>
              <a:rPr lang="en-US" i="1">
                <a:solidFill>
                  <a:srgbClr val="CC0000"/>
                </a:solidFill>
              </a:rPr>
              <a:t>two-level hierarchy:</a:t>
            </a:r>
            <a:r>
              <a:rPr lang="en-US"/>
              <a:t> local area, backbone.</a:t>
            </a:r>
          </a:p>
          <a:p>
            <a:pPr lvl="1"/>
            <a:r>
              <a:rPr lang="en-US" sz="2800"/>
              <a:t>link-state advertisements only in area </a:t>
            </a:r>
          </a:p>
          <a:p>
            <a:pPr lvl="1"/>
            <a:r>
              <a:rPr lang="en-US" sz="2800"/>
              <a:t>each nodes has detailed area topology; only know direction (shortest path) to nets in other areas.</a:t>
            </a:r>
            <a:endParaRPr lang="en-US"/>
          </a:p>
          <a:p>
            <a:r>
              <a:rPr lang="en-US" i="1">
                <a:solidFill>
                  <a:srgbClr val="CC0000"/>
                </a:solidFill>
              </a:rPr>
              <a:t>area border routers:</a:t>
            </a:r>
            <a:r>
              <a:rPr lang="en-US" b="1">
                <a:solidFill>
                  <a:schemeClr val="accent2"/>
                </a:solidFill>
              </a:rPr>
              <a:t> </a:t>
            </a:r>
            <a:r>
              <a:rPr lang="en-US"/>
              <a:t>“summarize” distances  to nets in own area, advertise to other Area Border routers.</a:t>
            </a:r>
          </a:p>
          <a:p>
            <a:r>
              <a:rPr lang="en-US" i="1">
                <a:solidFill>
                  <a:srgbClr val="CC0000"/>
                </a:solidFill>
              </a:rPr>
              <a:t>backbone routers:</a:t>
            </a:r>
            <a:r>
              <a:rPr lang="en-US"/>
              <a:t> run OSPF routing limited to backbone.</a:t>
            </a:r>
          </a:p>
          <a:p>
            <a:r>
              <a:rPr lang="en-US" i="1">
                <a:solidFill>
                  <a:srgbClr val="CC0000"/>
                </a:solidFill>
              </a:rPr>
              <a:t>boundary routers:</a:t>
            </a:r>
            <a:r>
              <a:rPr lang="en-US"/>
              <a:t> connect to other AS’s.</a:t>
            </a:r>
            <a:endParaRPr lang="en-US" sz="2400"/>
          </a:p>
          <a:p>
            <a:endParaRPr lang="en-US" sz="2400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title"/>
          </p:nvPr>
        </p:nvSpPr>
        <p:spPr>
          <a:xfrm>
            <a:off x="427038" y="169863"/>
            <a:ext cx="4438650" cy="1143000"/>
          </a:xfrm>
          <a:noFill/>
        </p:spPr>
        <p:txBody>
          <a:bodyPr/>
          <a:lstStyle/>
          <a:p>
            <a:r>
              <a:rPr lang="en-US"/>
              <a:t>Hierarchical OSPF</a:t>
            </a:r>
          </a:p>
        </p:txBody>
      </p:sp>
      <p:pic>
        <p:nvPicPr>
          <p:cNvPr id="136198" name="Picture 6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976313"/>
            <a:ext cx="41132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8090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37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E25FB349-F49A-4840-BF96-34F4FC929E71}" type="slidenum">
              <a:rPr lang="en-US" smtClean="0">
                <a:solidFill>
                  <a:srgbClr val="000000"/>
                </a:solidFill>
              </a:rPr>
              <a:pPr/>
              <a:t>49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37220" name="Picture 4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438" y="1014413"/>
            <a:ext cx="68564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Internet inter-AS routing: BGP</a:t>
            </a:r>
            <a:endParaRPr lang="en-US" sz="3200"/>
          </a:p>
        </p:txBody>
      </p:sp>
      <p:sp>
        <p:nvSpPr>
          <p:cNvPr id="137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22400"/>
            <a:ext cx="7772400" cy="4927600"/>
          </a:xfrm>
        </p:spPr>
        <p:txBody>
          <a:bodyPr/>
          <a:lstStyle/>
          <a:p>
            <a:pPr marL="381000" indent="-381000"/>
            <a:r>
              <a:rPr lang="en-US">
                <a:solidFill>
                  <a:srgbClr val="CC0000"/>
                </a:solidFill>
              </a:rPr>
              <a:t>BGP (Border Gateway Protocol):</a:t>
            </a:r>
            <a:r>
              <a:rPr lang="en-US"/>
              <a:t> </a:t>
            </a:r>
            <a:r>
              <a:rPr lang="en-US" i="1"/>
              <a:t>the</a:t>
            </a:r>
            <a:r>
              <a:rPr lang="en-US"/>
              <a:t> de facto inter-domain routing protocol</a:t>
            </a:r>
          </a:p>
          <a:p>
            <a:pPr marL="800100" lvl="1" indent="-342900"/>
            <a:r>
              <a:rPr lang="en-US"/>
              <a:t>“glue that holds the Internet together”</a:t>
            </a:r>
          </a:p>
          <a:p>
            <a:pPr marL="381000" indent="-381000"/>
            <a:r>
              <a:rPr lang="en-US"/>
              <a:t>BGP provides each AS a means to:</a:t>
            </a:r>
          </a:p>
          <a:p>
            <a:pPr marL="800100" lvl="1" indent="-342900"/>
            <a:r>
              <a:rPr lang="en-US" sz="2800">
                <a:solidFill>
                  <a:srgbClr val="CC0000"/>
                </a:solidFill>
              </a:rPr>
              <a:t>eBGP:</a:t>
            </a:r>
            <a:r>
              <a:rPr lang="en-US"/>
              <a:t> obtain subnet reachability information from neighboring ASs.</a:t>
            </a:r>
          </a:p>
          <a:p>
            <a:pPr marL="800100" lvl="1" indent="-342900"/>
            <a:r>
              <a:rPr lang="en-US" sz="2800">
                <a:solidFill>
                  <a:srgbClr val="CC0000"/>
                </a:solidFill>
              </a:rPr>
              <a:t>iBGP:</a:t>
            </a:r>
            <a:r>
              <a:rPr lang="en-US"/>
              <a:t> propagate reachability information to all AS-internal routers.</a:t>
            </a:r>
          </a:p>
          <a:p>
            <a:pPr marL="800100" lvl="1" indent="-342900"/>
            <a:r>
              <a:rPr lang="en-US"/>
              <a:t>determine “good” routes to other networks based on reachability information and policy.</a:t>
            </a:r>
          </a:p>
          <a:p>
            <a:pPr marL="381000" indent="-381000"/>
            <a:r>
              <a:rPr lang="en-US"/>
              <a:t>allows subnet to advertise its existence to rest of Internet: </a:t>
            </a:r>
            <a:r>
              <a:rPr lang="en-US" i="1">
                <a:solidFill>
                  <a:srgbClr val="000099"/>
                </a:solidFill>
              </a:rPr>
              <a:t>“I am here”</a:t>
            </a:r>
          </a:p>
        </p:txBody>
      </p:sp>
    </p:spTree>
    <p:extLst>
      <p:ext uri="{BB962C8B-B14F-4D97-AF65-F5344CB8AC3E}">
        <p14:creationId xmlns:p14="http://schemas.microsoft.com/office/powerpoint/2010/main" val="3543679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9830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EE6355B7-1329-374F-9724-6BFE66C66C2D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98308" name="Picture 2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31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600200"/>
            <a:ext cx="3810000" cy="4648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2400" dirty="0">
                <a:solidFill>
                  <a:srgbClr val="CC0000"/>
                </a:solidFill>
              </a:rPr>
              <a:t>4.5 routing algorithms</a:t>
            </a:r>
          </a:p>
          <a:p>
            <a:pPr lvl="1"/>
            <a:r>
              <a:rPr lang="en-US" sz="2000" dirty="0">
                <a:solidFill>
                  <a:srgbClr val="CC0000"/>
                </a:solidFill>
              </a:rPr>
              <a:t>link state</a:t>
            </a:r>
          </a:p>
          <a:p>
            <a:pPr lvl="1"/>
            <a:r>
              <a:rPr lang="en-US" sz="2000" dirty="0"/>
              <a:t>distance vector</a:t>
            </a:r>
          </a:p>
          <a:p>
            <a:pPr lvl="1"/>
            <a:r>
              <a:rPr lang="en-US" sz="2000" dirty="0"/>
              <a:t>hierarchical routing</a:t>
            </a:r>
          </a:p>
          <a:p>
            <a:pPr>
              <a:buFont typeface="Wingdings" charset="2"/>
              <a:buNone/>
            </a:pPr>
            <a:r>
              <a:rPr lang="en-US" sz="2400" dirty="0"/>
              <a:t>4.6 routing in the Internet</a:t>
            </a:r>
          </a:p>
          <a:p>
            <a:pPr lvl="1"/>
            <a:r>
              <a:rPr lang="en-US" sz="2000" dirty="0"/>
              <a:t>RIP</a:t>
            </a:r>
          </a:p>
          <a:p>
            <a:pPr lvl="1"/>
            <a:r>
              <a:rPr lang="en-US" sz="2000" dirty="0"/>
              <a:t>OSPF</a:t>
            </a:r>
          </a:p>
          <a:p>
            <a:pPr lvl="1"/>
            <a:r>
              <a:rPr lang="en-US" sz="2000" dirty="0"/>
              <a:t>BGP</a:t>
            </a:r>
          </a:p>
          <a:p>
            <a:endParaRPr lang="en-US" sz="2400" dirty="0"/>
          </a:p>
        </p:txBody>
      </p:sp>
      <p:sp>
        <p:nvSpPr>
          <p:cNvPr id="98311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4. Internet Routing: Outline</a:t>
            </a:r>
            <a:endParaRPr lang="en-US" sz="4400" dirty="0">
              <a:solidFill>
                <a:srgbClr val="000099"/>
              </a:solidFill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401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38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8EEB80E1-F8C4-F04B-A2C5-ACBCAA598BDE}" type="slidenum">
              <a:rPr lang="en-US" smtClean="0">
                <a:solidFill>
                  <a:srgbClr val="000000"/>
                </a:solidFill>
              </a:rPr>
              <a:pPr/>
              <a:t>50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38244" name="Freeform 2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80645000 w 738"/>
              <a:gd name="T1" fmla="*/ 992941563 h 1108"/>
              <a:gd name="T2" fmla="*/ 536794075 w 738"/>
              <a:gd name="T3" fmla="*/ 433466875 h 1108"/>
              <a:gd name="T4" fmla="*/ 1670864388 w 738"/>
              <a:gd name="T5" fmla="*/ 141128750 h 1108"/>
              <a:gd name="T6" fmla="*/ 1665824075 w 738"/>
              <a:gd name="T7" fmla="*/ 1282760325 h 1108"/>
              <a:gd name="T8" fmla="*/ 1706146575 w 738"/>
              <a:gd name="T9" fmla="*/ 2147483647 h 1108"/>
              <a:gd name="T10" fmla="*/ 851812813 w 738"/>
              <a:gd name="T11" fmla="*/ 2147483647 h 1108"/>
              <a:gd name="T12" fmla="*/ 128528763 w 738"/>
              <a:gd name="T13" fmla="*/ 2038807200 h 1108"/>
              <a:gd name="T14" fmla="*/ 80645000 w 738"/>
              <a:gd name="T15" fmla="*/ 992941563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4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/>
              <a:t>BGP basics</a:t>
            </a:r>
          </a:p>
        </p:txBody>
      </p:sp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79438" y="2879725"/>
            <a:ext cx="8505825" cy="2349500"/>
          </a:xfrm>
        </p:spPr>
        <p:txBody>
          <a:bodyPr/>
          <a:lstStyle/>
          <a:p>
            <a:r>
              <a:rPr lang="en-US" sz="2400"/>
              <a:t>when AS3 advertises a prefix to AS1:</a:t>
            </a:r>
          </a:p>
          <a:p>
            <a:pPr lvl="1"/>
            <a:r>
              <a:rPr lang="en-US" sz="2000"/>
              <a:t>AS3 </a:t>
            </a:r>
            <a:r>
              <a:rPr lang="en-US" sz="2000" i="1">
                <a:solidFill>
                  <a:srgbClr val="CC0000"/>
                </a:solidFill>
              </a:rPr>
              <a:t>promises</a:t>
            </a:r>
            <a:r>
              <a:rPr lang="en-US" sz="2000"/>
              <a:t> it will forward datagrams towards that prefix</a:t>
            </a:r>
          </a:p>
          <a:p>
            <a:pPr lvl="1"/>
            <a:r>
              <a:rPr lang="en-US" sz="2000"/>
              <a:t>AS3 can aggregate prefixes in its advertisement</a:t>
            </a:r>
          </a:p>
          <a:p>
            <a:endParaRPr lang="en-US" sz="2000"/>
          </a:p>
        </p:txBody>
      </p:sp>
      <p:sp>
        <p:nvSpPr>
          <p:cNvPr id="138247" name="Freeform 5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156846872 w 1162"/>
              <a:gd name="T1" fmla="*/ 917470231 h 543"/>
              <a:gd name="T2" fmla="*/ 1030705866 w 1162"/>
              <a:gd name="T3" fmla="*/ 79287404 h 543"/>
              <a:gd name="T4" fmla="*/ 2147483647 w 1162"/>
              <a:gd name="T5" fmla="*/ 447407324 h 543"/>
              <a:gd name="T6" fmla="*/ 2147483647 w 1162"/>
              <a:gd name="T7" fmla="*/ 1353549762 h 543"/>
              <a:gd name="T8" fmla="*/ 2147483647 w 1162"/>
              <a:gd name="T9" fmla="*/ 2147483647 h 543"/>
              <a:gd name="T10" fmla="*/ 1641287377 w 1162"/>
              <a:gd name="T11" fmla="*/ 2147483647 h 543"/>
              <a:gd name="T12" fmla="*/ 246473178 w 1162"/>
              <a:gd name="T13" fmla="*/ 2147483647 h 543"/>
              <a:gd name="T14" fmla="*/ 156846872 w 1162"/>
              <a:gd name="T15" fmla="*/ 917470231 h 5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62"/>
              <a:gd name="T25" fmla="*/ 0 h 543"/>
              <a:gd name="T26" fmla="*/ 1162 w 1162"/>
              <a:gd name="T27" fmla="*/ 543 h 54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48" name="Freeform 6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172968185 w 1198"/>
              <a:gd name="T1" fmla="*/ 1772376201 h 451"/>
              <a:gd name="T2" fmla="*/ 353800090 w 1198"/>
              <a:gd name="T3" fmla="*/ 871499450 h 451"/>
              <a:gd name="T4" fmla="*/ 880568366 w 1198"/>
              <a:gd name="T5" fmla="*/ 479815675 h 451"/>
              <a:gd name="T6" fmla="*/ 1941968637 w 1198"/>
              <a:gd name="T7" fmla="*/ 244803533 h 451"/>
              <a:gd name="T8" fmla="*/ 2147483647 w 1198"/>
              <a:gd name="T9" fmla="*/ 1929050962 h 451"/>
              <a:gd name="T10" fmla="*/ 1747377676 w 1198"/>
              <a:gd name="T11" fmla="*/ 2147483647 h 451"/>
              <a:gd name="T12" fmla="*/ 603425873 w 1198"/>
              <a:gd name="T13" fmla="*/ 2147483647 h 451"/>
              <a:gd name="T14" fmla="*/ 70759457 w 1198"/>
              <a:gd name="T15" fmla="*/ 2147483647 h 451"/>
              <a:gd name="T16" fmla="*/ 172968185 w 1198"/>
              <a:gd name="T17" fmla="*/ 1772376201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49" name="Freeform 7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287297813 h 114"/>
              <a:gd name="T2" fmla="*/ 635079375 w 252"/>
              <a:gd name="T3" fmla="*/ 0 h 114"/>
              <a:gd name="T4" fmla="*/ 0 60000 65536"/>
              <a:gd name="T5" fmla="*/ 0 60000 65536"/>
              <a:gd name="T6" fmla="*/ 0 w 252"/>
              <a:gd name="T7" fmla="*/ 0 h 114"/>
              <a:gd name="T8" fmla="*/ 252 w 252"/>
              <a:gd name="T9" fmla="*/ 114 h 1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50" name="Freeform 8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1118949375 w 444"/>
              <a:gd name="T3" fmla="*/ 650200313 h 258"/>
              <a:gd name="T4" fmla="*/ 0 60000 65536"/>
              <a:gd name="T5" fmla="*/ 0 60000 65536"/>
              <a:gd name="T6" fmla="*/ 0 w 444"/>
              <a:gd name="T7" fmla="*/ 0 h 258"/>
              <a:gd name="T8" fmla="*/ 444 w 444"/>
              <a:gd name="T9" fmla="*/ 258 h 25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51" name="Text Box 9"/>
          <p:cNvSpPr txBox="1">
            <a:spLocks noChangeArrowheads="1"/>
          </p:cNvSpPr>
          <p:nvPr/>
        </p:nvSpPr>
        <p:spPr bwMode="auto">
          <a:xfrm>
            <a:off x="2052638" y="5129213"/>
            <a:ext cx="665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AS3</a:t>
            </a: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52" name="Text Box 10"/>
          <p:cNvSpPr txBox="1">
            <a:spLocks noChangeArrowheads="1"/>
          </p:cNvSpPr>
          <p:nvPr/>
        </p:nvSpPr>
        <p:spPr bwMode="auto">
          <a:xfrm>
            <a:off x="5867400" y="5794375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AS2</a:t>
            </a:r>
          </a:p>
        </p:txBody>
      </p:sp>
      <p:sp>
        <p:nvSpPr>
          <p:cNvPr id="138253" name="Line 11"/>
          <p:cNvSpPr>
            <a:spLocks noChangeShapeType="1"/>
          </p:cNvSpPr>
          <p:nvPr/>
        </p:nvSpPr>
        <p:spPr bwMode="auto">
          <a:xfrm flipV="1">
            <a:off x="5746750" y="5283200"/>
            <a:ext cx="434975" cy="1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54" name="Line 12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55" name="Line 13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38256" name="Group 14"/>
          <p:cNvGrpSpPr>
            <a:grpSpLocks/>
          </p:cNvGrpSpPr>
          <p:nvPr/>
        </p:nvGrpSpPr>
        <p:grpSpPr bwMode="auto">
          <a:xfrm>
            <a:off x="1619250" y="4903788"/>
            <a:ext cx="501650" cy="396875"/>
            <a:chOff x="873" y="3243"/>
            <a:chExt cx="316" cy="250"/>
          </a:xfrm>
        </p:grpSpPr>
        <p:sp>
          <p:nvSpPr>
            <p:cNvPr id="138357" name="Oval 15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58" name="Line 16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59" name="Line 17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60" name="Rectangle 18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61" name="Oval 19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62" name="Rectangle 20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63" name="Text Box 21"/>
            <p:cNvSpPr txBox="1">
              <a:spLocks noChangeArrowheads="1"/>
            </p:cNvSpPr>
            <p:nvPr/>
          </p:nvSpPr>
          <p:spPr bwMode="auto">
            <a:xfrm>
              <a:off x="887" y="3243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3b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8257" name="Group 22"/>
          <p:cNvGrpSpPr>
            <a:grpSpLocks/>
          </p:cNvGrpSpPr>
          <p:nvPr/>
        </p:nvGrpSpPr>
        <p:grpSpPr bwMode="auto">
          <a:xfrm>
            <a:off x="1889125" y="4327525"/>
            <a:ext cx="501650" cy="396875"/>
            <a:chOff x="2016" y="1976"/>
            <a:chExt cx="316" cy="250"/>
          </a:xfrm>
        </p:grpSpPr>
        <p:sp>
          <p:nvSpPr>
            <p:cNvPr id="138349" name="Oval 23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50" name="Line 24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51" name="Line 25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52" name="Rectangle 26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53" name="Oval 27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38354" name="Group 28"/>
            <p:cNvGrpSpPr>
              <a:grpSpLocks/>
            </p:cNvGrpSpPr>
            <p:nvPr/>
          </p:nvGrpSpPr>
          <p:grpSpPr bwMode="auto">
            <a:xfrm>
              <a:off x="2032" y="1976"/>
              <a:ext cx="285" cy="250"/>
              <a:chOff x="2912" y="2425"/>
              <a:chExt cx="290" cy="250"/>
            </a:xfrm>
          </p:grpSpPr>
          <p:sp>
            <p:nvSpPr>
              <p:cNvPr id="138355" name="Rectangle 2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56" name="Text Box 30"/>
              <p:cNvSpPr txBox="1">
                <a:spLocks noChangeArrowheads="1"/>
              </p:cNvSpPr>
              <p:nvPr/>
            </p:nvSpPr>
            <p:spPr bwMode="auto">
              <a:xfrm>
                <a:off x="2912" y="2425"/>
                <a:ext cx="29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3c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38258" name="Group 31"/>
          <p:cNvGrpSpPr>
            <a:grpSpLocks/>
          </p:cNvGrpSpPr>
          <p:nvPr/>
        </p:nvGrpSpPr>
        <p:grpSpPr bwMode="auto">
          <a:xfrm>
            <a:off x="2466975" y="4702175"/>
            <a:ext cx="501650" cy="396875"/>
            <a:chOff x="1434" y="3104"/>
            <a:chExt cx="316" cy="250"/>
          </a:xfrm>
        </p:grpSpPr>
        <p:grpSp>
          <p:nvGrpSpPr>
            <p:cNvPr id="138341" name="Group 32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138343" name="Oval 33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44" name="Line 34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45" name="Line 35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46" name="Rectangle 36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47" name="Oval 37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48" name="Rectangle 38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8342" name="Text Box 39"/>
            <p:cNvSpPr txBox="1">
              <a:spLocks noChangeArrowheads="1"/>
            </p:cNvSpPr>
            <p:nvPr/>
          </p:nvSpPr>
          <p:spPr bwMode="auto">
            <a:xfrm>
              <a:off x="1448" y="3104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8259" name="Group 40"/>
          <p:cNvGrpSpPr>
            <a:grpSpLocks/>
          </p:cNvGrpSpPr>
          <p:nvPr/>
        </p:nvGrpSpPr>
        <p:grpSpPr bwMode="auto">
          <a:xfrm>
            <a:off x="2495550" y="5227638"/>
            <a:ext cx="2660650" cy="1122362"/>
            <a:chOff x="1572" y="3293"/>
            <a:chExt cx="1676" cy="707"/>
          </a:xfrm>
        </p:grpSpPr>
        <p:sp>
          <p:nvSpPr>
            <p:cNvPr id="138298" name="Freeform 41"/>
            <p:cNvSpPr>
              <a:spLocks/>
            </p:cNvSpPr>
            <p:nvPr/>
          </p:nvSpPr>
          <p:spPr bwMode="auto">
            <a:xfrm>
              <a:off x="1572" y="3293"/>
              <a:ext cx="1676" cy="707"/>
            </a:xfrm>
            <a:custGeom>
              <a:avLst/>
              <a:gdLst>
                <a:gd name="T0" fmla="*/ 174 w 1583"/>
                <a:gd name="T1" fmla="*/ 241 h 682"/>
                <a:gd name="T2" fmla="*/ 456 w 1583"/>
                <a:gd name="T3" fmla="*/ 80 h 682"/>
                <a:gd name="T4" fmla="*/ 880 w 1583"/>
                <a:gd name="T5" fmla="*/ 22 h 682"/>
                <a:gd name="T6" fmla="*/ 1297 w 1583"/>
                <a:gd name="T7" fmla="*/ 208 h 682"/>
                <a:gd name="T8" fmla="*/ 1753 w 1583"/>
                <a:gd name="T9" fmla="*/ 460 h 682"/>
                <a:gd name="T10" fmla="*/ 1426 w 1583"/>
                <a:gd name="T11" fmla="*/ 692 h 682"/>
                <a:gd name="T12" fmla="*/ 774 w 1583"/>
                <a:gd name="T13" fmla="*/ 705 h 682"/>
                <a:gd name="T14" fmla="*/ 100 w 1583"/>
                <a:gd name="T15" fmla="*/ 641 h 682"/>
                <a:gd name="T16" fmla="*/ 174 w 1583"/>
                <a:gd name="T17" fmla="*/ 241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99" name="Text Box 42"/>
            <p:cNvSpPr txBox="1">
              <a:spLocks noChangeArrowheads="1"/>
            </p:cNvSpPr>
            <p:nvPr/>
          </p:nvSpPr>
          <p:spPr bwMode="auto">
            <a:xfrm>
              <a:off x="1719" y="3724"/>
              <a:ext cx="41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AS1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00" name="Line 43"/>
            <p:cNvSpPr>
              <a:spLocks noChangeShapeType="1"/>
            </p:cNvSpPr>
            <p:nvPr/>
          </p:nvSpPr>
          <p:spPr bwMode="auto">
            <a:xfrm flipH="1">
              <a:off x="2134" y="3469"/>
              <a:ext cx="9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01" name="Line 44"/>
            <p:cNvSpPr>
              <a:spLocks noChangeShapeType="1"/>
            </p:cNvSpPr>
            <p:nvPr/>
          </p:nvSpPr>
          <p:spPr bwMode="auto">
            <a:xfrm>
              <a:off x="2388" y="3491"/>
              <a:ext cx="3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02" name="Line 45"/>
            <p:cNvSpPr>
              <a:spLocks noChangeShapeType="1"/>
            </p:cNvSpPr>
            <p:nvPr/>
          </p:nvSpPr>
          <p:spPr bwMode="auto">
            <a:xfrm>
              <a:off x="2490" y="3461"/>
              <a:ext cx="313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03" name="Line 46"/>
            <p:cNvSpPr>
              <a:spLocks noChangeShapeType="1"/>
            </p:cNvSpPr>
            <p:nvPr/>
          </p:nvSpPr>
          <p:spPr bwMode="auto">
            <a:xfrm flipH="1">
              <a:off x="2566" y="3749"/>
              <a:ext cx="237" cy="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04" name="Line 47"/>
            <p:cNvSpPr>
              <a:spLocks noChangeShapeType="1"/>
            </p:cNvSpPr>
            <p:nvPr/>
          </p:nvSpPr>
          <p:spPr bwMode="auto">
            <a:xfrm flipH="1" flipV="1">
              <a:off x="2202" y="3638"/>
              <a:ext cx="568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305" name="Line 48"/>
            <p:cNvSpPr>
              <a:spLocks noChangeShapeType="1"/>
            </p:cNvSpPr>
            <p:nvPr/>
          </p:nvSpPr>
          <p:spPr bwMode="auto">
            <a:xfrm>
              <a:off x="2143" y="3689"/>
              <a:ext cx="127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38306" name="Group 49"/>
            <p:cNvGrpSpPr>
              <a:grpSpLocks/>
            </p:cNvGrpSpPr>
            <p:nvPr/>
          </p:nvGrpSpPr>
          <p:grpSpPr bwMode="auto">
            <a:xfrm>
              <a:off x="2202" y="3293"/>
              <a:ext cx="316" cy="250"/>
              <a:chOff x="2055" y="3447"/>
              <a:chExt cx="316" cy="250"/>
            </a:xfrm>
          </p:grpSpPr>
          <p:sp>
            <p:nvSpPr>
              <p:cNvPr id="138333" name="Oval 50"/>
              <p:cNvSpPr>
                <a:spLocks noChangeArrowheads="1"/>
              </p:cNvSpPr>
              <p:nvPr/>
            </p:nvSpPr>
            <p:spPr bwMode="auto">
              <a:xfrm>
                <a:off x="2058" y="357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34" name="Line 51"/>
              <p:cNvSpPr>
                <a:spLocks noChangeShapeType="1"/>
              </p:cNvSpPr>
              <p:nvPr/>
            </p:nvSpPr>
            <p:spPr bwMode="auto">
              <a:xfrm>
                <a:off x="2058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35" name="Line 52"/>
              <p:cNvSpPr>
                <a:spLocks noChangeShapeType="1"/>
              </p:cNvSpPr>
              <p:nvPr/>
            </p:nvSpPr>
            <p:spPr bwMode="auto">
              <a:xfrm>
                <a:off x="2371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36" name="Rectangle 53"/>
              <p:cNvSpPr>
                <a:spLocks noChangeArrowheads="1"/>
              </p:cNvSpPr>
              <p:nvPr/>
            </p:nvSpPr>
            <p:spPr bwMode="auto">
              <a:xfrm>
                <a:off x="2058" y="356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37" name="Oval 54"/>
              <p:cNvSpPr>
                <a:spLocks noChangeArrowheads="1"/>
              </p:cNvSpPr>
              <p:nvPr/>
            </p:nvSpPr>
            <p:spPr bwMode="auto">
              <a:xfrm>
                <a:off x="2055" y="3505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38338" name="Group 55"/>
              <p:cNvGrpSpPr>
                <a:grpSpLocks/>
              </p:cNvGrpSpPr>
              <p:nvPr/>
            </p:nvGrpSpPr>
            <p:grpSpPr bwMode="auto">
              <a:xfrm>
                <a:off x="2072" y="3447"/>
                <a:ext cx="285" cy="250"/>
                <a:chOff x="2912" y="2425"/>
                <a:chExt cx="292" cy="250"/>
              </a:xfrm>
            </p:grpSpPr>
            <p:sp>
              <p:nvSpPr>
                <p:cNvPr id="138339" name="Rectangle 5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38340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912" y="2425"/>
                  <a:ext cx="29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1c</a:t>
                  </a:r>
                </a:p>
              </p:txBody>
            </p:sp>
          </p:grpSp>
        </p:grpSp>
        <p:grpSp>
          <p:nvGrpSpPr>
            <p:cNvPr id="138307" name="Group 58"/>
            <p:cNvGrpSpPr>
              <a:grpSpLocks/>
            </p:cNvGrpSpPr>
            <p:nvPr/>
          </p:nvGrpSpPr>
          <p:grpSpPr bwMode="auto">
            <a:xfrm>
              <a:off x="1896" y="3507"/>
              <a:ext cx="316" cy="250"/>
              <a:chOff x="1749" y="3661"/>
              <a:chExt cx="316" cy="250"/>
            </a:xfrm>
          </p:grpSpPr>
          <p:sp>
            <p:nvSpPr>
              <p:cNvPr id="138326" name="Oval 59"/>
              <p:cNvSpPr>
                <a:spLocks noChangeArrowheads="1"/>
              </p:cNvSpPr>
              <p:nvPr/>
            </p:nvSpPr>
            <p:spPr bwMode="auto">
              <a:xfrm>
                <a:off x="1752" y="378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27" name="Line 60"/>
              <p:cNvSpPr>
                <a:spLocks noChangeShapeType="1"/>
              </p:cNvSpPr>
              <p:nvPr/>
            </p:nvSpPr>
            <p:spPr bwMode="auto">
              <a:xfrm>
                <a:off x="1752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28" name="Line 61"/>
              <p:cNvSpPr>
                <a:spLocks noChangeShapeType="1"/>
              </p:cNvSpPr>
              <p:nvPr/>
            </p:nvSpPr>
            <p:spPr bwMode="auto">
              <a:xfrm>
                <a:off x="2065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29" name="Rectangle 62"/>
              <p:cNvSpPr>
                <a:spLocks noChangeArrowheads="1"/>
              </p:cNvSpPr>
              <p:nvPr/>
            </p:nvSpPr>
            <p:spPr bwMode="auto">
              <a:xfrm>
                <a:off x="1752" y="377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30" name="Oval 63"/>
              <p:cNvSpPr>
                <a:spLocks noChangeArrowheads="1"/>
              </p:cNvSpPr>
              <p:nvPr/>
            </p:nvSpPr>
            <p:spPr bwMode="auto">
              <a:xfrm>
                <a:off x="1749" y="371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31" name="Rectangle 64"/>
              <p:cNvSpPr>
                <a:spLocks noChangeArrowheads="1"/>
              </p:cNvSpPr>
              <p:nvPr/>
            </p:nvSpPr>
            <p:spPr bwMode="auto">
              <a:xfrm>
                <a:off x="1834" y="3746"/>
                <a:ext cx="142" cy="9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32" name="Text Box 65"/>
              <p:cNvSpPr txBox="1">
                <a:spLocks noChangeArrowheads="1"/>
              </p:cNvSpPr>
              <p:nvPr/>
            </p:nvSpPr>
            <p:spPr bwMode="auto">
              <a:xfrm>
                <a:off x="1765" y="3661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1a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38308" name="Group 66"/>
            <p:cNvGrpSpPr>
              <a:grpSpLocks/>
            </p:cNvGrpSpPr>
            <p:nvPr/>
          </p:nvGrpSpPr>
          <p:grpSpPr bwMode="auto">
            <a:xfrm>
              <a:off x="2238" y="3689"/>
              <a:ext cx="316" cy="250"/>
              <a:chOff x="2091" y="3843"/>
              <a:chExt cx="316" cy="250"/>
            </a:xfrm>
          </p:grpSpPr>
          <p:sp>
            <p:nvSpPr>
              <p:cNvPr id="138318" name="Oval 67"/>
              <p:cNvSpPr>
                <a:spLocks noChangeArrowheads="1"/>
              </p:cNvSpPr>
              <p:nvPr/>
            </p:nvSpPr>
            <p:spPr bwMode="auto">
              <a:xfrm>
                <a:off x="2094" y="3967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19" name="Line 68"/>
              <p:cNvSpPr>
                <a:spLocks noChangeShapeType="1"/>
              </p:cNvSpPr>
              <p:nvPr/>
            </p:nvSpPr>
            <p:spPr bwMode="auto">
              <a:xfrm>
                <a:off x="2094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20" name="Line 69"/>
              <p:cNvSpPr>
                <a:spLocks noChangeShapeType="1"/>
              </p:cNvSpPr>
              <p:nvPr/>
            </p:nvSpPr>
            <p:spPr bwMode="auto">
              <a:xfrm>
                <a:off x="2407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21" name="Rectangle 70"/>
              <p:cNvSpPr>
                <a:spLocks noChangeArrowheads="1"/>
              </p:cNvSpPr>
              <p:nvPr/>
            </p:nvSpPr>
            <p:spPr bwMode="auto">
              <a:xfrm>
                <a:off x="2094" y="3960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22" name="Oval 71"/>
              <p:cNvSpPr>
                <a:spLocks noChangeArrowheads="1"/>
              </p:cNvSpPr>
              <p:nvPr/>
            </p:nvSpPr>
            <p:spPr bwMode="auto">
              <a:xfrm>
                <a:off x="2091" y="3901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38323" name="Group 72"/>
              <p:cNvGrpSpPr>
                <a:grpSpLocks/>
              </p:cNvGrpSpPr>
              <p:nvPr/>
            </p:nvGrpSpPr>
            <p:grpSpPr bwMode="auto">
              <a:xfrm>
                <a:off x="2106" y="3843"/>
                <a:ext cx="294" cy="250"/>
                <a:chOff x="2910" y="2425"/>
                <a:chExt cx="296" cy="250"/>
              </a:xfrm>
            </p:grpSpPr>
            <p:sp>
              <p:nvSpPr>
                <p:cNvPr id="138324" name="Rectangle 7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38325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2910" y="2425"/>
                  <a:ext cx="29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1d</a:t>
                  </a:r>
                </a:p>
              </p:txBody>
            </p:sp>
          </p:grpSp>
        </p:grpSp>
        <p:grpSp>
          <p:nvGrpSpPr>
            <p:cNvPr id="138309" name="Group 75"/>
            <p:cNvGrpSpPr>
              <a:grpSpLocks/>
            </p:cNvGrpSpPr>
            <p:nvPr/>
          </p:nvGrpSpPr>
          <p:grpSpPr bwMode="auto">
            <a:xfrm>
              <a:off x="2778" y="3573"/>
              <a:ext cx="316" cy="250"/>
              <a:chOff x="2016" y="1976"/>
              <a:chExt cx="316" cy="250"/>
            </a:xfrm>
          </p:grpSpPr>
          <p:sp>
            <p:nvSpPr>
              <p:cNvPr id="138310" name="Oval 76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11" name="Line 77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12" name="Line 78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13" name="Rectangle 79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8314" name="Oval 80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38315" name="Group 81"/>
              <p:cNvGrpSpPr>
                <a:grpSpLocks/>
              </p:cNvGrpSpPr>
              <p:nvPr/>
            </p:nvGrpSpPr>
            <p:grpSpPr bwMode="auto">
              <a:xfrm>
                <a:off x="2029" y="1976"/>
                <a:ext cx="294" cy="250"/>
                <a:chOff x="2909" y="2425"/>
                <a:chExt cx="299" cy="250"/>
              </a:xfrm>
            </p:grpSpPr>
            <p:sp>
              <p:nvSpPr>
                <p:cNvPr id="138316" name="Rectangle 8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38317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2909" y="2425"/>
                  <a:ext cx="299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>
                      <a:solidFill>
                        <a:srgbClr val="000000"/>
                      </a:solidFill>
                      <a:latin typeface="Arial" charset="0"/>
                    </a:rPr>
                    <a:t>1b</a:t>
                  </a:r>
                  <a:endParaRPr lang="en-US" sz="24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38260" name="Group 84"/>
          <p:cNvGrpSpPr>
            <a:grpSpLocks/>
          </p:cNvGrpSpPr>
          <p:nvPr/>
        </p:nvGrpSpPr>
        <p:grpSpPr bwMode="auto">
          <a:xfrm>
            <a:off x="5414963" y="5324475"/>
            <a:ext cx="501650" cy="396875"/>
            <a:chOff x="3537" y="3473"/>
            <a:chExt cx="316" cy="250"/>
          </a:xfrm>
        </p:grpSpPr>
        <p:sp>
          <p:nvSpPr>
            <p:cNvPr id="138291" name="Oval 85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92" name="Line 86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93" name="Line 87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94" name="Rectangle 88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95" name="Oval 89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96" name="Rectangle 90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97" name="Text Box 91"/>
            <p:cNvSpPr txBox="1">
              <a:spLocks noChangeArrowheads="1"/>
            </p:cNvSpPr>
            <p:nvPr/>
          </p:nvSpPr>
          <p:spPr bwMode="auto">
            <a:xfrm>
              <a:off x="3551" y="3473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38261" name="Line 92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62" name="Line 93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63" name="Line 94"/>
          <p:cNvSpPr>
            <a:spLocks noChangeShapeType="1"/>
          </p:cNvSpPr>
          <p:nvPr/>
        </p:nvSpPr>
        <p:spPr bwMode="auto">
          <a:xfrm>
            <a:off x="5921375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64" name="Line 95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38265" name="Group 96"/>
          <p:cNvGrpSpPr>
            <a:grpSpLocks/>
          </p:cNvGrpSpPr>
          <p:nvPr/>
        </p:nvGrpSpPr>
        <p:grpSpPr bwMode="auto">
          <a:xfrm>
            <a:off x="6142038" y="5046663"/>
            <a:ext cx="501650" cy="396875"/>
            <a:chOff x="4320" y="1936"/>
            <a:chExt cx="316" cy="250"/>
          </a:xfrm>
        </p:grpSpPr>
        <p:sp>
          <p:nvSpPr>
            <p:cNvPr id="138284" name="Oval 97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85" name="Line 98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86" name="Line 99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87" name="Rectangle 100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88" name="Oval 101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89" name="Rectangle 102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90" name="Text Box 103"/>
            <p:cNvSpPr txBox="1">
              <a:spLocks noChangeArrowheads="1"/>
            </p:cNvSpPr>
            <p:nvPr/>
          </p:nvSpPr>
          <p:spPr bwMode="auto">
            <a:xfrm>
              <a:off x="4338" y="1936"/>
              <a:ext cx="28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2c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8266" name="Group 104"/>
          <p:cNvGrpSpPr>
            <a:grpSpLocks/>
          </p:cNvGrpSpPr>
          <p:nvPr/>
        </p:nvGrpSpPr>
        <p:grpSpPr bwMode="auto">
          <a:xfrm>
            <a:off x="6405563" y="5502275"/>
            <a:ext cx="501650" cy="396875"/>
            <a:chOff x="4596" y="2158"/>
            <a:chExt cx="316" cy="250"/>
          </a:xfrm>
        </p:grpSpPr>
        <p:sp>
          <p:nvSpPr>
            <p:cNvPr id="138277" name="Oval 105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78" name="Line 106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79" name="Line 107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80" name="Rectangle 108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81" name="Oval 109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82" name="Rectangle 110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83" name="Text Box 111"/>
            <p:cNvSpPr txBox="1">
              <a:spLocks noChangeArrowheads="1"/>
            </p:cNvSpPr>
            <p:nvPr/>
          </p:nvSpPr>
          <p:spPr bwMode="auto">
            <a:xfrm>
              <a:off x="4610" y="2158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2b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38267" name="Text Box 112"/>
          <p:cNvSpPr txBox="1">
            <a:spLocks noChangeArrowheads="1"/>
          </p:cNvSpPr>
          <p:nvPr/>
        </p:nvSpPr>
        <p:spPr bwMode="auto">
          <a:xfrm>
            <a:off x="7656513" y="5159375"/>
            <a:ext cx="8937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other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networks</a:t>
            </a:r>
          </a:p>
        </p:txBody>
      </p:sp>
      <p:sp>
        <p:nvSpPr>
          <p:cNvPr id="138268" name="Freeform 113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80645000 w 738"/>
              <a:gd name="T1" fmla="*/ 992941563 h 1108"/>
              <a:gd name="T2" fmla="*/ 536794075 w 738"/>
              <a:gd name="T3" fmla="*/ 433466875 h 1108"/>
              <a:gd name="T4" fmla="*/ 1670864388 w 738"/>
              <a:gd name="T5" fmla="*/ 141128750 h 1108"/>
              <a:gd name="T6" fmla="*/ 1665824075 w 738"/>
              <a:gd name="T7" fmla="*/ 1282760325 h 1108"/>
              <a:gd name="T8" fmla="*/ 1706146575 w 738"/>
              <a:gd name="T9" fmla="*/ 2147483647 h 1108"/>
              <a:gd name="T10" fmla="*/ 851812813 w 738"/>
              <a:gd name="T11" fmla="*/ 2147483647 h 1108"/>
              <a:gd name="T12" fmla="*/ 128528763 w 738"/>
              <a:gd name="T13" fmla="*/ 2038807200 h 1108"/>
              <a:gd name="T14" fmla="*/ 80645000 w 738"/>
              <a:gd name="T15" fmla="*/ 992941563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69" name="Text Box 114"/>
          <p:cNvSpPr txBox="1">
            <a:spLocks noChangeArrowheads="1"/>
          </p:cNvSpPr>
          <p:nvPr/>
        </p:nvSpPr>
        <p:spPr bwMode="auto">
          <a:xfrm>
            <a:off x="349250" y="5556250"/>
            <a:ext cx="8937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other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networks</a:t>
            </a:r>
          </a:p>
        </p:txBody>
      </p:sp>
      <p:sp>
        <p:nvSpPr>
          <p:cNvPr id="138270" name="Line 115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71" name="Rectangle 116"/>
          <p:cNvSpPr>
            <a:spLocks noChangeArrowheads="1"/>
          </p:cNvSpPr>
          <p:nvPr/>
        </p:nvSpPr>
        <p:spPr bwMode="auto">
          <a:xfrm>
            <a:off x="554038" y="1069975"/>
            <a:ext cx="8505825" cy="199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BGP session:</a:t>
            </a:r>
            <a:r>
              <a:rPr lang="en-US" sz="2400" dirty="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Gill Sans MT" charset="0"/>
              </a:rPr>
              <a:t>two BGP routers (“peers”) exchange BGP messages:</a:t>
            </a:r>
          </a:p>
          <a:p>
            <a:pPr marL="742950" lvl="1" indent="-28575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2"/>
              <a:buChar char="§"/>
            </a:pPr>
            <a:r>
              <a:rPr lang="en-US" sz="2000" dirty="0">
                <a:solidFill>
                  <a:srgbClr val="00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advertising </a:t>
            </a:r>
            <a:r>
              <a:rPr lang="en-US" sz="2000" i="1" dirty="0">
                <a:solidFill>
                  <a:srgbClr val="CC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paths</a:t>
            </a:r>
            <a:r>
              <a:rPr lang="en-US" sz="2000" dirty="0">
                <a:solidFill>
                  <a:srgbClr val="CC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to destination prefixes (“path vector” protocol) </a:t>
            </a:r>
          </a:p>
          <a:p>
            <a:pPr marL="742950" lvl="1" indent="-28575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2"/>
              <a:buChar char="§"/>
            </a:pPr>
            <a:r>
              <a:rPr lang="en-US" sz="2000" dirty="0">
                <a:solidFill>
                  <a:srgbClr val="00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exchanged over semi-permanent TCP connections</a:t>
            </a:r>
            <a:endParaRPr lang="en-US" sz="2000" dirty="0">
              <a:solidFill>
                <a:srgbClr val="FF0000"/>
              </a:solidFill>
              <a:latin typeface="Gill Sans MT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8" name="Group 117"/>
          <p:cNvGrpSpPr>
            <a:grpSpLocks/>
          </p:cNvGrpSpPr>
          <p:nvPr/>
        </p:nvGrpSpPr>
        <p:grpSpPr bwMode="auto">
          <a:xfrm>
            <a:off x="2889250" y="4657725"/>
            <a:ext cx="1303338" cy="657225"/>
            <a:chOff x="2171" y="2695"/>
            <a:chExt cx="821" cy="414"/>
          </a:xfrm>
        </p:grpSpPr>
        <p:sp>
          <p:nvSpPr>
            <p:cNvPr id="138275" name="AutoShape 118"/>
            <p:cNvSpPr>
              <a:spLocks noChangeArrowheads="1"/>
            </p:cNvSpPr>
            <p:nvPr/>
          </p:nvSpPr>
          <p:spPr bwMode="auto">
            <a:xfrm rot="-9091425">
              <a:off x="2171" y="2935"/>
              <a:ext cx="484" cy="174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8276" name="Text Box 119"/>
            <p:cNvSpPr txBox="1">
              <a:spLocks noChangeArrowheads="1"/>
            </p:cNvSpPr>
            <p:nvPr/>
          </p:nvSpPr>
          <p:spPr bwMode="auto">
            <a:xfrm>
              <a:off x="2357" y="2695"/>
              <a:ext cx="635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i="1">
                  <a:solidFill>
                    <a:srgbClr val="CC0000"/>
                  </a:solidFill>
                  <a:latin typeface="Arial" charset="0"/>
                </a:rPr>
                <a:t>BGP </a:t>
              </a:r>
            </a:p>
            <a:p>
              <a:pPr defTabSz="9144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i="1">
                  <a:solidFill>
                    <a:srgbClr val="CC0000"/>
                  </a:solidFill>
                  <a:latin typeface="Arial" charset="0"/>
                </a:rPr>
                <a:t>message</a:t>
              </a:r>
            </a:p>
          </p:txBody>
        </p:sp>
      </p:grpSp>
      <p:sp>
        <p:nvSpPr>
          <p:cNvPr id="138273" name="Freeform 120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163360752 h 420"/>
              <a:gd name="T2" fmla="*/ 419640697 w 654"/>
              <a:gd name="T3" fmla="*/ 0 h 420"/>
              <a:gd name="T4" fmla="*/ 0 60000 65536"/>
              <a:gd name="T5" fmla="*/ 0 60000 65536"/>
              <a:gd name="T6" fmla="*/ 0 w 654"/>
              <a:gd name="T7" fmla="*/ 0 h 420"/>
              <a:gd name="T8" fmla="*/ 654 w 654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38274" name="Picture 121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800100"/>
            <a:ext cx="29702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9481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39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91C81F1E-294C-024F-A7FB-61B61668262D}" type="slidenum">
              <a:rPr lang="en-US" smtClean="0">
                <a:solidFill>
                  <a:srgbClr val="000000"/>
                </a:solidFill>
              </a:rPr>
              <a:pPr/>
              <a:t>51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39268" name="Picture 112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088" y="766763"/>
            <a:ext cx="7769225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9269" name="Freeform 2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80645000 w 738"/>
              <a:gd name="T1" fmla="*/ 992941563 h 1108"/>
              <a:gd name="T2" fmla="*/ 536794075 w 738"/>
              <a:gd name="T3" fmla="*/ 433466875 h 1108"/>
              <a:gd name="T4" fmla="*/ 1670864388 w 738"/>
              <a:gd name="T5" fmla="*/ 141128750 h 1108"/>
              <a:gd name="T6" fmla="*/ 1665824075 w 738"/>
              <a:gd name="T7" fmla="*/ 1282760325 h 1108"/>
              <a:gd name="T8" fmla="*/ 1706146575 w 738"/>
              <a:gd name="T9" fmla="*/ 2147483647 h 1108"/>
              <a:gd name="T10" fmla="*/ 851812813 w 738"/>
              <a:gd name="T11" fmla="*/ 2147483647 h 1108"/>
              <a:gd name="T12" fmla="*/ 128528763 w 738"/>
              <a:gd name="T13" fmla="*/ 2038807200 h 1108"/>
              <a:gd name="T14" fmla="*/ 80645000 w 738"/>
              <a:gd name="T15" fmla="*/ 992941563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70" name="Rectangle 3"/>
          <p:cNvSpPr>
            <a:spLocks noGrp="1" noChangeArrowheads="1"/>
          </p:cNvSpPr>
          <p:nvPr>
            <p:ph type="title"/>
          </p:nvPr>
        </p:nvSpPr>
        <p:spPr>
          <a:xfrm>
            <a:off x="265113" y="0"/>
            <a:ext cx="8040687" cy="1143000"/>
          </a:xfrm>
        </p:spPr>
        <p:txBody>
          <a:bodyPr/>
          <a:lstStyle/>
          <a:p>
            <a:r>
              <a:rPr lang="en-US" sz="3600"/>
              <a:t>BGP basics: distributing path information</a:t>
            </a:r>
          </a:p>
        </p:txBody>
      </p:sp>
      <p:sp>
        <p:nvSpPr>
          <p:cNvPr id="139271" name="Freeform 4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156846872 w 1162"/>
              <a:gd name="T1" fmla="*/ 917470231 h 543"/>
              <a:gd name="T2" fmla="*/ 1030705866 w 1162"/>
              <a:gd name="T3" fmla="*/ 79287404 h 543"/>
              <a:gd name="T4" fmla="*/ 2147483647 w 1162"/>
              <a:gd name="T5" fmla="*/ 447407324 h 543"/>
              <a:gd name="T6" fmla="*/ 2147483647 w 1162"/>
              <a:gd name="T7" fmla="*/ 1353549762 h 543"/>
              <a:gd name="T8" fmla="*/ 2147483647 w 1162"/>
              <a:gd name="T9" fmla="*/ 2147483647 h 543"/>
              <a:gd name="T10" fmla="*/ 1641287377 w 1162"/>
              <a:gd name="T11" fmla="*/ 2147483647 h 543"/>
              <a:gd name="T12" fmla="*/ 246473178 w 1162"/>
              <a:gd name="T13" fmla="*/ 2147483647 h 543"/>
              <a:gd name="T14" fmla="*/ 156846872 w 1162"/>
              <a:gd name="T15" fmla="*/ 917470231 h 5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62"/>
              <a:gd name="T25" fmla="*/ 0 h 543"/>
              <a:gd name="T26" fmla="*/ 1162 w 1162"/>
              <a:gd name="T27" fmla="*/ 543 h 54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72" name="Freeform 5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172968185 w 1198"/>
              <a:gd name="T1" fmla="*/ 1772376201 h 451"/>
              <a:gd name="T2" fmla="*/ 353800090 w 1198"/>
              <a:gd name="T3" fmla="*/ 871499450 h 451"/>
              <a:gd name="T4" fmla="*/ 880568366 w 1198"/>
              <a:gd name="T5" fmla="*/ 479815675 h 451"/>
              <a:gd name="T6" fmla="*/ 1941968637 w 1198"/>
              <a:gd name="T7" fmla="*/ 244803533 h 451"/>
              <a:gd name="T8" fmla="*/ 2147483647 w 1198"/>
              <a:gd name="T9" fmla="*/ 1929050962 h 451"/>
              <a:gd name="T10" fmla="*/ 1747377676 w 1198"/>
              <a:gd name="T11" fmla="*/ 2147483647 h 451"/>
              <a:gd name="T12" fmla="*/ 603425873 w 1198"/>
              <a:gd name="T13" fmla="*/ 2147483647 h 451"/>
              <a:gd name="T14" fmla="*/ 70759457 w 1198"/>
              <a:gd name="T15" fmla="*/ 2147483647 h 451"/>
              <a:gd name="T16" fmla="*/ 172968185 w 1198"/>
              <a:gd name="T17" fmla="*/ 1772376201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73" name="Freeform 6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287297813 h 114"/>
              <a:gd name="T2" fmla="*/ 635079375 w 252"/>
              <a:gd name="T3" fmla="*/ 0 h 114"/>
              <a:gd name="T4" fmla="*/ 0 60000 65536"/>
              <a:gd name="T5" fmla="*/ 0 60000 65536"/>
              <a:gd name="T6" fmla="*/ 0 w 252"/>
              <a:gd name="T7" fmla="*/ 0 h 114"/>
              <a:gd name="T8" fmla="*/ 252 w 252"/>
              <a:gd name="T9" fmla="*/ 114 h 1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74" name="Text Box 7"/>
          <p:cNvSpPr txBox="1">
            <a:spLocks noChangeArrowheads="1"/>
          </p:cNvSpPr>
          <p:nvPr/>
        </p:nvSpPr>
        <p:spPr bwMode="auto">
          <a:xfrm>
            <a:off x="2052638" y="5129213"/>
            <a:ext cx="665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AS3</a:t>
            </a: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75" name="Text Box 8"/>
          <p:cNvSpPr txBox="1">
            <a:spLocks noChangeArrowheads="1"/>
          </p:cNvSpPr>
          <p:nvPr/>
        </p:nvSpPr>
        <p:spPr bwMode="auto">
          <a:xfrm>
            <a:off x="5867400" y="5794375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AS2</a:t>
            </a:r>
          </a:p>
        </p:txBody>
      </p:sp>
      <p:sp>
        <p:nvSpPr>
          <p:cNvPr id="139276" name="Line 9"/>
          <p:cNvSpPr>
            <a:spLocks noChangeShapeType="1"/>
          </p:cNvSpPr>
          <p:nvPr/>
        </p:nvSpPr>
        <p:spPr bwMode="auto">
          <a:xfrm flipV="1">
            <a:off x="5746750" y="5278438"/>
            <a:ext cx="434975" cy="192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77" name="Line 10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78" name="Line 11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39279" name="Group 12"/>
          <p:cNvGrpSpPr>
            <a:grpSpLocks/>
          </p:cNvGrpSpPr>
          <p:nvPr/>
        </p:nvGrpSpPr>
        <p:grpSpPr bwMode="auto">
          <a:xfrm>
            <a:off x="1619250" y="4903788"/>
            <a:ext cx="501650" cy="396875"/>
            <a:chOff x="873" y="3243"/>
            <a:chExt cx="316" cy="250"/>
          </a:xfrm>
        </p:grpSpPr>
        <p:sp>
          <p:nvSpPr>
            <p:cNvPr id="139371" name="Oval 13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72" name="Line 14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73" name="Line 15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74" name="Rectangle 16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75" name="Oval 17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76" name="Rectangle 18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77" name="Text Box 19"/>
            <p:cNvSpPr txBox="1">
              <a:spLocks noChangeArrowheads="1"/>
            </p:cNvSpPr>
            <p:nvPr/>
          </p:nvSpPr>
          <p:spPr bwMode="auto">
            <a:xfrm>
              <a:off x="887" y="3243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3b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9280" name="Group 20"/>
          <p:cNvGrpSpPr>
            <a:grpSpLocks/>
          </p:cNvGrpSpPr>
          <p:nvPr/>
        </p:nvGrpSpPr>
        <p:grpSpPr bwMode="auto">
          <a:xfrm>
            <a:off x="2466975" y="4702175"/>
            <a:ext cx="501650" cy="396875"/>
            <a:chOff x="1434" y="3104"/>
            <a:chExt cx="316" cy="250"/>
          </a:xfrm>
        </p:grpSpPr>
        <p:grpSp>
          <p:nvGrpSpPr>
            <p:cNvPr id="139363" name="Group 21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139365" name="Oval 22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9366" name="Line 23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9367" name="Line 24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9368" name="Rectangle 25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9369" name="Oval 26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9370" name="Rectangle 27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39364" name="Text Box 28"/>
            <p:cNvSpPr txBox="1">
              <a:spLocks noChangeArrowheads="1"/>
            </p:cNvSpPr>
            <p:nvPr/>
          </p:nvSpPr>
          <p:spPr bwMode="auto">
            <a:xfrm>
              <a:off x="1448" y="3104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3a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39281" name="Freeform 29"/>
          <p:cNvSpPr>
            <a:spLocks/>
          </p:cNvSpPr>
          <p:nvPr/>
        </p:nvSpPr>
        <p:spPr bwMode="auto">
          <a:xfrm>
            <a:off x="2495550" y="5227638"/>
            <a:ext cx="2660650" cy="1122362"/>
          </a:xfrm>
          <a:custGeom>
            <a:avLst/>
            <a:gdLst>
              <a:gd name="T0" fmla="*/ 437869373 w 1583"/>
              <a:gd name="T1" fmla="*/ 606659701 h 682"/>
              <a:gd name="T2" fmla="*/ 1149762164 w 1583"/>
              <a:gd name="T3" fmla="*/ 200414027 h 682"/>
              <a:gd name="T4" fmla="*/ 2147483647 w 1583"/>
              <a:gd name="T5" fmla="*/ 54166309 h 682"/>
              <a:gd name="T6" fmla="*/ 2147483647 w 1583"/>
              <a:gd name="T7" fmla="*/ 525410237 h 682"/>
              <a:gd name="T8" fmla="*/ 2147483647 w 1583"/>
              <a:gd name="T9" fmla="*/ 1159153092 h 682"/>
              <a:gd name="T10" fmla="*/ 2147483647 w 1583"/>
              <a:gd name="T11" fmla="*/ 1744147257 h 682"/>
              <a:gd name="T12" fmla="*/ 1949227822 w 1583"/>
              <a:gd name="T13" fmla="*/ 1776646384 h 682"/>
              <a:gd name="T14" fmla="*/ 251422181 w 1583"/>
              <a:gd name="T15" fmla="*/ 1614147456 h 682"/>
              <a:gd name="T16" fmla="*/ 437869373 w 1583"/>
              <a:gd name="T17" fmla="*/ 606659701 h 6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83"/>
              <a:gd name="T28" fmla="*/ 0 h 682"/>
              <a:gd name="T29" fmla="*/ 1583 w 1583"/>
              <a:gd name="T30" fmla="*/ 682 h 68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83" h="682">
                <a:moveTo>
                  <a:pt x="155" y="224"/>
                </a:moveTo>
                <a:cubicBezTo>
                  <a:pt x="208" y="137"/>
                  <a:pt x="302" y="108"/>
                  <a:pt x="407" y="74"/>
                </a:cubicBezTo>
                <a:cubicBezTo>
                  <a:pt x="512" y="40"/>
                  <a:pt x="660" y="0"/>
                  <a:pt x="785" y="20"/>
                </a:cubicBezTo>
                <a:cubicBezTo>
                  <a:pt x="910" y="40"/>
                  <a:pt x="1027" y="126"/>
                  <a:pt x="1157" y="194"/>
                </a:cubicBezTo>
                <a:cubicBezTo>
                  <a:pt x="1287" y="262"/>
                  <a:pt x="1545" y="353"/>
                  <a:pt x="1564" y="428"/>
                </a:cubicBezTo>
                <a:cubicBezTo>
                  <a:pt x="1583" y="503"/>
                  <a:pt x="1417" y="606"/>
                  <a:pt x="1272" y="644"/>
                </a:cubicBezTo>
                <a:cubicBezTo>
                  <a:pt x="1127" y="682"/>
                  <a:pt x="887" y="664"/>
                  <a:pt x="690" y="656"/>
                </a:cubicBezTo>
                <a:cubicBezTo>
                  <a:pt x="493" y="648"/>
                  <a:pt x="178" y="668"/>
                  <a:pt x="89" y="596"/>
                </a:cubicBezTo>
                <a:cubicBezTo>
                  <a:pt x="0" y="524"/>
                  <a:pt x="102" y="311"/>
                  <a:pt x="155" y="224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82" name="Text Box 30"/>
          <p:cNvSpPr txBox="1">
            <a:spLocks noChangeArrowheads="1"/>
          </p:cNvSpPr>
          <p:nvPr/>
        </p:nvSpPr>
        <p:spPr bwMode="auto">
          <a:xfrm>
            <a:off x="2728913" y="5911850"/>
            <a:ext cx="665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AS1</a:t>
            </a: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83" name="Line 31"/>
          <p:cNvSpPr>
            <a:spLocks noChangeShapeType="1"/>
          </p:cNvSpPr>
          <p:nvPr/>
        </p:nvSpPr>
        <p:spPr bwMode="auto">
          <a:xfrm flipH="1">
            <a:off x="3387725" y="5507038"/>
            <a:ext cx="147638" cy="1619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84" name="Line 32"/>
          <p:cNvSpPr>
            <a:spLocks noChangeShapeType="1"/>
          </p:cNvSpPr>
          <p:nvPr/>
        </p:nvSpPr>
        <p:spPr bwMode="auto">
          <a:xfrm>
            <a:off x="3790950" y="5541963"/>
            <a:ext cx="4763" cy="4524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85" name="Line 33"/>
          <p:cNvSpPr>
            <a:spLocks noChangeShapeType="1"/>
          </p:cNvSpPr>
          <p:nvPr/>
        </p:nvSpPr>
        <p:spPr bwMode="auto">
          <a:xfrm>
            <a:off x="3952875" y="5494338"/>
            <a:ext cx="496888" cy="33496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86" name="Line 34"/>
          <p:cNvSpPr>
            <a:spLocks noChangeShapeType="1"/>
          </p:cNvSpPr>
          <p:nvPr/>
        </p:nvSpPr>
        <p:spPr bwMode="auto">
          <a:xfrm flipH="1">
            <a:off x="4054475" y="5951538"/>
            <a:ext cx="376238" cy="120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87" name="Line 35"/>
          <p:cNvSpPr>
            <a:spLocks noChangeShapeType="1"/>
          </p:cNvSpPr>
          <p:nvPr/>
        </p:nvSpPr>
        <p:spPr bwMode="auto">
          <a:xfrm flipH="1" flipV="1">
            <a:off x="3495675" y="5775325"/>
            <a:ext cx="901700" cy="809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88" name="Line 36"/>
          <p:cNvSpPr>
            <a:spLocks noChangeShapeType="1"/>
          </p:cNvSpPr>
          <p:nvPr/>
        </p:nvSpPr>
        <p:spPr bwMode="auto">
          <a:xfrm>
            <a:off x="3402013" y="5856288"/>
            <a:ext cx="201612" cy="1349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39289" name="Group 37"/>
          <p:cNvGrpSpPr>
            <a:grpSpLocks/>
          </p:cNvGrpSpPr>
          <p:nvPr/>
        </p:nvGrpSpPr>
        <p:grpSpPr bwMode="auto">
          <a:xfrm>
            <a:off x="3495675" y="5227638"/>
            <a:ext cx="501650" cy="396875"/>
            <a:chOff x="2055" y="3447"/>
            <a:chExt cx="316" cy="250"/>
          </a:xfrm>
        </p:grpSpPr>
        <p:sp>
          <p:nvSpPr>
            <p:cNvPr id="139355" name="Oval 38"/>
            <p:cNvSpPr>
              <a:spLocks noChangeArrowheads="1"/>
            </p:cNvSpPr>
            <p:nvPr/>
          </p:nvSpPr>
          <p:spPr bwMode="auto">
            <a:xfrm>
              <a:off x="2058" y="357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56" name="Line 39"/>
            <p:cNvSpPr>
              <a:spLocks noChangeShapeType="1"/>
            </p:cNvSpPr>
            <p:nvPr/>
          </p:nvSpPr>
          <p:spPr bwMode="auto">
            <a:xfrm>
              <a:off x="2058" y="356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57" name="Line 40"/>
            <p:cNvSpPr>
              <a:spLocks noChangeShapeType="1"/>
            </p:cNvSpPr>
            <p:nvPr/>
          </p:nvSpPr>
          <p:spPr bwMode="auto">
            <a:xfrm>
              <a:off x="2371" y="356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58" name="Rectangle 41"/>
            <p:cNvSpPr>
              <a:spLocks noChangeArrowheads="1"/>
            </p:cNvSpPr>
            <p:nvPr/>
          </p:nvSpPr>
          <p:spPr bwMode="auto">
            <a:xfrm>
              <a:off x="2058" y="3564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59" name="Oval 42"/>
            <p:cNvSpPr>
              <a:spLocks noChangeArrowheads="1"/>
            </p:cNvSpPr>
            <p:nvPr/>
          </p:nvSpPr>
          <p:spPr bwMode="auto">
            <a:xfrm>
              <a:off x="2055" y="350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39360" name="Group 43"/>
            <p:cNvGrpSpPr>
              <a:grpSpLocks/>
            </p:cNvGrpSpPr>
            <p:nvPr/>
          </p:nvGrpSpPr>
          <p:grpSpPr bwMode="auto">
            <a:xfrm>
              <a:off x="2072" y="3447"/>
              <a:ext cx="285" cy="250"/>
              <a:chOff x="2912" y="2425"/>
              <a:chExt cx="292" cy="250"/>
            </a:xfrm>
          </p:grpSpPr>
          <p:sp>
            <p:nvSpPr>
              <p:cNvPr id="139361" name="Rectangle 4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9362" name="Text Box 45"/>
              <p:cNvSpPr txBox="1">
                <a:spLocks noChangeArrowheads="1"/>
              </p:cNvSpPr>
              <p:nvPr/>
            </p:nvSpPr>
            <p:spPr bwMode="auto">
              <a:xfrm>
                <a:off x="2912" y="2425"/>
                <a:ext cx="2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1c</a:t>
                </a:r>
              </a:p>
            </p:txBody>
          </p:sp>
        </p:grpSp>
      </p:grpSp>
      <p:grpSp>
        <p:nvGrpSpPr>
          <p:cNvPr id="139290" name="Group 46"/>
          <p:cNvGrpSpPr>
            <a:grpSpLocks/>
          </p:cNvGrpSpPr>
          <p:nvPr/>
        </p:nvGrpSpPr>
        <p:grpSpPr bwMode="auto">
          <a:xfrm>
            <a:off x="3009900" y="5567363"/>
            <a:ext cx="501650" cy="396875"/>
            <a:chOff x="1749" y="3661"/>
            <a:chExt cx="316" cy="250"/>
          </a:xfrm>
        </p:grpSpPr>
        <p:sp>
          <p:nvSpPr>
            <p:cNvPr id="139348" name="Oval 47"/>
            <p:cNvSpPr>
              <a:spLocks noChangeArrowheads="1"/>
            </p:cNvSpPr>
            <p:nvPr/>
          </p:nvSpPr>
          <p:spPr bwMode="auto">
            <a:xfrm>
              <a:off x="1752" y="378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49" name="Line 48"/>
            <p:cNvSpPr>
              <a:spLocks noChangeShapeType="1"/>
            </p:cNvSpPr>
            <p:nvPr/>
          </p:nvSpPr>
          <p:spPr bwMode="auto">
            <a:xfrm>
              <a:off x="1752" y="377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50" name="Line 49"/>
            <p:cNvSpPr>
              <a:spLocks noChangeShapeType="1"/>
            </p:cNvSpPr>
            <p:nvPr/>
          </p:nvSpPr>
          <p:spPr bwMode="auto">
            <a:xfrm>
              <a:off x="2065" y="377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51" name="Rectangle 50"/>
            <p:cNvSpPr>
              <a:spLocks noChangeArrowheads="1"/>
            </p:cNvSpPr>
            <p:nvPr/>
          </p:nvSpPr>
          <p:spPr bwMode="auto">
            <a:xfrm>
              <a:off x="1752" y="3774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52" name="Oval 51"/>
            <p:cNvSpPr>
              <a:spLocks noChangeArrowheads="1"/>
            </p:cNvSpPr>
            <p:nvPr/>
          </p:nvSpPr>
          <p:spPr bwMode="auto">
            <a:xfrm>
              <a:off x="1749" y="371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53" name="Rectangle 52"/>
            <p:cNvSpPr>
              <a:spLocks noChangeArrowheads="1"/>
            </p:cNvSpPr>
            <p:nvPr/>
          </p:nvSpPr>
          <p:spPr bwMode="auto">
            <a:xfrm>
              <a:off x="1834" y="3746"/>
              <a:ext cx="142" cy="9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54" name="Text Box 53"/>
            <p:cNvSpPr txBox="1">
              <a:spLocks noChangeArrowheads="1"/>
            </p:cNvSpPr>
            <p:nvPr/>
          </p:nvSpPr>
          <p:spPr bwMode="auto">
            <a:xfrm>
              <a:off x="1765" y="3661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1a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9291" name="Group 54"/>
          <p:cNvGrpSpPr>
            <a:grpSpLocks/>
          </p:cNvGrpSpPr>
          <p:nvPr/>
        </p:nvGrpSpPr>
        <p:grpSpPr bwMode="auto">
          <a:xfrm>
            <a:off x="3552825" y="5856288"/>
            <a:ext cx="501650" cy="396875"/>
            <a:chOff x="2091" y="3843"/>
            <a:chExt cx="316" cy="250"/>
          </a:xfrm>
        </p:grpSpPr>
        <p:sp>
          <p:nvSpPr>
            <p:cNvPr id="139340" name="Oval 55"/>
            <p:cNvSpPr>
              <a:spLocks noChangeArrowheads="1"/>
            </p:cNvSpPr>
            <p:nvPr/>
          </p:nvSpPr>
          <p:spPr bwMode="auto">
            <a:xfrm>
              <a:off x="2094" y="3967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41" name="Line 56"/>
            <p:cNvSpPr>
              <a:spLocks noChangeShapeType="1"/>
            </p:cNvSpPr>
            <p:nvPr/>
          </p:nvSpPr>
          <p:spPr bwMode="auto">
            <a:xfrm>
              <a:off x="2094" y="3960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42" name="Line 57"/>
            <p:cNvSpPr>
              <a:spLocks noChangeShapeType="1"/>
            </p:cNvSpPr>
            <p:nvPr/>
          </p:nvSpPr>
          <p:spPr bwMode="auto">
            <a:xfrm>
              <a:off x="2407" y="3960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43" name="Rectangle 58"/>
            <p:cNvSpPr>
              <a:spLocks noChangeArrowheads="1"/>
            </p:cNvSpPr>
            <p:nvPr/>
          </p:nvSpPr>
          <p:spPr bwMode="auto">
            <a:xfrm>
              <a:off x="2094" y="3960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44" name="Oval 59"/>
            <p:cNvSpPr>
              <a:spLocks noChangeArrowheads="1"/>
            </p:cNvSpPr>
            <p:nvPr/>
          </p:nvSpPr>
          <p:spPr bwMode="auto">
            <a:xfrm>
              <a:off x="2091" y="3901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39345" name="Group 60"/>
            <p:cNvGrpSpPr>
              <a:grpSpLocks/>
            </p:cNvGrpSpPr>
            <p:nvPr/>
          </p:nvGrpSpPr>
          <p:grpSpPr bwMode="auto">
            <a:xfrm>
              <a:off x="2106" y="3843"/>
              <a:ext cx="294" cy="250"/>
              <a:chOff x="2910" y="2425"/>
              <a:chExt cx="296" cy="250"/>
            </a:xfrm>
          </p:grpSpPr>
          <p:sp>
            <p:nvSpPr>
              <p:cNvPr id="139346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9347" name="Text Box 62"/>
              <p:cNvSpPr txBox="1">
                <a:spLocks noChangeArrowheads="1"/>
              </p:cNvSpPr>
              <p:nvPr/>
            </p:nvSpPr>
            <p:spPr bwMode="auto">
              <a:xfrm>
                <a:off x="2910" y="2425"/>
                <a:ext cx="2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1d</a:t>
                </a:r>
              </a:p>
            </p:txBody>
          </p:sp>
        </p:grpSp>
      </p:grpSp>
      <p:grpSp>
        <p:nvGrpSpPr>
          <p:cNvPr id="139292" name="Group 63"/>
          <p:cNvGrpSpPr>
            <a:grpSpLocks/>
          </p:cNvGrpSpPr>
          <p:nvPr/>
        </p:nvGrpSpPr>
        <p:grpSpPr bwMode="auto">
          <a:xfrm>
            <a:off x="4410075" y="5672138"/>
            <a:ext cx="501650" cy="396875"/>
            <a:chOff x="2016" y="1976"/>
            <a:chExt cx="316" cy="250"/>
          </a:xfrm>
        </p:grpSpPr>
        <p:sp>
          <p:nvSpPr>
            <p:cNvPr id="139332" name="Oval 64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33" name="Line 65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34" name="Line 66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35" name="Rectangle 67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36" name="Oval 68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39337" name="Group 69"/>
            <p:cNvGrpSpPr>
              <a:grpSpLocks/>
            </p:cNvGrpSpPr>
            <p:nvPr/>
          </p:nvGrpSpPr>
          <p:grpSpPr bwMode="auto">
            <a:xfrm>
              <a:off x="2029" y="1976"/>
              <a:ext cx="294" cy="250"/>
              <a:chOff x="2909" y="2425"/>
              <a:chExt cx="299" cy="250"/>
            </a:xfrm>
          </p:grpSpPr>
          <p:sp>
            <p:nvSpPr>
              <p:cNvPr id="139338" name="Rectangle 7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9339" name="Text Box 71"/>
              <p:cNvSpPr txBox="1">
                <a:spLocks noChangeArrowheads="1"/>
              </p:cNvSpPr>
              <p:nvPr/>
            </p:nvSpPr>
            <p:spPr bwMode="auto">
              <a:xfrm>
                <a:off x="2909" y="2425"/>
                <a:ext cx="2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1b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39293" name="Group 72"/>
          <p:cNvGrpSpPr>
            <a:grpSpLocks/>
          </p:cNvGrpSpPr>
          <p:nvPr/>
        </p:nvGrpSpPr>
        <p:grpSpPr bwMode="auto">
          <a:xfrm>
            <a:off x="5414963" y="5324475"/>
            <a:ext cx="501650" cy="396875"/>
            <a:chOff x="3537" y="3473"/>
            <a:chExt cx="316" cy="250"/>
          </a:xfrm>
        </p:grpSpPr>
        <p:sp>
          <p:nvSpPr>
            <p:cNvPr id="139325" name="Oval 73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26" name="Line 74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27" name="Line 75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28" name="Rectangle 76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29" name="Oval 77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30" name="Rectangle 78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31" name="Text Box 79"/>
            <p:cNvSpPr txBox="1">
              <a:spLocks noChangeArrowheads="1"/>
            </p:cNvSpPr>
            <p:nvPr/>
          </p:nvSpPr>
          <p:spPr bwMode="auto">
            <a:xfrm>
              <a:off x="3551" y="3473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2a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39294" name="Line 80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95" name="Line 81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96" name="Line 82"/>
          <p:cNvSpPr>
            <a:spLocks noChangeShapeType="1"/>
          </p:cNvSpPr>
          <p:nvPr/>
        </p:nvSpPr>
        <p:spPr bwMode="auto">
          <a:xfrm>
            <a:off x="5916613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97" name="Line 83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39298" name="Group 84"/>
          <p:cNvGrpSpPr>
            <a:grpSpLocks/>
          </p:cNvGrpSpPr>
          <p:nvPr/>
        </p:nvGrpSpPr>
        <p:grpSpPr bwMode="auto">
          <a:xfrm>
            <a:off x="6142038" y="5046663"/>
            <a:ext cx="501650" cy="396875"/>
            <a:chOff x="4320" y="1936"/>
            <a:chExt cx="316" cy="250"/>
          </a:xfrm>
        </p:grpSpPr>
        <p:sp>
          <p:nvSpPr>
            <p:cNvPr id="139318" name="Oval 85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19" name="Line 86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20" name="Line 87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21" name="Rectangle 88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22" name="Oval 89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23" name="Rectangle 90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24" name="Text Box 91"/>
            <p:cNvSpPr txBox="1">
              <a:spLocks noChangeArrowheads="1"/>
            </p:cNvSpPr>
            <p:nvPr/>
          </p:nvSpPr>
          <p:spPr bwMode="auto">
            <a:xfrm>
              <a:off x="4338" y="1936"/>
              <a:ext cx="28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2c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39299" name="Group 92"/>
          <p:cNvGrpSpPr>
            <a:grpSpLocks/>
          </p:cNvGrpSpPr>
          <p:nvPr/>
        </p:nvGrpSpPr>
        <p:grpSpPr bwMode="auto">
          <a:xfrm>
            <a:off x="6405563" y="5502275"/>
            <a:ext cx="501650" cy="396875"/>
            <a:chOff x="4596" y="2158"/>
            <a:chExt cx="316" cy="250"/>
          </a:xfrm>
        </p:grpSpPr>
        <p:sp>
          <p:nvSpPr>
            <p:cNvPr id="139311" name="Oval 93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12" name="Line 94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13" name="Line 95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14" name="Rectangle 96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15" name="Oval 97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16" name="Rectangle 98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9317" name="Text Box 99"/>
            <p:cNvSpPr txBox="1">
              <a:spLocks noChangeArrowheads="1"/>
            </p:cNvSpPr>
            <p:nvPr/>
          </p:nvSpPr>
          <p:spPr bwMode="auto">
            <a:xfrm>
              <a:off x="4610" y="2158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2b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39300" name="Text Box 100"/>
          <p:cNvSpPr txBox="1">
            <a:spLocks noChangeArrowheads="1"/>
          </p:cNvSpPr>
          <p:nvPr/>
        </p:nvSpPr>
        <p:spPr bwMode="auto">
          <a:xfrm>
            <a:off x="7656513" y="5159375"/>
            <a:ext cx="8937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other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networks</a:t>
            </a:r>
          </a:p>
        </p:txBody>
      </p:sp>
      <p:sp>
        <p:nvSpPr>
          <p:cNvPr id="139301" name="Freeform 101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80645000 w 738"/>
              <a:gd name="T1" fmla="*/ 992941563 h 1108"/>
              <a:gd name="T2" fmla="*/ 536794075 w 738"/>
              <a:gd name="T3" fmla="*/ 433466875 h 1108"/>
              <a:gd name="T4" fmla="*/ 1670864388 w 738"/>
              <a:gd name="T5" fmla="*/ 141128750 h 1108"/>
              <a:gd name="T6" fmla="*/ 1665824075 w 738"/>
              <a:gd name="T7" fmla="*/ 1282760325 h 1108"/>
              <a:gd name="T8" fmla="*/ 1706146575 w 738"/>
              <a:gd name="T9" fmla="*/ 2147483647 h 1108"/>
              <a:gd name="T10" fmla="*/ 851812813 w 738"/>
              <a:gd name="T11" fmla="*/ 2147483647 h 1108"/>
              <a:gd name="T12" fmla="*/ 128528763 w 738"/>
              <a:gd name="T13" fmla="*/ 2038807200 h 1108"/>
              <a:gd name="T14" fmla="*/ 80645000 w 738"/>
              <a:gd name="T15" fmla="*/ 992941563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302" name="Text Box 102"/>
          <p:cNvSpPr txBox="1">
            <a:spLocks noChangeArrowheads="1"/>
          </p:cNvSpPr>
          <p:nvPr/>
        </p:nvSpPr>
        <p:spPr bwMode="auto">
          <a:xfrm>
            <a:off x="349250" y="5556250"/>
            <a:ext cx="8937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other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networks</a:t>
            </a:r>
          </a:p>
        </p:txBody>
      </p:sp>
      <p:sp>
        <p:nvSpPr>
          <p:cNvPr id="139303" name="Line 103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304" name="Freeform 104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163360752 h 420"/>
              <a:gd name="T2" fmla="*/ 419640697 w 654"/>
              <a:gd name="T3" fmla="*/ 0 h 420"/>
              <a:gd name="T4" fmla="*/ 0 60000 65536"/>
              <a:gd name="T5" fmla="*/ 0 60000 65536"/>
              <a:gd name="T6" fmla="*/ 0 w 654"/>
              <a:gd name="T7" fmla="*/ 0 h 420"/>
              <a:gd name="T8" fmla="*/ 654 w 654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305" name="Rectangle 105"/>
          <p:cNvSpPr>
            <a:spLocks noGrp="1" noChangeArrowheads="1"/>
          </p:cNvSpPr>
          <p:nvPr>
            <p:ph type="body" idx="1"/>
          </p:nvPr>
        </p:nvSpPr>
        <p:spPr>
          <a:xfrm>
            <a:off x="506413" y="1108075"/>
            <a:ext cx="7772400" cy="2370138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using eBGP session between 3a and 1c, AS3 sends prefix reachability info to AS1.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1c can then use iBGP do distribute new prefix info to all routers in AS1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1b can then re-advertise new reachability info to AS2 over 1b-to-2a eBGP session</a:t>
            </a:r>
          </a:p>
          <a:p>
            <a:pPr>
              <a:lnSpc>
                <a:spcPct val="90000"/>
              </a:lnSpc>
            </a:pPr>
            <a:r>
              <a:rPr lang="en-US" sz="2400"/>
              <a:t>when router learns of new prefix, it creates entry for prefix in its forwarding table.</a:t>
            </a:r>
          </a:p>
        </p:txBody>
      </p:sp>
      <p:sp>
        <p:nvSpPr>
          <p:cNvPr id="139306" name="Line 106"/>
          <p:cNvSpPr>
            <a:spLocks noChangeShapeType="1"/>
          </p:cNvSpPr>
          <p:nvPr/>
        </p:nvSpPr>
        <p:spPr bwMode="auto">
          <a:xfrm>
            <a:off x="3322638" y="4725988"/>
            <a:ext cx="766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307" name="Line 107"/>
          <p:cNvSpPr>
            <a:spLocks noChangeShapeType="1"/>
          </p:cNvSpPr>
          <p:nvPr/>
        </p:nvSpPr>
        <p:spPr bwMode="auto">
          <a:xfrm>
            <a:off x="3341688" y="5040313"/>
            <a:ext cx="766762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308" name="Text Box 108"/>
          <p:cNvSpPr txBox="1">
            <a:spLocks noChangeArrowheads="1"/>
          </p:cNvSpPr>
          <p:nvPr/>
        </p:nvSpPr>
        <p:spPr bwMode="auto">
          <a:xfrm>
            <a:off x="4171950" y="4508500"/>
            <a:ext cx="1309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eBGP session</a:t>
            </a:r>
          </a:p>
        </p:txBody>
      </p:sp>
      <p:sp>
        <p:nvSpPr>
          <p:cNvPr id="139309" name="Text Box 109"/>
          <p:cNvSpPr txBox="1">
            <a:spLocks noChangeArrowheads="1"/>
          </p:cNvSpPr>
          <p:nvPr/>
        </p:nvSpPr>
        <p:spPr bwMode="auto">
          <a:xfrm>
            <a:off x="4198938" y="4857750"/>
            <a:ext cx="125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iBGP session</a:t>
            </a:r>
          </a:p>
        </p:txBody>
      </p:sp>
      <p:sp>
        <p:nvSpPr>
          <p:cNvPr id="139310" name="Freeform 110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1118949375 w 444"/>
              <a:gd name="T3" fmla="*/ 650200313 h 258"/>
              <a:gd name="T4" fmla="*/ 0 60000 65536"/>
              <a:gd name="T5" fmla="*/ 0 60000 65536"/>
              <a:gd name="T6" fmla="*/ 0 w 444"/>
              <a:gd name="T7" fmla="*/ 0 h 258"/>
              <a:gd name="T8" fmla="*/ 444 w 444"/>
              <a:gd name="T9" fmla="*/ 258 h 25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116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40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4B559BCF-B7B0-164E-8713-F982EFB9C4E0}" type="slidenum">
              <a:rPr lang="en-US" smtClean="0">
                <a:solidFill>
                  <a:srgbClr val="000000"/>
                </a:solidFill>
              </a:rPr>
              <a:pPr/>
              <a:t>52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40292" name="Rectangle 2"/>
          <p:cNvSpPr>
            <a:spLocks noGrp="1" noChangeArrowheads="1"/>
          </p:cNvSpPr>
          <p:nvPr>
            <p:ph type="title"/>
          </p:nvPr>
        </p:nvSpPr>
        <p:spPr>
          <a:xfrm>
            <a:off x="377825" y="150813"/>
            <a:ext cx="7772400" cy="1143000"/>
          </a:xfrm>
        </p:spPr>
        <p:txBody>
          <a:bodyPr/>
          <a:lstStyle/>
          <a:p>
            <a:r>
              <a:rPr lang="en-US"/>
              <a:t>Path attributes and BGP routes</a:t>
            </a:r>
          </a:p>
        </p:txBody>
      </p:sp>
      <p:sp>
        <p:nvSpPr>
          <p:cNvPr id="140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725" y="1422400"/>
            <a:ext cx="8247063" cy="4648200"/>
          </a:xfrm>
        </p:spPr>
        <p:txBody>
          <a:bodyPr/>
          <a:lstStyle/>
          <a:p>
            <a:r>
              <a:rPr lang="en-US"/>
              <a:t>advertised prefix includes BGP attributes </a:t>
            </a:r>
          </a:p>
          <a:p>
            <a:pPr lvl="1"/>
            <a:r>
              <a:rPr lang="en-US"/>
              <a:t>prefix + attributes = “route”</a:t>
            </a:r>
          </a:p>
          <a:p>
            <a:r>
              <a:rPr lang="en-US"/>
              <a:t>two important attributes:</a:t>
            </a:r>
          </a:p>
          <a:p>
            <a:pPr lvl="1"/>
            <a:r>
              <a:rPr lang="en-US">
                <a:solidFill>
                  <a:srgbClr val="CC0000"/>
                </a:solidFill>
              </a:rPr>
              <a:t>AS-PATH:</a:t>
            </a:r>
            <a:r>
              <a:rPr lang="en-US"/>
              <a:t> contains ASs through which prefix advertisement has passed: e.g., AS 67, AS 17 </a:t>
            </a:r>
          </a:p>
          <a:p>
            <a:pPr lvl="1"/>
            <a:r>
              <a:rPr lang="en-US">
                <a:solidFill>
                  <a:srgbClr val="CC0000"/>
                </a:solidFill>
              </a:rPr>
              <a:t>NEXT-HOP:</a:t>
            </a:r>
            <a:r>
              <a:rPr lang="en-US"/>
              <a:t> indicates specific internal-AS router to next-hop AS. (may be multiple links from current AS to next-hop-AS)</a:t>
            </a:r>
          </a:p>
          <a:p>
            <a:r>
              <a:rPr lang="en-US"/>
              <a:t>gateway router receiving route advertisement uses </a:t>
            </a:r>
            <a:r>
              <a:rPr lang="en-US">
                <a:solidFill>
                  <a:srgbClr val="CC0000"/>
                </a:solidFill>
              </a:rPr>
              <a:t>import policy</a:t>
            </a:r>
            <a:r>
              <a:rPr lang="en-US"/>
              <a:t> to accept/decline</a:t>
            </a:r>
          </a:p>
          <a:p>
            <a:pPr lvl="1"/>
            <a:r>
              <a:rPr lang="en-US"/>
              <a:t>e.g., never route through AS x</a:t>
            </a:r>
          </a:p>
          <a:p>
            <a:pPr lvl="1"/>
            <a:r>
              <a:rPr lang="en-US" i="1">
                <a:solidFill>
                  <a:srgbClr val="CC0000"/>
                </a:solidFill>
              </a:rPr>
              <a:t>policy-based</a:t>
            </a:r>
            <a:r>
              <a:rPr lang="en-US" i="1">
                <a:solidFill>
                  <a:srgbClr val="FF0000"/>
                </a:solidFill>
              </a:rPr>
              <a:t> </a:t>
            </a:r>
            <a:r>
              <a:rPr lang="en-US"/>
              <a:t>routing</a:t>
            </a:r>
          </a:p>
          <a:p>
            <a:pPr lvl="1"/>
            <a:endParaRPr lang="en-US"/>
          </a:p>
        </p:txBody>
      </p:sp>
      <p:pic>
        <p:nvPicPr>
          <p:cNvPr id="140294" name="Picture 5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0688" y="993775"/>
            <a:ext cx="73136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2274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41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D484F199-4D97-CA45-8DCA-D7DE37D06142}" type="slidenum">
              <a:rPr lang="en-US" smtClean="0">
                <a:solidFill>
                  <a:srgbClr val="000000"/>
                </a:solidFill>
              </a:rPr>
              <a:pPr/>
              <a:t>53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4131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56600" cy="1143000"/>
          </a:xfrm>
        </p:spPr>
        <p:txBody>
          <a:bodyPr/>
          <a:lstStyle/>
          <a:p>
            <a:r>
              <a:rPr lang="en-US" dirty="0"/>
              <a:t>BGP route </a:t>
            </a:r>
            <a:r>
              <a:rPr lang="en-US" dirty="0" smtClean="0"/>
              <a:t>selection (import policy)</a:t>
            </a:r>
            <a:endParaRPr lang="en-US" dirty="0"/>
          </a:p>
        </p:txBody>
      </p:sp>
      <p:sp>
        <p:nvSpPr>
          <p:cNvPr id="141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433513"/>
            <a:ext cx="7772400" cy="4648200"/>
          </a:xfrm>
        </p:spPr>
        <p:txBody>
          <a:bodyPr/>
          <a:lstStyle/>
          <a:p>
            <a:pPr marL="346075" indent="-346075"/>
            <a:r>
              <a:rPr lang="en-US"/>
              <a:t>router may learn about more than 1 route to destination AS, selects route based on:</a:t>
            </a:r>
          </a:p>
          <a:p>
            <a:pPr marL="1084263" lvl="1" indent="-457200">
              <a:buFont typeface="ZapfDingbats" charset="2"/>
              <a:buAutoNum type="arabicPeriod"/>
            </a:pPr>
            <a:r>
              <a:rPr lang="en-US"/>
              <a:t>local preference value attribute: policy decision</a:t>
            </a:r>
          </a:p>
          <a:p>
            <a:pPr marL="1084263" lvl="1" indent="-457200">
              <a:buFont typeface="ZapfDingbats" charset="2"/>
              <a:buAutoNum type="arabicPeriod"/>
            </a:pPr>
            <a:r>
              <a:rPr lang="en-US"/>
              <a:t>shortest AS-PATH </a:t>
            </a:r>
          </a:p>
          <a:p>
            <a:pPr marL="1084263" lvl="1" indent="-457200">
              <a:buFont typeface="ZapfDingbats" charset="2"/>
              <a:buAutoNum type="arabicPeriod"/>
            </a:pPr>
            <a:r>
              <a:rPr lang="en-US"/>
              <a:t>closest NEXT-HOP router: hot potato routing</a:t>
            </a:r>
          </a:p>
          <a:p>
            <a:pPr marL="1084263" lvl="1" indent="-457200">
              <a:buFont typeface="ZapfDingbats" charset="2"/>
              <a:buAutoNum type="arabicPeriod"/>
            </a:pPr>
            <a:r>
              <a:rPr lang="en-US"/>
              <a:t>additional criteria </a:t>
            </a:r>
          </a:p>
        </p:txBody>
      </p:sp>
      <p:pic>
        <p:nvPicPr>
          <p:cNvPr id="141318" name="Picture 6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825" y="1050925"/>
            <a:ext cx="50276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66210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41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D484F199-4D97-CA45-8DCA-D7DE37D06142}" type="slidenum">
              <a:rPr lang="en-US" smtClean="0">
                <a:solidFill>
                  <a:srgbClr val="000000"/>
                </a:solidFill>
              </a:rPr>
              <a:pPr/>
              <a:t>54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4131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56600" cy="1143000"/>
          </a:xfrm>
        </p:spPr>
        <p:txBody>
          <a:bodyPr/>
          <a:lstStyle/>
          <a:p>
            <a:r>
              <a:rPr lang="en-US" dirty="0"/>
              <a:t>BGP</a:t>
            </a:r>
            <a:r>
              <a:rPr lang="en-US" dirty="0" smtClean="0"/>
              <a:t> re-announce (export policy)</a:t>
            </a:r>
            <a:endParaRPr lang="en-US" dirty="0"/>
          </a:p>
        </p:txBody>
      </p:sp>
      <p:sp>
        <p:nvSpPr>
          <p:cNvPr id="141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433512"/>
            <a:ext cx="7772400" cy="2389855"/>
          </a:xfrm>
        </p:spPr>
        <p:txBody>
          <a:bodyPr/>
          <a:lstStyle/>
          <a:p>
            <a:pPr marL="346075" indent="-346075"/>
            <a:r>
              <a:rPr lang="en-US" dirty="0" smtClean="0"/>
              <a:t>Routers commonly use “valley-free” routing export policy</a:t>
            </a:r>
          </a:p>
          <a:p>
            <a:pPr marL="746125" lvl="1" indent="-346075"/>
            <a:r>
              <a:rPr lang="en-US" dirty="0" smtClean="0"/>
              <a:t>Never advertise peer or provider routes to another peer or provider.</a:t>
            </a:r>
          </a:p>
          <a:p>
            <a:pPr marL="346075" indent="-346075"/>
            <a:r>
              <a:rPr lang="en-US" dirty="0" smtClean="0"/>
              <a:t>Examples (arrows indicate $ flow or customer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provider relationship, else peering):</a:t>
            </a:r>
            <a:endParaRPr lang="en-US" dirty="0" smtClean="0"/>
          </a:p>
        </p:txBody>
      </p:sp>
      <p:pic>
        <p:nvPicPr>
          <p:cNvPr id="141318" name="Picture 6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825" y="1050925"/>
            <a:ext cx="50276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9" name="Group 28"/>
          <p:cNvGrpSpPr/>
          <p:nvPr/>
        </p:nvGrpSpPr>
        <p:grpSpPr>
          <a:xfrm>
            <a:off x="120337" y="4590716"/>
            <a:ext cx="1633621" cy="917074"/>
            <a:chOff x="240649" y="4590716"/>
            <a:chExt cx="1633621" cy="917074"/>
          </a:xfrm>
        </p:grpSpPr>
        <p:sp>
          <p:nvSpPr>
            <p:cNvPr id="7" name="Oval 6"/>
            <p:cNvSpPr/>
            <p:nvPr/>
          </p:nvSpPr>
          <p:spPr bwMode="auto">
            <a:xfrm>
              <a:off x="240649" y="5227053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660417" y="4590716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7" idx="0"/>
              <a:endCxn id="9" idx="3"/>
            </p:cNvCxnSpPr>
            <p:nvPr/>
          </p:nvCxnSpPr>
          <p:spPr bwMode="auto">
            <a:xfrm rot="5400000" flipH="1" flipV="1">
              <a:off x="342918" y="4868441"/>
              <a:ext cx="396713" cy="32051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Oval 11"/>
            <p:cNvSpPr/>
            <p:nvPr/>
          </p:nvSpPr>
          <p:spPr bwMode="auto">
            <a:xfrm>
              <a:off x="1133659" y="5063958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3" name="Straight Arrow Connector 12"/>
            <p:cNvCxnSpPr>
              <a:stCxn id="9" idx="5"/>
              <a:endCxn id="12" idx="1"/>
            </p:cNvCxnSpPr>
            <p:nvPr/>
          </p:nvCxnSpPr>
          <p:spPr bwMode="auto">
            <a:xfrm rot="16200000" flipH="1">
              <a:off x="900041" y="4830339"/>
              <a:ext cx="274731" cy="27473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8" name="Oval 17"/>
            <p:cNvSpPr/>
            <p:nvPr/>
          </p:nvSpPr>
          <p:spPr bwMode="auto">
            <a:xfrm>
              <a:off x="1593533" y="4601410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2" idx="7"/>
              <a:endCxn id="18" idx="3"/>
            </p:cNvCxnSpPr>
            <p:nvPr/>
          </p:nvCxnSpPr>
          <p:spPr bwMode="auto">
            <a:xfrm rot="5400000" flipH="1" flipV="1">
              <a:off x="1371946" y="4842372"/>
              <a:ext cx="264037" cy="26136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1" name="Group 30"/>
          <p:cNvGrpSpPr/>
          <p:nvPr/>
        </p:nvGrpSpPr>
        <p:grpSpPr>
          <a:xfrm>
            <a:off x="2077478" y="4582694"/>
            <a:ext cx="1713831" cy="917074"/>
            <a:chOff x="240649" y="4590716"/>
            <a:chExt cx="1713831" cy="917074"/>
          </a:xfrm>
        </p:grpSpPr>
        <p:sp>
          <p:nvSpPr>
            <p:cNvPr id="32" name="Oval 31"/>
            <p:cNvSpPr/>
            <p:nvPr/>
          </p:nvSpPr>
          <p:spPr bwMode="auto">
            <a:xfrm>
              <a:off x="240649" y="5227053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352943" y="4590716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34" name="Straight Arrow Connector 33"/>
            <p:cNvCxnSpPr>
              <a:stCxn id="32" idx="0"/>
              <a:endCxn id="33" idx="3"/>
            </p:cNvCxnSpPr>
            <p:nvPr/>
          </p:nvCxnSpPr>
          <p:spPr bwMode="auto">
            <a:xfrm rot="5400000" flipH="1" flipV="1">
              <a:off x="189181" y="5022178"/>
              <a:ext cx="396713" cy="1303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" name="Oval 34"/>
            <p:cNvSpPr/>
            <p:nvPr/>
          </p:nvSpPr>
          <p:spPr bwMode="auto">
            <a:xfrm>
              <a:off x="1040080" y="4596066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36" name="Straight Arrow Connector 35"/>
            <p:cNvCxnSpPr>
              <a:stCxn id="33" idx="6"/>
              <a:endCxn id="35" idx="2"/>
            </p:cNvCxnSpPr>
            <p:nvPr/>
          </p:nvCxnSpPr>
          <p:spPr bwMode="auto">
            <a:xfrm>
              <a:off x="633680" y="4731085"/>
              <a:ext cx="406400" cy="535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37" name="Oval 36"/>
            <p:cNvSpPr/>
            <p:nvPr/>
          </p:nvSpPr>
          <p:spPr bwMode="auto">
            <a:xfrm>
              <a:off x="1673743" y="4601410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38" name="Straight Arrow Connector 37"/>
            <p:cNvCxnSpPr>
              <a:stCxn id="35" idx="6"/>
              <a:endCxn id="37" idx="2"/>
            </p:cNvCxnSpPr>
            <p:nvPr/>
          </p:nvCxnSpPr>
          <p:spPr bwMode="auto">
            <a:xfrm>
              <a:off x="1320817" y="4736435"/>
              <a:ext cx="352926" cy="534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3941044" y="4606759"/>
            <a:ext cx="1120272" cy="911724"/>
            <a:chOff x="240649" y="4596066"/>
            <a:chExt cx="1120272" cy="911724"/>
          </a:xfrm>
        </p:grpSpPr>
        <p:sp>
          <p:nvSpPr>
            <p:cNvPr id="58" name="Oval 57"/>
            <p:cNvSpPr/>
            <p:nvPr/>
          </p:nvSpPr>
          <p:spPr bwMode="auto">
            <a:xfrm>
              <a:off x="240649" y="5227053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901031" y="5219012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60" name="Straight Arrow Connector 59"/>
            <p:cNvCxnSpPr>
              <a:stCxn id="58" idx="6"/>
              <a:endCxn id="59" idx="2"/>
            </p:cNvCxnSpPr>
            <p:nvPr/>
          </p:nvCxnSpPr>
          <p:spPr bwMode="auto">
            <a:xfrm flipV="1">
              <a:off x="521386" y="5359381"/>
              <a:ext cx="379645" cy="804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61" name="Oval 60"/>
            <p:cNvSpPr/>
            <p:nvPr/>
          </p:nvSpPr>
          <p:spPr bwMode="auto">
            <a:xfrm>
              <a:off x="1080184" y="4596066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62" name="Straight Arrow Connector 61"/>
            <p:cNvCxnSpPr>
              <a:stCxn id="59" idx="6"/>
              <a:endCxn id="61" idx="4"/>
            </p:cNvCxnSpPr>
            <p:nvPr/>
          </p:nvCxnSpPr>
          <p:spPr bwMode="auto">
            <a:xfrm flipV="1">
              <a:off x="1181768" y="4876803"/>
              <a:ext cx="38785" cy="48257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7" name="Group 76"/>
          <p:cNvGrpSpPr/>
          <p:nvPr/>
        </p:nvGrpSpPr>
        <p:grpSpPr>
          <a:xfrm>
            <a:off x="5446320" y="4192352"/>
            <a:ext cx="1633621" cy="1481204"/>
            <a:chOff x="240649" y="4120162"/>
            <a:chExt cx="1633621" cy="1481204"/>
          </a:xfrm>
        </p:grpSpPr>
        <p:sp>
          <p:nvSpPr>
            <p:cNvPr id="78" name="Oval 77"/>
            <p:cNvSpPr/>
            <p:nvPr/>
          </p:nvSpPr>
          <p:spPr bwMode="auto">
            <a:xfrm>
              <a:off x="240649" y="5320629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660417" y="4884812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80" name="Straight Arrow Connector 79"/>
            <p:cNvCxnSpPr>
              <a:stCxn id="78" idx="7"/>
              <a:endCxn id="79" idx="3"/>
            </p:cNvCxnSpPr>
            <p:nvPr/>
          </p:nvCxnSpPr>
          <p:spPr bwMode="auto">
            <a:xfrm rot="5400000" flipH="1" flipV="1">
              <a:off x="472248" y="5132461"/>
              <a:ext cx="237306" cy="22125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1" name="Oval 80"/>
            <p:cNvSpPr/>
            <p:nvPr/>
          </p:nvSpPr>
          <p:spPr bwMode="auto">
            <a:xfrm>
              <a:off x="1133659" y="4555974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82" name="Straight Arrow Connector 81"/>
            <p:cNvCxnSpPr>
              <a:stCxn id="79" idx="6"/>
              <a:endCxn id="81" idx="3"/>
            </p:cNvCxnSpPr>
            <p:nvPr/>
          </p:nvCxnSpPr>
          <p:spPr bwMode="auto">
            <a:xfrm flipV="1">
              <a:off x="941154" y="4795598"/>
              <a:ext cx="233618" cy="22958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3" name="Oval 82"/>
            <p:cNvSpPr/>
            <p:nvPr/>
          </p:nvSpPr>
          <p:spPr bwMode="auto">
            <a:xfrm>
              <a:off x="1593533" y="4120162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84" name="Straight Arrow Connector 83"/>
            <p:cNvCxnSpPr>
              <a:stCxn id="81" idx="7"/>
              <a:endCxn id="83" idx="3"/>
            </p:cNvCxnSpPr>
            <p:nvPr/>
          </p:nvCxnSpPr>
          <p:spPr bwMode="auto">
            <a:xfrm rot="5400000" flipH="1" flipV="1">
              <a:off x="1385314" y="4347756"/>
              <a:ext cx="237301" cy="26136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03" name="Group 102"/>
          <p:cNvGrpSpPr/>
          <p:nvPr/>
        </p:nvGrpSpPr>
        <p:grpSpPr>
          <a:xfrm>
            <a:off x="6841982" y="4646882"/>
            <a:ext cx="2093490" cy="1138968"/>
            <a:chOff x="6841982" y="4646882"/>
            <a:chExt cx="2093490" cy="1138968"/>
          </a:xfrm>
        </p:grpSpPr>
        <p:sp>
          <p:nvSpPr>
            <p:cNvPr id="89" name="Oval 88"/>
            <p:cNvSpPr/>
            <p:nvPr/>
          </p:nvSpPr>
          <p:spPr bwMode="auto">
            <a:xfrm>
              <a:off x="6841982" y="5505113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275118" y="5069296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91" name="Straight Arrow Connector 90"/>
            <p:cNvCxnSpPr>
              <a:stCxn id="89" idx="7"/>
              <a:endCxn id="90" idx="3"/>
            </p:cNvCxnSpPr>
            <p:nvPr/>
          </p:nvCxnSpPr>
          <p:spPr bwMode="auto">
            <a:xfrm rot="5400000" flipH="1" flipV="1">
              <a:off x="7080265" y="5310261"/>
              <a:ext cx="237306" cy="23462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2" name="Oval 91"/>
            <p:cNvSpPr/>
            <p:nvPr/>
          </p:nvSpPr>
          <p:spPr bwMode="auto">
            <a:xfrm>
              <a:off x="7734992" y="4646882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93" name="Straight Arrow Connector 92"/>
            <p:cNvCxnSpPr>
              <a:stCxn id="90" idx="7"/>
              <a:endCxn id="92" idx="3"/>
            </p:cNvCxnSpPr>
            <p:nvPr/>
          </p:nvCxnSpPr>
          <p:spPr bwMode="auto">
            <a:xfrm rot="5400000" flipH="1" flipV="1">
              <a:off x="7533472" y="4867777"/>
              <a:ext cx="223903" cy="26136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4" name="Oval 93"/>
            <p:cNvSpPr/>
            <p:nvPr/>
          </p:nvSpPr>
          <p:spPr bwMode="auto">
            <a:xfrm>
              <a:off x="8382018" y="4652214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95" name="Straight Arrow Connector 94"/>
            <p:cNvCxnSpPr>
              <a:stCxn id="92" idx="6"/>
              <a:endCxn id="94" idx="2"/>
            </p:cNvCxnSpPr>
            <p:nvPr/>
          </p:nvCxnSpPr>
          <p:spPr bwMode="auto">
            <a:xfrm>
              <a:off x="8015729" y="4787251"/>
              <a:ext cx="366289" cy="533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99" name="Oval 98"/>
            <p:cNvSpPr/>
            <p:nvPr/>
          </p:nvSpPr>
          <p:spPr bwMode="auto">
            <a:xfrm>
              <a:off x="8654735" y="5285878"/>
              <a:ext cx="280737" cy="28073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00" name="Straight Arrow Connector 99"/>
            <p:cNvCxnSpPr>
              <a:stCxn id="94" idx="4"/>
              <a:endCxn id="99" idx="1"/>
            </p:cNvCxnSpPr>
            <p:nvPr/>
          </p:nvCxnSpPr>
          <p:spPr bwMode="auto">
            <a:xfrm rot="16200000" flipH="1">
              <a:off x="8412097" y="5043240"/>
              <a:ext cx="394040" cy="17346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</p:grpSp>
      <p:sp>
        <p:nvSpPr>
          <p:cNvPr id="104" name="TextBox 103"/>
          <p:cNvSpPr txBox="1"/>
          <p:nvPr/>
        </p:nvSpPr>
        <p:spPr>
          <a:xfrm>
            <a:off x="454527" y="5975685"/>
            <a:ext cx="831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Arial" charset="0"/>
              </a:rPr>
              <a:t>Q: Which of the above routes are permitted by “valley free” export policy?</a:t>
            </a:r>
          </a:p>
        </p:txBody>
      </p:sp>
    </p:spTree>
    <p:extLst>
      <p:ext uri="{BB962C8B-B14F-4D97-AF65-F5344CB8AC3E}">
        <p14:creationId xmlns:p14="http://schemas.microsoft.com/office/powerpoint/2010/main" val="2392853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42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0DED6C50-9414-0B49-8701-7B24D849EEF5}" type="slidenum">
              <a:rPr lang="en-US" smtClean="0">
                <a:solidFill>
                  <a:srgbClr val="000000"/>
                </a:solidFill>
              </a:rPr>
              <a:pPr/>
              <a:t>55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42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BGP messages</a:t>
            </a:r>
            <a:endParaRPr lang="en-US" sz="3200"/>
          </a:p>
        </p:txBody>
      </p:sp>
      <p:sp>
        <p:nvSpPr>
          <p:cNvPr id="142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5029200"/>
          </a:xfrm>
        </p:spPr>
        <p:txBody>
          <a:bodyPr/>
          <a:lstStyle/>
          <a:p>
            <a:r>
              <a:rPr lang="en-US" sz="2400"/>
              <a:t>BGP messages exchanged between peers over TCP connection</a:t>
            </a:r>
          </a:p>
          <a:p>
            <a:r>
              <a:rPr lang="en-US" sz="2400"/>
              <a:t>BGP messages:</a:t>
            </a:r>
          </a:p>
          <a:p>
            <a:pPr lvl="1"/>
            <a:r>
              <a:rPr lang="en-US">
                <a:solidFill>
                  <a:srgbClr val="CC0000"/>
                </a:solidFill>
              </a:rPr>
              <a:t>OPEN:</a:t>
            </a:r>
            <a:r>
              <a:rPr lang="en-US"/>
              <a:t> opens TCP connection to peer and authenticates sender</a:t>
            </a:r>
          </a:p>
          <a:p>
            <a:pPr lvl="1"/>
            <a:r>
              <a:rPr lang="en-US">
                <a:solidFill>
                  <a:srgbClr val="CC0000"/>
                </a:solidFill>
              </a:rPr>
              <a:t>UPDATE: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/>
              <a:t>advertises new path (or withdraws old)</a:t>
            </a:r>
          </a:p>
          <a:p>
            <a:pPr lvl="1"/>
            <a:r>
              <a:rPr lang="en-US">
                <a:solidFill>
                  <a:srgbClr val="CC0000"/>
                </a:solidFill>
              </a:rPr>
              <a:t>KEEPALIVE:</a:t>
            </a:r>
            <a:r>
              <a:rPr lang="en-US"/>
              <a:t> keeps connection alive in absence of UPDATES; also ACKs OPEN request</a:t>
            </a:r>
          </a:p>
          <a:p>
            <a:pPr lvl="1"/>
            <a:r>
              <a:rPr lang="en-US">
                <a:solidFill>
                  <a:srgbClr val="CC0000"/>
                </a:solidFill>
              </a:rPr>
              <a:t>NOTIFICATION:</a:t>
            </a:r>
            <a:r>
              <a:rPr lang="en-US"/>
              <a:t> reports errors in previous msg; also used to close connection</a:t>
            </a:r>
            <a:endParaRPr lang="en-US" sz="2800"/>
          </a:p>
        </p:txBody>
      </p:sp>
      <p:pic>
        <p:nvPicPr>
          <p:cNvPr id="142342" name="Picture 4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413" y="1044575"/>
            <a:ext cx="3016250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012524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43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212BD460-A92F-8048-A418-F3A4D83732D7}" type="slidenum">
              <a:rPr lang="en-US" smtClean="0">
                <a:solidFill>
                  <a:srgbClr val="000000"/>
                </a:solidFill>
              </a:rPr>
              <a:pPr/>
              <a:t>56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43364" name="Picture 42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775" y="1000125"/>
            <a:ext cx="36560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BGP routing policy</a:t>
            </a:r>
          </a:p>
        </p:txBody>
      </p:sp>
      <p:sp>
        <p:nvSpPr>
          <p:cNvPr id="143366" name="Rectangle 3"/>
          <p:cNvSpPr>
            <a:spLocks noChangeArrowheads="1"/>
          </p:cNvSpPr>
          <p:nvPr/>
        </p:nvSpPr>
        <p:spPr bwMode="auto">
          <a:xfrm>
            <a:off x="1181100" y="3581400"/>
            <a:ext cx="4876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367" name="Rectangle 4"/>
          <p:cNvSpPr>
            <a:spLocks noChangeArrowheads="1"/>
          </p:cNvSpPr>
          <p:nvPr/>
        </p:nvSpPr>
        <p:spPr bwMode="auto">
          <a:xfrm>
            <a:off x="355600" y="3744913"/>
            <a:ext cx="8229600" cy="278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A,B,C are </a:t>
            </a: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provider networks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X,W,Y are customer (of provider networks)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X is </a:t>
            </a: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dual-homed:</a:t>
            </a:r>
            <a:r>
              <a:rPr lang="en-US" sz="2400">
                <a:solidFill>
                  <a:srgbClr val="000000"/>
                </a:solidFill>
                <a:latin typeface="Gill Sans MT" charset="0"/>
              </a:rPr>
              <a:t> attached to two networks</a:t>
            </a:r>
          </a:p>
          <a:p>
            <a:pPr marL="742950" lvl="1" indent="-28575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2"/>
              <a:buChar char="§"/>
            </a:pPr>
            <a:r>
              <a:rPr lang="en-US" sz="2400">
                <a:solidFill>
                  <a:srgbClr val="00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X does not want to route from B via X to C</a:t>
            </a:r>
          </a:p>
          <a:p>
            <a:pPr marL="742950" lvl="1" indent="-28575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2"/>
              <a:buChar char="§"/>
            </a:pPr>
            <a:r>
              <a:rPr lang="en-US" sz="2400">
                <a:solidFill>
                  <a:srgbClr val="00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.. so X will not advertise to B a route to C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endParaRPr lang="en-US" sz="2400">
              <a:solidFill>
                <a:srgbClr val="000000"/>
              </a:solidFill>
              <a:latin typeface="Gill Sans MT" charset="0"/>
            </a:endParaRPr>
          </a:p>
        </p:txBody>
      </p:sp>
      <p:grpSp>
        <p:nvGrpSpPr>
          <p:cNvPr id="143368" name="Group 5"/>
          <p:cNvGrpSpPr>
            <a:grpSpLocks/>
          </p:cNvGrpSpPr>
          <p:nvPr/>
        </p:nvGrpSpPr>
        <p:grpSpPr bwMode="auto">
          <a:xfrm>
            <a:off x="476250" y="1123950"/>
            <a:ext cx="7539038" cy="3048000"/>
            <a:chOff x="300" y="708"/>
            <a:chExt cx="4749" cy="1920"/>
          </a:xfrm>
        </p:grpSpPr>
        <p:sp>
          <p:nvSpPr>
            <p:cNvPr id="143369" name="AutoShape 6"/>
            <p:cNvSpPr>
              <a:spLocks noChangeAspect="1" noChangeArrowheads="1" noTextEdit="1"/>
            </p:cNvSpPr>
            <p:nvPr/>
          </p:nvSpPr>
          <p:spPr bwMode="auto">
            <a:xfrm>
              <a:off x="300" y="708"/>
              <a:ext cx="4749" cy="1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70" name="Freeform 7"/>
            <p:cNvSpPr>
              <a:spLocks/>
            </p:cNvSpPr>
            <p:nvPr/>
          </p:nvSpPr>
          <p:spPr bwMode="auto">
            <a:xfrm>
              <a:off x="1602" y="955"/>
              <a:ext cx="563" cy="364"/>
            </a:xfrm>
            <a:custGeom>
              <a:avLst/>
              <a:gdLst>
                <a:gd name="T0" fmla="*/ 148 w 563"/>
                <a:gd name="T1" fmla="*/ 5 h 364"/>
                <a:gd name="T2" fmla="*/ 119 w 563"/>
                <a:gd name="T3" fmla="*/ 10 h 364"/>
                <a:gd name="T4" fmla="*/ 94 w 563"/>
                <a:gd name="T5" fmla="*/ 21 h 364"/>
                <a:gd name="T6" fmla="*/ 70 w 563"/>
                <a:gd name="T7" fmla="*/ 37 h 364"/>
                <a:gd name="T8" fmla="*/ 46 w 563"/>
                <a:gd name="T9" fmla="*/ 61 h 364"/>
                <a:gd name="T10" fmla="*/ 24 w 563"/>
                <a:gd name="T11" fmla="*/ 91 h 364"/>
                <a:gd name="T12" fmla="*/ 8 w 563"/>
                <a:gd name="T13" fmla="*/ 120 h 364"/>
                <a:gd name="T14" fmla="*/ 3 w 563"/>
                <a:gd name="T15" fmla="*/ 136 h 364"/>
                <a:gd name="T16" fmla="*/ 0 w 563"/>
                <a:gd name="T17" fmla="*/ 150 h 364"/>
                <a:gd name="T18" fmla="*/ 0 w 563"/>
                <a:gd name="T19" fmla="*/ 166 h 364"/>
                <a:gd name="T20" fmla="*/ 8 w 563"/>
                <a:gd name="T21" fmla="*/ 195 h 364"/>
                <a:gd name="T22" fmla="*/ 27 w 563"/>
                <a:gd name="T23" fmla="*/ 228 h 364"/>
                <a:gd name="T24" fmla="*/ 49 w 563"/>
                <a:gd name="T25" fmla="*/ 257 h 364"/>
                <a:gd name="T26" fmla="*/ 70 w 563"/>
                <a:gd name="T27" fmla="*/ 284 h 364"/>
                <a:gd name="T28" fmla="*/ 92 w 563"/>
                <a:gd name="T29" fmla="*/ 305 h 364"/>
                <a:gd name="T30" fmla="*/ 111 w 563"/>
                <a:gd name="T31" fmla="*/ 321 h 364"/>
                <a:gd name="T32" fmla="*/ 127 w 563"/>
                <a:gd name="T33" fmla="*/ 332 h 364"/>
                <a:gd name="T34" fmla="*/ 146 w 563"/>
                <a:gd name="T35" fmla="*/ 340 h 364"/>
                <a:gd name="T36" fmla="*/ 170 w 563"/>
                <a:gd name="T37" fmla="*/ 346 h 364"/>
                <a:gd name="T38" fmla="*/ 191 w 563"/>
                <a:gd name="T39" fmla="*/ 348 h 364"/>
                <a:gd name="T40" fmla="*/ 218 w 563"/>
                <a:gd name="T41" fmla="*/ 354 h 364"/>
                <a:gd name="T42" fmla="*/ 261 w 563"/>
                <a:gd name="T43" fmla="*/ 356 h 364"/>
                <a:gd name="T44" fmla="*/ 310 w 563"/>
                <a:gd name="T45" fmla="*/ 362 h 364"/>
                <a:gd name="T46" fmla="*/ 361 w 563"/>
                <a:gd name="T47" fmla="*/ 364 h 364"/>
                <a:gd name="T48" fmla="*/ 409 w 563"/>
                <a:gd name="T49" fmla="*/ 362 h 364"/>
                <a:gd name="T50" fmla="*/ 458 w 563"/>
                <a:gd name="T51" fmla="*/ 359 h 364"/>
                <a:gd name="T52" fmla="*/ 495 w 563"/>
                <a:gd name="T53" fmla="*/ 348 h 364"/>
                <a:gd name="T54" fmla="*/ 511 w 563"/>
                <a:gd name="T55" fmla="*/ 340 h 364"/>
                <a:gd name="T56" fmla="*/ 525 w 563"/>
                <a:gd name="T57" fmla="*/ 332 h 364"/>
                <a:gd name="T58" fmla="*/ 536 w 563"/>
                <a:gd name="T59" fmla="*/ 321 h 364"/>
                <a:gd name="T60" fmla="*/ 549 w 563"/>
                <a:gd name="T61" fmla="*/ 295 h 364"/>
                <a:gd name="T62" fmla="*/ 557 w 563"/>
                <a:gd name="T63" fmla="*/ 257 h 364"/>
                <a:gd name="T64" fmla="*/ 563 w 563"/>
                <a:gd name="T65" fmla="*/ 217 h 364"/>
                <a:gd name="T66" fmla="*/ 563 w 563"/>
                <a:gd name="T67" fmla="*/ 174 h 364"/>
                <a:gd name="T68" fmla="*/ 557 w 563"/>
                <a:gd name="T69" fmla="*/ 134 h 364"/>
                <a:gd name="T70" fmla="*/ 555 w 563"/>
                <a:gd name="T71" fmla="*/ 96 h 364"/>
                <a:gd name="T72" fmla="*/ 549 w 563"/>
                <a:gd name="T73" fmla="*/ 67 h 364"/>
                <a:gd name="T74" fmla="*/ 546 w 563"/>
                <a:gd name="T75" fmla="*/ 56 h 364"/>
                <a:gd name="T76" fmla="*/ 541 w 563"/>
                <a:gd name="T77" fmla="*/ 40 h 364"/>
                <a:gd name="T78" fmla="*/ 536 w 563"/>
                <a:gd name="T79" fmla="*/ 29 h 364"/>
                <a:gd name="T80" fmla="*/ 528 w 563"/>
                <a:gd name="T81" fmla="*/ 21 h 364"/>
                <a:gd name="T82" fmla="*/ 520 w 563"/>
                <a:gd name="T83" fmla="*/ 18 h 364"/>
                <a:gd name="T84" fmla="*/ 495 w 563"/>
                <a:gd name="T85" fmla="*/ 16 h 364"/>
                <a:gd name="T86" fmla="*/ 466 w 563"/>
                <a:gd name="T87" fmla="*/ 16 h 364"/>
                <a:gd name="T88" fmla="*/ 450 w 563"/>
                <a:gd name="T89" fmla="*/ 13 h 364"/>
                <a:gd name="T90" fmla="*/ 409 w 563"/>
                <a:gd name="T91" fmla="*/ 13 h 364"/>
                <a:gd name="T92" fmla="*/ 364 w 563"/>
                <a:gd name="T93" fmla="*/ 16 h 364"/>
                <a:gd name="T94" fmla="*/ 320 w 563"/>
                <a:gd name="T95" fmla="*/ 16 h 364"/>
                <a:gd name="T96" fmla="*/ 283 w 563"/>
                <a:gd name="T97" fmla="*/ 13 h 364"/>
                <a:gd name="T98" fmla="*/ 248 w 563"/>
                <a:gd name="T99" fmla="*/ 8 h 364"/>
                <a:gd name="T100" fmla="*/ 213 w 563"/>
                <a:gd name="T101" fmla="*/ 2 h 364"/>
                <a:gd name="T102" fmla="*/ 186 w 563"/>
                <a:gd name="T103" fmla="*/ 0 h 364"/>
                <a:gd name="T104" fmla="*/ 175 w 563"/>
                <a:gd name="T105" fmla="*/ 0 h 36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3"/>
                <a:gd name="T160" fmla="*/ 0 h 364"/>
                <a:gd name="T161" fmla="*/ 563 w 563"/>
                <a:gd name="T162" fmla="*/ 364 h 36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3" h="364">
                  <a:moveTo>
                    <a:pt x="175" y="0"/>
                  </a:moveTo>
                  <a:lnTo>
                    <a:pt x="148" y="5"/>
                  </a:lnTo>
                  <a:lnTo>
                    <a:pt x="132" y="8"/>
                  </a:lnTo>
                  <a:lnTo>
                    <a:pt x="119" y="10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1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4" y="104"/>
                  </a:lnTo>
                  <a:lnTo>
                    <a:pt x="8" y="120"/>
                  </a:lnTo>
                  <a:lnTo>
                    <a:pt x="3" y="128"/>
                  </a:lnTo>
                  <a:lnTo>
                    <a:pt x="3" y="136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82"/>
                  </a:lnTo>
                  <a:lnTo>
                    <a:pt x="8" y="195"/>
                  </a:lnTo>
                  <a:lnTo>
                    <a:pt x="16" y="212"/>
                  </a:lnTo>
                  <a:lnTo>
                    <a:pt x="27" y="228"/>
                  </a:lnTo>
                  <a:lnTo>
                    <a:pt x="35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5"/>
                  </a:lnTo>
                  <a:lnTo>
                    <a:pt x="103" y="319"/>
                  </a:lnTo>
                  <a:lnTo>
                    <a:pt x="111" y="321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5" y="335"/>
                  </a:lnTo>
                  <a:lnTo>
                    <a:pt x="146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8"/>
                  </a:lnTo>
                  <a:lnTo>
                    <a:pt x="191" y="348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6"/>
                  </a:lnTo>
                  <a:lnTo>
                    <a:pt x="261" y="356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4"/>
                  </a:lnTo>
                  <a:lnTo>
                    <a:pt x="385" y="364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7" y="354"/>
                  </a:lnTo>
                  <a:lnTo>
                    <a:pt x="495" y="348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20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1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5" y="276"/>
                  </a:lnTo>
                  <a:lnTo>
                    <a:pt x="557" y="257"/>
                  </a:lnTo>
                  <a:lnTo>
                    <a:pt x="560" y="238"/>
                  </a:lnTo>
                  <a:lnTo>
                    <a:pt x="563" y="217"/>
                  </a:lnTo>
                  <a:lnTo>
                    <a:pt x="563" y="195"/>
                  </a:lnTo>
                  <a:lnTo>
                    <a:pt x="563" y="174"/>
                  </a:lnTo>
                  <a:lnTo>
                    <a:pt x="560" y="155"/>
                  </a:lnTo>
                  <a:lnTo>
                    <a:pt x="557" y="134"/>
                  </a:lnTo>
                  <a:lnTo>
                    <a:pt x="557" y="115"/>
                  </a:lnTo>
                  <a:lnTo>
                    <a:pt x="555" y="96"/>
                  </a:lnTo>
                  <a:lnTo>
                    <a:pt x="552" y="80"/>
                  </a:lnTo>
                  <a:lnTo>
                    <a:pt x="549" y="67"/>
                  </a:lnTo>
                  <a:lnTo>
                    <a:pt x="546" y="61"/>
                  </a:lnTo>
                  <a:lnTo>
                    <a:pt x="546" y="56"/>
                  </a:lnTo>
                  <a:lnTo>
                    <a:pt x="544" y="48"/>
                  </a:lnTo>
                  <a:lnTo>
                    <a:pt x="541" y="40"/>
                  </a:lnTo>
                  <a:lnTo>
                    <a:pt x="538" y="32"/>
                  </a:lnTo>
                  <a:lnTo>
                    <a:pt x="536" y="29"/>
                  </a:lnTo>
                  <a:lnTo>
                    <a:pt x="533" y="24"/>
                  </a:lnTo>
                  <a:lnTo>
                    <a:pt x="528" y="21"/>
                  </a:lnTo>
                  <a:lnTo>
                    <a:pt x="522" y="18"/>
                  </a:lnTo>
                  <a:lnTo>
                    <a:pt x="520" y="18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50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4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2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2"/>
                  </a:lnTo>
                  <a:lnTo>
                    <a:pt x="199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71" name="Freeform 8"/>
            <p:cNvSpPr>
              <a:spLocks/>
            </p:cNvSpPr>
            <p:nvPr/>
          </p:nvSpPr>
          <p:spPr bwMode="auto">
            <a:xfrm>
              <a:off x="951" y="1290"/>
              <a:ext cx="562" cy="365"/>
            </a:xfrm>
            <a:custGeom>
              <a:avLst/>
              <a:gdLst>
                <a:gd name="T0" fmla="*/ 148 w 562"/>
                <a:gd name="T1" fmla="*/ 5 h 365"/>
                <a:gd name="T2" fmla="*/ 121 w 562"/>
                <a:gd name="T3" fmla="*/ 11 h 365"/>
                <a:gd name="T4" fmla="*/ 94 w 562"/>
                <a:gd name="T5" fmla="*/ 21 h 365"/>
                <a:gd name="T6" fmla="*/ 70 w 562"/>
                <a:gd name="T7" fmla="*/ 37 h 365"/>
                <a:gd name="T8" fmla="*/ 46 w 562"/>
                <a:gd name="T9" fmla="*/ 62 h 365"/>
                <a:gd name="T10" fmla="*/ 24 w 562"/>
                <a:gd name="T11" fmla="*/ 91 h 365"/>
                <a:gd name="T12" fmla="*/ 8 w 562"/>
                <a:gd name="T13" fmla="*/ 121 h 365"/>
                <a:gd name="T14" fmla="*/ 3 w 562"/>
                <a:gd name="T15" fmla="*/ 137 h 365"/>
                <a:gd name="T16" fmla="*/ 0 w 562"/>
                <a:gd name="T17" fmla="*/ 150 h 365"/>
                <a:gd name="T18" fmla="*/ 0 w 562"/>
                <a:gd name="T19" fmla="*/ 166 h 365"/>
                <a:gd name="T20" fmla="*/ 3 w 562"/>
                <a:gd name="T21" fmla="*/ 182 h 365"/>
                <a:gd name="T22" fmla="*/ 19 w 562"/>
                <a:gd name="T23" fmla="*/ 212 h 365"/>
                <a:gd name="T24" fmla="*/ 38 w 562"/>
                <a:gd name="T25" fmla="*/ 244 h 365"/>
                <a:gd name="T26" fmla="*/ 59 w 562"/>
                <a:gd name="T27" fmla="*/ 271 h 365"/>
                <a:gd name="T28" fmla="*/ 81 w 562"/>
                <a:gd name="T29" fmla="*/ 295 h 365"/>
                <a:gd name="T30" fmla="*/ 105 w 562"/>
                <a:gd name="T31" fmla="*/ 319 h 365"/>
                <a:gd name="T32" fmla="*/ 119 w 562"/>
                <a:gd name="T33" fmla="*/ 327 h 365"/>
                <a:gd name="T34" fmla="*/ 137 w 562"/>
                <a:gd name="T35" fmla="*/ 335 h 365"/>
                <a:gd name="T36" fmla="*/ 156 w 562"/>
                <a:gd name="T37" fmla="*/ 343 h 365"/>
                <a:gd name="T38" fmla="*/ 183 w 562"/>
                <a:gd name="T39" fmla="*/ 349 h 365"/>
                <a:gd name="T40" fmla="*/ 199 w 562"/>
                <a:gd name="T41" fmla="*/ 351 h 365"/>
                <a:gd name="T42" fmla="*/ 240 w 562"/>
                <a:gd name="T43" fmla="*/ 357 h 365"/>
                <a:gd name="T44" fmla="*/ 285 w 562"/>
                <a:gd name="T45" fmla="*/ 359 h 365"/>
                <a:gd name="T46" fmla="*/ 334 w 562"/>
                <a:gd name="T47" fmla="*/ 362 h 365"/>
                <a:gd name="T48" fmla="*/ 385 w 562"/>
                <a:gd name="T49" fmla="*/ 365 h 365"/>
                <a:gd name="T50" fmla="*/ 433 w 562"/>
                <a:gd name="T51" fmla="*/ 362 h 365"/>
                <a:gd name="T52" fmla="*/ 476 w 562"/>
                <a:gd name="T53" fmla="*/ 354 h 365"/>
                <a:gd name="T54" fmla="*/ 503 w 562"/>
                <a:gd name="T55" fmla="*/ 346 h 365"/>
                <a:gd name="T56" fmla="*/ 519 w 562"/>
                <a:gd name="T57" fmla="*/ 338 h 365"/>
                <a:gd name="T58" fmla="*/ 530 w 562"/>
                <a:gd name="T59" fmla="*/ 327 h 365"/>
                <a:gd name="T60" fmla="*/ 544 w 562"/>
                <a:gd name="T61" fmla="*/ 308 h 365"/>
                <a:gd name="T62" fmla="*/ 554 w 562"/>
                <a:gd name="T63" fmla="*/ 276 h 365"/>
                <a:gd name="T64" fmla="*/ 560 w 562"/>
                <a:gd name="T65" fmla="*/ 239 h 365"/>
                <a:gd name="T66" fmla="*/ 562 w 562"/>
                <a:gd name="T67" fmla="*/ 196 h 365"/>
                <a:gd name="T68" fmla="*/ 560 w 562"/>
                <a:gd name="T69" fmla="*/ 155 h 365"/>
                <a:gd name="T70" fmla="*/ 557 w 562"/>
                <a:gd name="T71" fmla="*/ 115 h 365"/>
                <a:gd name="T72" fmla="*/ 552 w 562"/>
                <a:gd name="T73" fmla="*/ 80 h 365"/>
                <a:gd name="T74" fmla="*/ 549 w 562"/>
                <a:gd name="T75" fmla="*/ 62 h 365"/>
                <a:gd name="T76" fmla="*/ 546 w 562"/>
                <a:gd name="T77" fmla="*/ 48 h 365"/>
                <a:gd name="T78" fmla="*/ 541 w 562"/>
                <a:gd name="T79" fmla="*/ 32 h 365"/>
                <a:gd name="T80" fmla="*/ 533 w 562"/>
                <a:gd name="T81" fmla="*/ 24 h 365"/>
                <a:gd name="T82" fmla="*/ 525 w 562"/>
                <a:gd name="T83" fmla="*/ 19 h 365"/>
                <a:gd name="T84" fmla="*/ 509 w 562"/>
                <a:gd name="T85" fmla="*/ 16 h 365"/>
                <a:gd name="T86" fmla="*/ 482 w 562"/>
                <a:gd name="T87" fmla="*/ 16 h 365"/>
                <a:gd name="T88" fmla="*/ 458 w 562"/>
                <a:gd name="T89" fmla="*/ 16 h 365"/>
                <a:gd name="T90" fmla="*/ 431 w 562"/>
                <a:gd name="T91" fmla="*/ 13 h 365"/>
                <a:gd name="T92" fmla="*/ 388 w 562"/>
                <a:gd name="T93" fmla="*/ 13 h 365"/>
                <a:gd name="T94" fmla="*/ 342 w 562"/>
                <a:gd name="T95" fmla="*/ 16 h 365"/>
                <a:gd name="T96" fmla="*/ 301 w 562"/>
                <a:gd name="T97" fmla="*/ 16 h 365"/>
                <a:gd name="T98" fmla="*/ 264 w 562"/>
                <a:gd name="T99" fmla="*/ 13 h 365"/>
                <a:gd name="T100" fmla="*/ 229 w 562"/>
                <a:gd name="T101" fmla="*/ 5 h 365"/>
                <a:gd name="T102" fmla="*/ 199 w 562"/>
                <a:gd name="T103" fmla="*/ 0 h 365"/>
                <a:gd name="T104" fmla="*/ 183 w 562"/>
                <a:gd name="T105" fmla="*/ 0 h 36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2"/>
                <a:gd name="T160" fmla="*/ 0 h 365"/>
                <a:gd name="T161" fmla="*/ 562 w 562"/>
                <a:gd name="T162" fmla="*/ 365 h 36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2" h="365">
                  <a:moveTo>
                    <a:pt x="178" y="0"/>
                  </a:moveTo>
                  <a:lnTo>
                    <a:pt x="148" y="5"/>
                  </a:lnTo>
                  <a:lnTo>
                    <a:pt x="135" y="8"/>
                  </a:lnTo>
                  <a:lnTo>
                    <a:pt x="121" y="11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2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6" y="104"/>
                  </a:lnTo>
                  <a:lnTo>
                    <a:pt x="8" y="121"/>
                  </a:lnTo>
                  <a:lnTo>
                    <a:pt x="6" y="129"/>
                  </a:lnTo>
                  <a:lnTo>
                    <a:pt x="3" y="137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74"/>
                  </a:lnTo>
                  <a:lnTo>
                    <a:pt x="3" y="182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6"/>
                  </a:lnTo>
                  <a:lnTo>
                    <a:pt x="105" y="319"/>
                  </a:lnTo>
                  <a:lnTo>
                    <a:pt x="110" y="322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7" y="335"/>
                  </a:lnTo>
                  <a:lnTo>
                    <a:pt x="145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9"/>
                  </a:lnTo>
                  <a:lnTo>
                    <a:pt x="191" y="349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7"/>
                  </a:lnTo>
                  <a:lnTo>
                    <a:pt x="261" y="357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5"/>
                  </a:lnTo>
                  <a:lnTo>
                    <a:pt x="385" y="365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19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2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4" y="276"/>
                  </a:lnTo>
                  <a:lnTo>
                    <a:pt x="557" y="257"/>
                  </a:lnTo>
                  <a:lnTo>
                    <a:pt x="560" y="239"/>
                  </a:lnTo>
                  <a:lnTo>
                    <a:pt x="562" y="217"/>
                  </a:lnTo>
                  <a:lnTo>
                    <a:pt x="562" y="196"/>
                  </a:lnTo>
                  <a:lnTo>
                    <a:pt x="562" y="174"/>
                  </a:lnTo>
                  <a:lnTo>
                    <a:pt x="560" y="155"/>
                  </a:lnTo>
                  <a:lnTo>
                    <a:pt x="560" y="134"/>
                  </a:lnTo>
                  <a:lnTo>
                    <a:pt x="557" y="115"/>
                  </a:lnTo>
                  <a:lnTo>
                    <a:pt x="554" y="96"/>
                  </a:lnTo>
                  <a:lnTo>
                    <a:pt x="552" y="80"/>
                  </a:lnTo>
                  <a:lnTo>
                    <a:pt x="552" y="67"/>
                  </a:lnTo>
                  <a:lnTo>
                    <a:pt x="549" y="62"/>
                  </a:lnTo>
                  <a:lnTo>
                    <a:pt x="549" y="56"/>
                  </a:lnTo>
                  <a:lnTo>
                    <a:pt x="546" y="48"/>
                  </a:lnTo>
                  <a:lnTo>
                    <a:pt x="544" y="40"/>
                  </a:lnTo>
                  <a:lnTo>
                    <a:pt x="541" y="32"/>
                  </a:lnTo>
                  <a:lnTo>
                    <a:pt x="538" y="29"/>
                  </a:lnTo>
                  <a:lnTo>
                    <a:pt x="533" y="24"/>
                  </a:lnTo>
                  <a:lnTo>
                    <a:pt x="530" y="21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9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49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3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1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3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72" name="Rectangle 9"/>
            <p:cNvSpPr>
              <a:spLocks noChangeArrowheads="1"/>
            </p:cNvSpPr>
            <p:nvPr/>
          </p:nvSpPr>
          <p:spPr bwMode="auto">
            <a:xfrm flipH="1">
              <a:off x="1184" y="1385"/>
              <a:ext cx="7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43373" name="Rectangle 10"/>
            <p:cNvSpPr>
              <a:spLocks noChangeArrowheads="1"/>
            </p:cNvSpPr>
            <p:nvPr/>
          </p:nvSpPr>
          <p:spPr bwMode="auto">
            <a:xfrm>
              <a:off x="1867" y="1057"/>
              <a:ext cx="9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FFFFFF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143374" name="Freeform 11"/>
            <p:cNvSpPr>
              <a:spLocks/>
            </p:cNvSpPr>
            <p:nvPr/>
          </p:nvSpPr>
          <p:spPr bwMode="auto">
            <a:xfrm>
              <a:off x="1640" y="1582"/>
              <a:ext cx="565" cy="362"/>
            </a:xfrm>
            <a:custGeom>
              <a:avLst/>
              <a:gdLst>
                <a:gd name="T0" fmla="*/ 164 w 565"/>
                <a:gd name="T1" fmla="*/ 0 h 362"/>
                <a:gd name="T2" fmla="*/ 134 w 565"/>
                <a:gd name="T3" fmla="*/ 6 h 362"/>
                <a:gd name="T4" fmla="*/ 108 w 565"/>
                <a:gd name="T5" fmla="*/ 14 h 362"/>
                <a:gd name="T6" fmla="*/ 83 w 565"/>
                <a:gd name="T7" fmla="*/ 30 h 362"/>
                <a:gd name="T8" fmla="*/ 62 w 565"/>
                <a:gd name="T9" fmla="*/ 48 h 362"/>
                <a:gd name="T10" fmla="*/ 38 w 565"/>
                <a:gd name="T11" fmla="*/ 73 h 362"/>
                <a:gd name="T12" fmla="*/ 16 w 565"/>
                <a:gd name="T13" fmla="*/ 105 h 362"/>
                <a:gd name="T14" fmla="*/ 5 w 565"/>
                <a:gd name="T15" fmla="*/ 126 h 362"/>
                <a:gd name="T16" fmla="*/ 0 w 565"/>
                <a:gd name="T17" fmla="*/ 142 h 362"/>
                <a:gd name="T18" fmla="*/ 0 w 565"/>
                <a:gd name="T19" fmla="*/ 158 h 362"/>
                <a:gd name="T20" fmla="*/ 5 w 565"/>
                <a:gd name="T21" fmla="*/ 180 h 362"/>
                <a:gd name="T22" fmla="*/ 19 w 565"/>
                <a:gd name="T23" fmla="*/ 212 h 362"/>
                <a:gd name="T24" fmla="*/ 38 w 565"/>
                <a:gd name="T25" fmla="*/ 242 h 362"/>
                <a:gd name="T26" fmla="*/ 59 w 565"/>
                <a:gd name="T27" fmla="*/ 268 h 362"/>
                <a:gd name="T28" fmla="*/ 81 w 565"/>
                <a:gd name="T29" fmla="*/ 295 h 362"/>
                <a:gd name="T30" fmla="*/ 105 w 565"/>
                <a:gd name="T31" fmla="*/ 317 h 362"/>
                <a:gd name="T32" fmla="*/ 121 w 565"/>
                <a:gd name="T33" fmla="*/ 327 h 362"/>
                <a:gd name="T34" fmla="*/ 137 w 565"/>
                <a:gd name="T35" fmla="*/ 335 h 362"/>
                <a:gd name="T36" fmla="*/ 159 w 565"/>
                <a:gd name="T37" fmla="*/ 343 h 362"/>
                <a:gd name="T38" fmla="*/ 186 w 565"/>
                <a:gd name="T39" fmla="*/ 349 h 362"/>
                <a:gd name="T40" fmla="*/ 202 w 565"/>
                <a:gd name="T41" fmla="*/ 351 h 362"/>
                <a:gd name="T42" fmla="*/ 239 w 565"/>
                <a:gd name="T43" fmla="*/ 354 h 362"/>
                <a:gd name="T44" fmla="*/ 285 w 565"/>
                <a:gd name="T45" fmla="*/ 360 h 362"/>
                <a:gd name="T46" fmla="*/ 334 w 565"/>
                <a:gd name="T47" fmla="*/ 362 h 362"/>
                <a:gd name="T48" fmla="*/ 385 w 565"/>
                <a:gd name="T49" fmla="*/ 362 h 362"/>
                <a:gd name="T50" fmla="*/ 433 w 565"/>
                <a:gd name="T51" fmla="*/ 360 h 362"/>
                <a:gd name="T52" fmla="*/ 476 w 565"/>
                <a:gd name="T53" fmla="*/ 354 h 362"/>
                <a:gd name="T54" fmla="*/ 503 w 565"/>
                <a:gd name="T55" fmla="*/ 343 h 362"/>
                <a:gd name="T56" fmla="*/ 519 w 565"/>
                <a:gd name="T57" fmla="*/ 338 h 362"/>
                <a:gd name="T58" fmla="*/ 530 w 565"/>
                <a:gd name="T59" fmla="*/ 327 h 362"/>
                <a:gd name="T60" fmla="*/ 543 w 565"/>
                <a:gd name="T61" fmla="*/ 309 h 362"/>
                <a:gd name="T62" fmla="*/ 557 w 565"/>
                <a:gd name="T63" fmla="*/ 276 h 362"/>
                <a:gd name="T64" fmla="*/ 562 w 565"/>
                <a:gd name="T65" fmla="*/ 236 h 362"/>
                <a:gd name="T66" fmla="*/ 565 w 565"/>
                <a:gd name="T67" fmla="*/ 196 h 362"/>
                <a:gd name="T68" fmla="*/ 562 w 565"/>
                <a:gd name="T69" fmla="*/ 153 h 362"/>
                <a:gd name="T70" fmla="*/ 560 w 565"/>
                <a:gd name="T71" fmla="*/ 113 h 362"/>
                <a:gd name="T72" fmla="*/ 554 w 565"/>
                <a:gd name="T73" fmla="*/ 78 h 362"/>
                <a:gd name="T74" fmla="*/ 549 w 565"/>
                <a:gd name="T75" fmla="*/ 59 h 362"/>
                <a:gd name="T76" fmla="*/ 546 w 565"/>
                <a:gd name="T77" fmla="*/ 46 h 362"/>
                <a:gd name="T78" fmla="*/ 541 w 565"/>
                <a:gd name="T79" fmla="*/ 32 h 362"/>
                <a:gd name="T80" fmla="*/ 533 w 565"/>
                <a:gd name="T81" fmla="*/ 24 h 362"/>
                <a:gd name="T82" fmla="*/ 525 w 565"/>
                <a:gd name="T83" fmla="*/ 19 h 362"/>
                <a:gd name="T84" fmla="*/ 508 w 565"/>
                <a:gd name="T85" fmla="*/ 16 h 362"/>
                <a:gd name="T86" fmla="*/ 482 w 565"/>
                <a:gd name="T87" fmla="*/ 16 h 362"/>
                <a:gd name="T88" fmla="*/ 460 w 565"/>
                <a:gd name="T89" fmla="*/ 14 h 362"/>
                <a:gd name="T90" fmla="*/ 430 w 565"/>
                <a:gd name="T91" fmla="*/ 11 h 362"/>
                <a:gd name="T92" fmla="*/ 387 w 565"/>
                <a:gd name="T93" fmla="*/ 14 h 362"/>
                <a:gd name="T94" fmla="*/ 342 w 565"/>
                <a:gd name="T95" fmla="*/ 14 h 362"/>
                <a:gd name="T96" fmla="*/ 301 w 565"/>
                <a:gd name="T97" fmla="*/ 14 h 362"/>
                <a:gd name="T98" fmla="*/ 264 w 565"/>
                <a:gd name="T99" fmla="*/ 11 h 362"/>
                <a:gd name="T100" fmla="*/ 229 w 565"/>
                <a:gd name="T101" fmla="*/ 3 h 362"/>
                <a:gd name="T102" fmla="*/ 199 w 565"/>
                <a:gd name="T103" fmla="*/ 0 h 362"/>
                <a:gd name="T104" fmla="*/ 183 w 565"/>
                <a:gd name="T105" fmla="*/ 0 h 36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5"/>
                <a:gd name="T160" fmla="*/ 0 h 362"/>
                <a:gd name="T161" fmla="*/ 565 w 565"/>
                <a:gd name="T162" fmla="*/ 362 h 36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5" h="362">
                  <a:moveTo>
                    <a:pt x="178" y="0"/>
                  </a:moveTo>
                  <a:lnTo>
                    <a:pt x="164" y="0"/>
                  </a:lnTo>
                  <a:lnTo>
                    <a:pt x="148" y="3"/>
                  </a:lnTo>
                  <a:lnTo>
                    <a:pt x="134" y="6"/>
                  </a:lnTo>
                  <a:lnTo>
                    <a:pt x="121" y="11"/>
                  </a:lnTo>
                  <a:lnTo>
                    <a:pt x="108" y="14"/>
                  </a:lnTo>
                  <a:lnTo>
                    <a:pt x="94" y="22"/>
                  </a:lnTo>
                  <a:lnTo>
                    <a:pt x="83" y="30"/>
                  </a:lnTo>
                  <a:lnTo>
                    <a:pt x="73" y="38"/>
                  </a:lnTo>
                  <a:lnTo>
                    <a:pt x="62" y="48"/>
                  </a:lnTo>
                  <a:lnTo>
                    <a:pt x="48" y="59"/>
                  </a:lnTo>
                  <a:lnTo>
                    <a:pt x="38" y="73"/>
                  </a:lnTo>
                  <a:lnTo>
                    <a:pt x="27" y="89"/>
                  </a:lnTo>
                  <a:lnTo>
                    <a:pt x="16" y="105"/>
                  </a:lnTo>
                  <a:lnTo>
                    <a:pt x="8" y="118"/>
                  </a:lnTo>
                  <a:lnTo>
                    <a:pt x="5" y="126"/>
                  </a:lnTo>
                  <a:lnTo>
                    <a:pt x="3" y="134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3" y="164"/>
                  </a:lnTo>
                  <a:lnTo>
                    <a:pt x="5" y="180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2"/>
                  </a:lnTo>
                  <a:lnTo>
                    <a:pt x="48" y="255"/>
                  </a:lnTo>
                  <a:lnTo>
                    <a:pt x="59" y="268"/>
                  </a:lnTo>
                  <a:lnTo>
                    <a:pt x="70" y="282"/>
                  </a:lnTo>
                  <a:lnTo>
                    <a:pt x="81" y="295"/>
                  </a:lnTo>
                  <a:lnTo>
                    <a:pt x="94" y="306"/>
                  </a:lnTo>
                  <a:lnTo>
                    <a:pt x="105" y="317"/>
                  </a:lnTo>
                  <a:lnTo>
                    <a:pt x="113" y="322"/>
                  </a:lnTo>
                  <a:lnTo>
                    <a:pt x="121" y="327"/>
                  </a:lnTo>
                  <a:lnTo>
                    <a:pt x="129" y="333"/>
                  </a:lnTo>
                  <a:lnTo>
                    <a:pt x="137" y="335"/>
                  </a:lnTo>
                  <a:lnTo>
                    <a:pt x="148" y="341"/>
                  </a:lnTo>
                  <a:lnTo>
                    <a:pt x="159" y="343"/>
                  </a:lnTo>
                  <a:lnTo>
                    <a:pt x="172" y="346"/>
                  </a:lnTo>
                  <a:lnTo>
                    <a:pt x="186" y="349"/>
                  </a:lnTo>
                  <a:lnTo>
                    <a:pt x="194" y="349"/>
                  </a:lnTo>
                  <a:lnTo>
                    <a:pt x="202" y="351"/>
                  </a:lnTo>
                  <a:lnTo>
                    <a:pt x="221" y="354"/>
                  </a:lnTo>
                  <a:lnTo>
                    <a:pt x="239" y="354"/>
                  </a:lnTo>
                  <a:lnTo>
                    <a:pt x="261" y="357"/>
                  </a:lnTo>
                  <a:lnTo>
                    <a:pt x="285" y="360"/>
                  </a:lnTo>
                  <a:lnTo>
                    <a:pt x="309" y="362"/>
                  </a:lnTo>
                  <a:lnTo>
                    <a:pt x="334" y="362"/>
                  </a:lnTo>
                  <a:lnTo>
                    <a:pt x="360" y="362"/>
                  </a:lnTo>
                  <a:lnTo>
                    <a:pt x="385" y="362"/>
                  </a:lnTo>
                  <a:lnTo>
                    <a:pt x="409" y="362"/>
                  </a:lnTo>
                  <a:lnTo>
                    <a:pt x="433" y="360"/>
                  </a:lnTo>
                  <a:lnTo>
                    <a:pt x="457" y="357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3"/>
                  </a:lnTo>
                  <a:lnTo>
                    <a:pt x="511" y="341"/>
                  </a:lnTo>
                  <a:lnTo>
                    <a:pt x="519" y="338"/>
                  </a:lnTo>
                  <a:lnTo>
                    <a:pt x="525" y="333"/>
                  </a:lnTo>
                  <a:lnTo>
                    <a:pt x="530" y="327"/>
                  </a:lnTo>
                  <a:lnTo>
                    <a:pt x="535" y="322"/>
                  </a:lnTo>
                  <a:lnTo>
                    <a:pt x="543" y="309"/>
                  </a:lnTo>
                  <a:lnTo>
                    <a:pt x="552" y="292"/>
                  </a:lnTo>
                  <a:lnTo>
                    <a:pt x="557" y="276"/>
                  </a:lnTo>
                  <a:lnTo>
                    <a:pt x="560" y="258"/>
                  </a:lnTo>
                  <a:lnTo>
                    <a:pt x="562" y="236"/>
                  </a:lnTo>
                  <a:lnTo>
                    <a:pt x="565" y="217"/>
                  </a:lnTo>
                  <a:lnTo>
                    <a:pt x="565" y="196"/>
                  </a:lnTo>
                  <a:lnTo>
                    <a:pt x="562" y="174"/>
                  </a:lnTo>
                  <a:lnTo>
                    <a:pt x="562" y="153"/>
                  </a:lnTo>
                  <a:lnTo>
                    <a:pt x="560" y="132"/>
                  </a:lnTo>
                  <a:lnTo>
                    <a:pt x="560" y="113"/>
                  </a:lnTo>
                  <a:lnTo>
                    <a:pt x="557" y="97"/>
                  </a:lnTo>
                  <a:lnTo>
                    <a:pt x="554" y="78"/>
                  </a:lnTo>
                  <a:lnTo>
                    <a:pt x="552" y="65"/>
                  </a:lnTo>
                  <a:lnTo>
                    <a:pt x="549" y="59"/>
                  </a:lnTo>
                  <a:lnTo>
                    <a:pt x="549" y="54"/>
                  </a:lnTo>
                  <a:lnTo>
                    <a:pt x="546" y="46"/>
                  </a:lnTo>
                  <a:lnTo>
                    <a:pt x="543" y="38"/>
                  </a:lnTo>
                  <a:lnTo>
                    <a:pt x="541" y="32"/>
                  </a:lnTo>
                  <a:lnTo>
                    <a:pt x="538" y="27"/>
                  </a:lnTo>
                  <a:lnTo>
                    <a:pt x="533" y="24"/>
                  </a:lnTo>
                  <a:lnTo>
                    <a:pt x="530" y="22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8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8" y="14"/>
                  </a:lnTo>
                  <a:lnTo>
                    <a:pt x="460" y="14"/>
                  </a:lnTo>
                  <a:lnTo>
                    <a:pt x="452" y="11"/>
                  </a:lnTo>
                  <a:lnTo>
                    <a:pt x="430" y="11"/>
                  </a:lnTo>
                  <a:lnTo>
                    <a:pt x="409" y="11"/>
                  </a:lnTo>
                  <a:lnTo>
                    <a:pt x="387" y="14"/>
                  </a:lnTo>
                  <a:lnTo>
                    <a:pt x="363" y="14"/>
                  </a:lnTo>
                  <a:lnTo>
                    <a:pt x="342" y="14"/>
                  </a:lnTo>
                  <a:lnTo>
                    <a:pt x="320" y="14"/>
                  </a:lnTo>
                  <a:lnTo>
                    <a:pt x="301" y="14"/>
                  </a:lnTo>
                  <a:lnTo>
                    <a:pt x="282" y="11"/>
                  </a:lnTo>
                  <a:lnTo>
                    <a:pt x="264" y="11"/>
                  </a:lnTo>
                  <a:lnTo>
                    <a:pt x="247" y="6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75" name="Rectangle 12"/>
            <p:cNvSpPr>
              <a:spLocks noChangeArrowheads="1"/>
            </p:cNvSpPr>
            <p:nvPr/>
          </p:nvSpPr>
          <p:spPr bwMode="auto">
            <a:xfrm>
              <a:off x="1896" y="1657"/>
              <a:ext cx="10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143376" name="Rectangle 13"/>
            <p:cNvSpPr>
              <a:spLocks noChangeArrowheads="1"/>
            </p:cNvSpPr>
            <p:nvPr/>
          </p:nvSpPr>
          <p:spPr bwMode="auto">
            <a:xfrm>
              <a:off x="1963" y="1657"/>
              <a:ext cx="3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77" name="Freeform 14"/>
            <p:cNvSpPr>
              <a:spLocks/>
            </p:cNvSpPr>
            <p:nvPr/>
          </p:nvSpPr>
          <p:spPr bwMode="auto">
            <a:xfrm>
              <a:off x="443" y="1335"/>
              <a:ext cx="218" cy="215"/>
            </a:xfrm>
            <a:custGeom>
              <a:avLst/>
              <a:gdLst>
                <a:gd name="T0" fmla="*/ 99 w 218"/>
                <a:gd name="T1" fmla="*/ 0 h 215"/>
                <a:gd name="T2" fmla="*/ 78 w 218"/>
                <a:gd name="T3" fmla="*/ 6 h 215"/>
                <a:gd name="T4" fmla="*/ 56 w 218"/>
                <a:gd name="T5" fmla="*/ 14 h 215"/>
                <a:gd name="T6" fmla="*/ 40 w 218"/>
                <a:gd name="T7" fmla="*/ 25 h 215"/>
                <a:gd name="T8" fmla="*/ 24 w 218"/>
                <a:gd name="T9" fmla="*/ 41 h 215"/>
                <a:gd name="T10" fmla="*/ 13 w 218"/>
                <a:gd name="T11" fmla="*/ 57 h 215"/>
                <a:gd name="T12" fmla="*/ 5 w 218"/>
                <a:gd name="T13" fmla="*/ 76 h 215"/>
                <a:gd name="T14" fmla="*/ 0 w 218"/>
                <a:gd name="T15" fmla="*/ 97 h 215"/>
                <a:gd name="T16" fmla="*/ 0 w 218"/>
                <a:gd name="T17" fmla="*/ 118 h 215"/>
                <a:gd name="T18" fmla="*/ 5 w 218"/>
                <a:gd name="T19" fmla="*/ 140 h 215"/>
                <a:gd name="T20" fmla="*/ 13 w 218"/>
                <a:gd name="T21" fmla="*/ 159 h 215"/>
                <a:gd name="T22" fmla="*/ 24 w 218"/>
                <a:gd name="T23" fmla="*/ 175 h 215"/>
                <a:gd name="T24" fmla="*/ 40 w 218"/>
                <a:gd name="T25" fmla="*/ 191 h 215"/>
                <a:gd name="T26" fmla="*/ 56 w 218"/>
                <a:gd name="T27" fmla="*/ 202 h 215"/>
                <a:gd name="T28" fmla="*/ 78 w 218"/>
                <a:gd name="T29" fmla="*/ 210 h 215"/>
                <a:gd name="T30" fmla="*/ 99 w 218"/>
                <a:gd name="T31" fmla="*/ 215 h 215"/>
                <a:gd name="T32" fmla="*/ 121 w 218"/>
                <a:gd name="T33" fmla="*/ 215 h 215"/>
                <a:gd name="T34" fmla="*/ 142 w 218"/>
                <a:gd name="T35" fmla="*/ 210 h 215"/>
                <a:gd name="T36" fmla="*/ 161 w 218"/>
                <a:gd name="T37" fmla="*/ 202 h 215"/>
                <a:gd name="T38" fmla="*/ 177 w 218"/>
                <a:gd name="T39" fmla="*/ 191 h 215"/>
                <a:gd name="T40" fmla="*/ 193 w 218"/>
                <a:gd name="T41" fmla="*/ 175 h 215"/>
                <a:gd name="T42" fmla="*/ 204 w 218"/>
                <a:gd name="T43" fmla="*/ 159 h 215"/>
                <a:gd name="T44" fmla="*/ 212 w 218"/>
                <a:gd name="T45" fmla="*/ 140 h 215"/>
                <a:gd name="T46" fmla="*/ 218 w 218"/>
                <a:gd name="T47" fmla="*/ 118 h 215"/>
                <a:gd name="T48" fmla="*/ 218 w 218"/>
                <a:gd name="T49" fmla="*/ 97 h 215"/>
                <a:gd name="T50" fmla="*/ 212 w 218"/>
                <a:gd name="T51" fmla="*/ 76 h 215"/>
                <a:gd name="T52" fmla="*/ 204 w 218"/>
                <a:gd name="T53" fmla="*/ 57 h 215"/>
                <a:gd name="T54" fmla="*/ 193 w 218"/>
                <a:gd name="T55" fmla="*/ 41 h 215"/>
                <a:gd name="T56" fmla="*/ 177 w 218"/>
                <a:gd name="T57" fmla="*/ 25 h 215"/>
                <a:gd name="T58" fmla="*/ 161 w 218"/>
                <a:gd name="T59" fmla="*/ 14 h 215"/>
                <a:gd name="T60" fmla="*/ 142 w 218"/>
                <a:gd name="T61" fmla="*/ 6 h 215"/>
                <a:gd name="T62" fmla="*/ 121 w 218"/>
                <a:gd name="T63" fmla="*/ 0 h 2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5"/>
                <a:gd name="T98" fmla="*/ 218 w 218"/>
                <a:gd name="T99" fmla="*/ 215 h 21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5">
                  <a:moveTo>
                    <a:pt x="110" y="0"/>
                  </a:moveTo>
                  <a:lnTo>
                    <a:pt x="99" y="0"/>
                  </a:lnTo>
                  <a:lnTo>
                    <a:pt x="88" y="3"/>
                  </a:lnTo>
                  <a:lnTo>
                    <a:pt x="78" y="6"/>
                  </a:lnTo>
                  <a:lnTo>
                    <a:pt x="67" y="9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5"/>
                  </a:lnTo>
                  <a:lnTo>
                    <a:pt x="32" y="33"/>
                  </a:lnTo>
                  <a:lnTo>
                    <a:pt x="24" y="41"/>
                  </a:lnTo>
                  <a:lnTo>
                    <a:pt x="18" y="49"/>
                  </a:lnTo>
                  <a:lnTo>
                    <a:pt x="13" y="57"/>
                  </a:lnTo>
                  <a:lnTo>
                    <a:pt x="8" y="65"/>
                  </a:lnTo>
                  <a:lnTo>
                    <a:pt x="5" y="76"/>
                  </a:lnTo>
                  <a:lnTo>
                    <a:pt x="2" y="86"/>
                  </a:lnTo>
                  <a:lnTo>
                    <a:pt x="0" y="97"/>
                  </a:lnTo>
                  <a:lnTo>
                    <a:pt x="0" y="108"/>
                  </a:lnTo>
                  <a:lnTo>
                    <a:pt x="0" y="118"/>
                  </a:lnTo>
                  <a:lnTo>
                    <a:pt x="2" y="129"/>
                  </a:lnTo>
                  <a:lnTo>
                    <a:pt x="5" y="140"/>
                  </a:lnTo>
                  <a:lnTo>
                    <a:pt x="8" y="151"/>
                  </a:lnTo>
                  <a:lnTo>
                    <a:pt x="13" y="159"/>
                  </a:lnTo>
                  <a:lnTo>
                    <a:pt x="18" y="167"/>
                  </a:lnTo>
                  <a:lnTo>
                    <a:pt x="24" y="175"/>
                  </a:lnTo>
                  <a:lnTo>
                    <a:pt x="32" y="183"/>
                  </a:lnTo>
                  <a:lnTo>
                    <a:pt x="40" y="191"/>
                  </a:lnTo>
                  <a:lnTo>
                    <a:pt x="48" y="196"/>
                  </a:lnTo>
                  <a:lnTo>
                    <a:pt x="56" y="202"/>
                  </a:lnTo>
                  <a:lnTo>
                    <a:pt x="67" y="207"/>
                  </a:lnTo>
                  <a:lnTo>
                    <a:pt x="78" y="210"/>
                  </a:lnTo>
                  <a:lnTo>
                    <a:pt x="88" y="212"/>
                  </a:lnTo>
                  <a:lnTo>
                    <a:pt x="99" y="215"/>
                  </a:lnTo>
                  <a:lnTo>
                    <a:pt x="110" y="215"/>
                  </a:lnTo>
                  <a:lnTo>
                    <a:pt x="121" y="215"/>
                  </a:lnTo>
                  <a:lnTo>
                    <a:pt x="131" y="212"/>
                  </a:lnTo>
                  <a:lnTo>
                    <a:pt x="142" y="210"/>
                  </a:lnTo>
                  <a:lnTo>
                    <a:pt x="153" y="207"/>
                  </a:lnTo>
                  <a:lnTo>
                    <a:pt x="161" y="202"/>
                  </a:lnTo>
                  <a:lnTo>
                    <a:pt x="169" y="196"/>
                  </a:lnTo>
                  <a:lnTo>
                    <a:pt x="177" y="191"/>
                  </a:lnTo>
                  <a:lnTo>
                    <a:pt x="185" y="183"/>
                  </a:lnTo>
                  <a:lnTo>
                    <a:pt x="193" y="175"/>
                  </a:lnTo>
                  <a:lnTo>
                    <a:pt x="199" y="167"/>
                  </a:lnTo>
                  <a:lnTo>
                    <a:pt x="204" y="159"/>
                  </a:lnTo>
                  <a:lnTo>
                    <a:pt x="209" y="151"/>
                  </a:lnTo>
                  <a:lnTo>
                    <a:pt x="212" y="140"/>
                  </a:lnTo>
                  <a:lnTo>
                    <a:pt x="215" y="129"/>
                  </a:lnTo>
                  <a:lnTo>
                    <a:pt x="218" y="118"/>
                  </a:lnTo>
                  <a:lnTo>
                    <a:pt x="218" y="108"/>
                  </a:lnTo>
                  <a:lnTo>
                    <a:pt x="218" y="97"/>
                  </a:lnTo>
                  <a:lnTo>
                    <a:pt x="215" y="86"/>
                  </a:lnTo>
                  <a:lnTo>
                    <a:pt x="212" y="76"/>
                  </a:lnTo>
                  <a:lnTo>
                    <a:pt x="209" y="65"/>
                  </a:lnTo>
                  <a:lnTo>
                    <a:pt x="204" y="57"/>
                  </a:lnTo>
                  <a:lnTo>
                    <a:pt x="199" y="49"/>
                  </a:lnTo>
                  <a:lnTo>
                    <a:pt x="193" y="41"/>
                  </a:lnTo>
                  <a:lnTo>
                    <a:pt x="185" y="33"/>
                  </a:lnTo>
                  <a:lnTo>
                    <a:pt x="177" y="25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3" y="9"/>
                  </a:lnTo>
                  <a:lnTo>
                    <a:pt x="142" y="6"/>
                  </a:lnTo>
                  <a:lnTo>
                    <a:pt x="131" y="3"/>
                  </a:lnTo>
                  <a:lnTo>
                    <a:pt x="121" y="0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78" name="Rectangle 15"/>
            <p:cNvSpPr>
              <a:spLocks noChangeArrowheads="1"/>
            </p:cNvSpPr>
            <p:nvPr/>
          </p:nvSpPr>
          <p:spPr bwMode="auto">
            <a:xfrm>
              <a:off x="493" y="1378"/>
              <a:ext cx="12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FFFFFF"/>
                  </a:solidFill>
                  <a:latin typeface="Arial" charset="0"/>
                </a:rPr>
                <a:t>W</a:t>
              </a:r>
            </a:p>
          </p:txBody>
        </p:sp>
        <p:sp>
          <p:nvSpPr>
            <p:cNvPr id="143379" name="Rectangle 16"/>
            <p:cNvSpPr>
              <a:spLocks noChangeArrowheads="1"/>
            </p:cNvSpPr>
            <p:nvPr/>
          </p:nvSpPr>
          <p:spPr bwMode="auto">
            <a:xfrm>
              <a:off x="617" y="1360"/>
              <a:ext cx="3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80" name="Freeform 17"/>
            <p:cNvSpPr>
              <a:spLocks/>
            </p:cNvSpPr>
            <p:nvPr/>
          </p:nvSpPr>
          <p:spPr bwMode="auto">
            <a:xfrm>
              <a:off x="2584" y="1220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4 h 212"/>
                <a:gd name="T8" fmla="*/ 25 w 218"/>
                <a:gd name="T9" fmla="*/ 38 h 212"/>
                <a:gd name="T10" fmla="*/ 14 w 218"/>
                <a:gd name="T11" fmla="*/ 54 h 212"/>
                <a:gd name="T12" fmla="*/ 6 w 218"/>
                <a:gd name="T13" fmla="*/ 73 h 212"/>
                <a:gd name="T14" fmla="*/ 0 w 218"/>
                <a:gd name="T15" fmla="*/ 94 h 212"/>
                <a:gd name="T16" fmla="*/ 0 w 218"/>
                <a:gd name="T17" fmla="*/ 115 h 212"/>
                <a:gd name="T18" fmla="*/ 6 w 218"/>
                <a:gd name="T19" fmla="*/ 137 h 212"/>
                <a:gd name="T20" fmla="*/ 14 w 218"/>
                <a:gd name="T21" fmla="*/ 156 h 212"/>
                <a:gd name="T22" fmla="*/ 25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5 h 212"/>
                <a:gd name="T48" fmla="*/ 218 w 218"/>
                <a:gd name="T49" fmla="*/ 94 h 212"/>
                <a:gd name="T50" fmla="*/ 213 w 218"/>
                <a:gd name="T51" fmla="*/ 73 h 212"/>
                <a:gd name="T52" fmla="*/ 205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8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4"/>
                  </a:lnTo>
                  <a:lnTo>
                    <a:pt x="33" y="30"/>
                  </a:lnTo>
                  <a:lnTo>
                    <a:pt x="25" y="38"/>
                  </a:lnTo>
                  <a:lnTo>
                    <a:pt x="19" y="46"/>
                  </a:lnTo>
                  <a:lnTo>
                    <a:pt x="14" y="54"/>
                  </a:lnTo>
                  <a:lnTo>
                    <a:pt x="8" y="65"/>
                  </a:lnTo>
                  <a:lnTo>
                    <a:pt x="6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5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8" y="204"/>
                  </a:lnTo>
                  <a:lnTo>
                    <a:pt x="78" y="207"/>
                  </a:lnTo>
                  <a:lnTo>
                    <a:pt x="89" y="209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09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6" y="126"/>
                  </a:lnTo>
                  <a:lnTo>
                    <a:pt x="218" y="115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6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5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81" name="Rectangle 18"/>
            <p:cNvSpPr>
              <a:spLocks noChangeArrowheads="1"/>
            </p:cNvSpPr>
            <p:nvPr/>
          </p:nvSpPr>
          <p:spPr bwMode="auto">
            <a:xfrm>
              <a:off x="2641" y="1262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FFFFFF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143382" name="Freeform 19"/>
            <p:cNvSpPr>
              <a:spLocks/>
            </p:cNvSpPr>
            <p:nvPr/>
          </p:nvSpPr>
          <p:spPr bwMode="auto">
            <a:xfrm>
              <a:off x="2579" y="1952"/>
              <a:ext cx="218" cy="212"/>
            </a:xfrm>
            <a:custGeom>
              <a:avLst/>
              <a:gdLst>
                <a:gd name="T0" fmla="*/ 97 w 218"/>
                <a:gd name="T1" fmla="*/ 0 h 212"/>
                <a:gd name="T2" fmla="*/ 75 w 218"/>
                <a:gd name="T3" fmla="*/ 6 h 212"/>
                <a:gd name="T4" fmla="*/ 56 w 218"/>
                <a:gd name="T5" fmla="*/ 14 h 212"/>
                <a:gd name="T6" fmla="*/ 40 w 218"/>
                <a:gd name="T7" fmla="*/ 24 h 212"/>
                <a:gd name="T8" fmla="*/ 24 w 218"/>
                <a:gd name="T9" fmla="*/ 38 h 212"/>
                <a:gd name="T10" fmla="*/ 13 w 218"/>
                <a:gd name="T11" fmla="*/ 54 h 212"/>
                <a:gd name="T12" fmla="*/ 5 w 218"/>
                <a:gd name="T13" fmla="*/ 73 h 212"/>
                <a:gd name="T14" fmla="*/ 0 w 218"/>
                <a:gd name="T15" fmla="*/ 94 h 212"/>
                <a:gd name="T16" fmla="*/ 0 w 218"/>
                <a:gd name="T17" fmla="*/ 116 h 212"/>
                <a:gd name="T18" fmla="*/ 5 w 218"/>
                <a:gd name="T19" fmla="*/ 137 h 212"/>
                <a:gd name="T20" fmla="*/ 13 w 218"/>
                <a:gd name="T21" fmla="*/ 156 h 212"/>
                <a:gd name="T22" fmla="*/ 24 w 218"/>
                <a:gd name="T23" fmla="*/ 172 h 212"/>
                <a:gd name="T24" fmla="*/ 40 w 218"/>
                <a:gd name="T25" fmla="*/ 188 h 212"/>
                <a:gd name="T26" fmla="*/ 56 w 218"/>
                <a:gd name="T27" fmla="*/ 199 h 212"/>
                <a:gd name="T28" fmla="*/ 75 w 218"/>
                <a:gd name="T29" fmla="*/ 207 h 212"/>
                <a:gd name="T30" fmla="*/ 97 w 218"/>
                <a:gd name="T31" fmla="*/ 212 h 212"/>
                <a:gd name="T32" fmla="*/ 118 w 218"/>
                <a:gd name="T33" fmla="*/ 212 h 212"/>
                <a:gd name="T34" fmla="*/ 140 w 218"/>
                <a:gd name="T35" fmla="*/ 207 h 212"/>
                <a:gd name="T36" fmla="*/ 161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4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3 h 212"/>
                <a:gd name="T52" fmla="*/ 204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1 w 218"/>
                <a:gd name="T59" fmla="*/ 14 h 212"/>
                <a:gd name="T60" fmla="*/ 140 w 218"/>
                <a:gd name="T61" fmla="*/ 6 h 212"/>
                <a:gd name="T62" fmla="*/ 118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08" y="0"/>
                  </a:moveTo>
                  <a:lnTo>
                    <a:pt x="97" y="0"/>
                  </a:lnTo>
                  <a:lnTo>
                    <a:pt x="86" y="3"/>
                  </a:lnTo>
                  <a:lnTo>
                    <a:pt x="75" y="6"/>
                  </a:lnTo>
                  <a:lnTo>
                    <a:pt x="65" y="8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4"/>
                  </a:lnTo>
                  <a:lnTo>
                    <a:pt x="32" y="30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3" y="54"/>
                  </a:lnTo>
                  <a:lnTo>
                    <a:pt x="8" y="65"/>
                  </a:lnTo>
                  <a:lnTo>
                    <a:pt x="5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5" y="137"/>
                  </a:lnTo>
                  <a:lnTo>
                    <a:pt x="8" y="148"/>
                  </a:lnTo>
                  <a:lnTo>
                    <a:pt x="13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2" y="180"/>
                  </a:lnTo>
                  <a:lnTo>
                    <a:pt x="40" y="188"/>
                  </a:lnTo>
                  <a:lnTo>
                    <a:pt x="48" y="193"/>
                  </a:lnTo>
                  <a:lnTo>
                    <a:pt x="56" y="199"/>
                  </a:lnTo>
                  <a:lnTo>
                    <a:pt x="65" y="204"/>
                  </a:lnTo>
                  <a:lnTo>
                    <a:pt x="75" y="207"/>
                  </a:lnTo>
                  <a:lnTo>
                    <a:pt x="86" y="209"/>
                  </a:lnTo>
                  <a:lnTo>
                    <a:pt x="97" y="212"/>
                  </a:lnTo>
                  <a:lnTo>
                    <a:pt x="108" y="212"/>
                  </a:lnTo>
                  <a:lnTo>
                    <a:pt x="118" y="212"/>
                  </a:lnTo>
                  <a:lnTo>
                    <a:pt x="129" y="209"/>
                  </a:lnTo>
                  <a:lnTo>
                    <a:pt x="140" y="207"/>
                  </a:lnTo>
                  <a:lnTo>
                    <a:pt x="151" y="204"/>
                  </a:lnTo>
                  <a:lnTo>
                    <a:pt x="161" y="199"/>
                  </a:lnTo>
                  <a:lnTo>
                    <a:pt x="169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4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4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1" y="8"/>
                  </a:lnTo>
                  <a:lnTo>
                    <a:pt x="140" y="6"/>
                  </a:lnTo>
                  <a:lnTo>
                    <a:pt x="129" y="3"/>
                  </a:lnTo>
                  <a:lnTo>
                    <a:pt x="118" y="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83" name="Rectangle 20"/>
            <p:cNvSpPr>
              <a:spLocks noChangeArrowheads="1"/>
            </p:cNvSpPr>
            <p:nvPr/>
          </p:nvSpPr>
          <p:spPr bwMode="auto">
            <a:xfrm>
              <a:off x="2653" y="1983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FFFFFF"/>
                  </a:solidFill>
                  <a:latin typeface="Arial" charset="0"/>
                </a:rPr>
                <a:t>Y</a:t>
              </a:r>
            </a:p>
          </p:txBody>
        </p:sp>
        <p:sp>
          <p:nvSpPr>
            <p:cNvPr id="143384" name="Line 21"/>
            <p:cNvSpPr>
              <a:spLocks noChangeShapeType="1"/>
            </p:cNvSpPr>
            <p:nvPr/>
          </p:nvSpPr>
          <p:spPr bwMode="auto">
            <a:xfrm>
              <a:off x="674" y="1448"/>
              <a:ext cx="280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85" name="Line 22"/>
            <p:cNvSpPr>
              <a:spLocks noChangeShapeType="1"/>
            </p:cNvSpPr>
            <p:nvPr/>
          </p:nvSpPr>
          <p:spPr bwMode="auto">
            <a:xfrm>
              <a:off x="2165" y="1140"/>
              <a:ext cx="419" cy="17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86" name="Line 23"/>
            <p:cNvSpPr>
              <a:spLocks noChangeShapeType="1"/>
            </p:cNvSpPr>
            <p:nvPr/>
          </p:nvSpPr>
          <p:spPr bwMode="auto">
            <a:xfrm flipV="1">
              <a:off x="2192" y="1381"/>
              <a:ext cx="422" cy="3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87" name="Line 24"/>
            <p:cNvSpPr>
              <a:spLocks noChangeShapeType="1"/>
            </p:cNvSpPr>
            <p:nvPr/>
          </p:nvSpPr>
          <p:spPr bwMode="auto">
            <a:xfrm>
              <a:off x="2197" y="1821"/>
              <a:ext cx="387" cy="20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88" name="Line 25"/>
            <p:cNvSpPr>
              <a:spLocks noChangeShapeType="1"/>
            </p:cNvSpPr>
            <p:nvPr/>
          </p:nvSpPr>
          <p:spPr bwMode="auto">
            <a:xfrm flipV="1">
              <a:off x="1481" y="1228"/>
              <a:ext cx="183" cy="14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89" name="Line 26"/>
            <p:cNvSpPr>
              <a:spLocks noChangeShapeType="1"/>
            </p:cNvSpPr>
            <p:nvPr/>
          </p:nvSpPr>
          <p:spPr bwMode="auto">
            <a:xfrm flipV="1">
              <a:off x="2030" y="1309"/>
              <a:ext cx="1" cy="26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90" name="Line 27"/>
            <p:cNvSpPr>
              <a:spLocks noChangeShapeType="1"/>
            </p:cNvSpPr>
            <p:nvPr/>
          </p:nvSpPr>
          <p:spPr bwMode="auto">
            <a:xfrm>
              <a:off x="1497" y="1577"/>
              <a:ext cx="167" cy="104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91" name="Rectangle 28"/>
            <p:cNvSpPr>
              <a:spLocks noChangeArrowheads="1"/>
            </p:cNvSpPr>
            <p:nvPr/>
          </p:nvSpPr>
          <p:spPr bwMode="auto">
            <a:xfrm>
              <a:off x="3050" y="853"/>
              <a:ext cx="608" cy="28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92" name="Rectangle 29"/>
            <p:cNvSpPr>
              <a:spLocks noChangeArrowheads="1"/>
            </p:cNvSpPr>
            <p:nvPr/>
          </p:nvSpPr>
          <p:spPr bwMode="auto">
            <a:xfrm>
              <a:off x="3131" y="896"/>
              <a:ext cx="52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legend</a:t>
              </a:r>
              <a:r>
                <a:rPr lang="en-US" sz="1700" b="1">
                  <a:solidFill>
                    <a:srgbClr val="000000"/>
                  </a:solidFill>
                  <a:latin typeface="Arial" charset="0"/>
                </a:rPr>
                <a:t>: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93" name="Rectangle 30"/>
            <p:cNvSpPr>
              <a:spLocks noChangeArrowheads="1"/>
            </p:cNvSpPr>
            <p:nvPr/>
          </p:nvSpPr>
          <p:spPr bwMode="auto">
            <a:xfrm>
              <a:off x="3548" y="898"/>
              <a:ext cx="3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94" name="Rectangle 31"/>
            <p:cNvSpPr>
              <a:spLocks noChangeArrowheads="1"/>
            </p:cNvSpPr>
            <p:nvPr/>
          </p:nvSpPr>
          <p:spPr bwMode="auto">
            <a:xfrm>
              <a:off x="4261" y="1432"/>
              <a:ext cx="731" cy="49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95" name="Rectangle 32"/>
            <p:cNvSpPr>
              <a:spLocks noChangeArrowheads="1"/>
            </p:cNvSpPr>
            <p:nvPr/>
          </p:nvSpPr>
          <p:spPr bwMode="auto">
            <a:xfrm>
              <a:off x="4341" y="1472"/>
              <a:ext cx="7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customer </a:t>
              </a:r>
            </a:p>
          </p:txBody>
        </p:sp>
        <p:sp>
          <p:nvSpPr>
            <p:cNvPr id="143396" name="Rectangle 33"/>
            <p:cNvSpPr>
              <a:spLocks noChangeArrowheads="1"/>
            </p:cNvSpPr>
            <p:nvPr/>
          </p:nvSpPr>
          <p:spPr bwMode="auto">
            <a:xfrm>
              <a:off x="4341" y="1630"/>
              <a:ext cx="60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network:</a:t>
              </a:r>
            </a:p>
          </p:txBody>
        </p:sp>
        <p:sp>
          <p:nvSpPr>
            <p:cNvPr id="143397" name="Rectangle 34"/>
            <p:cNvSpPr>
              <a:spLocks noChangeArrowheads="1"/>
            </p:cNvSpPr>
            <p:nvPr/>
          </p:nvSpPr>
          <p:spPr bwMode="auto">
            <a:xfrm>
              <a:off x="4823" y="1630"/>
              <a:ext cx="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143398" name="Rectangle 35"/>
            <p:cNvSpPr>
              <a:spLocks noChangeArrowheads="1"/>
            </p:cNvSpPr>
            <p:nvPr/>
          </p:nvSpPr>
          <p:spPr bwMode="auto">
            <a:xfrm>
              <a:off x="4261" y="869"/>
              <a:ext cx="697" cy="42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399" name="Rectangle 36"/>
            <p:cNvSpPr>
              <a:spLocks noChangeArrowheads="1"/>
            </p:cNvSpPr>
            <p:nvPr/>
          </p:nvSpPr>
          <p:spPr bwMode="auto">
            <a:xfrm>
              <a:off x="4341" y="909"/>
              <a:ext cx="5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provider</a:t>
              </a:r>
            </a:p>
          </p:txBody>
        </p:sp>
        <p:sp>
          <p:nvSpPr>
            <p:cNvPr id="143400" name="Rectangle 37"/>
            <p:cNvSpPr>
              <a:spLocks noChangeArrowheads="1"/>
            </p:cNvSpPr>
            <p:nvPr/>
          </p:nvSpPr>
          <p:spPr bwMode="auto">
            <a:xfrm>
              <a:off x="4796" y="909"/>
              <a:ext cx="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143401" name="Rectangle 38"/>
            <p:cNvSpPr>
              <a:spLocks noChangeArrowheads="1"/>
            </p:cNvSpPr>
            <p:nvPr/>
          </p:nvSpPr>
          <p:spPr bwMode="auto">
            <a:xfrm>
              <a:off x="4341" y="1064"/>
              <a:ext cx="5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network</a:t>
              </a:r>
            </a:p>
          </p:txBody>
        </p:sp>
        <p:sp>
          <p:nvSpPr>
            <p:cNvPr id="143402" name="Rectangle 39"/>
            <p:cNvSpPr>
              <a:spLocks noChangeArrowheads="1"/>
            </p:cNvSpPr>
            <p:nvPr/>
          </p:nvSpPr>
          <p:spPr bwMode="auto">
            <a:xfrm>
              <a:off x="4785" y="1064"/>
              <a:ext cx="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143403" name="Freeform 40"/>
            <p:cNvSpPr>
              <a:spLocks/>
            </p:cNvSpPr>
            <p:nvPr/>
          </p:nvSpPr>
          <p:spPr bwMode="auto">
            <a:xfrm>
              <a:off x="3749" y="901"/>
              <a:ext cx="563" cy="362"/>
            </a:xfrm>
            <a:custGeom>
              <a:avLst/>
              <a:gdLst>
                <a:gd name="T0" fmla="*/ 162 w 563"/>
                <a:gd name="T1" fmla="*/ 0 h 362"/>
                <a:gd name="T2" fmla="*/ 132 w 563"/>
                <a:gd name="T3" fmla="*/ 5 h 362"/>
                <a:gd name="T4" fmla="*/ 108 w 563"/>
                <a:gd name="T5" fmla="*/ 13 h 362"/>
                <a:gd name="T6" fmla="*/ 81 w 563"/>
                <a:gd name="T7" fmla="*/ 30 h 362"/>
                <a:gd name="T8" fmla="*/ 60 w 563"/>
                <a:gd name="T9" fmla="*/ 48 h 362"/>
                <a:gd name="T10" fmla="*/ 35 w 563"/>
                <a:gd name="T11" fmla="*/ 72 h 362"/>
                <a:gd name="T12" fmla="*/ 14 w 563"/>
                <a:gd name="T13" fmla="*/ 102 h 362"/>
                <a:gd name="T14" fmla="*/ 3 w 563"/>
                <a:gd name="T15" fmla="*/ 126 h 362"/>
                <a:gd name="T16" fmla="*/ 0 w 563"/>
                <a:gd name="T17" fmla="*/ 140 h 362"/>
                <a:gd name="T18" fmla="*/ 0 w 563"/>
                <a:gd name="T19" fmla="*/ 156 h 362"/>
                <a:gd name="T20" fmla="*/ 3 w 563"/>
                <a:gd name="T21" fmla="*/ 180 h 362"/>
                <a:gd name="T22" fmla="*/ 17 w 563"/>
                <a:gd name="T23" fmla="*/ 212 h 362"/>
                <a:gd name="T24" fmla="*/ 35 w 563"/>
                <a:gd name="T25" fmla="*/ 241 h 362"/>
                <a:gd name="T26" fmla="*/ 60 w 563"/>
                <a:gd name="T27" fmla="*/ 268 h 362"/>
                <a:gd name="T28" fmla="*/ 81 w 563"/>
                <a:gd name="T29" fmla="*/ 292 h 362"/>
                <a:gd name="T30" fmla="*/ 103 w 563"/>
                <a:gd name="T31" fmla="*/ 316 h 362"/>
                <a:gd name="T32" fmla="*/ 119 w 563"/>
                <a:gd name="T33" fmla="*/ 327 h 362"/>
                <a:gd name="T34" fmla="*/ 135 w 563"/>
                <a:gd name="T35" fmla="*/ 335 h 362"/>
                <a:gd name="T36" fmla="*/ 156 w 563"/>
                <a:gd name="T37" fmla="*/ 341 h 362"/>
                <a:gd name="T38" fmla="*/ 183 w 563"/>
                <a:gd name="T39" fmla="*/ 346 h 362"/>
                <a:gd name="T40" fmla="*/ 200 w 563"/>
                <a:gd name="T41" fmla="*/ 349 h 362"/>
                <a:gd name="T42" fmla="*/ 240 w 563"/>
                <a:gd name="T43" fmla="*/ 354 h 362"/>
                <a:gd name="T44" fmla="*/ 286 w 563"/>
                <a:gd name="T45" fmla="*/ 357 h 362"/>
                <a:gd name="T46" fmla="*/ 334 w 563"/>
                <a:gd name="T47" fmla="*/ 359 h 362"/>
                <a:gd name="T48" fmla="*/ 385 w 563"/>
                <a:gd name="T49" fmla="*/ 362 h 362"/>
                <a:gd name="T50" fmla="*/ 434 w 563"/>
                <a:gd name="T51" fmla="*/ 359 h 362"/>
                <a:gd name="T52" fmla="*/ 477 w 563"/>
                <a:gd name="T53" fmla="*/ 351 h 362"/>
                <a:gd name="T54" fmla="*/ 504 w 563"/>
                <a:gd name="T55" fmla="*/ 343 h 362"/>
                <a:gd name="T56" fmla="*/ 517 w 563"/>
                <a:gd name="T57" fmla="*/ 335 h 362"/>
                <a:gd name="T58" fmla="*/ 528 w 563"/>
                <a:gd name="T59" fmla="*/ 325 h 362"/>
                <a:gd name="T60" fmla="*/ 541 w 563"/>
                <a:gd name="T61" fmla="*/ 306 h 362"/>
                <a:gd name="T62" fmla="*/ 555 w 563"/>
                <a:gd name="T63" fmla="*/ 274 h 362"/>
                <a:gd name="T64" fmla="*/ 560 w 563"/>
                <a:gd name="T65" fmla="*/ 236 h 362"/>
                <a:gd name="T66" fmla="*/ 563 w 563"/>
                <a:gd name="T67" fmla="*/ 193 h 362"/>
                <a:gd name="T68" fmla="*/ 560 w 563"/>
                <a:gd name="T69" fmla="*/ 153 h 362"/>
                <a:gd name="T70" fmla="*/ 557 w 563"/>
                <a:gd name="T71" fmla="*/ 113 h 362"/>
                <a:gd name="T72" fmla="*/ 552 w 563"/>
                <a:gd name="T73" fmla="*/ 78 h 362"/>
                <a:gd name="T74" fmla="*/ 547 w 563"/>
                <a:gd name="T75" fmla="*/ 59 h 362"/>
                <a:gd name="T76" fmla="*/ 544 w 563"/>
                <a:gd name="T77" fmla="*/ 46 h 362"/>
                <a:gd name="T78" fmla="*/ 539 w 563"/>
                <a:gd name="T79" fmla="*/ 30 h 362"/>
                <a:gd name="T80" fmla="*/ 533 w 563"/>
                <a:gd name="T81" fmla="*/ 22 h 362"/>
                <a:gd name="T82" fmla="*/ 522 w 563"/>
                <a:gd name="T83" fmla="*/ 19 h 362"/>
                <a:gd name="T84" fmla="*/ 506 w 563"/>
                <a:gd name="T85" fmla="*/ 16 h 362"/>
                <a:gd name="T86" fmla="*/ 479 w 563"/>
                <a:gd name="T87" fmla="*/ 16 h 362"/>
                <a:gd name="T88" fmla="*/ 466 w 563"/>
                <a:gd name="T89" fmla="*/ 13 h 362"/>
                <a:gd name="T90" fmla="*/ 450 w 563"/>
                <a:gd name="T91" fmla="*/ 11 h 362"/>
                <a:gd name="T92" fmla="*/ 409 w 563"/>
                <a:gd name="T93" fmla="*/ 11 h 362"/>
                <a:gd name="T94" fmla="*/ 364 w 563"/>
                <a:gd name="T95" fmla="*/ 13 h 362"/>
                <a:gd name="T96" fmla="*/ 321 w 563"/>
                <a:gd name="T97" fmla="*/ 13 h 362"/>
                <a:gd name="T98" fmla="*/ 283 w 563"/>
                <a:gd name="T99" fmla="*/ 11 h 362"/>
                <a:gd name="T100" fmla="*/ 248 w 563"/>
                <a:gd name="T101" fmla="*/ 5 h 362"/>
                <a:gd name="T102" fmla="*/ 213 w 563"/>
                <a:gd name="T103" fmla="*/ 0 h 362"/>
                <a:gd name="T104" fmla="*/ 186 w 563"/>
                <a:gd name="T105" fmla="*/ 0 h 362"/>
                <a:gd name="T106" fmla="*/ 175 w 563"/>
                <a:gd name="T107" fmla="*/ 0 h 3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3"/>
                <a:gd name="T163" fmla="*/ 0 h 362"/>
                <a:gd name="T164" fmla="*/ 563 w 563"/>
                <a:gd name="T165" fmla="*/ 362 h 3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3" h="362">
                  <a:moveTo>
                    <a:pt x="175" y="0"/>
                  </a:moveTo>
                  <a:lnTo>
                    <a:pt x="162" y="0"/>
                  </a:lnTo>
                  <a:lnTo>
                    <a:pt x="148" y="3"/>
                  </a:lnTo>
                  <a:lnTo>
                    <a:pt x="132" y="5"/>
                  </a:lnTo>
                  <a:lnTo>
                    <a:pt x="119" y="11"/>
                  </a:lnTo>
                  <a:lnTo>
                    <a:pt x="108" y="13"/>
                  </a:lnTo>
                  <a:lnTo>
                    <a:pt x="95" y="22"/>
                  </a:lnTo>
                  <a:lnTo>
                    <a:pt x="81" y="30"/>
                  </a:lnTo>
                  <a:lnTo>
                    <a:pt x="70" y="38"/>
                  </a:lnTo>
                  <a:lnTo>
                    <a:pt x="60" y="48"/>
                  </a:lnTo>
                  <a:lnTo>
                    <a:pt x="46" y="59"/>
                  </a:lnTo>
                  <a:lnTo>
                    <a:pt x="35" y="72"/>
                  </a:lnTo>
                  <a:lnTo>
                    <a:pt x="25" y="89"/>
                  </a:lnTo>
                  <a:lnTo>
                    <a:pt x="14" y="102"/>
                  </a:lnTo>
                  <a:lnTo>
                    <a:pt x="8" y="118"/>
                  </a:lnTo>
                  <a:lnTo>
                    <a:pt x="3" y="126"/>
                  </a:lnTo>
                  <a:lnTo>
                    <a:pt x="3" y="134"/>
                  </a:lnTo>
                  <a:lnTo>
                    <a:pt x="0" y="140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0" y="164"/>
                  </a:lnTo>
                  <a:lnTo>
                    <a:pt x="3" y="180"/>
                  </a:lnTo>
                  <a:lnTo>
                    <a:pt x="8" y="196"/>
                  </a:lnTo>
                  <a:lnTo>
                    <a:pt x="17" y="212"/>
                  </a:lnTo>
                  <a:lnTo>
                    <a:pt x="27" y="225"/>
                  </a:lnTo>
                  <a:lnTo>
                    <a:pt x="35" y="241"/>
                  </a:lnTo>
                  <a:lnTo>
                    <a:pt x="49" y="255"/>
                  </a:lnTo>
                  <a:lnTo>
                    <a:pt x="60" y="268"/>
                  </a:lnTo>
                  <a:lnTo>
                    <a:pt x="70" y="282"/>
                  </a:lnTo>
                  <a:lnTo>
                    <a:pt x="81" y="292"/>
                  </a:lnTo>
                  <a:lnTo>
                    <a:pt x="92" y="306"/>
                  </a:lnTo>
                  <a:lnTo>
                    <a:pt x="103" y="316"/>
                  </a:lnTo>
                  <a:lnTo>
                    <a:pt x="111" y="322"/>
                  </a:lnTo>
                  <a:lnTo>
                    <a:pt x="119" y="327"/>
                  </a:lnTo>
                  <a:lnTo>
                    <a:pt x="127" y="330"/>
                  </a:lnTo>
                  <a:lnTo>
                    <a:pt x="135" y="335"/>
                  </a:lnTo>
                  <a:lnTo>
                    <a:pt x="146" y="338"/>
                  </a:lnTo>
                  <a:lnTo>
                    <a:pt x="156" y="341"/>
                  </a:lnTo>
                  <a:lnTo>
                    <a:pt x="170" y="343"/>
                  </a:lnTo>
                  <a:lnTo>
                    <a:pt x="183" y="346"/>
                  </a:lnTo>
                  <a:lnTo>
                    <a:pt x="191" y="346"/>
                  </a:lnTo>
                  <a:lnTo>
                    <a:pt x="200" y="349"/>
                  </a:lnTo>
                  <a:lnTo>
                    <a:pt x="218" y="351"/>
                  </a:lnTo>
                  <a:lnTo>
                    <a:pt x="240" y="354"/>
                  </a:lnTo>
                  <a:lnTo>
                    <a:pt x="261" y="354"/>
                  </a:lnTo>
                  <a:lnTo>
                    <a:pt x="286" y="357"/>
                  </a:lnTo>
                  <a:lnTo>
                    <a:pt x="310" y="359"/>
                  </a:lnTo>
                  <a:lnTo>
                    <a:pt x="334" y="359"/>
                  </a:lnTo>
                  <a:lnTo>
                    <a:pt x="361" y="362"/>
                  </a:lnTo>
                  <a:lnTo>
                    <a:pt x="385" y="362"/>
                  </a:lnTo>
                  <a:lnTo>
                    <a:pt x="409" y="359"/>
                  </a:lnTo>
                  <a:lnTo>
                    <a:pt x="434" y="359"/>
                  </a:lnTo>
                  <a:lnTo>
                    <a:pt x="455" y="357"/>
                  </a:lnTo>
                  <a:lnTo>
                    <a:pt x="477" y="351"/>
                  </a:lnTo>
                  <a:lnTo>
                    <a:pt x="493" y="346"/>
                  </a:lnTo>
                  <a:lnTo>
                    <a:pt x="504" y="343"/>
                  </a:lnTo>
                  <a:lnTo>
                    <a:pt x="509" y="338"/>
                  </a:lnTo>
                  <a:lnTo>
                    <a:pt x="517" y="335"/>
                  </a:lnTo>
                  <a:lnTo>
                    <a:pt x="522" y="330"/>
                  </a:lnTo>
                  <a:lnTo>
                    <a:pt x="528" y="325"/>
                  </a:lnTo>
                  <a:lnTo>
                    <a:pt x="533" y="319"/>
                  </a:lnTo>
                  <a:lnTo>
                    <a:pt x="541" y="306"/>
                  </a:lnTo>
                  <a:lnTo>
                    <a:pt x="549" y="292"/>
                  </a:lnTo>
                  <a:lnTo>
                    <a:pt x="555" y="274"/>
                  </a:lnTo>
                  <a:lnTo>
                    <a:pt x="557" y="255"/>
                  </a:lnTo>
                  <a:lnTo>
                    <a:pt x="560" y="236"/>
                  </a:lnTo>
                  <a:lnTo>
                    <a:pt x="563" y="215"/>
                  </a:lnTo>
                  <a:lnTo>
                    <a:pt x="563" y="193"/>
                  </a:lnTo>
                  <a:lnTo>
                    <a:pt x="560" y="172"/>
                  </a:lnTo>
                  <a:lnTo>
                    <a:pt x="560" y="153"/>
                  </a:lnTo>
                  <a:lnTo>
                    <a:pt x="557" y="131"/>
                  </a:lnTo>
                  <a:lnTo>
                    <a:pt x="557" y="113"/>
                  </a:lnTo>
                  <a:lnTo>
                    <a:pt x="555" y="94"/>
                  </a:lnTo>
                  <a:lnTo>
                    <a:pt x="552" y="78"/>
                  </a:lnTo>
                  <a:lnTo>
                    <a:pt x="549" y="64"/>
                  </a:lnTo>
                  <a:lnTo>
                    <a:pt x="547" y="59"/>
                  </a:lnTo>
                  <a:lnTo>
                    <a:pt x="547" y="54"/>
                  </a:lnTo>
                  <a:lnTo>
                    <a:pt x="544" y="46"/>
                  </a:lnTo>
                  <a:lnTo>
                    <a:pt x="541" y="38"/>
                  </a:lnTo>
                  <a:lnTo>
                    <a:pt x="539" y="30"/>
                  </a:lnTo>
                  <a:lnTo>
                    <a:pt x="536" y="27"/>
                  </a:lnTo>
                  <a:lnTo>
                    <a:pt x="533" y="22"/>
                  </a:lnTo>
                  <a:lnTo>
                    <a:pt x="528" y="19"/>
                  </a:lnTo>
                  <a:lnTo>
                    <a:pt x="522" y="19"/>
                  </a:lnTo>
                  <a:lnTo>
                    <a:pt x="520" y="16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74" y="13"/>
                  </a:lnTo>
                  <a:lnTo>
                    <a:pt x="466" y="13"/>
                  </a:lnTo>
                  <a:lnTo>
                    <a:pt x="458" y="13"/>
                  </a:lnTo>
                  <a:lnTo>
                    <a:pt x="450" y="11"/>
                  </a:lnTo>
                  <a:lnTo>
                    <a:pt x="431" y="11"/>
                  </a:lnTo>
                  <a:lnTo>
                    <a:pt x="409" y="11"/>
                  </a:lnTo>
                  <a:lnTo>
                    <a:pt x="388" y="13"/>
                  </a:lnTo>
                  <a:lnTo>
                    <a:pt x="364" y="13"/>
                  </a:lnTo>
                  <a:lnTo>
                    <a:pt x="342" y="13"/>
                  </a:lnTo>
                  <a:lnTo>
                    <a:pt x="321" y="13"/>
                  </a:lnTo>
                  <a:lnTo>
                    <a:pt x="302" y="13"/>
                  </a:lnTo>
                  <a:lnTo>
                    <a:pt x="283" y="11"/>
                  </a:lnTo>
                  <a:lnTo>
                    <a:pt x="264" y="11"/>
                  </a:lnTo>
                  <a:lnTo>
                    <a:pt x="248" y="5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200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404" name="Freeform 41"/>
            <p:cNvSpPr>
              <a:spLocks/>
            </p:cNvSpPr>
            <p:nvPr/>
          </p:nvSpPr>
          <p:spPr bwMode="auto">
            <a:xfrm>
              <a:off x="4064" y="1504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5 h 212"/>
                <a:gd name="T8" fmla="*/ 24 w 218"/>
                <a:gd name="T9" fmla="*/ 38 h 212"/>
                <a:gd name="T10" fmla="*/ 14 w 218"/>
                <a:gd name="T11" fmla="*/ 57 h 212"/>
                <a:gd name="T12" fmla="*/ 6 w 218"/>
                <a:gd name="T13" fmla="*/ 76 h 212"/>
                <a:gd name="T14" fmla="*/ 0 w 218"/>
                <a:gd name="T15" fmla="*/ 94 h 212"/>
                <a:gd name="T16" fmla="*/ 0 w 218"/>
                <a:gd name="T17" fmla="*/ 116 h 212"/>
                <a:gd name="T18" fmla="*/ 6 w 218"/>
                <a:gd name="T19" fmla="*/ 137 h 212"/>
                <a:gd name="T20" fmla="*/ 14 w 218"/>
                <a:gd name="T21" fmla="*/ 156 h 212"/>
                <a:gd name="T22" fmla="*/ 24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6 h 212"/>
                <a:gd name="T52" fmla="*/ 205 w 218"/>
                <a:gd name="T53" fmla="*/ 57 h 212"/>
                <a:gd name="T54" fmla="*/ 194 w 218"/>
                <a:gd name="T55" fmla="*/ 38 h 212"/>
                <a:gd name="T56" fmla="*/ 178 w 218"/>
                <a:gd name="T57" fmla="*/ 25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5"/>
                  </a:lnTo>
                  <a:lnTo>
                    <a:pt x="33" y="33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4" y="57"/>
                  </a:lnTo>
                  <a:lnTo>
                    <a:pt x="8" y="65"/>
                  </a:lnTo>
                  <a:lnTo>
                    <a:pt x="6" y="76"/>
                  </a:lnTo>
                  <a:lnTo>
                    <a:pt x="3" y="84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7" y="204"/>
                  </a:lnTo>
                  <a:lnTo>
                    <a:pt x="78" y="207"/>
                  </a:lnTo>
                  <a:lnTo>
                    <a:pt x="89" y="210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10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4"/>
                  </a:lnTo>
                  <a:lnTo>
                    <a:pt x="213" y="76"/>
                  </a:lnTo>
                  <a:lnTo>
                    <a:pt x="210" y="65"/>
                  </a:lnTo>
                  <a:lnTo>
                    <a:pt x="205" y="57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3"/>
                  </a:lnTo>
                  <a:lnTo>
                    <a:pt x="178" y="25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813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44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C40D30EA-B61E-044B-93E2-7F4EE99732EC}" type="slidenum">
              <a:rPr lang="en-US" smtClean="0">
                <a:solidFill>
                  <a:srgbClr val="000000"/>
                </a:solidFill>
              </a:rPr>
              <a:pPr/>
              <a:t>57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44388" name="Picture 41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0713" y="1003300"/>
            <a:ext cx="45704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BGP routing policy (2)</a:t>
            </a:r>
          </a:p>
        </p:txBody>
      </p:sp>
      <p:sp>
        <p:nvSpPr>
          <p:cNvPr id="144390" name="Rectangle 3"/>
          <p:cNvSpPr>
            <a:spLocks noChangeArrowheads="1"/>
          </p:cNvSpPr>
          <p:nvPr/>
        </p:nvSpPr>
        <p:spPr bwMode="auto">
          <a:xfrm>
            <a:off x="355600" y="3529013"/>
            <a:ext cx="8229600" cy="278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A advertises path AW  to B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B advertises path BAW to X </a:t>
            </a:r>
            <a:endParaRPr lang="en-US" sz="2400">
              <a:solidFill>
                <a:srgbClr val="FF0000"/>
              </a:solidFill>
              <a:latin typeface="Gill Sans MT" charset="0"/>
            </a:endParaRP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400">
                <a:solidFill>
                  <a:srgbClr val="000000"/>
                </a:solidFill>
                <a:latin typeface="Gill Sans MT" charset="0"/>
              </a:rPr>
              <a:t>Should B advertise path BAW to C?</a:t>
            </a:r>
          </a:p>
          <a:p>
            <a:pPr marL="742950" lvl="1" indent="-28575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2"/>
              <a:buChar char="§"/>
            </a:pPr>
            <a:r>
              <a:rPr lang="en-US" sz="2000">
                <a:solidFill>
                  <a:srgbClr val="00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No way! B gets no “revenue” for routing CBAW since neither W nor C are B’s customers </a:t>
            </a:r>
          </a:p>
          <a:p>
            <a:pPr marL="742950" lvl="1" indent="-28575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2"/>
              <a:buChar char="§"/>
            </a:pPr>
            <a:r>
              <a:rPr lang="en-US" sz="2000">
                <a:solidFill>
                  <a:srgbClr val="00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B wants to force C to route to w via A</a:t>
            </a:r>
          </a:p>
          <a:p>
            <a:pPr marL="742950" lvl="1" indent="-28575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2"/>
              <a:buChar char="§"/>
            </a:pPr>
            <a:r>
              <a:rPr lang="en-US" sz="2000">
                <a:solidFill>
                  <a:srgbClr val="00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B wants to route </a:t>
            </a:r>
            <a:r>
              <a:rPr lang="en-US" sz="2000" i="1">
                <a:solidFill>
                  <a:srgbClr val="CC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only</a:t>
            </a:r>
            <a:r>
              <a:rPr lang="en-US" sz="2000" i="1">
                <a:solidFill>
                  <a:srgbClr val="FF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2000">
                <a:solidFill>
                  <a:srgbClr val="000000"/>
                </a:solidFill>
                <a:latin typeface="Gill Sans MT" charset="0"/>
                <a:ea typeface="ＭＳ Ｐゴシック" charset="-128"/>
                <a:cs typeface="ＭＳ Ｐゴシック" charset="-128"/>
              </a:rPr>
              <a:t>to/from its customers!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endParaRPr lang="en-US" sz="2000">
              <a:solidFill>
                <a:srgbClr val="000000"/>
              </a:solidFill>
              <a:latin typeface="Gill Sans MT" charset="0"/>
            </a:endParaRPr>
          </a:p>
        </p:txBody>
      </p:sp>
      <p:grpSp>
        <p:nvGrpSpPr>
          <p:cNvPr id="144391" name="Group 4"/>
          <p:cNvGrpSpPr>
            <a:grpSpLocks/>
          </p:cNvGrpSpPr>
          <p:nvPr/>
        </p:nvGrpSpPr>
        <p:grpSpPr bwMode="auto">
          <a:xfrm>
            <a:off x="476250" y="1123950"/>
            <a:ext cx="7539038" cy="3048000"/>
            <a:chOff x="300" y="708"/>
            <a:chExt cx="4749" cy="1920"/>
          </a:xfrm>
        </p:grpSpPr>
        <p:sp>
          <p:nvSpPr>
            <p:cNvPr id="144392" name="AutoShape 5"/>
            <p:cNvSpPr>
              <a:spLocks noChangeAspect="1" noChangeArrowheads="1" noTextEdit="1"/>
            </p:cNvSpPr>
            <p:nvPr/>
          </p:nvSpPr>
          <p:spPr bwMode="auto">
            <a:xfrm>
              <a:off x="300" y="708"/>
              <a:ext cx="4749" cy="1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393" name="Freeform 6"/>
            <p:cNvSpPr>
              <a:spLocks/>
            </p:cNvSpPr>
            <p:nvPr/>
          </p:nvSpPr>
          <p:spPr bwMode="auto">
            <a:xfrm>
              <a:off x="1602" y="955"/>
              <a:ext cx="563" cy="364"/>
            </a:xfrm>
            <a:custGeom>
              <a:avLst/>
              <a:gdLst>
                <a:gd name="T0" fmla="*/ 148 w 563"/>
                <a:gd name="T1" fmla="*/ 5 h 364"/>
                <a:gd name="T2" fmla="*/ 119 w 563"/>
                <a:gd name="T3" fmla="*/ 10 h 364"/>
                <a:gd name="T4" fmla="*/ 94 w 563"/>
                <a:gd name="T5" fmla="*/ 21 h 364"/>
                <a:gd name="T6" fmla="*/ 70 w 563"/>
                <a:gd name="T7" fmla="*/ 37 h 364"/>
                <a:gd name="T8" fmla="*/ 46 w 563"/>
                <a:gd name="T9" fmla="*/ 61 h 364"/>
                <a:gd name="T10" fmla="*/ 24 w 563"/>
                <a:gd name="T11" fmla="*/ 91 h 364"/>
                <a:gd name="T12" fmla="*/ 8 w 563"/>
                <a:gd name="T13" fmla="*/ 120 h 364"/>
                <a:gd name="T14" fmla="*/ 3 w 563"/>
                <a:gd name="T15" fmla="*/ 136 h 364"/>
                <a:gd name="T16" fmla="*/ 0 w 563"/>
                <a:gd name="T17" fmla="*/ 150 h 364"/>
                <a:gd name="T18" fmla="*/ 0 w 563"/>
                <a:gd name="T19" fmla="*/ 166 h 364"/>
                <a:gd name="T20" fmla="*/ 8 w 563"/>
                <a:gd name="T21" fmla="*/ 195 h 364"/>
                <a:gd name="T22" fmla="*/ 27 w 563"/>
                <a:gd name="T23" fmla="*/ 228 h 364"/>
                <a:gd name="T24" fmla="*/ 49 w 563"/>
                <a:gd name="T25" fmla="*/ 257 h 364"/>
                <a:gd name="T26" fmla="*/ 70 w 563"/>
                <a:gd name="T27" fmla="*/ 284 h 364"/>
                <a:gd name="T28" fmla="*/ 92 w 563"/>
                <a:gd name="T29" fmla="*/ 305 h 364"/>
                <a:gd name="T30" fmla="*/ 111 w 563"/>
                <a:gd name="T31" fmla="*/ 321 h 364"/>
                <a:gd name="T32" fmla="*/ 127 w 563"/>
                <a:gd name="T33" fmla="*/ 332 h 364"/>
                <a:gd name="T34" fmla="*/ 146 w 563"/>
                <a:gd name="T35" fmla="*/ 340 h 364"/>
                <a:gd name="T36" fmla="*/ 170 w 563"/>
                <a:gd name="T37" fmla="*/ 346 h 364"/>
                <a:gd name="T38" fmla="*/ 191 w 563"/>
                <a:gd name="T39" fmla="*/ 348 h 364"/>
                <a:gd name="T40" fmla="*/ 218 w 563"/>
                <a:gd name="T41" fmla="*/ 354 h 364"/>
                <a:gd name="T42" fmla="*/ 261 w 563"/>
                <a:gd name="T43" fmla="*/ 356 h 364"/>
                <a:gd name="T44" fmla="*/ 310 w 563"/>
                <a:gd name="T45" fmla="*/ 362 h 364"/>
                <a:gd name="T46" fmla="*/ 361 w 563"/>
                <a:gd name="T47" fmla="*/ 364 h 364"/>
                <a:gd name="T48" fmla="*/ 409 w 563"/>
                <a:gd name="T49" fmla="*/ 362 h 364"/>
                <a:gd name="T50" fmla="*/ 458 w 563"/>
                <a:gd name="T51" fmla="*/ 359 h 364"/>
                <a:gd name="T52" fmla="*/ 495 w 563"/>
                <a:gd name="T53" fmla="*/ 348 h 364"/>
                <a:gd name="T54" fmla="*/ 511 w 563"/>
                <a:gd name="T55" fmla="*/ 340 h 364"/>
                <a:gd name="T56" fmla="*/ 525 w 563"/>
                <a:gd name="T57" fmla="*/ 332 h 364"/>
                <a:gd name="T58" fmla="*/ 536 w 563"/>
                <a:gd name="T59" fmla="*/ 321 h 364"/>
                <a:gd name="T60" fmla="*/ 549 w 563"/>
                <a:gd name="T61" fmla="*/ 295 h 364"/>
                <a:gd name="T62" fmla="*/ 557 w 563"/>
                <a:gd name="T63" fmla="*/ 257 h 364"/>
                <a:gd name="T64" fmla="*/ 563 w 563"/>
                <a:gd name="T65" fmla="*/ 217 h 364"/>
                <a:gd name="T66" fmla="*/ 563 w 563"/>
                <a:gd name="T67" fmla="*/ 174 h 364"/>
                <a:gd name="T68" fmla="*/ 557 w 563"/>
                <a:gd name="T69" fmla="*/ 134 h 364"/>
                <a:gd name="T70" fmla="*/ 555 w 563"/>
                <a:gd name="T71" fmla="*/ 96 h 364"/>
                <a:gd name="T72" fmla="*/ 549 w 563"/>
                <a:gd name="T73" fmla="*/ 67 h 364"/>
                <a:gd name="T74" fmla="*/ 546 w 563"/>
                <a:gd name="T75" fmla="*/ 56 h 364"/>
                <a:gd name="T76" fmla="*/ 541 w 563"/>
                <a:gd name="T77" fmla="*/ 40 h 364"/>
                <a:gd name="T78" fmla="*/ 536 w 563"/>
                <a:gd name="T79" fmla="*/ 29 h 364"/>
                <a:gd name="T80" fmla="*/ 528 w 563"/>
                <a:gd name="T81" fmla="*/ 21 h 364"/>
                <a:gd name="T82" fmla="*/ 520 w 563"/>
                <a:gd name="T83" fmla="*/ 18 h 364"/>
                <a:gd name="T84" fmla="*/ 495 w 563"/>
                <a:gd name="T85" fmla="*/ 16 h 364"/>
                <a:gd name="T86" fmla="*/ 466 w 563"/>
                <a:gd name="T87" fmla="*/ 16 h 364"/>
                <a:gd name="T88" fmla="*/ 450 w 563"/>
                <a:gd name="T89" fmla="*/ 13 h 364"/>
                <a:gd name="T90" fmla="*/ 409 w 563"/>
                <a:gd name="T91" fmla="*/ 13 h 364"/>
                <a:gd name="T92" fmla="*/ 364 w 563"/>
                <a:gd name="T93" fmla="*/ 16 h 364"/>
                <a:gd name="T94" fmla="*/ 320 w 563"/>
                <a:gd name="T95" fmla="*/ 16 h 364"/>
                <a:gd name="T96" fmla="*/ 283 w 563"/>
                <a:gd name="T97" fmla="*/ 13 h 364"/>
                <a:gd name="T98" fmla="*/ 248 w 563"/>
                <a:gd name="T99" fmla="*/ 8 h 364"/>
                <a:gd name="T100" fmla="*/ 213 w 563"/>
                <a:gd name="T101" fmla="*/ 2 h 364"/>
                <a:gd name="T102" fmla="*/ 186 w 563"/>
                <a:gd name="T103" fmla="*/ 0 h 364"/>
                <a:gd name="T104" fmla="*/ 175 w 563"/>
                <a:gd name="T105" fmla="*/ 0 h 36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3"/>
                <a:gd name="T160" fmla="*/ 0 h 364"/>
                <a:gd name="T161" fmla="*/ 563 w 563"/>
                <a:gd name="T162" fmla="*/ 364 h 36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3" h="364">
                  <a:moveTo>
                    <a:pt x="175" y="0"/>
                  </a:moveTo>
                  <a:lnTo>
                    <a:pt x="148" y="5"/>
                  </a:lnTo>
                  <a:lnTo>
                    <a:pt x="132" y="8"/>
                  </a:lnTo>
                  <a:lnTo>
                    <a:pt x="119" y="10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1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4" y="104"/>
                  </a:lnTo>
                  <a:lnTo>
                    <a:pt x="8" y="120"/>
                  </a:lnTo>
                  <a:lnTo>
                    <a:pt x="3" y="128"/>
                  </a:lnTo>
                  <a:lnTo>
                    <a:pt x="3" y="136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82"/>
                  </a:lnTo>
                  <a:lnTo>
                    <a:pt x="8" y="195"/>
                  </a:lnTo>
                  <a:lnTo>
                    <a:pt x="16" y="212"/>
                  </a:lnTo>
                  <a:lnTo>
                    <a:pt x="27" y="228"/>
                  </a:lnTo>
                  <a:lnTo>
                    <a:pt x="35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5"/>
                  </a:lnTo>
                  <a:lnTo>
                    <a:pt x="103" y="319"/>
                  </a:lnTo>
                  <a:lnTo>
                    <a:pt x="111" y="321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5" y="335"/>
                  </a:lnTo>
                  <a:lnTo>
                    <a:pt x="146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8"/>
                  </a:lnTo>
                  <a:lnTo>
                    <a:pt x="191" y="348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6"/>
                  </a:lnTo>
                  <a:lnTo>
                    <a:pt x="261" y="356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4"/>
                  </a:lnTo>
                  <a:lnTo>
                    <a:pt x="385" y="364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7" y="354"/>
                  </a:lnTo>
                  <a:lnTo>
                    <a:pt x="495" y="348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20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1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5" y="276"/>
                  </a:lnTo>
                  <a:lnTo>
                    <a:pt x="557" y="257"/>
                  </a:lnTo>
                  <a:lnTo>
                    <a:pt x="560" y="238"/>
                  </a:lnTo>
                  <a:lnTo>
                    <a:pt x="563" y="217"/>
                  </a:lnTo>
                  <a:lnTo>
                    <a:pt x="563" y="195"/>
                  </a:lnTo>
                  <a:lnTo>
                    <a:pt x="563" y="174"/>
                  </a:lnTo>
                  <a:lnTo>
                    <a:pt x="560" y="155"/>
                  </a:lnTo>
                  <a:lnTo>
                    <a:pt x="557" y="134"/>
                  </a:lnTo>
                  <a:lnTo>
                    <a:pt x="557" y="115"/>
                  </a:lnTo>
                  <a:lnTo>
                    <a:pt x="555" y="96"/>
                  </a:lnTo>
                  <a:lnTo>
                    <a:pt x="552" y="80"/>
                  </a:lnTo>
                  <a:lnTo>
                    <a:pt x="549" y="67"/>
                  </a:lnTo>
                  <a:lnTo>
                    <a:pt x="546" y="61"/>
                  </a:lnTo>
                  <a:lnTo>
                    <a:pt x="546" y="56"/>
                  </a:lnTo>
                  <a:lnTo>
                    <a:pt x="544" y="48"/>
                  </a:lnTo>
                  <a:lnTo>
                    <a:pt x="541" y="40"/>
                  </a:lnTo>
                  <a:lnTo>
                    <a:pt x="538" y="32"/>
                  </a:lnTo>
                  <a:lnTo>
                    <a:pt x="536" y="29"/>
                  </a:lnTo>
                  <a:lnTo>
                    <a:pt x="533" y="24"/>
                  </a:lnTo>
                  <a:lnTo>
                    <a:pt x="528" y="21"/>
                  </a:lnTo>
                  <a:lnTo>
                    <a:pt x="522" y="18"/>
                  </a:lnTo>
                  <a:lnTo>
                    <a:pt x="520" y="18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50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4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2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2"/>
                  </a:lnTo>
                  <a:lnTo>
                    <a:pt x="199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394" name="Freeform 7"/>
            <p:cNvSpPr>
              <a:spLocks/>
            </p:cNvSpPr>
            <p:nvPr/>
          </p:nvSpPr>
          <p:spPr bwMode="auto">
            <a:xfrm>
              <a:off x="951" y="1290"/>
              <a:ext cx="562" cy="365"/>
            </a:xfrm>
            <a:custGeom>
              <a:avLst/>
              <a:gdLst>
                <a:gd name="T0" fmla="*/ 148 w 562"/>
                <a:gd name="T1" fmla="*/ 5 h 365"/>
                <a:gd name="T2" fmla="*/ 121 w 562"/>
                <a:gd name="T3" fmla="*/ 11 h 365"/>
                <a:gd name="T4" fmla="*/ 94 w 562"/>
                <a:gd name="T5" fmla="*/ 21 h 365"/>
                <a:gd name="T6" fmla="*/ 70 w 562"/>
                <a:gd name="T7" fmla="*/ 37 h 365"/>
                <a:gd name="T8" fmla="*/ 46 w 562"/>
                <a:gd name="T9" fmla="*/ 62 h 365"/>
                <a:gd name="T10" fmla="*/ 24 w 562"/>
                <a:gd name="T11" fmla="*/ 91 h 365"/>
                <a:gd name="T12" fmla="*/ 8 w 562"/>
                <a:gd name="T13" fmla="*/ 121 h 365"/>
                <a:gd name="T14" fmla="*/ 3 w 562"/>
                <a:gd name="T15" fmla="*/ 137 h 365"/>
                <a:gd name="T16" fmla="*/ 0 w 562"/>
                <a:gd name="T17" fmla="*/ 150 h 365"/>
                <a:gd name="T18" fmla="*/ 0 w 562"/>
                <a:gd name="T19" fmla="*/ 166 h 365"/>
                <a:gd name="T20" fmla="*/ 3 w 562"/>
                <a:gd name="T21" fmla="*/ 182 h 365"/>
                <a:gd name="T22" fmla="*/ 19 w 562"/>
                <a:gd name="T23" fmla="*/ 212 h 365"/>
                <a:gd name="T24" fmla="*/ 38 w 562"/>
                <a:gd name="T25" fmla="*/ 244 h 365"/>
                <a:gd name="T26" fmla="*/ 59 w 562"/>
                <a:gd name="T27" fmla="*/ 271 h 365"/>
                <a:gd name="T28" fmla="*/ 81 w 562"/>
                <a:gd name="T29" fmla="*/ 295 h 365"/>
                <a:gd name="T30" fmla="*/ 105 w 562"/>
                <a:gd name="T31" fmla="*/ 319 h 365"/>
                <a:gd name="T32" fmla="*/ 119 w 562"/>
                <a:gd name="T33" fmla="*/ 327 h 365"/>
                <a:gd name="T34" fmla="*/ 137 w 562"/>
                <a:gd name="T35" fmla="*/ 335 h 365"/>
                <a:gd name="T36" fmla="*/ 156 w 562"/>
                <a:gd name="T37" fmla="*/ 343 h 365"/>
                <a:gd name="T38" fmla="*/ 183 w 562"/>
                <a:gd name="T39" fmla="*/ 349 h 365"/>
                <a:gd name="T40" fmla="*/ 199 w 562"/>
                <a:gd name="T41" fmla="*/ 351 h 365"/>
                <a:gd name="T42" fmla="*/ 240 w 562"/>
                <a:gd name="T43" fmla="*/ 357 h 365"/>
                <a:gd name="T44" fmla="*/ 285 w 562"/>
                <a:gd name="T45" fmla="*/ 359 h 365"/>
                <a:gd name="T46" fmla="*/ 334 w 562"/>
                <a:gd name="T47" fmla="*/ 362 h 365"/>
                <a:gd name="T48" fmla="*/ 385 w 562"/>
                <a:gd name="T49" fmla="*/ 365 h 365"/>
                <a:gd name="T50" fmla="*/ 433 w 562"/>
                <a:gd name="T51" fmla="*/ 362 h 365"/>
                <a:gd name="T52" fmla="*/ 476 w 562"/>
                <a:gd name="T53" fmla="*/ 354 h 365"/>
                <a:gd name="T54" fmla="*/ 503 w 562"/>
                <a:gd name="T55" fmla="*/ 346 h 365"/>
                <a:gd name="T56" fmla="*/ 519 w 562"/>
                <a:gd name="T57" fmla="*/ 338 h 365"/>
                <a:gd name="T58" fmla="*/ 530 w 562"/>
                <a:gd name="T59" fmla="*/ 327 h 365"/>
                <a:gd name="T60" fmla="*/ 544 w 562"/>
                <a:gd name="T61" fmla="*/ 308 h 365"/>
                <a:gd name="T62" fmla="*/ 554 w 562"/>
                <a:gd name="T63" fmla="*/ 276 h 365"/>
                <a:gd name="T64" fmla="*/ 560 w 562"/>
                <a:gd name="T65" fmla="*/ 239 h 365"/>
                <a:gd name="T66" fmla="*/ 562 w 562"/>
                <a:gd name="T67" fmla="*/ 196 h 365"/>
                <a:gd name="T68" fmla="*/ 560 w 562"/>
                <a:gd name="T69" fmla="*/ 155 h 365"/>
                <a:gd name="T70" fmla="*/ 557 w 562"/>
                <a:gd name="T71" fmla="*/ 115 h 365"/>
                <a:gd name="T72" fmla="*/ 552 w 562"/>
                <a:gd name="T73" fmla="*/ 80 h 365"/>
                <a:gd name="T74" fmla="*/ 549 w 562"/>
                <a:gd name="T75" fmla="*/ 62 h 365"/>
                <a:gd name="T76" fmla="*/ 546 w 562"/>
                <a:gd name="T77" fmla="*/ 48 h 365"/>
                <a:gd name="T78" fmla="*/ 541 w 562"/>
                <a:gd name="T79" fmla="*/ 32 h 365"/>
                <a:gd name="T80" fmla="*/ 533 w 562"/>
                <a:gd name="T81" fmla="*/ 24 h 365"/>
                <a:gd name="T82" fmla="*/ 525 w 562"/>
                <a:gd name="T83" fmla="*/ 19 h 365"/>
                <a:gd name="T84" fmla="*/ 509 w 562"/>
                <a:gd name="T85" fmla="*/ 16 h 365"/>
                <a:gd name="T86" fmla="*/ 482 w 562"/>
                <a:gd name="T87" fmla="*/ 16 h 365"/>
                <a:gd name="T88" fmla="*/ 458 w 562"/>
                <a:gd name="T89" fmla="*/ 16 h 365"/>
                <a:gd name="T90" fmla="*/ 431 w 562"/>
                <a:gd name="T91" fmla="*/ 13 h 365"/>
                <a:gd name="T92" fmla="*/ 388 w 562"/>
                <a:gd name="T93" fmla="*/ 13 h 365"/>
                <a:gd name="T94" fmla="*/ 342 w 562"/>
                <a:gd name="T95" fmla="*/ 16 h 365"/>
                <a:gd name="T96" fmla="*/ 301 w 562"/>
                <a:gd name="T97" fmla="*/ 16 h 365"/>
                <a:gd name="T98" fmla="*/ 264 w 562"/>
                <a:gd name="T99" fmla="*/ 13 h 365"/>
                <a:gd name="T100" fmla="*/ 229 w 562"/>
                <a:gd name="T101" fmla="*/ 5 h 365"/>
                <a:gd name="T102" fmla="*/ 199 w 562"/>
                <a:gd name="T103" fmla="*/ 0 h 365"/>
                <a:gd name="T104" fmla="*/ 183 w 562"/>
                <a:gd name="T105" fmla="*/ 0 h 36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2"/>
                <a:gd name="T160" fmla="*/ 0 h 365"/>
                <a:gd name="T161" fmla="*/ 562 w 562"/>
                <a:gd name="T162" fmla="*/ 365 h 36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2" h="365">
                  <a:moveTo>
                    <a:pt x="178" y="0"/>
                  </a:moveTo>
                  <a:lnTo>
                    <a:pt x="148" y="5"/>
                  </a:lnTo>
                  <a:lnTo>
                    <a:pt x="135" y="8"/>
                  </a:lnTo>
                  <a:lnTo>
                    <a:pt x="121" y="11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2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6" y="104"/>
                  </a:lnTo>
                  <a:lnTo>
                    <a:pt x="8" y="121"/>
                  </a:lnTo>
                  <a:lnTo>
                    <a:pt x="6" y="129"/>
                  </a:lnTo>
                  <a:lnTo>
                    <a:pt x="3" y="137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74"/>
                  </a:lnTo>
                  <a:lnTo>
                    <a:pt x="3" y="182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6"/>
                  </a:lnTo>
                  <a:lnTo>
                    <a:pt x="105" y="319"/>
                  </a:lnTo>
                  <a:lnTo>
                    <a:pt x="110" y="322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7" y="335"/>
                  </a:lnTo>
                  <a:lnTo>
                    <a:pt x="145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9"/>
                  </a:lnTo>
                  <a:lnTo>
                    <a:pt x="191" y="349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7"/>
                  </a:lnTo>
                  <a:lnTo>
                    <a:pt x="261" y="357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5"/>
                  </a:lnTo>
                  <a:lnTo>
                    <a:pt x="385" y="365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19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2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4" y="276"/>
                  </a:lnTo>
                  <a:lnTo>
                    <a:pt x="557" y="257"/>
                  </a:lnTo>
                  <a:lnTo>
                    <a:pt x="560" y="239"/>
                  </a:lnTo>
                  <a:lnTo>
                    <a:pt x="562" y="217"/>
                  </a:lnTo>
                  <a:lnTo>
                    <a:pt x="562" y="196"/>
                  </a:lnTo>
                  <a:lnTo>
                    <a:pt x="562" y="174"/>
                  </a:lnTo>
                  <a:lnTo>
                    <a:pt x="560" y="155"/>
                  </a:lnTo>
                  <a:lnTo>
                    <a:pt x="560" y="134"/>
                  </a:lnTo>
                  <a:lnTo>
                    <a:pt x="557" y="115"/>
                  </a:lnTo>
                  <a:lnTo>
                    <a:pt x="554" y="96"/>
                  </a:lnTo>
                  <a:lnTo>
                    <a:pt x="552" y="80"/>
                  </a:lnTo>
                  <a:lnTo>
                    <a:pt x="552" y="67"/>
                  </a:lnTo>
                  <a:lnTo>
                    <a:pt x="549" y="62"/>
                  </a:lnTo>
                  <a:lnTo>
                    <a:pt x="549" y="56"/>
                  </a:lnTo>
                  <a:lnTo>
                    <a:pt x="546" y="48"/>
                  </a:lnTo>
                  <a:lnTo>
                    <a:pt x="544" y="40"/>
                  </a:lnTo>
                  <a:lnTo>
                    <a:pt x="541" y="32"/>
                  </a:lnTo>
                  <a:lnTo>
                    <a:pt x="538" y="29"/>
                  </a:lnTo>
                  <a:lnTo>
                    <a:pt x="533" y="24"/>
                  </a:lnTo>
                  <a:lnTo>
                    <a:pt x="530" y="21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9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49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3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1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3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395" name="Rectangle 8"/>
            <p:cNvSpPr>
              <a:spLocks noChangeArrowheads="1"/>
            </p:cNvSpPr>
            <p:nvPr/>
          </p:nvSpPr>
          <p:spPr bwMode="auto">
            <a:xfrm flipH="1">
              <a:off x="1184" y="1385"/>
              <a:ext cx="7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44396" name="Rectangle 9"/>
            <p:cNvSpPr>
              <a:spLocks noChangeArrowheads="1"/>
            </p:cNvSpPr>
            <p:nvPr/>
          </p:nvSpPr>
          <p:spPr bwMode="auto">
            <a:xfrm>
              <a:off x="1867" y="1057"/>
              <a:ext cx="9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FFFFFF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144397" name="Freeform 10"/>
            <p:cNvSpPr>
              <a:spLocks/>
            </p:cNvSpPr>
            <p:nvPr/>
          </p:nvSpPr>
          <p:spPr bwMode="auto">
            <a:xfrm>
              <a:off x="1640" y="1582"/>
              <a:ext cx="565" cy="362"/>
            </a:xfrm>
            <a:custGeom>
              <a:avLst/>
              <a:gdLst>
                <a:gd name="T0" fmla="*/ 164 w 565"/>
                <a:gd name="T1" fmla="*/ 0 h 362"/>
                <a:gd name="T2" fmla="*/ 134 w 565"/>
                <a:gd name="T3" fmla="*/ 6 h 362"/>
                <a:gd name="T4" fmla="*/ 108 w 565"/>
                <a:gd name="T5" fmla="*/ 14 h 362"/>
                <a:gd name="T6" fmla="*/ 83 w 565"/>
                <a:gd name="T7" fmla="*/ 30 h 362"/>
                <a:gd name="T8" fmla="*/ 62 w 565"/>
                <a:gd name="T9" fmla="*/ 48 h 362"/>
                <a:gd name="T10" fmla="*/ 38 w 565"/>
                <a:gd name="T11" fmla="*/ 73 h 362"/>
                <a:gd name="T12" fmla="*/ 16 w 565"/>
                <a:gd name="T13" fmla="*/ 105 h 362"/>
                <a:gd name="T14" fmla="*/ 5 w 565"/>
                <a:gd name="T15" fmla="*/ 126 h 362"/>
                <a:gd name="T16" fmla="*/ 0 w 565"/>
                <a:gd name="T17" fmla="*/ 142 h 362"/>
                <a:gd name="T18" fmla="*/ 0 w 565"/>
                <a:gd name="T19" fmla="*/ 158 h 362"/>
                <a:gd name="T20" fmla="*/ 5 w 565"/>
                <a:gd name="T21" fmla="*/ 180 h 362"/>
                <a:gd name="T22" fmla="*/ 19 w 565"/>
                <a:gd name="T23" fmla="*/ 212 h 362"/>
                <a:gd name="T24" fmla="*/ 38 w 565"/>
                <a:gd name="T25" fmla="*/ 242 h 362"/>
                <a:gd name="T26" fmla="*/ 59 w 565"/>
                <a:gd name="T27" fmla="*/ 268 h 362"/>
                <a:gd name="T28" fmla="*/ 81 w 565"/>
                <a:gd name="T29" fmla="*/ 295 h 362"/>
                <a:gd name="T30" fmla="*/ 105 w 565"/>
                <a:gd name="T31" fmla="*/ 317 h 362"/>
                <a:gd name="T32" fmla="*/ 121 w 565"/>
                <a:gd name="T33" fmla="*/ 327 h 362"/>
                <a:gd name="T34" fmla="*/ 137 w 565"/>
                <a:gd name="T35" fmla="*/ 335 h 362"/>
                <a:gd name="T36" fmla="*/ 159 w 565"/>
                <a:gd name="T37" fmla="*/ 343 h 362"/>
                <a:gd name="T38" fmla="*/ 186 w 565"/>
                <a:gd name="T39" fmla="*/ 349 h 362"/>
                <a:gd name="T40" fmla="*/ 202 w 565"/>
                <a:gd name="T41" fmla="*/ 351 h 362"/>
                <a:gd name="T42" fmla="*/ 239 w 565"/>
                <a:gd name="T43" fmla="*/ 354 h 362"/>
                <a:gd name="T44" fmla="*/ 285 w 565"/>
                <a:gd name="T45" fmla="*/ 360 h 362"/>
                <a:gd name="T46" fmla="*/ 334 w 565"/>
                <a:gd name="T47" fmla="*/ 362 h 362"/>
                <a:gd name="T48" fmla="*/ 385 w 565"/>
                <a:gd name="T49" fmla="*/ 362 h 362"/>
                <a:gd name="T50" fmla="*/ 433 w 565"/>
                <a:gd name="T51" fmla="*/ 360 h 362"/>
                <a:gd name="T52" fmla="*/ 476 w 565"/>
                <a:gd name="T53" fmla="*/ 354 h 362"/>
                <a:gd name="T54" fmla="*/ 503 w 565"/>
                <a:gd name="T55" fmla="*/ 343 h 362"/>
                <a:gd name="T56" fmla="*/ 519 w 565"/>
                <a:gd name="T57" fmla="*/ 338 h 362"/>
                <a:gd name="T58" fmla="*/ 530 w 565"/>
                <a:gd name="T59" fmla="*/ 327 h 362"/>
                <a:gd name="T60" fmla="*/ 543 w 565"/>
                <a:gd name="T61" fmla="*/ 309 h 362"/>
                <a:gd name="T62" fmla="*/ 557 w 565"/>
                <a:gd name="T63" fmla="*/ 276 h 362"/>
                <a:gd name="T64" fmla="*/ 562 w 565"/>
                <a:gd name="T65" fmla="*/ 236 h 362"/>
                <a:gd name="T66" fmla="*/ 565 w 565"/>
                <a:gd name="T67" fmla="*/ 196 h 362"/>
                <a:gd name="T68" fmla="*/ 562 w 565"/>
                <a:gd name="T69" fmla="*/ 153 h 362"/>
                <a:gd name="T70" fmla="*/ 560 w 565"/>
                <a:gd name="T71" fmla="*/ 113 h 362"/>
                <a:gd name="T72" fmla="*/ 554 w 565"/>
                <a:gd name="T73" fmla="*/ 78 h 362"/>
                <a:gd name="T74" fmla="*/ 549 w 565"/>
                <a:gd name="T75" fmla="*/ 59 h 362"/>
                <a:gd name="T76" fmla="*/ 546 w 565"/>
                <a:gd name="T77" fmla="*/ 46 h 362"/>
                <a:gd name="T78" fmla="*/ 541 w 565"/>
                <a:gd name="T79" fmla="*/ 32 h 362"/>
                <a:gd name="T80" fmla="*/ 533 w 565"/>
                <a:gd name="T81" fmla="*/ 24 h 362"/>
                <a:gd name="T82" fmla="*/ 525 w 565"/>
                <a:gd name="T83" fmla="*/ 19 h 362"/>
                <a:gd name="T84" fmla="*/ 508 w 565"/>
                <a:gd name="T85" fmla="*/ 16 h 362"/>
                <a:gd name="T86" fmla="*/ 482 w 565"/>
                <a:gd name="T87" fmla="*/ 16 h 362"/>
                <a:gd name="T88" fmla="*/ 460 w 565"/>
                <a:gd name="T89" fmla="*/ 14 h 362"/>
                <a:gd name="T90" fmla="*/ 430 w 565"/>
                <a:gd name="T91" fmla="*/ 11 h 362"/>
                <a:gd name="T92" fmla="*/ 387 w 565"/>
                <a:gd name="T93" fmla="*/ 14 h 362"/>
                <a:gd name="T94" fmla="*/ 342 w 565"/>
                <a:gd name="T95" fmla="*/ 14 h 362"/>
                <a:gd name="T96" fmla="*/ 301 w 565"/>
                <a:gd name="T97" fmla="*/ 14 h 362"/>
                <a:gd name="T98" fmla="*/ 264 w 565"/>
                <a:gd name="T99" fmla="*/ 11 h 362"/>
                <a:gd name="T100" fmla="*/ 229 w 565"/>
                <a:gd name="T101" fmla="*/ 3 h 362"/>
                <a:gd name="T102" fmla="*/ 199 w 565"/>
                <a:gd name="T103" fmla="*/ 0 h 362"/>
                <a:gd name="T104" fmla="*/ 183 w 565"/>
                <a:gd name="T105" fmla="*/ 0 h 36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5"/>
                <a:gd name="T160" fmla="*/ 0 h 362"/>
                <a:gd name="T161" fmla="*/ 565 w 565"/>
                <a:gd name="T162" fmla="*/ 362 h 36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5" h="362">
                  <a:moveTo>
                    <a:pt x="178" y="0"/>
                  </a:moveTo>
                  <a:lnTo>
                    <a:pt x="164" y="0"/>
                  </a:lnTo>
                  <a:lnTo>
                    <a:pt x="148" y="3"/>
                  </a:lnTo>
                  <a:lnTo>
                    <a:pt x="134" y="6"/>
                  </a:lnTo>
                  <a:lnTo>
                    <a:pt x="121" y="11"/>
                  </a:lnTo>
                  <a:lnTo>
                    <a:pt x="108" y="14"/>
                  </a:lnTo>
                  <a:lnTo>
                    <a:pt x="94" y="22"/>
                  </a:lnTo>
                  <a:lnTo>
                    <a:pt x="83" y="30"/>
                  </a:lnTo>
                  <a:lnTo>
                    <a:pt x="73" y="38"/>
                  </a:lnTo>
                  <a:lnTo>
                    <a:pt x="62" y="48"/>
                  </a:lnTo>
                  <a:lnTo>
                    <a:pt x="48" y="59"/>
                  </a:lnTo>
                  <a:lnTo>
                    <a:pt x="38" y="73"/>
                  </a:lnTo>
                  <a:lnTo>
                    <a:pt x="27" y="89"/>
                  </a:lnTo>
                  <a:lnTo>
                    <a:pt x="16" y="105"/>
                  </a:lnTo>
                  <a:lnTo>
                    <a:pt x="8" y="118"/>
                  </a:lnTo>
                  <a:lnTo>
                    <a:pt x="5" y="126"/>
                  </a:lnTo>
                  <a:lnTo>
                    <a:pt x="3" y="134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3" y="164"/>
                  </a:lnTo>
                  <a:lnTo>
                    <a:pt x="5" y="180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2"/>
                  </a:lnTo>
                  <a:lnTo>
                    <a:pt x="48" y="255"/>
                  </a:lnTo>
                  <a:lnTo>
                    <a:pt x="59" y="268"/>
                  </a:lnTo>
                  <a:lnTo>
                    <a:pt x="70" y="282"/>
                  </a:lnTo>
                  <a:lnTo>
                    <a:pt x="81" y="295"/>
                  </a:lnTo>
                  <a:lnTo>
                    <a:pt x="94" y="306"/>
                  </a:lnTo>
                  <a:lnTo>
                    <a:pt x="105" y="317"/>
                  </a:lnTo>
                  <a:lnTo>
                    <a:pt x="113" y="322"/>
                  </a:lnTo>
                  <a:lnTo>
                    <a:pt x="121" y="327"/>
                  </a:lnTo>
                  <a:lnTo>
                    <a:pt x="129" y="333"/>
                  </a:lnTo>
                  <a:lnTo>
                    <a:pt x="137" y="335"/>
                  </a:lnTo>
                  <a:lnTo>
                    <a:pt x="148" y="341"/>
                  </a:lnTo>
                  <a:lnTo>
                    <a:pt x="159" y="343"/>
                  </a:lnTo>
                  <a:lnTo>
                    <a:pt x="172" y="346"/>
                  </a:lnTo>
                  <a:lnTo>
                    <a:pt x="186" y="349"/>
                  </a:lnTo>
                  <a:lnTo>
                    <a:pt x="194" y="349"/>
                  </a:lnTo>
                  <a:lnTo>
                    <a:pt x="202" y="351"/>
                  </a:lnTo>
                  <a:lnTo>
                    <a:pt x="221" y="354"/>
                  </a:lnTo>
                  <a:lnTo>
                    <a:pt x="239" y="354"/>
                  </a:lnTo>
                  <a:lnTo>
                    <a:pt x="261" y="357"/>
                  </a:lnTo>
                  <a:lnTo>
                    <a:pt x="285" y="360"/>
                  </a:lnTo>
                  <a:lnTo>
                    <a:pt x="309" y="362"/>
                  </a:lnTo>
                  <a:lnTo>
                    <a:pt x="334" y="362"/>
                  </a:lnTo>
                  <a:lnTo>
                    <a:pt x="360" y="362"/>
                  </a:lnTo>
                  <a:lnTo>
                    <a:pt x="385" y="362"/>
                  </a:lnTo>
                  <a:lnTo>
                    <a:pt x="409" y="362"/>
                  </a:lnTo>
                  <a:lnTo>
                    <a:pt x="433" y="360"/>
                  </a:lnTo>
                  <a:lnTo>
                    <a:pt x="457" y="357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3"/>
                  </a:lnTo>
                  <a:lnTo>
                    <a:pt x="511" y="341"/>
                  </a:lnTo>
                  <a:lnTo>
                    <a:pt x="519" y="338"/>
                  </a:lnTo>
                  <a:lnTo>
                    <a:pt x="525" y="333"/>
                  </a:lnTo>
                  <a:lnTo>
                    <a:pt x="530" y="327"/>
                  </a:lnTo>
                  <a:lnTo>
                    <a:pt x="535" y="322"/>
                  </a:lnTo>
                  <a:lnTo>
                    <a:pt x="543" y="309"/>
                  </a:lnTo>
                  <a:lnTo>
                    <a:pt x="552" y="292"/>
                  </a:lnTo>
                  <a:lnTo>
                    <a:pt x="557" y="276"/>
                  </a:lnTo>
                  <a:lnTo>
                    <a:pt x="560" y="258"/>
                  </a:lnTo>
                  <a:lnTo>
                    <a:pt x="562" y="236"/>
                  </a:lnTo>
                  <a:lnTo>
                    <a:pt x="565" y="217"/>
                  </a:lnTo>
                  <a:lnTo>
                    <a:pt x="565" y="196"/>
                  </a:lnTo>
                  <a:lnTo>
                    <a:pt x="562" y="174"/>
                  </a:lnTo>
                  <a:lnTo>
                    <a:pt x="562" y="153"/>
                  </a:lnTo>
                  <a:lnTo>
                    <a:pt x="560" y="132"/>
                  </a:lnTo>
                  <a:lnTo>
                    <a:pt x="560" y="113"/>
                  </a:lnTo>
                  <a:lnTo>
                    <a:pt x="557" y="97"/>
                  </a:lnTo>
                  <a:lnTo>
                    <a:pt x="554" y="78"/>
                  </a:lnTo>
                  <a:lnTo>
                    <a:pt x="552" y="65"/>
                  </a:lnTo>
                  <a:lnTo>
                    <a:pt x="549" y="59"/>
                  </a:lnTo>
                  <a:lnTo>
                    <a:pt x="549" y="54"/>
                  </a:lnTo>
                  <a:lnTo>
                    <a:pt x="546" y="46"/>
                  </a:lnTo>
                  <a:lnTo>
                    <a:pt x="543" y="38"/>
                  </a:lnTo>
                  <a:lnTo>
                    <a:pt x="541" y="32"/>
                  </a:lnTo>
                  <a:lnTo>
                    <a:pt x="538" y="27"/>
                  </a:lnTo>
                  <a:lnTo>
                    <a:pt x="533" y="24"/>
                  </a:lnTo>
                  <a:lnTo>
                    <a:pt x="530" y="22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8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8" y="14"/>
                  </a:lnTo>
                  <a:lnTo>
                    <a:pt x="460" y="14"/>
                  </a:lnTo>
                  <a:lnTo>
                    <a:pt x="452" y="11"/>
                  </a:lnTo>
                  <a:lnTo>
                    <a:pt x="430" y="11"/>
                  </a:lnTo>
                  <a:lnTo>
                    <a:pt x="409" y="11"/>
                  </a:lnTo>
                  <a:lnTo>
                    <a:pt x="387" y="14"/>
                  </a:lnTo>
                  <a:lnTo>
                    <a:pt x="363" y="14"/>
                  </a:lnTo>
                  <a:lnTo>
                    <a:pt x="342" y="14"/>
                  </a:lnTo>
                  <a:lnTo>
                    <a:pt x="320" y="14"/>
                  </a:lnTo>
                  <a:lnTo>
                    <a:pt x="301" y="14"/>
                  </a:lnTo>
                  <a:lnTo>
                    <a:pt x="282" y="11"/>
                  </a:lnTo>
                  <a:lnTo>
                    <a:pt x="264" y="11"/>
                  </a:lnTo>
                  <a:lnTo>
                    <a:pt x="247" y="6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398" name="Rectangle 11"/>
            <p:cNvSpPr>
              <a:spLocks noChangeArrowheads="1"/>
            </p:cNvSpPr>
            <p:nvPr/>
          </p:nvSpPr>
          <p:spPr bwMode="auto">
            <a:xfrm>
              <a:off x="1896" y="1657"/>
              <a:ext cx="10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144399" name="Rectangle 12"/>
            <p:cNvSpPr>
              <a:spLocks noChangeArrowheads="1"/>
            </p:cNvSpPr>
            <p:nvPr/>
          </p:nvSpPr>
          <p:spPr bwMode="auto">
            <a:xfrm>
              <a:off x="1963" y="1657"/>
              <a:ext cx="3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00" name="Freeform 13"/>
            <p:cNvSpPr>
              <a:spLocks/>
            </p:cNvSpPr>
            <p:nvPr/>
          </p:nvSpPr>
          <p:spPr bwMode="auto">
            <a:xfrm>
              <a:off x="443" y="1335"/>
              <a:ext cx="218" cy="215"/>
            </a:xfrm>
            <a:custGeom>
              <a:avLst/>
              <a:gdLst>
                <a:gd name="T0" fmla="*/ 99 w 218"/>
                <a:gd name="T1" fmla="*/ 0 h 215"/>
                <a:gd name="T2" fmla="*/ 78 w 218"/>
                <a:gd name="T3" fmla="*/ 6 h 215"/>
                <a:gd name="T4" fmla="*/ 56 w 218"/>
                <a:gd name="T5" fmla="*/ 14 h 215"/>
                <a:gd name="T6" fmla="*/ 40 w 218"/>
                <a:gd name="T7" fmla="*/ 25 h 215"/>
                <a:gd name="T8" fmla="*/ 24 w 218"/>
                <a:gd name="T9" fmla="*/ 41 h 215"/>
                <a:gd name="T10" fmla="*/ 13 w 218"/>
                <a:gd name="T11" fmla="*/ 57 h 215"/>
                <a:gd name="T12" fmla="*/ 5 w 218"/>
                <a:gd name="T13" fmla="*/ 76 h 215"/>
                <a:gd name="T14" fmla="*/ 0 w 218"/>
                <a:gd name="T15" fmla="*/ 97 h 215"/>
                <a:gd name="T16" fmla="*/ 0 w 218"/>
                <a:gd name="T17" fmla="*/ 118 h 215"/>
                <a:gd name="T18" fmla="*/ 5 w 218"/>
                <a:gd name="T19" fmla="*/ 140 h 215"/>
                <a:gd name="T20" fmla="*/ 13 w 218"/>
                <a:gd name="T21" fmla="*/ 159 h 215"/>
                <a:gd name="T22" fmla="*/ 24 w 218"/>
                <a:gd name="T23" fmla="*/ 175 h 215"/>
                <a:gd name="T24" fmla="*/ 40 w 218"/>
                <a:gd name="T25" fmla="*/ 191 h 215"/>
                <a:gd name="T26" fmla="*/ 56 w 218"/>
                <a:gd name="T27" fmla="*/ 202 h 215"/>
                <a:gd name="T28" fmla="*/ 78 w 218"/>
                <a:gd name="T29" fmla="*/ 210 h 215"/>
                <a:gd name="T30" fmla="*/ 99 w 218"/>
                <a:gd name="T31" fmla="*/ 215 h 215"/>
                <a:gd name="T32" fmla="*/ 121 w 218"/>
                <a:gd name="T33" fmla="*/ 215 h 215"/>
                <a:gd name="T34" fmla="*/ 142 w 218"/>
                <a:gd name="T35" fmla="*/ 210 h 215"/>
                <a:gd name="T36" fmla="*/ 161 w 218"/>
                <a:gd name="T37" fmla="*/ 202 h 215"/>
                <a:gd name="T38" fmla="*/ 177 w 218"/>
                <a:gd name="T39" fmla="*/ 191 h 215"/>
                <a:gd name="T40" fmla="*/ 193 w 218"/>
                <a:gd name="T41" fmla="*/ 175 h 215"/>
                <a:gd name="T42" fmla="*/ 204 w 218"/>
                <a:gd name="T43" fmla="*/ 159 h 215"/>
                <a:gd name="T44" fmla="*/ 212 w 218"/>
                <a:gd name="T45" fmla="*/ 140 h 215"/>
                <a:gd name="T46" fmla="*/ 218 w 218"/>
                <a:gd name="T47" fmla="*/ 118 h 215"/>
                <a:gd name="T48" fmla="*/ 218 w 218"/>
                <a:gd name="T49" fmla="*/ 97 h 215"/>
                <a:gd name="T50" fmla="*/ 212 w 218"/>
                <a:gd name="T51" fmla="*/ 76 h 215"/>
                <a:gd name="T52" fmla="*/ 204 w 218"/>
                <a:gd name="T53" fmla="*/ 57 h 215"/>
                <a:gd name="T54" fmla="*/ 193 w 218"/>
                <a:gd name="T55" fmla="*/ 41 h 215"/>
                <a:gd name="T56" fmla="*/ 177 w 218"/>
                <a:gd name="T57" fmla="*/ 25 h 215"/>
                <a:gd name="T58" fmla="*/ 161 w 218"/>
                <a:gd name="T59" fmla="*/ 14 h 215"/>
                <a:gd name="T60" fmla="*/ 142 w 218"/>
                <a:gd name="T61" fmla="*/ 6 h 215"/>
                <a:gd name="T62" fmla="*/ 121 w 218"/>
                <a:gd name="T63" fmla="*/ 0 h 2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5"/>
                <a:gd name="T98" fmla="*/ 218 w 218"/>
                <a:gd name="T99" fmla="*/ 215 h 21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5">
                  <a:moveTo>
                    <a:pt x="110" y="0"/>
                  </a:moveTo>
                  <a:lnTo>
                    <a:pt x="99" y="0"/>
                  </a:lnTo>
                  <a:lnTo>
                    <a:pt x="88" y="3"/>
                  </a:lnTo>
                  <a:lnTo>
                    <a:pt x="78" y="6"/>
                  </a:lnTo>
                  <a:lnTo>
                    <a:pt x="67" y="9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5"/>
                  </a:lnTo>
                  <a:lnTo>
                    <a:pt x="32" y="33"/>
                  </a:lnTo>
                  <a:lnTo>
                    <a:pt x="24" y="41"/>
                  </a:lnTo>
                  <a:lnTo>
                    <a:pt x="18" y="49"/>
                  </a:lnTo>
                  <a:lnTo>
                    <a:pt x="13" y="57"/>
                  </a:lnTo>
                  <a:lnTo>
                    <a:pt x="8" y="65"/>
                  </a:lnTo>
                  <a:lnTo>
                    <a:pt x="5" y="76"/>
                  </a:lnTo>
                  <a:lnTo>
                    <a:pt x="2" y="86"/>
                  </a:lnTo>
                  <a:lnTo>
                    <a:pt x="0" y="97"/>
                  </a:lnTo>
                  <a:lnTo>
                    <a:pt x="0" y="108"/>
                  </a:lnTo>
                  <a:lnTo>
                    <a:pt x="0" y="118"/>
                  </a:lnTo>
                  <a:lnTo>
                    <a:pt x="2" y="129"/>
                  </a:lnTo>
                  <a:lnTo>
                    <a:pt x="5" y="140"/>
                  </a:lnTo>
                  <a:lnTo>
                    <a:pt x="8" y="151"/>
                  </a:lnTo>
                  <a:lnTo>
                    <a:pt x="13" y="159"/>
                  </a:lnTo>
                  <a:lnTo>
                    <a:pt x="18" y="167"/>
                  </a:lnTo>
                  <a:lnTo>
                    <a:pt x="24" y="175"/>
                  </a:lnTo>
                  <a:lnTo>
                    <a:pt x="32" y="183"/>
                  </a:lnTo>
                  <a:lnTo>
                    <a:pt x="40" y="191"/>
                  </a:lnTo>
                  <a:lnTo>
                    <a:pt x="48" y="196"/>
                  </a:lnTo>
                  <a:lnTo>
                    <a:pt x="56" y="202"/>
                  </a:lnTo>
                  <a:lnTo>
                    <a:pt x="67" y="207"/>
                  </a:lnTo>
                  <a:lnTo>
                    <a:pt x="78" y="210"/>
                  </a:lnTo>
                  <a:lnTo>
                    <a:pt x="88" y="212"/>
                  </a:lnTo>
                  <a:lnTo>
                    <a:pt x="99" y="215"/>
                  </a:lnTo>
                  <a:lnTo>
                    <a:pt x="110" y="215"/>
                  </a:lnTo>
                  <a:lnTo>
                    <a:pt x="121" y="215"/>
                  </a:lnTo>
                  <a:lnTo>
                    <a:pt x="131" y="212"/>
                  </a:lnTo>
                  <a:lnTo>
                    <a:pt x="142" y="210"/>
                  </a:lnTo>
                  <a:lnTo>
                    <a:pt x="153" y="207"/>
                  </a:lnTo>
                  <a:lnTo>
                    <a:pt x="161" y="202"/>
                  </a:lnTo>
                  <a:lnTo>
                    <a:pt x="169" y="196"/>
                  </a:lnTo>
                  <a:lnTo>
                    <a:pt x="177" y="191"/>
                  </a:lnTo>
                  <a:lnTo>
                    <a:pt x="185" y="183"/>
                  </a:lnTo>
                  <a:lnTo>
                    <a:pt x="193" y="175"/>
                  </a:lnTo>
                  <a:lnTo>
                    <a:pt x="199" y="167"/>
                  </a:lnTo>
                  <a:lnTo>
                    <a:pt x="204" y="159"/>
                  </a:lnTo>
                  <a:lnTo>
                    <a:pt x="209" y="151"/>
                  </a:lnTo>
                  <a:lnTo>
                    <a:pt x="212" y="140"/>
                  </a:lnTo>
                  <a:lnTo>
                    <a:pt x="215" y="129"/>
                  </a:lnTo>
                  <a:lnTo>
                    <a:pt x="218" y="118"/>
                  </a:lnTo>
                  <a:lnTo>
                    <a:pt x="218" y="108"/>
                  </a:lnTo>
                  <a:lnTo>
                    <a:pt x="218" y="97"/>
                  </a:lnTo>
                  <a:lnTo>
                    <a:pt x="215" y="86"/>
                  </a:lnTo>
                  <a:lnTo>
                    <a:pt x="212" y="76"/>
                  </a:lnTo>
                  <a:lnTo>
                    <a:pt x="209" y="65"/>
                  </a:lnTo>
                  <a:lnTo>
                    <a:pt x="204" y="57"/>
                  </a:lnTo>
                  <a:lnTo>
                    <a:pt x="199" y="49"/>
                  </a:lnTo>
                  <a:lnTo>
                    <a:pt x="193" y="41"/>
                  </a:lnTo>
                  <a:lnTo>
                    <a:pt x="185" y="33"/>
                  </a:lnTo>
                  <a:lnTo>
                    <a:pt x="177" y="25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3" y="9"/>
                  </a:lnTo>
                  <a:lnTo>
                    <a:pt x="142" y="6"/>
                  </a:lnTo>
                  <a:lnTo>
                    <a:pt x="131" y="3"/>
                  </a:lnTo>
                  <a:lnTo>
                    <a:pt x="121" y="0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01" name="Rectangle 14"/>
            <p:cNvSpPr>
              <a:spLocks noChangeArrowheads="1"/>
            </p:cNvSpPr>
            <p:nvPr/>
          </p:nvSpPr>
          <p:spPr bwMode="auto">
            <a:xfrm>
              <a:off x="493" y="1378"/>
              <a:ext cx="12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FFFFFF"/>
                  </a:solidFill>
                  <a:latin typeface="Arial" charset="0"/>
                </a:rPr>
                <a:t>W</a:t>
              </a:r>
            </a:p>
          </p:txBody>
        </p:sp>
        <p:sp>
          <p:nvSpPr>
            <p:cNvPr id="144402" name="Rectangle 15"/>
            <p:cNvSpPr>
              <a:spLocks noChangeArrowheads="1"/>
            </p:cNvSpPr>
            <p:nvPr/>
          </p:nvSpPr>
          <p:spPr bwMode="auto">
            <a:xfrm>
              <a:off x="617" y="1360"/>
              <a:ext cx="3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03" name="Freeform 16"/>
            <p:cNvSpPr>
              <a:spLocks/>
            </p:cNvSpPr>
            <p:nvPr/>
          </p:nvSpPr>
          <p:spPr bwMode="auto">
            <a:xfrm>
              <a:off x="2584" y="1220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4 h 212"/>
                <a:gd name="T8" fmla="*/ 25 w 218"/>
                <a:gd name="T9" fmla="*/ 38 h 212"/>
                <a:gd name="T10" fmla="*/ 14 w 218"/>
                <a:gd name="T11" fmla="*/ 54 h 212"/>
                <a:gd name="T12" fmla="*/ 6 w 218"/>
                <a:gd name="T13" fmla="*/ 73 h 212"/>
                <a:gd name="T14" fmla="*/ 0 w 218"/>
                <a:gd name="T15" fmla="*/ 94 h 212"/>
                <a:gd name="T16" fmla="*/ 0 w 218"/>
                <a:gd name="T17" fmla="*/ 115 h 212"/>
                <a:gd name="T18" fmla="*/ 6 w 218"/>
                <a:gd name="T19" fmla="*/ 137 h 212"/>
                <a:gd name="T20" fmla="*/ 14 w 218"/>
                <a:gd name="T21" fmla="*/ 156 h 212"/>
                <a:gd name="T22" fmla="*/ 25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5 h 212"/>
                <a:gd name="T48" fmla="*/ 218 w 218"/>
                <a:gd name="T49" fmla="*/ 94 h 212"/>
                <a:gd name="T50" fmla="*/ 213 w 218"/>
                <a:gd name="T51" fmla="*/ 73 h 212"/>
                <a:gd name="T52" fmla="*/ 205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8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4"/>
                  </a:lnTo>
                  <a:lnTo>
                    <a:pt x="33" y="30"/>
                  </a:lnTo>
                  <a:lnTo>
                    <a:pt x="25" y="38"/>
                  </a:lnTo>
                  <a:lnTo>
                    <a:pt x="19" y="46"/>
                  </a:lnTo>
                  <a:lnTo>
                    <a:pt x="14" y="54"/>
                  </a:lnTo>
                  <a:lnTo>
                    <a:pt x="8" y="65"/>
                  </a:lnTo>
                  <a:lnTo>
                    <a:pt x="6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5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8" y="204"/>
                  </a:lnTo>
                  <a:lnTo>
                    <a:pt x="78" y="207"/>
                  </a:lnTo>
                  <a:lnTo>
                    <a:pt x="89" y="209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09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6" y="126"/>
                  </a:lnTo>
                  <a:lnTo>
                    <a:pt x="218" y="115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6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5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04" name="Rectangle 17"/>
            <p:cNvSpPr>
              <a:spLocks noChangeArrowheads="1"/>
            </p:cNvSpPr>
            <p:nvPr/>
          </p:nvSpPr>
          <p:spPr bwMode="auto">
            <a:xfrm>
              <a:off x="2641" y="1262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FFFFFF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144405" name="Freeform 18"/>
            <p:cNvSpPr>
              <a:spLocks/>
            </p:cNvSpPr>
            <p:nvPr/>
          </p:nvSpPr>
          <p:spPr bwMode="auto">
            <a:xfrm>
              <a:off x="2579" y="1952"/>
              <a:ext cx="218" cy="212"/>
            </a:xfrm>
            <a:custGeom>
              <a:avLst/>
              <a:gdLst>
                <a:gd name="T0" fmla="*/ 97 w 218"/>
                <a:gd name="T1" fmla="*/ 0 h 212"/>
                <a:gd name="T2" fmla="*/ 75 w 218"/>
                <a:gd name="T3" fmla="*/ 6 h 212"/>
                <a:gd name="T4" fmla="*/ 56 w 218"/>
                <a:gd name="T5" fmla="*/ 14 h 212"/>
                <a:gd name="T6" fmla="*/ 40 w 218"/>
                <a:gd name="T7" fmla="*/ 24 h 212"/>
                <a:gd name="T8" fmla="*/ 24 w 218"/>
                <a:gd name="T9" fmla="*/ 38 h 212"/>
                <a:gd name="T10" fmla="*/ 13 w 218"/>
                <a:gd name="T11" fmla="*/ 54 h 212"/>
                <a:gd name="T12" fmla="*/ 5 w 218"/>
                <a:gd name="T13" fmla="*/ 73 h 212"/>
                <a:gd name="T14" fmla="*/ 0 w 218"/>
                <a:gd name="T15" fmla="*/ 94 h 212"/>
                <a:gd name="T16" fmla="*/ 0 w 218"/>
                <a:gd name="T17" fmla="*/ 116 h 212"/>
                <a:gd name="T18" fmla="*/ 5 w 218"/>
                <a:gd name="T19" fmla="*/ 137 h 212"/>
                <a:gd name="T20" fmla="*/ 13 w 218"/>
                <a:gd name="T21" fmla="*/ 156 h 212"/>
                <a:gd name="T22" fmla="*/ 24 w 218"/>
                <a:gd name="T23" fmla="*/ 172 h 212"/>
                <a:gd name="T24" fmla="*/ 40 w 218"/>
                <a:gd name="T25" fmla="*/ 188 h 212"/>
                <a:gd name="T26" fmla="*/ 56 w 218"/>
                <a:gd name="T27" fmla="*/ 199 h 212"/>
                <a:gd name="T28" fmla="*/ 75 w 218"/>
                <a:gd name="T29" fmla="*/ 207 h 212"/>
                <a:gd name="T30" fmla="*/ 97 w 218"/>
                <a:gd name="T31" fmla="*/ 212 h 212"/>
                <a:gd name="T32" fmla="*/ 118 w 218"/>
                <a:gd name="T33" fmla="*/ 212 h 212"/>
                <a:gd name="T34" fmla="*/ 140 w 218"/>
                <a:gd name="T35" fmla="*/ 207 h 212"/>
                <a:gd name="T36" fmla="*/ 161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4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3 h 212"/>
                <a:gd name="T52" fmla="*/ 204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1 w 218"/>
                <a:gd name="T59" fmla="*/ 14 h 212"/>
                <a:gd name="T60" fmla="*/ 140 w 218"/>
                <a:gd name="T61" fmla="*/ 6 h 212"/>
                <a:gd name="T62" fmla="*/ 118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08" y="0"/>
                  </a:moveTo>
                  <a:lnTo>
                    <a:pt x="97" y="0"/>
                  </a:lnTo>
                  <a:lnTo>
                    <a:pt x="86" y="3"/>
                  </a:lnTo>
                  <a:lnTo>
                    <a:pt x="75" y="6"/>
                  </a:lnTo>
                  <a:lnTo>
                    <a:pt x="65" y="8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4"/>
                  </a:lnTo>
                  <a:lnTo>
                    <a:pt x="32" y="30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3" y="54"/>
                  </a:lnTo>
                  <a:lnTo>
                    <a:pt x="8" y="65"/>
                  </a:lnTo>
                  <a:lnTo>
                    <a:pt x="5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5" y="137"/>
                  </a:lnTo>
                  <a:lnTo>
                    <a:pt x="8" y="148"/>
                  </a:lnTo>
                  <a:lnTo>
                    <a:pt x="13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2" y="180"/>
                  </a:lnTo>
                  <a:lnTo>
                    <a:pt x="40" y="188"/>
                  </a:lnTo>
                  <a:lnTo>
                    <a:pt x="48" y="193"/>
                  </a:lnTo>
                  <a:lnTo>
                    <a:pt x="56" y="199"/>
                  </a:lnTo>
                  <a:lnTo>
                    <a:pt x="65" y="204"/>
                  </a:lnTo>
                  <a:lnTo>
                    <a:pt x="75" y="207"/>
                  </a:lnTo>
                  <a:lnTo>
                    <a:pt x="86" y="209"/>
                  </a:lnTo>
                  <a:lnTo>
                    <a:pt x="97" y="212"/>
                  </a:lnTo>
                  <a:lnTo>
                    <a:pt x="108" y="212"/>
                  </a:lnTo>
                  <a:lnTo>
                    <a:pt x="118" y="212"/>
                  </a:lnTo>
                  <a:lnTo>
                    <a:pt x="129" y="209"/>
                  </a:lnTo>
                  <a:lnTo>
                    <a:pt x="140" y="207"/>
                  </a:lnTo>
                  <a:lnTo>
                    <a:pt x="151" y="204"/>
                  </a:lnTo>
                  <a:lnTo>
                    <a:pt x="161" y="199"/>
                  </a:lnTo>
                  <a:lnTo>
                    <a:pt x="169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4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4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1" y="8"/>
                  </a:lnTo>
                  <a:lnTo>
                    <a:pt x="140" y="6"/>
                  </a:lnTo>
                  <a:lnTo>
                    <a:pt x="129" y="3"/>
                  </a:lnTo>
                  <a:lnTo>
                    <a:pt x="118" y="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06" name="Rectangle 19"/>
            <p:cNvSpPr>
              <a:spLocks noChangeArrowheads="1"/>
            </p:cNvSpPr>
            <p:nvPr/>
          </p:nvSpPr>
          <p:spPr bwMode="auto">
            <a:xfrm>
              <a:off x="2653" y="1983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FFFFFF"/>
                  </a:solidFill>
                  <a:latin typeface="Arial" charset="0"/>
                </a:rPr>
                <a:t>Y</a:t>
              </a:r>
            </a:p>
          </p:txBody>
        </p:sp>
        <p:sp>
          <p:nvSpPr>
            <p:cNvPr id="144407" name="Line 20"/>
            <p:cNvSpPr>
              <a:spLocks noChangeShapeType="1"/>
            </p:cNvSpPr>
            <p:nvPr/>
          </p:nvSpPr>
          <p:spPr bwMode="auto">
            <a:xfrm>
              <a:off x="674" y="1448"/>
              <a:ext cx="280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08" name="Line 21"/>
            <p:cNvSpPr>
              <a:spLocks noChangeShapeType="1"/>
            </p:cNvSpPr>
            <p:nvPr/>
          </p:nvSpPr>
          <p:spPr bwMode="auto">
            <a:xfrm>
              <a:off x="2165" y="1140"/>
              <a:ext cx="419" cy="17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09" name="Line 22"/>
            <p:cNvSpPr>
              <a:spLocks noChangeShapeType="1"/>
            </p:cNvSpPr>
            <p:nvPr/>
          </p:nvSpPr>
          <p:spPr bwMode="auto">
            <a:xfrm flipV="1">
              <a:off x="2192" y="1381"/>
              <a:ext cx="422" cy="3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10" name="Line 23"/>
            <p:cNvSpPr>
              <a:spLocks noChangeShapeType="1"/>
            </p:cNvSpPr>
            <p:nvPr/>
          </p:nvSpPr>
          <p:spPr bwMode="auto">
            <a:xfrm>
              <a:off x="2197" y="1821"/>
              <a:ext cx="387" cy="20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11" name="Line 24"/>
            <p:cNvSpPr>
              <a:spLocks noChangeShapeType="1"/>
            </p:cNvSpPr>
            <p:nvPr/>
          </p:nvSpPr>
          <p:spPr bwMode="auto">
            <a:xfrm flipV="1">
              <a:off x="1481" y="1228"/>
              <a:ext cx="183" cy="14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12" name="Line 25"/>
            <p:cNvSpPr>
              <a:spLocks noChangeShapeType="1"/>
            </p:cNvSpPr>
            <p:nvPr/>
          </p:nvSpPr>
          <p:spPr bwMode="auto">
            <a:xfrm flipV="1">
              <a:off x="2030" y="1309"/>
              <a:ext cx="1" cy="26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13" name="Line 26"/>
            <p:cNvSpPr>
              <a:spLocks noChangeShapeType="1"/>
            </p:cNvSpPr>
            <p:nvPr/>
          </p:nvSpPr>
          <p:spPr bwMode="auto">
            <a:xfrm>
              <a:off x="1497" y="1577"/>
              <a:ext cx="167" cy="104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14" name="Rectangle 27"/>
            <p:cNvSpPr>
              <a:spLocks noChangeArrowheads="1"/>
            </p:cNvSpPr>
            <p:nvPr/>
          </p:nvSpPr>
          <p:spPr bwMode="auto">
            <a:xfrm>
              <a:off x="3050" y="853"/>
              <a:ext cx="608" cy="28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15" name="Rectangle 28"/>
            <p:cNvSpPr>
              <a:spLocks noChangeArrowheads="1"/>
            </p:cNvSpPr>
            <p:nvPr/>
          </p:nvSpPr>
          <p:spPr bwMode="auto">
            <a:xfrm>
              <a:off x="3131" y="896"/>
              <a:ext cx="52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legend</a:t>
              </a:r>
              <a:r>
                <a:rPr lang="en-US" sz="1700" b="1">
                  <a:solidFill>
                    <a:srgbClr val="000000"/>
                  </a:solidFill>
                  <a:latin typeface="Arial" charset="0"/>
                </a:rPr>
                <a:t>: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16" name="Rectangle 29"/>
            <p:cNvSpPr>
              <a:spLocks noChangeArrowheads="1"/>
            </p:cNvSpPr>
            <p:nvPr/>
          </p:nvSpPr>
          <p:spPr bwMode="auto">
            <a:xfrm>
              <a:off x="3548" y="898"/>
              <a:ext cx="3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17" name="Rectangle 30"/>
            <p:cNvSpPr>
              <a:spLocks noChangeArrowheads="1"/>
            </p:cNvSpPr>
            <p:nvPr/>
          </p:nvSpPr>
          <p:spPr bwMode="auto">
            <a:xfrm>
              <a:off x="4261" y="1432"/>
              <a:ext cx="731" cy="49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18" name="Rectangle 31"/>
            <p:cNvSpPr>
              <a:spLocks noChangeArrowheads="1"/>
            </p:cNvSpPr>
            <p:nvPr/>
          </p:nvSpPr>
          <p:spPr bwMode="auto">
            <a:xfrm>
              <a:off x="4341" y="1472"/>
              <a:ext cx="7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customer </a:t>
              </a:r>
            </a:p>
          </p:txBody>
        </p:sp>
        <p:sp>
          <p:nvSpPr>
            <p:cNvPr id="144419" name="Rectangle 32"/>
            <p:cNvSpPr>
              <a:spLocks noChangeArrowheads="1"/>
            </p:cNvSpPr>
            <p:nvPr/>
          </p:nvSpPr>
          <p:spPr bwMode="auto">
            <a:xfrm>
              <a:off x="4341" y="1630"/>
              <a:ext cx="60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network:</a:t>
              </a:r>
            </a:p>
          </p:txBody>
        </p:sp>
        <p:sp>
          <p:nvSpPr>
            <p:cNvPr id="144420" name="Rectangle 33"/>
            <p:cNvSpPr>
              <a:spLocks noChangeArrowheads="1"/>
            </p:cNvSpPr>
            <p:nvPr/>
          </p:nvSpPr>
          <p:spPr bwMode="auto">
            <a:xfrm>
              <a:off x="4823" y="1630"/>
              <a:ext cx="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144421" name="Rectangle 34"/>
            <p:cNvSpPr>
              <a:spLocks noChangeArrowheads="1"/>
            </p:cNvSpPr>
            <p:nvPr/>
          </p:nvSpPr>
          <p:spPr bwMode="auto">
            <a:xfrm>
              <a:off x="4261" y="869"/>
              <a:ext cx="697" cy="42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22" name="Rectangle 35"/>
            <p:cNvSpPr>
              <a:spLocks noChangeArrowheads="1"/>
            </p:cNvSpPr>
            <p:nvPr/>
          </p:nvSpPr>
          <p:spPr bwMode="auto">
            <a:xfrm>
              <a:off x="4341" y="909"/>
              <a:ext cx="5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provider</a:t>
              </a:r>
            </a:p>
          </p:txBody>
        </p:sp>
        <p:sp>
          <p:nvSpPr>
            <p:cNvPr id="144423" name="Rectangle 36"/>
            <p:cNvSpPr>
              <a:spLocks noChangeArrowheads="1"/>
            </p:cNvSpPr>
            <p:nvPr/>
          </p:nvSpPr>
          <p:spPr bwMode="auto">
            <a:xfrm>
              <a:off x="4796" y="909"/>
              <a:ext cx="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144424" name="Rectangle 37"/>
            <p:cNvSpPr>
              <a:spLocks noChangeArrowheads="1"/>
            </p:cNvSpPr>
            <p:nvPr/>
          </p:nvSpPr>
          <p:spPr bwMode="auto">
            <a:xfrm>
              <a:off x="4341" y="1064"/>
              <a:ext cx="5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network</a:t>
              </a:r>
            </a:p>
          </p:txBody>
        </p:sp>
        <p:sp>
          <p:nvSpPr>
            <p:cNvPr id="144425" name="Rectangle 38"/>
            <p:cNvSpPr>
              <a:spLocks noChangeArrowheads="1"/>
            </p:cNvSpPr>
            <p:nvPr/>
          </p:nvSpPr>
          <p:spPr bwMode="auto">
            <a:xfrm>
              <a:off x="4785" y="1064"/>
              <a:ext cx="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144426" name="Freeform 39"/>
            <p:cNvSpPr>
              <a:spLocks/>
            </p:cNvSpPr>
            <p:nvPr/>
          </p:nvSpPr>
          <p:spPr bwMode="auto">
            <a:xfrm>
              <a:off x="3749" y="901"/>
              <a:ext cx="563" cy="362"/>
            </a:xfrm>
            <a:custGeom>
              <a:avLst/>
              <a:gdLst>
                <a:gd name="T0" fmla="*/ 162 w 563"/>
                <a:gd name="T1" fmla="*/ 0 h 362"/>
                <a:gd name="T2" fmla="*/ 132 w 563"/>
                <a:gd name="T3" fmla="*/ 5 h 362"/>
                <a:gd name="T4" fmla="*/ 108 w 563"/>
                <a:gd name="T5" fmla="*/ 13 h 362"/>
                <a:gd name="T6" fmla="*/ 81 w 563"/>
                <a:gd name="T7" fmla="*/ 30 h 362"/>
                <a:gd name="T8" fmla="*/ 60 w 563"/>
                <a:gd name="T9" fmla="*/ 48 h 362"/>
                <a:gd name="T10" fmla="*/ 35 w 563"/>
                <a:gd name="T11" fmla="*/ 72 h 362"/>
                <a:gd name="T12" fmla="*/ 14 w 563"/>
                <a:gd name="T13" fmla="*/ 102 h 362"/>
                <a:gd name="T14" fmla="*/ 3 w 563"/>
                <a:gd name="T15" fmla="*/ 126 h 362"/>
                <a:gd name="T16" fmla="*/ 0 w 563"/>
                <a:gd name="T17" fmla="*/ 140 h 362"/>
                <a:gd name="T18" fmla="*/ 0 w 563"/>
                <a:gd name="T19" fmla="*/ 156 h 362"/>
                <a:gd name="T20" fmla="*/ 3 w 563"/>
                <a:gd name="T21" fmla="*/ 180 h 362"/>
                <a:gd name="T22" fmla="*/ 17 w 563"/>
                <a:gd name="T23" fmla="*/ 212 h 362"/>
                <a:gd name="T24" fmla="*/ 35 w 563"/>
                <a:gd name="T25" fmla="*/ 241 h 362"/>
                <a:gd name="T26" fmla="*/ 60 w 563"/>
                <a:gd name="T27" fmla="*/ 268 h 362"/>
                <a:gd name="T28" fmla="*/ 81 w 563"/>
                <a:gd name="T29" fmla="*/ 292 h 362"/>
                <a:gd name="T30" fmla="*/ 103 w 563"/>
                <a:gd name="T31" fmla="*/ 316 h 362"/>
                <a:gd name="T32" fmla="*/ 119 w 563"/>
                <a:gd name="T33" fmla="*/ 327 h 362"/>
                <a:gd name="T34" fmla="*/ 135 w 563"/>
                <a:gd name="T35" fmla="*/ 335 h 362"/>
                <a:gd name="T36" fmla="*/ 156 w 563"/>
                <a:gd name="T37" fmla="*/ 341 h 362"/>
                <a:gd name="T38" fmla="*/ 183 w 563"/>
                <a:gd name="T39" fmla="*/ 346 h 362"/>
                <a:gd name="T40" fmla="*/ 200 w 563"/>
                <a:gd name="T41" fmla="*/ 349 h 362"/>
                <a:gd name="T42" fmla="*/ 240 w 563"/>
                <a:gd name="T43" fmla="*/ 354 h 362"/>
                <a:gd name="T44" fmla="*/ 286 w 563"/>
                <a:gd name="T45" fmla="*/ 357 h 362"/>
                <a:gd name="T46" fmla="*/ 334 w 563"/>
                <a:gd name="T47" fmla="*/ 359 h 362"/>
                <a:gd name="T48" fmla="*/ 385 w 563"/>
                <a:gd name="T49" fmla="*/ 362 h 362"/>
                <a:gd name="T50" fmla="*/ 434 w 563"/>
                <a:gd name="T51" fmla="*/ 359 h 362"/>
                <a:gd name="T52" fmla="*/ 477 w 563"/>
                <a:gd name="T53" fmla="*/ 351 h 362"/>
                <a:gd name="T54" fmla="*/ 504 w 563"/>
                <a:gd name="T55" fmla="*/ 343 h 362"/>
                <a:gd name="T56" fmla="*/ 517 w 563"/>
                <a:gd name="T57" fmla="*/ 335 h 362"/>
                <a:gd name="T58" fmla="*/ 528 w 563"/>
                <a:gd name="T59" fmla="*/ 325 h 362"/>
                <a:gd name="T60" fmla="*/ 541 w 563"/>
                <a:gd name="T61" fmla="*/ 306 h 362"/>
                <a:gd name="T62" fmla="*/ 555 w 563"/>
                <a:gd name="T63" fmla="*/ 274 h 362"/>
                <a:gd name="T64" fmla="*/ 560 w 563"/>
                <a:gd name="T65" fmla="*/ 236 h 362"/>
                <a:gd name="T66" fmla="*/ 563 w 563"/>
                <a:gd name="T67" fmla="*/ 193 h 362"/>
                <a:gd name="T68" fmla="*/ 560 w 563"/>
                <a:gd name="T69" fmla="*/ 153 h 362"/>
                <a:gd name="T70" fmla="*/ 557 w 563"/>
                <a:gd name="T71" fmla="*/ 113 h 362"/>
                <a:gd name="T72" fmla="*/ 552 w 563"/>
                <a:gd name="T73" fmla="*/ 78 h 362"/>
                <a:gd name="T74" fmla="*/ 547 w 563"/>
                <a:gd name="T75" fmla="*/ 59 h 362"/>
                <a:gd name="T76" fmla="*/ 544 w 563"/>
                <a:gd name="T77" fmla="*/ 46 h 362"/>
                <a:gd name="T78" fmla="*/ 539 w 563"/>
                <a:gd name="T79" fmla="*/ 30 h 362"/>
                <a:gd name="T80" fmla="*/ 533 w 563"/>
                <a:gd name="T81" fmla="*/ 22 h 362"/>
                <a:gd name="T82" fmla="*/ 522 w 563"/>
                <a:gd name="T83" fmla="*/ 19 h 362"/>
                <a:gd name="T84" fmla="*/ 506 w 563"/>
                <a:gd name="T85" fmla="*/ 16 h 362"/>
                <a:gd name="T86" fmla="*/ 479 w 563"/>
                <a:gd name="T87" fmla="*/ 16 h 362"/>
                <a:gd name="T88" fmla="*/ 466 w 563"/>
                <a:gd name="T89" fmla="*/ 13 h 362"/>
                <a:gd name="T90" fmla="*/ 450 w 563"/>
                <a:gd name="T91" fmla="*/ 11 h 362"/>
                <a:gd name="T92" fmla="*/ 409 w 563"/>
                <a:gd name="T93" fmla="*/ 11 h 362"/>
                <a:gd name="T94" fmla="*/ 364 w 563"/>
                <a:gd name="T95" fmla="*/ 13 h 362"/>
                <a:gd name="T96" fmla="*/ 321 w 563"/>
                <a:gd name="T97" fmla="*/ 13 h 362"/>
                <a:gd name="T98" fmla="*/ 283 w 563"/>
                <a:gd name="T99" fmla="*/ 11 h 362"/>
                <a:gd name="T100" fmla="*/ 248 w 563"/>
                <a:gd name="T101" fmla="*/ 5 h 362"/>
                <a:gd name="T102" fmla="*/ 213 w 563"/>
                <a:gd name="T103" fmla="*/ 0 h 362"/>
                <a:gd name="T104" fmla="*/ 186 w 563"/>
                <a:gd name="T105" fmla="*/ 0 h 362"/>
                <a:gd name="T106" fmla="*/ 175 w 563"/>
                <a:gd name="T107" fmla="*/ 0 h 3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3"/>
                <a:gd name="T163" fmla="*/ 0 h 362"/>
                <a:gd name="T164" fmla="*/ 563 w 563"/>
                <a:gd name="T165" fmla="*/ 362 h 3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3" h="362">
                  <a:moveTo>
                    <a:pt x="175" y="0"/>
                  </a:moveTo>
                  <a:lnTo>
                    <a:pt x="162" y="0"/>
                  </a:lnTo>
                  <a:lnTo>
                    <a:pt x="148" y="3"/>
                  </a:lnTo>
                  <a:lnTo>
                    <a:pt x="132" y="5"/>
                  </a:lnTo>
                  <a:lnTo>
                    <a:pt x="119" y="11"/>
                  </a:lnTo>
                  <a:lnTo>
                    <a:pt x="108" y="13"/>
                  </a:lnTo>
                  <a:lnTo>
                    <a:pt x="95" y="22"/>
                  </a:lnTo>
                  <a:lnTo>
                    <a:pt x="81" y="30"/>
                  </a:lnTo>
                  <a:lnTo>
                    <a:pt x="70" y="38"/>
                  </a:lnTo>
                  <a:lnTo>
                    <a:pt x="60" y="48"/>
                  </a:lnTo>
                  <a:lnTo>
                    <a:pt x="46" y="59"/>
                  </a:lnTo>
                  <a:lnTo>
                    <a:pt x="35" y="72"/>
                  </a:lnTo>
                  <a:lnTo>
                    <a:pt x="25" y="89"/>
                  </a:lnTo>
                  <a:lnTo>
                    <a:pt x="14" y="102"/>
                  </a:lnTo>
                  <a:lnTo>
                    <a:pt x="8" y="118"/>
                  </a:lnTo>
                  <a:lnTo>
                    <a:pt x="3" y="126"/>
                  </a:lnTo>
                  <a:lnTo>
                    <a:pt x="3" y="134"/>
                  </a:lnTo>
                  <a:lnTo>
                    <a:pt x="0" y="140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0" y="164"/>
                  </a:lnTo>
                  <a:lnTo>
                    <a:pt x="3" y="180"/>
                  </a:lnTo>
                  <a:lnTo>
                    <a:pt x="8" y="196"/>
                  </a:lnTo>
                  <a:lnTo>
                    <a:pt x="17" y="212"/>
                  </a:lnTo>
                  <a:lnTo>
                    <a:pt x="27" y="225"/>
                  </a:lnTo>
                  <a:lnTo>
                    <a:pt x="35" y="241"/>
                  </a:lnTo>
                  <a:lnTo>
                    <a:pt x="49" y="255"/>
                  </a:lnTo>
                  <a:lnTo>
                    <a:pt x="60" y="268"/>
                  </a:lnTo>
                  <a:lnTo>
                    <a:pt x="70" y="282"/>
                  </a:lnTo>
                  <a:lnTo>
                    <a:pt x="81" y="292"/>
                  </a:lnTo>
                  <a:lnTo>
                    <a:pt x="92" y="306"/>
                  </a:lnTo>
                  <a:lnTo>
                    <a:pt x="103" y="316"/>
                  </a:lnTo>
                  <a:lnTo>
                    <a:pt x="111" y="322"/>
                  </a:lnTo>
                  <a:lnTo>
                    <a:pt x="119" y="327"/>
                  </a:lnTo>
                  <a:lnTo>
                    <a:pt x="127" y="330"/>
                  </a:lnTo>
                  <a:lnTo>
                    <a:pt x="135" y="335"/>
                  </a:lnTo>
                  <a:lnTo>
                    <a:pt x="146" y="338"/>
                  </a:lnTo>
                  <a:lnTo>
                    <a:pt x="156" y="341"/>
                  </a:lnTo>
                  <a:lnTo>
                    <a:pt x="170" y="343"/>
                  </a:lnTo>
                  <a:lnTo>
                    <a:pt x="183" y="346"/>
                  </a:lnTo>
                  <a:lnTo>
                    <a:pt x="191" y="346"/>
                  </a:lnTo>
                  <a:lnTo>
                    <a:pt x="200" y="349"/>
                  </a:lnTo>
                  <a:lnTo>
                    <a:pt x="218" y="351"/>
                  </a:lnTo>
                  <a:lnTo>
                    <a:pt x="240" y="354"/>
                  </a:lnTo>
                  <a:lnTo>
                    <a:pt x="261" y="354"/>
                  </a:lnTo>
                  <a:lnTo>
                    <a:pt x="286" y="357"/>
                  </a:lnTo>
                  <a:lnTo>
                    <a:pt x="310" y="359"/>
                  </a:lnTo>
                  <a:lnTo>
                    <a:pt x="334" y="359"/>
                  </a:lnTo>
                  <a:lnTo>
                    <a:pt x="361" y="362"/>
                  </a:lnTo>
                  <a:lnTo>
                    <a:pt x="385" y="362"/>
                  </a:lnTo>
                  <a:lnTo>
                    <a:pt x="409" y="359"/>
                  </a:lnTo>
                  <a:lnTo>
                    <a:pt x="434" y="359"/>
                  </a:lnTo>
                  <a:lnTo>
                    <a:pt x="455" y="357"/>
                  </a:lnTo>
                  <a:lnTo>
                    <a:pt x="477" y="351"/>
                  </a:lnTo>
                  <a:lnTo>
                    <a:pt x="493" y="346"/>
                  </a:lnTo>
                  <a:lnTo>
                    <a:pt x="504" y="343"/>
                  </a:lnTo>
                  <a:lnTo>
                    <a:pt x="509" y="338"/>
                  </a:lnTo>
                  <a:lnTo>
                    <a:pt x="517" y="335"/>
                  </a:lnTo>
                  <a:lnTo>
                    <a:pt x="522" y="330"/>
                  </a:lnTo>
                  <a:lnTo>
                    <a:pt x="528" y="325"/>
                  </a:lnTo>
                  <a:lnTo>
                    <a:pt x="533" y="319"/>
                  </a:lnTo>
                  <a:lnTo>
                    <a:pt x="541" y="306"/>
                  </a:lnTo>
                  <a:lnTo>
                    <a:pt x="549" y="292"/>
                  </a:lnTo>
                  <a:lnTo>
                    <a:pt x="555" y="274"/>
                  </a:lnTo>
                  <a:lnTo>
                    <a:pt x="557" y="255"/>
                  </a:lnTo>
                  <a:lnTo>
                    <a:pt x="560" y="236"/>
                  </a:lnTo>
                  <a:lnTo>
                    <a:pt x="563" y="215"/>
                  </a:lnTo>
                  <a:lnTo>
                    <a:pt x="563" y="193"/>
                  </a:lnTo>
                  <a:lnTo>
                    <a:pt x="560" y="172"/>
                  </a:lnTo>
                  <a:lnTo>
                    <a:pt x="560" y="153"/>
                  </a:lnTo>
                  <a:lnTo>
                    <a:pt x="557" y="131"/>
                  </a:lnTo>
                  <a:lnTo>
                    <a:pt x="557" y="113"/>
                  </a:lnTo>
                  <a:lnTo>
                    <a:pt x="555" y="94"/>
                  </a:lnTo>
                  <a:lnTo>
                    <a:pt x="552" y="78"/>
                  </a:lnTo>
                  <a:lnTo>
                    <a:pt x="549" y="64"/>
                  </a:lnTo>
                  <a:lnTo>
                    <a:pt x="547" y="59"/>
                  </a:lnTo>
                  <a:lnTo>
                    <a:pt x="547" y="54"/>
                  </a:lnTo>
                  <a:lnTo>
                    <a:pt x="544" y="46"/>
                  </a:lnTo>
                  <a:lnTo>
                    <a:pt x="541" y="38"/>
                  </a:lnTo>
                  <a:lnTo>
                    <a:pt x="539" y="30"/>
                  </a:lnTo>
                  <a:lnTo>
                    <a:pt x="536" y="27"/>
                  </a:lnTo>
                  <a:lnTo>
                    <a:pt x="533" y="22"/>
                  </a:lnTo>
                  <a:lnTo>
                    <a:pt x="528" y="19"/>
                  </a:lnTo>
                  <a:lnTo>
                    <a:pt x="522" y="19"/>
                  </a:lnTo>
                  <a:lnTo>
                    <a:pt x="520" y="16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74" y="13"/>
                  </a:lnTo>
                  <a:lnTo>
                    <a:pt x="466" y="13"/>
                  </a:lnTo>
                  <a:lnTo>
                    <a:pt x="458" y="13"/>
                  </a:lnTo>
                  <a:lnTo>
                    <a:pt x="450" y="11"/>
                  </a:lnTo>
                  <a:lnTo>
                    <a:pt x="431" y="11"/>
                  </a:lnTo>
                  <a:lnTo>
                    <a:pt x="409" y="11"/>
                  </a:lnTo>
                  <a:lnTo>
                    <a:pt x="388" y="13"/>
                  </a:lnTo>
                  <a:lnTo>
                    <a:pt x="364" y="13"/>
                  </a:lnTo>
                  <a:lnTo>
                    <a:pt x="342" y="13"/>
                  </a:lnTo>
                  <a:lnTo>
                    <a:pt x="321" y="13"/>
                  </a:lnTo>
                  <a:lnTo>
                    <a:pt x="302" y="13"/>
                  </a:lnTo>
                  <a:lnTo>
                    <a:pt x="283" y="11"/>
                  </a:lnTo>
                  <a:lnTo>
                    <a:pt x="264" y="11"/>
                  </a:lnTo>
                  <a:lnTo>
                    <a:pt x="248" y="5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200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4427" name="Freeform 40"/>
            <p:cNvSpPr>
              <a:spLocks/>
            </p:cNvSpPr>
            <p:nvPr/>
          </p:nvSpPr>
          <p:spPr bwMode="auto">
            <a:xfrm>
              <a:off x="4064" y="1504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5 h 212"/>
                <a:gd name="T8" fmla="*/ 24 w 218"/>
                <a:gd name="T9" fmla="*/ 38 h 212"/>
                <a:gd name="T10" fmla="*/ 14 w 218"/>
                <a:gd name="T11" fmla="*/ 57 h 212"/>
                <a:gd name="T12" fmla="*/ 6 w 218"/>
                <a:gd name="T13" fmla="*/ 76 h 212"/>
                <a:gd name="T14" fmla="*/ 0 w 218"/>
                <a:gd name="T15" fmla="*/ 94 h 212"/>
                <a:gd name="T16" fmla="*/ 0 w 218"/>
                <a:gd name="T17" fmla="*/ 116 h 212"/>
                <a:gd name="T18" fmla="*/ 6 w 218"/>
                <a:gd name="T19" fmla="*/ 137 h 212"/>
                <a:gd name="T20" fmla="*/ 14 w 218"/>
                <a:gd name="T21" fmla="*/ 156 h 212"/>
                <a:gd name="T22" fmla="*/ 24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6 h 212"/>
                <a:gd name="T52" fmla="*/ 205 w 218"/>
                <a:gd name="T53" fmla="*/ 57 h 212"/>
                <a:gd name="T54" fmla="*/ 194 w 218"/>
                <a:gd name="T55" fmla="*/ 38 h 212"/>
                <a:gd name="T56" fmla="*/ 178 w 218"/>
                <a:gd name="T57" fmla="*/ 25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5"/>
                  </a:lnTo>
                  <a:lnTo>
                    <a:pt x="33" y="33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4" y="57"/>
                  </a:lnTo>
                  <a:lnTo>
                    <a:pt x="8" y="65"/>
                  </a:lnTo>
                  <a:lnTo>
                    <a:pt x="6" y="76"/>
                  </a:lnTo>
                  <a:lnTo>
                    <a:pt x="3" y="84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7" y="204"/>
                  </a:lnTo>
                  <a:lnTo>
                    <a:pt x="78" y="207"/>
                  </a:lnTo>
                  <a:lnTo>
                    <a:pt x="89" y="210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10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4"/>
                  </a:lnTo>
                  <a:lnTo>
                    <a:pt x="213" y="76"/>
                  </a:lnTo>
                  <a:lnTo>
                    <a:pt x="210" y="65"/>
                  </a:lnTo>
                  <a:lnTo>
                    <a:pt x="205" y="57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3"/>
                  </a:lnTo>
                  <a:lnTo>
                    <a:pt x="178" y="25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2350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45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BDD9FD26-EB7E-BC40-B878-572FFC90472B}" type="slidenum">
              <a:rPr lang="en-US" smtClean="0">
                <a:solidFill>
                  <a:srgbClr val="000000"/>
                </a:solidFill>
              </a:rPr>
              <a:pPr/>
              <a:t>58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45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Why different Intra-, Inter-AS routing ?</a:t>
            </a:r>
            <a:r>
              <a:rPr lang="en-US" sz="4800"/>
              <a:t> </a:t>
            </a:r>
          </a:p>
        </p:txBody>
      </p:sp>
      <p:sp>
        <p:nvSpPr>
          <p:cNvPr id="145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7213" y="1393825"/>
            <a:ext cx="8229600" cy="45720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3200" i="1">
                <a:solidFill>
                  <a:srgbClr val="CC0000"/>
                </a:solidFill>
              </a:rPr>
              <a:t>policy:</a:t>
            </a:r>
            <a:r>
              <a:rPr lang="en-US"/>
              <a:t> </a:t>
            </a:r>
          </a:p>
          <a:p>
            <a:r>
              <a:rPr lang="en-US"/>
              <a:t>inter-AS: admin wants control over how its traffic routed, who routes through its net. </a:t>
            </a:r>
          </a:p>
          <a:p>
            <a:r>
              <a:rPr lang="en-US"/>
              <a:t>intra-AS: single admin, so no policy decisions needed</a:t>
            </a:r>
          </a:p>
          <a:p>
            <a:pPr>
              <a:buFont typeface="Wingdings" charset="2"/>
              <a:buNone/>
            </a:pPr>
            <a:r>
              <a:rPr lang="en-US" sz="3200" i="1">
                <a:solidFill>
                  <a:srgbClr val="CC0000"/>
                </a:solidFill>
              </a:rPr>
              <a:t>scale:</a:t>
            </a:r>
            <a:endParaRPr lang="en-US" i="1">
              <a:solidFill>
                <a:srgbClr val="CC0000"/>
              </a:solidFill>
            </a:endParaRPr>
          </a:p>
          <a:p>
            <a:r>
              <a:rPr lang="en-US"/>
              <a:t>hierarchical routing saves table size, reduced update traffic</a:t>
            </a:r>
          </a:p>
          <a:p>
            <a:pPr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performance: </a:t>
            </a:r>
          </a:p>
          <a:p>
            <a:r>
              <a:rPr lang="en-US"/>
              <a:t>intra-AS: can focus on performance</a:t>
            </a:r>
          </a:p>
          <a:p>
            <a:r>
              <a:rPr lang="en-US"/>
              <a:t>inter-AS: policy may dominate over performance</a:t>
            </a:r>
          </a:p>
        </p:txBody>
      </p:sp>
      <p:pic>
        <p:nvPicPr>
          <p:cNvPr id="145414" name="Picture 4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1049338"/>
            <a:ext cx="73136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9933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9933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6B2F618E-D481-C047-9058-F00A06340BC3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99332" name="Picture 6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325" y="1014413"/>
            <a:ext cx="68564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Link-State Routing Algorithm</a:t>
            </a:r>
            <a:endParaRPr lang="en-US"/>
          </a:p>
        </p:txBody>
      </p:sp>
      <p:sp>
        <p:nvSpPr>
          <p:cNvPr id="9933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4513" y="1555750"/>
            <a:ext cx="3810000" cy="4903788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Dijkstra’s algorithm</a:t>
            </a:r>
          </a:p>
          <a:p>
            <a:r>
              <a:rPr lang="en-US" sz="2400"/>
              <a:t>net topology, link costs known to all nodes</a:t>
            </a:r>
          </a:p>
          <a:p>
            <a:pPr lvl="1"/>
            <a:r>
              <a:rPr lang="en-US" sz="2000"/>
              <a:t>accomplished via “link state broadcast” </a:t>
            </a:r>
          </a:p>
          <a:p>
            <a:pPr lvl="1"/>
            <a:r>
              <a:rPr lang="en-US" sz="2000"/>
              <a:t>all nodes have same info</a:t>
            </a:r>
          </a:p>
          <a:p>
            <a:r>
              <a:rPr lang="en-US" sz="2400"/>
              <a:t>computes least cost paths from one node (‘source”) to all other nodes</a:t>
            </a:r>
          </a:p>
          <a:p>
            <a:pPr lvl="1"/>
            <a:r>
              <a:rPr lang="en-US" sz="2000"/>
              <a:t>gives </a:t>
            </a:r>
            <a:r>
              <a:rPr lang="en-US" sz="2000" i="1">
                <a:solidFill>
                  <a:srgbClr val="000099"/>
                </a:solidFill>
              </a:rPr>
              <a:t>forwarding table</a:t>
            </a:r>
            <a:r>
              <a:rPr lang="en-US" sz="2000"/>
              <a:t> for that node</a:t>
            </a:r>
          </a:p>
          <a:p>
            <a:r>
              <a:rPr lang="en-US" sz="2400"/>
              <a:t>iterative: after k iterations, know least cost path to k dest.’s</a:t>
            </a:r>
          </a:p>
        </p:txBody>
      </p:sp>
      <p:sp>
        <p:nvSpPr>
          <p:cNvPr id="99335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75000"/>
              </a:lnSpc>
              <a:buFont typeface="Wingdings" charset="2"/>
              <a:buNone/>
            </a:pPr>
            <a:r>
              <a:rPr lang="en-US" i="1">
                <a:solidFill>
                  <a:srgbClr val="CC0000"/>
                </a:solidFill>
              </a:rPr>
              <a:t>notation:</a:t>
            </a:r>
          </a:p>
          <a:p>
            <a:pPr>
              <a:lnSpc>
                <a:spcPct val="75000"/>
              </a:lnSpc>
            </a:pPr>
            <a:r>
              <a:rPr lang="en-US">
                <a:solidFill>
                  <a:srgbClr val="000099"/>
                </a:solidFill>
                <a:latin typeface="Arial" charset="0"/>
              </a:rPr>
              <a:t>c(x,y):</a:t>
            </a:r>
            <a:r>
              <a:rPr lang="en-US" sz="2400"/>
              <a:t> link cost from node x to y;  = ∞ if not direct neighbors</a:t>
            </a:r>
          </a:p>
          <a:p>
            <a:pPr>
              <a:lnSpc>
                <a:spcPct val="75000"/>
              </a:lnSpc>
            </a:pPr>
            <a:r>
              <a:rPr lang="en-US">
                <a:solidFill>
                  <a:srgbClr val="000099"/>
                </a:solidFill>
                <a:latin typeface="Arial" charset="0"/>
              </a:rPr>
              <a:t>D(v):</a:t>
            </a:r>
            <a:r>
              <a:rPr lang="en-US" sz="2400"/>
              <a:t> current value of cost of path from source to dest. v</a:t>
            </a:r>
          </a:p>
          <a:p>
            <a:pPr>
              <a:lnSpc>
                <a:spcPct val="75000"/>
              </a:lnSpc>
            </a:pPr>
            <a:r>
              <a:rPr lang="en-US">
                <a:solidFill>
                  <a:srgbClr val="000099"/>
                </a:solidFill>
                <a:latin typeface="Arial" charset="0"/>
              </a:rPr>
              <a:t>p(v):</a:t>
            </a:r>
            <a:r>
              <a:rPr lang="en-US" sz="2400"/>
              <a:t> predecessor node along path from source to v</a:t>
            </a:r>
          </a:p>
          <a:p>
            <a:pPr>
              <a:lnSpc>
                <a:spcPct val="75000"/>
              </a:lnSpc>
            </a:pPr>
            <a:r>
              <a:rPr lang="en-US">
                <a:solidFill>
                  <a:srgbClr val="000099"/>
                </a:solidFill>
                <a:latin typeface="Arial" charset="0"/>
              </a:rPr>
              <a:t>N</a:t>
            </a:r>
            <a:r>
              <a:rPr lang="en-US">
                <a:solidFill>
                  <a:srgbClr val="000099"/>
                </a:solidFill>
                <a:latin typeface="Arial" charset="0"/>
                <a:ea typeface="Arial" charset="0"/>
                <a:cs typeface="Arial" charset="0"/>
              </a:rPr>
              <a:t>'</a:t>
            </a:r>
            <a:r>
              <a:rPr lang="en-US">
                <a:solidFill>
                  <a:srgbClr val="000099"/>
                </a:solidFill>
                <a:latin typeface="Arial" charset="0"/>
              </a:rPr>
              <a:t>:</a:t>
            </a:r>
            <a:r>
              <a:rPr lang="en-US" sz="2400"/>
              <a:t> set of nodes whose least cost path definitively known</a:t>
            </a:r>
          </a:p>
          <a:p>
            <a:pPr>
              <a:lnSpc>
                <a:spcPct val="75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86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0137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F10B8078-C5B2-0E4B-BFC1-E7AA1B40C7B4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01380" name="Picture 6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263" y="1014413"/>
            <a:ext cx="45704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Dijsktra’s Algorithm</a:t>
            </a:r>
            <a:endParaRPr lang="en-US"/>
          </a:p>
        </p:txBody>
      </p:sp>
      <p:sp>
        <p:nvSpPr>
          <p:cNvPr id="100358" name="Text Box 3"/>
          <p:cNvSpPr txBox="1">
            <a:spLocks noChangeArrowheads="1"/>
          </p:cNvSpPr>
          <p:nvPr/>
        </p:nvSpPr>
        <p:spPr bwMode="auto">
          <a:xfrm>
            <a:off x="1141413" y="1458913"/>
            <a:ext cx="304165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1  </a:t>
            </a:r>
            <a:r>
              <a:rPr lang="en-US" sz="2000" b="1" i="1" dirty="0">
                <a:solidFill>
                  <a:srgbClr val="000000"/>
                </a:solidFill>
                <a:latin typeface="Arial" charset="0"/>
              </a:rPr>
              <a:t>Initialization: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2    N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'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= {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u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}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3    for all nodes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v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4      if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v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adjacent to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u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5          then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D(v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) =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c(u,v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)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6      else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D(v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) = 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∞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7 </a:t>
            </a:r>
          </a:p>
          <a:p>
            <a:pPr marL="457200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lain" startAt="8"/>
              <a:defRPr/>
            </a:pPr>
            <a:r>
              <a:rPr lang="en-US" sz="2000" b="1" i="1" dirty="0">
                <a:solidFill>
                  <a:srgbClr val="000000"/>
                </a:solidFill>
                <a:latin typeface="Arial" charset="0"/>
              </a:rPr>
              <a:t>Loop</a:t>
            </a:r>
            <a:r>
              <a:rPr lang="en-US" sz="2000" i="1" dirty="0">
                <a:solidFill>
                  <a:srgbClr val="000000"/>
                </a:solidFill>
                <a:latin typeface="Arial" charset="0"/>
              </a:rPr>
              <a:t> 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  <a:p>
            <a:pPr marL="457200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lain" startAt="8"/>
              <a:defRPr/>
            </a:pPr>
            <a:endParaRPr lang="en-US" sz="2000" dirty="0">
              <a:solidFill>
                <a:srgbClr val="000000"/>
              </a:solidFill>
              <a:latin typeface="Arial" charset="0"/>
            </a:endParaRPr>
          </a:p>
          <a:p>
            <a:pPr marL="457200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lain" startAt="8"/>
              <a:defRPr/>
            </a:pPr>
            <a:endParaRPr lang="en-US" sz="2000" dirty="0">
              <a:solidFill>
                <a:srgbClr val="000000"/>
              </a:solidFill>
              <a:latin typeface="Arial" charset="0"/>
            </a:endParaRPr>
          </a:p>
          <a:p>
            <a:pPr marL="457200" indent="-45720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     ?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??</a:t>
            </a:r>
          </a:p>
          <a:p>
            <a:pPr marL="457200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lain" startAt="8"/>
              <a:defRPr/>
            </a:pPr>
            <a:endParaRPr lang="en-US" sz="2000" dirty="0">
              <a:solidFill>
                <a:srgbClr val="000000"/>
              </a:solidFill>
              <a:latin typeface="Arial" charset="0"/>
            </a:endParaRPr>
          </a:p>
          <a:p>
            <a:pPr marL="457200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lain" startAt="8"/>
              <a:defRPr/>
            </a:pPr>
            <a:endParaRPr lang="en-US" sz="2000" dirty="0">
              <a:solidFill>
                <a:srgbClr val="000000"/>
              </a:solidFill>
              <a:latin typeface="Arial" charset="0"/>
            </a:endParaRPr>
          </a:p>
          <a:p>
            <a:pPr marL="457200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lain" startAt="8"/>
              <a:defRPr/>
            </a:pPr>
            <a:endParaRPr lang="en-US" sz="2000" dirty="0">
              <a:solidFill>
                <a:srgbClr val="000000"/>
              </a:solidFill>
              <a:latin typeface="Arial" charset="0"/>
            </a:endParaRPr>
          </a:p>
          <a:p>
            <a:pPr marL="457200" indent="-45720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  </a:t>
            </a:r>
            <a:r>
              <a:rPr lang="en-US" sz="2000" b="1" i="1" dirty="0">
                <a:solidFill>
                  <a:srgbClr val="000000"/>
                </a:solidFill>
                <a:latin typeface="Arial" charset="0"/>
              </a:rPr>
              <a:t>until all nodes in N</a:t>
            </a:r>
            <a:r>
              <a:rPr lang="en-US" sz="2000" b="1" i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'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101383" name="Freeform 4"/>
          <p:cNvSpPr>
            <a:spLocks/>
          </p:cNvSpPr>
          <p:nvPr/>
        </p:nvSpPr>
        <p:spPr bwMode="auto">
          <a:xfrm>
            <a:off x="600075" y="3543300"/>
            <a:ext cx="800100" cy="2886075"/>
          </a:xfrm>
          <a:custGeom>
            <a:avLst/>
            <a:gdLst>
              <a:gd name="T0" fmla="*/ 1270158750 w 504"/>
              <a:gd name="T1" fmla="*/ 2147483647 h 1818"/>
              <a:gd name="T2" fmla="*/ 302418750 w 504"/>
              <a:gd name="T3" fmla="*/ 2147483647 h 1818"/>
              <a:gd name="T4" fmla="*/ 226814063 w 504"/>
              <a:gd name="T5" fmla="*/ 483870000 h 1818"/>
              <a:gd name="T6" fmla="*/ 997981875 w 504"/>
              <a:gd name="T7" fmla="*/ 362902500 h 1818"/>
              <a:gd name="T8" fmla="*/ 0 60000 65536"/>
              <a:gd name="T9" fmla="*/ 0 60000 65536"/>
              <a:gd name="T10" fmla="*/ 0 60000 65536"/>
              <a:gd name="T11" fmla="*/ 0 60000 65536"/>
              <a:gd name="T12" fmla="*/ 0 w 504"/>
              <a:gd name="T13" fmla="*/ 0 h 1818"/>
              <a:gd name="T14" fmla="*/ 504 w 504"/>
              <a:gd name="T15" fmla="*/ 1818 h 18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04" h="1818">
                <a:moveTo>
                  <a:pt x="504" y="1596"/>
                </a:moveTo>
                <a:cubicBezTo>
                  <a:pt x="444" y="1728"/>
                  <a:pt x="240" y="1818"/>
                  <a:pt x="120" y="1602"/>
                </a:cubicBezTo>
                <a:cubicBezTo>
                  <a:pt x="0" y="1386"/>
                  <a:pt x="48" y="444"/>
                  <a:pt x="90" y="192"/>
                </a:cubicBezTo>
                <a:cubicBezTo>
                  <a:pt x="162" y="0"/>
                  <a:pt x="294" y="84"/>
                  <a:pt x="396" y="144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4717382" y="947320"/>
            <a:ext cx="3571875" cy="2236788"/>
            <a:chOff x="3162" y="1071"/>
            <a:chExt cx="2250" cy="1409"/>
          </a:xfrm>
        </p:grpSpPr>
        <p:sp>
          <p:nvSpPr>
            <p:cNvPr id="9" name="Freeform 4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6" name="Oval 11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" name="Line 13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" name="Rectangle 14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" name="Oval 15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" name="Oval 16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" name="Line 17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5" name="Oval 20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6" name="Oval 21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7" name="Line 22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8" name="Line 23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9" name="Rectangle 24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0" name="Oval 25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1" name="Oval 26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2" name="Line 27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3" name="Line 28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4" name="Rectangle 29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5" name="Oval 30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6" name="Oval 31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7" name="Line 32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8" name="Line 33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" name="Rectangle 34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0" name="Oval 35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1" name="Freeform 36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2" name="Freeform 37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3" name="Freeform 38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2069 h 174"/>
                <a:gd name="T2" fmla="*/ 672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4" name="Freeform 39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5" name="Freeform 40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6" name="Freeform 41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" name="Freeform 42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8" name="Freeform 43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9" name="Freeform 44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50" name="Group 45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76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77" name="Text Box 47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u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51" name="Group 48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74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75" name="Text Box 50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y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52" name="Group 51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72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73" name="Text Box 53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x</a:t>
                </a:r>
              </a:p>
            </p:txBody>
          </p:sp>
        </p:grpSp>
        <p:grpSp>
          <p:nvGrpSpPr>
            <p:cNvPr id="53" name="Group 54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70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71" name="Text Box 56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w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54" name="Group 57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68" name="Rectangle 5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69" name="Text Box 59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v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55" name="Group 60"/>
            <p:cNvGrpSpPr>
              <a:grpSpLocks/>
            </p:cNvGrpSpPr>
            <p:nvPr/>
          </p:nvGrpSpPr>
          <p:grpSpPr bwMode="auto">
            <a:xfrm>
              <a:off x="5039" y="1756"/>
              <a:ext cx="213" cy="288"/>
              <a:chOff x="2949" y="2395"/>
              <a:chExt cx="214" cy="288"/>
            </a:xfrm>
          </p:grpSpPr>
          <p:sp>
            <p:nvSpPr>
              <p:cNvPr id="66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67" name="Text Box 62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z</a:t>
                </a:r>
              </a:p>
            </p:txBody>
          </p:sp>
        </p:grpSp>
        <p:sp>
          <p:nvSpPr>
            <p:cNvPr id="56" name="Text Box 63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7" name="Text Box 64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8" name="Text Box 65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9" name="Text Box 66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0" name="Text Box 67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1" name="Text Box 68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2" name="Text Box 69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3" name="Text Box 70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4" name="Text Box 71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5" name="Text Box 72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0288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0035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6C8E1C24-2B9F-3941-AFB1-61E9B4383D6C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00356" name="Picture 6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263" y="1014413"/>
            <a:ext cx="45704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3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Dijsktra’s Algorithm</a:t>
            </a:r>
            <a:endParaRPr lang="en-US"/>
          </a:p>
        </p:txBody>
      </p:sp>
      <p:sp>
        <p:nvSpPr>
          <p:cNvPr id="100358" name="Text Box 3"/>
          <p:cNvSpPr txBox="1">
            <a:spLocks noChangeArrowheads="1"/>
          </p:cNvSpPr>
          <p:nvPr/>
        </p:nvSpPr>
        <p:spPr bwMode="auto">
          <a:xfrm>
            <a:off x="1141413" y="1458913"/>
            <a:ext cx="6221412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1  </a:t>
            </a: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Initialization: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2    N</a:t>
            </a:r>
            <a:r>
              <a:rPr lang="en-US" sz="20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'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= {u}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3    for all nodes v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4      if v adjacent to u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5          then D(v) = c(u,v)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6      else D(v) = </a:t>
            </a:r>
            <a:r>
              <a:rPr lang="en-US" sz="20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∞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7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8   </a:t>
            </a: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Loop</a:t>
            </a:r>
            <a:r>
              <a:rPr lang="en-US" sz="2000" i="1">
                <a:solidFill>
                  <a:srgbClr val="000000"/>
                </a:solidFill>
                <a:latin typeface="Arial" charset="0"/>
              </a:rPr>
              <a:t> </a:t>
            </a: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9     find w not in N</a:t>
            </a:r>
            <a:r>
              <a:rPr lang="en-US" sz="20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'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such that D(w) is a minimum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10    add w to N</a:t>
            </a:r>
            <a:r>
              <a:rPr lang="en-US" sz="20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'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11    update D(v) for all v adjacent to w and not in N</a:t>
            </a:r>
            <a:r>
              <a:rPr lang="en-US" sz="20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'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: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12       </a:t>
            </a:r>
            <a:r>
              <a:rPr lang="en-US" sz="2000" b="1">
                <a:solidFill>
                  <a:srgbClr val="CC0000"/>
                </a:solidFill>
                <a:latin typeface="Arial" charset="0"/>
              </a:rPr>
              <a:t>D(v) = min( D(v), D(w) + c(w,v) )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13    /* new cost to v is either old cost to v or known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14     shortest path cost to w plus cost from w to v */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15  </a:t>
            </a: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until all nodes in N</a:t>
            </a:r>
            <a:r>
              <a:rPr lang="en-US" sz="2000" b="1" i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'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100359" name="Freeform 4"/>
          <p:cNvSpPr>
            <a:spLocks/>
          </p:cNvSpPr>
          <p:nvPr/>
        </p:nvSpPr>
        <p:spPr bwMode="auto">
          <a:xfrm>
            <a:off x="600075" y="3543300"/>
            <a:ext cx="800100" cy="2886075"/>
          </a:xfrm>
          <a:custGeom>
            <a:avLst/>
            <a:gdLst>
              <a:gd name="T0" fmla="*/ 1270158750 w 504"/>
              <a:gd name="T1" fmla="*/ 2147483647 h 1818"/>
              <a:gd name="T2" fmla="*/ 302418750 w 504"/>
              <a:gd name="T3" fmla="*/ 2147483647 h 1818"/>
              <a:gd name="T4" fmla="*/ 226814063 w 504"/>
              <a:gd name="T5" fmla="*/ 483870000 h 1818"/>
              <a:gd name="T6" fmla="*/ 997981875 w 504"/>
              <a:gd name="T7" fmla="*/ 362902500 h 1818"/>
              <a:gd name="T8" fmla="*/ 0 60000 65536"/>
              <a:gd name="T9" fmla="*/ 0 60000 65536"/>
              <a:gd name="T10" fmla="*/ 0 60000 65536"/>
              <a:gd name="T11" fmla="*/ 0 60000 65536"/>
              <a:gd name="T12" fmla="*/ 0 w 504"/>
              <a:gd name="T13" fmla="*/ 0 h 1818"/>
              <a:gd name="T14" fmla="*/ 504 w 504"/>
              <a:gd name="T15" fmla="*/ 1818 h 18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04" h="1818">
                <a:moveTo>
                  <a:pt x="504" y="1596"/>
                </a:moveTo>
                <a:cubicBezTo>
                  <a:pt x="444" y="1728"/>
                  <a:pt x="240" y="1818"/>
                  <a:pt x="120" y="1602"/>
                </a:cubicBezTo>
                <a:cubicBezTo>
                  <a:pt x="0" y="1386"/>
                  <a:pt x="48" y="444"/>
                  <a:pt x="90" y="192"/>
                </a:cubicBezTo>
                <a:cubicBezTo>
                  <a:pt x="162" y="0"/>
                  <a:pt x="294" y="84"/>
                  <a:pt x="396" y="144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4717382" y="947320"/>
            <a:ext cx="3571875" cy="2236788"/>
            <a:chOff x="3162" y="1071"/>
            <a:chExt cx="2250" cy="1409"/>
          </a:xfrm>
        </p:grpSpPr>
        <p:sp>
          <p:nvSpPr>
            <p:cNvPr id="9" name="Freeform 4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6" name="Oval 11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" name="Line 13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" name="Rectangle 14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" name="Oval 15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" name="Oval 16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" name="Line 17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5" name="Oval 20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6" name="Oval 21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7" name="Line 22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8" name="Line 23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9" name="Rectangle 24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0" name="Oval 25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1" name="Oval 26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2" name="Line 27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3" name="Line 28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4" name="Rectangle 29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5" name="Oval 30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6" name="Oval 31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7" name="Line 32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8" name="Line 33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" name="Rectangle 34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0" name="Oval 35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1" name="Freeform 36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2" name="Freeform 37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3" name="Freeform 38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2069 h 174"/>
                <a:gd name="T2" fmla="*/ 672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4" name="Freeform 39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5" name="Freeform 40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6" name="Freeform 41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" name="Freeform 42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8" name="Freeform 43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9" name="Freeform 44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50" name="Group 45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76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77" name="Text Box 47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u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51" name="Group 48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74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75" name="Text Box 50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y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52" name="Group 51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72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73" name="Text Box 53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x</a:t>
                </a:r>
              </a:p>
            </p:txBody>
          </p:sp>
        </p:grpSp>
        <p:grpSp>
          <p:nvGrpSpPr>
            <p:cNvPr id="53" name="Group 54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70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71" name="Text Box 56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w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54" name="Group 57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68" name="Rectangle 5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69" name="Text Box 59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v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55" name="Group 60"/>
            <p:cNvGrpSpPr>
              <a:grpSpLocks/>
            </p:cNvGrpSpPr>
            <p:nvPr/>
          </p:nvGrpSpPr>
          <p:grpSpPr bwMode="auto">
            <a:xfrm>
              <a:off x="5039" y="1756"/>
              <a:ext cx="213" cy="288"/>
              <a:chOff x="2949" y="2395"/>
              <a:chExt cx="214" cy="288"/>
            </a:xfrm>
          </p:grpSpPr>
          <p:sp>
            <p:nvSpPr>
              <p:cNvPr id="66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67" name="Text Box 62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Arial" charset="0"/>
                  </a:rPr>
                  <a:t>z</a:t>
                </a:r>
              </a:p>
            </p:txBody>
          </p:sp>
        </p:grpSp>
        <p:sp>
          <p:nvSpPr>
            <p:cNvPr id="56" name="Text Box 63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7" name="Text Box 64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8" name="Text Box 65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9" name="Text Box 66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0" name="Text Box 67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1" name="Text Box 68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2" name="Text Box 69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3" name="Text Box 70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4" name="Text Box 71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5" name="Text Box 72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6356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Network Layer</a:t>
            </a:r>
          </a:p>
        </p:txBody>
      </p:sp>
      <p:sp>
        <p:nvSpPr>
          <p:cNvPr id="1024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4-</a:t>
            </a:r>
            <a:fld id="{39EF7787-8F7B-0843-9DE6-515F07B78C20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102404" name="Picture 133" descr="underline_bas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688" y="787400"/>
            <a:ext cx="63992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405" name="Group 2"/>
          <p:cNvGrpSpPr>
            <a:grpSpLocks/>
          </p:cNvGrpSpPr>
          <p:nvPr/>
        </p:nvGrpSpPr>
        <p:grpSpPr bwMode="auto">
          <a:xfrm>
            <a:off x="4640263" y="3098800"/>
            <a:ext cx="4217987" cy="3759200"/>
            <a:chOff x="415" y="856"/>
            <a:chExt cx="2910" cy="2523"/>
          </a:xfrm>
        </p:grpSpPr>
        <p:grpSp>
          <p:nvGrpSpPr>
            <p:cNvPr id="102466" name="Group 3"/>
            <p:cNvGrpSpPr>
              <a:grpSpLocks/>
            </p:cNvGrpSpPr>
            <p:nvPr/>
          </p:nvGrpSpPr>
          <p:grpSpPr bwMode="auto">
            <a:xfrm>
              <a:off x="1290" y="1997"/>
              <a:ext cx="316" cy="267"/>
              <a:chOff x="1613" y="2011"/>
              <a:chExt cx="316" cy="267"/>
            </a:xfrm>
          </p:grpSpPr>
          <p:sp>
            <p:nvSpPr>
              <p:cNvPr id="102528" name="Oval 4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29" name="Line 5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30" name="Line 6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31" name="Rectangle 7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32" name="Oval 8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33" name="Rectangle 9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34" name="Text Box 10"/>
              <p:cNvSpPr txBox="1">
                <a:spLocks noChangeArrowheads="1"/>
              </p:cNvSpPr>
              <p:nvPr/>
            </p:nvSpPr>
            <p:spPr bwMode="auto">
              <a:xfrm>
                <a:off x="1633" y="2011"/>
                <a:ext cx="254" cy="2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w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02467" name="Text Box 11"/>
            <p:cNvSpPr txBox="1">
              <a:spLocks noChangeArrowheads="1"/>
            </p:cNvSpPr>
            <p:nvPr/>
          </p:nvSpPr>
          <p:spPr bwMode="auto">
            <a:xfrm>
              <a:off x="925" y="1959"/>
              <a:ext cx="215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68" name="Text Box 12"/>
            <p:cNvSpPr txBox="1">
              <a:spLocks noChangeArrowheads="1"/>
            </p:cNvSpPr>
            <p:nvPr/>
          </p:nvSpPr>
          <p:spPr bwMode="auto">
            <a:xfrm>
              <a:off x="1430" y="1478"/>
              <a:ext cx="215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2469" name="Group 13"/>
            <p:cNvGrpSpPr>
              <a:grpSpLocks/>
            </p:cNvGrpSpPr>
            <p:nvPr/>
          </p:nvGrpSpPr>
          <p:grpSpPr bwMode="auto">
            <a:xfrm>
              <a:off x="1299" y="2848"/>
              <a:ext cx="316" cy="266"/>
              <a:chOff x="1613" y="2011"/>
              <a:chExt cx="316" cy="266"/>
            </a:xfrm>
          </p:grpSpPr>
          <p:sp>
            <p:nvSpPr>
              <p:cNvPr id="102521" name="Oval 14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22" name="Line 15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23" name="Line 16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24" name="Rectangle 17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25" name="Oval 18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26" name="Rectangle 19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27" name="Text Box 20"/>
              <p:cNvSpPr txBox="1">
                <a:spLocks noChangeArrowheads="1"/>
              </p:cNvSpPr>
              <p:nvPr/>
            </p:nvSpPr>
            <p:spPr bwMode="auto">
              <a:xfrm>
                <a:off x="1652" y="2011"/>
                <a:ext cx="215" cy="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v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2470" name="Group 21"/>
            <p:cNvGrpSpPr>
              <a:grpSpLocks/>
            </p:cNvGrpSpPr>
            <p:nvPr/>
          </p:nvGrpSpPr>
          <p:grpSpPr bwMode="auto">
            <a:xfrm>
              <a:off x="1295" y="856"/>
              <a:ext cx="316" cy="266"/>
              <a:chOff x="1613" y="2011"/>
              <a:chExt cx="316" cy="266"/>
            </a:xfrm>
          </p:grpSpPr>
          <p:sp>
            <p:nvSpPr>
              <p:cNvPr id="102514" name="Oval 22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15" name="Line 23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16" name="Line 24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17" name="Rectangle 25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18" name="Oval 26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19" name="Rectangle 27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20" name="Text Box 28"/>
              <p:cNvSpPr txBox="1">
                <a:spLocks noChangeArrowheads="1"/>
              </p:cNvSpPr>
              <p:nvPr/>
            </p:nvSpPr>
            <p:spPr bwMode="auto">
              <a:xfrm>
                <a:off x="1652" y="2011"/>
                <a:ext cx="215" cy="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x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2471" name="Group 29"/>
            <p:cNvGrpSpPr>
              <a:grpSpLocks/>
            </p:cNvGrpSpPr>
            <p:nvPr/>
          </p:nvGrpSpPr>
          <p:grpSpPr bwMode="auto">
            <a:xfrm>
              <a:off x="415" y="2028"/>
              <a:ext cx="316" cy="267"/>
              <a:chOff x="1613" y="2011"/>
              <a:chExt cx="316" cy="267"/>
            </a:xfrm>
          </p:grpSpPr>
          <p:sp>
            <p:nvSpPr>
              <p:cNvPr id="102507" name="Oval 30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08" name="Line 31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09" name="Line 32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10" name="Rectangle 33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11" name="Oval 34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12" name="Rectangle 35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13" name="Text Box 36"/>
              <p:cNvSpPr txBox="1">
                <a:spLocks noChangeArrowheads="1"/>
              </p:cNvSpPr>
              <p:nvPr/>
            </p:nvSpPr>
            <p:spPr bwMode="auto">
              <a:xfrm>
                <a:off x="1648" y="2011"/>
                <a:ext cx="224" cy="2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u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02472" name="Line 37"/>
            <p:cNvSpPr>
              <a:spLocks noChangeShapeType="1"/>
            </p:cNvSpPr>
            <p:nvPr/>
          </p:nvSpPr>
          <p:spPr bwMode="auto">
            <a:xfrm>
              <a:off x="738" y="2156"/>
              <a:ext cx="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73" name="Line 38"/>
            <p:cNvSpPr>
              <a:spLocks noChangeShapeType="1"/>
            </p:cNvSpPr>
            <p:nvPr/>
          </p:nvSpPr>
          <p:spPr bwMode="auto">
            <a:xfrm>
              <a:off x="1440" y="1082"/>
              <a:ext cx="0" cy="9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74" name="Line 39"/>
            <p:cNvSpPr>
              <a:spLocks noChangeShapeType="1"/>
            </p:cNvSpPr>
            <p:nvPr/>
          </p:nvSpPr>
          <p:spPr bwMode="auto">
            <a:xfrm flipH="1">
              <a:off x="614" y="1021"/>
              <a:ext cx="674" cy="10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75" name="Text Box 40"/>
            <p:cNvSpPr txBox="1">
              <a:spLocks noChangeArrowheads="1"/>
            </p:cNvSpPr>
            <p:nvPr/>
          </p:nvSpPr>
          <p:spPr bwMode="auto">
            <a:xfrm>
              <a:off x="772" y="1368"/>
              <a:ext cx="215" cy="2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76" name="Line 41"/>
            <p:cNvSpPr>
              <a:spLocks noChangeShapeType="1"/>
            </p:cNvSpPr>
            <p:nvPr/>
          </p:nvSpPr>
          <p:spPr bwMode="auto">
            <a:xfrm>
              <a:off x="1447" y="2206"/>
              <a:ext cx="7" cy="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77" name="Text Box 42"/>
            <p:cNvSpPr txBox="1">
              <a:spLocks noChangeArrowheads="1"/>
            </p:cNvSpPr>
            <p:nvPr/>
          </p:nvSpPr>
          <p:spPr bwMode="auto">
            <a:xfrm>
              <a:off x="1454" y="2407"/>
              <a:ext cx="215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78" name="Freeform 43"/>
            <p:cNvSpPr>
              <a:spLocks/>
            </p:cNvSpPr>
            <p:nvPr/>
          </p:nvSpPr>
          <p:spPr bwMode="auto">
            <a:xfrm>
              <a:off x="604" y="2227"/>
              <a:ext cx="857" cy="1152"/>
            </a:xfrm>
            <a:custGeom>
              <a:avLst/>
              <a:gdLst>
                <a:gd name="T0" fmla="*/ 0 w 857"/>
                <a:gd name="T1" fmla="*/ 0 h 1152"/>
                <a:gd name="T2" fmla="*/ 562 w 857"/>
                <a:gd name="T3" fmla="*/ 1152 h 1152"/>
                <a:gd name="T4" fmla="*/ 857 w 857"/>
                <a:gd name="T5" fmla="*/ 772 h 1152"/>
                <a:gd name="T6" fmla="*/ 0 60000 65536"/>
                <a:gd name="T7" fmla="*/ 0 60000 65536"/>
                <a:gd name="T8" fmla="*/ 0 60000 65536"/>
                <a:gd name="T9" fmla="*/ 0 w 857"/>
                <a:gd name="T10" fmla="*/ 0 h 1152"/>
                <a:gd name="T11" fmla="*/ 857 w 857"/>
                <a:gd name="T12" fmla="*/ 1152 h 1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57" h="1152">
                  <a:moveTo>
                    <a:pt x="0" y="0"/>
                  </a:moveTo>
                  <a:cubicBezTo>
                    <a:pt x="95" y="191"/>
                    <a:pt x="365" y="1152"/>
                    <a:pt x="562" y="1152"/>
                  </a:cubicBezTo>
                  <a:cubicBezTo>
                    <a:pt x="759" y="1152"/>
                    <a:pt x="796" y="851"/>
                    <a:pt x="857" y="7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79" name="Text Box 44"/>
            <p:cNvSpPr txBox="1">
              <a:spLocks noChangeArrowheads="1"/>
            </p:cNvSpPr>
            <p:nvPr/>
          </p:nvSpPr>
          <p:spPr bwMode="auto">
            <a:xfrm>
              <a:off x="768" y="2582"/>
              <a:ext cx="214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7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80" name="Line 45"/>
            <p:cNvSpPr>
              <a:spLocks noChangeShapeType="1"/>
            </p:cNvSpPr>
            <p:nvPr/>
          </p:nvSpPr>
          <p:spPr bwMode="auto">
            <a:xfrm flipH="1">
              <a:off x="1450" y="2158"/>
              <a:ext cx="998" cy="8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81" name="Text Box 46"/>
            <p:cNvSpPr txBox="1">
              <a:spLocks noChangeArrowheads="1"/>
            </p:cNvSpPr>
            <p:nvPr/>
          </p:nvSpPr>
          <p:spPr bwMode="auto">
            <a:xfrm>
              <a:off x="1896" y="2569"/>
              <a:ext cx="214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82" name="Freeform 47"/>
            <p:cNvSpPr>
              <a:spLocks/>
            </p:cNvSpPr>
            <p:nvPr/>
          </p:nvSpPr>
          <p:spPr bwMode="auto">
            <a:xfrm>
              <a:off x="1477" y="1946"/>
              <a:ext cx="991" cy="484"/>
            </a:xfrm>
            <a:custGeom>
              <a:avLst/>
              <a:gdLst>
                <a:gd name="T0" fmla="*/ 0 w 991"/>
                <a:gd name="T1" fmla="*/ 168 h 484"/>
                <a:gd name="T2" fmla="*/ 204 w 991"/>
                <a:gd name="T3" fmla="*/ 484 h 484"/>
                <a:gd name="T4" fmla="*/ 302 w 991"/>
                <a:gd name="T5" fmla="*/ 7 h 484"/>
                <a:gd name="T6" fmla="*/ 379 w 991"/>
                <a:gd name="T7" fmla="*/ 442 h 484"/>
                <a:gd name="T8" fmla="*/ 534 w 991"/>
                <a:gd name="T9" fmla="*/ 21 h 484"/>
                <a:gd name="T10" fmla="*/ 611 w 991"/>
                <a:gd name="T11" fmla="*/ 351 h 484"/>
                <a:gd name="T12" fmla="*/ 660 w 991"/>
                <a:gd name="T13" fmla="*/ 77 h 484"/>
                <a:gd name="T14" fmla="*/ 991 w 991"/>
                <a:gd name="T15" fmla="*/ 218 h 4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91"/>
                <a:gd name="T25" fmla="*/ 0 h 484"/>
                <a:gd name="T26" fmla="*/ 991 w 991"/>
                <a:gd name="T27" fmla="*/ 484 h 48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91" h="484">
                  <a:moveTo>
                    <a:pt x="0" y="168"/>
                  </a:moveTo>
                  <a:cubicBezTo>
                    <a:pt x="0" y="168"/>
                    <a:pt x="145" y="484"/>
                    <a:pt x="204" y="484"/>
                  </a:cubicBezTo>
                  <a:cubicBezTo>
                    <a:pt x="263" y="484"/>
                    <a:pt x="253" y="6"/>
                    <a:pt x="302" y="7"/>
                  </a:cubicBezTo>
                  <a:cubicBezTo>
                    <a:pt x="331" y="0"/>
                    <a:pt x="313" y="444"/>
                    <a:pt x="379" y="442"/>
                  </a:cubicBezTo>
                  <a:cubicBezTo>
                    <a:pt x="418" y="444"/>
                    <a:pt x="475" y="24"/>
                    <a:pt x="534" y="21"/>
                  </a:cubicBezTo>
                  <a:cubicBezTo>
                    <a:pt x="573" y="6"/>
                    <a:pt x="575" y="360"/>
                    <a:pt x="611" y="351"/>
                  </a:cubicBezTo>
                  <a:cubicBezTo>
                    <a:pt x="647" y="342"/>
                    <a:pt x="577" y="80"/>
                    <a:pt x="660" y="77"/>
                  </a:cubicBezTo>
                  <a:cubicBezTo>
                    <a:pt x="743" y="74"/>
                    <a:pt x="922" y="189"/>
                    <a:pt x="991" y="21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2483" name="Group 48"/>
            <p:cNvGrpSpPr>
              <a:grpSpLocks/>
            </p:cNvGrpSpPr>
            <p:nvPr/>
          </p:nvGrpSpPr>
          <p:grpSpPr bwMode="auto">
            <a:xfrm>
              <a:off x="2332" y="2021"/>
              <a:ext cx="316" cy="266"/>
              <a:chOff x="1613" y="2011"/>
              <a:chExt cx="316" cy="266"/>
            </a:xfrm>
          </p:grpSpPr>
          <p:sp>
            <p:nvSpPr>
              <p:cNvPr id="102500" name="Oval 49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01" name="Line 50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02" name="Line 51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03" name="Rectangle 52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04" name="Oval 53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05" name="Rectangle 54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506" name="Text Box 55"/>
              <p:cNvSpPr txBox="1">
                <a:spLocks noChangeArrowheads="1"/>
              </p:cNvSpPr>
              <p:nvPr/>
            </p:nvSpPr>
            <p:spPr bwMode="auto">
              <a:xfrm>
                <a:off x="1652" y="2011"/>
                <a:ext cx="215" cy="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y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02484" name="Text Box 56"/>
            <p:cNvSpPr txBox="1">
              <a:spLocks noChangeArrowheads="1"/>
            </p:cNvSpPr>
            <p:nvPr/>
          </p:nvSpPr>
          <p:spPr bwMode="auto">
            <a:xfrm>
              <a:off x="1814" y="1721"/>
              <a:ext cx="214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8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2485" name="Group 57"/>
            <p:cNvGrpSpPr>
              <a:grpSpLocks/>
            </p:cNvGrpSpPr>
            <p:nvPr/>
          </p:nvGrpSpPr>
          <p:grpSpPr bwMode="auto">
            <a:xfrm>
              <a:off x="3009" y="2002"/>
              <a:ext cx="316" cy="266"/>
              <a:chOff x="1613" y="2011"/>
              <a:chExt cx="316" cy="266"/>
            </a:xfrm>
          </p:grpSpPr>
          <p:sp>
            <p:nvSpPr>
              <p:cNvPr id="102493" name="Oval 58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494" name="Line 59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495" name="Line 60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496" name="Rectangle 61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497" name="Oval 62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498" name="Rectangle 63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02499" name="Text Box 64"/>
              <p:cNvSpPr txBox="1">
                <a:spLocks noChangeArrowheads="1"/>
              </p:cNvSpPr>
              <p:nvPr/>
            </p:nvSpPr>
            <p:spPr bwMode="auto">
              <a:xfrm>
                <a:off x="1653" y="2011"/>
                <a:ext cx="215" cy="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>
                    <a:solidFill>
                      <a:srgbClr val="000000"/>
                    </a:solidFill>
                    <a:latin typeface="Arial" charset="0"/>
                  </a:rPr>
                  <a:t>z</a:t>
                </a:r>
                <a:endParaRPr lang="en-US" sz="24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102486" name="Line 65"/>
            <p:cNvSpPr>
              <a:spLocks noChangeShapeType="1"/>
            </p:cNvSpPr>
            <p:nvPr/>
          </p:nvSpPr>
          <p:spPr bwMode="auto">
            <a:xfrm>
              <a:off x="2641" y="2149"/>
              <a:ext cx="35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87" name="Text Box 66"/>
            <p:cNvSpPr txBox="1">
              <a:spLocks noChangeArrowheads="1"/>
            </p:cNvSpPr>
            <p:nvPr/>
          </p:nvSpPr>
          <p:spPr bwMode="auto">
            <a:xfrm>
              <a:off x="2706" y="2149"/>
              <a:ext cx="215" cy="2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88" name="Line 67"/>
            <p:cNvSpPr>
              <a:spLocks noChangeShapeType="1"/>
            </p:cNvSpPr>
            <p:nvPr/>
          </p:nvSpPr>
          <p:spPr bwMode="auto">
            <a:xfrm>
              <a:off x="1503" y="990"/>
              <a:ext cx="963" cy="1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89" name="Text Box 68"/>
            <p:cNvSpPr txBox="1">
              <a:spLocks noChangeArrowheads="1"/>
            </p:cNvSpPr>
            <p:nvPr/>
          </p:nvSpPr>
          <p:spPr bwMode="auto">
            <a:xfrm>
              <a:off x="1919" y="1343"/>
              <a:ext cx="214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7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90" name="Freeform 69"/>
            <p:cNvSpPr>
              <a:spLocks/>
            </p:cNvSpPr>
            <p:nvPr/>
          </p:nvSpPr>
          <p:spPr bwMode="auto">
            <a:xfrm>
              <a:off x="1489" y="976"/>
              <a:ext cx="28" cy="14"/>
            </a:xfrm>
            <a:custGeom>
              <a:avLst/>
              <a:gdLst>
                <a:gd name="T0" fmla="*/ 0 w 28"/>
                <a:gd name="T1" fmla="*/ 14 h 14"/>
                <a:gd name="T2" fmla="*/ 28 w 28"/>
                <a:gd name="T3" fmla="*/ 0 h 14"/>
                <a:gd name="T4" fmla="*/ 0 w 28"/>
                <a:gd name="T5" fmla="*/ 14 h 14"/>
                <a:gd name="T6" fmla="*/ 0 60000 65536"/>
                <a:gd name="T7" fmla="*/ 0 60000 65536"/>
                <a:gd name="T8" fmla="*/ 0 60000 65536"/>
                <a:gd name="T9" fmla="*/ 0 w 28"/>
                <a:gd name="T10" fmla="*/ 0 h 14"/>
                <a:gd name="T11" fmla="*/ 28 w 28"/>
                <a:gd name="T12" fmla="*/ 14 h 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" h="14">
                  <a:moveTo>
                    <a:pt x="0" y="14"/>
                  </a:moveTo>
                  <a:cubicBezTo>
                    <a:pt x="9" y="9"/>
                    <a:pt x="28" y="0"/>
                    <a:pt x="28" y="0"/>
                  </a:cubicBezTo>
                  <a:cubicBezTo>
                    <a:pt x="28" y="0"/>
                    <a:pt x="9" y="9"/>
                    <a:pt x="0" y="14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91" name="Freeform 70"/>
            <p:cNvSpPr>
              <a:spLocks/>
            </p:cNvSpPr>
            <p:nvPr/>
          </p:nvSpPr>
          <p:spPr bwMode="auto">
            <a:xfrm>
              <a:off x="1623" y="999"/>
              <a:ext cx="1510" cy="1052"/>
            </a:xfrm>
            <a:custGeom>
              <a:avLst/>
              <a:gdLst>
                <a:gd name="T0" fmla="*/ 0 w 1510"/>
                <a:gd name="T1" fmla="*/ 5 h 1052"/>
                <a:gd name="T2" fmla="*/ 1102 w 1510"/>
                <a:gd name="T3" fmla="*/ 174 h 1052"/>
                <a:gd name="T4" fmla="*/ 1510 w 1510"/>
                <a:gd name="T5" fmla="*/ 1052 h 1052"/>
                <a:gd name="T6" fmla="*/ 0 60000 65536"/>
                <a:gd name="T7" fmla="*/ 0 60000 65536"/>
                <a:gd name="T8" fmla="*/ 0 60000 65536"/>
                <a:gd name="T9" fmla="*/ 0 w 1510"/>
                <a:gd name="T10" fmla="*/ 0 h 1052"/>
                <a:gd name="T11" fmla="*/ 1510 w 1510"/>
                <a:gd name="T12" fmla="*/ 1052 h 10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0" h="1052">
                  <a:moveTo>
                    <a:pt x="0" y="5"/>
                  </a:moveTo>
                  <a:cubicBezTo>
                    <a:pt x="184" y="33"/>
                    <a:pt x="851" y="0"/>
                    <a:pt x="1102" y="174"/>
                  </a:cubicBezTo>
                  <a:cubicBezTo>
                    <a:pt x="1353" y="348"/>
                    <a:pt x="1425" y="869"/>
                    <a:pt x="1510" y="10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92" name="Text Box 71"/>
            <p:cNvSpPr txBox="1">
              <a:spLocks noChangeArrowheads="1"/>
            </p:cNvSpPr>
            <p:nvPr/>
          </p:nvSpPr>
          <p:spPr bwMode="auto">
            <a:xfrm>
              <a:off x="2680" y="1008"/>
              <a:ext cx="215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 sz="24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02406" name="Rectangle 72"/>
          <p:cNvSpPr>
            <a:spLocks noChangeArrowheads="1"/>
          </p:cNvSpPr>
          <p:nvPr/>
        </p:nvSpPr>
        <p:spPr bwMode="auto">
          <a:xfrm>
            <a:off x="487363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>
                <a:solidFill>
                  <a:srgbClr val="000099"/>
                </a:solidFill>
                <a:latin typeface="Gill Sans MT" charset="0"/>
              </a:rPr>
              <a:t>Dijkstra’s algorithm: example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102407" name="Text Box 73"/>
          <p:cNvSpPr txBox="1">
            <a:spLocks noChangeArrowheads="1"/>
          </p:cNvSpPr>
          <p:nvPr/>
        </p:nvSpPr>
        <p:spPr bwMode="auto">
          <a:xfrm>
            <a:off x="474663" y="1277938"/>
            <a:ext cx="7064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Step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08" name="Text Box 74"/>
          <p:cNvSpPr txBox="1">
            <a:spLocks noChangeArrowheads="1"/>
          </p:cNvSpPr>
          <p:nvPr/>
        </p:nvSpPr>
        <p:spPr bwMode="auto">
          <a:xfrm>
            <a:off x="1458913" y="1284288"/>
            <a:ext cx="417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N</a:t>
            </a:r>
            <a:r>
              <a:rPr lang="en-US" sz="20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'</a:t>
            </a:r>
          </a:p>
        </p:txBody>
      </p:sp>
      <p:sp>
        <p:nvSpPr>
          <p:cNvPr id="102409" name="Text Box 75"/>
          <p:cNvSpPr txBox="1">
            <a:spLocks noChangeArrowheads="1"/>
          </p:cNvSpPr>
          <p:nvPr/>
        </p:nvSpPr>
        <p:spPr bwMode="auto">
          <a:xfrm>
            <a:off x="2043113" y="1009650"/>
            <a:ext cx="6778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D(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v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)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p(v)</a:t>
            </a:r>
          </a:p>
        </p:txBody>
      </p:sp>
      <p:sp>
        <p:nvSpPr>
          <p:cNvPr id="102410" name="Text Box 76"/>
          <p:cNvSpPr txBox="1">
            <a:spLocks noChangeArrowheads="1"/>
          </p:cNvSpPr>
          <p:nvPr/>
        </p:nvSpPr>
        <p:spPr bwMode="auto">
          <a:xfrm>
            <a:off x="511175" y="1617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102411" name="Text Box 77"/>
          <p:cNvSpPr txBox="1">
            <a:spLocks noChangeArrowheads="1"/>
          </p:cNvSpPr>
          <p:nvPr/>
        </p:nvSpPr>
        <p:spPr bwMode="auto">
          <a:xfrm>
            <a:off x="515938" y="19145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02412" name="Text Box 78"/>
          <p:cNvSpPr txBox="1">
            <a:spLocks noChangeArrowheads="1"/>
          </p:cNvSpPr>
          <p:nvPr/>
        </p:nvSpPr>
        <p:spPr bwMode="auto">
          <a:xfrm>
            <a:off x="517525" y="22225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02413" name="Text Box 79"/>
          <p:cNvSpPr txBox="1">
            <a:spLocks noChangeArrowheads="1"/>
          </p:cNvSpPr>
          <p:nvPr/>
        </p:nvSpPr>
        <p:spPr bwMode="auto">
          <a:xfrm>
            <a:off x="511175" y="25241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102414" name="Text Box 80"/>
          <p:cNvSpPr txBox="1">
            <a:spLocks noChangeArrowheads="1"/>
          </p:cNvSpPr>
          <p:nvPr/>
        </p:nvSpPr>
        <p:spPr bwMode="auto">
          <a:xfrm>
            <a:off x="509588" y="28273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102415" name="Text Box 81"/>
          <p:cNvSpPr txBox="1">
            <a:spLocks noChangeArrowheads="1"/>
          </p:cNvSpPr>
          <p:nvPr/>
        </p:nvSpPr>
        <p:spPr bwMode="auto">
          <a:xfrm>
            <a:off x="514350" y="31321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102416" name="Text Box 82"/>
          <p:cNvSpPr txBox="1">
            <a:spLocks noChangeArrowheads="1"/>
          </p:cNvSpPr>
          <p:nvPr/>
        </p:nvSpPr>
        <p:spPr bwMode="auto">
          <a:xfrm>
            <a:off x="2630488" y="1017588"/>
            <a:ext cx="733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D(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w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)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p(w)</a:t>
            </a:r>
          </a:p>
        </p:txBody>
      </p:sp>
      <p:sp>
        <p:nvSpPr>
          <p:cNvPr id="102417" name="Text Box 83"/>
          <p:cNvSpPr txBox="1">
            <a:spLocks noChangeArrowheads="1"/>
          </p:cNvSpPr>
          <p:nvPr/>
        </p:nvSpPr>
        <p:spPr bwMode="auto">
          <a:xfrm>
            <a:off x="3306763" y="1017588"/>
            <a:ext cx="6778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D(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)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p(x)</a:t>
            </a:r>
          </a:p>
        </p:txBody>
      </p:sp>
      <p:sp>
        <p:nvSpPr>
          <p:cNvPr id="102418" name="Text Box 84"/>
          <p:cNvSpPr txBox="1">
            <a:spLocks noChangeArrowheads="1"/>
          </p:cNvSpPr>
          <p:nvPr/>
        </p:nvSpPr>
        <p:spPr bwMode="auto">
          <a:xfrm>
            <a:off x="3946525" y="1017588"/>
            <a:ext cx="6778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D(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)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p(y)</a:t>
            </a:r>
          </a:p>
        </p:txBody>
      </p:sp>
      <p:sp>
        <p:nvSpPr>
          <p:cNvPr id="102419" name="Text Box 85"/>
          <p:cNvSpPr txBox="1">
            <a:spLocks noChangeArrowheads="1"/>
          </p:cNvSpPr>
          <p:nvPr/>
        </p:nvSpPr>
        <p:spPr bwMode="auto">
          <a:xfrm>
            <a:off x="4578350" y="1022350"/>
            <a:ext cx="663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D(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)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p(z)</a:t>
            </a:r>
          </a:p>
        </p:txBody>
      </p:sp>
      <p:sp>
        <p:nvSpPr>
          <p:cNvPr id="102420" name="Line 86"/>
          <p:cNvSpPr>
            <a:spLocks noChangeShapeType="1"/>
          </p:cNvSpPr>
          <p:nvPr/>
        </p:nvSpPr>
        <p:spPr bwMode="auto">
          <a:xfrm>
            <a:off x="600075" y="1638300"/>
            <a:ext cx="462915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21" name="Line 87"/>
          <p:cNvSpPr>
            <a:spLocks noChangeShapeType="1"/>
          </p:cNvSpPr>
          <p:nvPr/>
        </p:nvSpPr>
        <p:spPr bwMode="auto">
          <a:xfrm>
            <a:off x="581025" y="1952625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22" name="Text Box 88"/>
          <p:cNvSpPr txBox="1">
            <a:spLocks noChangeArrowheads="1"/>
          </p:cNvSpPr>
          <p:nvPr/>
        </p:nvSpPr>
        <p:spPr bwMode="auto">
          <a:xfrm>
            <a:off x="1492250" y="16081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u</a:t>
            </a:r>
          </a:p>
        </p:txBody>
      </p:sp>
      <p:sp>
        <p:nvSpPr>
          <p:cNvPr id="102423" name="Line 89"/>
          <p:cNvSpPr>
            <a:spLocks noChangeShapeType="1"/>
          </p:cNvSpPr>
          <p:nvPr/>
        </p:nvSpPr>
        <p:spPr bwMode="auto">
          <a:xfrm>
            <a:off x="581025" y="2247900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24" name="Line 90"/>
          <p:cNvSpPr>
            <a:spLocks noChangeShapeType="1"/>
          </p:cNvSpPr>
          <p:nvPr/>
        </p:nvSpPr>
        <p:spPr bwMode="auto">
          <a:xfrm>
            <a:off x="581025" y="2562225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25" name="Line 91"/>
          <p:cNvSpPr>
            <a:spLocks noChangeShapeType="1"/>
          </p:cNvSpPr>
          <p:nvPr/>
        </p:nvSpPr>
        <p:spPr bwMode="auto">
          <a:xfrm>
            <a:off x="565150" y="2865438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26" name="Line 92"/>
          <p:cNvSpPr>
            <a:spLocks noChangeShapeType="1"/>
          </p:cNvSpPr>
          <p:nvPr/>
        </p:nvSpPr>
        <p:spPr bwMode="auto">
          <a:xfrm>
            <a:off x="576263" y="3171825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27" name="Line 93"/>
          <p:cNvSpPr>
            <a:spLocks noChangeShapeType="1"/>
          </p:cNvSpPr>
          <p:nvPr/>
        </p:nvSpPr>
        <p:spPr bwMode="auto">
          <a:xfrm>
            <a:off x="581025" y="3467100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9" name="Group 94"/>
          <p:cNvGrpSpPr>
            <a:grpSpLocks/>
          </p:cNvGrpSpPr>
          <p:nvPr/>
        </p:nvGrpSpPr>
        <p:grpSpPr bwMode="auto">
          <a:xfrm>
            <a:off x="2190750" y="1609725"/>
            <a:ext cx="3084513" cy="371475"/>
            <a:chOff x="1380" y="1014"/>
            <a:chExt cx="1943" cy="234"/>
          </a:xfrm>
        </p:grpSpPr>
        <p:sp>
          <p:nvSpPr>
            <p:cNvPr id="102461" name="Text Box 95"/>
            <p:cNvSpPr txBox="1">
              <a:spLocks noChangeArrowheads="1"/>
            </p:cNvSpPr>
            <p:nvPr/>
          </p:nvSpPr>
          <p:spPr bwMode="auto">
            <a:xfrm>
              <a:off x="3043" y="1014"/>
              <a:ext cx="2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mic Sans MS" charset="0"/>
                </a:rPr>
                <a:t>∞ </a:t>
              </a:r>
              <a:endParaRPr lang="en-US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62" name="Text Box 96"/>
            <p:cNvSpPr txBox="1">
              <a:spLocks noChangeArrowheads="1"/>
            </p:cNvSpPr>
            <p:nvPr/>
          </p:nvSpPr>
          <p:spPr bwMode="auto">
            <a:xfrm>
              <a:off x="2647" y="1014"/>
              <a:ext cx="2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mic Sans MS" charset="0"/>
                </a:rPr>
                <a:t>∞ </a:t>
              </a:r>
              <a:endParaRPr lang="en-US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63" name="Text Box 97"/>
            <p:cNvSpPr txBox="1">
              <a:spLocks noChangeArrowheads="1"/>
            </p:cNvSpPr>
            <p:nvPr/>
          </p:nvSpPr>
          <p:spPr bwMode="auto">
            <a:xfrm>
              <a:off x="1380" y="1017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7,u</a:t>
              </a:r>
            </a:p>
          </p:txBody>
        </p:sp>
        <p:sp>
          <p:nvSpPr>
            <p:cNvPr id="102464" name="Text Box 98"/>
            <p:cNvSpPr txBox="1">
              <a:spLocks noChangeArrowheads="1"/>
            </p:cNvSpPr>
            <p:nvPr/>
          </p:nvSpPr>
          <p:spPr bwMode="auto">
            <a:xfrm>
              <a:off x="1787" y="1015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3,u</a:t>
              </a:r>
            </a:p>
          </p:txBody>
        </p:sp>
        <p:sp>
          <p:nvSpPr>
            <p:cNvPr id="102465" name="Text Box 99"/>
            <p:cNvSpPr txBox="1">
              <a:spLocks noChangeArrowheads="1"/>
            </p:cNvSpPr>
            <p:nvPr/>
          </p:nvSpPr>
          <p:spPr bwMode="auto">
            <a:xfrm>
              <a:off x="2190" y="1016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5,u</a:t>
              </a:r>
            </a:p>
          </p:txBody>
        </p:sp>
      </p:grpSp>
      <p:sp>
        <p:nvSpPr>
          <p:cNvPr id="717924" name="Text Box 100"/>
          <p:cNvSpPr txBox="1">
            <a:spLocks noChangeArrowheads="1"/>
          </p:cNvSpPr>
          <p:nvPr/>
        </p:nvSpPr>
        <p:spPr bwMode="auto">
          <a:xfrm>
            <a:off x="1346200" y="1905000"/>
            <a:ext cx="476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uw</a:t>
            </a:r>
          </a:p>
        </p:txBody>
      </p:sp>
      <p:grpSp>
        <p:nvGrpSpPr>
          <p:cNvPr id="10" name="Group 101"/>
          <p:cNvGrpSpPr>
            <a:grpSpLocks/>
          </p:cNvGrpSpPr>
          <p:nvPr/>
        </p:nvGrpSpPr>
        <p:grpSpPr bwMode="auto">
          <a:xfrm>
            <a:off x="2163763" y="1916113"/>
            <a:ext cx="3122612" cy="371475"/>
            <a:chOff x="1356" y="1014"/>
            <a:chExt cx="1967" cy="234"/>
          </a:xfrm>
        </p:grpSpPr>
        <p:sp>
          <p:nvSpPr>
            <p:cNvPr id="102456" name="Text Box 102"/>
            <p:cNvSpPr txBox="1">
              <a:spLocks noChangeArrowheads="1"/>
            </p:cNvSpPr>
            <p:nvPr/>
          </p:nvSpPr>
          <p:spPr bwMode="auto">
            <a:xfrm>
              <a:off x="3043" y="1014"/>
              <a:ext cx="2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mic Sans MS" charset="0"/>
                </a:rPr>
                <a:t>∞ </a:t>
              </a:r>
              <a:endParaRPr lang="en-US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57" name="Text Box 103"/>
            <p:cNvSpPr txBox="1">
              <a:spLocks noChangeArrowheads="1"/>
            </p:cNvSpPr>
            <p:nvPr/>
          </p:nvSpPr>
          <p:spPr bwMode="auto">
            <a:xfrm>
              <a:off x="2482" y="1014"/>
              <a:ext cx="44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11</a:t>
              </a:r>
              <a:r>
                <a:rPr lang="en-US">
                  <a:solidFill>
                    <a:srgbClr val="000000"/>
                  </a:solidFill>
                  <a:latin typeface="Arial" charset="0"/>
                </a:rPr>
                <a:t>,w</a:t>
              </a:r>
              <a:r>
                <a:rPr lang="en-US">
                  <a:solidFill>
                    <a:srgbClr val="000000"/>
                  </a:solidFill>
                  <a:latin typeface="Comic Sans MS" charset="0"/>
                </a:rPr>
                <a:t> </a:t>
              </a:r>
              <a:endParaRPr lang="en-US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58" name="Text Box 104"/>
            <p:cNvSpPr txBox="1">
              <a:spLocks noChangeArrowheads="1"/>
            </p:cNvSpPr>
            <p:nvPr/>
          </p:nvSpPr>
          <p:spPr bwMode="auto">
            <a:xfrm>
              <a:off x="1356" y="1017"/>
              <a:ext cx="3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6,w</a:t>
              </a:r>
            </a:p>
          </p:txBody>
        </p:sp>
        <p:sp>
          <p:nvSpPr>
            <p:cNvPr id="102459" name="Text Box 105"/>
            <p:cNvSpPr txBox="1">
              <a:spLocks noChangeArrowheads="1"/>
            </p:cNvSpPr>
            <p:nvPr/>
          </p:nvSpPr>
          <p:spPr bwMode="auto">
            <a:xfrm>
              <a:off x="1987" y="1015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60" name="Text Box 106"/>
            <p:cNvSpPr txBox="1">
              <a:spLocks noChangeArrowheads="1"/>
            </p:cNvSpPr>
            <p:nvPr/>
          </p:nvSpPr>
          <p:spPr bwMode="auto">
            <a:xfrm>
              <a:off x="2190" y="1016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5,u</a:t>
              </a:r>
            </a:p>
          </p:txBody>
        </p:sp>
      </p:grpSp>
      <p:grpSp>
        <p:nvGrpSpPr>
          <p:cNvPr id="11" name="Group 107"/>
          <p:cNvGrpSpPr>
            <a:grpSpLocks/>
          </p:cNvGrpSpPr>
          <p:nvPr/>
        </p:nvGrpSpPr>
        <p:grpSpPr bwMode="auto">
          <a:xfrm>
            <a:off x="2162175" y="2214563"/>
            <a:ext cx="3122613" cy="376237"/>
            <a:chOff x="1356" y="1011"/>
            <a:chExt cx="1967" cy="237"/>
          </a:xfrm>
        </p:grpSpPr>
        <p:sp>
          <p:nvSpPr>
            <p:cNvPr id="102451" name="Text Box 108"/>
            <p:cNvSpPr txBox="1">
              <a:spLocks noChangeArrowheads="1"/>
            </p:cNvSpPr>
            <p:nvPr/>
          </p:nvSpPr>
          <p:spPr bwMode="auto">
            <a:xfrm>
              <a:off x="2913" y="1011"/>
              <a:ext cx="41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14</a:t>
              </a:r>
              <a:r>
                <a:rPr lang="en-US">
                  <a:solidFill>
                    <a:srgbClr val="000000"/>
                  </a:solidFill>
                  <a:latin typeface="Arial" charset="0"/>
                </a:rPr>
                <a:t>,x </a:t>
              </a:r>
            </a:p>
          </p:txBody>
        </p:sp>
        <p:sp>
          <p:nvSpPr>
            <p:cNvPr id="102452" name="Text Box 109"/>
            <p:cNvSpPr txBox="1">
              <a:spLocks noChangeArrowheads="1"/>
            </p:cNvSpPr>
            <p:nvPr/>
          </p:nvSpPr>
          <p:spPr bwMode="auto">
            <a:xfrm>
              <a:off x="2489" y="1011"/>
              <a:ext cx="43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11,</a:t>
              </a:r>
              <a:r>
                <a:rPr lang="en-US">
                  <a:solidFill>
                    <a:srgbClr val="000000"/>
                  </a:solidFill>
                  <a:latin typeface="Arial" charset="0"/>
                </a:rPr>
                <a:t>w </a:t>
              </a:r>
              <a:endParaRPr lang="en-US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53" name="Text Box 110"/>
            <p:cNvSpPr txBox="1">
              <a:spLocks noChangeArrowheads="1"/>
            </p:cNvSpPr>
            <p:nvPr/>
          </p:nvSpPr>
          <p:spPr bwMode="auto">
            <a:xfrm>
              <a:off x="1356" y="1017"/>
              <a:ext cx="3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</a:rPr>
                <a:t>6,w</a:t>
              </a:r>
            </a:p>
          </p:txBody>
        </p:sp>
        <p:sp>
          <p:nvSpPr>
            <p:cNvPr id="102454" name="Text Box 111"/>
            <p:cNvSpPr txBox="1">
              <a:spLocks noChangeArrowheads="1"/>
            </p:cNvSpPr>
            <p:nvPr/>
          </p:nvSpPr>
          <p:spPr bwMode="auto">
            <a:xfrm>
              <a:off x="1987" y="1015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2455" name="Text Box 112"/>
            <p:cNvSpPr txBox="1">
              <a:spLocks noChangeArrowheads="1"/>
            </p:cNvSpPr>
            <p:nvPr/>
          </p:nvSpPr>
          <p:spPr bwMode="auto">
            <a:xfrm>
              <a:off x="2390" y="1016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717937" name="Oval 113"/>
          <p:cNvSpPr>
            <a:spLocks noChangeArrowheads="1"/>
          </p:cNvSpPr>
          <p:nvPr/>
        </p:nvSpPr>
        <p:spPr bwMode="auto">
          <a:xfrm>
            <a:off x="2828925" y="1666875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17938" name="Oval 114"/>
          <p:cNvSpPr>
            <a:spLocks noChangeArrowheads="1"/>
          </p:cNvSpPr>
          <p:nvPr/>
        </p:nvSpPr>
        <p:spPr bwMode="auto">
          <a:xfrm>
            <a:off x="3482975" y="1952625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17939" name="Text Box 115"/>
          <p:cNvSpPr txBox="1">
            <a:spLocks noChangeArrowheads="1"/>
          </p:cNvSpPr>
          <p:nvPr/>
        </p:nvSpPr>
        <p:spPr bwMode="auto">
          <a:xfrm>
            <a:off x="1239838" y="2214563"/>
            <a:ext cx="59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uwx</a:t>
            </a:r>
          </a:p>
        </p:txBody>
      </p:sp>
      <p:sp>
        <p:nvSpPr>
          <p:cNvPr id="717940" name="Oval 116"/>
          <p:cNvSpPr>
            <a:spLocks noChangeArrowheads="1"/>
          </p:cNvSpPr>
          <p:nvPr/>
        </p:nvSpPr>
        <p:spPr bwMode="auto">
          <a:xfrm>
            <a:off x="2174875" y="2271713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17941" name="Text Box 117"/>
          <p:cNvSpPr txBox="1">
            <a:spLocks noChangeArrowheads="1"/>
          </p:cNvSpPr>
          <p:nvPr/>
        </p:nvSpPr>
        <p:spPr bwMode="auto">
          <a:xfrm>
            <a:off x="1144588" y="2500313"/>
            <a:ext cx="704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uwxv</a:t>
            </a:r>
          </a:p>
        </p:txBody>
      </p:sp>
      <p:grpSp>
        <p:nvGrpSpPr>
          <p:cNvPr id="12" name="Group 118"/>
          <p:cNvGrpSpPr>
            <a:grpSpLocks/>
          </p:cNvGrpSpPr>
          <p:nvPr/>
        </p:nvGrpSpPr>
        <p:grpSpPr bwMode="auto">
          <a:xfrm>
            <a:off x="4008438" y="2511425"/>
            <a:ext cx="1273175" cy="366713"/>
            <a:chOff x="1492" y="2777"/>
            <a:chExt cx="802" cy="231"/>
          </a:xfrm>
        </p:grpSpPr>
        <p:sp>
          <p:nvSpPr>
            <p:cNvPr id="102449" name="Text Box 119"/>
            <p:cNvSpPr txBox="1">
              <a:spLocks noChangeArrowheads="1"/>
            </p:cNvSpPr>
            <p:nvPr/>
          </p:nvSpPr>
          <p:spPr bwMode="auto">
            <a:xfrm>
              <a:off x="1884" y="2777"/>
              <a:ext cx="41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14</a:t>
              </a:r>
              <a:r>
                <a:rPr lang="en-US">
                  <a:solidFill>
                    <a:srgbClr val="000000"/>
                  </a:solidFill>
                  <a:latin typeface="Arial" charset="0"/>
                </a:rPr>
                <a:t>,x </a:t>
              </a:r>
            </a:p>
          </p:txBody>
        </p:sp>
        <p:sp>
          <p:nvSpPr>
            <p:cNvPr id="102450" name="Text Box 120"/>
            <p:cNvSpPr txBox="1">
              <a:spLocks noChangeArrowheads="1"/>
            </p:cNvSpPr>
            <p:nvPr/>
          </p:nvSpPr>
          <p:spPr bwMode="auto">
            <a:xfrm>
              <a:off x="1492" y="2777"/>
              <a:ext cx="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10,</a:t>
              </a:r>
              <a:r>
                <a:rPr lang="en-US">
                  <a:solidFill>
                    <a:srgbClr val="000000"/>
                  </a:solidFill>
                  <a:latin typeface="Arial" charset="0"/>
                </a:rPr>
                <a:t>v </a:t>
              </a:r>
              <a:endParaRPr lang="en-US" sz="20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717945" name="Oval 121"/>
          <p:cNvSpPr>
            <a:spLocks noChangeArrowheads="1"/>
          </p:cNvSpPr>
          <p:nvPr/>
        </p:nvSpPr>
        <p:spPr bwMode="auto">
          <a:xfrm>
            <a:off x="4011613" y="2570163"/>
            <a:ext cx="528637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17946" name="Text Box 122"/>
          <p:cNvSpPr txBox="1">
            <a:spLocks noChangeArrowheads="1"/>
          </p:cNvSpPr>
          <p:nvPr/>
        </p:nvSpPr>
        <p:spPr bwMode="auto">
          <a:xfrm>
            <a:off x="1060450" y="2819400"/>
            <a:ext cx="81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uwxvy</a:t>
            </a:r>
          </a:p>
        </p:txBody>
      </p:sp>
      <p:sp>
        <p:nvSpPr>
          <p:cNvPr id="717947" name="Text Box 123"/>
          <p:cNvSpPr txBox="1">
            <a:spLocks noChangeArrowheads="1"/>
          </p:cNvSpPr>
          <p:nvPr/>
        </p:nvSpPr>
        <p:spPr bwMode="auto">
          <a:xfrm>
            <a:off x="4638675" y="2830513"/>
            <a:ext cx="650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12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,y </a:t>
            </a:r>
          </a:p>
        </p:txBody>
      </p:sp>
      <p:sp>
        <p:nvSpPr>
          <p:cNvPr id="717948" name="Oval 124"/>
          <p:cNvSpPr>
            <a:spLocks noChangeArrowheads="1"/>
          </p:cNvSpPr>
          <p:nvPr/>
        </p:nvSpPr>
        <p:spPr bwMode="auto">
          <a:xfrm>
            <a:off x="4676775" y="2887663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17949" name="Rectangle 125"/>
          <p:cNvSpPr>
            <a:spLocks noChangeArrowheads="1"/>
          </p:cNvSpPr>
          <p:nvPr/>
        </p:nvSpPr>
        <p:spPr bwMode="auto">
          <a:xfrm>
            <a:off x="538163" y="3775075"/>
            <a:ext cx="3810000" cy="239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None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notes: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000">
                <a:solidFill>
                  <a:srgbClr val="000000"/>
                </a:solidFill>
                <a:latin typeface="Gill Sans MT" charset="0"/>
              </a:rPr>
              <a:t>construct shortest path tree by tracing predecessor nodes</a:t>
            </a:r>
          </a:p>
          <a:p>
            <a:pPr marL="342900" indent="-342900" defTabSz="91440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sz="2000">
                <a:solidFill>
                  <a:srgbClr val="000000"/>
                </a:solidFill>
                <a:latin typeface="Gill Sans MT" charset="0"/>
              </a:rPr>
              <a:t>ties can exist (can be broken arbitrarily)</a:t>
            </a:r>
          </a:p>
        </p:txBody>
      </p:sp>
      <p:sp>
        <p:nvSpPr>
          <p:cNvPr id="717950" name="Line 126"/>
          <p:cNvSpPr>
            <a:spLocks noChangeShapeType="1"/>
          </p:cNvSpPr>
          <p:nvPr/>
        </p:nvSpPr>
        <p:spPr bwMode="auto">
          <a:xfrm>
            <a:off x="7874000" y="4995863"/>
            <a:ext cx="5905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951" name="Line 127"/>
          <p:cNvSpPr>
            <a:spLocks noChangeShapeType="1"/>
          </p:cNvSpPr>
          <p:nvPr/>
        </p:nvSpPr>
        <p:spPr bwMode="auto">
          <a:xfrm flipV="1">
            <a:off x="6124575" y="4995863"/>
            <a:ext cx="1463675" cy="12049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952" name="Line 128"/>
          <p:cNvSpPr>
            <a:spLocks noChangeShapeType="1"/>
          </p:cNvSpPr>
          <p:nvPr/>
        </p:nvSpPr>
        <p:spPr bwMode="auto">
          <a:xfrm>
            <a:off x="6115050" y="5110163"/>
            <a:ext cx="9525" cy="1047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953" name="Line 129"/>
          <p:cNvSpPr>
            <a:spLocks noChangeShapeType="1"/>
          </p:cNvSpPr>
          <p:nvPr/>
        </p:nvSpPr>
        <p:spPr bwMode="auto">
          <a:xfrm flipV="1">
            <a:off x="4906963" y="3252788"/>
            <a:ext cx="1012825" cy="16287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954" name="Line 130"/>
          <p:cNvSpPr>
            <a:spLocks noChangeShapeType="1"/>
          </p:cNvSpPr>
          <p:nvPr/>
        </p:nvSpPr>
        <p:spPr bwMode="auto">
          <a:xfrm flipV="1">
            <a:off x="5008563" y="4999038"/>
            <a:ext cx="9445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955" name="Text Box 131"/>
          <p:cNvSpPr txBox="1">
            <a:spLocks noChangeArrowheads="1"/>
          </p:cNvSpPr>
          <p:nvPr/>
        </p:nvSpPr>
        <p:spPr bwMode="auto">
          <a:xfrm>
            <a:off x="931863" y="3117850"/>
            <a:ext cx="933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uwxvyz</a:t>
            </a:r>
          </a:p>
        </p:txBody>
      </p:sp>
    </p:spTree>
    <p:extLst>
      <p:ext uri="{BB962C8B-B14F-4D97-AF65-F5344CB8AC3E}">
        <p14:creationId xmlns:p14="http://schemas.microsoft.com/office/powerpoint/2010/main" val="3482931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17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1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1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1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17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71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71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71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1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71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71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1000"/>
                                        <p:tgtEl>
                                          <p:spTgt spid="71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1000"/>
                                        <p:tgtEl>
                                          <p:spTgt spid="717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1000"/>
                                        <p:tgtEl>
                                          <p:spTgt spid="717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1000"/>
                                        <p:tgtEl>
                                          <p:spTgt spid="717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24" grpId="0"/>
      <p:bldP spid="717937" grpId="0" animBg="1"/>
      <p:bldP spid="717938" grpId="0" animBg="1"/>
      <p:bldP spid="717939" grpId="0"/>
      <p:bldP spid="717940" grpId="0" animBg="1"/>
      <p:bldP spid="717941" grpId="0"/>
      <p:bldP spid="717945" grpId="0" animBg="1"/>
      <p:bldP spid="717946" grpId="0"/>
      <p:bldP spid="717947" grpId="0"/>
      <p:bldP spid="717948" grpId="0" animBg="1"/>
      <p:bldP spid="717949" grpId="0"/>
      <p:bldP spid="717950" grpId="0" animBg="1"/>
      <p:bldP spid="717951" grpId="0" animBg="1"/>
      <p:bldP spid="717952" grpId="0" animBg="1"/>
      <p:bldP spid="717953" grpId="0" animBg="1"/>
      <p:bldP spid="717954" grpId="0" animBg="1"/>
      <p:bldP spid="71795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4734</Words>
  <Application>Microsoft Macintosh PowerPoint</Application>
  <PresentationFormat>On-screen Show (4:3)</PresentationFormat>
  <Paragraphs>1217</Paragraphs>
  <Slides>58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58</vt:i4>
      </vt:variant>
    </vt:vector>
  </HeadingPairs>
  <TitlesOfParts>
    <vt:vector size="60" baseType="lpstr">
      <vt:lpstr>Office Theme</vt:lpstr>
      <vt:lpstr>Default Design</vt:lpstr>
      <vt:lpstr>Internet routing</vt:lpstr>
      <vt:lpstr>Graph abstraction</vt:lpstr>
      <vt:lpstr>Graph abstraction: costs</vt:lpstr>
      <vt:lpstr>Routing algorithm classification</vt:lpstr>
      <vt:lpstr>PowerPoint Presentation</vt:lpstr>
      <vt:lpstr>A Link-State Routing Algorithm</vt:lpstr>
      <vt:lpstr>Dijsktra’s Algorithm</vt:lpstr>
      <vt:lpstr>Dijsktra’s Algorithm</vt:lpstr>
      <vt:lpstr>PowerPoint Presentation</vt:lpstr>
      <vt:lpstr>Dijkstra’s algorithm: another example</vt:lpstr>
      <vt:lpstr>Dijkstra’s algorithm: example (2) </vt:lpstr>
      <vt:lpstr>Dijkstra’s algorithm, discussion</vt:lpstr>
      <vt:lpstr>PowerPoint Presentation</vt:lpstr>
      <vt:lpstr>Distance vector algorithm </vt:lpstr>
      <vt:lpstr>Bellman-Ford example </vt:lpstr>
      <vt:lpstr>Distance vector algorithm </vt:lpstr>
      <vt:lpstr>Distance vector algorithm </vt:lpstr>
      <vt:lpstr>Distance vector algorithm </vt:lpstr>
      <vt:lpstr>PowerPoint Presentation</vt:lpstr>
      <vt:lpstr>PowerPoint Presentation</vt:lpstr>
      <vt:lpstr>Distance vector: link cost changes</vt:lpstr>
      <vt:lpstr>Distance vector: link cost changes</vt:lpstr>
      <vt:lpstr>Comparison of LS and DV algorithms</vt:lpstr>
      <vt:lpstr>PowerPoint Presentation</vt:lpstr>
      <vt:lpstr>Hierarchical routing</vt:lpstr>
      <vt:lpstr>Hierarchical routing</vt:lpstr>
      <vt:lpstr>Interconnected ASes</vt:lpstr>
      <vt:lpstr>Inter-AS tasks</vt:lpstr>
      <vt:lpstr>Example: setting forwarding table in router 1d</vt:lpstr>
      <vt:lpstr>Example: choosing among multiple ASes</vt:lpstr>
      <vt:lpstr>Example: choosing among multiple ASes</vt:lpstr>
      <vt:lpstr>PowerPoint Presentation</vt:lpstr>
      <vt:lpstr>Intra-AS Routing</vt:lpstr>
      <vt:lpstr>RIP ( Routing Information Protocol)</vt:lpstr>
      <vt:lpstr>RIP: example </vt:lpstr>
      <vt:lpstr>RIP: example </vt:lpstr>
      <vt:lpstr>RIP: link failure, recovery </vt:lpstr>
      <vt:lpstr>RIP table processing</vt:lpstr>
      <vt:lpstr>EIGRP enhancements to the DV algorithm</vt:lpstr>
      <vt:lpstr>Example: Stable Network</vt:lpstr>
      <vt:lpstr>Example: Route Poisoning</vt:lpstr>
      <vt:lpstr>Example: Count-to-infinity</vt:lpstr>
      <vt:lpstr>Example: Split Horizon</vt:lpstr>
      <vt:lpstr>Example: Poison Reverse &amp; Triggered Update</vt:lpstr>
      <vt:lpstr>OSPF (Open Shortest Path First)</vt:lpstr>
      <vt:lpstr>OSPF “advanced” features (not in RIP)</vt:lpstr>
      <vt:lpstr>Hierarchical OSPF</vt:lpstr>
      <vt:lpstr>Hierarchical OSPF</vt:lpstr>
      <vt:lpstr>Internet inter-AS routing: BGP</vt:lpstr>
      <vt:lpstr>BGP basics</vt:lpstr>
      <vt:lpstr>BGP basics: distributing path information</vt:lpstr>
      <vt:lpstr>Path attributes and BGP routes</vt:lpstr>
      <vt:lpstr>BGP route selection (import policy)</vt:lpstr>
      <vt:lpstr>BGP re-announce (export policy)</vt:lpstr>
      <vt:lpstr>BGP messages</vt:lpstr>
      <vt:lpstr>BGP routing policy</vt:lpstr>
      <vt:lpstr>BGP routing policy (2)</vt:lpstr>
      <vt:lpstr>Why different Intra-, Inter-AS routing 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routing</dc:title>
  <dc:creator>Arun Venkataramani</dc:creator>
  <cp:lastModifiedBy>Arun Venkataramani</cp:lastModifiedBy>
  <cp:revision>8</cp:revision>
  <cp:lastPrinted>2013-02-19T19:31:38Z</cp:lastPrinted>
  <dcterms:created xsi:type="dcterms:W3CDTF">2013-02-19T19:15:51Z</dcterms:created>
  <dcterms:modified xsi:type="dcterms:W3CDTF">2015-03-06T17:42:25Z</dcterms:modified>
</cp:coreProperties>
</file>