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15" r:id="rId21"/>
    <p:sldId id="316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308" r:id="rId41"/>
    <p:sldId id="310" r:id="rId42"/>
    <p:sldId id="311" r:id="rId43"/>
    <p:sldId id="312" r:id="rId44"/>
    <p:sldId id="313" r:id="rId45"/>
    <p:sldId id="314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06" r:id="rId59"/>
    <p:sldId id="307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slide" Target="slides/slide58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9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1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94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4C50920E-32C9-6F49-A0C6-40AD24C4B7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99AAC271-02AD-4F45-94F4-7E7BDC6E14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5775D0E4-8069-864F-9ED7-FA33C30206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55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F26C857A-E1F0-B749-85F6-8F241FEC22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63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50F13172-91EA-6440-A20C-CAC703E006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03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B828E8A9-057A-1149-877A-49C172CC56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61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AEDA89FE-C67E-BF4C-947F-E62F11EC7A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89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C2080250-A7B3-4E4E-9634-69DC2A6D57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1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89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59E5C933-9C51-7C42-8F3C-0F8D294759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77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A44FA4A0-B15E-E641-993A-5FD9283899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797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06E004A1-F549-134C-8041-22B7581DE3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53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782DA158-F683-4649-A429-D2066EE920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9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4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5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0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6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1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2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67B4-8020-E84C-83F3-3B9B1E9286D9}" type="datetimeFigureOut">
              <a:rPr lang="en-US" smtClean="0"/>
              <a:t>3/6/15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B5BF-63BF-0849-AF39-972CCF05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5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4-</a:t>
            </a:r>
            <a:fld id="{4A543861-2783-D848-946E-91AA43775732}" type="slidenum">
              <a:rPr 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71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v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routing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V. Arun</a:t>
            </a:r>
          </a:p>
          <a:p>
            <a:r>
              <a:rPr lang="en-US" dirty="0" smtClean="0"/>
              <a:t>CS491G: </a:t>
            </a:r>
            <a:r>
              <a:rPr lang="en-US" smtClean="0"/>
              <a:t>Computer Networking Lab</a:t>
            </a:r>
            <a:endParaRPr lang="en-US" dirty="0" smtClean="0"/>
          </a:p>
          <a:p>
            <a:r>
              <a:rPr lang="en-US" dirty="0" smtClean="0"/>
              <a:t>University of Massachusetts Amherst</a:t>
            </a:r>
            <a:endParaRPr lang="en-US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89757" y="6094420"/>
            <a:ext cx="5378450" cy="56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200" dirty="0"/>
          </a:p>
          <a:p>
            <a:pPr marL="173038" indent="-173038">
              <a:lnSpc>
                <a:spcPct val="85000"/>
              </a:lnSpc>
            </a:pPr>
            <a:r>
              <a:rPr lang="en-US" sz="1200" dirty="0"/>
              <a:t>     </a:t>
            </a:r>
            <a:r>
              <a:rPr lang="en-US" sz="1200" dirty="0" smtClean="0"/>
              <a:t>Slide material </a:t>
            </a:r>
            <a:r>
              <a:rPr lang="en-US" sz="1200" dirty="0"/>
              <a:t>copyright 1996-</a:t>
            </a:r>
            <a:r>
              <a:rPr lang="en-US" sz="1200" dirty="0" smtClean="0"/>
              <a:t>2013</a:t>
            </a:r>
            <a:endParaRPr lang="en-US" sz="1200" dirty="0"/>
          </a:p>
          <a:p>
            <a:pPr marL="173038" indent="-173038">
              <a:lnSpc>
                <a:spcPct val="85000"/>
              </a:lnSpc>
            </a:pPr>
            <a:r>
              <a:rPr lang="en-US" sz="1200" dirty="0"/>
              <a:t>     J.F Kurose and K.W. Ross, All Rights </a:t>
            </a:r>
            <a:r>
              <a:rPr lang="en-US" sz="1200" dirty="0" smtClean="0"/>
              <a:t>Reserved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26348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BE4B1C48-E153-064E-8D16-F143B15D90A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3428" name="Picture 91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/>
              <a:t>Dijkstra’s algorithm: another example</a:t>
            </a:r>
            <a:endParaRPr lang="en-US"/>
          </a:p>
        </p:txBody>
      </p:sp>
      <p:sp>
        <p:nvSpPr>
          <p:cNvPr id="103430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Step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0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03431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ux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uxy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uxyv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uxyvw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uxyvwz</a:t>
            </a:r>
          </a:p>
        </p:txBody>
      </p:sp>
      <p:sp>
        <p:nvSpPr>
          <p:cNvPr id="103432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D(v),p(v)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2,u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2,u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2,u</a:t>
            </a:r>
          </a:p>
        </p:txBody>
      </p:sp>
      <p:sp>
        <p:nvSpPr>
          <p:cNvPr id="103433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D(w),p(w)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5,u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4,x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3,y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3,y</a:t>
            </a:r>
          </a:p>
        </p:txBody>
      </p:sp>
      <p:sp>
        <p:nvSpPr>
          <p:cNvPr id="103434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D(x),p(x)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1,u</a:t>
            </a:r>
          </a:p>
        </p:txBody>
      </p:sp>
      <p:sp>
        <p:nvSpPr>
          <p:cNvPr id="103435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D(y),p(y)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Comic Sans MS" charset="0"/>
                <a:ea typeface="Arial" charset="0"/>
                <a:cs typeface="Arial" charset="0"/>
              </a:rPr>
              <a:t>∞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2,x</a:t>
            </a:r>
          </a:p>
        </p:txBody>
      </p:sp>
      <p:sp>
        <p:nvSpPr>
          <p:cNvPr id="103436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D(z),p(z)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4,y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4,y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4,y</a:t>
            </a:r>
          </a:p>
        </p:txBody>
      </p:sp>
      <p:sp>
        <p:nvSpPr>
          <p:cNvPr id="103437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38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39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40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41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42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3443" name="Group 16"/>
          <p:cNvGrpSpPr>
            <a:grpSpLocks/>
          </p:cNvGrpSpPr>
          <p:nvPr/>
        </p:nvGrpSpPr>
        <p:grpSpPr bwMode="auto">
          <a:xfrm>
            <a:off x="2224088" y="4043363"/>
            <a:ext cx="3571875" cy="2236787"/>
            <a:chOff x="3162" y="1071"/>
            <a:chExt cx="2250" cy="1409"/>
          </a:xfrm>
        </p:grpSpPr>
        <p:sp>
          <p:nvSpPr>
            <p:cNvPr id="103449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0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1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2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3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4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5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6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7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8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59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0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1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2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3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4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5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6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7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8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69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0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1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2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3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4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5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6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7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8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79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0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1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2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3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4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5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6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7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8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89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3490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03516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17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491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03514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15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492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03512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13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103493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03510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11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494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03508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09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495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03506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507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103496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97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98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99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0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1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2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3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4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505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31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44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2B1DDB4D-C9CA-D84C-9E08-EB05069D3CB6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/>
              <a:t>Dijkstra’s algorithm: example (2) </a:t>
            </a:r>
          </a:p>
        </p:txBody>
      </p:sp>
      <p:grpSp>
        <p:nvGrpSpPr>
          <p:cNvPr id="104453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04472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3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4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5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6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7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8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79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0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1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2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3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4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5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6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7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8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89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0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1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2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3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4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5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6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7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8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99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0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1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2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3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4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5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506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4507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04523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24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4508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04521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22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4509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04519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20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104510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04517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18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4511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04515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16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4512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04513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4514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</p:grpSp>
      <p:sp>
        <p:nvSpPr>
          <p:cNvPr id="104454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04455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04458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59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4460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  <p:sp>
          <p:nvSpPr>
            <p:cNvPr id="104461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04462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y</a:t>
              </a:r>
            </a:p>
          </p:txBody>
        </p:sp>
        <p:sp>
          <p:nvSpPr>
            <p:cNvPr id="104463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04464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z</a:t>
              </a:r>
            </a:p>
          </p:txBody>
        </p:sp>
        <p:sp>
          <p:nvSpPr>
            <p:cNvPr id="104465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(u,v)</a:t>
              </a:r>
            </a:p>
          </p:txBody>
        </p:sp>
        <p:sp>
          <p:nvSpPr>
            <p:cNvPr id="104466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(u,x)</a:t>
              </a:r>
            </a:p>
          </p:txBody>
        </p:sp>
        <p:sp>
          <p:nvSpPr>
            <p:cNvPr id="104467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(u,x)</a:t>
              </a:r>
            </a:p>
          </p:txBody>
        </p:sp>
        <p:sp>
          <p:nvSpPr>
            <p:cNvPr id="104468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(u,x)</a:t>
              </a:r>
            </a:p>
          </p:txBody>
        </p:sp>
        <p:sp>
          <p:nvSpPr>
            <p:cNvPr id="104469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(u,x)</a:t>
              </a:r>
            </a:p>
          </p:txBody>
        </p:sp>
        <p:sp>
          <p:nvSpPr>
            <p:cNvPr id="104470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destination</a:t>
              </a:r>
            </a:p>
          </p:txBody>
        </p:sp>
        <p:sp>
          <p:nvSpPr>
            <p:cNvPr id="104471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link</a:t>
              </a:r>
            </a:p>
          </p:txBody>
        </p:sp>
      </p:grpSp>
      <p:sp>
        <p:nvSpPr>
          <p:cNvPr id="104456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resulting forwarding table in u:</a:t>
            </a:r>
          </a:p>
        </p:txBody>
      </p:sp>
      <p:pic>
        <p:nvPicPr>
          <p:cNvPr id="104457" name="Picture 7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356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54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96D3BFAF-891E-3843-ABB7-83CF08B8B6E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5476" name="Picture 22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8366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/>
              <a:t>Dijkstra’s algorithm, discussion</a:t>
            </a:r>
            <a:endParaRPr lang="en-US"/>
          </a:p>
        </p:txBody>
      </p:sp>
      <p:sp>
        <p:nvSpPr>
          <p:cNvPr id="1054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338" y="1190625"/>
            <a:ext cx="73533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algorithm complexity: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n nodes</a:t>
            </a:r>
          </a:p>
          <a:p>
            <a:pPr>
              <a:lnSpc>
                <a:spcPct val="90000"/>
              </a:lnSpc>
            </a:pPr>
            <a:r>
              <a:rPr lang="en-US" sz="2400"/>
              <a:t>each iteration: need to check all nodes, w, not in N</a:t>
            </a:r>
          </a:p>
          <a:p>
            <a:pPr>
              <a:lnSpc>
                <a:spcPct val="90000"/>
              </a:lnSpc>
            </a:pPr>
            <a:r>
              <a:rPr lang="en-US" sz="2400"/>
              <a:t>n(n+1)/2 comparisons: O(n</a:t>
            </a:r>
            <a:r>
              <a:rPr lang="en-US" sz="2400" baseline="30000"/>
              <a:t>2</a:t>
            </a:r>
            <a:r>
              <a:rPr lang="en-US" sz="24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more efficient implementations possible: O(nlogn)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oscillations possible:</a:t>
            </a:r>
          </a:p>
          <a:p>
            <a:pPr>
              <a:lnSpc>
                <a:spcPct val="90000"/>
              </a:lnSpc>
            </a:pPr>
            <a:r>
              <a:rPr lang="en-US" sz="2400"/>
              <a:t>e.g., support link cost equals amount of carried traffic:</a:t>
            </a:r>
          </a:p>
        </p:txBody>
      </p:sp>
      <p:sp>
        <p:nvSpPr>
          <p:cNvPr id="105479" name="Freeform 5"/>
          <p:cNvSpPr>
            <a:spLocks/>
          </p:cNvSpPr>
          <p:nvPr/>
        </p:nvSpPr>
        <p:spPr bwMode="auto">
          <a:xfrm>
            <a:off x="395288" y="4141788"/>
            <a:ext cx="1971675" cy="1355725"/>
          </a:xfrm>
          <a:custGeom>
            <a:avLst/>
            <a:gdLst>
              <a:gd name="T0" fmla="*/ 2520950 w 1242"/>
              <a:gd name="T1" fmla="*/ 960180325 h 854"/>
              <a:gd name="T2" fmla="*/ 425907200 w 1242"/>
              <a:gd name="T3" fmla="*/ 408265313 h 854"/>
              <a:gd name="T4" fmla="*/ 1227316888 w 1242"/>
              <a:gd name="T5" fmla="*/ 45362813 h 854"/>
              <a:gd name="T6" fmla="*/ 2074089388 w 1242"/>
              <a:gd name="T7" fmla="*/ 75604688 h 854"/>
              <a:gd name="T8" fmla="*/ 2147483647 w 1242"/>
              <a:gd name="T9" fmla="*/ 657761575 h 854"/>
              <a:gd name="T10" fmla="*/ 2147483647 w 1242"/>
              <a:gd name="T11" fmla="*/ 1534775950 h 854"/>
              <a:gd name="T12" fmla="*/ 2147483647 w 1242"/>
              <a:gd name="T13" fmla="*/ 1965721875 h 854"/>
              <a:gd name="T14" fmla="*/ 1129030000 w 1242"/>
              <a:gd name="T15" fmla="*/ 2109371575 h 854"/>
              <a:gd name="T16" fmla="*/ 448587813 w 1242"/>
              <a:gd name="T17" fmla="*/ 1701106263 h 854"/>
              <a:gd name="T18" fmla="*/ 2520950 w 1242"/>
              <a:gd name="T19" fmla="*/ 960180325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42"/>
              <a:gd name="T31" fmla="*/ 0 h 854"/>
              <a:gd name="T32" fmla="*/ 1242 w 1242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42" h="854">
                <a:moveTo>
                  <a:pt x="1" y="381"/>
                </a:moveTo>
                <a:cubicBezTo>
                  <a:pt x="0" y="296"/>
                  <a:pt x="88" y="222"/>
                  <a:pt x="169" y="162"/>
                </a:cubicBezTo>
                <a:cubicBezTo>
                  <a:pt x="250" y="102"/>
                  <a:pt x="378" y="40"/>
                  <a:pt x="487" y="18"/>
                </a:cubicBezTo>
                <a:cubicBezTo>
                  <a:pt x="616" y="6"/>
                  <a:pt x="685" y="0"/>
                  <a:pt x="823" y="30"/>
                </a:cubicBezTo>
                <a:cubicBezTo>
                  <a:pt x="961" y="60"/>
                  <a:pt x="1121" y="165"/>
                  <a:pt x="1183" y="261"/>
                </a:cubicBezTo>
                <a:cubicBezTo>
                  <a:pt x="1242" y="357"/>
                  <a:pt x="1219" y="523"/>
                  <a:pt x="1177" y="609"/>
                </a:cubicBezTo>
                <a:cubicBezTo>
                  <a:pt x="1135" y="695"/>
                  <a:pt x="1049" y="742"/>
                  <a:pt x="928" y="780"/>
                </a:cubicBezTo>
                <a:cubicBezTo>
                  <a:pt x="807" y="818"/>
                  <a:pt x="573" y="854"/>
                  <a:pt x="448" y="837"/>
                </a:cubicBezTo>
                <a:cubicBezTo>
                  <a:pt x="323" y="820"/>
                  <a:pt x="252" y="751"/>
                  <a:pt x="178" y="675"/>
                </a:cubicBezTo>
                <a:cubicBezTo>
                  <a:pt x="104" y="599"/>
                  <a:pt x="2" y="466"/>
                  <a:pt x="1" y="3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80" name="Freeform 6"/>
          <p:cNvSpPr>
            <a:spLocks/>
          </p:cNvSpPr>
          <p:nvPr/>
        </p:nvSpPr>
        <p:spPr bwMode="auto">
          <a:xfrm>
            <a:off x="796925" y="4479925"/>
            <a:ext cx="390525" cy="209550"/>
          </a:xfrm>
          <a:custGeom>
            <a:avLst/>
            <a:gdLst>
              <a:gd name="T0" fmla="*/ 0 w 342"/>
              <a:gd name="T1" fmla="*/ 236081734 h 186"/>
              <a:gd name="T2" fmla="*/ 445935016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5481" name="Group 7"/>
          <p:cNvGrpSpPr>
            <a:grpSpLocks/>
          </p:cNvGrpSpPr>
          <p:nvPr/>
        </p:nvGrpSpPr>
        <p:grpSpPr bwMode="auto">
          <a:xfrm>
            <a:off x="1103313" y="4162425"/>
            <a:ext cx="501650" cy="396875"/>
            <a:chOff x="1747" y="3190"/>
            <a:chExt cx="316" cy="250"/>
          </a:xfrm>
        </p:grpSpPr>
        <p:sp>
          <p:nvSpPr>
            <p:cNvPr id="105701" name="Oval 8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702" name="Line 9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703" name="Line 10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704" name="Rectangle 11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705" name="Oval 12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706" name="Group 13"/>
            <p:cNvGrpSpPr>
              <a:grpSpLocks/>
            </p:cNvGrpSpPr>
            <p:nvPr/>
          </p:nvGrpSpPr>
          <p:grpSpPr bwMode="auto">
            <a:xfrm>
              <a:off x="1790" y="3190"/>
              <a:ext cx="223" cy="250"/>
              <a:chOff x="2945" y="2425"/>
              <a:chExt cx="226" cy="250"/>
            </a:xfrm>
          </p:grpSpPr>
          <p:sp>
            <p:nvSpPr>
              <p:cNvPr id="105707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708" name="Text Box 15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05482" name="Group 16"/>
          <p:cNvGrpSpPr>
            <a:grpSpLocks/>
          </p:cNvGrpSpPr>
          <p:nvPr/>
        </p:nvGrpSpPr>
        <p:grpSpPr bwMode="auto">
          <a:xfrm>
            <a:off x="455613" y="4567238"/>
            <a:ext cx="501650" cy="396875"/>
            <a:chOff x="2221" y="3571"/>
            <a:chExt cx="316" cy="250"/>
          </a:xfrm>
        </p:grpSpPr>
        <p:sp>
          <p:nvSpPr>
            <p:cNvPr id="105693" name="Oval 17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94" name="Line 18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95" name="Line 19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96" name="Rectangle 20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97" name="Oval 21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698" name="Group 22"/>
            <p:cNvGrpSpPr>
              <a:grpSpLocks/>
            </p:cNvGrpSpPr>
            <p:nvPr/>
          </p:nvGrpSpPr>
          <p:grpSpPr bwMode="auto">
            <a:xfrm>
              <a:off x="2275" y="3571"/>
              <a:ext cx="232" cy="250"/>
              <a:chOff x="2941" y="2425"/>
              <a:chExt cx="235" cy="250"/>
            </a:xfrm>
          </p:grpSpPr>
          <p:sp>
            <p:nvSpPr>
              <p:cNvPr id="105699" name="Rectangle 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700" name="Text Box 24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05483" name="Group 25"/>
          <p:cNvGrpSpPr>
            <a:grpSpLocks/>
          </p:cNvGrpSpPr>
          <p:nvPr/>
        </p:nvGrpSpPr>
        <p:grpSpPr bwMode="auto">
          <a:xfrm>
            <a:off x="1090613" y="5029200"/>
            <a:ext cx="500062" cy="396875"/>
            <a:chOff x="2903" y="2884"/>
            <a:chExt cx="315" cy="250"/>
          </a:xfrm>
        </p:grpSpPr>
        <p:grpSp>
          <p:nvGrpSpPr>
            <p:cNvPr id="105684" name="Group 26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05688" name="Oval 27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89" name="Line 28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90" name="Line 29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91" name="Rectangle 30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92" name="Oval 31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5685" name="Group 32"/>
            <p:cNvGrpSpPr>
              <a:grpSpLocks/>
            </p:cNvGrpSpPr>
            <p:nvPr/>
          </p:nvGrpSpPr>
          <p:grpSpPr bwMode="auto">
            <a:xfrm>
              <a:off x="2949" y="2884"/>
              <a:ext cx="232" cy="250"/>
              <a:chOff x="2940" y="2425"/>
              <a:chExt cx="235" cy="250"/>
            </a:xfrm>
          </p:grpSpPr>
          <p:sp>
            <p:nvSpPr>
              <p:cNvPr id="105686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87" name="Text Box 34"/>
              <p:cNvSpPr txBox="1">
                <a:spLocks noChangeArrowheads="1"/>
              </p:cNvSpPr>
              <p:nvPr/>
            </p:nvSpPr>
            <p:spPr bwMode="auto">
              <a:xfrm>
                <a:off x="2940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05484" name="Group 35"/>
          <p:cNvGrpSpPr>
            <a:grpSpLocks/>
          </p:cNvGrpSpPr>
          <p:nvPr/>
        </p:nvGrpSpPr>
        <p:grpSpPr bwMode="auto">
          <a:xfrm>
            <a:off x="1744663" y="4581525"/>
            <a:ext cx="501650" cy="396875"/>
            <a:chOff x="2217" y="2884"/>
            <a:chExt cx="316" cy="250"/>
          </a:xfrm>
        </p:grpSpPr>
        <p:sp>
          <p:nvSpPr>
            <p:cNvPr id="105676" name="Oval 36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77" name="Line 37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78" name="Line 38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79" name="Rectangle 39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80" name="Oval 40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681" name="Group 41"/>
            <p:cNvGrpSpPr>
              <a:grpSpLocks/>
            </p:cNvGrpSpPr>
            <p:nvPr/>
          </p:nvGrpSpPr>
          <p:grpSpPr bwMode="auto">
            <a:xfrm>
              <a:off x="2270" y="2884"/>
              <a:ext cx="223" cy="250"/>
              <a:chOff x="2945" y="2425"/>
              <a:chExt cx="226" cy="250"/>
            </a:xfrm>
          </p:grpSpPr>
          <p:sp>
            <p:nvSpPr>
              <p:cNvPr id="105682" name="Rectangle 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83" name="Text Box 43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5485" name="Text Box 44"/>
          <p:cNvSpPr txBox="1">
            <a:spLocks noChangeArrowheads="1"/>
          </p:cNvSpPr>
          <p:nvPr/>
        </p:nvSpPr>
        <p:spPr bwMode="auto">
          <a:xfrm>
            <a:off x="798513" y="433387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05486" name="Freeform 45"/>
          <p:cNvSpPr>
            <a:spLocks/>
          </p:cNvSpPr>
          <p:nvPr/>
        </p:nvSpPr>
        <p:spPr bwMode="auto">
          <a:xfrm flipH="1">
            <a:off x="1482725" y="4479925"/>
            <a:ext cx="338138" cy="204788"/>
          </a:xfrm>
          <a:custGeom>
            <a:avLst/>
            <a:gdLst>
              <a:gd name="T0" fmla="*/ 0 w 342"/>
              <a:gd name="T1" fmla="*/ 225473790 h 186"/>
              <a:gd name="T2" fmla="*/ 334319611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87" name="Freeform 46"/>
          <p:cNvSpPr>
            <a:spLocks/>
          </p:cNvSpPr>
          <p:nvPr/>
        </p:nvSpPr>
        <p:spPr bwMode="auto">
          <a:xfrm flipH="1" flipV="1">
            <a:off x="1497013" y="4894263"/>
            <a:ext cx="314325" cy="228600"/>
          </a:xfrm>
          <a:custGeom>
            <a:avLst/>
            <a:gdLst>
              <a:gd name="T0" fmla="*/ 0 w 342"/>
              <a:gd name="T1" fmla="*/ 280956774 h 186"/>
              <a:gd name="T2" fmla="*/ 288889490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88" name="Freeform 47"/>
          <p:cNvSpPr>
            <a:spLocks/>
          </p:cNvSpPr>
          <p:nvPr/>
        </p:nvSpPr>
        <p:spPr bwMode="auto">
          <a:xfrm flipV="1">
            <a:off x="858838" y="4884738"/>
            <a:ext cx="323850" cy="247650"/>
          </a:xfrm>
          <a:custGeom>
            <a:avLst/>
            <a:gdLst>
              <a:gd name="T0" fmla="*/ 0 w 342"/>
              <a:gd name="T1" fmla="*/ 329733992 h 186"/>
              <a:gd name="T2" fmla="*/ 306663224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89" name="Text Box 48"/>
          <p:cNvSpPr txBox="1">
            <a:spLocks noChangeArrowheads="1"/>
          </p:cNvSpPr>
          <p:nvPr/>
        </p:nvSpPr>
        <p:spPr bwMode="auto">
          <a:xfrm>
            <a:off x="1627188" y="4343400"/>
            <a:ext cx="484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1+e</a:t>
            </a:r>
          </a:p>
        </p:txBody>
      </p:sp>
      <p:sp>
        <p:nvSpPr>
          <p:cNvPr id="105490" name="Text Box 49"/>
          <p:cNvSpPr txBox="1">
            <a:spLocks noChangeArrowheads="1"/>
          </p:cNvSpPr>
          <p:nvPr/>
        </p:nvSpPr>
        <p:spPr bwMode="auto">
          <a:xfrm>
            <a:off x="1633538" y="49339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105491" name="Text Box 50"/>
          <p:cNvSpPr txBox="1">
            <a:spLocks noChangeArrowheads="1"/>
          </p:cNvSpPr>
          <p:nvPr/>
        </p:nvSpPr>
        <p:spPr bwMode="auto">
          <a:xfrm>
            <a:off x="762000" y="49577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05492" name="Line 51"/>
          <p:cNvSpPr>
            <a:spLocks noChangeShapeType="1"/>
          </p:cNvSpPr>
          <p:nvPr/>
        </p:nvSpPr>
        <p:spPr bwMode="auto">
          <a:xfrm flipV="1">
            <a:off x="1330325" y="5351463"/>
            <a:ext cx="0" cy="400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3" name="Text Box 52"/>
          <p:cNvSpPr txBox="1">
            <a:spLocks noChangeArrowheads="1"/>
          </p:cNvSpPr>
          <p:nvPr/>
        </p:nvSpPr>
        <p:spPr bwMode="auto">
          <a:xfrm>
            <a:off x="1085850" y="5559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0000"/>
                </a:solidFill>
                <a:latin typeface="Arial" charset="0"/>
              </a:rPr>
              <a:t>e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4" name="Line 53"/>
          <p:cNvSpPr>
            <a:spLocks noChangeShapeType="1"/>
          </p:cNvSpPr>
          <p:nvPr/>
        </p:nvSpPr>
        <p:spPr bwMode="auto">
          <a:xfrm flipH="1" flipV="1">
            <a:off x="511175" y="4884738"/>
            <a:ext cx="4763" cy="338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5" name="Text Box 54"/>
          <p:cNvSpPr txBox="1">
            <a:spLocks noChangeArrowheads="1"/>
          </p:cNvSpPr>
          <p:nvPr/>
        </p:nvSpPr>
        <p:spPr bwMode="auto">
          <a:xfrm>
            <a:off x="338138" y="5173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6" name="Line 55"/>
          <p:cNvSpPr>
            <a:spLocks noChangeShapeType="1"/>
          </p:cNvSpPr>
          <p:nvPr/>
        </p:nvSpPr>
        <p:spPr bwMode="auto">
          <a:xfrm flipV="1">
            <a:off x="2030413" y="4918075"/>
            <a:ext cx="0" cy="4286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7" name="Text Box 56"/>
          <p:cNvSpPr txBox="1">
            <a:spLocks noChangeArrowheads="1"/>
          </p:cNvSpPr>
          <p:nvPr/>
        </p:nvSpPr>
        <p:spPr bwMode="auto">
          <a:xfrm>
            <a:off x="1871663" y="52784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8" name="Freeform 57"/>
          <p:cNvSpPr>
            <a:spLocks/>
          </p:cNvSpPr>
          <p:nvPr/>
        </p:nvSpPr>
        <p:spPr bwMode="auto">
          <a:xfrm flipH="1" flipV="1">
            <a:off x="1401763" y="4851400"/>
            <a:ext cx="314325" cy="228600"/>
          </a:xfrm>
          <a:custGeom>
            <a:avLst/>
            <a:gdLst>
              <a:gd name="T0" fmla="*/ 0 w 342"/>
              <a:gd name="T1" fmla="*/ 280956774 h 186"/>
              <a:gd name="T2" fmla="*/ 288889490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99" name="Freeform 58"/>
          <p:cNvSpPr>
            <a:spLocks/>
          </p:cNvSpPr>
          <p:nvPr/>
        </p:nvSpPr>
        <p:spPr bwMode="auto">
          <a:xfrm flipH="1">
            <a:off x="949325" y="4860925"/>
            <a:ext cx="304800" cy="219075"/>
          </a:xfrm>
          <a:custGeom>
            <a:avLst/>
            <a:gdLst>
              <a:gd name="T0" fmla="*/ 0 w 342"/>
              <a:gd name="T1" fmla="*/ 258031482 h 186"/>
              <a:gd name="T2" fmla="*/ 271646316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500" name="Text Box 59"/>
          <p:cNvSpPr txBox="1">
            <a:spLocks noChangeArrowheads="1"/>
          </p:cNvSpPr>
          <p:nvPr/>
        </p:nvSpPr>
        <p:spPr bwMode="auto">
          <a:xfrm>
            <a:off x="1047750" y="47386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05501" name="Text Box 60"/>
          <p:cNvSpPr txBox="1">
            <a:spLocks noChangeArrowheads="1"/>
          </p:cNvSpPr>
          <p:nvPr/>
        </p:nvSpPr>
        <p:spPr bwMode="auto">
          <a:xfrm>
            <a:off x="1390650" y="47307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05502" name="Text Box 211"/>
          <p:cNvSpPr txBox="1">
            <a:spLocks noChangeArrowheads="1"/>
          </p:cNvSpPr>
          <p:nvPr/>
        </p:nvSpPr>
        <p:spPr bwMode="auto">
          <a:xfrm>
            <a:off x="908050" y="5824538"/>
            <a:ext cx="949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initially</a:t>
            </a:r>
            <a:endParaRPr lang="en-US" sz="2400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11" name="Group 298"/>
          <p:cNvGrpSpPr>
            <a:grpSpLocks/>
          </p:cNvGrpSpPr>
          <p:nvPr/>
        </p:nvGrpSpPr>
        <p:grpSpPr bwMode="auto">
          <a:xfrm>
            <a:off x="2544763" y="4189413"/>
            <a:ext cx="2195512" cy="2293937"/>
            <a:chOff x="1729" y="2639"/>
            <a:chExt cx="1383" cy="1445"/>
          </a:xfrm>
        </p:grpSpPr>
        <p:sp>
          <p:nvSpPr>
            <p:cNvPr id="105628" name="Freeform 61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29" name="Freeform 62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4 h 186"/>
                <a:gd name="T2" fmla="*/ 17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630" name="Group 63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05668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69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70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71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72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673" name="Group 69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05674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75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A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631" name="Group 72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05660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61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62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63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64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665" name="Group 78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05666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67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D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632" name="Group 81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5651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05655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6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7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8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9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05652" name="Group 88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05653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4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C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633" name="Group 91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05643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44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45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46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47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648" name="Group 97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05649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50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05634" name="Freeform 101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131 h 186"/>
                <a:gd name="T2" fmla="*/ 11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35" name="Freeform 102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07 h 186"/>
                <a:gd name="T2" fmla="*/ 9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36" name="Freeform 103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131 h 186"/>
                <a:gd name="T2" fmla="*/ 12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37" name="Freeform 107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126 h 186"/>
                <a:gd name="T2" fmla="*/ 1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38" name="Freeform 108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116 h 186"/>
                <a:gd name="T2" fmla="*/ 89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39" name="Text Box 212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05640" name="Line 21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41" name="Line 21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42" name="Line 21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05504" name="Freeform 288"/>
          <p:cNvSpPr>
            <a:spLocks/>
          </p:cNvSpPr>
          <p:nvPr/>
        </p:nvSpPr>
        <p:spPr bwMode="auto">
          <a:xfrm>
            <a:off x="1358900" y="4338638"/>
            <a:ext cx="609600" cy="828675"/>
          </a:xfrm>
          <a:custGeom>
            <a:avLst/>
            <a:gdLst>
              <a:gd name="T0" fmla="*/ 0 w 384"/>
              <a:gd name="T1" fmla="*/ 1315521563 h 522"/>
              <a:gd name="T2" fmla="*/ 967740000 w 384"/>
              <a:gd name="T3" fmla="*/ 627519700 h 522"/>
              <a:gd name="T4" fmla="*/ 30241875 w 384"/>
              <a:gd name="T5" fmla="*/ 0 h 522"/>
              <a:gd name="T6" fmla="*/ 0 60000 65536"/>
              <a:gd name="T7" fmla="*/ 0 60000 65536"/>
              <a:gd name="T8" fmla="*/ 0 60000 65536"/>
              <a:gd name="T9" fmla="*/ 0 w 384"/>
              <a:gd name="T10" fmla="*/ 0 h 522"/>
              <a:gd name="T11" fmla="*/ 384 w 384"/>
              <a:gd name="T12" fmla="*/ 522 h 5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2">
                <a:moveTo>
                  <a:pt x="0" y="522"/>
                </a:moveTo>
                <a:lnTo>
                  <a:pt x="384" y="249"/>
                </a:lnTo>
                <a:lnTo>
                  <a:pt x="12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505" name="Line 289"/>
          <p:cNvSpPr>
            <a:spLocks noChangeShapeType="1"/>
          </p:cNvSpPr>
          <p:nvPr/>
        </p:nvSpPr>
        <p:spPr bwMode="auto">
          <a:xfrm flipV="1">
            <a:off x="720725" y="4419600"/>
            <a:ext cx="447675" cy="2428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1186" name="Freeform 290"/>
          <p:cNvSpPr>
            <a:spLocks/>
          </p:cNvSpPr>
          <p:nvPr/>
        </p:nvSpPr>
        <p:spPr bwMode="auto">
          <a:xfrm>
            <a:off x="2943225" y="4391025"/>
            <a:ext cx="1193800" cy="866775"/>
          </a:xfrm>
          <a:custGeom>
            <a:avLst/>
            <a:gdLst>
              <a:gd name="T0" fmla="*/ 1895157500 w 752"/>
              <a:gd name="T1" fmla="*/ 665321250 h 546"/>
              <a:gd name="T2" fmla="*/ 965220638 w 752"/>
              <a:gd name="T3" fmla="*/ 1376005313 h 546"/>
              <a:gd name="T4" fmla="*/ 0 w 752"/>
              <a:gd name="T5" fmla="*/ 624998750 h 546"/>
              <a:gd name="T6" fmla="*/ 965220638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1" name="Group 291"/>
          <p:cNvGrpSpPr>
            <a:grpSpLocks/>
          </p:cNvGrpSpPr>
          <p:nvPr/>
        </p:nvGrpSpPr>
        <p:grpSpPr bwMode="auto">
          <a:xfrm>
            <a:off x="2768600" y="4376738"/>
            <a:ext cx="1430338" cy="966787"/>
            <a:chOff x="1870" y="2772"/>
            <a:chExt cx="901" cy="609"/>
          </a:xfrm>
        </p:grpSpPr>
        <p:sp>
          <p:nvSpPr>
            <p:cNvPr id="105622" name="Text Box 292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2+e</a:t>
              </a:r>
            </a:p>
          </p:txBody>
        </p:sp>
        <p:sp>
          <p:nvSpPr>
            <p:cNvPr id="105623" name="Text Box 293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624" name="Text Box 294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625" name="Text Box 295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626" name="Text Box 296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1+e</a:t>
              </a:r>
            </a:p>
          </p:txBody>
        </p:sp>
        <p:sp>
          <p:nvSpPr>
            <p:cNvPr id="105627" name="Text Box 297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22" name="Group 299"/>
          <p:cNvGrpSpPr>
            <a:grpSpLocks/>
          </p:cNvGrpSpPr>
          <p:nvPr/>
        </p:nvGrpSpPr>
        <p:grpSpPr bwMode="auto">
          <a:xfrm>
            <a:off x="4814888" y="4197350"/>
            <a:ext cx="2195512" cy="2293938"/>
            <a:chOff x="1729" y="2639"/>
            <a:chExt cx="1383" cy="1445"/>
          </a:xfrm>
        </p:grpSpPr>
        <p:sp>
          <p:nvSpPr>
            <p:cNvPr id="105574" name="Freeform 30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75" name="Freeform 30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4 h 186"/>
                <a:gd name="T2" fmla="*/ 17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576" name="Group 30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05614" name="Oval 30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15" name="Line 30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16" name="Line 30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17" name="Rectangle 30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18" name="Oval 30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619" name="Group 30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05620" name="Rectangle 30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21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A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77" name="Group 31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05606" name="Oval 31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07" name="Line 31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08" name="Line 31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09" name="Rectangle 31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610" name="Oval 31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611" name="Group 31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05612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13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D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78" name="Group 32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5597" name="Group 32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05601" name="Oval 32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02" name="Line 32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03" name="Line 32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04" name="Rectangle 32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05" name="Oval 32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05598" name="Group 32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05599" name="Rectangle 32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600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C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79" name="Group 33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05589" name="Oval 33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90" name="Line 33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91" name="Line 33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92" name="Rectangle 33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93" name="Oval 33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594" name="Group 33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05595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96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05580" name="Freeform 33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131 h 186"/>
                <a:gd name="T2" fmla="*/ 11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1" name="Freeform 34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07 h 186"/>
                <a:gd name="T2" fmla="*/ 9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2" name="Freeform 34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131 h 186"/>
                <a:gd name="T2" fmla="*/ 12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3" name="Freeform 34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126 h 186"/>
                <a:gd name="T2" fmla="*/ 1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4" name="Freeform 34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116 h 186"/>
                <a:gd name="T2" fmla="*/ 89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5" name="Text Box 34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05586" name="Line 34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7" name="Line 34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88" name="Line 34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21124" name="Freeform 228"/>
          <p:cNvSpPr>
            <a:spLocks/>
          </p:cNvSpPr>
          <p:nvPr/>
        </p:nvSpPr>
        <p:spPr bwMode="auto">
          <a:xfrm>
            <a:off x="5219700" y="4332288"/>
            <a:ext cx="1181100" cy="952500"/>
          </a:xfrm>
          <a:custGeom>
            <a:avLst/>
            <a:gdLst>
              <a:gd name="T0" fmla="*/ 0 w 744"/>
              <a:gd name="T1" fmla="*/ 740925938 h 600"/>
              <a:gd name="T2" fmla="*/ 975301263 w 744"/>
              <a:gd name="T3" fmla="*/ 1512093750 h 600"/>
              <a:gd name="T4" fmla="*/ 1874996250 w 744"/>
              <a:gd name="T5" fmla="*/ 766127500 h 600"/>
              <a:gd name="T6" fmla="*/ 1081147825 w 744"/>
              <a:gd name="T7" fmla="*/ 166330313 h 600"/>
              <a:gd name="T8" fmla="*/ 892135313 w 744"/>
              <a:gd name="T9" fmla="*/ 0 h 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4"/>
              <a:gd name="T16" fmla="*/ 0 h 600"/>
              <a:gd name="T17" fmla="*/ 744 w 744"/>
              <a:gd name="T18" fmla="*/ 600 h 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4" h="600">
                <a:moveTo>
                  <a:pt x="0" y="294"/>
                </a:moveTo>
                <a:lnTo>
                  <a:pt x="387" y="600"/>
                </a:lnTo>
                <a:lnTo>
                  <a:pt x="744" y="304"/>
                </a:lnTo>
                <a:lnTo>
                  <a:pt x="429" y="66"/>
                </a:lnTo>
                <a:lnTo>
                  <a:pt x="354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4516" name="Group 348"/>
          <p:cNvGrpSpPr>
            <a:grpSpLocks/>
          </p:cNvGrpSpPr>
          <p:nvPr/>
        </p:nvGrpSpPr>
        <p:grpSpPr bwMode="auto">
          <a:xfrm>
            <a:off x="5137150" y="4410075"/>
            <a:ext cx="1493838" cy="990600"/>
            <a:chOff x="-186" y="1184"/>
            <a:chExt cx="941" cy="624"/>
          </a:xfrm>
        </p:grpSpPr>
        <p:sp>
          <p:nvSpPr>
            <p:cNvPr id="105568" name="Text Box 270"/>
            <p:cNvSpPr txBox="1">
              <a:spLocks noChangeArrowheads="1"/>
            </p:cNvSpPr>
            <p:nvPr/>
          </p:nvSpPr>
          <p:spPr bwMode="auto">
            <a:xfrm>
              <a:off x="-186" y="1199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569" name="Text Box 274"/>
            <p:cNvSpPr txBox="1">
              <a:spLocks noChangeArrowheads="1"/>
            </p:cNvSpPr>
            <p:nvPr/>
          </p:nvSpPr>
          <p:spPr bwMode="auto">
            <a:xfrm>
              <a:off x="450" y="1184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2+e</a:t>
              </a:r>
            </a:p>
          </p:txBody>
        </p:sp>
        <p:sp>
          <p:nvSpPr>
            <p:cNvPr id="105570" name="Text Box 275"/>
            <p:cNvSpPr txBox="1">
              <a:spLocks noChangeArrowheads="1"/>
            </p:cNvSpPr>
            <p:nvPr/>
          </p:nvSpPr>
          <p:spPr bwMode="auto">
            <a:xfrm>
              <a:off x="340" y="1616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1+e</a:t>
              </a:r>
            </a:p>
          </p:txBody>
        </p:sp>
        <p:sp>
          <p:nvSpPr>
            <p:cNvPr id="105571" name="Text Box 276"/>
            <p:cNvSpPr txBox="1">
              <a:spLocks noChangeArrowheads="1"/>
            </p:cNvSpPr>
            <p:nvPr/>
          </p:nvSpPr>
          <p:spPr bwMode="auto">
            <a:xfrm>
              <a:off x="-132" y="158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5572" name="Text Box 279"/>
            <p:cNvSpPr txBox="1">
              <a:spLocks noChangeArrowheads="1"/>
            </p:cNvSpPr>
            <p:nvPr/>
          </p:nvSpPr>
          <p:spPr bwMode="auto">
            <a:xfrm>
              <a:off x="79" y="1436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573" name="Text Box 280"/>
            <p:cNvSpPr txBox="1">
              <a:spLocks noChangeArrowheads="1"/>
            </p:cNvSpPr>
            <p:nvPr/>
          </p:nvSpPr>
          <p:spPr bwMode="auto">
            <a:xfrm>
              <a:off x="261" y="143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</p:grpSp>
      <p:grpSp>
        <p:nvGrpSpPr>
          <p:cNvPr id="104519" name="Group 349"/>
          <p:cNvGrpSpPr>
            <a:grpSpLocks/>
          </p:cNvGrpSpPr>
          <p:nvPr/>
        </p:nvGrpSpPr>
        <p:grpSpPr bwMode="auto">
          <a:xfrm>
            <a:off x="6967538" y="4195763"/>
            <a:ext cx="2195512" cy="2293937"/>
            <a:chOff x="1729" y="2639"/>
            <a:chExt cx="1383" cy="1445"/>
          </a:xfrm>
        </p:grpSpPr>
        <p:sp>
          <p:nvSpPr>
            <p:cNvPr id="105520" name="Freeform 35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21" name="Freeform 35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4 h 186"/>
                <a:gd name="T2" fmla="*/ 17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5522" name="Group 35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05560" name="Oval 35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61" name="Line 35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62" name="Line 35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63" name="Rectangle 35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64" name="Oval 35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565" name="Group 35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05566" name="Rectangle 35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67" name="Text Box 36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A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23" name="Group 36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05552" name="Oval 36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53" name="Line 36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54" name="Line 36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55" name="Rectangle 36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56" name="Oval 36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557" name="Group 36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05558" name="Rectangle 36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59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D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24" name="Group 37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5543" name="Group 37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05547" name="Oval 37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48" name="Line 37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49" name="Line 37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50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51" name="Oval 37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05544" name="Group 37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05545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46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C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5525" name="Group 38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05535" name="Oval 38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36" name="Line 38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37" name="Line 38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38" name="Rectangle 38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5539" name="Oval 38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5540" name="Group 38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05541" name="Rectangle 38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5542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05526" name="Freeform 38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131 h 186"/>
                <a:gd name="T2" fmla="*/ 11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27" name="Freeform 39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07 h 186"/>
                <a:gd name="T2" fmla="*/ 95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28" name="Freeform 39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131 h 186"/>
                <a:gd name="T2" fmla="*/ 12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29" name="Freeform 39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126 h 186"/>
                <a:gd name="T2" fmla="*/ 1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30" name="Freeform 39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116 h 186"/>
                <a:gd name="T2" fmla="*/ 89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31" name="Text Box 39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 defTabSz="9144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05532" name="Line 39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33" name="Line 39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34" name="Line 39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21294" name="Freeform 398"/>
          <p:cNvSpPr>
            <a:spLocks/>
          </p:cNvSpPr>
          <p:nvPr/>
        </p:nvSpPr>
        <p:spPr bwMode="auto">
          <a:xfrm>
            <a:off x="7366000" y="4397375"/>
            <a:ext cx="1193800" cy="866775"/>
          </a:xfrm>
          <a:custGeom>
            <a:avLst/>
            <a:gdLst>
              <a:gd name="T0" fmla="*/ 1895157500 w 752"/>
              <a:gd name="T1" fmla="*/ 665321250 h 546"/>
              <a:gd name="T2" fmla="*/ 965220638 w 752"/>
              <a:gd name="T3" fmla="*/ 1376005313 h 546"/>
              <a:gd name="T4" fmla="*/ 0 w 752"/>
              <a:gd name="T5" fmla="*/ 624998750 h 546"/>
              <a:gd name="T6" fmla="*/ 965220638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721286" name="Group 399"/>
          <p:cNvGrpSpPr>
            <a:grpSpLocks/>
          </p:cNvGrpSpPr>
          <p:nvPr/>
        </p:nvGrpSpPr>
        <p:grpSpPr bwMode="auto">
          <a:xfrm>
            <a:off x="7191375" y="4383088"/>
            <a:ext cx="1430338" cy="966787"/>
            <a:chOff x="1870" y="2772"/>
            <a:chExt cx="901" cy="609"/>
          </a:xfrm>
        </p:grpSpPr>
        <p:sp>
          <p:nvSpPr>
            <p:cNvPr id="105514" name="Text Box 400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2+e</a:t>
              </a:r>
            </a:p>
          </p:txBody>
        </p:sp>
        <p:sp>
          <p:nvSpPr>
            <p:cNvPr id="105515" name="Text Box 401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516" name="Text Box 402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517" name="Text Box 403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105518" name="Text Box 404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1+e</a:t>
              </a:r>
            </a:p>
          </p:txBody>
        </p:sp>
        <p:sp>
          <p:nvSpPr>
            <p:cNvPr id="105519" name="Text Box 405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49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2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86" grpId="0" animBg="1"/>
      <p:bldP spid="721124" grpId="0" animBg="1"/>
      <p:bldP spid="7212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64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77BE099A-AAAE-A548-A344-E57C7F9DC1E4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6500" name="Picture 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38100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CC0000"/>
                </a:solidFill>
              </a:rPr>
              <a:t>4.5 routing algorithms</a:t>
            </a:r>
          </a:p>
          <a:p>
            <a:pPr lvl="1"/>
            <a:r>
              <a:rPr lang="en-US" sz="2000" dirty="0"/>
              <a:t>link state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distance vector</a:t>
            </a:r>
          </a:p>
          <a:p>
            <a:pPr lvl="1"/>
            <a:r>
              <a:rPr lang="en-US" sz="2000" dirty="0"/>
              <a:t>hierarchical routing</a:t>
            </a:r>
          </a:p>
          <a:p>
            <a:pPr>
              <a:buFont typeface="Wingdings" charset="2"/>
              <a:buNone/>
            </a:pPr>
            <a:r>
              <a:rPr lang="en-US" sz="2400" dirty="0"/>
              <a:t>4.6 routing in the Internet</a:t>
            </a:r>
          </a:p>
          <a:p>
            <a:pPr lvl="1"/>
            <a:r>
              <a:rPr lang="en-US" sz="2000" dirty="0"/>
              <a:t>RIP</a:t>
            </a:r>
          </a:p>
          <a:p>
            <a:pPr lvl="1"/>
            <a:r>
              <a:rPr lang="en-US" sz="2000" dirty="0"/>
              <a:t>OSPF</a:t>
            </a:r>
          </a:p>
          <a:p>
            <a:pPr lvl="1"/>
            <a:r>
              <a:rPr lang="en-US" sz="2000" dirty="0"/>
              <a:t>BGP</a:t>
            </a:r>
          </a:p>
          <a:p>
            <a:endParaRPr lang="en-US" sz="2400" dirty="0"/>
          </a:p>
        </p:txBody>
      </p:sp>
      <p:sp>
        <p:nvSpPr>
          <p:cNvPr id="106503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4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.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 Internet Routing: Outline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9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A07C8A1A-4955-1F45-8713-7A92C903C598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7524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788" y="942975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96863"/>
            <a:ext cx="7772400" cy="841375"/>
          </a:xfrm>
        </p:spPr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Bellman-Ford equation (dynamic programming)</a:t>
            </a:r>
          </a:p>
          <a:p>
            <a:pPr>
              <a:buFont typeface="Wingdings" charset="2"/>
              <a:buNone/>
            </a:pPr>
            <a:endParaRPr lang="en-US"/>
          </a:p>
          <a:p>
            <a:pPr>
              <a:buFont typeface="Wingdings" charset="2"/>
              <a:buNone/>
            </a:pPr>
            <a:r>
              <a:rPr lang="en-US"/>
              <a:t>let</a:t>
            </a:r>
          </a:p>
          <a:p>
            <a:pPr>
              <a:buFont typeface="Wingdings" charset="2"/>
              <a:buNone/>
            </a:pPr>
            <a:r>
              <a:rPr lang="en-US"/>
              <a:t>   d</a:t>
            </a:r>
            <a:r>
              <a:rPr lang="en-US" baseline="-25000"/>
              <a:t>x</a:t>
            </a:r>
            <a:r>
              <a:rPr lang="en-US"/>
              <a:t>(y) := cost of least-cost path from x to y</a:t>
            </a:r>
          </a:p>
          <a:p>
            <a:pPr>
              <a:buFont typeface="Wingdings" charset="2"/>
              <a:buNone/>
            </a:pPr>
            <a:r>
              <a:rPr lang="en-US"/>
              <a:t>then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rgbClr val="CC0000"/>
                </a:solidFill>
              </a:rPr>
              <a:t>   </a:t>
            </a:r>
            <a:r>
              <a:rPr lang="en-US" sz="3200">
                <a:solidFill>
                  <a:srgbClr val="CC0000"/>
                </a:solidFill>
              </a:rPr>
              <a:t>d</a:t>
            </a:r>
            <a:r>
              <a:rPr lang="en-US" sz="3200" baseline="-25000">
                <a:solidFill>
                  <a:srgbClr val="CC0000"/>
                </a:solidFill>
              </a:rPr>
              <a:t>x</a:t>
            </a:r>
            <a:r>
              <a:rPr lang="en-US" sz="3200">
                <a:solidFill>
                  <a:srgbClr val="CC0000"/>
                </a:solidFill>
              </a:rPr>
              <a:t>(y) = </a:t>
            </a:r>
            <a:r>
              <a:rPr lang="en-US" sz="3200" i="1">
                <a:solidFill>
                  <a:srgbClr val="CC0000"/>
                </a:solidFill>
              </a:rPr>
              <a:t>min</a:t>
            </a:r>
            <a:r>
              <a:rPr lang="en-US" sz="3200">
                <a:solidFill>
                  <a:srgbClr val="CC0000"/>
                </a:solidFill>
              </a:rPr>
              <a:t> {c(x,v) + d</a:t>
            </a:r>
            <a:r>
              <a:rPr lang="en-US" sz="3200" baseline="-25000">
                <a:solidFill>
                  <a:srgbClr val="CC0000"/>
                </a:solidFill>
              </a:rPr>
              <a:t>v</a:t>
            </a:r>
            <a:r>
              <a:rPr lang="en-US" sz="3200">
                <a:solidFill>
                  <a:srgbClr val="CC0000"/>
                </a:solidFill>
              </a:rPr>
              <a:t>(y) }</a:t>
            </a:r>
          </a:p>
          <a:p>
            <a:pPr>
              <a:buFont typeface="Wingdings" charset="2"/>
              <a:buNone/>
            </a:pPr>
            <a:r>
              <a:rPr lang="en-US" sz="3200"/>
              <a:t>   </a:t>
            </a:r>
          </a:p>
          <a:p>
            <a:pPr>
              <a:buFont typeface="Wingdings" charset="2"/>
              <a:buNone/>
            </a:pPr>
            <a:endParaRPr lang="en-US"/>
          </a:p>
        </p:txBody>
      </p:sp>
      <p:sp>
        <p:nvSpPr>
          <p:cNvPr id="107527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CC0000"/>
                </a:solidFill>
                <a:latin typeface="Comic Sans MS" charset="0"/>
              </a:rPr>
              <a:t>v</a:t>
            </a:r>
          </a:p>
        </p:txBody>
      </p:sp>
      <p:sp>
        <p:nvSpPr>
          <p:cNvPr id="107528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cost to neighbor v</a:t>
            </a:r>
          </a:p>
        </p:txBody>
      </p:sp>
      <p:sp>
        <p:nvSpPr>
          <p:cNvPr id="107529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>
                <a:solidFill>
                  <a:srgbClr val="000000"/>
                </a:solidFill>
                <a:latin typeface="Gill Sans MT" charset="0"/>
              </a:rPr>
              <a:t>min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taken over all neighbors v of x</a:t>
            </a:r>
          </a:p>
        </p:txBody>
      </p:sp>
      <p:sp>
        <p:nvSpPr>
          <p:cNvPr id="107530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cost from neighbor v to destination y</a:t>
            </a:r>
          </a:p>
        </p:txBody>
      </p:sp>
      <p:sp>
        <p:nvSpPr>
          <p:cNvPr id="107531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7532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85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50ED5898-52C7-D044-9F25-92766A57A81D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8548" name="Picture 7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r>
              <a:rPr lang="en-US"/>
              <a:t>Bellman-Ford example </a:t>
            </a:r>
          </a:p>
        </p:txBody>
      </p:sp>
      <p:grpSp>
        <p:nvGrpSpPr>
          <p:cNvPr id="108550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08555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56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57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58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59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0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1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2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3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4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5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6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7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8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69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0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1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2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3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4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5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6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7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8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79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0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1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2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3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4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5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6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7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8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89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0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1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2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3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4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595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8596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08622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23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8597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08620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21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8598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08618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19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108599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08616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17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8600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08614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15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8601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08612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13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108602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3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4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5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6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7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8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09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10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8611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08551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clearly,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 = 5,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 = 3,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 = 3</a:t>
            </a:r>
          </a:p>
        </p:txBody>
      </p:sp>
      <p:sp>
        <p:nvSpPr>
          <p:cNvPr id="108552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u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 = min { c(u,v) +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                   c(u,x) +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                   c(u,w) + d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(z) }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        = min {2 + 5,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                   1 + 3,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                   5 + 3}  = 4</a:t>
            </a:r>
          </a:p>
        </p:txBody>
      </p:sp>
      <p:sp>
        <p:nvSpPr>
          <p:cNvPr id="108553" name="Text Box 75"/>
          <p:cNvSpPr txBox="1">
            <a:spLocks noChangeArrowheads="1"/>
          </p:cNvSpPr>
          <p:nvPr/>
        </p:nvSpPr>
        <p:spPr bwMode="auto">
          <a:xfrm>
            <a:off x="461963" y="5330825"/>
            <a:ext cx="6765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node achieving minimum is next</a:t>
            </a:r>
          </a:p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hop in shortest path, used in</a:t>
            </a:r>
            <a:r>
              <a:rPr lang="en-US" sz="2800">
                <a:solidFill>
                  <a:srgbClr val="000000"/>
                </a:solidFill>
                <a:latin typeface="Gill Sans MT" charset="0"/>
                <a:ea typeface="MS Mincho" pitchFamily="49" charset="-128"/>
                <a:cs typeface="MS Mincho" pitchFamily="49" charset="-128"/>
              </a:rPr>
              <a:t> </a:t>
            </a:r>
            <a:r>
              <a:rPr lang="en-US" sz="2800">
                <a:solidFill>
                  <a:srgbClr val="000000"/>
                </a:solidFill>
                <a:latin typeface="Gill Sans MT" charset="0"/>
              </a:rPr>
              <a:t>forwarding table</a:t>
            </a:r>
          </a:p>
        </p:txBody>
      </p:sp>
      <p:sp>
        <p:nvSpPr>
          <p:cNvPr id="108554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B-F equation says:</a:t>
            </a:r>
          </a:p>
        </p:txBody>
      </p:sp>
    </p:spTree>
    <p:extLst>
      <p:ext uri="{BB962C8B-B14F-4D97-AF65-F5344CB8AC3E}">
        <p14:creationId xmlns:p14="http://schemas.microsoft.com/office/powerpoint/2010/main" val="11566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95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D1C88927-957F-5843-B8C2-4089993BC8BE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9572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D</a:t>
            </a:r>
            <a:r>
              <a:rPr lang="en-US" baseline="-25000">
                <a:solidFill>
                  <a:srgbClr val="CC0000"/>
                </a:solidFill>
              </a:rPr>
              <a:t>x</a:t>
            </a:r>
            <a:r>
              <a:rPr lang="en-US">
                <a:solidFill>
                  <a:srgbClr val="CC0000"/>
                </a:solidFill>
              </a:rPr>
              <a:t>(y)</a:t>
            </a:r>
            <a:r>
              <a:rPr lang="en-US"/>
              <a:t> = estimate of least cost from x to y</a:t>
            </a:r>
          </a:p>
          <a:p>
            <a:pPr lvl="1"/>
            <a:r>
              <a:rPr lang="en-US"/>
              <a:t>x maintains  distance vector </a:t>
            </a:r>
            <a:r>
              <a:rPr lang="en-US" b="1">
                <a:solidFill>
                  <a:srgbClr val="CC0000"/>
                </a:solidFill>
              </a:rPr>
              <a:t>D</a:t>
            </a:r>
            <a:r>
              <a:rPr lang="en-US" baseline="-25000">
                <a:solidFill>
                  <a:srgbClr val="CC0000"/>
                </a:solidFill>
              </a:rPr>
              <a:t>x</a:t>
            </a:r>
            <a:r>
              <a:rPr lang="en-US">
                <a:solidFill>
                  <a:srgbClr val="CC0000"/>
                </a:solidFill>
              </a:rPr>
              <a:t> = [D</a:t>
            </a:r>
            <a:r>
              <a:rPr lang="en-US" baseline="-25000">
                <a:solidFill>
                  <a:srgbClr val="CC0000"/>
                </a:solidFill>
              </a:rPr>
              <a:t>x</a:t>
            </a:r>
            <a:r>
              <a:rPr lang="en-US">
                <a:solidFill>
                  <a:srgbClr val="CC0000"/>
                </a:solidFill>
              </a:rPr>
              <a:t>(y): y </a:t>
            </a:r>
            <a:r>
              <a:rPr lang="ru-RU">
                <a:solidFill>
                  <a:srgbClr val="CC0000"/>
                </a:solidFill>
              </a:rPr>
              <a:t>є</a:t>
            </a:r>
            <a:r>
              <a:rPr lang="en-US">
                <a:solidFill>
                  <a:srgbClr val="CC0000"/>
                </a:solidFill>
              </a:rPr>
              <a:t> N ]</a:t>
            </a:r>
          </a:p>
          <a:p>
            <a:r>
              <a:rPr lang="en-US"/>
              <a:t>node x:</a:t>
            </a:r>
          </a:p>
          <a:p>
            <a:pPr lvl="1"/>
            <a:r>
              <a:rPr lang="en-US" sz="2800"/>
              <a:t>knows cost to each neighbor v: </a:t>
            </a:r>
            <a:r>
              <a:rPr lang="en-US" sz="2800">
                <a:solidFill>
                  <a:srgbClr val="CC0000"/>
                </a:solidFill>
              </a:rPr>
              <a:t>c(x,v)</a:t>
            </a:r>
          </a:p>
          <a:p>
            <a:pPr lvl="1"/>
            <a:r>
              <a:rPr lang="en-US" sz="2800"/>
              <a:t>maintains its neighbors’ distance vectors. For each neighbor v, x maintains </a:t>
            </a:r>
            <a:br>
              <a:rPr lang="en-US" sz="2800"/>
            </a:br>
            <a:r>
              <a:rPr lang="en-US" sz="2800" b="1">
                <a:solidFill>
                  <a:srgbClr val="CC0000"/>
                </a:solidFill>
              </a:rPr>
              <a:t>D</a:t>
            </a:r>
            <a:r>
              <a:rPr lang="en-US" sz="2800" baseline="-25000">
                <a:solidFill>
                  <a:srgbClr val="CC0000"/>
                </a:solidFill>
              </a:rPr>
              <a:t>v</a:t>
            </a:r>
            <a:r>
              <a:rPr lang="en-US" sz="2800">
                <a:solidFill>
                  <a:srgbClr val="CC0000"/>
                </a:solidFill>
              </a:rPr>
              <a:t> = [D</a:t>
            </a:r>
            <a:r>
              <a:rPr lang="en-US" sz="2800" baseline="-25000">
                <a:solidFill>
                  <a:srgbClr val="CC0000"/>
                </a:solidFill>
              </a:rPr>
              <a:t>v</a:t>
            </a:r>
            <a:r>
              <a:rPr lang="en-US" sz="2800">
                <a:solidFill>
                  <a:srgbClr val="CC0000"/>
                </a:solidFill>
              </a:rPr>
              <a:t>(y): y </a:t>
            </a:r>
            <a:r>
              <a:rPr lang="ru-RU" sz="2800">
                <a:solidFill>
                  <a:srgbClr val="CC0000"/>
                </a:solidFill>
              </a:rPr>
              <a:t>є</a:t>
            </a:r>
            <a:r>
              <a:rPr lang="en-US" sz="2800">
                <a:solidFill>
                  <a:srgbClr val="CC0000"/>
                </a:solidFill>
              </a:rPr>
              <a:t> N ]</a:t>
            </a:r>
          </a:p>
          <a:p>
            <a:pPr>
              <a:buFont typeface="Wingdings" charset="2"/>
              <a:buNone/>
            </a:pPr>
            <a:endParaRPr lang="en-US">
              <a:solidFill>
                <a:srgbClr val="CC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99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05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8DA19232-A3C1-2443-A721-F08A9F9A48F2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3200" i="1">
                <a:solidFill>
                  <a:srgbClr val="CC0000"/>
                </a:solidFill>
              </a:rPr>
              <a:t>key idea:</a:t>
            </a:r>
            <a:r>
              <a:rPr lang="en-US" sz="3200">
                <a:solidFill>
                  <a:srgbClr val="CC0000"/>
                </a:solidFill>
              </a:rPr>
              <a:t> </a:t>
            </a:r>
          </a:p>
          <a:p>
            <a:r>
              <a:rPr lang="en-US"/>
              <a:t>from time-to-time, each node sends its own distance vector estimate to neighbors</a:t>
            </a:r>
          </a:p>
          <a:p>
            <a:r>
              <a:rPr lang="en-US"/>
              <a:t>when x receives new DV estimate from neighbor, it updates its own DV using B-F equation: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x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(y) ← min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{c(x,v) + D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(y)}  for each node y 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MS Mincho" pitchFamily="49" charset="-128"/>
                <a:cs typeface="MS Mincho" pitchFamily="49" charset="-128"/>
              </a:rPr>
              <a:t>∊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Times New Roman" charset="0"/>
                <a:cs typeface="Times New Roman" charset="0"/>
              </a:rPr>
              <a:t> N</a:t>
            </a:r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under minor, natural conditions, the estimate </a:t>
            </a:r>
            <a:r>
              <a:rPr lang="en-US" sz="2800" i="1">
                <a:solidFill>
                  <a:srgbClr val="000000"/>
                </a:solidFill>
                <a:latin typeface="Gill Sans MT" charset="0"/>
                <a:ea typeface="Times New Roman" charset="0"/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000000"/>
                </a:solidFill>
                <a:latin typeface="Gill Sans MT" charset="0"/>
                <a:ea typeface="Times New Roman" charset="0"/>
                <a:cs typeface="Times New Roman" charset="0"/>
              </a:rPr>
              <a:t>x</a:t>
            </a:r>
            <a:r>
              <a:rPr lang="en-US" sz="2800" i="1">
                <a:solidFill>
                  <a:srgbClr val="000000"/>
                </a:solidFill>
                <a:latin typeface="Gill Sans MT" charset="0"/>
                <a:ea typeface="Times New Roman" charset="0"/>
                <a:cs typeface="Times New Roman" charset="0"/>
              </a:rPr>
              <a:t>(y) converge to the actual least cost </a:t>
            </a:r>
            <a:r>
              <a:rPr lang="en-US" sz="2800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sz="2800" baseline="-25000">
                <a:solidFill>
                  <a:srgbClr val="000000"/>
                </a:solidFill>
                <a:latin typeface="Gill Sans MT" charset="0"/>
              </a:rPr>
              <a:t>x</a:t>
            </a:r>
            <a:r>
              <a:rPr lang="en-US" sz="2800">
                <a:solidFill>
                  <a:srgbClr val="000000"/>
                </a:solidFill>
                <a:latin typeface="Gill Sans MT" charset="0"/>
              </a:rPr>
              <a:t>(y)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110599" name="Picture 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0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Distance vector algorithm </a:t>
            </a:r>
          </a:p>
        </p:txBody>
      </p:sp>
    </p:spTree>
    <p:extLst>
      <p:ext uri="{BB962C8B-B14F-4D97-AF65-F5344CB8AC3E}">
        <p14:creationId xmlns:p14="http://schemas.microsoft.com/office/powerpoint/2010/main" val="103001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16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4BF985BC-141A-474A-BF7D-3EA37CB81D59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iterative, asynchronous: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2400"/>
              <a:t>each local iteration caused by: </a:t>
            </a:r>
          </a:p>
          <a:p>
            <a:r>
              <a:rPr lang="en-US" sz="2400"/>
              <a:t>local link cost change </a:t>
            </a:r>
          </a:p>
          <a:p>
            <a:r>
              <a:rPr lang="en-US" sz="2400"/>
              <a:t>DV update message from neighbor</a:t>
            </a:r>
          </a:p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distributed:</a:t>
            </a:r>
          </a:p>
          <a:p>
            <a:r>
              <a:rPr lang="en-US" sz="2400"/>
              <a:t>each node notifies neighbors </a:t>
            </a:r>
            <a:r>
              <a:rPr lang="en-US" sz="2400" i="1"/>
              <a:t>only</a:t>
            </a:r>
            <a:r>
              <a:rPr lang="en-US" sz="2400"/>
              <a:t> when its DV changes</a:t>
            </a:r>
          </a:p>
          <a:p>
            <a:pPr lvl="1"/>
            <a:r>
              <a:rPr lang="en-US" sz="2000"/>
              <a:t>neighbors then notify their neighbors if necessary</a:t>
            </a:r>
            <a:endParaRPr lang="en-US"/>
          </a:p>
        </p:txBody>
      </p:sp>
      <p:sp>
        <p:nvSpPr>
          <p:cNvPr id="111621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charset="0"/>
            </a:endParaRP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i="1">
                <a:solidFill>
                  <a:srgbClr val="000099"/>
                </a:solidFill>
                <a:latin typeface="Arial" charset="0"/>
              </a:rPr>
              <a:t>wait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for (change in local link cost or msg from neighbor)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i="1">
                <a:solidFill>
                  <a:srgbClr val="000099"/>
                </a:solidFill>
                <a:latin typeface="Arial" charset="0"/>
              </a:rPr>
              <a:t>recompute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estimates</a:t>
            </a: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if DV to any dest has changed, </a:t>
            </a:r>
            <a:r>
              <a:rPr lang="en-US" sz="2400" i="1">
                <a:solidFill>
                  <a:srgbClr val="000099"/>
                </a:solidFill>
                <a:latin typeface="Arial" charset="0"/>
              </a:rPr>
              <a:t>notify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neighbors </a:t>
            </a:r>
            <a:endParaRPr lang="en-US" sz="2400">
              <a:solidFill>
                <a:srgbClr val="000000"/>
              </a:solidFill>
              <a:latin typeface="Arial" charset="0"/>
            </a:endParaRPr>
          </a:p>
          <a:p>
            <a:pPr algn="ct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11622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1623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1624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390625013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1625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11626" name="Picture 10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  <a:noFill/>
        </p:spPr>
        <p:txBody>
          <a:bodyPr/>
          <a:lstStyle/>
          <a:p>
            <a:r>
              <a:rPr lang="en-US"/>
              <a:t>Distance vector algorithm </a:t>
            </a:r>
          </a:p>
        </p:txBody>
      </p:sp>
    </p:spTree>
    <p:extLst>
      <p:ext uri="{BB962C8B-B14F-4D97-AF65-F5344CB8AC3E}">
        <p14:creationId xmlns:p14="http://schemas.microsoft.com/office/powerpoint/2010/main" val="358920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26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79CA7EEF-2E48-464B-8138-9129BDED613F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644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45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46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2647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2648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2649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2650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0  2   7</a:t>
            </a:r>
          </a:p>
        </p:txBody>
      </p:sp>
      <p:sp>
        <p:nvSpPr>
          <p:cNvPr id="112651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2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3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4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5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6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57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2658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2659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2660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2661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62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63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2664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2665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2666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2667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12668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69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70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2671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2672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2673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2674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75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76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77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78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79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2680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81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82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2683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2684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2685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2686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87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88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2689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12690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12691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12692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2693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2   0   1</a:t>
            </a:r>
          </a:p>
        </p:txBody>
      </p:sp>
      <p:sp>
        <p:nvSpPr>
          <p:cNvPr id="112694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 ∞  ∞</a:t>
            </a:r>
          </a:p>
        </p:txBody>
      </p:sp>
      <p:sp>
        <p:nvSpPr>
          <p:cNvPr id="112695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2   0   1</a:t>
            </a:r>
          </a:p>
        </p:txBody>
      </p:sp>
      <p:sp>
        <p:nvSpPr>
          <p:cNvPr id="112696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7   1   0</a:t>
            </a:r>
          </a:p>
        </p:txBody>
      </p:sp>
      <p:sp>
        <p:nvSpPr>
          <p:cNvPr id="112697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98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699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0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1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2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3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4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grpSp>
        <p:nvGrpSpPr>
          <p:cNvPr id="112705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2721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12722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2723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4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5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6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7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8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29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30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2731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12753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54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x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12732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12745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6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7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8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9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12750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12751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12752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2400">
                        <a:solidFill>
                          <a:srgbClr val="000000"/>
                        </a:solidFill>
                        <a:latin typeface="Arial" charset="0"/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112733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34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2735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7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2736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12737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38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39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0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2741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12742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1274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12744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2000">
                        <a:solidFill>
                          <a:srgbClr val="000000"/>
                        </a:solidFill>
                        <a:latin typeface="Arial" charset="0"/>
                      </a:rPr>
                      <a:t>y</a:t>
                    </a:r>
                    <a:endParaRPr lang="en-US" sz="240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</p:grpSp>
      </p:grpSp>
      <p:sp>
        <p:nvSpPr>
          <p:cNvPr id="112706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x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2707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8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9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10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i="1">
                <a:solidFill>
                  <a:srgbClr val="000000"/>
                </a:solidFill>
                <a:latin typeface="Arial" charset="0"/>
              </a:rPr>
              <a:t>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x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 = </a:t>
            </a:r>
            <a:r>
              <a:rPr lang="fr-FR">
                <a:solidFill>
                  <a:srgbClr val="000000"/>
                </a:solidFill>
                <a:latin typeface="Arial" charset="0"/>
              </a:rPr>
              <a:t>min{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c(x,y) + </a:t>
            </a:r>
            <a:br>
              <a:rPr lang="fr-FR" i="1">
                <a:solidFill>
                  <a:srgbClr val="000000"/>
                </a:solidFill>
                <a:latin typeface="Arial" charset="0"/>
              </a:rPr>
            </a:br>
            <a:r>
              <a:rPr lang="fr-FR" i="1">
                <a:solidFill>
                  <a:srgbClr val="000000"/>
                </a:solidFill>
                <a:latin typeface="Arial" charset="0"/>
              </a:rPr>
              <a:t>      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y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(z), c(x,z) + 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z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</a:t>
            </a:r>
            <a:r>
              <a:rPr lang="fr-FR">
                <a:solidFill>
                  <a:srgbClr val="000000"/>
                </a:solidFill>
                <a:latin typeface="Arial" charset="0"/>
              </a:rPr>
              <a:t>} </a:t>
            </a:r>
          </a:p>
          <a:p>
            <a:pPr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  <a:latin typeface="Arial" charset="0"/>
              </a:rPr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</a:t>
            </a:r>
          </a:p>
        </p:txBody>
      </p:sp>
      <p:sp>
        <p:nvSpPr>
          <p:cNvPr id="112717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y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2718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z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2719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2720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258769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3" grpId="0" animBg="1"/>
      <p:bldP spid="728174" grpId="0"/>
      <p:bldP spid="728175" grpId="0" animBg="1"/>
      <p:bldP spid="728176" grpId="0"/>
      <p:bldP spid="7281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174D18B0-A3C2-A248-9B16-9BCC34BBEEC7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95236" name="Picture 7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488" y="847725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5237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95241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2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3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4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5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6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7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8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49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0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1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2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3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4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5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6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7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8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59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0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1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2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3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4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5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6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7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8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69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0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1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2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3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4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5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6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7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8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79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80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81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95282" name="Group 44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95308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309" name="Text Box 46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5283" name="Group 47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95306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307" name="Text Box 4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5284" name="Group 50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95304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305" name="Text Box 52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95285" name="Group 53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95302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303" name="Text Box 55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5286" name="Group 56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95300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301" name="Text Box 58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5287" name="Group 59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95298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5299" name="Text Box 61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95288" name="Text Box 62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89" name="Text Box 63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0" name="Text Box 64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1" name="Text Box 65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2" name="Text Box 66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3" name="Text Box 67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4" name="Text Box 68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5" name="Text Box 69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6" name="Text Box 70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5297" name="Text Box 71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5238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graph: G = (N,E)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 = set of routers = { u, v, w, x, y, z 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 = set of links ={ (u,v), (u,x), (v,x), (v,w), (x,w), (x,y), (w,y), (w,z), (y,z) }</a:t>
            </a:r>
          </a:p>
        </p:txBody>
      </p:sp>
      <p:sp>
        <p:nvSpPr>
          <p:cNvPr id="95239" name="Rectangle 73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796925"/>
          </a:xfrm>
        </p:spPr>
        <p:txBody>
          <a:bodyPr/>
          <a:lstStyle/>
          <a:p>
            <a:r>
              <a:rPr lang="en-US"/>
              <a:t>Graph abstraction</a:t>
            </a:r>
          </a:p>
        </p:txBody>
      </p:sp>
    </p:spTree>
    <p:extLst>
      <p:ext uri="{BB962C8B-B14F-4D97-AF65-F5344CB8AC3E}">
        <p14:creationId xmlns:p14="http://schemas.microsoft.com/office/powerpoint/2010/main" val="414614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36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43D765CF-2E02-9A47-B076-5956A8022B51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3668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69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70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671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672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673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674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0  2   3</a:t>
            </a:r>
          </a:p>
        </p:txBody>
      </p:sp>
      <p:sp>
        <p:nvSpPr>
          <p:cNvPr id="113675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676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677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78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79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680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681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682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683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0  2   7</a:t>
            </a:r>
          </a:p>
        </p:txBody>
      </p:sp>
      <p:sp>
        <p:nvSpPr>
          <p:cNvPr id="113684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685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686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87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88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689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690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691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692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0  2   3</a:t>
            </a:r>
          </a:p>
        </p:txBody>
      </p:sp>
      <p:sp>
        <p:nvSpPr>
          <p:cNvPr id="113693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694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695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96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697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698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699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00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01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0  2   3</a:t>
            </a:r>
          </a:p>
        </p:txBody>
      </p:sp>
      <p:sp>
        <p:nvSpPr>
          <p:cNvPr id="113702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703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704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05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06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707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708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09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10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0  2   7</a:t>
            </a:r>
          </a:p>
        </p:txBody>
      </p:sp>
      <p:sp>
        <p:nvSpPr>
          <p:cNvPr id="113711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712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713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2  0   1</a:t>
            </a:r>
          </a:p>
        </p:txBody>
      </p:sp>
      <p:sp>
        <p:nvSpPr>
          <p:cNvPr id="113714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7   1   0</a:t>
            </a:r>
          </a:p>
        </p:txBody>
      </p:sp>
      <p:sp>
        <p:nvSpPr>
          <p:cNvPr id="113715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2  0   1</a:t>
            </a:r>
          </a:p>
        </p:txBody>
      </p:sp>
      <p:sp>
        <p:nvSpPr>
          <p:cNvPr id="113716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3  1   0</a:t>
            </a:r>
          </a:p>
        </p:txBody>
      </p:sp>
      <p:sp>
        <p:nvSpPr>
          <p:cNvPr id="113717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2   0   1</a:t>
            </a:r>
          </a:p>
        </p:txBody>
      </p:sp>
      <p:sp>
        <p:nvSpPr>
          <p:cNvPr id="113718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3  1   0</a:t>
            </a:r>
          </a:p>
        </p:txBody>
      </p:sp>
      <p:sp>
        <p:nvSpPr>
          <p:cNvPr id="113719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2  0   1</a:t>
            </a:r>
          </a:p>
        </p:txBody>
      </p:sp>
      <p:sp>
        <p:nvSpPr>
          <p:cNvPr id="113720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3  1   0</a:t>
            </a:r>
          </a:p>
        </p:txBody>
      </p:sp>
      <p:sp>
        <p:nvSpPr>
          <p:cNvPr id="113721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2  0   1</a:t>
            </a:r>
          </a:p>
        </p:txBody>
      </p:sp>
      <p:sp>
        <p:nvSpPr>
          <p:cNvPr id="113722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3  1   0</a:t>
            </a:r>
          </a:p>
        </p:txBody>
      </p:sp>
      <p:sp>
        <p:nvSpPr>
          <p:cNvPr id="113723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4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5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6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7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8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29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0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1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2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113733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4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5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36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737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738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39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40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0  2   7</a:t>
            </a:r>
          </a:p>
        </p:txBody>
      </p:sp>
      <p:sp>
        <p:nvSpPr>
          <p:cNvPr id="113741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2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3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4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5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6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47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748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749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750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  <p:sp>
        <p:nvSpPr>
          <p:cNvPr id="113751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52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53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754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755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56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57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13758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59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60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761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762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63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64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65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66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67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68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69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770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71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72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   y   z</a:t>
            </a:r>
          </a:p>
        </p:txBody>
      </p:sp>
      <p:sp>
        <p:nvSpPr>
          <p:cNvPr id="113773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</a:t>
            </a:r>
          </a:p>
        </p:txBody>
      </p:sp>
      <p:sp>
        <p:nvSpPr>
          <p:cNvPr id="113774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113775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113776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77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78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</p:txBody>
      </p:sp>
      <p:sp>
        <p:nvSpPr>
          <p:cNvPr id="113779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13780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13781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13782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783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2   0   1</a:t>
            </a:r>
          </a:p>
        </p:txBody>
      </p:sp>
      <p:sp>
        <p:nvSpPr>
          <p:cNvPr id="113784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∞ ∞  ∞</a:t>
            </a:r>
          </a:p>
        </p:txBody>
      </p:sp>
      <p:sp>
        <p:nvSpPr>
          <p:cNvPr id="113785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2   0   1</a:t>
            </a:r>
          </a:p>
        </p:txBody>
      </p:sp>
      <p:sp>
        <p:nvSpPr>
          <p:cNvPr id="113786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7   1   0</a:t>
            </a:r>
          </a:p>
        </p:txBody>
      </p:sp>
      <p:sp>
        <p:nvSpPr>
          <p:cNvPr id="113787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88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89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0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1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2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3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4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grpSp>
        <p:nvGrpSpPr>
          <p:cNvPr id="113795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3811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13812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3813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4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5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6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7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8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19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20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3821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13843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44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x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13822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13835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6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7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8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9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13840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13841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13842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2400">
                        <a:solidFill>
                          <a:srgbClr val="000000"/>
                        </a:solidFill>
                        <a:latin typeface="Arial" charset="0"/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113823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24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3825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7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3826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13827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28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29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0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3831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13832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1383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13834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2000">
                        <a:solidFill>
                          <a:srgbClr val="000000"/>
                        </a:solidFill>
                        <a:latin typeface="Arial" charset="0"/>
                      </a:rPr>
                      <a:t>y</a:t>
                    </a:r>
                    <a:endParaRPr lang="en-US" sz="240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</p:grpSp>
      </p:grpSp>
      <p:sp>
        <p:nvSpPr>
          <p:cNvPr id="113796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x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3797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8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799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800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801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113802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803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i="1">
                <a:solidFill>
                  <a:srgbClr val="000000"/>
                </a:solidFill>
                <a:latin typeface="Arial" charset="0"/>
              </a:rPr>
              <a:t>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x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 = </a:t>
            </a:r>
            <a:r>
              <a:rPr lang="fr-FR">
                <a:solidFill>
                  <a:srgbClr val="000000"/>
                </a:solidFill>
                <a:latin typeface="Arial" charset="0"/>
              </a:rPr>
              <a:t>min{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c(x,y) + </a:t>
            </a:r>
            <a:br>
              <a:rPr lang="fr-FR" i="1">
                <a:solidFill>
                  <a:srgbClr val="000000"/>
                </a:solidFill>
                <a:latin typeface="Arial" charset="0"/>
              </a:rPr>
            </a:br>
            <a:r>
              <a:rPr lang="fr-FR" i="1">
                <a:solidFill>
                  <a:srgbClr val="000000"/>
                </a:solidFill>
                <a:latin typeface="Arial" charset="0"/>
              </a:rPr>
              <a:t>      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y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(z), c(x,z) + D</a:t>
            </a:r>
            <a:r>
              <a:rPr lang="fr-FR" i="1" baseline="-25000">
                <a:solidFill>
                  <a:srgbClr val="000000"/>
                </a:solidFill>
                <a:latin typeface="Arial" charset="0"/>
              </a:rPr>
              <a:t>z</a:t>
            </a:r>
            <a:r>
              <a:rPr lang="fr-FR" i="1">
                <a:solidFill>
                  <a:srgbClr val="000000"/>
                </a:solidFill>
                <a:latin typeface="Arial" charset="0"/>
              </a:rPr>
              <a:t>(z)</a:t>
            </a:r>
            <a:r>
              <a:rPr lang="fr-FR">
                <a:solidFill>
                  <a:srgbClr val="000000"/>
                </a:solidFill>
                <a:latin typeface="Arial" charset="0"/>
              </a:rPr>
              <a:t>} </a:t>
            </a:r>
          </a:p>
          <a:p>
            <a:pPr algn="just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  <a:latin typeface="Arial" charset="0"/>
              </a:rPr>
              <a:t>= min{2+1 , 7+0} = 3</a:t>
            </a:r>
          </a:p>
        </p:txBody>
      </p:sp>
      <p:sp>
        <p:nvSpPr>
          <p:cNvPr id="113804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805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13806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 </a:t>
            </a:r>
          </a:p>
        </p:txBody>
      </p:sp>
      <p:sp>
        <p:nvSpPr>
          <p:cNvPr id="113807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y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3808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node z</a:t>
            </a:r>
          </a:p>
          <a:p>
            <a:pPr algn="r" defTabSz="91440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13809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cost to</a:t>
            </a:r>
          </a:p>
        </p:txBody>
      </p:sp>
      <p:sp>
        <p:nvSpPr>
          <p:cNvPr id="113810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000000"/>
                </a:solidFill>
                <a:latin typeface="Arial" charset="0"/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66690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46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CD5231D1-75D4-F84A-B510-17E52478CD5F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14692" name="Picture 15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/>
              <a:t>Distance vector: link cost changes</a:t>
            </a:r>
            <a:endParaRPr lang="en-US"/>
          </a:p>
        </p:txBody>
      </p:sp>
      <p:sp>
        <p:nvSpPr>
          <p:cNvPr id="114694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node detects local link cost change 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updates routing info, recalculates </a:t>
            </a:r>
            <a:br>
              <a:rPr lang="en-US" sz="2400">
                <a:solidFill>
                  <a:srgbClr val="000000"/>
                </a:solidFill>
                <a:latin typeface="Gill Sans MT" charset="0"/>
              </a:rPr>
            </a:br>
            <a:r>
              <a:rPr lang="en-US" sz="2400">
                <a:solidFill>
                  <a:srgbClr val="000000"/>
                </a:solidFill>
                <a:latin typeface="Gill Sans MT" charset="0"/>
              </a:rPr>
              <a:t>distance vector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if DV changes, notify neighbors</a:t>
            </a:r>
            <a:r>
              <a:rPr lang="en-US" sz="2200">
                <a:solidFill>
                  <a:srgbClr val="000000"/>
                </a:solidFill>
                <a:latin typeface="Gill Sans MT" charset="0"/>
              </a:rPr>
              <a:t> 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“good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news 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travels</a:t>
            </a:r>
          </a:p>
          <a:p>
            <a:pPr defTabSz="9144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Gill Sans MT" charset="0"/>
              </a:rPr>
              <a:t>fast”</a:t>
            </a:r>
            <a:endParaRPr lang="en-US" sz="160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14696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14700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1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2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3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4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5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4706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7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4708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14709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14733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34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Comic Sans MS" charset="0"/>
                  </a:rPr>
                  <a:t>x</a:t>
                </a: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14710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14725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26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27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28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4729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4730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14731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473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z</a:t>
                  </a:r>
                  <a:endParaRPr lang="en-US" sz="2400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14711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4712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4713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50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114714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14717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18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19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4720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4721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4722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14723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472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y</a:t>
                  </a:r>
                  <a:endParaRPr lang="en-US" sz="2400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14715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4716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r>
              <a:rPr lang="en-US" i="1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US" i="1" baseline="-25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detects link-cost change, updates its DV, informs its neighbors.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r>
              <a:rPr lang="en-US" i="1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US" i="1" baseline="-25000">
                <a:solidFill>
                  <a:srgbClr val="000000"/>
                </a:solidFill>
                <a:latin typeface="Arial" charset="0"/>
              </a:rPr>
              <a:t>1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z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receives update from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updates its table, computes new least cost to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, sends its neighbors its DV.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r>
              <a:rPr lang="en-US" i="1">
                <a:solidFill>
                  <a:srgbClr val="000000"/>
                </a:solidFill>
                <a:latin typeface="Arial" charset="0"/>
              </a:rPr>
              <a:t>t</a:t>
            </a:r>
            <a:r>
              <a:rPr lang="en-US" i="1" baseline="-25000">
                <a:solidFill>
                  <a:srgbClr val="000000"/>
                </a:solidFill>
                <a:latin typeface="Arial" charset="0"/>
              </a:rPr>
              <a:t>2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receives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z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’s update, updates its distance table. 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’s least costs do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not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change, so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 does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not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send a message to </a:t>
            </a:r>
            <a:r>
              <a:rPr lang="en-US" i="1">
                <a:solidFill>
                  <a:srgbClr val="000000"/>
                </a:solidFill>
                <a:latin typeface="Arial" charset="0"/>
              </a:rPr>
              <a:t>z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1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57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703860F-9ED2-644B-9722-519DEA9876EB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15716" name="Picture 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/>
              <a:t>Distance vector: link cost changes</a:t>
            </a:r>
            <a:endParaRPr lang="en-US"/>
          </a:p>
        </p:txBody>
      </p:sp>
      <p:sp>
        <p:nvSpPr>
          <p:cNvPr id="115718" name="Rectangle 4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node detects local link cost change 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bad news travels slow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- “count to infinity” problem!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44 iterations before algorithm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stabilizes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!</a:t>
            </a:r>
          </a:p>
        </p:txBody>
      </p:sp>
      <p:grpSp>
        <p:nvGrpSpPr>
          <p:cNvPr id="115719" name="Group 6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15721" name="Freeform 7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2" name="Freeform 8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3" name="Oval 9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4" name="Line 10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5" name="Line 11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6" name="Rectangle 12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5727" name="Oval 13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8" name="Freeform 14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5729" name="Freeform 15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15730" name="Group 16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15754" name="Rectangle 1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55" name="Text Box 18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Comic Sans MS" charset="0"/>
                  </a:rPr>
                  <a:t>x</a:t>
                </a: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15731" name="Group 19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15746" name="Oval 2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47" name="Line 2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48" name="Line 2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49" name="Rectangle 2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750" name="Oval 2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5751" name="Group 25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1575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575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z</a:t>
                  </a:r>
                  <a:endParaRPr lang="en-US" sz="2400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15732" name="Text Box 28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5733" name="Text Box 29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5734" name="Text Box 30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50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115735" name="Group 31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15738" name="Oval 32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39" name="Line 33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40" name="Line 34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5741" name="Rectangle 35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5742" name="Oval 36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15743" name="Group 37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15744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1574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y</a:t>
                  </a:r>
                  <a:endParaRPr lang="en-US" sz="2400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15736" name="Text Box 40"/>
            <p:cNvSpPr txBox="1">
              <a:spLocks noChangeArrowheads="1"/>
            </p:cNvSpPr>
            <p:nvPr/>
          </p:nvSpPr>
          <p:spPr bwMode="auto">
            <a:xfrm>
              <a:off x="3784" y="107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15737" name="Line 41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15720" name="Rectangle 45"/>
          <p:cNvSpPr>
            <a:spLocks noChangeArrowheads="1"/>
          </p:cNvSpPr>
          <p:nvPr/>
        </p:nvSpPr>
        <p:spPr bwMode="auto">
          <a:xfrm>
            <a:off x="604838" y="3787775"/>
            <a:ext cx="72104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</a:rPr>
              <a:t>poisoned reverse: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</a:rPr>
              <a:t> 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If Z routes through Y to get to X :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Z tells Y its (Z’s) distance to X is infinite (so Y won’t route to X via Z)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will this completely solve count to infinity problem?</a:t>
            </a:r>
          </a:p>
        </p:txBody>
      </p:sp>
    </p:spTree>
    <p:extLst>
      <p:ext uri="{BB962C8B-B14F-4D97-AF65-F5344CB8AC3E}">
        <p14:creationId xmlns:p14="http://schemas.microsoft.com/office/powerpoint/2010/main" val="3578393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67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17EE31CA-E589-AD4A-85EC-F3D6E54E785C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16740" name="Picture 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r>
              <a:rPr lang="en-US" sz="3600"/>
              <a:t>Comparison of LS and DV algorithms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message complexity</a:t>
            </a:r>
          </a:p>
          <a:p>
            <a:r>
              <a:rPr lang="en-US" sz="2000" b="1" i="1">
                <a:solidFill>
                  <a:srgbClr val="CC0000"/>
                </a:solidFill>
              </a:rPr>
              <a:t>LS:</a:t>
            </a:r>
            <a:r>
              <a:rPr lang="en-US" sz="2000"/>
              <a:t> with n nodes, E links, O(nE) msgs sent  </a:t>
            </a:r>
          </a:p>
          <a:p>
            <a:r>
              <a:rPr lang="en-US" sz="2000" b="1" i="1">
                <a:solidFill>
                  <a:srgbClr val="CC0000"/>
                </a:solidFill>
              </a:rPr>
              <a:t>DV: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/>
              <a:t>exchange between neighbors only</a:t>
            </a:r>
          </a:p>
          <a:p>
            <a:pPr lvl="1"/>
            <a:r>
              <a:rPr lang="en-US" sz="2000"/>
              <a:t>convergence time varies</a:t>
            </a:r>
          </a:p>
          <a:p>
            <a:pPr>
              <a:spcBef>
                <a:spcPct val="50000"/>
              </a:spcBef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speed of convergence</a:t>
            </a:r>
          </a:p>
          <a:p>
            <a:r>
              <a:rPr lang="en-US" sz="2000" b="1" i="1">
                <a:solidFill>
                  <a:srgbClr val="CC0000"/>
                </a:solidFill>
              </a:rPr>
              <a:t>LS:</a:t>
            </a:r>
            <a:r>
              <a:rPr lang="en-US" sz="2000"/>
              <a:t> O(n</a:t>
            </a:r>
            <a:r>
              <a:rPr lang="en-US" sz="2000" b="1" baseline="30000"/>
              <a:t>2</a:t>
            </a:r>
            <a:r>
              <a:rPr lang="en-US" sz="2000"/>
              <a:t>) algorithm requires O(nE) msgs</a:t>
            </a:r>
          </a:p>
          <a:p>
            <a:pPr lvl="1"/>
            <a:r>
              <a:rPr lang="en-US" sz="2000"/>
              <a:t>may have oscillations</a:t>
            </a:r>
            <a:endParaRPr lang="en-US" sz="1800"/>
          </a:p>
          <a:p>
            <a:r>
              <a:rPr lang="en-US" sz="2000" b="1" i="1">
                <a:solidFill>
                  <a:srgbClr val="CC0000"/>
                </a:solidFill>
              </a:rPr>
              <a:t>DV:</a:t>
            </a:r>
            <a:r>
              <a:rPr lang="en-US" sz="2000"/>
              <a:t> convergence time varies</a:t>
            </a:r>
          </a:p>
          <a:p>
            <a:pPr lvl="1"/>
            <a:r>
              <a:rPr lang="en-US" sz="2000"/>
              <a:t>may be routing loops</a:t>
            </a:r>
          </a:p>
          <a:p>
            <a:pPr lvl="1"/>
            <a:r>
              <a:rPr lang="en-US" sz="2000"/>
              <a:t>count-to-infinity problem</a:t>
            </a:r>
            <a:endParaRPr lang="en-US" sz="1800"/>
          </a:p>
        </p:txBody>
      </p:sp>
      <p:sp>
        <p:nvSpPr>
          <p:cNvPr id="1167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robustness:</a:t>
            </a:r>
            <a:r>
              <a:rPr lang="en-US" sz="2400"/>
              <a:t> what happens if router malfunctions?</a:t>
            </a:r>
          </a:p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LS:</a:t>
            </a:r>
            <a:r>
              <a:rPr lang="en-US" sz="2400"/>
              <a:t> </a:t>
            </a:r>
          </a:p>
          <a:p>
            <a:pPr lvl="1"/>
            <a:r>
              <a:rPr lang="en-US" sz="2000"/>
              <a:t>node can advertise incorrect </a:t>
            </a:r>
            <a:r>
              <a:rPr lang="en-US" sz="2000" i="1">
                <a:solidFill>
                  <a:srgbClr val="000099"/>
                </a:solidFill>
              </a:rPr>
              <a:t>link</a:t>
            </a:r>
            <a:r>
              <a:rPr lang="en-US" sz="2000"/>
              <a:t> cost</a:t>
            </a:r>
          </a:p>
          <a:p>
            <a:pPr lvl="1"/>
            <a:r>
              <a:rPr lang="en-US" sz="2000"/>
              <a:t>each node computes only its </a:t>
            </a:r>
            <a:r>
              <a:rPr lang="en-US" sz="2000" i="1"/>
              <a:t>own</a:t>
            </a:r>
            <a:r>
              <a:rPr lang="en-US" sz="2000"/>
              <a:t> table</a:t>
            </a:r>
          </a:p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DV:</a:t>
            </a:r>
          </a:p>
          <a:p>
            <a:pPr lvl="1"/>
            <a:r>
              <a:rPr lang="en-US" sz="2000"/>
              <a:t>DV node can advertise incorrect </a:t>
            </a:r>
            <a:r>
              <a:rPr lang="en-US" sz="2000" i="1">
                <a:solidFill>
                  <a:srgbClr val="000099"/>
                </a:solidFill>
              </a:rPr>
              <a:t>path</a:t>
            </a:r>
            <a:r>
              <a:rPr lang="en-US" sz="2000"/>
              <a:t> cost</a:t>
            </a:r>
          </a:p>
          <a:p>
            <a:pPr lvl="1"/>
            <a:r>
              <a:rPr lang="en-US" sz="2000"/>
              <a:t>each node’s table used by others </a:t>
            </a:r>
          </a:p>
          <a:p>
            <a:pPr lvl="2"/>
            <a:r>
              <a:rPr lang="en-US" sz="1800"/>
              <a:t>error propagate thru network</a:t>
            </a:r>
          </a:p>
        </p:txBody>
      </p:sp>
    </p:spTree>
    <p:extLst>
      <p:ext uri="{BB962C8B-B14F-4D97-AF65-F5344CB8AC3E}">
        <p14:creationId xmlns:p14="http://schemas.microsoft.com/office/powerpoint/2010/main" val="288792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77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278D8A54-A39C-1E41-B6DD-31D0DE428C9A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17764" name="Picture 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CC0000"/>
                </a:solidFill>
              </a:rPr>
              <a:t>4.5 routing algorithms</a:t>
            </a:r>
          </a:p>
          <a:p>
            <a:pPr lvl="1"/>
            <a:r>
              <a:rPr lang="en-US" sz="2000" dirty="0"/>
              <a:t>link state</a:t>
            </a:r>
          </a:p>
          <a:p>
            <a:pPr lvl="1"/>
            <a:r>
              <a:rPr lang="en-US" sz="2000" dirty="0"/>
              <a:t>distance vector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hierarchical routing</a:t>
            </a:r>
          </a:p>
          <a:p>
            <a:pPr>
              <a:buFont typeface="Wingdings" charset="2"/>
              <a:buNone/>
            </a:pPr>
            <a:r>
              <a:rPr lang="en-US" sz="2400" dirty="0"/>
              <a:t>4.6 routing in the Internet</a:t>
            </a:r>
          </a:p>
          <a:p>
            <a:pPr lvl="1"/>
            <a:r>
              <a:rPr lang="en-US" sz="2000" dirty="0"/>
              <a:t>RIP</a:t>
            </a:r>
          </a:p>
          <a:p>
            <a:pPr lvl="1"/>
            <a:r>
              <a:rPr lang="en-US" sz="2000" dirty="0"/>
              <a:t>OSPF</a:t>
            </a:r>
          </a:p>
          <a:p>
            <a:pPr lvl="1"/>
            <a:r>
              <a:rPr lang="en-US" sz="2000" dirty="0"/>
              <a:t>BGP</a:t>
            </a:r>
          </a:p>
          <a:p>
            <a:endParaRPr lang="en-US" sz="2400" dirty="0"/>
          </a:p>
        </p:txBody>
      </p:sp>
      <p:sp>
        <p:nvSpPr>
          <p:cNvPr id="117767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4. Internet Routing: Outline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27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87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1BB58795-B99F-D744-B016-92D3D95F1722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18788" name="Picture 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90328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5164138" cy="885825"/>
          </a:xfrm>
        </p:spPr>
        <p:txBody>
          <a:bodyPr/>
          <a:lstStyle/>
          <a:p>
            <a:r>
              <a:rPr lang="en-US" sz="4000"/>
              <a:t>Hierarchical routing</a:t>
            </a:r>
            <a:endParaRPr lang="en-US"/>
          </a:p>
        </p:txBody>
      </p:sp>
      <p:sp>
        <p:nvSpPr>
          <p:cNvPr id="1187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467100"/>
            <a:ext cx="3810000" cy="22669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scale:</a:t>
            </a:r>
            <a:r>
              <a:rPr lang="en-US"/>
              <a:t> with 600 million destinations:</a:t>
            </a:r>
          </a:p>
          <a:p>
            <a:r>
              <a:rPr lang="en-US" sz="2400"/>
              <a:t>can’t store all dest’s in routing tables!</a:t>
            </a:r>
          </a:p>
          <a:p>
            <a:r>
              <a:rPr lang="en-US" sz="2400"/>
              <a:t>routing table exchange would swamp links!</a:t>
            </a:r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187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8175" y="3467100"/>
            <a:ext cx="4019550" cy="25146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administrative autonomy</a:t>
            </a:r>
          </a:p>
          <a:p>
            <a:r>
              <a:rPr lang="en-US" sz="2400"/>
              <a:t>internet = network of networks</a:t>
            </a:r>
          </a:p>
          <a:p>
            <a:r>
              <a:rPr lang="en-US" sz="2400"/>
              <a:t>each network admin may want to control routing in its own network</a:t>
            </a:r>
          </a:p>
        </p:txBody>
      </p:sp>
      <p:sp>
        <p:nvSpPr>
          <p:cNvPr id="118792" name="Rectangle 5"/>
          <p:cNvSpPr>
            <a:spLocks noChangeArrowheads="1"/>
          </p:cNvSpPr>
          <p:nvPr/>
        </p:nvSpPr>
        <p:spPr bwMode="auto">
          <a:xfrm>
            <a:off x="1449388" y="1274763"/>
            <a:ext cx="65436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our routing study thus far - idealization 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all routers identical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network “flat”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 i="1">
                <a:solidFill>
                  <a:srgbClr val="000000"/>
                </a:solidFill>
                <a:latin typeface="Gill Sans MT" charset="0"/>
              </a:rPr>
              <a:t>… not</a:t>
            </a:r>
            <a:r>
              <a:rPr lang="en-US" sz="2800">
                <a:solidFill>
                  <a:srgbClr val="000000"/>
                </a:solidFill>
                <a:latin typeface="Gill Sans MT" charset="0"/>
              </a:rPr>
              <a:t> true in practice</a:t>
            </a:r>
          </a:p>
        </p:txBody>
      </p:sp>
    </p:spTree>
    <p:extLst>
      <p:ext uri="{BB962C8B-B14F-4D97-AF65-F5344CB8AC3E}">
        <p14:creationId xmlns:p14="http://schemas.microsoft.com/office/powerpoint/2010/main" val="3834393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198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EF2E262E-70D8-7540-A64F-1B12C7EA668F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495425"/>
            <a:ext cx="3810000" cy="4210050"/>
          </a:xfrm>
        </p:spPr>
        <p:txBody>
          <a:bodyPr/>
          <a:lstStyle/>
          <a:p>
            <a:r>
              <a:rPr lang="en-US"/>
              <a:t>aggregate routers into regions,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CC0000"/>
                </a:solidFill>
              </a:rPr>
              <a:t>“autonomous systems” (AS)</a:t>
            </a:r>
          </a:p>
          <a:p>
            <a:r>
              <a:rPr lang="en-US"/>
              <a:t>routers in same AS run same routing protocol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“intra-AS” routing</a:t>
            </a:r>
            <a:r>
              <a:rPr lang="en-US"/>
              <a:t> protocol</a:t>
            </a:r>
          </a:p>
          <a:p>
            <a:pPr lvl="1"/>
            <a:r>
              <a:rPr lang="en-US"/>
              <a:t>routers in different AS can run different intra-AS routing protocol</a:t>
            </a:r>
          </a:p>
        </p:txBody>
      </p:sp>
      <p:sp>
        <p:nvSpPr>
          <p:cNvPr id="11981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500188"/>
            <a:ext cx="40005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gateway router:</a:t>
            </a:r>
          </a:p>
          <a:p>
            <a:r>
              <a:rPr lang="en-US" sz="2400"/>
              <a:t>at “edge” of its own AS</a:t>
            </a:r>
          </a:p>
          <a:p>
            <a:r>
              <a:rPr lang="en-US" sz="2400"/>
              <a:t>has  link to router in another AS</a:t>
            </a:r>
          </a:p>
        </p:txBody>
      </p:sp>
      <p:pic>
        <p:nvPicPr>
          <p:cNvPr id="119814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90328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5164138" cy="885825"/>
          </a:xfrm>
          <a:noFill/>
        </p:spPr>
        <p:txBody>
          <a:bodyPr/>
          <a:lstStyle/>
          <a:p>
            <a:r>
              <a:rPr lang="en-US"/>
              <a:t>Hierarchical routing</a:t>
            </a:r>
          </a:p>
        </p:txBody>
      </p:sp>
    </p:spTree>
    <p:extLst>
      <p:ext uri="{BB962C8B-B14F-4D97-AF65-F5344CB8AC3E}">
        <p14:creationId xmlns:p14="http://schemas.microsoft.com/office/powerpoint/2010/main" val="360102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08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197B0331-123A-0946-AD8E-4441C72BACCA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120836" name="Group 2"/>
          <p:cNvGrpSpPr>
            <a:grpSpLocks/>
          </p:cNvGrpSpPr>
          <p:nvPr/>
        </p:nvGrpSpPr>
        <p:grpSpPr bwMode="auto">
          <a:xfrm>
            <a:off x="204788" y="1254125"/>
            <a:ext cx="6178550" cy="4376738"/>
            <a:chOff x="0" y="878"/>
            <a:chExt cx="4232" cy="2968"/>
          </a:xfrm>
        </p:grpSpPr>
        <p:sp>
          <p:nvSpPr>
            <p:cNvPr id="120840" name="Freeform 3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108 w 1162"/>
                <a:gd name="T1" fmla="*/ 578 h 543"/>
                <a:gd name="T2" fmla="*/ 707 w 1162"/>
                <a:gd name="T3" fmla="*/ 49 h 543"/>
                <a:gd name="T4" fmla="*/ 1806 w 1162"/>
                <a:gd name="T5" fmla="*/ 281 h 543"/>
                <a:gd name="T6" fmla="*/ 2199 w 1162"/>
                <a:gd name="T7" fmla="*/ 851 h 543"/>
                <a:gd name="T8" fmla="*/ 2014 w 1162"/>
                <a:gd name="T9" fmla="*/ 1606 h 543"/>
                <a:gd name="T10" fmla="*/ 1126 w 1162"/>
                <a:gd name="T11" fmla="*/ 1927 h 543"/>
                <a:gd name="T12" fmla="*/ 169 w 1162"/>
                <a:gd name="T13" fmla="*/ 1565 h 543"/>
                <a:gd name="T14" fmla="*/ 108 w 1162"/>
                <a:gd name="T15" fmla="*/ 578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1" name="Freeform 4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96 w 1198"/>
                <a:gd name="T1" fmla="*/ 919 h 451"/>
                <a:gd name="T2" fmla="*/ 198 w 1198"/>
                <a:gd name="T3" fmla="*/ 451 h 451"/>
                <a:gd name="T4" fmla="*/ 491 w 1198"/>
                <a:gd name="T5" fmla="*/ 248 h 451"/>
                <a:gd name="T6" fmla="*/ 1084 w 1198"/>
                <a:gd name="T7" fmla="*/ 126 h 451"/>
                <a:gd name="T8" fmla="*/ 1296 w 1198"/>
                <a:gd name="T9" fmla="*/ 1000 h 451"/>
                <a:gd name="T10" fmla="*/ 975 w 1198"/>
                <a:gd name="T11" fmla="*/ 2095 h 451"/>
                <a:gd name="T12" fmla="*/ 337 w 1198"/>
                <a:gd name="T13" fmla="*/ 2156 h 451"/>
                <a:gd name="T14" fmla="*/ 40 w 1198"/>
                <a:gd name="T15" fmla="*/ 1710 h 451"/>
                <a:gd name="T16" fmla="*/ 96 w 1198"/>
                <a:gd name="T17" fmla="*/ 919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2" name="Freeform 5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250 w 1583"/>
                <a:gd name="T1" fmla="*/ 302 h 682"/>
                <a:gd name="T2" fmla="*/ 654 w 1583"/>
                <a:gd name="T3" fmla="*/ 100 h 682"/>
                <a:gd name="T4" fmla="*/ 1262 w 1583"/>
                <a:gd name="T5" fmla="*/ 27 h 682"/>
                <a:gd name="T6" fmla="*/ 1860 w 1583"/>
                <a:gd name="T7" fmla="*/ 261 h 682"/>
                <a:gd name="T8" fmla="*/ 2514 w 1583"/>
                <a:gd name="T9" fmla="*/ 577 h 682"/>
                <a:gd name="T10" fmla="*/ 2045 w 1583"/>
                <a:gd name="T11" fmla="*/ 869 h 682"/>
                <a:gd name="T12" fmla="*/ 1109 w 1583"/>
                <a:gd name="T13" fmla="*/ 885 h 682"/>
                <a:gd name="T14" fmla="*/ 143 w 1583"/>
                <a:gd name="T15" fmla="*/ 804 h 682"/>
                <a:gd name="T16" fmla="*/ 250 w 1583"/>
                <a:gd name="T17" fmla="*/ 30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3" name="Oval 6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4" name="Line 7"/>
            <p:cNvSpPr>
              <a:spLocks noChangeShapeType="1"/>
            </p:cNvSpPr>
            <p:nvPr/>
          </p:nvSpPr>
          <p:spPr bwMode="auto">
            <a:xfrm>
              <a:off x="261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5" name="Line 8"/>
            <p:cNvSpPr>
              <a:spLocks noChangeShapeType="1"/>
            </p:cNvSpPr>
            <p:nvPr/>
          </p:nvSpPr>
          <p:spPr bwMode="auto">
            <a:xfrm>
              <a:off x="574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6" name="Rectangle 9"/>
            <p:cNvSpPr>
              <a:spLocks noChangeArrowheads="1"/>
            </p:cNvSpPr>
            <p:nvPr/>
          </p:nvSpPr>
          <p:spPr bwMode="auto">
            <a:xfrm>
              <a:off x="261" y="160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7" name="Oval 10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8" name="Rectangle 11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49" name="Text Box 12"/>
            <p:cNvSpPr txBox="1">
              <a:spLocks noChangeArrowheads="1"/>
            </p:cNvSpPr>
            <p:nvPr/>
          </p:nvSpPr>
          <p:spPr bwMode="auto">
            <a:xfrm>
              <a:off x="259" y="1492"/>
              <a:ext cx="31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0" name="Oval 13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1" name="Line 14"/>
            <p:cNvSpPr>
              <a:spLocks noChangeShapeType="1"/>
            </p:cNvSpPr>
            <p:nvPr/>
          </p:nvSpPr>
          <p:spPr bwMode="auto">
            <a:xfrm>
              <a:off x="1479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2" name="Line 15"/>
            <p:cNvSpPr>
              <a:spLocks noChangeShapeType="1"/>
            </p:cNvSpPr>
            <p:nvPr/>
          </p:nvSpPr>
          <p:spPr bwMode="auto">
            <a:xfrm>
              <a:off x="1792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3" name="Rectangle 16"/>
            <p:cNvSpPr>
              <a:spLocks noChangeArrowheads="1"/>
            </p:cNvSpPr>
            <p:nvPr/>
          </p:nvSpPr>
          <p:spPr bwMode="auto">
            <a:xfrm>
              <a:off x="1479" y="22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4" name="Oval 17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0855" name="Group 18"/>
            <p:cNvGrpSpPr>
              <a:grpSpLocks/>
            </p:cNvGrpSpPr>
            <p:nvPr/>
          </p:nvGrpSpPr>
          <p:grpSpPr bwMode="auto">
            <a:xfrm>
              <a:off x="1478" y="2092"/>
              <a:ext cx="321" cy="269"/>
              <a:chOff x="2897" y="2425"/>
              <a:chExt cx="323" cy="269"/>
            </a:xfrm>
          </p:grpSpPr>
          <p:sp>
            <p:nvSpPr>
              <p:cNvPr id="120958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9" name="Text Box 20"/>
              <p:cNvSpPr txBox="1">
                <a:spLocks noChangeArrowheads="1"/>
              </p:cNvSpPr>
              <p:nvPr/>
            </p:nvSpPr>
            <p:spPr bwMode="auto">
              <a:xfrm>
                <a:off x="2897" y="2425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1d</a:t>
                </a:r>
              </a:p>
            </p:txBody>
          </p:sp>
        </p:grpSp>
        <p:sp>
          <p:nvSpPr>
            <p:cNvPr id="120856" name="Oval 21"/>
            <p:cNvSpPr>
              <a:spLocks noChangeArrowheads="1"/>
            </p:cNvSpPr>
            <p:nvPr/>
          </p:nvSpPr>
          <p:spPr bwMode="auto">
            <a:xfrm>
              <a:off x="822" y="147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7" name="Line 22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8" name="Line 23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59" name="Rectangle 24"/>
            <p:cNvSpPr>
              <a:spLocks noChangeArrowheads="1"/>
            </p:cNvSpPr>
            <p:nvPr/>
          </p:nvSpPr>
          <p:spPr bwMode="auto">
            <a:xfrm>
              <a:off x="822" y="147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0" name="Oval 25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1" name="Rectangle 26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2" name="Text Box 27"/>
            <p:cNvSpPr txBox="1">
              <a:spLocks noChangeArrowheads="1"/>
            </p:cNvSpPr>
            <p:nvPr/>
          </p:nvSpPr>
          <p:spPr bwMode="auto">
            <a:xfrm>
              <a:off x="821" y="1359"/>
              <a:ext cx="3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3" name="Oval 28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4" name="Line 29"/>
            <p:cNvSpPr>
              <a:spLocks noChangeShapeType="1"/>
            </p:cNvSpPr>
            <p:nvPr/>
          </p:nvSpPr>
          <p:spPr bwMode="auto">
            <a:xfrm>
              <a:off x="1443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5" name="Line 30"/>
            <p:cNvSpPr>
              <a:spLocks noChangeShapeType="1"/>
            </p:cNvSpPr>
            <p:nvPr/>
          </p:nvSpPr>
          <p:spPr bwMode="auto">
            <a:xfrm>
              <a:off x="1756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6" name="Rectangle 31"/>
            <p:cNvSpPr>
              <a:spLocks noChangeArrowheads="1"/>
            </p:cNvSpPr>
            <p:nvPr/>
          </p:nvSpPr>
          <p:spPr bwMode="auto">
            <a:xfrm>
              <a:off x="1443" y="181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67" name="Oval 32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0868" name="Group 33"/>
            <p:cNvGrpSpPr>
              <a:grpSpLocks/>
            </p:cNvGrpSpPr>
            <p:nvPr/>
          </p:nvGrpSpPr>
          <p:grpSpPr bwMode="auto">
            <a:xfrm>
              <a:off x="1445" y="1696"/>
              <a:ext cx="310" cy="270"/>
              <a:chOff x="2899" y="2425"/>
              <a:chExt cx="319" cy="270"/>
            </a:xfrm>
          </p:grpSpPr>
          <p:sp>
            <p:nvSpPr>
              <p:cNvPr id="120956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7" name="Text Box 35"/>
              <p:cNvSpPr txBox="1">
                <a:spLocks noChangeArrowheads="1"/>
              </p:cNvSpPr>
              <p:nvPr/>
            </p:nvSpPr>
            <p:spPr bwMode="auto">
              <a:xfrm>
                <a:off x="2899" y="2425"/>
                <a:ext cx="319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1c</a:t>
                </a:r>
              </a:p>
            </p:txBody>
          </p:sp>
        </p:grpSp>
        <p:sp>
          <p:nvSpPr>
            <p:cNvPr id="120869" name="Line 36"/>
            <p:cNvSpPr>
              <a:spLocks noChangeShapeType="1"/>
            </p:cNvSpPr>
            <p:nvPr/>
          </p:nvSpPr>
          <p:spPr bwMode="auto">
            <a:xfrm>
              <a:off x="3238" y="1632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0" name="Line 37"/>
            <p:cNvSpPr>
              <a:spLocks noChangeShapeType="1"/>
            </p:cNvSpPr>
            <p:nvPr/>
          </p:nvSpPr>
          <p:spPr bwMode="auto">
            <a:xfrm>
              <a:off x="3562" y="1556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1" name="Line 38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2" name="Freeform 39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3" name="Freeform 40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4" name="Freeform 41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5" name="Freeform 42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6" name="Freeform 43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7" name="Freeform 44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8" name="Freeform 45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79" name="Oval 46"/>
            <p:cNvSpPr>
              <a:spLocks noChangeArrowheads="1"/>
            </p:cNvSpPr>
            <p:nvPr/>
          </p:nvSpPr>
          <p:spPr bwMode="auto">
            <a:xfrm>
              <a:off x="2925" y="16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0" name="Line 47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1" name="Line 48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2" name="Rectangle 49"/>
            <p:cNvSpPr>
              <a:spLocks noChangeArrowheads="1"/>
            </p:cNvSpPr>
            <p:nvPr/>
          </p:nvSpPr>
          <p:spPr bwMode="auto">
            <a:xfrm>
              <a:off x="2925" y="16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3" name="Oval 50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4" name="Rectangle 51"/>
            <p:cNvSpPr>
              <a:spLocks noChangeArrowheads="1"/>
            </p:cNvSpPr>
            <p:nvPr/>
          </p:nvSpPr>
          <p:spPr bwMode="auto">
            <a:xfrm>
              <a:off x="3009" y="1563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5" name="Text Box 52"/>
            <p:cNvSpPr txBox="1">
              <a:spLocks noChangeArrowheads="1"/>
            </p:cNvSpPr>
            <p:nvPr/>
          </p:nvSpPr>
          <p:spPr bwMode="auto">
            <a:xfrm>
              <a:off x="2923" y="1498"/>
              <a:ext cx="3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6" name="Text Box 53"/>
            <p:cNvSpPr txBox="1">
              <a:spLocks noChangeArrowheads="1"/>
            </p:cNvSpPr>
            <p:nvPr/>
          </p:nvSpPr>
          <p:spPr bwMode="auto">
            <a:xfrm>
              <a:off x="597" y="1585"/>
              <a:ext cx="4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AS3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7" name="Text Box 54"/>
            <p:cNvSpPr txBox="1">
              <a:spLocks noChangeArrowheads="1"/>
            </p:cNvSpPr>
            <p:nvPr/>
          </p:nvSpPr>
          <p:spPr bwMode="auto">
            <a:xfrm>
              <a:off x="2380" y="2042"/>
              <a:ext cx="4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AS1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88" name="Text Box 55"/>
            <p:cNvSpPr txBox="1">
              <a:spLocks noChangeArrowheads="1"/>
            </p:cNvSpPr>
            <p:nvPr/>
          </p:nvSpPr>
          <p:spPr bwMode="auto">
            <a:xfrm>
              <a:off x="3207" y="1787"/>
              <a:ext cx="42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AS2</a:t>
              </a:r>
            </a:p>
          </p:txBody>
        </p:sp>
        <p:sp>
          <p:nvSpPr>
            <p:cNvPr id="120889" name="Oval 56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0" name="Line 57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1" name="Line 58"/>
            <p:cNvSpPr>
              <a:spLocks noChangeShapeType="1"/>
            </p:cNvSpPr>
            <p:nvPr/>
          </p:nvSpPr>
          <p:spPr bwMode="auto">
            <a:xfrm>
              <a:off x="1450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2" name="Rectangle 59"/>
            <p:cNvSpPr>
              <a:spLocks noChangeArrowheads="1"/>
            </p:cNvSpPr>
            <p:nvPr/>
          </p:nvSpPr>
          <p:spPr bwMode="auto">
            <a:xfrm>
              <a:off x="1137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3" name="Oval 60"/>
            <p:cNvSpPr>
              <a:spLocks noChangeArrowheads="1"/>
            </p:cNvSpPr>
            <p:nvPr/>
          </p:nvSpPr>
          <p:spPr bwMode="auto">
            <a:xfrm>
              <a:off x="1134" y="196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4" name="Rectangle 61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895" name="Text Box 62"/>
            <p:cNvSpPr txBox="1">
              <a:spLocks noChangeArrowheads="1"/>
            </p:cNvSpPr>
            <p:nvPr/>
          </p:nvSpPr>
          <p:spPr bwMode="auto">
            <a:xfrm>
              <a:off x="1137" y="1909"/>
              <a:ext cx="3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1a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0896" name="Group 63"/>
            <p:cNvGrpSpPr>
              <a:grpSpLocks/>
            </p:cNvGrpSpPr>
            <p:nvPr/>
          </p:nvGrpSpPr>
          <p:grpSpPr bwMode="auto">
            <a:xfrm>
              <a:off x="3270" y="1384"/>
              <a:ext cx="316" cy="269"/>
              <a:chOff x="4320" y="1936"/>
              <a:chExt cx="316" cy="269"/>
            </a:xfrm>
          </p:grpSpPr>
          <p:sp>
            <p:nvSpPr>
              <p:cNvPr id="120949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0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1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2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3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4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55" name="Text Box 70"/>
              <p:cNvSpPr txBox="1">
                <a:spLocks noChangeArrowheads="1"/>
              </p:cNvSpPr>
              <p:nvPr/>
            </p:nvSpPr>
            <p:spPr bwMode="auto">
              <a:xfrm>
                <a:off x="4325" y="1936"/>
                <a:ext cx="31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2c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0897" name="Group 71"/>
            <p:cNvGrpSpPr>
              <a:grpSpLocks/>
            </p:cNvGrpSpPr>
            <p:nvPr/>
          </p:nvGrpSpPr>
          <p:grpSpPr bwMode="auto">
            <a:xfrm>
              <a:off x="3546" y="1606"/>
              <a:ext cx="321" cy="269"/>
              <a:chOff x="4596" y="2158"/>
              <a:chExt cx="321" cy="269"/>
            </a:xfrm>
          </p:grpSpPr>
          <p:sp>
            <p:nvSpPr>
              <p:cNvPr id="120942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3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4" name="Line 74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5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6" name="Oval 76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7" name="Rectangle 77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48" name="Text Box 78"/>
              <p:cNvSpPr txBox="1">
                <a:spLocks noChangeArrowheads="1"/>
              </p:cNvSpPr>
              <p:nvPr/>
            </p:nvSpPr>
            <p:spPr bwMode="auto">
              <a:xfrm>
                <a:off x="4598" y="2158"/>
                <a:ext cx="31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2b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0898" name="Group 79"/>
            <p:cNvGrpSpPr>
              <a:grpSpLocks/>
            </p:cNvGrpSpPr>
            <p:nvPr/>
          </p:nvGrpSpPr>
          <p:grpSpPr bwMode="auto">
            <a:xfrm>
              <a:off x="2015" y="1976"/>
              <a:ext cx="321" cy="269"/>
              <a:chOff x="2015" y="1976"/>
              <a:chExt cx="321" cy="269"/>
            </a:xfrm>
          </p:grpSpPr>
          <p:sp>
            <p:nvSpPr>
              <p:cNvPr id="120934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5" name="Line 8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6" name="Line 8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7" name="Rectangle 8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8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0939" name="Group 85"/>
              <p:cNvGrpSpPr>
                <a:grpSpLocks/>
              </p:cNvGrpSpPr>
              <p:nvPr/>
            </p:nvGrpSpPr>
            <p:grpSpPr bwMode="auto">
              <a:xfrm>
                <a:off x="2015" y="1976"/>
                <a:ext cx="321" cy="269"/>
                <a:chOff x="2894" y="2425"/>
                <a:chExt cx="328" cy="269"/>
              </a:xfrm>
            </p:grpSpPr>
            <p:sp>
              <p:nvSpPr>
                <p:cNvPr id="120940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0941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94" y="2425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20899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5F5F5F"/>
                </a:gs>
              </a:gsLst>
              <a:lin ang="54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00" name="Rectangle 89"/>
            <p:cNvSpPr>
              <a:spLocks noChangeArrowheads="1"/>
            </p:cNvSpPr>
            <p:nvPr/>
          </p:nvSpPr>
          <p:spPr bwMode="auto">
            <a:xfrm>
              <a:off x="1463" y="2729"/>
              <a:ext cx="1834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0901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120932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3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000099"/>
                    </a:solidFill>
                    <a:latin typeface="Arial" charset="0"/>
                  </a:rPr>
                  <a:t>Intra-AS</a:t>
                </a:r>
              </a:p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000099"/>
                    </a:solidFill>
                    <a:latin typeface="Arial" charset="0"/>
                  </a:rPr>
                  <a:t>Routing </a:t>
                </a:r>
              </a:p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000099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grpSp>
          <p:nvGrpSpPr>
            <p:cNvPr id="120902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120930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31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Inter-AS</a:t>
                </a:r>
              </a:p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Routing </a:t>
                </a:r>
              </a:p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sp>
          <p:nvSpPr>
            <p:cNvPr id="120903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Forwarding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table</a:t>
              </a:r>
            </a:p>
          </p:txBody>
        </p:sp>
        <p:sp>
          <p:nvSpPr>
            <p:cNvPr id="120904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05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0906" name="Group 99"/>
            <p:cNvGrpSpPr>
              <a:grpSpLocks/>
            </p:cNvGrpSpPr>
            <p:nvPr/>
          </p:nvGrpSpPr>
          <p:grpSpPr bwMode="auto">
            <a:xfrm>
              <a:off x="419" y="1222"/>
              <a:ext cx="316" cy="269"/>
              <a:chOff x="2016" y="1976"/>
              <a:chExt cx="316" cy="269"/>
            </a:xfrm>
          </p:grpSpPr>
          <p:sp>
            <p:nvSpPr>
              <p:cNvPr id="120922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23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24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25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0926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0927" name="Group 105"/>
              <p:cNvGrpSpPr>
                <a:grpSpLocks/>
              </p:cNvGrpSpPr>
              <p:nvPr/>
            </p:nvGrpSpPr>
            <p:grpSpPr bwMode="auto">
              <a:xfrm>
                <a:off x="2020" y="1976"/>
                <a:ext cx="308" cy="269"/>
                <a:chOff x="2899" y="2425"/>
                <a:chExt cx="315" cy="269"/>
              </a:xfrm>
            </p:grpSpPr>
            <p:sp>
              <p:nvSpPr>
                <p:cNvPr id="120928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0929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9" y="2425"/>
                  <a:ext cx="315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3c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20907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08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09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0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18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1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68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2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3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4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5" name="Line 116"/>
            <p:cNvSpPr>
              <a:spLocks noChangeShapeType="1"/>
            </p:cNvSpPr>
            <p:nvPr/>
          </p:nvSpPr>
          <p:spPr bwMode="auto">
            <a:xfrm flipH="1" flipV="1">
              <a:off x="2931" y="1347"/>
              <a:ext cx="13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6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7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8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19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20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0921" name="Line 122"/>
            <p:cNvSpPr>
              <a:spLocks noChangeShapeType="1"/>
            </p:cNvSpPr>
            <p:nvPr/>
          </p:nvSpPr>
          <p:spPr bwMode="auto">
            <a:xfrm>
              <a:off x="1736" y="1880"/>
              <a:ext cx="144" cy="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0837" name="Rectangle 123"/>
          <p:cNvSpPr>
            <a:spLocks noGrp="1" noChangeArrowheads="1"/>
          </p:cNvSpPr>
          <p:nvPr>
            <p:ph type="title"/>
          </p:nvPr>
        </p:nvSpPr>
        <p:spPr>
          <a:xfrm>
            <a:off x="422275" y="228600"/>
            <a:ext cx="7772400" cy="839788"/>
          </a:xfrm>
        </p:spPr>
        <p:txBody>
          <a:bodyPr/>
          <a:lstStyle/>
          <a:p>
            <a:r>
              <a:rPr lang="en-US"/>
              <a:t>Interconnected ASes</a:t>
            </a:r>
          </a:p>
        </p:txBody>
      </p:sp>
      <p:sp>
        <p:nvSpPr>
          <p:cNvPr id="120838" name="Rectangle 12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159125"/>
            <a:ext cx="3810000" cy="3400425"/>
          </a:xfrm>
        </p:spPr>
        <p:txBody>
          <a:bodyPr/>
          <a:lstStyle/>
          <a:p>
            <a:r>
              <a:rPr lang="en-US" sz="2400"/>
              <a:t>forwarding table  configured by both intra- and inter-AS routing algorithm</a:t>
            </a:r>
          </a:p>
          <a:p>
            <a:pPr lvl="1"/>
            <a:r>
              <a:rPr lang="en-US"/>
              <a:t>intra-AS sets entries for internal dests</a:t>
            </a:r>
          </a:p>
          <a:p>
            <a:pPr lvl="1"/>
            <a:r>
              <a:rPr lang="en-US"/>
              <a:t>inter-AS &amp; intra-AS sets entries for external dests </a:t>
            </a:r>
          </a:p>
        </p:txBody>
      </p:sp>
      <p:pic>
        <p:nvPicPr>
          <p:cNvPr id="120839" name="Picture 12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8842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618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18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C0B196A-8B64-2E42-96F9-F3F2F2439E5F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r>
              <a:rPr lang="en-US"/>
              <a:t>Inter-AS tasks</a:t>
            </a: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r>
              <a:rPr lang="en-US" sz="2400"/>
              <a:t>suppose router in AS1 receives datagram destined outside of AS1:</a:t>
            </a:r>
          </a:p>
          <a:p>
            <a:pPr lvl="1"/>
            <a:r>
              <a:rPr lang="en-US"/>
              <a:t>router should forward packet to gateway router, but which one?</a:t>
            </a:r>
          </a:p>
        </p:txBody>
      </p:sp>
      <p:sp>
        <p:nvSpPr>
          <p:cNvPr id="1218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AS1 must:</a:t>
            </a:r>
          </a:p>
          <a:p>
            <a:pPr marL="457200" indent="-457200">
              <a:buFont typeface="ZapfDingbats" charset="2"/>
              <a:buAutoNum type="arabicPeriod"/>
            </a:pPr>
            <a:r>
              <a:rPr lang="en-US" sz="2400"/>
              <a:t>learn which dests are reachable through AS2, which through AS3</a:t>
            </a:r>
          </a:p>
          <a:p>
            <a:pPr marL="457200" indent="-457200">
              <a:buFont typeface="ZapfDingbats" charset="2"/>
              <a:buAutoNum type="arabicPeriod"/>
            </a:pPr>
            <a:r>
              <a:rPr lang="en-US" sz="2400"/>
              <a:t>propagate this reachability info to all routers in AS1</a:t>
            </a:r>
          </a:p>
          <a:p>
            <a:pPr marL="457200" indent="-457200"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job of inter-AS routing!</a:t>
            </a:r>
          </a:p>
        </p:txBody>
      </p:sp>
      <p:sp>
        <p:nvSpPr>
          <p:cNvPr id="121863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64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156846872 w 1162"/>
              <a:gd name="T1" fmla="*/ 917470231 h 543"/>
              <a:gd name="T2" fmla="*/ 1030705866 w 1162"/>
              <a:gd name="T3" fmla="*/ 79287404 h 543"/>
              <a:gd name="T4" fmla="*/ 2147483647 w 1162"/>
              <a:gd name="T5" fmla="*/ 447407324 h 543"/>
              <a:gd name="T6" fmla="*/ 2147483647 w 1162"/>
              <a:gd name="T7" fmla="*/ 1353549762 h 543"/>
              <a:gd name="T8" fmla="*/ 2147483647 w 1162"/>
              <a:gd name="T9" fmla="*/ 2147483647 h 543"/>
              <a:gd name="T10" fmla="*/ 1641287377 w 1162"/>
              <a:gd name="T11" fmla="*/ 2147483647 h 543"/>
              <a:gd name="T12" fmla="*/ 246473178 w 1162"/>
              <a:gd name="T13" fmla="*/ 2147483647 h 543"/>
              <a:gd name="T14" fmla="*/ 156846872 w 1162"/>
              <a:gd name="T15" fmla="*/ 91747023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65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172968185 w 1198"/>
              <a:gd name="T1" fmla="*/ 1772376201 h 451"/>
              <a:gd name="T2" fmla="*/ 353800090 w 1198"/>
              <a:gd name="T3" fmla="*/ 871499450 h 451"/>
              <a:gd name="T4" fmla="*/ 880568366 w 1198"/>
              <a:gd name="T5" fmla="*/ 479815675 h 451"/>
              <a:gd name="T6" fmla="*/ 1941968637 w 1198"/>
              <a:gd name="T7" fmla="*/ 244803533 h 451"/>
              <a:gd name="T8" fmla="*/ 2147483647 w 1198"/>
              <a:gd name="T9" fmla="*/ 1929050962 h 451"/>
              <a:gd name="T10" fmla="*/ 1747377676 w 1198"/>
              <a:gd name="T11" fmla="*/ 2147483647 h 451"/>
              <a:gd name="T12" fmla="*/ 603425873 w 1198"/>
              <a:gd name="T13" fmla="*/ 2147483647 h 451"/>
              <a:gd name="T14" fmla="*/ 70759457 w 1198"/>
              <a:gd name="T15" fmla="*/ 2147483647 h 451"/>
              <a:gd name="T16" fmla="*/ 172968185 w 1198"/>
              <a:gd name="T17" fmla="*/ 1772376201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66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87297813 h 114"/>
              <a:gd name="T2" fmla="*/ 635079375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67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68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AS2</a:t>
            </a:r>
          </a:p>
        </p:txBody>
      </p:sp>
      <p:sp>
        <p:nvSpPr>
          <p:cNvPr id="121869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70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71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1872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21970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1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2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3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4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5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76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1873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21962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63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64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65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66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1967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21968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69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3c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21874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1954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21956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57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58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59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60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61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1955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1875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1911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174 w 1583"/>
                <a:gd name="T1" fmla="*/ 241 h 682"/>
                <a:gd name="T2" fmla="*/ 456 w 1583"/>
                <a:gd name="T3" fmla="*/ 80 h 682"/>
                <a:gd name="T4" fmla="*/ 880 w 1583"/>
                <a:gd name="T5" fmla="*/ 22 h 682"/>
                <a:gd name="T6" fmla="*/ 1297 w 1583"/>
                <a:gd name="T7" fmla="*/ 208 h 682"/>
                <a:gd name="T8" fmla="*/ 1753 w 1583"/>
                <a:gd name="T9" fmla="*/ 460 h 682"/>
                <a:gd name="T10" fmla="*/ 1426 w 1583"/>
                <a:gd name="T11" fmla="*/ 692 h 682"/>
                <a:gd name="T12" fmla="*/ 774 w 1583"/>
                <a:gd name="T13" fmla="*/ 705 h 682"/>
                <a:gd name="T14" fmla="*/ 100 w 1583"/>
                <a:gd name="T15" fmla="*/ 641 h 682"/>
                <a:gd name="T16" fmla="*/ 174 w 1583"/>
                <a:gd name="T17" fmla="*/ 241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2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AS1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3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4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5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6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7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8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1919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21946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7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8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9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50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1951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21952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195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1c</a:t>
                  </a:r>
                </a:p>
              </p:txBody>
            </p:sp>
          </p:grpSp>
        </p:grpSp>
        <p:grpSp>
          <p:nvGrpSpPr>
            <p:cNvPr id="121920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21939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0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1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2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3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4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45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1921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21931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32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33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34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35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1936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21937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1938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1d</a:t>
                  </a:r>
                </a:p>
              </p:txBody>
            </p:sp>
          </p:grpSp>
        </p:grpSp>
        <p:grpSp>
          <p:nvGrpSpPr>
            <p:cNvPr id="121922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21923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24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25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26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1927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1928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21929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193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21876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21904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5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6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7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8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9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10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1877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78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79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80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1881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21897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8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9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0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1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2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903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2c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1882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21890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1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2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3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4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5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1896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1883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1884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85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1886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87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163360752 h 420"/>
              <a:gd name="T2" fmla="*/ 41964069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1888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1118949375 w 444"/>
              <a:gd name="T3" fmla="*/ 650200313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21889" name="Picture 118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690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28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DBE56E03-A65F-B04E-A430-FD2DA63FAAD9}" type="slidenum">
              <a:rPr lang="en-US" smtClean="0">
                <a:solidFill>
                  <a:srgbClr val="000000"/>
                </a:solidFill>
              </a:rPr>
              <a:pPr/>
              <a:t>29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4450"/>
            <a:ext cx="8212138" cy="1143000"/>
          </a:xfrm>
        </p:spPr>
        <p:txBody>
          <a:bodyPr/>
          <a:lstStyle/>
          <a:p>
            <a:r>
              <a:rPr lang="en-US" sz="3200"/>
              <a:t>Example: setting forwarding table in router 1d</a:t>
            </a: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249363"/>
            <a:ext cx="8505825" cy="3346450"/>
          </a:xfrm>
        </p:spPr>
        <p:txBody>
          <a:bodyPr/>
          <a:lstStyle/>
          <a:p>
            <a:r>
              <a:rPr lang="en-US" sz="2400"/>
              <a:t>suppose AS1 learns (via inter-AS protocol) that subnet </a:t>
            </a:r>
            <a:r>
              <a:rPr lang="en-US" sz="2400" i="1">
                <a:solidFill>
                  <a:srgbClr val="CC0000"/>
                </a:solidFill>
              </a:rPr>
              <a:t>x</a:t>
            </a:r>
            <a:r>
              <a:rPr lang="en-US" sz="2400"/>
              <a:t> reachable via AS3 (gateway 1c), but not via AS2</a:t>
            </a:r>
          </a:p>
          <a:p>
            <a:pPr lvl="1"/>
            <a:r>
              <a:rPr lang="en-US"/>
              <a:t>inter-AS protocol propagates reachability info to all internal routers</a:t>
            </a:r>
          </a:p>
          <a:p>
            <a:r>
              <a:rPr lang="en-US" sz="2400"/>
              <a:t>router 1d determines from intra-AS routing info that its interface </a:t>
            </a:r>
            <a:r>
              <a:rPr lang="en-US" sz="2400" i="1">
                <a:solidFill>
                  <a:srgbClr val="CC0000"/>
                </a:solidFill>
              </a:rPr>
              <a:t>I</a:t>
            </a:r>
            <a:r>
              <a:rPr lang="en-US" sz="2400"/>
              <a:t>  is on the least cost path to 1c</a:t>
            </a:r>
          </a:p>
          <a:p>
            <a:pPr lvl="1"/>
            <a:r>
              <a:rPr lang="en-US"/>
              <a:t>installs forwarding table entry </a:t>
            </a:r>
            <a:r>
              <a:rPr lang="en-US" i="1">
                <a:solidFill>
                  <a:srgbClr val="CC0000"/>
                </a:solidFill>
              </a:rPr>
              <a:t>(x,I)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22886" name="Freeform 4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87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156846872 w 1162"/>
              <a:gd name="T1" fmla="*/ 917470231 h 543"/>
              <a:gd name="T2" fmla="*/ 1030705866 w 1162"/>
              <a:gd name="T3" fmla="*/ 79287404 h 543"/>
              <a:gd name="T4" fmla="*/ 2147483647 w 1162"/>
              <a:gd name="T5" fmla="*/ 447407324 h 543"/>
              <a:gd name="T6" fmla="*/ 2147483647 w 1162"/>
              <a:gd name="T7" fmla="*/ 1353549762 h 543"/>
              <a:gd name="T8" fmla="*/ 2147483647 w 1162"/>
              <a:gd name="T9" fmla="*/ 2147483647 h 543"/>
              <a:gd name="T10" fmla="*/ 1641287377 w 1162"/>
              <a:gd name="T11" fmla="*/ 2147483647 h 543"/>
              <a:gd name="T12" fmla="*/ 246473178 w 1162"/>
              <a:gd name="T13" fmla="*/ 2147483647 h 543"/>
              <a:gd name="T14" fmla="*/ 156846872 w 1162"/>
              <a:gd name="T15" fmla="*/ 91747023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88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172968185 w 1198"/>
              <a:gd name="T1" fmla="*/ 1772376201 h 451"/>
              <a:gd name="T2" fmla="*/ 353800090 w 1198"/>
              <a:gd name="T3" fmla="*/ 871499450 h 451"/>
              <a:gd name="T4" fmla="*/ 880568366 w 1198"/>
              <a:gd name="T5" fmla="*/ 479815675 h 451"/>
              <a:gd name="T6" fmla="*/ 1941968637 w 1198"/>
              <a:gd name="T7" fmla="*/ 244803533 h 451"/>
              <a:gd name="T8" fmla="*/ 2147483647 w 1198"/>
              <a:gd name="T9" fmla="*/ 1929050962 h 451"/>
              <a:gd name="T10" fmla="*/ 1747377676 w 1198"/>
              <a:gd name="T11" fmla="*/ 2147483647 h 451"/>
              <a:gd name="T12" fmla="*/ 603425873 w 1198"/>
              <a:gd name="T13" fmla="*/ 2147483647 h 451"/>
              <a:gd name="T14" fmla="*/ 70759457 w 1198"/>
              <a:gd name="T15" fmla="*/ 2147483647 h 451"/>
              <a:gd name="T16" fmla="*/ 172968185 w 1198"/>
              <a:gd name="T17" fmla="*/ 1772376201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89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87297813 h 114"/>
              <a:gd name="T2" fmla="*/ 635079375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90" name="Text Box 8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91" name="Text Box 9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AS2</a:t>
            </a:r>
          </a:p>
        </p:txBody>
      </p:sp>
      <p:sp>
        <p:nvSpPr>
          <p:cNvPr id="122892" name="Line 10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93" name="Line 11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94" name="Line 12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2895" name="Group 13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22997" name="Oval 14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8" name="Line 15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9" name="Line 16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000" name="Rectangle 17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001" name="Oval 18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002" name="Rectangle 19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003" name="Text Box 20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2896" name="Group 21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22989" name="Oval 22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0" name="Line 23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1" name="Line 24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2" name="Rectangle 25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93" name="Oval 26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2994" name="Group 27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22995" name="Rectangle 2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96" name="Text Box 29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3c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22897" name="Group 3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2981" name="Group 3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22983" name="Oval 3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84" name="Line 3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85" name="Line 3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86" name="Rectangle 3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87" name="Oval 3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88" name="Rectangle 3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2982" name="Text Box 3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2898" name="Group 39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2938" name="Freeform 40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174 w 1583"/>
                <a:gd name="T1" fmla="*/ 241 h 682"/>
                <a:gd name="T2" fmla="*/ 456 w 1583"/>
                <a:gd name="T3" fmla="*/ 80 h 682"/>
                <a:gd name="T4" fmla="*/ 880 w 1583"/>
                <a:gd name="T5" fmla="*/ 22 h 682"/>
                <a:gd name="T6" fmla="*/ 1297 w 1583"/>
                <a:gd name="T7" fmla="*/ 208 h 682"/>
                <a:gd name="T8" fmla="*/ 1753 w 1583"/>
                <a:gd name="T9" fmla="*/ 460 h 682"/>
                <a:gd name="T10" fmla="*/ 1426 w 1583"/>
                <a:gd name="T11" fmla="*/ 692 h 682"/>
                <a:gd name="T12" fmla="*/ 774 w 1583"/>
                <a:gd name="T13" fmla="*/ 705 h 682"/>
                <a:gd name="T14" fmla="*/ 100 w 1583"/>
                <a:gd name="T15" fmla="*/ 641 h 682"/>
                <a:gd name="T16" fmla="*/ 174 w 1583"/>
                <a:gd name="T17" fmla="*/ 241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9" name="Text Box 41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AS1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0" name="Line 42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1" name="Line 43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2" name="Line 44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3" name="Line 45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4" name="Line 46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45" name="Line 47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2946" name="Group 48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22973" name="Oval 49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4" name="Line 50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5" name="Line 51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6" name="Rectangle 52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7" name="Oval 53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2978" name="Group 54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22979" name="Rectangle 5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298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1c</a:t>
                  </a:r>
                </a:p>
              </p:txBody>
            </p:sp>
          </p:grpSp>
        </p:grpSp>
        <p:grpSp>
          <p:nvGrpSpPr>
            <p:cNvPr id="122947" name="Group 57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22966" name="Oval 58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7" name="Line 59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8" name="Line 60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9" name="Rectangle 61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0" name="Oval 62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1" name="Rectangle 63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72" name="Text Box 64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2948" name="Group 65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22958" name="Oval 66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59" name="Line 67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0" name="Line 68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1" name="Rectangle 69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62" name="Oval 70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2963" name="Group 71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22964" name="Rectangle 7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2965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1d</a:t>
                  </a:r>
                </a:p>
              </p:txBody>
            </p:sp>
          </p:grpSp>
        </p:grpSp>
        <p:grpSp>
          <p:nvGrpSpPr>
            <p:cNvPr id="122949" name="Group 74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22950" name="Oval 75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51" name="Line 76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52" name="Line 77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53" name="Rectangle 78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2954" name="Oval 79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2955" name="Group 80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22956" name="Rectangle 8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295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22899" name="Group 83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22931" name="Oval 84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2" name="Line 85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3" name="Line 86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4" name="Rectangle 87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5" name="Oval 88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6" name="Rectangle 89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7" name="Text Box 90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2900" name="Line 91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01" name="Line 92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02" name="Line 93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03" name="Line 94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2904" name="Group 95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22924" name="Oval 96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5" name="Line 97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6" name="Line 98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7" name="Rectangle 99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8" name="Oval 100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9" name="Rectangle 101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30" name="Text Box 102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2c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2905" name="Group 103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22917" name="Oval 104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18" name="Line 105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19" name="Line 106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0" name="Rectangle 107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1" name="Oval 108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2" name="Rectangle 109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923" name="Text Box 110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2906" name="Text Box 111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2907" name="Freeform 112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08" name="Text Box 113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2909" name="Line 114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0" name="Freeform 115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163360752 h 420"/>
              <a:gd name="T2" fmla="*/ 41964069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1" name="Freeform 116"/>
          <p:cNvSpPr>
            <a:spLocks/>
          </p:cNvSpPr>
          <p:nvPr/>
        </p:nvSpPr>
        <p:spPr bwMode="auto">
          <a:xfrm>
            <a:off x="3552825" y="3990975"/>
            <a:ext cx="973138" cy="795338"/>
          </a:xfrm>
          <a:custGeom>
            <a:avLst/>
            <a:gdLst>
              <a:gd name="T0" fmla="*/ 58065796 w 1198"/>
              <a:gd name="T1" fmla="*/ 562896502 h 451"/>
              <a:gd name="T2" fmla="*/ 118769950 w 1198"/>
              <a:gd name="T3" fmla="*/ 276782914 h 451"/>
              <a:gd name="T4" fmla="*/ 295605695 w 1198"/>
              <a:gd name="T5" fmla="*/ 152385703 h 451"/>
              <a:gd name="T6" fmla="*/ 651917168 w 1198"/>
              <a:gd name="T7" fmla="*/ 77747376 h 451"/>
              <a:gd name="T8" fmla="*/ 779265029 w 1198"/>
              <a:gd name="T9" fmla="*/ 612655386 h 451"/>
              <a:gd name="T10" fmla="*/ 586593452 w 1198"/>
              <a:gd name="T11" fmla="*/ 1284400330 h 451"/>
              <a:gd name="T12" fmla="*/ 202569478 w 1198"/>
              <a:gd name="T13" fmla="*/ 1321719494 h 451"/>
              <a:gd name="T14" fmla="*/ 23754152 w 1198"/>
              <a:gd name="T15" fmla="*/ 1048045628 h 451"/>
              <a:gd name="T16" fmla="*/ 58065796 w 1198"/>
              <a:gd name="T17" fmla="*/ 562896502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2" name="Text Box 117"/>
          <p:cNvSpPr txBox="1">
            <a:spLocks noChangeArrowheads="1"/>
          </p:cNvSpPr>
          <p:nvPr/>
        </p:nvSpPr>
        <p:spPr bwMode="auto">
          <a:xfrm>
            <a:off x="3875088" y="414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Arial" charset="0"/>
              </a:rPr>
              <a:t>x</a:t>
            </a:r>
          </a:p>
        </p:txBody>
      </p:sp>
      <p:sp>
        <p:nvSpPr>
          <p:cNvPr id="122913" name="Line 118"/>
          <p:cNvSpPr>
            <a:spLocks noChangeShapeType="1"/>
          </p:cNvSpPr>
          <p:nvPr/>
        </p:nvSpPr>
        <p:spPr bwMode="auto">
          <a:xfrm flipH="1">
            <a:off x="3857625" y="3690938"/>
            <a:ext cx="1316038" cy="2219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4" name="Text Box 119"/>
          <p:cNvSpPr txBox="1">
            <a:spLocks noChangeArrowheads="1"/>
          </p:cNvSpPr>
          <p:nvPr/>
        </p:nvSpPr>
        <p:spPr bwMode="auto">
          <a:xfrm rot="-1061543">
            <a:off x="2935288" y="3878263"/>
            <a:ext cx="74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22915" name="Freeform 120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1118949375 w 444"/>
              <a:gd name="T3" fmla="*/ 650200313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22916" name="Picture 121" descr="underline_ba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225" y="792163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008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62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A374ABED-A56D-E545-B36E-A4E4931437C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96260" name="Picture 7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38" y="89376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772400" cy="908050"/>
          </a:xfrm>
        </p:spPr>
        <p:txBody>
          <a:bodyPr/>
          <a:lstStyle/>
          <a:p>
            <a:r>
              <a:rPr lang="en-US"/>
              <a:t>Graph abstraction: costs</a:t>
            </a:r>
          </a:p>
        </p:txBody>
      </p:sp>
      <p:grpSp>
        <p:nvGrpSpPr>
          <p:cNvPr id="96262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96266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67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68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69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0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1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2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3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4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5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6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7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8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79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0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1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2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3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4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5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6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7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8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89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0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1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2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3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4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5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6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7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8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299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0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1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2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3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4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5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06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96307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96333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34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6308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96331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32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6309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96329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30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96310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96327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28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6311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96325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26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6312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96323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6324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96313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4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5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6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7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8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19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20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21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6322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6263" name="Text Box 73"/>
          <p:cNvSpPr txBox="1">
            <a:spLocks noChangeArrowheads="1"/>
          </p:cNvSpPr>
          <p:nvPr/>
        </p:nvSpPr>
        <p:spPr bwMode="auto">
          <a:xfrm>
            <a:off x="5265738" y="1689100"/>
            <a:ext cx="3057247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Arial" charset="0"/>
              </a:rPr>
              <a:t>c(x,x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’) = cost of link (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x,x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’)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      e.g.,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c(w,z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 = 5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charset="0"/>
              </a:rPr>
              <a:t>cost could always be 1, or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charset="0"/>
              </a:rPr>
              <a:t>inversely related to bandwidth,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charset="0"/>
              </a:rPr>
              <a:t>or related to congestion</a:t>
            </a:r>
          </a:p>
        </p:txBody>
      </p:sp>
      <p:sp>
        <p:nvSpPr>
          <p:cNvPr id="96264" name="Text Box 74"/>
          <p:cNvSpPr txBox="1">
            <a:spLocks noChangeArrowheads="1"/>
          </p:cNvSpPr>
          <p:nvPr/>
        </p:nvSpPr>
        <p:spPr bwMode="auto">
          <a:xfrm>
            <a:off x="925513" y="4227513"/>
            <a:ext cx="6761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cost of path (x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,…, 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) = c(x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) + c(x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3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) + … + c(x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p-1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,x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)  </a:t>
            </a:r>
          </a:p>
        </p:txBody>
      </p:sp>
      <p:sp>
        <p:nvSpPr>
          <p:cNvPr id="96265" name="Text Box 75"/>
          <p:cNvSpPr txBox="1">
            <a:spLocks noChangeArrowheads="1"/>
          </p:cNvSpPr>
          <p:nvPr/>
        </p:nvSpPr>
        <p:spPr bwMode="auto">
          <a:xfrm>
            <a:off x="792163" y="4981575"/>
            <a:ext cx="7569200" cy="9747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key question: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what is the least-cost path between u and z 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routing algorithm: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algorithm that finds that least cost path</a:t>
            </a:r>
          </a:p>
        </p:txBody>
      </p:sp>
    </p:spTree>
    <p:extLst>
      <p:ext uri="{BB962C8B-B14F-4D97-AF65-F5344CB8AC3E}">
        <p14:creationId xmlns:p14="http://schemas.microsoft.com/office/powerpoint/2010/main" val="169046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39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B9152785-C9E1-9D4B-8321-F25E8A233C7D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244475"/>
            <a:ext cx="8764588" cy="954088"/>
          </a:xfrm>
        </p:spPr>
        <p:txBody>
          <a:bodyPr/>
          <a:lstStyle/>
          <a:p>
            <a:r>
              <a:rPr lang="en-US" sz="3600"/>
              <a:t>Example: choosing among multiple ASes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56210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now suppose AS1 learns from inter-AS protocol that subnet </a:t>
            </a:r>
            <a:r>
              <a:rPr lang="en-US" sz="2400" i="1">
                <a:solidFill>
                  <a:srgbClr val="CC0000"/>
                </a:solidFill>
              </a:rPr>
              <a:t>x</a:t>
            </a:r>
            <a:r>
              <a:rPr lang="en-US" sz="2400"/>
              <a:t> is reachable from AS3 </a:t>
            </a:r>
            <a:r>
              <a:rPr lang="en-US" sz="2400" i="1"/>
              <a:t>and</a:t>
            </a:r>
            <a:r>
              <a:rPr lang="en-US" sz="2400"/>
              <a:t> from AS2.</a:t>
            </a:r>
          </a:p>
          <a:p>
            <a:pPr>
              <a:lnSpc>
                <a:spcPct val="80000"/>
              </a:lnSpc>
            </a:pPr>
            <a:r>
              <a:rPr lang="en-US" sz="2400"/>
              <a:t>to configure forwarding table, router 1d must determine which gateway it should forward packets towards for dest </a:t>
            </a:r>
            <a:r>
              <a:rPr lang="en-US" sz="2400">
                <a:solidFill>
                  <a:srgbClr val="CC0000"/>
                </a:solidFill>
              </a:rPr>
              <a:t>x </a:t>
            </a:r>
            <a:r>
              <a:rPr lang="en-US" sz="2400"/>
              <a:t> </a:t>
            </a:r>
          </a:p>
          <a:p>
            <a:pPr lvl="1">
              <a:lnSpc>
                <a:spcPct val="80000"/>
              </a:lnSpc>
            </a:pPr>
            <a:r>
              <a:rPr lang="en-US"/>
              <a:t>this is also job of inter-AS routing protocol!</a:t>
            </a:r>
          </a:p>
          <a:p>
            <a:endParaRPr lang="en-US" sz="2400"/>
          </a:p>
        </p:txBody>
      </p:sp>
      <p:sp>
        <p:nvSpPr>
          <p:cNvPr id="123910" name="Freeform 4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1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156846872 w 1162"/>
              <a:gd name="T1" fmla="*/ 917470231 h 543"/>
              <a:gd name="T2" fmla="*/ 1030705866 w 1162"/>
              <a:gd name="T3" fmla="*/ 79287404 h 543"/>
              <a:gd name="T4" fmla="*/ 2147483647 w 1162"/>
              <a:gd name="T5" fmla="*/ 447407324 h 543"/>
              <a:gd name="T6" fmla="*/ 2147483647 w 1162"/>
              <a:gd name="T7" fmla="*/ 1353549762 h 543"/>
              <a:gd name="T8" fmla="*/ 2147483647 w 1162"/>
              <a:gd name="T9" fmla="*/ 2147483647 h 543"/>
              <a:gd name="T10" fmla="*/ 1641287377 w 1162"/>
              <a:gd name="T11" fmla="*/ 2147483647 h 543"/>
              <a:gd name="T12" fmla="*/ 246473178 w 1162"/>
              <a:gd name="T13" fmla="*/ 2147483647 h 543"/>
              <a:gd name="T14" fmla="*/ 156846872 w 1162"/>
              <a:gd name="T15" fmla="*/ 91747023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2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172968185 w 1198"/>
              <a:gd name="T1" fmla="*/ 1772376201 h 451"/>
              <a:gd name="T2" fmla="*/ 353800090 w 1198"/>
              <a:gd name="T3" fmla="*/ 871499450 h 451"/>
              <a:gd name="T4" fmla="*/ 880568366 w 1198"/>
              <a:gd name="T5" fmla="*/ 479815675 h 451"/>
              <a:gd name="T6" fmla="*/ 1941968637 w 1198"/>
              <a:gd name="T7" fmla="*/ 244803533 h 451"/>
              <a:gd name="T8" fmla="*/ 2147483647 w 1198"/>
              <a:gd name="T9" fmla="*/ 1929050962 h 451"/>
              <a:gd name="T10" fmla="*/ 1747377676 w 1198"/>
              <a:gd name="T11" fmla="*/ 2147483647 h 451"/>
              <a:gd name="T12" fmla="*/ 603425873 w 1198"/>
              <a:gd name="T13" fmla="*/ 2147483647 h 451"/>
              <a:gd name="T14" fmla="*/ 70759457 w 1198"/>
              <a:gd name="T15" fmla="*/ 2147483647 h 451"/>
              <a:gd name="T16" fmla="*/ 172968185 w 1198"/>
              <a:gd name="T17" fmla="*/ 1772376201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3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87297813 h 114"/>
              <a:gd name="T2" fmla="*/ 635079375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4" name="Text Box 8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5" name="Text Box 9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AS2</a:t>
            </a:r>
          </a:p>
        </p:txBody>
      </p:sp>
      <p:sp>
        <p:nvSpPr>
          <p:cNvPr id="123916" name="Line 10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7" name="Line 11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18" name="Line 12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3919" name="Group 13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24024" name="Oval 14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5" name="Line 15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6" name="Line 16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7" name="Rectangle 17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8" name="Oval 18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9" name="Rectangle 19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30" name="Text Box 20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3920" name="Group 21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24016" name="Oval 22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17" name="Line 23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18" name="Line 24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19" name="Rectangle 25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020" name="Oval 26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4021" name="Group 27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24022" name="Rectangle 2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23" name="Text Box 29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3c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23921" name="Group 3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4008" name="Group 3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24010" name="Oval 3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11" name="Line 3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12" name="Line 3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13" name="Rectangle 3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14" name="Oval 3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15" name="Rectangle 3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4009" name="Text Box 3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3922" name="Group 39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3965" name="Freeform 40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174 w 1583"/>
                <a:gd name="T1" fmla="*/ 241 h 682"/>
                <a:gd name="T2" fmla="*/ 456 w 1583"/>
                <a:gd name="T3" fmla="*/ 80 h 682"/>
                <a:gd name="T4" fmla="*/ 880 w 1583"/>
                <a:gd name="T5" fmla="*/ 22 h 682"/>
                <a:gd name="T6" fmla="*/ 1297 w 1583"/>
                <a:gd name="T7" fmla="*/ 208 h 682"/>
                <a:gd name="T8" fmla="*/ 1753 w 1583"/>
                <a:gd name="T9" fmla="*/ 460 h 682"/>
                <a:gd name="T10" fmla="*/ 1426 w 1583"/>
                <a:gd name="T11" fmla="*/ 692 h 682"/>
                <a:gd name="T12" fmla="*/ 774 w 1583"/>
                <a:gd name="T13" fmla="*/ 705 h 682"/>
                <a:gd name="T14" fmla="*/ 100 w 1583"/>
                <a:gd name="T15" fmla="*/ 641 h 682"/>
                <a:gd name="T16" fmla="*/ 174 w 1583"/>
                <a:gd name="T17" fmla="*/ 241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6" name="Text Box 41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AS1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7" name="Line 42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8" name="Line 43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9" name="Line 44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70" name="Line 45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71" name="Line 46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72" name="Line 47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3973" name="Group 48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24000" name="Oval 49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01" name="Line 50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02" name="Line 51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03" name="Rectangle 52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4004" name="Oval 53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4005" name="Group 54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24006" name="Rectangle 5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400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1c</a:t>
                  </a:r>
                </a:p>
              </p:txBody>
            </p:sp>
          </p:grpSp>
        </p:grpSp>
        <p:grpSp>
          <p:nvGrpSpPr>
            <p:cNvPr id="123974" name="Group 57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23993" name="Oval 58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4" name="Line 59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5" name="Line 60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6" name="Rectangle 61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7" name="Oval 62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8" name="Rectangle 63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99" name="Text Box 64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3975" name="Group 65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23985" name="Oval 66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6" name="Line 67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7" name="Line 68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8" name="Rectangle 69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9" name="Oval 70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3990" name="Group 71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23991" name="Rectangle 7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399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1d</a:t>
                  </a:r>
                </a:p>
              </p:txBody>
            </p:sp>
          </p:grpSp>
        </p:grpSp>
        <p:grpSp>
          <p:nvGrpSpPr>
            <p:cNvPr id="123976" name="Group 74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23977" name="Oval 75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78" name="Line 76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79" name="Line 77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0" name="Rectangle 78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3981" name="Oval 79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23982" name="Group 80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23983" name="Rectangle 8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23984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23923" name="Group 83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23958" name="Oval 84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9" name="Line 85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0" name="Line 86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1" name="Rectangle 87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2" name="Oval 88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3" name="Rectangle 89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64" name="Text Box 90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3924" name="Line 91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25" name="Line 92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26" name="Line 93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27" name="Line 94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3928" name="Group 95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23951" name="Oval 96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2" name="Line 97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3" name="Line 98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4" name="Rectangle 99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5" name="Oval 100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6" name="Rectangle 101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7" name="Text Box 102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2c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3929" name="Group 103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23944" name="Oval 104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45" name="Line 105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46" name="Line 106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47" name="Rectangle 107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48" name="Oval 108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49" name="Rectangle 109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950" name="Text Box 110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3930" name="Text Box 111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3931" name="Freeform 112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32" name="Text Box 113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23933" name="Line 114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34" name="Freeform 115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163360752 h 420"/>
              <a:gd name="T2" fmla="*/ 41964069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35" name="Freeform 116"/>
          <p:cNvSpPr>
            <a:spLocks/>
          </p:cNvSpPr>
          <p:nvPr/>
        </p:nvSpPr>
        <p:spPr bwMode="auto">
          <a:xfrm>
            <a:off x="3552825" y="3990975"/>
            <a:ext cx="973138" cy="795338"/>
          </a:xfrm>
          <a:custGeom>
            <a:avLst/>
            <a:gdLst>
              <a:gd name="T0" fmla="*/ 58065796 w 1198"/>
              <a:gd name="T1" fmla="*/ 562896502 h 451"/>
              <a:gd name="T2" fmla="*/ 118769950 w 1198"/>
              <a:gd name="T3" fmla="*/ 276782914 h 451"/>
              <a:gd name="T4" fmla="*/ 295605695 w 1198"/>
              <a:gd name="T5" fmla="*/ 152385703 h 451"/>
              <a:gd name="T6" fmla="*/ 651917168 w 1198"/>
              <a:gd name="T7" fmla="*/ 77747376 h 451"/>
              <a:gd name="T8" fmla="*/ 779265029 w 1198"/>
              <a:gd name="T9" fmla="*/ 612655386 h 451"/>
              <a:gd name="T10" fmla="*/ 586593452 w 1198"/>
              <a:gd name="T11" fmla="*/ 1284400330 h 451"/>
              <a:gd name="T12" fmla="*/ 202569478 w 1198"/>
              <a:gd name="T13" fmla="*/ 1321719494 h 451"/>
              <a:gd name="T14" fmla="*/ 23754152 w 1198"/>
              <a:gd name="T15" fmla="*/ 1048045628 h 451"/>
              <a:gd name="T16" fmla="*/ 58065796 w 1198"/>
              <a:gd name="T17" fmla="*/ 562896502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36" name="Text Box 117"/>
          <p:cNvSpPr txBox="1">
            <a:spLocks noChangeArrowheads="1"/>
          </p:cNvSpPr>
          <p:nvPr/>
        </p:nvSpPr>
        <p:spPr bwMode="auto">
          <a:xfrm>
            <a:off x="3875088" y="414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FFFF"/>
                </a:solidFill>
                <a:latin typeface="Arial" charset="0"/>
              </a:rPr>
              <a:t>x</a:t>
            </a:r>
          </a:p>
        </p:txBody>
      </p:sp>
      <p:sp>
        <p:nvSpPr>
          <p:cNvPr id="123937" name="Text Box 118"/>
          <p:cNvSpPr txBox="1">
            <a:spLocks noChangeArrowheads="1"/>
          </p:cNvSpPr>
          <p:nvPr/>
        </p:nvSpPr>
        <p:spPr bwMode="auto">
          <a:xfrm rot="2261289">
            <a:off x="4338638" y="4397375"/>
            <a:ext cx="130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  <a:latin typeface="Arial" charset="0"/>
              </a:rPr>
              <a:t>……</a:t>
            </a:r>
          </a:p>
        </p:txBody>
      </p:sp>
      <p:sp>
        <p:nvSpPr>
          <p:cNvPr id="123938" name="Text Box 119"/>
          <p:cNvSpPr txBox="1">
            <a:spLocks noChangeArrowheads="1"/>
          </p:cNvSpPr>
          <p:nvPr/>
        </p:nvSpPr>
        <p:spPr bwMode="auto">
          <a:xfrm rot="-1061543">
            <a:off x="2935288" y="3878263"/>
            <a:ext cx="742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23939" name="Line 120"/>
          <p:cNvSpPr>
            <a:spLocks noChangeShapeType="1"/>
          </p:cNvSpPr>
          <p:nvPr/>
        </p:nvSpPr>
        <p:spPr bwMode="auto">
          <a:xfrm flipV="1">
            <a:off x="3981450" y="6088063"/>
            <a:ext cx="423863" cy="1460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40" name="Freeform 121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1118949375 w 444"/>
              <a:gd name="T3" fmla="*/ 650200313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41" name="Line 122"/>
          <p:cNvSpPr>
            <a:spLocks noChangeShapeType="1"/>
          </p:cNvSpPr>
          <p:nvPr/>
        </p:nvSpPr>
        <p:spPr bwMode="auto">
          <a:xfrm flipV="1">
            <a:off x="3989388" y="5603875"/>
            <a:ext cx="0" cy="593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942" name="Text Box 123"/>
          <p:cNvSpPr txBox="1">
            <a:spLocks noChangeArrowheads="1"/>
          </p:cNvSpPr>
          <p:nvPr/>
        </p:nvSpPr>
        <p:spPr bwMode="auto">
          <a:xfrm>
            <a:off x="3789363" y="61436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pic>
        <p:nvPicPr>
          <p:cNvPr id="123943" name="Picture 12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9048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096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49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CCA51A9E-F7F4-D947-B59D-4556F8BB190C}" type="slidenum">
              <a:rPr lang="en-US" smtClean="0">
                <a:solidFill>
                  <a:srgbClr val="000000"/>
                </a:solidFill>
              </a:rPr>
              <a:pPr/>
              <a:t>31</a:t>
            </a:fld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124932" name="Group 2"/>
          <p:cNvGrpSpPr>
            <a:grpSpLocks/>
          </p:cNvGrpSpPr>
          <p:nvPr/>
        </p:nvGrpSpPr>
        <p:grpSpPr bwMode="auto">
          <a:xfrm>
            <a:off x="265113" y="4508502"/>
            <a:ext cx="8408987" cy="1443038"/>
            <a:chOff x="248" y="1396"/>
            <a:chExt cx="5297" cy="909"/>
          </a:xfrm>
        </p:grpSpPr>
        <p:sp>
          <p:nvSpPr>
            <p:cNvPr id="124936" name="Rectangle 3"/>
            <p:cNvSpPr>
              <a:spLocks noChangeArrowheads="1"/>
            </p:cNvSpPr>
            <p:nvPr/>
          </p:nvSpPr>
          <p:spPr bwMode="auto">
            <a:xfrm>
              <a:off x="248" y="1400"/>
              <a:ext cx="1134" cy="8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37" name="Text Box 4"/>
            <p:cNvSpPr txBox="1">
              <a:spLocks noChangeArrowheads="1"/>
            </p:cNvSpPr>
            <p:nvPr/>
          </p:nvSpPr>
          <p:spPr bwMode="auto">
            <a:xfrm>
              <a:off x="411" y="1528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38" name="Text Box 5"/>
            <p:cNvSpPr txBox="1">
              <a:spLocks noChangeArrowheads="1"/>
            </p:cNvSpPr>
            <p:nvPr/>
          </p:nvSpPr>
          <p:spPr bwMode="auto">
            <a:xfrm>
              <a:off x="250" y="1492"/>
              <a:ext cx="1127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learn from inter-AS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protocol that subnet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x is reachable via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multiple gateways</a:t>
              </a:r>
            </a:p>
          </p:txBody>
        </p:sp>
        <p:sp>
          <p:nvSpPr>
            <p:cNvPr id="124939" name="Rectangle 6"/>
            <p:cNvSpPr>
              <a:spLocks noChangeArrowheads="1"/>
            </p:cNvSpPr>
            <p:nvPr/>
          </p:nvSpPr>
          <p:spPr bwMode="auto">
            <a:xfrm>
              <a:off x="2958" y="1408"/>
              <a:ext cx="1134" cy="8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40" name="Rectangle 7"/>
            <p:cNvSpPr>
              <a:spLocks noChangeArrowheads="1"/>
            </p:cNvSpPr>
            <p:nvPr/>
          </p:nvSpPr>
          <p:spPr bwMode="auto">
            <a:xfrm>
              <a:off x="1574" y="1415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41" name="Rectangle 8"/>
            <p:cNvSpPr>
              <a:spLocks noChangeArrowheads="1"/>
            </p:cNvSpPr>
            <p:nvPr/>
          </p:nvSpPr>
          <p:spPr bwMode="auto">
            <a:xfrm>
              <a:off x="4341" y="1399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42" name="Text Box 9"/>
            <p:cNvSpPr txBox="1">
              <a:spLocks noChangeArrowheads="1"/>
            </p:cNvSpPr>
            <p:nvPr/>
          </p:nvSpPr>
          <p:spPr bwMode="auto">
            <a:xfrm>
              <a:off x="1555" y="1433"/>
              <a:ext cx="1212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use routing info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from intra-AS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protocol to determine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costs of least-cost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paths to each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of the gateways</a:t>
              </a:r>
            </a:p>
          </p:txBody>
        </p:sp>
        <p:sp>
          <p:nvSpPr>
            <p:cNvPr id="124943" name="Text Box 10"/>
            <p:cNvSpPr txBox="1">
              <a:spLocks noChangeArrowheads="1"/>
            </p:cNvSpPr>
            <p:nvPr/>
          </p:nvSpPr>
          <p:spPr bwMode="auto">
            <a:xfrm>
              <a:off x="2964" y="1493"/>
              <a:ext cx="113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hot potato routing: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choose the gateway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that has the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smallest least cost</a:t>
              </a:r>
            </a:p>
          </p:txBody>
        </p:sp>
        <p:sp>
          <p:nvSpPr>
            <p:cNvPr id="124944" name="Text Box 11"/>
            <p:cNvSpPr txBox="1">
              <a:spLocks noChangeArrowheads="1"/>
            </p:cNvSpPr>
            <p:nvPr/>
          </p:nvSpPr>
          <p:spPr bwMode="auto">
            <a:xfrm>
              <a:off x="4318" y="1396"/>
              <a:ext cx="1227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determine from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forwarding table the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interface I that leads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to least-cost gateway.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Enter (x,I) in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forwarding table</a:t>
              </a:r>
            </a:p>
          </p:txBody>
        </p:sp>
        <p:sp>
          <p:nvSpPr>
            <p:cNvPr id="124945" name="Line 12"/>
            <p:cNvSpPr>
              <a:spLocks noChangeShapeType="1"/>
            </p:cNvSpPr>
            <p:nvPr/>
          </p:nvSpPr>
          <p:spPr bwMode="auto">
            <a:xfrm flipV="1">
              <a:off x="1382" y="1817"/>
              <a:ext cx="18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46" name="Line 13"/>
            <p:cNvSpPr>
              <a:spLocks noChangeShapeType="1"/>
            </p:cNvSpPr>
            <p:nvPr/>
          </p:nvSpPr>
          <p:spPr bwMode="auto">
            <a:xfrm>
              <a:off x="2712" y="1817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947" name="Line 14"/>
            <p:cNvSpPr>
              <a:spLocks noChangeShapeType="1"/>
            </p:cNvSpPr>
            <p:nvPr/>
          </p:nvSpPr>
          <p:spPr bwMode="auto">
            <a:xfrm>
              <a:off x="4094" y="1834"/>
              <a:ext cx="2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4933" name="Rectangle 15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764588" cy="1143000"/>
          </a:xfrm>
        </p:spPr>
        <p:txBody>
          <a:bodyPr/>
          <a:lstStyle/>
          <a:p>
            <a:r>
              <a:rPr lang="en-US" sz="3600"/>
              <a:t>Example: choosing among multiple ASes</a:t>
            </a:r>
          </a:p>
        </p:txBody>
      </p:sp>
      <p:sp>
        <p:nvSpPr>
          <p:cNvPr id="124934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09575" y="125095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now suppose AS1 learns from inter-AS protocol that subnet </a:t>
            </a:r>
            <a:r>
              <a:rPr lang="en-US" sz="2400" i="1">
                <a:solidFill>
                  <a:srgbClr val="CC0000"/>
                </a:solidFill>
              </a:rPr>
              <a:t>x</a:t>
            </a:r>
            <a:r>
              <a:rPr lang="en-US" sz="2400">
                <a:solidFill>
                  <a:srgbClr val="CC0000"/>
                </a:solidFill>
              </a:rPr>
              <a:t> </a:t>
            </a:r>
            <a:r>
              <a:rPr lang="en-US" sz="2400"/>
              <a:t>is reachable from AS3 </a:t>
            </a:r>
            <a:r>
              <a:rPr lang="en-US" sz="2400" i="1"/>
              <a:t>and</a:t>
            </a:r>
            <a:r>
              <a:rPr lang="en-US" sz="2400"/>
              <a:t> from AS2.</a:t>
            </a:r>
          </a:p>
          <a:p>
            <a:pPr>
              <a:lnSpc>
                <a:spcPct val="80000"/>
              </a:lnSpc>
            </a:pPr>
            <a:r>
              <a:rPr lang="en-US" sz="2400"/>
              <a:t>to configure forwarding table, router 1d must determine towards which gateway it should forward packets for dest </a:t>
            </a:r>
            <a:r>
              <a:rPr lang="en-US" sz="2400">
                <a:solidFill>
                  <a:srgbClr val="CC0000"/>
                </a:solidFill>
              </a:rPr>
              <a:t>x</a:t>
            </a:r>
          </a:p>
          <a:p>
            <a:pPr lvl="1">
              <a:lnSpc>
                <a:spcPct val="80000"/>
              </a:lnSpc>
            </a:pPr>
            <a:r>
              <a:rPr lang="en-US"/>
              <a:t>this is also job of inter-AS routing protocol!</a:t>
            </a:r>
          </a:p>
          <a:p>
            <a:pPr>
              <a:lnSpc>
                <a:spcPct val="80000"/>
              </a:lnSpc>
            </a:pPr>
            <a:r>
              <a:rPr lang="en-US" sz="2400" i="1">
                <a:solidFill>
                  <a:srgbClr val="CC0000"/>
                </a:solidFill>
              </a:rPr>
              <a:t>hot potato routing: send</a:t>
            </a:r>
            <a:r>
              <a:rPr lang="en-US" sz="2400"/>
              <a:t> packet towards closest of two routers.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  <p:pic>
        <p:nvPicPr>
          <p:cNvPr id="124935" name="Picture 1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76041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523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59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AC277E4E-24B4-1646-B2B9-6542A8844B05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25956" name="Picture 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3810000" cy="343902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dirty="0"/>
              <a:t>4.5 routing algorithms</a:t>
            </a:r>
          </a:p>
          <a:p>
            <a:pPr lvl="1"/>
            <a:r>
              <a:rPr lang="en-US" sz="2000" dirty="0"/>
              <a:t>link state</a:t>
            </a:r>
          </a:p>
          <a:p>
            <a:pPr lvl="1"/>
            <a:r>
              <a:rPr lang="en-US" sz="2000" dirty="0"/>
              <a:t>distance vector</a:t>
            </a:r>
          </a:p>
          <a:p>
            <a:pPr lvl="1"/>
            <a:r>
              <a:rPr lang="en-US" sz="2000" dirty="0"/>
              <a:t>hierarchical routing</a:t>
            </a:r>
          </a:p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CC0000"/>
                </a:solidFill>
              </a:rPr>
              <a:t>4.6 routing in the Internet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RIP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OSPF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BGP</a:t>
            </a:r>
          </a:p>
          <a:p>
            <a:endParaRPr lang="en-US" sz="2400" dirty="0"/>
          </a:p>
        </p:txBody>
      </p:sp>
      <p:sp>
        <p:nvSpPr>
          <p:cNvPr id="125959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4. Internet Routing: Outline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9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69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9CFDD90C-80D3-2F4A-A1FC-E39118C9EB72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Intra-AS Routing</a:t>
            </a: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known as </a:t>
            </a:r>
            <a:r>
              <a:rPr lang="en-US" i="1">
                <a:solidFill>
                  <a:srgbClr val="CC0000"/>
                </a:solidFill>
              </a:rPr>
              <a:t>interior gateway protocols (IGP)</a:t>
            </a:r>
          </a:p>
          <a:p>
            <a:r>
              <a:rPr lang="en-US"/>
              <a:t>most common intra-AS routing protocols:</a:t>
            </a:r>
          </a:p>
          <a:p>
            <a:pPr lvl="1"/>
            <a:r>
              <a:rPr lang="en-US" sz="2800"/>
              <a:t>RIP: Routing Information Protocol</a:t>
            </a:r>
          </a:p>
          <a:p>
            <a:pPr lvl="1"/>
            <a:r>
              <a:rPr lang="en-US" sz="2800"/>
              <a:t>OSPF: Open Shortest Path First</a:t>
            </a:r>
          </a:p>
          <a:p>
            <a:pPr lvl="1"/>
            <a:r>
              <a:rPr lang="en-US" sz="2800"/>
              <a:t>IGRP: Interior Gateway Routing Protocol (Cisco proprietary)</a:t>
            </a:r>
          </a:p>
        </p:txBody>
      </p:sp>
      <p:pic>
        <p:nvPicPr>
          <p:cNvPr id="126982" name="Picture 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" y="103187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82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80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73FD7B3-7964-9446-B111-6E8A96321C91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28004" name="Picture 5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84931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70863" cy="941388"/>
          </a:xfrm>
        </p:spPr>
        <p:txBody>
          <a:bodyPr/>
          <a:lstStyle/>
          <a:p>
            <a:r>
              <a:rPr lang="en-US" sz="4000"/>
              <a:t>RIP ( Routing Information Protocol)</a:t>
            </a:r>
          </a:p>
        </p:txBody>
      </p:sp>
      <p:sp>
        <p:nvSpPr>
          <p:cNvPr id="1280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89050"/>
            <a:ext cx="8362950" cy="1695450"/>
          </a:xfrm>
        </p:spPr>
        <p:txBody>
          <a:bodyPr/>
          <a:lstStyle/>
          <a:p>
            <a:r>
              <a:rPr lang="en-US" sz="2400"/>
              <a:t>included in BSD-UNIX distribution in 1982</a:t>
            </a:r>
          </a:p>
          <a:p>
            <a:r>
              <a:rPr lang="en-US" sz="2400"/>
              <a:t>distance vector algorithm</a:t>
            </a:r>
          </a:p>
          <a:p>
            <a:pPr lvl="1"/>
            <a:r>
              <a:rPr lang="en-US" sz="2000"/>
              <a:t>distance metric: # hops (max = 15 hops), each link has cost 1</a:t>
            </a:r>
          </a:p>
          <a:p>
            <a:pPr lvl="1"/>
            <a:r>
              <a:rPr lang="en-US" sz="2000"/>
              <a:t>DVs exchanged with neighbors every 30 sec in response message (aka </a:t>
            </a:r>
            <a:r>
              <a:rPr lang="en-US" sz="2000">
                <a:solidFill>
                  <a:srgbClr val="CC0000"/>
                </a:solidFill>
              </a:rPr>
              <a:t>advertisement</a:t>
            </a:r>
            <a:r>
              <a:rPr lang="en-US" sz="2000"/>
              <a:t>)</a:t>
            </a:r>
          </a:p>
          <a:p>
            <a:pPr lvl="1"/>
            <a:r>
              <a:rPr lang="en-US" sz="2000"/>
              <a:t>each advertisement: list of up to 25 destination </a:t>
            </a:r>
            <a:r>
              <a:rPr lang="en-US" sz="2000" i="1">
                <a:solidFill>
                  <a:srgbClr val="CC0000"/>
                </a:solidFill>
              </a:rPr>
              <a:t>subnets</a:t>
            </a:r>
            <a:r>
              <a:rPr lang="en-US" sz="2000" i="1">
                <a:solidFill>
                  <a:srgbClr val="FF0000"/>
                </a:solidFill>
              </a:rPr>
              <a:t> </a:t>
            </a:r>
            <a:r>
              <a:rPr lang="en-US" sz="2000" i="1"/>
              <a:t>(in IP addressing sense)</a:t>
            </a:r>
          </a:p>
          <a:p>
            <a:endParaRPr lang="en-US" sz="2400"/>
          </a:p>
          <a:p>
            <a:pPr lvl="1">
              <a:buFont typeface="Wingdings" charset="2"/>
              <a:buNone/>
            </a:pPr>
            <a:endParaRPr lang="en-US" i="1">
              <a:solidFill>
                <a:schemeClr val="accent2"/>
              </a:solidFill>
            </a:endParaRPr>
          </a:p>
          <a:p>
            <a:pPr>
              <a:buFont typeface="Wingdings" charset="2"/>
              <a:buNone/>
            </a:pPr>
            <a:endParaRPr lang="en-US" sz="2400"/>
          </a:p>
        </p:txBody>
      </p:sp>
      <p:grpSp>
        <p:nvGrpSpPr>
          <p:cNvPr id="128007" name="Group 4"/>
          <p:cNvGrpSpPr>
            <a:grpSpLocks/>
          </p:cNvGrpSpPr>
          <p:nvPr/>
        </p:nvGrpSpPr>
        <p:grpSpPr bwMode="auto">
          <a:xfrm>
            <a:off x="835025" y="4143375"/>
            <a:ext cx="3968750" cy="2336800"/>
            <a:chOff x="1824" y="912"/>
            <a:chExt cx="2688" cy="1745"/>
          </a:xfrm>
        </p:grpSpPr>
        <p:sp>
          <p:nvSpPr>
            <p:cNvPr id="128010" name="Freeform 5"/>
            <p:cNvSpPr>
              <a:spLocks/>
            </p:cNvSpPr>
            <p:nvPr/>
          </p:nvSpPr>
          <p:spPr bwMode="auto">
            <a:xfrm>
              <a:off x="1824" y="912"/>
              <a:ext cx="2688" cy="1745"/>
            </a:xfrm>
            <a:custGeom>
              <a:avLst/>
              <a:gdLst>
                <a:gd name="T0" fmla="*/ 0 w 2250"/>
                <a:gd name="T1" fmla="*/ 957 h 1409"/>
                <a:gd name="T2" fmla="*/ 313 w 2250"/>
                <a:gd name="T3" fmla="*/ 493 h 1409"/>
                <a:gd name="T4" fmla="*/ 755 w 2250"/>
                <a:gd name="T5" fmla="*/ 53 h 1409"/>
                <a:gd name="T6" fmla="*/ 2214 w 2250"/>
                <a:gd name="T7" fmla="*/ 170 h 1409"/>
                <a:gd name="T8" fmla="*/ 2809 w 2250"/>
                <a:gd name="T9" fmla="*/ 741 h 1409"/>
                <a:gd name="T10" fmla="*/ 3138 w 2250"/>
                <a:gd name="T11" fmla="*/ 1390 h 1409"/>
                <a:gd name="T12" fmla="*/ 2368 w 2250"/>
                <a:gd name="T13" fmla="*/ 2015 h 1409"/>
                <a:gd name="T14" fmla="*/ 1417 w 2250"/>
                <a:gd name="T15" fmla="*/ 2126 h 1409"/>
                <a:gd name="T16" fmla="*/ 664 w 2250"/>
                <a:gd name="T17" fmla="*/ 2079 h 1409"/>
                <a:gd name="T18" fmla="*/ 146 w 2250"/>
                <a:gd name="T19" fmla="*/ 1638 h 1409"/>
                <a:gd name="T20" fmla="*/ 0 w 2250"/>
                <a:gd name="T21" fmla="*/ 957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1" name="Oval 6"/>
            <p:cNvSpPr>
              <a:spLocks noChangeArrowheads="1"/>
            </p:cNvSpPr>
            <p:nvPr/>
          </p:nvSpPr>
          <p:spPr bwMode="auto">
            <a:xfrm>
              <a:off x="2566" y="218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2" name="Line 7"/>
            <p:cNvSpPr>
              <a:spLocks noChangeShapeType="1"/>
            </p:cNvSpPr>
            <p:nvPr/>
          </p:nvSpPr>
          <p:spPr bwMode="auto">
            <a:xfrm>
              <a:off x="2566" y="217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3" name="Line 8"/>
            <p:cNvSpPr>
              <a:spLocks noChangeShapeType="1"/>
            </p:cNvSpPr>
            <p:nvPr/>
          </p:nvSpPr>
          <p:spPr bwMode="auto">
            <a:xfrm>
              <a:off x="2879" y="217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4" name="Rectangle 9"/>
            <p:cNvSpPr>
              <a:spLocks noChangeArrowheads="1"/>
            </p:cNvSpPr>
            <p:nvPr/>
          </p:nvSpPr>
          <p:spPr bwMode="auto">
            <a:xfrm>
              <a:off x="2566" y="217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5" name="Oval 10"/>
            <p:cNvSpPr>
              <a:spLocks noChangeArrowheads="1"/>
            </p:cNvSpPr>
            <p:nvPr/>
          </p:nvSpPr>
          <p:spPr bwMode="auto">
            <a:xfrm>
              <a:off x="2563" y="212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6" name="Oval 11"/>
            <p:cNvSpPr>
              <a:spLocks noChangeArrowheads="1"/>
            </p:cNvSpPr>
            <p:nvPr/>
          </p:nvSpPr>
          <p:spPr bwMode="auto">
            <a:xfrm>
              <a:off x="2562" y="149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7" name="Line 12"/>
            <p:cNvSpPr>
              <a:spLocks noChangeShapeType="1"/>
            </p:cNvSpPr>
            <p:nvPr/>
          </p:nvSpPr>
          <p:spPr bwMode="auto">
            <a:xfrm>
              <a:off x="2562" y="148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8" name="Line 13"/>
            <p:cNvSpPr>
              <a:spLocks noChangeShapeType="1"/>
            </p:cNvSpPr>
            <p:nvPr/>
          </p:nvSpPr>
          <p:spPr bwMode="auto">
            <a:xfrm>
              <a:off x="2875" y="148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19" name="Rectangle 14"/>
            <p:cNvSpPr>
              <a:spLocks noChangeArrowheads="1"/>
            </p:cNvSpPr>
            <p:nvPr/>
          </p:nvSpPr>
          <p:spPr bwMode="auto">
            <a:xfrm>
              <a:off x="2562" y="148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0" name="Oval 15"/>
            <p:cNvSpPr>
              <a:spLocks noChangeArrowheads="1"/>
            </p:cNvSpPr>
            <p:nvPr/>
          </p:nvSpPr>
          <p:spPr bwMode="auto">
            <a:xfrm>
              <a:off x="2559" y="143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1" name="Oval 16"/>
            <p:cNvSpPr>
              <a:spLocks noChangeArrowheads="1"/>
            </p:cNvSpPr>
            <p:nvPr/>
          </p:nvSpPr>
          <p:spPr bwMode="auto">
            <a:xfrm>
              <a:off x="3245" y="1492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2" name="Line 17"/>
            <p:cNvSpPr>
              <a:spLocks noChangeShapeType="1"/>
            </p:cNvSpPr>
            <p:nvPr/>
          </p:nvSpPr>
          <p:spPr bwMode="auto">
            <a:xfrm>
              <a:off x="3245" y="148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3" name="Line 18"/>
            <p:cNvSpPr>
              <a:spLocks noChangeShapeType="1"/>
            </p:cNvSpPr>
            <p:nvPr/>
          </p:nvSpPr>
          <p:spPr bwMode="auto">
            <a:xfrm>
              <a:off x="3557" y="148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4" name="Rectangle 19"/>
            <p:cNvSpPr>
              <a:spLocks noChangeArrowheads="1"/>
            </p:cNvSpPr>
            <p:nvPr/>
          </p:nvSpPr>
          <p:spPr bwMode="auto">
            <a:xfrm>
              <a:off x="3245" y="1485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5" name="Oval 20"/>
            <p:cNvSpPr>
              <a:spLocks noChangeArrowheads="1"/>
            </p:cNvSpPr>
            <p:nvPr/>
          </p:nvSpPr>
          <p:spPr bwMode="auto">
            <a:xfrm>
              <a:off x="3248" y="1429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6" name="Oval 21"/>
            <p:cNvSpPr>
              <a:spLocks noChangeArrowheads="1"/>
            </p:cNvSpPr>
            <p:nvPr/>
          </p:nvSpPr>
          <p:spPr bwMode="auto">
            <a:xfrm>
              <a:off x="3255" y="2183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7" name="Line 22"/>
            <p:cNvSpPr>
              <a:spLocks noChangeShapeType="1"/>
            </p:cNvSpPr>
            <p:nvPr/>
          </p:nvSpPr>
          <p:spPr bwMode="auto">
            <a:xfrm>
              <a:off x="3255" y="2176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8" name="Rectangle 23"/>
            <p:cNvSpPr>
              <a:spLocks noChangeArrowheads="1"/>
            </p:cNvSpPr>
            <p:nvPr/>
          </p:nvSpPr>
          <p:spPr bwMode="auto">
            <a:xfrm>
              <a:off x="3255" y="2176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29" name="Oval 24"/>
            <p:cNvSpPr>
              <a:spLocks noChangeArrowheads="1"/>
            </p:cNvSpPr>
            <p:nvPr/>
          </p:nvSpPr>
          <p:spPr bwMode="auto">
            <a:xfrm>
              <a:off x="3252" y="2117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30" name="Freeform 25"/>
            <p:cNvSpPr>
              <a:spLocks/>
            </p:cNvSpPr>
            <p:nvPr/>
          </p:nvSpPr>
          <p:spPr bwMode="auto">
            <a:xfrm>
              <a:off x="3411" y="1584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31" name="Freeform 26"/>
            <p:cNvSpPr>
              <a:spLocks/>
            </p:cNvSpPr>
            <p:nvPr/>
          </p:nvSpPr>
          <p:spPr bwMode="auto">
            <a:xfrm>
              <a:off x="2718" y="1590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32" name="Freeform 27"/>
            <p:cNvSpPr>
              <a:spLocks/>
            </p:cNvSpPr>
            <p:nvPr/>
          </p:nvSpPr>
          <p:spPr bwMode="auto">
            <a:xfrm>
              <a:off x="2889" y="2205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33" name="Freeform 28"/>
            <p:cNvSpPr>
              <a:spLocks/>
            </p:cNvSpPr>
            <p:nvPr/>
          </p:nvSpPr>
          <p:spPr bwMode="auto">
            <a:xfrm>
              <a:off x="2883" y="1515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28034" name="Group 29"/>
            <p:cNvGrpSpPr>
              <a:grpSpLocks/>
            </p:cNvGrpSpPr>
            <p:nvPr/>
          </p:nvGrpSpPr>
          <p:grpSpPr bwMode="auto">
            <a:xfrm>
              <a:off x="3289" y="2064"/>
              <a:ext cx="250" cy="296"/>
              <a:chOff x="2932" y="2424"/>
              <a:chExt cx="253" cy="296"/>
            </a:xfrm>
          </p:grpSpPr>
          <p:sp>
            <p:nvSpPr>
              <p:cNvPr id="128057" name="Rectangle 3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8058" name="Text Box 31"/>
              <p:cNvSpPr txBox="1">
                <a:spLocks noChangeArrowheads="1"/>
              </p:cNvSpPr>
              <p:nvPr/>
            </p:nvSpPr>
            <p:spPr bwMode="auto">
              <a:xfrm>
                <a:off x="2932" y="2424"/>
                <a:ext cx="253" cy="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8035" name="Group 32"/>
            <p:cNvGrpSpPr>
              <a:grpSpLocks/>
            </p:cNvGrpSpPr>
            <p:nvPr/>
          </p:nvGrpSpPr>
          <p:grpSpPr bwMode="auto">
            <a:xfrm>
              <a:off x="2595" y="2031"/>
              <a:ext cx="274" cy="341"/>
              <a:chOff x="2920" y="2394"/>
              <a:chExt cx="275" cy="341"/>
            </a:xfrm>
          </p:grpSpPr>
          <p:sp>
            <p:nvSpPr>
              <p:cNvPr id="128055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8056" name="Text Box 34"/>
              <p:cNvSpPr txBox="1">
                <a:spLocks noChangeArrowheads="1"/>
              </p:cNvSpPr>
              <p:nvPr/>
            </p:nvSpPr>
            <p:spPr bwMode="auto">
              <a:xfrm>
                <a:off x="2920" y="2394"/>
                <a:ext cx="275" cy="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128036" name="Group 35"/>
            <p:cNvGrpSpPr>
              <a:grpSpLocks/>
            </p:cNvGrpSpPr>
            <p:nvPr/>
          </p:nvGrpSpPr>
          <p:grpSpPr bwMode="auto">
            <a:xfrm>
              <a:off x="3287" y="1374"/>
              <a:ext cx="239" cy="297"/>
              <a:chOff x="2936" y="2424"/>
              <a:chExt cx="242" cy="297"/>
            </a:xfrm>
          </p:grpSpPr>
          <p:sp>
            <p:nvSpPr>
              <p:cNvPr id="128053" name="Rectangle 3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8054" name="Text Box 37"/>
              <p:cNvSpPr txBox="1">
                <a:spLocks noChangeArrowheads="1"/>
              </p:cNvSpPr>
              <p:nvPr/>
            </p:nvSpPr>
            <p:spPr bwMode="auto">
              <a:xfrm>
                <a:off x="2936" y="2424"/>
                <a:ext cx="242" cy="2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28037" name="Group 38"/>
            <p:cNvGrpSpPr>
              <a:grpSpLocks/>
            </p:cNvGrpSpPr>
            <p:nvPr/>
          </p:nvGrpSpPr>
          <p:grpSpPr bwMode="auto">
            <a:xfrm>
              <a:off x="2603" y="1374"/>
              <a:ext cx="241" cy="297"/>
              <a:chOff x="2936" y="2424"/>
              <a:chExt cx="244" cy="297"/>
            </a:xfrm>
          </p:grpSpPr>
          <p:sp>
            <p:nvSpPr>
              <p:cNvPr id="128051" name="Rectangle 3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8052" name="Text Box 40"/>
              <p:cNvSpPr txBox="1">
                <a:spLocks noChangeArrowheads="1"/>
              </p:cNvSpPr>
              <p:nvPr/>
            </p:nvSpPr>
            <p:spPr bwMode="auto">
              <a:xfrm>
                <a:off x="2936" y="2424"/>
                <a:ext cx="244" cy="2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8038" name="Line 41"/>
            <p:cNvSpPr>
              <a:spLocks noChangeShapeType="1"/>
            </p:cNvSpPr>
            <p:nvPr/>
          </p:nvSpPr>
          <p:spPr bwMode="auto">
            <a:xfrm>
              <a:off x="3552" y="1488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39" name="Line 42"/>
            <p:cNvSpPr>
              <a:spLocks noChangeShapeType="1"/>
            </p:cNvSpPr>
            <p:nvPr/>
          </p:nvSpPr>
          <p:spPr bwMode="auto">
            <a:xfrm flipV="1">
              <a:off x="3504" y="124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0" name="Line 43"/>
            <p:cNvSpPr>
              <a:spLocks noChangeShapeType="1"/>
            </p:cNvSpPr>
            <p:nvPr/>
          </p:nvSpPr>
          <p:spPr bwMode="auto">
            <a:xfrm flipV="1">
              <a:off x="3552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1" name="Line 44"/>
            <p:cNvSpPr>
              <a:spLocks noChangeShapeType="1"/>
            </p:cNvSpPr>
            <p:nvPr/>
          </p:nvSpPr>
          <p:spPr bwMode="auto">
            <a:xfrm>
              <a:off x="3552" y="22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2" name="Line 45"/>
            <p:cNvSpPr>
              <a:spLocks noChangeShapeType="1"/>
            </p:cNvSpPr>
            <p:nvPr/>
          </p:nvSpPr>
          <p:spPr bwMode="auto">
            <a:xfrm>
              <a:off x="3552" y="2208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3" name="Line 46"/>
            <p:cNvSpPr>
              <a:spLocks noChangeShapeType="1"/>
            </p:cNvSpPr>
            <p:nvPr/>
          </p:nvSpPr>
          <p:spPr bwMode="auto">
            <a:xfrm flipH="1" flipV="1">
              <a:off x="2352" y="120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4" name="Line 47"/>
            <p:cNvSpPr>
              <a:spLocks noChangeShapeType="1"/>
            </p:cNvSpPr>
            <p:nvPr/>
          </p:nvSpPr>
          <p:spPr bwMode="auto">
            <a:xfrm flipH="1" flipV="1">
              <a:off x="2208" y="2112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8045" name="Text Box 48"/>
            <p:cNvSpPr txBox="1">
              <a:spLocks noChangeArrowheads="1"/>
            </p:cNvSpPr>
            <p:nvPr/>
          </p:nvSpPr>
          <p:spPr bwMode="auto">
            <a:xfrm>
              <a:off x="2448" y="1100"/>
              <a:ext cx="210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u</a:t>
              </a:r>
            </a:p>
          </p:txBody>
        </p:sp>
        <p:sp>
          <p:nvSpPr>
            <p:cNvPr id="128046" name="Text Box 49"/>
            <p:cNvSpPr txBox="1">
              <a:spLocks noChangeArrowheads="1"/>
            </p:cNvSpPr>
            <p:nvPr/>
          </p:nvSpPr>
          <p:spPr bwMode="auto">
            <a:xfrm>
              <a:off x="3408" y="1103"/>
              <a:ext cx="202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  <p:sp>
          <p:nvSpPr>
            <p:cNvPr id="128047" name="Text Box 50"/>
            <p:cNvSpPr txBox="1">
              <a:spLocks noChangeArrowheads="1"/>
            </p:cNvSpPr>
            <p:nvPr/>
          </p:nvSpPr>
          <p:spPr bwMode="auto">
            <a:xfrm>
              <a:off x="3648" y="1344"/>
              <a:ext cx="23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28048" name="Text Box 51"/>
            <p:cNvSpPr txBox="1">
              <a:spLocks noChangeArrowheads="1"/>
            </p:cNvSpPr>
            <p:nvPr/>
          </p:nvSpPr>
          <p:spPr bwMode="auto">
            <a:xfrm>
              <a:off x="3696" y="1920"/>
              <a:ext cx="20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28049" name="Text Box 52"/>
            <p:cNvSpPr txBox="1">
              <a:spLocks noChangeArrowheads="1"/>
            </p:cNvSpPr>
            <p:nvPr/>
          </p:nvSpPr>
          <p:spPr bwMode="auto">
            <a:xfrm>
              <a:off x="3600" y="2255"/>
              <a:ext cx="202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y</a:t>
              </a:r>
            </a:p>
          </p:txBody>
        </p:sp>
        <p:sp>
          <p:nvSpPr>
            <p:cNvPr id="128050" name="Text Box 53"/>
            <p:cNvSpPr txBox="1">
              <a:spLocks noChangeArrowheads="1"/>
            </p:cNvSpPr>
            <p:nvPr/>
          </p:nvSpPr>
          <p:spPr bwMode="auto">
            <a:xfrm>
              <a:off x="2304" y="2112"/>
              <a:ext cx="202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z</a:t>
              </a:r>
            </a:p>
          </p:txBody>
        </p:sp>
      </p:grpSp>
      <p:sp>
        <p:nvSpPr>
          <p:cNvPr id="128008" name="Text Box 54"/>
          <p:cNvSpPr txBox="1">
            <a:spLocks noChangeArrowheads="1"/>
          </p:cNvSpPr>
          <p:nvPr/>
        </p:nvSpPr>
        <p:spPr bwMode="auto">
          <a:xfrm>
            <a:off x="5811838" y="4394200"/>
            <a:ext cx="1619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u="sng">
                <a:solidFill>
                  <a:srgbClr val="000000"/>
                </a:solidFill>
                <a:latin typeface="Arial" charset="0"/>
              </a:rPr>
              <a:t>subnet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u="sng">
                <a:solidFill>
                  <a:srgbClr val="000000"/>
                </a:solidFill>
                <a:latin typeface="Arial" charset="0"/>
              </a:rPr>
              <a:t>hops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u        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v        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w       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x        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y        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   z        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</a:t>
            </a:r>
          </a:p>
        </p:txBody>
      </p:sp>
      <p:sp>
        <p:nvSpPr>
          <p:cNvPr id="128009" name="Text Box 55"/>
          <p:cNvSpPr txBox="1">
            <a:spLocks noChangeArrowheads="1"/>
          </p:cNvSpPr>
          <p:nvPr/>
        </p:nvSpPr>
        <p:spPr bwMode="auto">
          <a:xfrm>
            <a:off x="4716463" y="4054475"/>
            <a:ext cx="386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u="sng">
                <a:solidFill>
                  <a:srgbClr val="000000"/>
                </a:solidFill>
                <a:latin typeface="Arial" charset="0"/>
              </a:rPr>
              <a:t>from router A to destination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i="1" u="sng">
                <a:solidFill>
                  <a:srgbClr val="CC0000"/>
                </a:solidFill>
                <a:latin typeface="Arial" charset="0"/>
              </a:rPr>
              <a:t>subnets:</a:t>
            </a:r>
          </a:p>
        </p:txBody>
      </p:sp>
    </p:spTree>
    <p:extLst>
      <p:ext uri="{BB962C8B-B14F-4D97-AF65-F5344CB8AC3E}">
        <p14:creationId xmlns:p14="http://schemas.microsoft.com/office/powerpoint/2010/main" val="212291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29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0F7DBC86-8667-5C42-A908-A5D63F64E6F8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29028" name="Picture 110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8" y="822325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9" name="Line 2"/>
          <p:cNvSpPr>
            <a:spLocks noChangeShapeType="1"/>
          </p:cNvSpPr>
          <p:nvPr/>
        </p:nvSpPr>
        <p:spPr bwMode="auto">
          <a:xfrm>
            <a:off x="6076950" y="2474913"/>
            <a:ext cx="97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0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190500"/>
            <a:ext cx="3937000" cy="863600"/>
          </a:xfrm>
        </p:spPr>
        <p:txBody>
          <a:bodyPr/>
          <a:lstStyle/>
          <a:p>
            <a:r>
              <a:rPr lang="en-US" sz="4000"/>
              <a:t>RIP: example</a:t>
            </a:r>
            <a:r>
              <a:rPr lang="en-US" sz="3200"/>
              <a:t> </a:t>
            </a:r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1220788" y="4205288"/>
            <a:ext cx="6780212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destination subnet	  next  router      # hops to dest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w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A		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y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B		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z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B		7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x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--		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….			….		....</a:t>
            </a:r>
          </a:p>
        </p:txBody>
      </p:sp>
      <p:sp>
        <p:nvSpPr>
          <p:cNvPr id="129032" name="Text Box 5"/>
          <p:cNvSpPr txBox="1">
            <a:spLocks noChangeArrowheads="1"/>
          </p:cNvSpPr>
          <p:nvPr/>
        </p:nvSpPr>
        <p:spPr bwMode="auto">
          <a:xfrm>
            <a:off x="2898775" y="3825875"/>
            <a:ext cx="257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routing table in router D</a:t>
            </a:r>
          </a:p>
        </p:txBody>
      </p:sp>
      <p:sp>
        <p:nvSpPr>
          <p:cNvPr id="129033" name="Freeform 6"/>
          <p:cNvSpPr>
            <a:spLocks/>
          </p:cNvSpPr>
          <p:nvPr/>
        </p:nvSpPr>
        <p:spPr bwMode="auto">
          <a:xfrm>
            <a:off x="2528888" y="2486025"/>
            <a:ext cx="1241425" cy="1588"/>
          </a:xfrm>
          <a:custGeom>
            <a:avLst/>
            <a:gdLst>
              <a:gd name="T0" fmla="*/ 0 w 805"/>
              <a:gd name="T1" fmla="*/ 0 h 1"/>
              <a:gd name="T2" fmla="*/ 1914454696 w 805"/>
              <a:gd name="T3" fmla="*/ 2521744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4" name="Freeform 7"/>
          <p:cNvSpPr>
            <a:spLocks/>
          </p:cNvSpPr>
          <p:nvPr/>
        </p:nvSpPr>
        <p:spPr bwMode="auto">
          <a:xfrm>
            <a:off x="2530475" y="2265363"/>
            <a:ext cx="1065213" cy="385762"/>
          </a:xfrm>
          <a:custGeom>
            <a:avLst/>
            <a:gdLst>
              <a:gd name="T0" fmla="*/ 931862226 w 690"/>
              <a:gd name="T1" fmla="*/ 118928735 h 274"/>
              <a:gd name="T2" fmla="*/ 173978615 w 690"/>
              <a:gd name="T3" fmla="*/ 59465072 h 274"/>
              <a:gd name="T4" fmla="*/ 209728089 w 690"/>
              <a:gd name="T5" fmla="*/ 471753137 h 274"/>
              <a:gd name="T6" fmla="*/ 1427583025 w 690"/>
              <a:gd name="T7" fmla="*/ 485627898 h 274"/>
              <a:gd name="T8" fmla="*/ 1515765679 w 690"/>
              <a:gd name="T9" fmla="*/ 148661975 h 274"/>
              <a:gd name="T10" fmla="*/ 931862226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5" name="Freeform 36"/>
          <p:cNvSpPr>
            <a:spLocks/>
          </p:cNvSpPr>
          <p:nvPr/>
        </p:nvSpPr>
        <p:spPr bwMode="auto">
          <a:xfrm>
            <a:off x="4322763" y="2486025"/>
            <a:ext cx="1243012" cy="1588"/>
          </a:xfrm>
          <a:custGeom>
            <a:avLst/>
            <a:gdLst>
              <a:gd name="T0" fmla="*/ 0 w 805"/>
              <a:gd name="T1" fmla="*/ 0 h 1"/>
              <a:gd name="T2" fmla="*/ 1919352587 w 805"/>
              <a:gd name="T3" fmla="*/ 2521744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6" name="Freeform 51"/>
          <p:cNvSpPr>
            <a:spLocks/>
          </p:cNvSpPr>
          <p:nvPr/>
        </p:nvSpPr>
        <p:spPr bwMode="auto">
          <a:xfrm>
            <a:off x="631825" y="2498725"/>
            <a:ext cx="1243013" cy="0"/>
          </a:xfrm>
          <a:custGeom>
            <a:avLst/>
            <a:gdLst>
              <a:gd name="T0" fmla="*/ 0 w 805"/>
              <a:gd name="T1" fmla="*/ 0 h 1"/>
              <a:gd name="T2" fmla="*/ 1919355675 w 805"/>
              <a:gd name="T3" fmla="*/ 0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7" name="Line 66"/>
          <p:cNvSpPr>
            <a:spLocks noChangeShapeType="1"/>
          </p:cNvSpPr>
          <p:nvPr/>
        </p:nvSpPr>
        <p:spPr bwMode="auto">
          <a:xfrm flipV="1">
            <a:off x="8091488" y="1976438"/>
            <a:ext cx="604837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8" name="Line 67"/>
          <p:cNvSpPr>
            <a:spLocks noChangeShapeType="1"/>
          </p:cNvSpPr>
          <p:nvPr/>
        </p:nvSpPr>
        <p:spPr bwMode="auto">
          <a:xfrm>
            <a:off x="8045450" y="2619375"/>
            <a:ext cx="604838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39" name="Line 68"/>
          <p:cNvSpPr>
            <a:spLocks noChangeShapeType="1"/>
          </p:cNvSpPr>
          <p:nvPr/>
        </p:nvSpPr>
        <p:spPr bwMode="auto">
          <a:xfrm>
            <a:off x="2368550" y="2611438"/>
            <a:ext cx="1255713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0" name="Freeform 69"/>
          <p:cNvSpPr>
            <a:spLocks/>
          </p:cNvSpPr>
          <p:nvPr/>
        </p:nvSpPr>
        <p:spPr bwMode="auto">
          <a:xfrm rot="1183889">
            <a:off x="2522538" y="2776538"/>
            <a:ext cx="1065212" cy="284162"/>
          </a:xfrm>
          <a:custGeom>
            <a:avLst/>
            <a:gdLst>
              <a:gd name="T0" fmla="*/ 931859808 w 690"/>
              <a:gd name="T1" fmla="*/ 64532775 h 274"/>
              <a:gd name="T2" fmla="*/ 173978452 w 690"/>
              <a:gd name="T3" fmla="*/ 32266906 h 274"/>
              <a:gd name="T4" fmla="*/ 209727893 w 690"/>
              <a:gd name="T5" fmla="*/ 255981219 h 274"/>
              <a:gd name="T6" fmla="*/ 1427581685 w 690"/>
              <a:gd name="T7" fmla="*/ 263509438 h 274"/>
              <a:gd name="T8" fmla="*/ 1515762713 w 690"/>
              <a:gd name="T9" fmla="*/ 80666747 h 274"/>
              <a:gd name="T10" fmla="*/ 931859808 w 690"/>
              <a:gd name="T11" fmla="*/ 6453277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1" name="Freeform 70"/>
          <p:cNvSpPr>
            <a:spLocks/>
          </p:cNvSpPr>
          <p:nvPr/>
        </p:nvSpPr>
        <p:spPr bwMode="auto">
          <a:xfrm>
            <a:off x="633413" y="2278063"/>
            <a:ext cx="1065212" cy="384175"/>
          </a:xfrm>
          <a:custGeom>
            <a:avLst/>
            <a:gdLst>
              <a:gd name="T0" fmla="*/ 931859808 w 690"/>
              <a:gd name="T1" fmla="*/ 117952942 h 274"/>
              <a:gd name="T2" fmla="*/ 173978452 w 690"/>
              <a:gd name="T3" fmla="*/ 58976471 h 274"/>
              <a:gd name="T4" fmla="*/ 209727893 w 690"/>
              <a:gd name="T5" fmla="*/ 467878881 h 274"/>
              <a:gd name="T6" fmla="*/ 1427581685 w 690"/>
              <a:gd name="T7" fmla="*/ 481640478 h 274"/>
              <a:gd name="T8" fmla="*/ 1515762713 w 690"/>
              <a:gd name="T9" fmla="*/ 147440476 h 274"/>
              <a:gd name="T10" fmla="*/ 931859808 w 690"/>
              <a:gd name="T11" fmla="*/ 117952942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2" name="Freeform 71"/>
          <p:cNvSpPr>
            <a:spLocks/>
          </p:cNvSpPr>
          <p:nvPr/>
        </p:nvSpPr>
        <p:spPr bwMode="auto">
          <a:xfrm>
            <a:off x="4324350" y="2276475"/>
            <a:ext cx="1065213" cy="385763"/>
          </a:xfrm>
          <a:custGeom>
            <a:avLst/>
            <a:gdLst>
              <a:gd name="T0" fmla="*/ 931862226 w 690"/>
              <a:gd name="T1" fmla="*/ 118930451 h 274"/>
              <a:gd name="T2" fmla="*/ 173978615 w 690"/>
              <a:gd name="T3" fmla="*/ 59465226 h 274"/>
              <a:gd name="T4" fmla="*/ 209728089 w 690"/>
              <a:gd name="T5" fmla="*/ 471755767 h 274"/>
              <a:gd name="T6" fmla="*/ 1427583025 w 690"/>
              <a:gd name="T7" fmla="*/ 485630564 h 274"/>
              <a:gd name="T8" fmla="*/ 1515765679 w 690"/>
              <a:gd name="T9" fmla="*/ 148662360 h 274"/>
              <a:gd name="T10" fmla="*/ 931862226 w 690"/>
              <a:gd name="T11" fmla="*/ 118930451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3" name="Freeform 72"/>
          <p:cNvSpPr>
            <a:spLocks/>
          </p:cNvSpPr>
          <p:nvPr/>
        </p:nvSpPr>
        <p:spPr bwMode="auto">
          <a:xfrm>
            <a:off x="6097588" y="2266950"/>
            <a:ext cx="850900" cy="385763"/>
          </a:xfrm>
          <a:custGeom>
            <a:avLst/>
            <a:gdLst>
              <a:gd name="T0" fmla="*/ 594615086 w 690"/>
              <a:gd name="T1" fmla="*/ 118930451 h 274"/>
              <a:gd name="T2" fmla="*/ 111015320 w 690"/>
              <a:gd name="T3" fmla="*/ 59465226 h 274"/>
              <a:gd name="T4" fmla="*/ 133826839 w 690"/>
              <a:gd name="T5" fmla="*/ 471755767 h 274"/>
              <a:gd name="T6" fmla="*/ 910931612 w 690"/>
              <a:gd name="T7" fmla="*/ 485630564 h 274"/>
              <a:gd name="T8" fmla="*/ 967199532 w 690"/>
              <a:gd name="T9" fmla="*/ 148662360 h 274"/>
              <a:gd name="T10" fmla="*/ 594615086 w 690"/>
              <a:gd name="T11" fmla="*/ 118930451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4" name="Freeform 73"/>
          <p:cNvSpPr>
            <a:spLocks/>
          </p:cNvSpPr>
          <p:nvPr/>
        </p:nvSpPr>
        <p:spPr bwMode="auto">
          <a:xfrm rot="-2589433">
            <a:off x="8059738" y="1833563"/>
            <a:ext cx="868362" cy="385762"/>
          </a:xfrm>
          <a:custGeom>
            <a:avLst/>
            <a:gdLst>
              <a:gd name="T0" fmla="*/ 619270473 w 690"/>
              <a:gd name="T1" fmla="*/ 118928735 h 274"/>
              <a:gd name="T2" fmla="*/ 115617996 w 690"/>
              <a:gd name="T3" fmla="*/ 59465072 h 274"/>
              <a:gd name="T4" fmla="*/ 139375876 w 690"/>
              <a:gd name="T5" fmla="*/ 471753137 h 274"/>
              <a:gd name="T6" fmla="*/ 948703104 w 690"/>
              <a:gd name="T7" fmla="*/ 485627898 h 274"/>
              <a:gd name="T8" fmla="*/ 1007303695 w 690"/>
              <a:gd name="T9" fmla="*/ 148661975 h 274"/>
              <a:gd name="T10" fmla="*/ 619270473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45" name="Text Box 74"/>
          <p:cNvSpPr txBox="1">
            <a:spLocks noChangeArrowheads="1"/>
          </p:cNvSpPr>
          <p:nvPr/>
        </p:nvSpPr>
        <p:spPr bwMode="auto">
          <a:xfrm>
            <a:off x="919163" y="22352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w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9046" name="Text Box 75"/>
          <p:cNvSpPr txBox="1">
            <a:spLocks noChangeArrowheads="1"/>
          </p:cNvSpPr>
          <p:nvPr/>
        </p:nvSpPr>
        <p:spPr bwMode="auto">
          <a:xfrm>
            <a:off x="2873375" y="22780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x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9047" name="Text Box 76"/>
          <p:cNvSpPr txBox="1">
            <a:spLocks noChangeArrowheads="1"/>
          </p:cNvSpPr>
          <p:nvPr/>
        </p:nvSpPr>
        <p:spPr bwMode="auto">
          <a:xfrm>
            <a:off x="6380163" y="21986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y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9048" name="Text Box 77"/>
          <p:cNvSpPr txBox="1">
            <a:spLocks noChangeArrowheads="1"/>
          </p:cNvSpPr>
          <p:nvPr/>
        </p:nvSpPr>
        <p:spPr bwMode="auto">
          <a:xfrm>
            <a:off x="8294688" y="18208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z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9049" name="Text Box 78"/>
          <p:cNvSpPr txBox="1">
            <a:spLocks noChangeArrowheads="1"/>
          </p:cNvSpPr>
          <p:nvPr/>
        </p:nvSpPr>
        <p:spPr bwMode="auto">
          <a:xfrm>
            <a:off x="1947863" y="25574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129050" name="Text Box 79"/>
          <p:cNvSpPr txBox="1">
            <a:spLocks noChangeArrowheads="1"/>
          </p:cNvSpPr>
          <p:nvPr/>
        </p:nvSpPr>
        <p:spPr bwMode="auto">
          <a:xfrm>
            <a:off x="3775075" y="32654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129051" name="Text Box 80"/>
          <p:cNvSpPr txBox="1">
            <a:spLocks noChangeArrowheads="1"/>
          </p:cNvSpPr>
          <p:nvPr/>
        </p:nvSpPr>
        <p:spPr bwMode="auto">
          <a:xfrm>
            <a:off x="3775075" y="25225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129052" name="Text Box 81"/>
          <p:cNvSpPr txBox="1">
            <a:spLocks noChangeArrowheads="1"/>
          </p:cNvSpPr>
          <p:nvPr/>
        </p:nvSpPr>
        <p:spPr bwMode="auto">
          <a:xfrm>
            <a:off x="5559425" y="25209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129053" name="Line 82"/>
          <p:cNvSpPr>
            <a:spLocks noChangeShapeType="1"/>
          </p:cNvSpPr>
          <p:nvPr/>
        </p:nvSpPr>
        <p:spPr bwMode="auto">
          <a:xfrm>
            <a:off x="7083425" y="2463800"/>
            <a:ext cx="3444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9054" name="Group 83"/>
          <p:cNvGrpSpPr>
            <a:grpSpLocks/>
          </p:cNvGrpSpPr>
          <p:nvPr/>
        </p:nvGrpSpPr>
        <p:grpSpPr bwMode="auto">
          <a:xfrm>
            <a:off x="5922963" y="2008188"/>
            <a:ext cx="615950" cy="363537"/>
            <a:chOff x="3731" y="1153"/>
            <a:chExt cx="388" cy="229"/>
          </a:xfrm>
        </p:grpSpPr>
        <p:sp>
          <p:nvSpPr>
            <p:cNvPr id="129110" name="Line 84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111" name="Line 85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55" name="Group 86"/>
          <p:cNvGrpSpPr>
            <a:grpSpLocks/>
          </p:cNvGrpSpPr>
          <p:nvPr/>
        </p:nvGrpSpPr>
        <p:grpSpPr bwMode="auto">
          <a:xfrm>
            <a:off x="4144963" y="1982788"/>
            <a:ext cx="615950" cy="363537"/>
            <a:chOff x="3731" y="1153"/>
            <a:chExt cx="388" cy="229"/>
          </a:xfrm>
        </p:grpSpPr>
        <p:sp>
          <p:nvSpPr>
            <p:cNvPr id="129108" name="Line 87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109" name="Line 88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56" name="Group 89"/>
          <p:cNvGrpSpPr>
            <a:grpSpLocks/>
          </p:cNvGrpSpPr>
          <p:nvPr/>
        </p:nvGrpSpPr>
        <p:grpSpPr bwMode="auto">
          <a:xfrm>
            <a:off x="2366963" y="1957388"/>
            <a:ext cx="615950" cy="363537"/>
            <a:chOff x="3731" y="1153"/>
            <a:chExt cx="388" cy="229"/>
          </a:xfrm>
        </p:grpSpPr>
        <p:sp>
          <p:nvSpPr>
            <p:cNvPr id="129106" name="Line 90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107" name="Line 91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29057" name="Line 92"/>
          <p:cNvSpPr>
            <a:spLocks noChangeShapeType="1"/>
          </p:cNvSpPr>
          <p:nvPr/>
        </p:nvSpPr>
        <p:spPr bwMode="auto">
          <a:xfrm>
            <a:off x="4278313" y="3175000"/>
            <a:ext cx="97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58" name="Freeform 93"/>
          <p:cNvSpPr>
            <a:spLocks/>
          </p:cNvSpPr>
          <p:nvPr/>
        </p:nvSpPr>
        <p:spPr bwMode="auto">
          <a:xfrm>
            <a:off x="4298950" y="2967038"/>
            <a:ext cx="850900" cy="385762"/>
          </a:xfrm>
          <a:custGeom>
            <a:avLst/>
            <a:gdLst>
              <a:gd name="T0" fmla="*/ 594615086 w 690"/>
              <a:gd name="T1" fmla="*/ 118928735 h 274"/>
              <a:gd name="T2" fmla="*/ 111015320 w 690"/>
              <a:gd name="T3" fmla="*/ 59465072 h 274"/>
              <a:gd name="T4" fmla="*/ 133826839 w 690"/>
              <a:gd name="T5" fmla="*/ 471753137 h 274"/>
              <a:gd name="T6" fmla="*/ 910931612 w 690"/>
              <a:gd name="T7" fmla="*/ 485627898 h 274"/>
              <a:gd name="T8" fmla="*/ 967199532 w 690"/>
              <a:gd name="T9" fmla="*/ 148661975 h 274"/>
              <a:gd name="T10" fmla="*/ 594615086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9059" name="Line 94"/>
          <p:cNvSpPr>
            <a:spLocks noChangeShapeType="1"/>
          </p:cNvSpPr>
          <p:nvPr/>
        </p:nvSpPr>
        <p:spPr bwMode="auto">
          <a:xfrm>
            <a:off x="5284788" y="3163888"/>
            <a:ext cx="34448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4557" name="Rectangle 109"/>
          <p:cNvSpPr>
            <a:spLocks noChangeArrowheads="1"/>
          </p:cNvSpPr>
          <p:nvPr/>
        </p:nvSpPr>
        <p:spPr bwMode="auto">
          <a:xfrm>
            <a:off x="1216025" y="5284788"/>
            <a:ext cx="6802438" cy="312737"/>
          </a:xfrm>
          <a:prstGeom prst="rect">
            <a:avLst/>
          </a:prstGeom>
          <a:gradFill rotWithShape="1">
            <a:gsLst>
              <a:gs pos="0">
                <a:schemeClr val="accent1">
                  <a:alpha val="28998"/>
                </a:schemeClr>
              </a:gs>
              <a:gs pos="100000">
                <a:schemeClr val="accent1">
                  <a:alpha val="25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29061" name="Group 120"/>
          <p:cNvGrpSpPr>
            <a:grpSpLocks/>
          </p:cNvGrpSpPr>
          <p:nvPr/>
        </p:nvGrpSpPr>
        <p:grpSpPr bwMode="auto">
          <a:xfrm>
            <a:off x="3624263" y="2287588"/>
            <a:ext cx="677862" cy="315912"/>
            <a:chOff x="4396" y="1245"/>
            <a:chExt cx="672" cy="248"/>
          </a:xfrm>
        </p:grpSpPr>
        <p:sp>
          <p:nvSpPr>
            <p:cNvPr id="12909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9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10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29101" name="Group 12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104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9105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9102" name="Line 12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103" name="Line 12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62" name="Group 129"/>
          <p:cNvGrpSpPr>
            <a:grpSpLocks/>
          </p:cNvGrpSpPr>
          <p:nvPr/>
        </p:nvGrpSpPr>
        <p:grpSpPr bwMode="auto">
          <a:xfrm>
            <a:off x="5403850" y="2305050"/>
            <a:ext cx="677863" cy="315913"/>
            <a:chOff x="4396" y="1245"/>
            <a:chExt cx="672" cy="248"/>
          </a:xfrm>
        </p:grpSpPr>
        <p:sp>
          <p:nvSpPr>
            <p:cNvPr id="12909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9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9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29093" name="Group 13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96" name="Freeform 13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9097" name="Freeform 13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9094" name="Line 13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095" name="Line 13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63" name="Group 138"/>
          <p:cNvGrpSpPr>
            <a:grpSpLocks/>
          </p:cNvGrpSpPr>
          <p:nvPr/>
        </p:nvGrpSpPr>
        <p:grpSpPr bwMode="auto">
          <a:xfrm>
            <a:off x="7440613" y="2300288"/>
            <a:ext cx="677862" cy="315912"/>
            <a:chOff x="4396" y="1245"/>
            <a:chExt cx="672" cy="248"/>
          </a:xfrm>
        </p:grpSpPr>
        <p:sp>
          <p:nvSpPr>
            <p:cNvPr id="12908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8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8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29085" name="Group 14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88" name="Freeform 14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9089" name="Freeform 14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9086" name="Line 14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087" name="Line 14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64" name="Group 147"/>
          <p:cNvGrpSpPr>
            <a:grpSpLocks/>
          </p:cNvGrpSpPr>
          <p:nvPr/>
        </p:nvGrpSpPr>
        <p:grpSpPr bwMode="auto">
          <a:xfrm>
            <a:off x="3609975" y="2997200"/>
            <a:ext cx="677863" cy="315913"/>
            <a:chOff x="4396" y="1245"/>
            <a:chExt cx="672" cy="248"/>
          </a:xfrm>
        </p:grpSpPr>
        <p:sp>
          <p:nvSpPr>
            <p:cNvPr id="12907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7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7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29077" name="Group 15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80" name="Freeform 15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9081" name="Freeform 15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9078" name="Line 15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079" name="Line 15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29065" name="Group 156"/>
          <p:cNvGrpSpPr>
            <a:grpSpLocks/>
          </p:cNvGrpSpPr>
          <p:nvPr/>
        </p:nvGrpSpPr>
        <p:grpSpPr bwMode="auto">
          <a:xfrm>
            <a:off x="1866900" y="2324100"/>
            <a:ext cx="677863" cy="315913"/>
            <a:chOff x="4396" y="1245"/>
            <a:chExt cx="672" cy="248"/>
          </a:xfrm>
        </p:grpSpPr>
        <p:sp>
          <p:nvSpPr>
            <p:cNvPr id="12906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6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2906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29069" name="Group 16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72" name="Freeform 16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9073" name="Freeform 16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29070" name="Line 163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9071" name="Line 16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2852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55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0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2ACC2E5E-E4F4-EE4C-B9E9-1B4B46251B3E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0052" name="Line 123"/>
          <p:cNvSpPr>
            <a:spLocks noChangeShapeType="1"/>
          </p:cNvSpPr>
          <p:nvPr/>
        </p:nvSpPr>
        <p:spPr bwMode="auto">
          <a:xfrm>
            <a:off x="6076950" y="2608263"/>
            <a:ext cx="97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3" name="Freeform 124"/>
          <p:cNvSpPr>
            <a:spLocks/>
          </p:cNvSpPr>
          <p:nvPr/>
        </p:nvSpPr>
        <p:spPr bwMode="auto">
          <a:xfrm>
            <a:off x="2528888" y="2619375"/>
            <a:ext cx="1241425" cy="1588"/>
          </a:xfrm>
          <a:custGeom>
            <a:avLst/>
            <a:gdLst>
              <a:gd name="T0" fmla="*/ 0 w 805"/>
              <a:gd name="T1" fmla="*/ 0 h 1"/>
              <a:gd name="T2" fmla="*/ 1914454696 w 805"/>
              <a:gd name="T3" fmla="*/ 2521744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4" name="Freeform 125"/>
          <p:cNvSpPr>
            <a:spLocks/>
          </p:cNvSpPr>
          <p:nvPr/>
        </p:nvSpPr>
        <p:spPr bwMode="auto">
          <a:xfrm>
            <a:off x="2530475" y="2398713"/>
            <a:ext cx="1065213" cy="385762"/>
          </a:xfrm>
          <a:custGeom>
            <a:avLst/>
            <a:gdLst>
              <a:gd name="T0" fmla="*/ 931862226 w 690"/>
              <a:gd name="T1" fmla="*/ 118928735 h 274"/>
              <a:gd name="T2" fmla="*/ 173978615 w 690"/>
              <a:gd name="T3" fmla="*/ 59465072 h 274"/>
              <a:gd name="T4" fmla="*/ 209728089 w 690"/>
              <a:gd name="T5" fmla="*/ 471753137 h 274"/>
              <a:gd name="T6" fmla="*/ 1427583025 w 690"/>
              <a:gd name="T7" fmla="*/ 485627898 h 274"/>
              <a:gd name="T8" fmla="*/ 1515765679 w 690"/>
              <a:gd name="T9" fmla="*/ 148661975 h 274"/>
              <a:gd name="T10" fmla="*/ 931862226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5" name="Freeform 126"/>
          <p:cNvSpPr>
            <a:spLocks/>
          </p:cNvSpPr>
          <p:nvPr/>
        </p:nvSpPr>
        <p:spPr bwMode="auto">
          <a:xfrm>
            <a:off x="4322763" y="2619375"/>
            <a:ext cx="1243012" cy="1588"/>
          </a:xfrm>
          <a:custGeom>
            <a:avLst/>
            <a:gdLst>
              <a:gd name="T0" fmla="*/ 0 w 805"/>
              <a:gd name="T1" fmla="*/ 0 h 1"/>
              <a:gd name="T2" fmla="*/ 1919352587 w 805"/>
              <a:gd name="T3" fmla="*/ 2521744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6" name="Freeform 127"/>
          <p:cNvSpPr>
            <a:spLocks/>
          </p:cNvSpPr>
          <p:nvPr/>
        </p:nvSpPr>
        <p:spPr bwMode="auto">
          <a:xfrm>
            <a:off x="631825" y="2632075"/>
            <a:ext cx="1243013" cy="0"/>
          </a:xfrm>
          <a:custGeom>
            <a:avLst/>
            <a:gdLst>
              <a:gd name="T0" fmla="*/ 0 w 805"/>
              <a:gd name="T1" fmla="*/ 0 h 1"/>
              <a:gd name="T2" fmla="*/ 1919355675 w 805"/>
              <a:gd name="T3" fmla="*/ 0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7" name="Line 128"/>
          <p:cNvSpPr>
            <a:spLocks noChangeShapeType="1"/>
          </p:cNvSpPr>
          <p:nvPr/>
        </p:nvSpPr>
        <p:spPr bwMode="auto">
          <a:xfrm flipV="1">
            <a:off x="8091488" y="2109788"/>
            <a:ext cx="604837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8" name="Line 129"/>
          <p:cNvSpPr>
            <a:spLocks noChangeShapeType="1"/>
          </p:cNvSpPr>
          <p:nvPr/>
        </p:nvSpPr>
        <p:spPr bwMode="auto">
          <a:xfrm>
            <a:off x="8045450" y="2752725"/>
            <a:ext cx="604838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59" name="Line 130"/>
          <p:cNvSpPr>
            <a:spLocks noChangeShapeType="1"/>
          </p:cNvSpPr>
          <p:nvPr/>
        </p:nvSpPr>
        <p:spPr bwMode="auto">
          <a:xfrm>
            <a:off x="2368550" y="2744788"/>
            <a:ext cx="1255713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0" name="Freeform 131"/>
          <p:cNvSpPr>
            <a:spLocks/>
          </p:cNvSpPr>
          <p:nvPr/>
        </p:nvSpPr>
        <p:spPr bwMode="auto">
          <a:xfrm rot="1183889">
            <a:off x="2522538" y="2909888"/>
            <a:ext cx="1065212" cy="284162"/>
          </a:xfrm>
          <a:custGeom>
            <a:avLst/>
            <a:gdLst>
              <a:gd name="T0" fmla="*/ 931859808 w 690"/>
              <a:gd name="T1" fmla="*/ 64532775 h 274"/>
              <a:gd name="T2" fmla="*/ 173978452 w 690"/>
              <a:gd name="T3" fmla="*/ 32266906 h 274"/>
              <a:gd name="T4" fmla="*/ 209727893 w 690"/>
              <a:gd name="T5" fmla="*/ 255981219 h 274"/>
              <a:gd name="T6" fmla="*/ 1427581685 w 690"/>
              <a:gd name="T7" fmla="*/ 263509438 h 274"/>
              <a:gd name="T8" fmla="*/ 1515762713 w 690"/>
              <a:gd name="T9" fmla="*/ 80666747 h 274"/>
              <a:gd name="T10" fmla="*/ 931859808 w 690"/>
              <a:gd name="T11" fmla="*/ 6453277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1" name="Freeform 132"/>
          <p:cNvSpPr>
            <a:spLocks/>
          </p:cNvSpPr>
          <p:nvPr/>
        </p:nvSpPr>
        <p:spPr bwMode="auto">
          <a:xfrm>
            <a:off x="633413" y="2411413"/>
            <a:ext cx="1065212" cy="384175"/>
          </a:xfrm>
          <a:custGeom>
            <a:avLst/>
            <a:gdLst>
              <a:gd name="T0" fmla="*/ 931859808 w 690"/>
              <a:gd name="T1" fmla="*/ 117952942 h 274"/>
              <a:gd name="T2" fmla="*/ 173978452 w 690"/>
              <a:gd name="T3" fmla="*/ 58976471 h 274"/>
              <a:gd name="T4" fmla="*/ 209727893 w 690"/>
              <a:gd name="T5" fmla="*/ 467878881 h 274"/>
              <a:gd name="T6" fmla="*/ 1427581685 w 690"/>
              <a:gd name="T7" fmla="*/ 481640478 h 274"/>
              <a:gd name="T8" fmla="*/ 1515762713 w 690"/>
              <a:gd name="T9" fmla="*/ 147440476 h 274"/>
              <a:gd name="T10" fmla="*/ 931859808 w 690"/>
              <a:gd name="T11" fmla="*/ 117952942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2" name="Freeform 133"/>
          <p:cNvSpPr>
            <a:spLocks/>
          </p:cNvSpPr>
          <p:nvPr/>
        </p:nvSpPr>
        <p:spPr bwMode="auto">
          <a:xfrm>
            <a:off x="4324350" y="2409825"/>
            <a:ext cx="1065213" cy="385763"/>
          </a:xfrm>
          <a:custGeom>
            <a:avLst/>
            <a:gdLst>
              <a:gd name="T0" fmla="*/ 931862226 w 690"/>
              <a:gd name="T1" fmla="*/ 118930451 h 274"/>
              <a:gd name="T2" fmla="*/ 173978615 w 690"/>
              <a:gd name="T3" fmla="*/ 59465226 h 274"/>
              <a:gd name="T4" fmla="*/ 209728089 w 690"/>
              <a:gd name="T5" fmla="*/ 471755767 h 274"/>
              <a:gd name="T6" fmla="*/ 1427583025 w 690"/>
              <a:gd name="T7" fmla="*/ 485630564 h 274"/>
              <a:gd name="T8" fmla="*/ 1515765679 w 690"/>
              <a:gd name="T9" fmla="*/ 148662360 h 274"/>
              <a:gd name="T10" fmla="*/ 931862226 w 690"/>
              <a:gd name="T11" fmla="*/ 118930451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3" name="Freeform 134"/>
          <p:cNvSpPr>
            <a:spLocks/>
          </p:cNvSpPr>
          <p:nvPr/>
        </p:nvSpPr>
        <p:spPr bwMode="auto">
          <a:xfrm>
            <a:off x="6097588" y="2400300"/>
            <a:ext cx="850900" cy="385763"/>
          </a:xfrm>
          <a:custGeom>
            <a:avLst/>
            <a:gdLst>
              <a:gd name="T0" fmla="*/ 594615086 w 690"/>
              <a:gd name="T1" fmla="*/ 118930451 h 274"/>
              <a:gd name="T2" fmla="*/ 111015320 w 690"/>
              <a:gd name="T3" fmla="*/ 59465226 h 274"/>
              <a:gd name="T4" fmla="*/ 133826839 w 690"/>
              <a:gd name="T5" fmla="*/ 471755767 h 274"/>
              <a:gd name="T6" fmla="*/ 910931612 w 690"/>
              <a:gd name="T7" fmla="*/ 485630564 h 274"/>
              <a:gd name="T8" fmla="*/ 967199532 w 690"/>
              <a:gd name="T9" fmla="*/ 148662360 h 274"/>
              <a:gd name="T10" fmla="*/ 594615086 w 690"/>
              <a:gd name="T11" fmla="*/ 118930451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4" name="Freeform 135"/>
          <p:cNvSpPr>
            <a:spLocks/>
          </p:cNvSpPr>
          <p:nvPr/>
        </p:nvSpPr>
        <p:spPr bwMode="auto">
          <a:xfrm rot="-2589433">
            <a:off x="8059738" y="1966913"/>
            <a:ext cx="868362" cy="385762"/>
          </a:xfrm>
          <a:custGeom>
            <a:avLst/>
            <a:gdLst>
              <a:gd name="T0" fmla="*/ 619270473 w 690"/>
              <a:gd name="T1" fmla="*/ 118928735 h 274"/>
              <a:gd name="T2" fmla="*/ 115617996 w 690"/>
              <a:gd name="T3" fmla="*/ 59465072 h 274"/>
              <a:gd name="T4" fmla="*/ 139375876 w 690"/>
              <a:gd name="T5" fmla="*/ 471753137 h 274"/>
              <a:gd name="T6" fmla="*/ 948703104 w 690"/>
              <a:gd name="T7" fmla="*/ 485627898 h 274"/>
              <a:gd name="T8" fmla="*/ 1007303695 w 690"/>
              <a:gd name="T9" fmla="*/ 148661975 h 274"/>
              <a:gd name="T10" fmla="*/ 619270473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65" name="Text Box 136"/>
          <p:cNvSpPr txBox="1">
            <a:spLocks noChangeArrowheads="1"/>
          </p:cNvSpPr>
          <p:nvPr/>
        </p:nvSpPr>
        <p:spPr bwMode="auto">
          <a:xfrm>
            <a:off x="919163" y="23685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w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30066" name="Text Box 137"/>
          <p:cNvSpPr txBox="1">
            <a:spLocks noChangeArrowheads="1"/>
          </p:cNvSpPr>
          <p:nvPr/>
        </p:nvSpPr>
        <p:spPr bwMode="auto">
          <a:xfrm>
            <a:off x="2873375" y="2411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x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30067" name="Text Box 138"/>
          <p:cNvSpPr txBox="1">
            <a:spLocks noChangeArrowheads="1"/>
          </p:cNvSpPr>
          <p:nvPr/>
        </p:nvSpPr>
        <p:spPr bwMode="auto">
          <a:xfrm>
            <a:off x="6380163" y="2332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y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30068" name="Text Box 139"/>
          <p:cNvSpPr txBox="1">
            <a:spLocks noChangeArrowheads="1"/>
          </p:cNvSpPr>
          <p:nvPr/>
        </p:nvSpPr>
        <p:spPr bwMode="auto">
          <a:xfrm>
            <a:off x="8294688" y="19542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CC0000"/>
                </a:solidFill>
                <a:latin typeface="Arial" charset="0"/>
              </a:rPr>
              <a:t>z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30069" name="Text Box 140"/>
          <p:cNvSpPr txBox="1">
            <a:spLocks noChangeArrowheads="1"/>
          </p:cNvSpPr>
          <p:nvPr/>
        </p:nvSpPr>
        <p:spPr bwMode="auto">
          <a:xfrm>
            <a:off x="1947863" y="269081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130070" name="Text Box 141"/>
          <p:cNvSpPr txBox="1">
            <a:spLocks noChangeArrowheads="1"/>
          </p:cNvSpPr>
          <p:nvPr/>
        </p:nvSpPr>
        <p:spPr bwMode="auto">
          <a:xfrm>
            <a:off x="3775075" y="33988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130071" name="Text Box 142"/>
          <p:cNvSpPr txBox="1">
            <a:spLocks noChangeArrowheads="1"/>
          </p:cNvSpPr>
          <p:nvPr/>
        </p:nvSpPr>
        <p:spPr bwMode="auto">
          <a:xfrm>
            <a:off x="3775075" y="26558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130072" name="Text Box 143"/>
          <p:cNvSpPr txBox="1">
            <a:spLocks noChangeArrowheads="1"/>
          </p:cNvSpPr>
          <p:nvPr/>
        </p:nvSpPr>
        <p:spPr bwMode="auto">
          <a:xfrm>
            <a:off x="5559425" y="26543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130073" name="Line 144"/>
          <p:cNvSpPr>
            <a:spLocks noChangeShapeType="1"/>
          </p:cNvSpPr>
          <p:nvPr/>
        </p:nvSpPr>
        <p:spPr bwMode="auto">
          <a:xfrm>
            <a:off x="7083425" y="2597150"/>
            <a:ext cx="3444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0074" name="Group 145"/>
          <p:cNvGrpSpPr>
            <a:grpSpLocks/>
          </p:cNvGrpSpPr>
          <p:nvPr/>
        </p:nvGrpSpPr>
        <p:grpSpPr bwMode="auto">
          <a:xfrm>
            <a:off x="5922963" y="2141538"/>
            <a:ext cx="615950" cy="363537"/>
            <a:chOff x="3731" y="1153"/>
            <a:chExt cx="388" cy="229"/>
          </a:xfrm>
        </p:grpSpPr>
        <p:sp>
          <p:nvSpPr>
            <p:cNvPr id="130143" name="Line 146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44" name="Line 147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75" name="Group 148"/>
          <p:cNvGrpSpPr>
            <a:grpSpLocks/>
          </p:cNvGrpSpPr>
          <p:nvPr/>
        </p:nvGrpSpPr>
        <p:grpSpPr bwMode="auto">
          <a:xfrm>
            <a:off x="4144963" y="2116138"/>
            <a:ext cx="615950" cy="363537"/>
            <a:chOff x="3731" y="1153"/>
            <a:chExt cx="388" cy="229"/>
          </a:xfrm>
        </p:grpSpPr>
        <p:sp>
          <p:nvSpPr>
            <p:cNvPr id="130141" name="Line 149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42" name="Line 150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76" name="Group 151"/>
          <p:cNvGrpSpPr>
            <a:grpSpLocks/>
          </p:cNvGrpSpPr>
          <p:nvPr/>
        </p:nvGrpSpPr>
        <p:grpSpPr bwMode="auto">
          <a:xfrm>
            <a:off x="2366963" y="2090738"/>
            <a:ext cx="615950" cy="363537"/>
            <a:chOff x="3731" y="1153"/>
            <a:chExt cx="388" cy="229"/>
          </a:xfrm>
        </p:grpSpPr>
        <p:sp>
          <p:nvSpPr>
            <p:cNvPr id="130139" name="Line 152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40" name="Line 153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0077" name="Line 154"/>
          <p:cNvSpPr>
            <a:spLocks noChangeShapeType="1"/>
          </p:cNvSpPr>
          <p:nvPr/>
        </p:nvSpPr>
        <p:spPr bwMode="auto">
          <a:xfrm>
            <a:off x="4278313" y="3308350"/>
            <a:ext cx="97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78" name="Freeform 155"/>
          <p:cNvSpPr>
            <a:spLocks/>
          </p:cNvSpPr>
          <p:nvPr/>
        </p:nvSpPr>
        <p:spPr bwMode="auto">
          <a:xfrm>
            <a:off x="4298950" y="3100388"/>
            <a:ext cx="850900" cy="385762"/>
          </a:xfrm>
          <a:custGeom>
            <a:avLst/>
            <a:gdLst>
              <a:gd name="T0" fmla="*/ 594615086 w 690"/>
              <a:gd name="T1" fmla="*/ 118928735 h 274"/>
              <a:gd name="T2" fmla="*/ 111015320 w 690"/>
              <a:gd name="T3" fmla="*/ 59465072 h 274"/>
              <a:gd name="T4" fmla="*/ 133826839 w 690"/>
              <a:gd name="T5" fmla="*/ 471753137 h 274"/>
              <a:gd name="T6" fmla="*/ 910931612 w 690"/>
              <a:gd name="T7" fmla="*/ 485627898 h 274"/>
              <a:gd name="T8" fmla="*/ 967199532 w 690"/>
              <a:gd name="T9" fmla="*/ 148661975 h 274"/>
              <a:gd name="T10" fmla="*/ 594615086 w 690"/>
              <a:gd name="T11" fmla="*/ 118928735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0079" name="Line 156"/>
          <p:cNvSpPr>
            <a:spLocks noChangeShapeType="1"/>
          </p:cNvSpPr>
          <p:nvPr/>
        </p:nvSpPr>
        <p:spPr bwMode="auto">
          <a:xfrm>
            <a:off x="5284788" y="3297238"/>
            <a:ext cx="34448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0080" name="Group 157"/>
          <p:cNvGrpSpPr>
            <a:grpSpLocks/>
          </p:cNvGrpSpPr>
          <p:nvPr/>
        </p:nvGrpSpPr>
        <p:grpSpPr bwMode="auto">
          <a:xfrm>
            <a:off x="3624263" y="2420938"/>
            <a:ext cx="677862" cy="315912"/>
            <a:chOff x="4396" y="1245"/>
            <a:chExt cx="672" cy="248"/>
          </a:xfrm>
        </p:grpSpPr>
        <p:sp>
          <p:nvSpPr>
            <p:cNvPr id="13013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3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3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0134" name="Group 1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0137" name="Freeform 1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138" name="Freeform 1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0135" name="Line 16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36" name="Line 1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81" name="Group 166"/>
          <p:cNvGrpSpPr>
            <a:grpSpLocks/>
          </p:cNvGrpSpPr>
          <p:nvPr/>
        </p:nvGrpSpPr>
        <p:grpSpPr bwMode="auto">
          <a:xfrm>
            <a:off x="5403850" y="2438400"/>
            <a:ext cx="677863" cy="315913"/>
            <a:chOff x="4396" y="1245"/>
            <a:chExt cx="672" cy="248"/>
          </a:xfrm>
        </p:grpSpPr>
        <p:sp>
          <p:nvSpPr>
            <p:cNvPr id="1301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0126" name="Group 1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0129" name="Freeform 1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130" name="Freeform 1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0127" name="Line 173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28" name="Line 1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82" name="Group 175"/>
          <p:cNvGrpSpPr>
            <a:grpSpLocks/>
          </p:cNvGrpSpPr>
          <p:nvPr/>
        </p:nvGrpSpPr>
        <p:grpSpPr bwMode="auto">
          <a:xfrm>
            <a:off x="7440613" y="2433638"/>
            <a:ext cx="677862" cy="315912"/>
            <a:chOff x="4396" y="1245"/>
            <a:chExt cx="672" cy="248"/>
          </a:xfrm>
        </p:grpSpPr>
        <p:sp>
          <p:nvSpPr>
            <p:cNvPr id="13011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1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1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0118" name="Group 1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0121" name="Freeform 1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122" name="Freeform 1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0119" name="Line 182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20" name="Line 1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83" name="Group 184"/>
          <p:cNvGrpSpPr>
            <a:grpSpLocks/>
          </p:cNvGrpSpPr>
          <p:nvPr/>
        </p:nvGrpSpPr>
        <p:grpSpPr bwMode="auto">
          <a:xfrm>
            <a:off x="3609975" y="3130550"/>
            <a:ext cx="677863" cy="315913"/>
            <a:chOff x="4396" y="1245"/>
            <a:chExt cx="672" cy="248"/>
          </a:xfrm>
        </p:grpSpPr>
        <p:sp>
          <p:nvSpPr>
            <p:cNvPr id="1301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0110" name="Group 18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0113" name="Freeform 18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114" name="Freeform 19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0111" name="Line 19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12" name="Line 19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0084" name="Group 193"/>
          <p:cNvGrpSpPr>
            <a:grpSpLocks/>
          </p:cNvGrpSpPr>
          <p:nvPr/>
        </p:nvGrpSpPr>
        <p:grpSpPr bwMode="auto">
          <a:xfrm>
            <a:off x="1866900" y="2457450"/>
            <a:ext cx="677863" cy="315913"/>
            <a:chOff x="4396" y="1245"/>
            <a:chExt cx="672" cy="248"/>
          </a:xfrm>
        </p:grpSpPr>
        <p:sp>
          <p:nvSpPr>
            <p:cNvPr id="13009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0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010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0102" name="Group 19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0105" name="Freeform 19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0106" name="Freeform 19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0103" name="Line 20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104" name="Line 20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0085" name="Text Box 3"/>
          <p:cNvSpPr txBox="1">
            <a:spLocks noChangeArrowheads="1"/>
          </p:cNvSpPr>
          <p:nvPr/>
        </p:nvSpPr>
        <p:spPr bwMode="auto">
          <a:xfrm>
            <a:off x="1220788" y="4205288"/>
            <a:ext cx="6780212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destination subnet	  next  router      # hops to dest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w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A		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y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B		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 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z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B		7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>
                <a:solidFill>
                  <a:srgbClr val="CC0000"/>
                </a:solidFill>
                <a:latin typeface="Arial" charset="0"/>
              </a:rPr>
              <a:t>x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			--		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….			….		....</a:t>
            </a:r>
          </a:p>
        </p:txBody>
      </p:sp>
      <p:sp>
        <p:nvSpPr>
          <p:cNvPr id="130086" name="Text Box 4"/>
          <p:cNvSpPr txBox="1">
            <a:spLocks noChangeArrowheads="1"/>
          </p:cNvSpPr>
          <p:nvPr/>
        </p:nvSpPr>
        <p:spPr bwMode="auto">
          <a:xfrm>
            <a:off x="2898775" y="3825875"/>
            <a:ext cx="257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routing table in router D</a:t>
            </a:r>
          </a:p>
        </p:txBody>
      </p:sp>
      <p:grpSp>
        <p:nvGrpSpPr>
          <p:cNvPr id="15" name="Group 110"/>
          <p:cNvGrpSpPr>
            <a:grpSpLocks/>
          </p:cNvGrpSpPr>
          <p:nvPr/>
        </p:nvGrpSpPr>
        <p:grpSpPr bwMode="auto">
          <a:xfrm>
            <a:off x="4738688" y="5032375"/>
            <a:ext cx="896937" cy="576263"/>
            <a:chOff x="2985" y="3170"/>
            <a:chExt cx="565" cy="363"/>
          </a:xfrm>
        </p:grpSpPr>
        <p:sp>
          <p:nvSpPr>
            <p:cNvPr id="130097" name="Line 111"/>
            <p:cNvSpPr>
              <a:spLocks noChangeShapeType="1"/>
            </p:cNvSpPr>
            <p:nvPr/>
          </p:nvSpPr>
          <p:spPr bwMode="auto">
            <a:xfrm flipV="1">
              <a:off x="2985" y="3330"/>
              <a:ext cx="345" cy="2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098" name="Text Box 112"/>
            <p:cNvSpPr txBox="1">
              <a:spLocks noChangeArrowheads="1"/>
            </p:cNvSpPr>
            <p:nvPr/>
          </p:nvSpPr>
          <p:spPr bwMode="auto">
            <a:xfrm>
              <a:off x="3306" y="317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6" name="Group 113"/>
          <p:cNvGrpSpPr>
            <a:grpSpLocks/>
          </p:cNvGrpSpPr>
          <p:nvPr/>
        </p:nvGrpSpPr>
        <p:grpSpPr bwMode="auto">
          <a:xfrm>
            <a:off x="6551613" y="4995863"/>
            <a:ext cx="863600" cy="576262"/>
            <a:chOff x="2985" y="3170"/>
            <a:chExt cx="544" cy="363"/>
          </a:xfrm>
        </p:grpSpPr>
        <p:sp>
          <p:nvSpPr>
            <p:cNvPr id="130095" name="Line 114"/>
            <p:cNvSpPr>
              <a:spLocks noChangeShapeType="1"/>
            </p:cNvSpPr>
            <p:nvPr/>
          </p:nvSpPr>
          <p:spPr bwMode="auto">
            <a:xfrm flipV="1">
              <a:off x="2985" y="3330"/>
              <a:ext cx="345" cy="2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0096" name="Text Box 115"/>
            <p:cNvSpPr txBox="1">
              <a:spLocks noChangeArrowheads="1"/>
            </p:cNvSpPr>
            <p:nvPr/>
          </p:nvSpPr>
          <p:spPr bwMode="auto">
            <a:xfrm>
              <a:off x="3306" y="317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17" name="Group 116"/>
          <p:cNvGrpSpPr>
            <a:grpSpLocks/>
          </p:cNvGrpSpPr>
          <p:nvPr/>
        </p:nvGrpSpPr>
        <p:grpSpPr bwMode="auto">
          <a:xfrm>
            <a:off x="2082800" y="920750"/>
            <a:ext cx="3562350" cy="1728788"/>
            <a:chOff x="1312" y="440"/>
            <a:chExt cx="2244" cy="1089"/>
          </a:xfrm>
        </p:grpSpPr>
        <p:sp>
          <p:nvSpPr>
            <p:cNvPr id="130092" name="Text Box 117"/>
            <p:cNvSpPr txBox="1">
              <a:spLocks noChangeArrowheads="1"/>
            </p:cNvSpPr>
            <p:nvPr/>
          </p:nvSpPr>
          <p:spPr bwMode="auto">
            <a:xfrm>
              <a:off x="1312" y="639"/>
              <a:ext cx="1454" cy="728"/>
            </a:xfrm>
            <a:prstGeom prst="rect">
              <a:avLst/>
            </a:prstGeom>
            <a:noFill/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3333CC"/>
                  </a:solidFill>
                  <a:latin typeface="Arial" charset="0"/>
                </a:rPr>
                <a:t> 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dest     next  hops</a:t>
              </a:r>
            </a:p>
            <a:p>
              <a:pPr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   </a:t>
              </a:r>
              <a:r>
                <a:rPr lang="en-US" sz="1600">
                  <a:solidFill>
                    <a:srgbClr val="CC0000"/>
                  </a:solidFill>
                  <a:latin typeface="Arial" charset="0"/>
                </a:rPr>
                <a:t>w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	  -       1</a:t>
              </a:r>
            </a:p>
            <a:p>
              <a:pPr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   </a:t>
              </a:r>
              <a:r>
                <a:rPr lang="en-US" sz="1600">
                  <a:solidFill>
                    <a:srgbClr val="CC0000"/>
                  </a:solidFill>
                  <a:latin typeface="Arial" charset="0"/>
                </a:rPr>
                <a:t>x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	  -       1</a:t>
              </a:r>
            </a:p>
            <a:p>
              <a:pPr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FF0000"/>
                  </a:solidFill>
                  <a:latin typeface="Arial" charset="0"/>
                </a:rPr>
                <a:t>   </a:t>
              </a:r>
              <a:r>
                <a:rPr lang="en-US" sz="1600">
                  <a:solidFill>
                    <a:srgbClr val="CC0000"/>
                  </a:solidFill>
                  <a:latin typeface="Arial" charset="0"/>
                </a:rPr>
                <a:t>z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	  C      4</a:t>
              </a:r>
            </a:p>
            <a:p>
              <a:pPr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   ….	  …     ...</a:t>
              </a:r>
            </a:p>
          </p:txBody>
        </p:sp>
        <p:sp>
          <p:nvSpPr>
            <p:cNvPr id="130093" name="Text Box 118"/>
            <p:cNvSpPr txBox="1">
              <a:spLocks noChangeArrowheads="1"/>
            </p:cNvSpPr>
            <p:nvPr/>
          </p:nvSpPr>
          <p:spPr bwMode="auto">
            <a:xfrm>
              <a:off x="2230" y="440"/>
              <a:ext cx="1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A-to-D advertisement</a:t>
              </a:r>
            </a:p>
          </p:txBody>
        </p:sp>
        <p:sp>
          <p:nvSpPr>
            <p:cNvPr id="130094" name="AutoShape 119"/>
            <p:cNvSpPr>
              <a:spLocks noChangeArrowheads="1"/>
            </p:cNvSpPr>
            <p:nvPr/>
          </p:nvSpPr>
          <p:spPr bwMode="auto">
            <a:xfrm>
              <a:off x="1349" y="1271"/>
              <a:ext cx="1285" cy="258"/>
            </a:xfrm>
            <a:prstGeom prst="curvedDownArrow">
              <a:avLst>
                <a:gd name="adj1" fmla="val 99612"/>
                <a:gd name="adj2" fmla="val 199225"/>
                <a:gd name="adj3" fmla="val 33333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pic>
        <p:nvPicPr>
          <p:cNvPr id="130090" name="Picture 121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8" y="822325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91" name="Rectangle 122"/>
          <p:cNvSpPr>
            <a:spLocks noGrp="1" noChangeArrowheads="1"/>
          </p:cNvSpPr>
          <p:nvPr>
            <p:ph type="title"/>
          </p:nvPr>
        </p:nvSpPr>
        <p:spPr>
          <a:xfrm>
            <a:off x="409575" y="190500"/>
            <a:ext cx="3937000" cy="863600"/>
          </a:xfrm>
          <a:noFill/>
        </p:spPr>
        <p:txBody>
          <a:bodyPr/>
          <a:lstStyle/>
          <a:p>
            <a:r>
              <a:rPr lang="en-US"/>
              <a:t>RIP: example </a:t>
            </a:r>
          </a:p>
        </p:txBody>
      </p:sp>
    </p:spTree>
    <p:extLst>
      <p:ext uri="{BB962C8B-B14F-4D97-AF65-F5344CB8AC3E}">
        <p14:creationId xmlns:p14="http://schemas.microsoft.com/office/powerpoint/2010/main" val="2586479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1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056B90D0-149C-504C-A079-FA43CBE1C966}" type="slidenum">
              <a:rPr lang="en-US" smtClean="0">
                <a:solidFill>
                  <a:srgbClr val="000000"/>
                </a:solidFill>
              </a:rPr>
              <a:pPr/>
              <a:t>37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1076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200" y="103346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RIP: link failure, recovery</a:t>
            </a:r>
            <a:r>
              <a:rPr lang="en-US"/>
              <a:t> </a:t>
            </a:r>
          </a:p>
        </p:txBody>
      </p:sp>
      <p:sp>
        <p:nvSpPr>
          <p:cNvPr id="131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1816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if no advertisement heard after 180 sec --&gt; neighbor/link declared dead</a:t>
            </a:r>
          </a:p>
          <a:p>
            <a:pPr lvl="1"/>
            <a:r>
              <a:rPr lang="en-US"/>
              <a:t>routes via neighbor invalidated</a:t>
            </a:r>
          </a:p>
          <a:p>
            <a:pPr lvl="1"/>
            <a:r>
              <a:rPr lang="en-US"/>
              <a:t>new advertisements sent to neighbors</a:t>
            </a:r>
          </a:p>
          <a:p>
            <a:pPr lvl="1"/>
            <a:r>
              <a:rPr lang="en-US"/>
              <a:t>neighbors in turn send out new advertisements (if tables changed)</a:t>
            </a:r>
          </a:p>
          <a:p>
            <a:pPr lvl="1"/>
            <a:r>
              <a:rPr lang="en-US"/>
              <a:t>link failure info quickly (?) propagates to entire net</a:t>
            </a:r>
          </a:p>
          <a:p>
            <a:pPr lvl="1"/>
            <a:r>
              <a:rPr lang="en-US" i="1">
                <a:solidFill>
                  <a:srgbClr val="CC0000"/>
                </a:solidFill>
              </a:rPr>
              <a:t>poison reverse</a:t>
            </a:r>
            <a:r>
              <a:rPr lang="en-US"/>
              <a:t> used to prevent ping-pong loops (infinite distance = 16 hops)</a:t>
            </a:r>
          </a:p>
        </p:txBody>
      </p:sp>
    </p:spTree>
    <p:extLst>
      <p:ext uri="{BB962C8B-B14F-4D97-AF65-F5344CB8AC3E}">
        <p14:creationId xmlns:p14="http://schemas.microsoft.com/office/powerpoint/2010/main" val="1239275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2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8C68D17C-0756-EF4A-AC00-7639D17D97F8}" type="slidenum">
              <a:rPr lang="en-US" smtClean="0">
                <a:solidFill>
                  <a:srgbClr val="000000"/>
                </a:solidFill>
              </a:rPr>
              <a:pPr/>
              <a:t>38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2100" name="Picture 27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03300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101" name="Rectangle 26"/>
          <p:cNvSpPr>
            <a:spLocks noChangeArrowheads="1"/>
          </p:cNvSpPr>
          <p:nvPr/>
        </p:nvSpPr>
        <p:spPr bwMode="auto">
          <a:xfrm>
            <a:off x="5410200" y="4030663"/>
            <a:ext cx="2643188" cy="2017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02" name="Rectangle 25"/>
          <p:cNvSpPr>
            <a:spLocks noChangeArrowheads="1"/>
          </p:cNvSpPr>
          <p:nvPr/>
        </p:nvSpPr>
        <p:spPr bwMode="auto">
          <a:xfrm>
            <a:off x="1336675" y="4049713"/>
            <a:ext cx="2643188" cy="2017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RIP table processing</a:t>
            </a:r>
          </a:p>
        </p:txBody>
      </p:sp>
      <p:sp>
        <p:nvSpPr>
          <p:cNvPr id="1321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RIP routing tables managed by </a:t>
            </a:r>
            <a:r>
              <a:rPr lang="en-US" i="1" dirty="0">
                <a:solidFill>
                  <a:srgbClr val="CC0000"/>
                </a:solidFill>
              </a:rPr>
              <a:t>application-level</a:t>
            </a:r>
            <a:r>
              <a:rPr lang="en-US" dirty="0"/>
              <a:t> process called route-d (daemon)</a:t>
            </a:r>
          </a:p>
          <a:p>
            <a:r>
              <a:rPr lang="en-US" dirty="0"/>
              <a:t>advertisements sent in UDP packets, periodically repeated</a:t>
            </a:r>
          </a:p>
        </p:txBody>
      </p:sp>
      <p:sp>
        <p:nvSpPr>
          <p:cNvPr id="132105" name="Text Box 4"/>
          <p:cNvSpPr txBox="1">
            <a:spLocks noChangeArrowheads="1"/>
          </p:cNvSpPr>
          <p:nvPr/>
        </p:nvSpPr>
        <p:spPr bwMode="auto">
          <a:xfrm>
            <a:off x="1263650" y="5778500"/>
            <a:ext cx="26558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physical</a:t>
            </a:r>
          </a:p>
        </p:txBody>
      </p:sp>
      <p:sp>
        <p:nvSpPr>
          <p:cNvPr id="132106" name="Text Box 5"/>
          <p:cNvSpPr txBox="1">
            <a:spLocks noChangeArrowheads="1"/>
          </p:cNvSpPr>
          <p:nvPr/>
        </p:nvSpPr>
        <p:spPr bwMode="auto">
          <a:xfrm>
            <a:off x="1268413" y="5402263"/>
            <a:ext cx="265112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32107" name="Text Box 6"/>
          <p:cNvSpPr txBox="1">
            <a:spLocks noChangeArrowheads="1"/>
          </p:cNvSpPr>
          <p:nvPr/>
        </p:nvSpPr>
        <p:spPr bwMode="auto">
          <a:xfrm>
            <a:off x="1268413" y="4751388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network       </a:t>
            </a:r>
            <a:r>
              <a:rPr lang="en-US" i="1">
                <a:solidFill>
                  <a:srgbClr val="CC0000"/>
                </a:solidFill>
                <a:latin typeface="Arial" charset="0"/>
              </a:rPr>
              <a:t>forwarding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(IP)             </a:t>
            </a:r>
            <a:r>
              <a:rPr lang="en-US" i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32108" name="Rectangle 7"/>
          <p:cNvSpPr>
            <a:spLocks noChangeArrowheads="1"/>
          </p:cNvSpPr>
          <p:nvPr/>
        </p:nvSpPr>
        <p:spPr bwMode="auto">
          <a:xfrm>
            <a:off x="2527300" y="4787900"/>
            <a:ext cx="1233488" cy="5746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09" name="Text Box 8"/>
          <p:cNvSpPr txBox="1">
            <a:spLocks noChangeArrowheads="1"/>
          </p:cNvSpPr>
          <p:nvPr/>
        </p:nvSpPr>
        <p:spPr bwMode="auto">
          <a:xfrm>
            <a:off x="1268413" y="4100513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transport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(UDP)</a:t>
            </a:r>
          </a:p>
        </p:txBody>
      </p:sp>
      <p:grpSp>
        <p:nvGrpSpPr>
          <p:cNvPr id="132110" name="Group 9"/>
          <p:cNvGrpSpPr>
            <a:grpSpLocks/>
          </p:cNvGrpSpPr>
          <p:nvPr/>
        </p:nvGrpSpPr>
        <p:grpSpPr bwMode="auto">
          <a:xfrm>
            <a:off x="2124075" y="3346450"/>
            <a:ext cx="1258888" cy="560388"/>
            <a:chOff x="1315" y="2154"/>
            <a:chExt cx="793" cy="353"/>
          </a:xfrm>
        </p:grpSpPr>
        <p:sp>
          <p:nvSpPr>
            <p:cNvPr id="132124" name="Oval 10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2125" name="Text Box 11"/>
            <p:cNvSpPr txBox="1">
              <a:spLocks noChangeArrowheads="1"/>
            </p:cNvSpPr>
            <p:nvPr/>
          </p:nvSpPr>
          <p:spPr bwMode="auto">
            <a:xfrm>
              <a:off x="1434" y="2208"/>
              <a:ext cx="5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routed</a:t>
              </a:r>
            </a:p>
          </p:txBody>
        </p:sp>
      </p:grpSp>
      <p:sp>
        <p:nvSpPr>
          <p:cNvPr id="132111" name="Line 12"/>
          <p:cNvSpPr>
            <a:spLocks noChangeShapeType="1"/>
          </p:cNvSpPr>
          <p:nvPr/>
        </p:nvSpPr>
        <p:spPr bwMode="auto">
          <a:xfrm flipV="1">
            <a:off x="2381250" y="3871913"/>
            <a:ext cx="0" cy="20383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12" name="Text Box 13"/>
          <p:cNvSpPr txBox="1">
            <a:spLocks noChangeArrowheads="1"/>
          </p:cNvSpPr>
          <p:nvPr/>
        </p:nvSpPr>
        <p:spPr bwMode="auto">
          <a:xfrm>
            <a:off x="5324475" y="5784850"/>
            <a:ext cx="26558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physical</a:t>
            </a:r>
          </a:p>
        </p:txBody>
      </p:sp>
      <p:sp>
        <p:nvSpPr>
          <p:cNvPr id="132113" name="Text Box 14"/>
          <p:cNvSpPr txBox="1">
            <a:spLocks noChangeArrowheads="1"/>
          </p:cNvSpPr>
          <p:nvPr/>
        </p:nvSpPr>
        <p:spPr bwMode="auto">
          <a:xfrm>
            <a:off x="5329238" y="5408613"/>
            <a:ext cx="265112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32114" name="Text Box 15"/>
          <p:cNvSpPr txBox="1">
            <a:spLocks noChangeArrowheads="1"/>
          </p:cNvSpPr>
          <p:nvPr/>
        </p:nvSpPr>
        <p:spPr bwMode="auto">
          <a:xfrm>
            <a:off x="5329238" y="4757738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network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 (IP)</a:t>
            </a:r>
          </a:p>
        </p:txBody>
      </p:sp>
      <p:sp>
        <p:nvSpPr>
          <p:cNvPr id="132115" name="Text Box 16"/>
          <p:cNvSpPr txBox="1">
            <a:spLocks noChangeArrowheads="1"/>
          </p:cNvSpPr>
          <p:nvPr/>
        </p:nvSpPr>
        <p:spPr bwMode="auto">
          <a:xfrm>
            <a:off x="5329238" y="4106863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transprt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  (UDP)</a:t>
            </a:r>
          </a:p>
        </p:txBody>
      </p:sp>
      <p:grpSp>
        <p:nvGrpSpPr>
          <p:cNvPr id="132116" name="Group 17"/>
          <p:cNvGrpSpPr>
            <a:grpSpLocks/>
          </p:cNvGrpSpPr>
          <p:nvPr/>
        </p:nvGrpSpPr>
        <p:grpSpPr bwMode="auto">
          <a:xfrm>
            <a:off x="5978525" y="3352800"/>
            <a:ext cx="1258888" cy="560388"/>
            <a:chOff x="1315" y="2154"/>
            <a:chExt cx="793" cy="353"/>
          </a:xfrm>
        </p:grpSpPr>
        <p:sp>
          <p:nvSpPr>
            <p:cNvPr id="132122" name="Oval 18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2123" name="Text Box 19"/>
            <p:cNvSpPr txBox="1">
              <a:spLocks noChangeArrowheads="1"/>
            </p:cNvSpPr>
            <p:nvPr/>
          </p:nvSpPr>
          <p:spPr bwMode="auto">
            <a:xfrm>
              <a:off x="1434" y="2208"/>
              <a:ext cx="5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routed</a:t>
              </a:r>
            </a:p>
          </p:txBody>
        </p:sp>
      </p:grpSp>
      <p:sp>
        <p:nvSpPr>
          <p:cNvPr id="132117" name="Line 20"/>
          <p:cNvSpPr>
            <a:spLocks noChangeShapeType="1"/>
          </p:cNvSpPr>
          <p:nvPr/>
        </p:nvSpPr>
        <p:spPr bwMode="auto">
          <a:xfrm flipV="1">
            <a:off x="6796088" y="3892550"/>
            <a:ext cx="0" cy="20383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18" name="Rectangle 21"/>
          <p:cNvSpPr>
            <a:spLocks noChangeArrowheads="1"/>
          </p:cNvSpPr>
          <p:nvPr/>
        </p:nvSpPr>
        <p:spPr bwMode="auto">
          <a:xfrm>
            <a:off x="5364163" y="4794250"/>
            <a:ext cx="1233487" cy="574675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forwarding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table</a:t>
            </a:r>
          </a:p>
        </p:txBody>
      </p:sp>
      <p:sp>
        <p:nvSpPr>
          <p:cNvPr id="132119" name="Line 22"/>
          <p:cNvSpPr>
            <a:spLocks noChangeShapeType="1"/>
          </p:cNvSpPr>
          <p:nvPr/>
        </p:nvSpPr>
        <p:spPr bwMode="auto">
          <a:xfrm>
            <a:off x="2381250" y="5910263"/>
            <a:ext cx="44084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20" name="Line 23"/>
          <p:cNvSpPr>
            <a:spLocks noChangeShapeType="1"/>
          </p:cNvSpPr>
          <p:nvPr/>
        </p:nvSpPr>
        <p:spPr bwMode="auto">
          <a:xfrm>
            <a:off x="2894013" y="3932238"/>
            <a:ext cx="0" cy="8667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121" name="Line 24"/>
          <p:cNvSpPr>
            <a:spLocks noChangeShapeType="1"/>
          </p:cNvSpPr>
          <p:nvPr/>
        </p:nvSpPr>
        <p:spPr bwMode="auto">
          <a:xfrm>
            <a:off x="6380163" y="3900488"/>
            <a:ext cx="0" cy="8667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7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EIGRP enhancements to the DV algorithm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Split-horizon</a:t>
            </a:r>
          </a:p>
          <a:p>
            <a:pPr lvl="1"/>
            <a:r>
              <a:rPr lang="en-US" dirty="0" smtClean="0"/>
              <a:t>In routing updates sent out interface X, do not include routing information about routes that refer to interface X as the outgoing interface</a:t>
            </a:r>
          </a:p>
          <a:p>
            <a:r>
              <a:rPr lang="en-US" b="1" dirty="0" smtClean="0"/>
              <a:t>Route poisoning</a:t>
            </a:r>
          </a:p>
          <a:p>
            <a:pPr lvl="1"/>
            <a:r>
              <a:rPr lang="en-US" dirty="0" smtClean="0"/>
              <a:t>Advertize a failed route with a metric value of “infinity”. (16 in the case of RIP)</a:t>
            </a:r>
          </a:p>
          <a:p>
            <a:r>
              <a:rPr lang="en-US" b="1" dirty="0" smtClean="0"/>
              <a:t>Poison reverse</a:t>
            </a:r>
          </a:p>
          <a:p>
            <a:pPr lvl="1"/>
            <a:r>
              <a:rPr lang="en-US" dirty="0" smtClean="0"/>
              <a:t>When learning of a failed route, suspend split-horizon rule for that route, and advertise a poisoned route.</a:t>
            </a:r>
          </a:p>
          <a:p>
            <a:r>
              <a:rPr lang="en-US" b="1" dirty="0" smtClean="0"/>
              <a:t>Triggered update</a:t>
            </a:r>
          </a:p>
          <a:p>
            <a:pPr lvl="1"/>
            <a:r>
              <a:rPr lang="en-US" dirty="0" smtClean="0"/>
              <a:t>When a route fails, send an update immediately.</a:t>
            </a:r>
          </a:p>
          <a:p>
            <a:r>
              <a:rPr lang="en-US" b="1" dirty="0" smtClean="0"/>
              <a:t>Holddown Process &amp; </a:t>
            </a:r>
            <a:r>
              <a:rPr lang="en-US" b="1" smtClean="0"/>
              <a:t>Timer</a:t>
            </a:r>
            <a:r>
              <a:rPr lang="en-US" smtClean="0"/>
              <a:t>: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7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72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3CEEEF6D-24CF-A444-B7FC-23DF72C6AAAA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97284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801688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3"/>
            <a:ext cx="7772400" cy="1143000"/>
          </a:xfrm>
        </p:spPr>
        <p:txBody>
          <a:bodyPr/>
          <a:lstStyle/>
          <a:p>
            <a:r>
              <a:rPr lang="en-US" sz="4000"/>
              <a:t>Routing algorithm classification</a:t>
            </a:r>
            <a:endParaRPr lang="en-US"/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371600"/>
            <a:ext cx="42164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Q: global or decentralized information?</a:t>
            </a:r>
          </a:p>
          <a:p>
            <a:pPr>
              <a:spcBef>
                <a:spcPct val="40000"/>
              </a:spcBef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global:</a:t>
            </a:r>
          </a:p>
          <a:p>
            <a:r>
              <a:rPr lang="en-US" sz="2400"/>
              <a:t>all routers have complete topology, link cost info</a:t>
            </a:r>
          </a:p>
          <a:p>
            <a:r>
              <a:rPr lang="en-US" sz="2400">
                <a:solidFill>
                  <a:srgbClr val="000099"/>
                </a:solidFill>
              </a:rPr>
              <a:t>“link state” algorithms</a:t>
            </a:r>
          </a:p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decentralized: </a:t>
            </a:r>
          </a:p>
          <a:p>
            <a:r>
              <a:rPr lang="en-US" sz="2400"/>
              <a:t>router knows physically-connected neighbors, link costs to neighbors</a:t>
            </a:r>
          </a:p>
          <a:p>
            <a:r>
              <a:rPr lang="en-US" sz="2400"/>
              <a:t>iterative process of computation, exchange of info with neighbors</a:t>
            </a:r>
          </a:p>
          <a:p>
            <a:r>
              <a:rPr lang="en-US" sz="2400">
                <a:solidFill>
                  <a:srgbClr val="000099"/>
                </a:solidFill>
              </a:rPr>
              <a:t>“distance vector” algorithms</a:t>
            </a:r>
          </a:p>
        </p:txBody>
      </p:sp>
      <p:sp>
        <p:nvSpPr>
          <p:cNvPr id="972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47788"/>
            <a:ext cx="38100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Q: static or dynamic?</a:t>
            </a:r>
          </a:p>
          <a:p>
            <a:pPr>
              <a:spcBef>
                <a:spcPct val="40000"/>
              </a:spcBef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static:</a:t>
            </a:r>
            <a:r>
              <a:rPr lang="en-US" sz="2400"/>
              <a:t> </a:t>
            </a:r>
          </a:p>
          <a:p>
            <a:r>
              <a:rPr lang="en-US" sz="2400"/>
              <a:t>routes change slowly over time</a:t>
            </a:r>
          </a:p>
          <a:p>
            <a:pPr>
              <a:buFont typeface="Wingdings" charset="2"/>
              <a:buNone/>
            </a:pPr>
            <a:r>
              <a:rPr lang="en-US" sz="2400" i="1">
                <a:solidFill>
                  <a:srgbClr val="CC0000"/>
                </a:solidFill>
              </a:rPr>
              <a:t>dynamic: </a:t>
            </a:r>
          </a:p>
          <a:p>
            <a:r>
              <a:rPr lang="en-US" sz="2400"/>
              <a:t>routes change more quickly</a:t>
            </a:r>
          </a:p>
          <a:p>
            <a:pPr lvl="1"/>
            <a:r>
              <a:rPr lang="en-US"/>
              <a:t>periodic update</a:t>
            </a:r>
          </a:p>
          <a:p>
            <a:pPr lvl="1"/>
            <a:r>
              <a:rPr lang="en-US"/>
              <a:t>in response to link cost changes</a:t>
            </a:r>
          </a:p>
        </p:txBody>
      </p:sp>
    </p:spTree>
    <p:extLst>
      <p:ext uri="{BB962C8B-B14F-4D97-AF65-F5344CB8AC3E}">
        <p14:creationId xmlns:p14="http://schemas.microsoft.com/office/powerpoint/2010/main" val="808578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Stable Network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1335404"/>
            <a:ext cx="7512548" cy="491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91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Route Poisoning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" y="1714500"/>
            <a:ext cx="8010716" cy="323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02970" y="5189220"/>
            <a:ext cx="74869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Advertize a failed route with a metric value of “infinity”. (16 in the case of RIP)</a:t>
            </a:r>
          </a:p>
        </p:txBody>
      </p:sp>
    </p:spTree>
    <p:extLst>
      <p:ext uri="{BB962C8B-B14F-4D97-AF65-F5344CB8AC3E}">
        <p14:creationId xmlns:p14="http://schemas.microsoft.com/office/powerpoint/2010/main" val="319915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Count-to-infinity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1" y="1226879"/>
            <a:ext cx="5497829" cy="2781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8890" y="4105275"/>
            <a:ext cx="58293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550564" y="2443968"/>
            <a:ext cx="200728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Continues until the advertised metric reach 16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4947138" y="2905633"/>
            <a:ext cx="1603426" cy="16429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</p:cNvCxnSpPr>
          <p:nvPr/>
        </p:nvCxnSpPr>
        <p:spPr>
          <a:xfrm flipH="1" flipV="1">
            <a:off x="5685693" y="1781909"/>
            <a:ext cx="864871" cy="1123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78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Split Horizon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1" y="1474470"/>
            <a:ext cx="855139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In routing updates sent out interface X, do not include routing information about routes that refer to interface X as the outgoing interface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670" y="2233613"/>
            <a:ext cx="7541252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001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Example: Poison Reverse &amp; Triggered Update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E8A21-FD6A-4B46-A0E9-335F862D4426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178" y="3034665"/>
            <a:ext cx="58769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5761" y="1657350"/>
            <a:ext cx="798956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Poison Reverse</a:t>
            </a:r>
            <a:r>
              <a:rPr lang="en-US" dirty="0" smtClean="0"/>
              <a:t>: When learning of a failed route, suspend split-horizon rule for that route, and advertise a poisoned route.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" y="2434590"/>
            <a:ext cx="800099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Triggered Updates</a:t>
            </a:r>
            <a:r>
              <a:rPr lang="en-US" dirty="0" smtClean="0"/>
              <a:t>: When a route fails, send an update immediately.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5416" y="4857750"/>
            <a:ext cx="783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/>
              <a:t>Triggered</a:t>
            </a:r>
            <a:br>
              <a:rPr lang="en-US" sz="1200" b="1" dirty="0" smtClean="0"/>
            </a:br>
            <a:r>
              <a:rPr lang="en-US" sz="1200" b="1" dirty="0" smtClean="0"/>
              <a:t>Poison</a:t>
            </a:r>
            <a:br>
              <a:rPr lang="en-US" sz="1200" b="1" dirty="0" smtClean="0"/>
            </a:br>
            <a:r>
              <a:rPr lang="en-US" sz="1200" b="1" dirty="0" smtClean="0"/>
              <a:t>Reverse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68769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3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5CF4056-EB48-D448-B280-C42F8373F938}" type="slidenum">
              <a:rPr lang="en-US" smtClean="0">
                <a:solidFill>
                  <a:srgbClr val="000000"/>
                </a:solidFill>
              </a:rPr>
              <a:pPr/>
              <a:t>45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3124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048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OSPF (Open Shortest Path First)</a:t>
            </a:r>
          </a:p>
        </p:txBody>
      </p:sp>
      <p:sp>
        <p:nvSpPr>
          <p:cNvPr id="133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105400"/>
          </a:xfrm>
        </p:spPr>
        <p:txBody>
          <a:bodyPr/>
          <a:lstStyle/>
          <a:p>
            <a:r>
              <a:rPr lang="en-US"/>
              <a:t>“open”: publicly available</a:t>
            </a:r>
          </a:p>
          <a:p>
            <a:r>
              <a:rPr lang="en-US"/>
              <a:t>uses link state algorithm </a:t>
            </a:r>
          </a:p>
          <a:p>
            <a:pPr lvl="1"/>
            <a:r>
              <a:rPr lang="en-US"/>
              <a:t>LS packet dissemination</a:t>
            </a:r>
          </a:p>
          <a:p>
            <a:pPr lvl="1"/>
            <a:r>
              <a:rPr lang="en-US"/>
              <a:t>topology map at each node</a:t>
            </a:r>
          </a:p>
          <a:p>
            <a:pPr lvl="1"/>
            <a:r>
              <a:rPr lang="en-US"/>
              <a:t>route computation using Dijkstra’s algorithm</a:t>
            </a:r>
          </a:p>
          <a:p>
            <a:r>
              <a:rPr lang="en-US"/>
              <a:t>OSPF advertisement carries one entry per neighbor </a:t>
            </a:r>
          </a:p>
          <a:p>
            <a:r>
              <a:rPr lang="en-US"/>
              <a:t>advertisements flooded to </a:t>
            </a:r>
            <a:r>
              <a:rPr lang="en-US" i="1">
                <a:solidFill>
                  <a:srgbClr val="CC0000"/>
                </a:solidFill>
              </a:rPr>
              <a:t>entire</a:t>
            </a:r>
            <a:r>
              <a:rPr lang="en-US"/>
              <a:t> AS</a:t>
            </a:r>
          </a:p>
          <a:p>
            <a:pPr lvl="1"/>
            <a:r>
              <a:rPr lang="en-US"/>
              <a:t>carried in OSPF messages directly over IP (rather than TCP or UDP</a:t>
            </a:r>
          </a:p>
          <a:p>
            <a:r>
              <a:rPr lang="en-US" i="1">
                <a:solidFill>
                  <a:srgbClr val="CC0000"/>
                </a:solidFill>
              </a:rPr>
              <a:t>IS-IS routing</a:t>
            </a:r>
            <a:r>
              <a:rPr lang="en-US"/>
              <a:t> protocol: nearly identical to OSPF</a:t>
            </a:r>
          </a:p>
        </p:txBody>
      </p:sp>
    </p:spTree>
    <p:extLst>
      <p:ext uri="{BB962C8B-B14F-4D97-AF65-F5344CB8AC3E}">
        <p14:creationId xmlns:p14="http://schemas.microsoft.com/office/powerpoint/2010/main" val="110107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4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319605B0-8E34-B848-955E-387F906F5F99}" type="slidenum">
              <a:rPr lang="en-US" smtClean="0">
                <a:solidFill>
                  <a:srgbClr val="000000"/>
                </a:solidFill>
              </a:rPr>
              <a:pPr/>
              <a:t>46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4148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8266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OSPF “advanced” features (not in RIP)</a:t>
            </a:r>
            <a:endParaRPr lang="en-US"/>
          </a:p>
        </p:txBody>
      </p:sp>
      <p:sp>
        <p:nvSpPr>
          <p:cNvPr id="134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85888"/>
            <a:ext cx="8229600" cy="4876800"/>
          </a:xfrm>
        </p:spPr>
        <p:txBody>
          <a:bodyPr/>
          <a:lstStyle/>
          <a:p>
            <a:r>
              <a:rPr lang="en-US" i="1">
                <a:solidFill>
                  <a:srgbClr val="CC0000"/>
                </a:solidFill>
              </a:rPr>
              <a:t>security:</a:t>
            </a:r>
            <a:r>
              <a:rPr lang="en-US"/>
              <a:t> all OSPF messages authenticated (to prevent malicious intrusion) </a:t>
            </a:r>
          </a:p>
          <a:p>
            <a:r>
              <a:rPr lang="en-US">
                <a:solidFill>
                  <a:srgbClr val="CC0000"/>
                </a:solidFill>
              </a:rPr>
              <a:t>multi</a:t>
            </a:r>
            <a:r>
              <a:rPr lang="en-US"/>
              <a:t>ple same-cost </a:t>
            </a:r>
            <a:r>
              <a:rPr lang="en-US">
                <a:solidFill>
                  <a:srgbClr val="CC0000"/>
                </a:solidFill>
              </a:rPr>
              <a:t>path</a:t>
            </a:r>
            <a:r>
              <a:rPr lang="en-US"/>
              <a:t>s allowed (only one path in RIP)</a:t>
            </a:r>
          </a:p>
          <a:p>
            <a:r>
              <a:rPr lang="en-US"/>
              <a:t>for each link, multiple cost metrics for different </a:t>
            </a:r>
            <a:r>
              <a:rPr lang="en-US">
                <a:solidFill>
                  <a:srgbClr val="CC0000"/>
                </a:solidFill>
              </a:rPr>
              <a:t>TOS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(e.g., satellite link cost set “low” for best effort ToS; high for real time ToS)</a:t>
            </a:r>
          </a:p>
          <a:p>
            <a:r>
              <a:rPr lang="en-US"/>
              <a:t>integrated uni- and </a:t>
            </a:r>
            <a:r>
              <a:rPr lang="en-US">
                <a:solidFill>
                  <a:srgbClr val="CC0000"/>
                </a:solidFill>
              </a:rPr>
              <a:t>multicast</a:t>
            </a:r>
            <a:r>
              <a:rPr lang="en-US"/>
              <a:t> support: </a:t>
            </a:r>
          </a:p>
          <a:p>
            <a:pPr lvl="1"/>
            <a:r>
              <a:rPr lang="en-US" sz="2800"/>
              <a:t>Multicast OSPF (MOSPF) uses same topology data base as OSPF</a:t>
            </a:r>
          </a:p>
          <a:p>
            <a:r>
              <a:rPr lang="en-US">
                <a:solidFill>
                  <a:srgbClr val="CC0000"/>
                </a:solidFill>
              </a:rPr>
              <a:t>hierarchical</a:t>
            </a:r>
            <a:r>
              <a:rPr lang="en-US"/>
              <a:t> OSPF in large domains.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5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5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1DF5B21-C008-FC4E-BDE1-141EFF6673C2}" type="slidenum">
              <a:rPr lang="en-US" smtClean="0">
                <a:solidFill>
                  <a:srgbClr val="000000"/>
                </a:solidFill>
              </a:rPr>
              <a:pPr/>
              <a:t>47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5172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1028223750 w 3786"/>
              <a:gd name="T1" fmla="*/ 1449090638 h 1390"/>
              <a:gd name="T2" fmla="*/ 2147483647 w 3786"/>
              <a:gd name="T3" fmla="*/ 138609388 h 1390"/>
              <a:gd name="T4" fmla="*/ 2147483647 w 3786"/>
              <a:gd name="T5" fmla="*/ 617439075 h 1390"/>
              <a:gd name="T6" fmla="*/ 2147483647 w 3786"/>
              <a:gd name="T7" fmla="*/ 1360884375 h 1390"/>
              <a:gd name="T8" fmla="*/ 2147483647 w 3786"/>
              <a:gd name="T9" fmla="*/ 2147483647 h 1390"/>
              <a:gd name="T10" fmla="*/ 2147483647 w 3786"/>
              <a:gd name="T11" fmla="*/ 2147483647 h 1390"/>
              <a:gd name="T12" fmla="*/ 2147483647 w 3786"/>
              <a:gd name="T13" fmla="*/ 2147483647 h 1390"/>
              <a:gd name="T14" fmla="*/ 2147483647 w 3786"/>
              <a:gd name="T15" fmla="*/ 2147483647 h 1390"/>
              <a:gd name="T16" fmla="*/ 2147483647 w 3786"/>
              <a:gd name="T17" fmla="*/ 2147483647 h 1390"/>
              <a:gd name="T18" fmla="*/ 2018645950 w 3786"/>
              <a:gd name="T19" fmla="*/ 2147483647 h 1390"/>
              <a:gd name="T20" fmla="*/ 1328123138 w 3786"/>
              <a:gd name="T21" fmla="*/ 2147483647 h 1390"/>
              <a:gd name="T22" fmla="*/ 158770638 w 3786"/>
              <a:gd name="T23" fmla="*/ 2147483647 h 1390"/>
              <a:gd name="T24" fmla="*/ 372983125 w 3786"/>
              <a:gd name="T25" fmla="*/ 2069049075 h 1390"/>
              <a:gd name="T26" fmla="*/ 1028223750 w 3786"/>
              <a:gd name="T27" fmla="*/ 1449090638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786"/>
              <a:gd name="T43" fmla="*/ 0 h 1390"/>
              <a:gd name="T44" fmla="*/ 3786 w 3786"/>
              <a:gd name="T45" fmla="*/ 1390 h 139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 w="9525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r>
              <a:rPr lang="en-US" sz="4000"/>
              <a:t>Hierarchical OSPF</a:t>
            </a:r>
            <a:endParaRPr lang="en-US"/>
          </a:p>
        </p:txBody>
      </p:sp>
      <p:sp>
        <p:nvSpPr>
          <p:cNvPr id="135174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5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6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7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8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79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0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1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2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3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4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5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6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7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8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89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90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1691023663 w 1377"/>
              <a:gd name="T1" fmla="*/ 617437378 h 1777"/>
              <a:gd name="T2" fmla="*/ 1194553789 w 1377"/>
              <a:gd name="T3" fmla="*/ 1166831343 h 1777"/>
              <a:gd name="T4" fmla="*/ 803928866 w 1377"/>
              <a:gd name="T5" fmla="*/ 1839713736 h 1777"/>
              <a:gd name="T6" fmla="*/ 486389251 w 1377"/>
              <a:gd name="T7" fmla="*/ 2147483647 h 1777"/>
              <a:gd name="T8" fmla="*/ 60483736 w 1377"/>
              <a:gd name="T9" fmla="*/ 2147483647 h 1777"/>
              <a:gd name="T10" fmla="*/ 115927161 w 1377"/>
              <a:gd name="T11" fmla="*/ 2147483647 h 1777"/>
              <a:gd name="T12" fmla="*/ 609877673 w 1377"/>
              <a:gd name="T13" fmla="*/ 2147483647 h 1777"/>
              <a:gd name="T14" fmla="*/ 1176911906 w 1377"/>
              <a:gd name="T15" fmla="*/ 2147483647 h 1777"/>
              <a:gd name="T16" fmla="*/ 1567536829 w 1377"/>
              <a:gd name="T17" fmla="*/ 2147483647 h 1777"/>
              <a:gd name="T18" fmla="*/ 2147483647 w 1377"/>
              <a:gd name="T19" fmla="*/ 2147483647 h 1777"/>
              <a:gd name="T20" fmla="*/ 2147483647 w 1377"/>
              <a:gd name="T21" fmla="*/ 2147483647 h 1777"/>
              <a:gd name="T22" fmla="*/ 2147483647 w 1377"/>
              <a:gd name="T23" fmla="*/ 2147483647 h 1777"/>
              <a:gd name="T24" fmla="*/ 2147483647 w 1377"/>
              <a:gd name="T25" fmla="*/ 1519653156 h 1777"/>
              <a:gd name="T26" fmla="*/ 2147483647 w 1377"/>
              <a:gd name="T27" fmla="*/ 705643625 h 1777"/>
              <a:gd name="T28" fmla="*/ 2147483647 w 1377"/>
              <a:gd name="T29" fmla="*/ 103325594 h 1777"/>
              <a:gd name="T30" fmla="*/ 2147483647 w 1377"/>
              <a:gd name="T31" fmla="*/ 85685297 h 1777"/>
              <a:gd name="T32" fmla="*/ 1691023663 w 1377"/>
              <a:gd name="T33" fmla="*/ 617437378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77"/>
              <a:gd name="T52" fmla="*/ 0 h 1777"/>
              <a:gd name="T53" fmla="*/ 1377 w 1377"/>
              <a:gd name="T54" fmla="*/ 1777 h 177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91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1640620494 w 1199"/>
              <a:gd name="T1" fmla="*/ 50403125 h 1720"/>
              <a:gd name="T2" fmla="*/ 1534773959 w 1199"/>
              <a:gd name="T3" fmla="*/ 50403125 h 1720"/>
              <a:gd name="T4" fmla="*/ 1126508754 w 1199"/>
              <a:gd name="T5" fmla="*/ 209173763 h 1720"/>
              <a:gd name="T6" fmla="*/ 756046676 w 1199"/>
              <a:gd name="T7" fmla="*/ 617439075 h 1720"/>
              <a:gd name="T8" fmla="*/ 312499293 w 1199"/>
              <a:gd name="T9" fmla="*/ 1217236263 h 1720"/>
              <a:gd name="T10" fmla="*/ 12599984 w 1199"/>
              <a:gd name="T11" fmla="*/ 2147483647 h 1720"/>
              <a:gd name="T12" fmla="*/ 241934936 w 1199"/>
              <a:gd name="T13" fmla="*/ 2147483647 h 1720"/>
              <a:gd name="T14" fmla="*/ 703122615 w 1199"/>
              <a:gd name="T15" fmla="*/ 2147483647 h 1720"/>
              <a:gd name="T16" fmla="*/ 2147483647 w 1199"/>
              <a:gd name="T17" fmla="*/ 2147483647 h 1720"/>
              <a:gd name="T18" fmla="*/ 2147483647 w 1199"/>
              <a:gd name="T19" fmla="*/ 2147483647 h 1720"/>
              <a:gd name="T20" fmla="*/ 2147483647 w 1199"/>
              <a:gd name="T21" fmla="*/ 2147483647 h 1720"/>
              <a:gd name="T22" fmla="*/ 2147483647 w 1199"/>
              <a:gd name="T23" fmla="*/ 1890117188 h 1720"/>
              <a:gd name="T24" fmla="*/ 2147483647 w 1199"/>
              <a:gd name="T25" fmla="*/ 1005543138 h 1720"/>
              <a:gd name="T26" fmla="*/ 2147483647 w 1199"/>
              <a:gd name="T27" fmla="*/ 350302513 h 1720"/>
              <a:gd name="T28" fmla="*/ 1640620494 w 1199"/>
              <a:gd name="T29" fmla="*/ 50403125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9"/>
              <a:gd name="T46" fmla="*/ 0 h 1720"/>
              <a:gd name="T47" fmla="*/ 1199 w 1199"/>
              <a:gd name="T48" fmla="*/ 1720 h 17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92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1184473438 w 1310"/>
              <a:gd name="T1" fmla="*/ 73085325 h 1714"/>
              <a:gd name="T2" fmla="*/ 617439075 w 1310"/>
              <a:gd name="T3" fmla="*/ 498990938 h 1714"/>
              <a:gd name="T4" fmla="*/ 226814063 w 1310"/>
              <a:gd name="T5" fmla="*/ 1207155638 h 1714"/>
              <a:gd name="T6" fmla="*/ 15120938 w 1310"/>
              <a:gd name="T7" fmla="*/ 1915318750 h 1714"/>
              <a:gd name="T8" fmla="*/ 138609388 w 1310"/>
              <a:gd name="T9" fmla="*/ 2147483647 h 1714"/>
              <a:gd name="T10" fmla="*/ 740925938 w 1310"/>
              <a:gd name="T11" fmla="*/ 2147483647 h 1714"/>
              <a:gd name="T12" fmla="*/ 1696065950 w 1310"/>
              <a:gd name="T13" fmla="*/ 2147483647 h 1714"/>
              <a:gd name="T14" fmla="*/ 2147483647 w 1310"/>
              <a:gd name="T15" fmla="*/ 2147483647 h 1714"/>
              <a:gd name="T16" fmla="*/ 2147483647 w 1310"/>
              <a:gd name="T17" fmla="*/ 2147483647 h 1714"/>
              <a:gd name="T18" fmla="*/ 2104331263 w 1310"/>
              <a:gd name="T19" fmla="*/ 2147483647 h 1714"/>
              <a:gd name="T20" fmla="*/ 1819552813 w 1310"/>
              <a:gd name="T21" fmla="*/ 2038807200 h 1714"/>
              <a:gd name="T22" fmla="*/ 2086689375 w 1310"/>
              <a:gd name="T23" fmla="*/ 940019075 h 1714"/>
              <a:gd name="T24" fmla="*/ 1184473438 w 1310"/>
              <a:gd name="T25" fmla="*/ 73085325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10"/>
              <a:gd name="T40" fmla="*/ 0 h 1714"/>
              <a:gd name="T41" fmla="*/ 1310 w 1310"/>
              <a:gd name="T42" fmla="*/ 1714 h 17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193" name="Text Box 23"/>
          <p:cNvSpPr txBox="1">
            <a:spLocks noChangeArrowheads="1"/>
          </p:cNvSpPr>
          <p:nvPr/>
        </p:nvSpPr>
        <p:spPr bwMode="auto">
          <a:xfrm>
            <a:off x="5092700" y="1293813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CC0000"/>
                </a:solidFill>
                <a:latin typeface="Arial" charset="0"/>
              </a:rPr>
              <a:t>boundary router</a:t>
            </a:r>
          </a:p>
        </p:txBody>
      </p:sp>
      <p:sp>
        <p:nvSpPr>
          <p:cNvPr id="135194" name="Text Box 24"/>
          <p:cNvSpPr txBox="1">
            <a:spLocks noChangeArrowheads="1"/>
          </p:cNvSpPr>
          <p:nvPr/>
        </p:nvSpPr>
        <p:spPr bwMode="auto">
          <a:xfrm>
            <a:off x="6616700" y="1714500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CC0000"/>
                </a:solidFill>
                <a:latin typeface="Arial" charset="0"/>
              </a:rPr>
              <a:t>backbone router</a:t>
            </a:r>
          </a:p>
        </p:txBody>
      </p:sp>
      <p:sp>
        <p:nvSpPr>
          <p:cNvPr id="135195" name="Text Box 25"/>
          <p:cNvSpPr txBox="1">
            <a:spLocks noChangeArrowheads="1"/>
          </p:cNvSpPr>
          <p:nvPr/>
        </p:nvSpPr>
        <p:spPr bwMode="auto">
          <a:xfrm>
            <a:off x="936625" y="5357813"/>
            <a:ext cx="83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area 1</a:t>
            </a:r>
          </a:p>
        </p:txBody>
      </p:sp>
      <p:sp>
        <p:nvSpPr>
          <p:cNvPr id="135196" name="Text Box 26"/>
          <p:cNvSpPr txBox="1">
            <a:spLocks noChangeArrowheads="1"/>
          </p:cNvSpPr>
          <p:nvPr/>
        </p:nvSpPr>
        <p:spPr bwMode="auto">
          <a:xfrm>
            <a:off x="4502150" y="57340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area 2</a:t>
            </a:r>
          </a:p>
        </p:txBody>
      </p:sp>
      <p:sp>
        <p:nvSpPr>
          <p:cNvPr id="135197" name="Text Box 27"/>
          <p:cNvSpPr txBox="1">
            <a:spLocks noChangeArrowheads="1"/>
          </p:cNvSpPr>
          <p:nvPr/>
        </p:nvSpPr>
        <p:spPr bwMode="auto">
          <a:xfrm>
            <a:off x="7586663" y="4113213"/>
            <a:ext cx="83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area 3</a:t>
            </a:r>
          </a:p>
        </p:txBody>
      </p:sp>
      <p:sp>
        <p:nvSpPr>
          <p:cNvPr id="135198" name="Text Box 28"/>
          <p:cNvSpPr txBox="1">
            <a:spLocks noChangeArrowheads="1"/>
          </p:cNvSpPr>
          <p:nvPr/>
        </p:nvSpPr>
        <p:spPr bwMode="auto">
          <a:xfrm>
            <a:off x="4394200" y="2411413"/>
            <a:ext cx="128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  <a:latin typeface="Arial" charset="0"/>
              </a:rPr>
              <a:t>backbone</a:t>
            </a:r>
          </a:p>
        </p:txBody>
      </p:sp>
      <p:sp>
        <p:nvSpPr>
          <p:cNvPr id="135199" name="Text Box 29"/>
          <p:cNvSpPr txBox="1">
            <a:spLocks noChangeArrowheads="1"/>
          </p:cNvSpPr>
          <p:nvPr/>
        </p:nvSpPr>
        <p:spPr bwMode="auto">
          <a:xfrm>
            <a:off x="3219450" y="2822575"/>
            <a:ext cx="895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</a:rPr>
              <a:t>area</a:t>
            </a:r>
          </a:p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</a:rPr>
              <a:t>border</a:t>
            </a:r>
          </a:p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</a:rPr>
              <a:t>routers</a:t>
            </a:r>
          </a:p>
        </p:txBody>
      </p:sp>
      <p:sp>
        <p:nvSpPr>
          <p:cNvPr id="135200" name="Text Box 30"/>
          <p:cNvSpPr txBox="1">
            <a:spLocks noChangeArrowheads="1"/>
          </p:cNvSpPr>
          <p:nvPr/>
        </p:nvSpPr>
        <p:spPr bwMode="auto">
          <a:xfrm>
            <a:off x="5969000" y="5048250"/>
            <a:ext cx="9334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CC0000"/>
                </a:solidFill>
                <a:latin typeface="Arial" charset="0"/>
              </a:rPr>
              <a:t>internal</a:t>
            </a:r>
          </a:p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CC0000"/>
                </a:solidFill>
                <a:latin typeface="Arial" charset="0"/>
              </a:rPr>
              <a:t>routers</a:t>
            </a:r>
          </a:p>
        </p:txBody>
      </p:sp>
      <p:sp>
        <p:nvSpPr>
          <p:cNvPr id="135201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2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3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4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5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6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5207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5208" name="Group 249"/>
          <p:cNvGrpSpPr>
            <a:grpSpLocks/>
          </p:cNvGrpSpPr>
          <p:nvPr/>
        </p:nvGrpSpPr>
        <p:grpSpPr bwMode="auto">
          <a:xfrm>
            <a:off x="5902325" y="2276475"/>
            <a:ext cx="644525" cy="282575"/>
            <a:chOff x="4396" y="1245"/>
            <a:chExt cx="672" cy="248"/>
          </a:xfrm>
        </p:grpSpPr>
        <p:sp>
          <p:nvSpPr>
            <p:cNvPr id="13533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3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3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339" name="Group 25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42" name="Freeform 2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43" name="Freeform 2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40" name="Line 25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41" name="Line 25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09" name="Group 258"/>
          <p:cNvGrpSpPr>
            <a:grpSpLocks/>
          </p:cNvGrpSpPr>
          <p:nvPr/>
        </p:nvGrpSpPr>
        <p:grpSpPr bwMode="auto">
          <a:xfrm>
            <a:off x="6824663" y="3119438"/>
            <a:ext cx="644525" cy="282575"/>
            <a:chOff x="4396" y="1245"/>
            <a:chExt cx="672" cy="248"/>
          </a:xfrm>
        </p:grpSpPr>
        <p:sp>
          <p:nvSpPr>
            <p:cNvPr id="13532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2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3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331" name="Group 26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34" name="Freeform 2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35" name="Freeform 2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32" name="Line 26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33" name="Line 26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0" name="Group 267"/>
          <p:cNvGrpSpPr>
            <a:grpSpLocks/>
          </p:cNvGrpSpPr>
          <p:nvPr/>
        </p:nvGrpSpPr>
        <p:grpSpPr bwMode="auto">
          <a:xfrm>
            <a:off x="6608763" y="3952875"/>
            <a:ext cx="644525" cy="282575"/>
            <a:chOff x="4396" y="1245"/>
            <a:chExt cx="672" cy="248"/>
          </a:xfrm>
        </p:grpSpPr>
        <p:sp>
          <p:nvSpPr>
            <p:cNvPr id="13532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2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2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323" name="Group 27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26" name="Freeform 2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27" name="Freeform 2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24" name="Line 27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25" name="Line 27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1" name="Group 276"/>
          <p:cNvGrpSpPr>
            <a:grpSpLocks/>
          </p:cNvGrpSpPr>
          <p:nvPr/>
        </p:nvGrpSpPr>
        <p:grpSpPr bwMode="auto">
          <a:xfrm>
            <a:off x="7418388" y="4797425"/>
            <a:ext cx="644525" cy="282575"/>
            <a:chOff x="4396" y="1245"/>
            <a:chExt cx="672" cy="248"/>
          </a:xfrm>
        </p:grpSpPr>
        <p:sp>
          <p:nvSpPr>
            <p:cNvPr id="13531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1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1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315" name="Group 28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18" name="Freeform 2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19" name="Freeform 2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16" name="Line 283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17" name="Line 28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2" name="Group 285"/>
          <p:cNvGrpSpPr>
            <a:grpSpLocks/>
          </p:cNvGrpSpPr>
          <p:nvPr/>
        </p:nvGrpSpPr>
        <p:grpSpPr bwMode="auto">
          <a:xfrm>
            <a:off x="4548188" y="1871663"/>
            <a:ext cx="644525" cy="282575"/>
            <a:chOff x="4396" y="1245"/>
            <a:chExt cx="672" cy="248"/>
          </a:xfrm>
        </p:grpSpPr>
        <p:sp>
          <p:nvSpPr>
            <p:cNvPr id="13530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0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30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307" name="Group 28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10" name="Freeform 2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11" name="Freeform 2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08" name="Line 292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09" name="Line 29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3" name="Group 294"/>
          <p:cNvGrpSpPr>
            <a:grpSpLocks/>
          </p:cNvGrpSpPr>
          <p:nvPr/>
        </p:nvGrpSpPr>
        <p:grpSpPr bwMode="auto">
          <a:xfrm>
            <a:off x="4567238" y="3273425"/>
            <a:ext cx="644525" cy="282575"/>
            <a:chOff x="4396" y="1245"/>
            <a:chExt cx="672" cy="248"/>
          </a:xfrm>
        </p:grpSpPr>
        <p:sp>
          <p:nvSpPr>
            <p:cNvPr id="13529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9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9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99" name="Group 29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302" name="Freeform 29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303" name="Freeform 30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300" name="Line 30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301" name="Line 30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4" name="Group 303"/>
          <p:cNvGrpSpPr>
            <a:grpSpLocks/>
          </p:cNvGrpSpPr>
          <p:nvPr/>
        </p:nvGrpSpPr>
        <p:grpSpPr bwMode="auto">
          <a:xfrm>
            <a:off x="3314700" y="2276475"/>
            <a:ext cx="644525" cy="282575"/>
            <a:chOff x="4396" y="1245"/>
            <a:chExt cx="672" cy="248"/>
          </a:xfrm>
        </p:grpSpPr>
        <p:sp>
          <p:nvSpPr>
            <p:cNvPr id="13528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8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9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91" name="Group 30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94" name="Freeform 30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95" name="Freeform 30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92" name="Line 31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93" name="Line 31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5" name="Group 312"/>
          <p:cNvGrpSpPr>
            <a:grpSpLocks/>
          </p:cNvGrpSpPr>
          <p:nvPr/>
        </p:nvGrpSpPr>
        <p:grpSpPr bwMode="auto">
          <a:xfrm>
            <a:off x="2330450" y="3063875"/>
            <a:ext cx="644525" cy="282575"/>
            <a:chOff x="4396" y="1245"/>
            <a:chExt cx="672" cy="248"/>
          </a:xfrm>
        </p:grpSpPr>
        <p:sp>
          <p:nvSpPr>
            <p:cNvPr id="13528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8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8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83" name="Group 3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86" name="Freeform 3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87" name="Freeform 3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84" name="Line 31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85" name="Line 3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6" name="Group 321"/>
          <p:cNvGrpSpPr>
            <a:grpSpLocks/>
          </p:cNvGrpSpPr>
          <p:nvPr/>
        </p:nvGrpSpPr>
        <p:grpSpPr bwMode="auto">
          <a:xfrm>
            <a:off x="1781175" y="3841750"/>
            <a:ext cx="644525" cy="282575"/>
            <a:chOff x="4396" y="1245"/>
            <a:chExt cx="672" cy="248"/>
          </a:xfrm>
        </p:grpSpPr>
        <p:sp>
          <p:nvSpPr>
            <p:cNvPr id="13527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7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7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75" name="Group 3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78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79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76" name="Line 32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77" name="Line 3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7" name="Group 330"/>
          <p:cNvGrpSpPr>
            <a:grpSpLocks/>
          </p:cNvGrpSpPr>
          <p:nvPr/>
        </p:nvGrpSpPr>
        <p:grpSpPr bwMode="auto">
          <a:xfrm>
            <a:off x="2368550" y="4362450"/>
            <a:ext cx="644525" cy="282575"/>
            <a:chOff x="4396" y="1245"/>
            <a:chExt cx="672" cy="248"/>
          </a:xfrm>
        </p:grpSpPr>
        <p:sp>
          <p:nvSpPr>
            <p:cNvPr id="13526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6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6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67" name="Group 3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70" name="Freeform 3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71" name="Freeform 3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68" name="Line 33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69" name="Line 3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8" name="Group 339"/>
          <p:cNvGrpSpPr>
            <a:grpSpLocks/>
          </p:cNvGrpSpPr>
          <p:nvPr/>
        </p:nvGrpSpPr>
        <p:grpSpPr bwMode="auto">
          <a:xfrm>
            <a:off x="2019300" y="5095875"/>
            <a:ext cx="644525" cy="282575"/>
            <a:chOff x="4396" y="1245"/>
            <a:chExt cx="672" cy="248"/>
          </a:xfrm>
        </p:grpSpPr>
        <p:sp>
          <p:nvSpPr>
            <p:cNvPr id="13525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5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5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59" name="Group 34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62" name="Freeform 3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63" name="Freeform 3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60" name="Line 34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61" name="Line 34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19" name="Group 348"/>
          <p:cNvGrpSpPr>
            <a:grpSpLocks/>
          </p:cNvGrpSpPr>
          <p:nvPr/>
        </p:nvGrpSpPr>
        <p:grpSpPr bwMode="auto">
          <a:xfrm>
            <a:off x="1189038" y="4511675"/>
            <a:ext cx="644525" cy="282575"/>
            <a:chOff x="4396" y="1245"/>
            <a:chExt cx="672" cy="248"/>
          </a:xfrm>
        </p:grpSpPr>
        <p:sp>
          <p:nvSpPr>
            <p:cNvPr id="13524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4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5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51" name="Group 35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54" name="Freeform 3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55" name="Freeform 3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52" name="Line 35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53" name="Line 35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20" name="Group 357"/>
          <p:cNvGrpSpPr>
            <a:grpSpLocks/>
          </p:cNvGrpSpPr>
          <p:nvPr/>
        </p:nvGrpSpPr>
        <p:grpSpPr bwMode="auto">
          <a:xfrm>
            <a:off x="4149725" y="4191000"/>
            <a:ext cx="644525" cy="282575"/>
            <a:chOff x="4396" y="1245"/>
            <a:chExt cx="672" cy="248"/>
          </a:xfrm>
        </p:grpSpPr>
        <p:sp>
          <p:nvSpPr>
            <p:cNvPr id="13524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4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4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43" name="Group 3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46" name="Freeform 3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47" name="Freeform 3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44" name="Line 36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45" name="Line 3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21" name="Group 366"/>
          <p:cNvGrpSpPr>
            <a:grpSpLocks/>
          </p:cNvGrpSpPr>
          <p:nvPr/>
        </p:nvGrpSpPr>
        <p:grpSpPr bwMode="auto">
          <a:xfrm>
            <a:off x="4960938" y="4610100"/>
            <a:ext cx="644525" cy="282575"/>
            <a:chOff x="4396" y="1245"/>
            <a:chExt cx="672" cy="248"/>
          </a:xfrm>
        </p:grpSpPr>
        <p:sp>
          <p:nvSpPr>
            <p:cNvPr id="13523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3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3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35" name="Group 3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38" name="Freeform 3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39" name="Freeform 3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36" name="Line 373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37" name="Line 3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5222" name="Group 375"/>
          <p:cNvGrpSpPr>
            <a:grpSpLocks/>
          </p:cNvGrpSpPr>
          <p:nvPr/>
        </p:nvGrpSpPr>
        <p:grpSpPr bwMode="auto">
          <a:xfrm>
            <a:off x="4376738" y="5051425"/>
            <a:ext cx="644525" cy="282575"/>
            <a:chOff x="4396" y="1245"/>
            <a:chExt cx="672" cy="248"/>
          </a:xfrm>
        </p:grpSpPr>
        <p:sp>
          <p:nvSpPr>
            <p:cNvPr id="13522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2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sp>
          <p:nvSpPr>
            <p:cNvPr id="13522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charset="0"/>
                <a:ea typeface="Arial" charset="0"/>
                <a:cs typeface="Arial" charset="0"/>
              </a:endParaRPr>
            </a:p>
          </p:txBody>
        </p:sp>
        <p:grpSp>
          <p:nvGrpSpPr>
            <p:cNvPr id="135227" name="Group 3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5230" name="Freeform 3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5231" name="Freeform 3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5228" name="Line 382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5229" name="Line 3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pic>
        <p:nvPicPr>
          <p:cNvPr id="135223" name="Picture 38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101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6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757E5E1B-C382-B144-A235-396B3FF48183}" type="slidenum">
              <a:rPr lang="en-US" smtClean="0">
                <a:solidFill>
                  <a:srgbClr val="000000"/>
                </a:solidFill>
              </a:rPr>
              <a:pPr/>
              <a:t>48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i="1">
                <a:solidFill>
                  <a:srgbClr val="CC0000"/>
                </a:solidFill>
              </a:rPr>
              <a:t>two-level hierarchy:</a:t>
            </a:r>
            <a:r>
              <a:rPr lang="en-US"/>
              <a:t> local area, backbone.</a:t>
            </a:r>
          </a:p>
          <a:p>
            <a:pPr lvl="1"/>
            <a:r>
              <a:rPr lang="en-US" sz="2800"/>
              <a:t>link-state advertisements only in area </a:t>
            </a:r>
          </a:p>
          <a:p>
            <a:pPr lvl="1"/>
            <a:r>
              <a:rPr lang="en-US" sz="2800"/>
              <a:t>each nodes has detailed area topology; only know direction (shortest path) to nets in other areas.</a:t>
            </a:r>
            <a:endParaRPr lang="en-US"/>
          </a:p>
          <a:p>
            <a:r>
              <a:rPr lang="en-US" i="1">
                <a:solidFill>
                  <a:srgbClr val="CC0000"/>
                </a:solidFill>
              </a:rPr>
              <a:t>area border routers:</a:t>
            </a: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n-US"/>
              <a:t>“summarize” distances  to nets in own area, advertise to other Area Border routers.</a:t>
            </a:r>
          </a:p>
          <a:p>
            <a:r>
              <a:rPr lang="en-US" i="1">
                <a:solidFill>
                  <a:srgbClr val="CC0000"/>
                </a:solidFill>
              </a:rPr>
              <a:t>backbone routers:</a:t>
            </a:r>
            <a:r>
              <a:rPr lang="en-US"/>
              <a:t> run OSPF routing limited to backbone.</a:t>
            </a:r>
          </a:p>
          <a:p>
            <a:r>
              <a:rPr lang="en-US" i="1">
                <a:solidFill>
                  <a:srgbClr val="CC0000"/>
                </a:solidFill>
              </a:rPr>
              <a:t>boundary routers:</a:t>
            </a:r>
            <a:r>
              <a:rPr lang="en-US"/>
              <a:t> connect to other AS’s.</a:t>
            </a:r>
            <a:endParaRPr lang="en-US" sz="2400"/>
          </a:p>
          <a:p>
            <a:endParaRPr lang="en-US" sz="2400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  <a:noFill/>
        </p:spPr>
        <p:txBody>
          <a:bodyPr/>
          <a:lstStyle/>
          <a:p>
            <a:r>
              <a:rPr lang="en-US"/>
              <a:t>Hierarchical OSPF</a:t>
            </a:r>
          </a:p>
        </p:txBody>
      </p:sp>
      <p:pic>
        <p:nvPicPr>
          <p:cNvPr id="136198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8090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7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E25FB349-F49A-4840-BF96-34F4FC929E71}" type="slidenum">
              <a:rPr lang="en-US" smtClean="0">
                <a:solidFill>
                  <a:srgbClr val="000000"/>
                </a:solidFill>
              </a:rPr>
              <a:pPr/>
              <a:t>49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7220" name="Picture 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Internet inter-AS routing: BGP</a:t>
            </a:r>
            <a:endParaRPr lang="en-US" sz="3200"/>
          </a:p>
        </p:txBody>
      </p:sp>
      <p:sp>
        <p:nvSpPr>
          <p:cNvPr id="137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>
                <a:solidFill>
                  <a:srgbClr val="CC0000"/>
                </a:solidFill>
              </a:rPr>
              <a:t>BGP (Border Gateway Protocol):</a:t>
            </a:r>
            <a:r>
              <a:rPr lang="en-US"/>
              <a:t> </a:t>
            </a:r>
            <a:r>
              <a:rPr lang="en-US" i="1"/>
              <a:t>the</a:t>
            </a:r>
            <a:r>
              <a:rPr lang="en-US"/>
              <a:t> de facto inter-domain routing protocol</a:t>
            </a:r>
          </a:p>
          <a:p>
            <a:pPr marL="800100" lvl="1" indent="-342900"/>
            <a:r>
              <a:rPr lang="en-US"/>
              <a:t>“glue that holds the Internet together”</a:t>
            </a:r>
          </a:p>
          <a:p>
            <a:pPr marL="381000" indent="-381000"/>
            <a:r>
              <a:rPr lang="en-US"/>
              <a:t>BGP provides each AS a means to:</a:t>
            </a:r>
          </a:p>
          <a:p>
            <a:pPr marL="800100" lvl="1" indent="-342900"/>
            <a:r>
              <a:rPr lang="en-US" sz="2800">
                <a:solidFill>
                  <a:srgbClr val="CC0000"/>
                </a:solidFill>
              </a:rPr>
              <a:t>eBGP:</a:t>
            </a:r>
            <a:r>
              <a:rPr lang="en-US"/>
              <a:t> obtain subnet reachability information from neighboring ASs.</a:t>
            </a:r>
          </a:p>
          <a:p>
            <a:pPr marL="800100" lvl="1" indent="-342900"/>
            <a:r>
              <a:rPr lang="en-US" sz="2800">
                <a:solidFill>
                  <a:srgbClr val="CC0000"/>
                </a:solidFill>
              </a:rPr>
              <a:t>iBGP:</a:t>
            </a:r>
            <a:r>
              <a:rPr lang="en-US"/>
              <a:t> propagate reachability information to all AS-internal routers.</a:t>
            </a:r>
          </a:p>
          <a:p>
            <a:pPr marL="800100" lvl="1" indent="-342900"/>
            <a:r>
              <a:rPr lang="en-US"/>
              <a:t>determine “good” routes to other networks based on reachability information and policy.</a:t>
            </a:r>
          </a:p>
          <a:p>
            <a:pPr marL="381000" indent="-381000"/>
            <a:r>
              <a:rPr lang="en-US"/>
              <a:t>allows subnet to advertise its existence to rest of Internet: </a:t>
            </a:r>
            <a:r>
              <a:rPr lang="en-US" i="1">
                <a:solidFill>
                  <a:srgbClr val="000099"/>
                </a:solidFill>
              </a:rPr>
              <a:t>“I am here”</a:t>
            </a:r>
          </a:p>
        </p:txBody>
      </p:sp>
    </p:spTree>
    <p:extLst>
      <p:ext uri="{BB962C8B-B14F-4D97-AF65-F5344CB8AC3E}">
        <p14:creationId xmlns:p14="http://schemas.microsoft.com/office/powerpoint/2010/main" val="354367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83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EE6355B7-1329-374F-9724-6BFE66C66C2D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98308" name="Picture 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3810000" cy="4648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CC0000"/>
                </a:solidFill>
              </a:rPr>
              <a:t>4.5 routing algorithms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link state</a:t>
            </a:r>
          </a:p>
          <a:p>
            <a:pPr lvl="1"/>
            <a:r>
              <a:rPr lang="en-US" sz="2000" dirty="0"/>
              <a:t>distance vector</a:t>
            </a:r>
          </a:p>
          <a:p>
            <a:pPr lvl="1"/>
            <a:r>
              <a:rPr lang="en-US" sz="2000" dirty="0"/>
              <a:t>hierarchical routing</a:t>
            </a:r>
          </a:p>
          <a:p>
            <a:pPr>
              <a:buFont typeface="Wingdings" charset="2"/>
              <a:buNone/>
            </a:pPr>
            <a:r>
              <a:rPr lang="en-US" sz="2400" dirty="0"/>
              <a:t>4.6 routing in the Internet</a:t>
            </a:r>
          </a:p>
          <a:p>
            <a:pPr lvl="1"/>
            <a:r>
              <a:rPr lang="en-US" sz="2000" dirty="0"/>
              <a:t>RIP</a:t>
            </a:r>
          </a:p>
          <a:p>
            <a:pPr lvl="1"/>
            <a:r>
              <a:rPr lang="en-US" sz="2000" dirty="0"/>
              <a:t>OSPF</a:t>
            </a:r>
          </a:p>
          <a:p>
            <a:pPr lvl="1"/>
            <a:r>
              <a:rPr lang="en-US" sz="2000" dirty="0"/>
              <a:t>BGP</a:t>
            </a:r>
          </a:p>
          <a:p>
            <a:endParaRPr lang="en-US" sz="2400" dirty="0"/>
          </a:p>
        </p:txBody>
      </p:sp>
      <p:sp>
        <p:nvSpPr>
          <p:cNvPr id="98311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4. Internet Routing: Outline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8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8EEB80E1-F8C4-F04B-A2C5-ACBCAA598BDE}" type="slidenum">
              <a:rPr lang="en-US" smtClean="0">
                <a:solidFill>
                  <a:srgbClr val="000000"/>
                </a:solidFill>
              </a:rPr>
              <a:pPr/>
              <a:t>50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8244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4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/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879725"/>
            <a:ext cx="8505825" cy="2349500"/>
          </a:xfrm>
        </p:spPr>
        <p:txBody>
          <a:bodyPr/>
          <a:lstStyle/>
          <a:p>
            <a:r>
              <a:rPr lang="en-US" sz="2400"/>
              <a:t>when AS3 advertises a prefix to AS1:</a:t>
            </a:r>
          </a:p>
          <a:p>
            <a:pPr lvl="1"/>
            <a:r>
              <a:rPr lang="en-US" sz="2000"/>
              <a:t>AS3 </a:t>
            </a:r>
            <a:r>
              <a:rPr lang="en-US" sz="2000" i="1">
                <a:solidFill>
                  <a:srgbClr val="CC0000"/>
                </a:solidFill>
              </a:rPr>
              <a:t>promises</a:t>
            </a:r>
            <a:r>
              <a:rPr lang="en-US" sz="2000"/>
              <a:t> it will forward datagrams towards that prefix</a:t>
            </a:r>
          </a:p>
          <a:p>
            <a:pPr lvl="1"/>
            <a:r>
              <a:rPr lang="en-US" sz="2000"/>
              <a:t>AS3 can aggregate prefixes in its advertisement</a:t>
            </a:r>
          </a:p>
          <a:p>
            <a:endParaRPr lang="en-US" sz="2000"/>
          </a:p>
        </p:txBody>
      </p:sp>
      <p:sp>
        <p:nvSpPr>
          <p:cNvPr id="138247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156846872 w 1162"/>
              <a:gd name="T1" fmla="*/ 917470231 h 543"/>
              <a:gd name="T2" fmla="*/ 1030705866 w 1162"/>
              <a:gd name="T3" fmla="*/ 79287404 h 543"/>
              <a:gd name="T4" fmla="*/ 2147483647 w 1162"/>
              <a:gd name="T5" fmla="*/ 447407324 h 543"/>
              <a:gd name="T6" fmla="*/ 2147483647 w 1162"/>
              <a:gd name="T7" fmla="*/ 1353549762 h 543"/>
              <a:gd name="T8" fmla="*/ 2147483647 w 1162"/>
              <a:gd name="T9" fmla="*/ 2147483647 h 543"/>
              <a:gd name="T10" fmla="*/ 1641287377 w 1162"/>
              <a:gd name="T11" fmla="*/ 2147483647 h 543"/>
              <a:gd name="T12" fmla="*/ 246473178 w 1162"/>
              <a:gd name="T13" fmla="*/ 2147483647 h 543"/>
              <a:gd name="T14" fmla="*/ 156846872 w 1162"/>
              <a:gd name="T15" fmla="*/ 91747023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48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172968185 w 1198"/>
              <a:gd name="T1" fmla="*/ 1772376201 h 451"/>
              <a:gd name="T2" fmla="*/ 353800090 w 1198"/>
              <a:gd name="T3" fmla="*/ 871499450 h 451"/>
              <a:gd name="T4" fmla="*/ 880568366 w 1198"/>
              <a:gd name="T5" fmla="*/ 479815675 h 451"/>
              <a:gd name="T6" fmla="*/ 1941968637 w 1198"/>
              <a:gd name="T7" fmla="*/ 244803533 h 451"/>
              <a:gd name="T8" fmla="*/ 2147483647 w 1198"/>
              <a:gd name="T9" fmla="*/ 1929050962 h 451"/>
              <a:gd name="T10" fmla="*/ 1747377676 w 1198"/>
              <a:gd name="T11" fmla="*/ 2147483647 h 451"/>
              <a:gd name="T12" fmla="*/ 603425873 w 1198"/>
              <a:gd name="T13" fmla="*/ 2147483647 h 451"/>
              <a:gd name="T14" fmla="*/ 70759457 w 1198"/>
              <a:gd name="T15" fmla="*/ 2147483647 h 451"/>
              <a:gd name="T16" fmla="*/ 172968185 w 1198"/>
              <a:gd name="T17" fmla="*/ 1772376201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49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87297813 h 114"/>
              <a:gd name="T2" fmla="*/ 635079375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50" name="Freeform 8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1118949375 w 444"/>
              <a:gd name="T3" fmla="*/ 650200313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51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52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AS2</a:t>
            </a:r>
          </a:p>
        </p:txBody>
      </p:sp>
      <p:sp>
        <p:nvSpPr>
          <p:cNvPr id="138253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54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55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8256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38357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8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9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60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61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62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63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8257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38349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0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1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2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53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8354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38355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56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3c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38258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38341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38343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44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45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46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47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48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8342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8259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38298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174 w 1583"/>
                <a:gd name="T1" fmla="*/ 241 h 682"/>
                <a:gd name="T2" fmla="*/ 456 w 1583"/>
                <a:gd name="T3" fmla="*/ 80 h 682"/>
                <a:gd name="T4" fmla="*/ 880 w 1583"/>
                <a:gd name="T5" fmla="*/ 22 h 682"/>
                <a:gd name="T6" fmla="*/ 1297 w 1583"/>
                <a:gd name="T7" fmla="*/ 208 h 682"/>
                <a:gd name="T8" fmla="*/ 1753 w 1583"/>
                <a:gd name="T9" fmla="*/ 460 h 682"/>
                <a:gd name="T10" fmla="*/ 1426 w 1583"/>
                <a:gd name="T11" fmla="*/ 692 h 682"/>
                <a:gd name="T12" fmla="*/ 774 w 1583"/>
                <a:gd name="T13" fmla="*/ 705 h 682"/>
                <a:gd name="T14" fmla="*/ 100 w 1583"/>
                <a:gd name="T15" fmla="*/ 641 h 682"/>
                <a:gd name="T16" fmla="*/ 174 w 1583"/>
                <a:gd name="T17" fmla="*/ 241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9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AS1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0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1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2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3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4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305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8306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38333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4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5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6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7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38338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38339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834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1c</a:t>
                  </a:r>
                </a:p>
              </p:txBody>
            </p:sp>
          </p:grpSp>
        </p:grpSp>
        <p:grpSp>
          <p:nvGrpSpPr>
            <p:cNvPr id="138307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38326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7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8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9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0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1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32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1a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38308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38318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19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0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1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22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38323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38324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832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1d</a:t>
                  </a:r>
                </a:p>
              </p:txBody>
            </p:sp>
          </p:grpSp>
        </p:grpSp>
        <p:grpSp>
          <p:nvGrpSpPr>
            <p:cNvPr id="138309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38310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11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12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13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8314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38315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38316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8317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1b</a:t>
                  </a:r>
                  <a:endParaRPr lang="en-US" sz="24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38260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38291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2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3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4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5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6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7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8261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62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63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64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8265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38284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5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6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7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8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9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90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2c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8266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38277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78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79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0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1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2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83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8267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38268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69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38270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8271" name="Rectangle 116"/>
          <p:cNvSpPr>
            <a:spLocks noChangeArrowheads="1"/>
          </p:cNvSpPr>
          <p:nvPr/>
        </p:nvSpPr>
        <p:spPr bwMode="auto">
          <a:xfrm>
            <a:off x="554038" y="1069975"/>
            <a:ext cx="8505825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BGP session: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two BGP routers (“peers”) exchange BGP messages: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advertising </a:t>
            </a:r>
            <a:r>
              <a:rPr lang="en-US" sz="2000" i="1" dirty="0">
                <a:solidFill>
                  <a:srgbClr val="CC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paths</a:t>
            </a:r>
            <a:r>
              <a:rPr lang="en-US" sz="2000" dirty="0">
                <a:solidFill>
                  <a:srgbClr val="CC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to destination prefixes (“path vector” protocol) 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exchanged over semi-permanent TCP connections</a:t>
            </a:r>
            <a:endParaRPr lang="en-US" sz="2000" dirty="0">
              <a:solidFill>
                <a:srgbClr val="FF0000"/>
              </a:solidFill>
              <a:latin typeface="Gill Sans MT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2889250" y="4657725"/>
            <a:ext cx="1303338" cy="657225"/>
            <a:chOff x="2171" y="2695"/>
            <a:chExt cx="821" cy="414"/>
          </a:xfrm>
        </p:grpSpPr>
        <p:sp>
          <p:nvSpPr>
            <p:cNvPr id="138275" name="AutoShape 118"/>
            <p:cNvSpPr>
              <a:spLocks noChangeArrowheads="1"/>
            </p:cNvSpPr>
            <p:nvPr/>
          </p:nvSpPr>
          <p:spPr bwMode="auto">
            <a:xfrm rot="-9091425">
              <a:off x="2171" y="2935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8276" name="Text Box 119"/>
            <p:cNvSpPr txBox="1">
              <a:spLocks noChangeArrowheads="1"/>
            </p:cNvSpPr>
            <p:nvPr/>
          </p:nvSpPr>
          <p:spPr bwMode="auto">
            <a:xfrm>
              <a:off x="2357" y="2695"/>
              <a:ext cx="635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1">
                  <a:solidFill>
                    <a:srgbClr val="CC0000"/>
                  </a:solidFill>
                  <a:latin typeface="Arial" charset="0"/>
                </a:rPr>
                <a:t>BGP </a:t>
              </a:r>
            </a:p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1">
                  <a:solidFill>
                    <a:srgbClr val="CC0000"/>
                  </a:solidFill>
                  <a:latin typeface="Arial" charset="0"/>
                </a:rPr>
                <a:t>message</a:t>
              </a:r>
            </a:p>
          </p:txBody>
        </p:sp>
      </p:grpSp>
      <p:sp>
        <p:nvSpPr>
          <p:cNvPr id="138273" name="Freeform 120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163360752 h 420"/>
              <a:gd name="T2" fmla="*/ 41964069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38274" name="Picture 121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800100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948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39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91C81F1E-294C-024F-A7FB-61B61668262D}" type="slidenum">
              <a:rPr lang="en-US" smtClean="0">
                <a:solidFill>
                  <a:srgbClr val="000000"/>
                </a:solidFill>
              </a:rPr>
              <a:pPr/>
              <a:t>51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39268" name="Picture 11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76676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69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0" name="Rectangle 3"/>
          <p:cNvSpPr>
            <a:spLocks noGrp="1" noChangeArrowheads="1"/>
          </p:cNvSpPr>
          <p:nvPr>
            <p:ph type="title"/>
          </p:nvPr>
        </p:nvSpPr>
        <p:spPr>
          <a:xfrm>
            <a:off x="265113" y="0"/>
            <a:ext cx="8040687" cy="1143000"/>
          </a:xfrm>
        </p:spPr>
        <p:txBody>
          <a:bodyPr/>
          <a:lstStyle/>
          <a:p>
            <a:r>
              <a:rPr lang="en-US" sz="3600"/>
              <a:t>BGP basics: distributing path information</a:t>
            </a:r>
          </a:p>
        </p:txBody>
      </p:sp>
      <p:sp>
        <p:nvSpPr>
          <p:cNvPr id="139271" name="Freeform 4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156846872 w 1162"/>
              <a:gd name="T1" fmla="*/ 917470231 h 543"/>
              <a:gd name="T2" fmla="*/ 1030705866 w 1162"/>
              <a:gd name="T3" fmla="*/ 79287404 h 543"/>
              <a:gd name="T4" fmla="*/ 2147483647 w 1162"/>
              <a:gd name="T5" fmla="*/ 447407324 h 543"/>
              <a:gd name="T6" fmla="*/ 2147483647 w 1162"/>
              <a:gd name="T7" fmla="*/ 1353549762 h 543"/>
              <a:gd name="T8" fmla="*/ 2147483647 w 1162"/>
              <a:gd name="T9" fmla="*/ 2147483647 h 543"/>
              <a:gd name="T10" fmla="*/ 1641287377 w 1162"/>
              <a:gd name="T11" fmla="*/ 2147483647 h 543"/>
              <a:gd name="T12" fmla="*/ 246473178 w 1162"/>
              <a:gd name="T13" fmla="*/ 2147483647 h 543"/>
              <a:gd name="T14" fmla="*/ 156846872 w 1162"/>
              <a:gd name="T15" fmla="*/ 917470231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2" name="Freeform 5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172968185 w 1198"/>
              <a:gd name="T1" fmla="*/ 1772376201 h 451"/>
              <a:gd name="T2" fmla="*/ 353800090 w 1198"/>
              <a:gd name="T3" fmla="*/ 871499450 h 451"/>
              <a:gd name="T4" fmla="*/ 880568366 w 1198"/>
              <a:gd name="T5" fmla="*/ 479815675 h 451"/>
              <a:gd name="T6" fmla="*/ 1941968637 w 1198"/>
              <a:gd name="T7" fmla="*/ 244803533 h 451"/>
              <a:gd name="T8" fmla="*/ 2147483647 w 1198"/>
              <a:gd name="T9" fmla="*/ 1929050962 h 451"/>
              <a:gd name="T10" fmla="*/ 1747377676 w 1198"/>
              <a:gd name="T11" fmla="*/ 2147483647 h 451"/>
              <a:gd name="T12" fmla="*/ 603425873 w 1198"/>
              <a:gd name="T13" fmla="*/ 2147483647 h 451"/>
              <a:gd name="T14" fmla="*/ 70759457 w 1198"/>
              <a:gd name="T15" fmla="*/ 2147483647 h 451"/>
              <a:gd name="T16" fmla="*/ 172968185 w 1198"/>
              <a:gd name="T17" fmla="*/ 1772376201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3" name="Freeform 6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87297813 h 114"/>
              <a:gd name="T2" fmla="*/ 635079375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4" name="Text Box 7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AS3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5" name="Text Box 8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AS2</a:t>
            </a:r>
          </a:p>
        </p:txBody>
      </p:sp>
      <p:sp>
        <p:nvSpPr>
          <p:cNvPr id="139276" name="Line 9"/>
          <p:cNvSpPr>
            <a:spLocks noChangeShapeType="1"/>
          </p:cNvSpPr>
          <p:nvPr/>
        </p:nvSpPr>
        <p:spPr bwMode="auto">
          <a:xfrm flipV="1">
            <a:off x="5746750" y="5278438"/>
            <a:ext cx="434975" cy="192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7" name="Line 10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78" name="Line 11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9279" name="Group 12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39371" name="Oval 13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2" name="Line 14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3" name="Line 15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4" name="Rectangle 16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5" name="Oval 17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6" name="Rectangle 18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77" name="Text Box 19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9280" name="Group 2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39363" name="Group 2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39365" name="Oval 2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66" name="Line 2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67" name="Line 2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68" name="Rectangle 2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69" name="Oval 2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70" name="Rectangle 2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39364" name="Text Box 2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3a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9281" name="Freeform 29"/>
          <p:cNvSpPr>
            <a:spLocks/>
          </p:cNvSpPr>
          <p:nvPr/>
        </p:nvSpPr>
        <p:spPr bwMode="auto">
          <a:xfrm>
            <a:off x="2495550" y="5227638"/>
            <a:ext cx="2660650" cy="1122362"/>
          </a:xfrm>
          <a:custGeom>
            <a:avLst/>
            <a:gdLst>
              <a:gd name="T0" fmla="*/ 437869373 w 1583"/>
              <a:gd name="T1" fmla="*/ 606659701 h 682"/>
              <a:gd name="T2" fmla="*/ 1149762164 w 1583"/>
              <a:gd name="T3" fmla="*/ 200414027 h 682"/>
              <a:gd name="T4" fmla="*/ 2147483647 w 1583"/>
              <a:gd name="T5" fmla="*/ 54166309 h 682"/>
              <a:gd name="T6" fmla="*/ 2147483647 w 1583"/>
              <a:gd name="T7" fmla="*/ 525410237 h 682"/>
              <a:gd name="T8" fmla="*/ 2147483647 w 1583"/>
              <a:gd name="T9" fmla="*/ 1159153092 h 682"/>
              <a:gd name="T10" fmla="*/ 2147483647 w 1583"/>
              <a:gd name="T11" fmla="*/ 1744147257 h 682"/>
              <a:gd name="T12" fmla="*/ 1949227822 w 1583"/>
              <a:gd name="T13" fmla="*/ 1776646384 h 682"/>
              <a:gd name="T14" fmla="*/ 251422181 w 1583"/>
              <a:gd name="T15" fmla="*/ 1614147456 h 682"/>
              <a:gd name="T16" fmla="*/ 437869373 w 1583"/>
              <a:gd name="T17" fmla="*/ 606659701 h 6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3"/>
              <a:gd name="T28" fmla="*/ 0 h 682"/>
              <a:gd name="T29" fmla="*/ 1583 w 1583"/>
              <a:gd name="T30" fmla="*/ 682 h 6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3" h="682">
                <a:moveTo>
                  <a:pt x="155" y="224"/>
                </a:moveTo>
                <a:cubicBezTo>
                  <a:pt x="208" y="137"/>
                  <a:pt x="302" y="108"/>
                  <a:pt x="407" y="74"/>
                </a:cubicBezTo>
                <a:cubicBezTo>
                  <a:pt x="512" y="40"/>
                  <a:pt x="660" y="0"/>
                  <a:pt x="785" y="20"/>
                </a:cubicBezTo>
                <a:cubicBezTo>
                  <a:pt x="910" y="40"/>
                  <a:pt x="1027" y="126"/>
                  <a:pt x="1157" y="194"/>
                </a:cubicBezTo>
                <a:cubicBezTo>
                  <a:pt x="1287" y="262"/>
                  <a:pt x="1545" y="353"/>
                  <a:pt x="1564" y="428"/>
                </a:cubicBezTo>
                <a:cubicBezTo>
                  <a:pt x="1583" y="503"/>
                  <a:pt x="1417" y="606"/>
                  <a:pt x="1272" y="644"/>
                </a:cubicBezTo>
                <a:cubicBezTo>
                  <a:pt x="1127" y="682"/>
                  <a:pt x="887" y="664"/>
                  <a:pt x="690" y="656"/>
                </a:cubicBezTo>
                <a:cubicBezTo>
                  <a:pt x="493" y="648"/>
                  <a:pt x="178" y="668"/>
                  <a:pt x="89" y="596"/>
                </a:cubicBezTo>
                <a:cubicBezTo>
                  <a:pt x="0" y="524"/>
                  <a:pt x="102" y="311"/>
                  <a:pt x="155" y="22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2" name="Text Box 30"/>
          <p:cNvSpPr txBox="1">
            <a:spLocks noChangeArrowheads="1"/>
          </p:cNvSpPr>
          <p:nvPr/>
        </p:nvSpPr>
        <p:spPr bwMode="auto">
          <a:xfrm>
            <a:off x="2728913" y="5911850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AS1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3" name="Line 31"/>
          <p:cNvSpPr>
            <a:spLocks noChangeShapeType="1"/>
          </p:cNvSpPr>
          <p:nvPr/>
        </p:nvSpPr>
        <p:spPr bwMode="auto">
          <a:xfrm flipH="1">
            <a:off x="3387725" y="5507038"/>
            <a:ext cx="147638" cy="1619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4" name="Line 32"/>
          <p:cNvSpPr>
            <a:spLocks noChangeShapeType="1"/>
          </p:cNvSpPr>
          <p:nvPr/>
        </p:nvSpPr>
        <p:spPr bwMode="auto">
          <a:xfrm>
            <a:off x="3790950" y="5541963"/>
            <a:ext cx="4763" cy="4524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5" name="Line 33"/>
          <p:cNvSpPr>
            <a:spLocks noChangeShapeType="1"/>
          </p:cNvSpPr>
          <p:nvPr/>
        </p:nvSpPr>
        <p:spPr bwMode="auto">
          <a:xfrm>
            <a:off x="3952875" y="5494338"/>
            <a:ext cx="496888" cy="3349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6" name="Line 34"/>
          <p:cNvSpPr>
            <a:spLocks noChangeShapeType="1"/>
          </p:cNvSpPr>
          <p:nvPr/>
        </p:nvSpPr>
        <p:spPr bwMode="auto">
          <a:xfrm flipH="1">
            <a:off x="4054475" y="5951538"/>
            <a:ext cx="376238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7" name="Line 35"/>
          <p:cNvSpPr>
            <a:spLocks noChangeShapeType="1"/>
          </p:cNvSpPr>
          <p:nvPr/>
        </p:nvSpPr>
        <p:spPr bwMode="auto">
          <a:xfrm flipH="1" flipV="1">
            <a:off x="3495675" y="5775325"/>
            <a:ext cx="901700" cy="809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88" name="Line 36"/>
          <p:cNvSpPr>
            <a:spLocks noChangeShapeType="1"/>
          </p:cNvSpPr>
          <p:nvPr/>
        </p:nvSpPr>
        <p:spPr bwMode="auto">
          <a:xfrm>
            <a:off x="3402013" y="5856288"/>
            <a:ext cx="201612" cy="1349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9289" name="Group 37"/>
          <p:cNvGrpSpPr>
            <a:grpSpLocks/>
          </p:cNvGrpSpPr>
          <p:nvPr/>
        </p:nvGrpSpPr>
        <p:grpSpPr bwMode="auto">
          <a:xfrm>
            <a:off x="3495675" y="5227638"/>
            <a:ext cx="501650" cy="396875"/>
            <a:chOff x="2055" y="3447"/>
            <a:chExt cx="316" cy="250"/>
          </a:xfrm>
        </p:grpSpPr>
        <p:sp>
          <p:nvSpPr>
            <p:cNvPr id="139355" name="Oval 38"/>
            <p:cNvSpPr>
              <a:spLocks noChangeArrowheads="1"/>
            </p:cNvSpPr>
            <p:nvPr/>
          </p:nvSpPr>
          <p:spPr bwMode="auto">
            <a:xfrm>
              <a:off x="2058" y="357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6" name="Line 39"/>
            <p:cNvSpPr>
              <a:spLocks noChangeShapeType="1"/>
            </p:cNvSpPr>
            <p:nvPr/>
          </p:nvSpPr>
          <p:spPr bwMode="auto">
            <a:xfrm>
              <a:off x="2058" y="356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7" name="Line 40"/>
            <p:cNvSpPr>
              <a:spLocks noChangeShapeType="1"/>
            </p:cNvSpPr>
            <p:nvPr/>
          </p:nvSpPr>
          <p:spPr bwMode="auto">
            <a:xfrm>
              <a:off x="2371" y="356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8" name="Rectangle 41"/>
            <p:cNvSpPr>
              <a:spLocks noChangeArrowheads="1"/>
            </p:cNvSpPr>
            <p:nvPr/>
          </p:nvSpPr>
          <p:spPr bwMode="auto">
            <a:xfrm>
              <a:off x="2058" y="356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9" name="Oval 42"/>
            <p:cNvSpPr>
              <a:spLocks noChangeArrowheads="1"/>
            </p:cNvSpPr>
            <p:nvPr/>
          </p:nvSpPr>
          <p:spPr bwMode="auto">
            <a:xfrm>
              <a:off x="2055" y="350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9360" name="Group 43"/>
            <p:cNvGrpSpPr>
              <a:grpSpLocks/>
            </p:cNvGrpSpPr>
            <p:nvPr/>
          </p:nvGrpSpPr>
          <p:grpSpPr bwMode="auto">
            <a:xfrm>
              <a:off x="2072" y="3447"/>
              <a:ext cx="285" cy="250"/>
              <a:chOff x="2912" y="2425"/>
              <a:chExt cx="292" cy="250"/>
            </a:xfrm>
          </p:grpSpPr>
          <p:sp>
            <p:nvSpPr>
              <p:cNvPr id="139361" name="Rectangle 4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62" name="Text Box 45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1c</a:t>
                </a:r>
              </a:p>
            </p:txBody>
          </p:sp>
        </p:grpSp>
      </p:grpSp>
      <p:grpSp>
        <p:nvGrpSpPr>
          <p:cNvPr id="139290" name="Group 46"/>
          <p:cNvGrpSpPr>
            <a:grpSpLocks/>
          </p:cNvGrpSpPr>
          <p:nvPr/>
        </p:nvGrpSpPr>
        <p:grpSpPr bwMode="auto">
          <a:xfrm>
            <a:off x="3009900" y="5567363"/>
            <a:ext cx="501650" cy="396875"/>
            <a:chOff x="1749" y="3661"/>
            <a:chExt cx="316" cy="250"/>
          </a:xfrm>
        </p:grpSpPr>
        <p:sp>
          <p:nvSpPr>
            <p:cNvPr id="139348" name="Oval 47"/>
            <p:cNvSpPr>
              <a:spLocks noChangeArrowheads="1"/>
            </p:cNvSpPr>
            <p:nvPr/>
          </p:nvSpPr>
          <p:spPr bwMode="auto">
            <a:xfrm>
              <a:off x="1752" y="378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49" name="Line 48"/>
            <p:cNvSpPr>
              <a:spLocks noChangeShapeType="1"/>
            </p:cNvSpPr>
            <p:nvPr/>
          </p:nvSpPr>
          <p:spPr bwMode="auto">
            <a:xfrm>
              <a:off x="1752" y="377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0" name="Line 49"/>
            <p:cNvSpPr>
              <a:spLocks noChangeShapeType="1"/>
            </p:cNvSpPr>
            <p:nvPr/>
          </p:nvSpPr>
          <p:spPr bwMode="auto">
            <a:xfrm>
              <a:off x="2065" y="377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1" name="Rectangle 50"/>
            <p:cNvSpPr>
              <a:spLocks noChangeArrowheads="1"/>
            </p:cNvSpPr>
            <p:nvPr/>
          </p:nvSpPr>
          <p:spPr bwMode="auto">
            <a:xfrm>
              <a:off x="1752" y="377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2" name="Oval 51"/>
            <p:cNvSpPr>
              <a:spLocks noChangeArrowheads="1"/>
            </p:cNvSpPr>
            <p:nvPr/>
          </p:nvSpPr>
          <p:spPr bwMode="auto">
            <a:xfrm>
              <a:off x="1749" y="371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3" name="Rectangle 52"/>
            <p:cNvSpPr>
              <a:spLocks noChangeArrowheads="1"/>
            </p:cNvSpPr>
            <p:nvPr/>
          </p:nvSpPr>
          <p:spPr bwMode="auto">
            <a:xfrm>
              <a:off x="1834" y="3746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54" name="Text Box 53"/>
            <p:cNvSpPr txBox="1">
              <a:spLocks noChangeArrowheads="1"/>
            </p:cNvSpPr>
            <p:nvPr/>
          </p:nvSpPr>
          <p:spPr bwMode="auto">
            <a:xfrm>
              <a:off x="1765" y="3661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1a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9291" name="Group 54"/>
          <p:cNvGrpSpPr>
            <a:grpSpLocks/>
          </p:cNvGrpSpPr>
          <p:nvPr/>
        </p:nvGrpSpPr>
        <p:grpSpPr bwMode="auto">
          <a:xfrm>
            <a:off x="3552825" y="5856288"/>
            <a:ext cx="501650" cy="396875"/>
            <a:chOff x="2091" y="3843"/>
            <a:chExt cx="316" cy="250"/>
          </a:xfrm>
        </p:grpSpPr>
        <p:sp>
          <p:nvSpPr>
            <p:cNvPr id="139340" name="Oval 55"/>
            <p:cNvSpPr>
              <a:spLocks noChangeArrowheads="1"/>
            </p:cNvSpPr>
            <p:nvPr/>
          </p:nvSpPr>
          <p:spPr bwMode="auto">
            <a:xfrm>
              <a:off x="2094" y="396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41" name="Line 56"/>
            <p:cNvSpPr>
              <a:spLocks noChangeShapeType="1"/>
            </p:cNvSpPr>
            <p:nvPr/>
          </p:nvSpPr>
          <p:spPr bwMode="auto">
            <a:xfrm>
              <a:off x="2094" y="396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42" name="Line 57"/>
            <p:cNvSpPr>
              <a:spLocks noChangeShapeType="1"/>
            </p:cNvSpPr>
            <p:nvPr/>
          </p:nvSpPr>
          <p:spPr bwMode="auto">
            <a:xfrm>
              <a:off x="2407" y="396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43" name="Rectangle 58"/>
            <p:cNvSpPr>
              <a:spLocks noChangeArrowheads="1"/>
            </p:cNvSpPr>
            <p:nvPr/>
          </p:nvSpPr>
          <p:spPr bwMode="auto">
            <a:xfrm>
              <a:off x="2094" y="3960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44" name="Oval 59"/>
            <p:cNvSpPr>
              <a:spLocks noChangeArrowheads="1"/>
            </p:cNvSpPr>
            <p:nvPr/>
          </p:nvSpPr>
          <p:spPr bwMode="auto">
            <a:xfrm>
              <a:off x="2091" y="390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9345" name="Group 60"/>
            <p:cNvGrpSpPr>
              <a:grpSpLocks/>
            </p:cNvGrpSpPr>
            <p:nvPr/>
          </p:nvGrpSpPr>
          <p:grpSpPr bwMode="auto">
            <a:xfrm>
              <a:off x="2106" y="3843"/>
              <a:ext cx="294" cy="250"/>
              <a:chOff x="2910" y="2425"/>
              <a:chExt cx="296" cy="250"/>
            </a:xfrm>
          </p:grpSpPr>
          <p:sp>
            <p:nvSpPr>
              <p:cNvPr id="139346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47" name="Text Box 62"/>
              <p:cNvSpPr txBox="1">
                <a:spLocks noChangeArrowheads="1"/>
              </p:cNvSpPr>
              <p:nvPr/>
            </p:nvSpPr>
            <p:spPr bwMode="auto">
              <a:xfrm>
                <a:off x="2910" y="2425"/>
                <a:ext cx="2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1d</a:t>
                </a:r>
              </a:p>
            </p:txBody>
          </p:sp>
        </p:grpSp>
      </p:grpSp>
      <p:grpSp>
        <p:nvGrpSpPr>
          <p:cNvPr id="139292" name="Group 63"/>
          <p:cNvGrpSpPr>
            <a:grpSpLocks/>
          </p:cNvGrpSpPr>
          <p:nvPr/>
        </p:nvGrpSpPr>
        <p:grpSpPr bwMode="auto">
          <a:xfrm>
            <a:off x="4410075" y="5672138"/>
            <a:ext cx="501650" cy="396875"/>
            <a:chOff x="2016" y="1976"/>
            <a:chExt cx="316" cy="250"/>
          </a:xfrm>
        </p:grpSpPr>
        <p:sp>
          <p:nvSpPr>
            <p:cNvPr id="139332" name="Oval 64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3" name="Line 65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4" name="Line 66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5" name="Rectangle 67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6" name="Oval 68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9337" name="Group 69"/>
            <p:cNvGrpSpPr>
              <a:grpSpLocks/>
            </p:cNvGrpSpPr>
            <p:nvPr/>
          </p:nvGrpSpPr>
          <p:grpSpPr bwMode="auto">
            <a:xfrm>
              <a:off x="2029" y="1976"/>
              <a:ext cx="294" cy="250"/>
              <a:chOff x="2909" y="2425"/>
              <a:chExt cx="299" cy="250"/>
            </a:xfrm>
          </p:grpSpPr>
          <p:sp>
            <p:nvSpPr>
              <p:cNvPr id="139338" name="Rectangle 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9339" name="Text Box 71"/>
              <p:cNvSpPr txBox="1">
                <a:spLocks noChangeArrowheads="1"/>
              </p:cNvSpPr>
              <p:nvPr/>
            </p:nvSpPr>
            <p:spPr bwMode="auto">
              <a:xfrm>
                <a:off x="2909" y="2425"/>
                <a:ext cx="2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1b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39293" name="Group 72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39325" name="Oval 73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6" name="Line 74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7" name="Line 75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8" name="Rectangle 76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9" name="Oval 77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0" name="Rectangle 78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31" name="Text Box 79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2a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9294" name="Line 80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95" name="Line 81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96" name="Line 82"/>
          <p:cNvSpPr>
            <a:spLocks noChangeShapeType="1"/>
          </p:cNvSpPr>
          <p:nvPr/>
        </p:nvSpPr>
        <p:spPr bwMode="auto">
          <a:xfrm>
            <a:off x="5916613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297" name="Line 83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9298" name="Group 84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39318" name="Oval 85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9" name="Line 86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0" name="Line 87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1" name="Rectangle 88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2" name="Oval 89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3" name="Rectangle 90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24" name="Text Box 91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2c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9299" name="Group 92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39311" name="Oval 93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2" name="Line 94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3" name="Line 95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4" name="Rectangle 96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5" name="Oval 97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6" name="Rectangle 98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9317" name="Text Box 99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2b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39300" name="Text Box 100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39301" name="Freeform 101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80645000 w 738"/>
              <a:gd name="T1" fmla="*/ 992941563 h 1108"/>
              <a:gd name="T2" fmla="*/ 536794075 w 738"/>
              <a:gd name="T3" fmla="*/ 433466875 h 1108"/>
              <a:gd name="T4" fmla="*/ 1670864388 w 738"/>
              <a:gd name="T5" fmla="*/ 141128750 h 1108"/>
              <a:gd name="T6" fmla="*/ 1665824075 w 738"/>
              <a:gd name="T7" fmla="*/ 1282760325 h 1108"/>
              <a:gd name="T8" fmla="*/ 1706146575 w 738"/>
              <a:gd name="T9" fmla="*/ 2147483647 h 1108"/>
              <a:gd name="T10" fmla="*/ 851812813 w 738"/>
              <a:gd name="T11" fmla="*/ 2147483647 h 1108"/>
              <a:gd name="T12" fmla="*/ 128528763 w 738"/>
              <a:gd name="T13" fmla="*/ 2038807200 h 1108"/>
              <a:gd name="T14" fmla="*/ 80645000 w 738"/>
              <a:gd name="T15" fmla="*/ 992941563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302" name="Text Box 102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networks</a:t>
            </a:r>
          </a:p>
        </p:txBody>
      </p:sp>
      <p:sp>
        <p:nvSpPr>
          <p:cNvPr id="139303" name="Line 103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304" name="Freeform 104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163360752 h 420"/>
              <a:gd name="T2" fmla="*/ 41964069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305" name="Rectangle 105"/>
          <p:cNvSpPr>
            <a:spLocks noGrp="1" noChangeArrowheads="1"/>
          </p:cNvSpPr>
          <p:nvPr>
            <p:ph type="body" idx="1"/>
          </p:nvPr>
        </p:nvSpPr>
        <p:spPr>
          <a:xfrm>
            <a:off x="506413" y="1108075"/>
            <a:ext cx="7772400" cy="2370138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using eBGP session between 3a and 1c, AS3 sends prefix reachability info to AS1.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1c can then use iBGP do distribute new prefix info to all routers in AS1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1b can then re-advertise new reachability info to AS2 over 1b-to-2a eBGP session</a:t>
            </a:r>
          </a:p>
          <a:p>
            <a:pPr>
              <a:lnSpc>
                <a:spcPct val="90000"/>
              </a:lnSpc>
            </a:pPr>
            <a:r>
              <a:rPr lang="en-US" sz="2400"/>
              <a:t>when router learns of new prefix, it creates entry for prefix in its forwarding table.</a:t>
            </a:r>
          </a:p>
        </p:txBody>
      </p:sp>
      <p:sp>
        <p:nvSpPr>
          <p:cNvPr id="139306" name="Line 106"/>
          <p:cNvSpPr>
            <a:spLocks noChangeShapeType="1"/>
          </p:cNvSpPr>
          <p:nvPr/>
        </p:nvSpPr>
        <p:spPr bwMode="auto">
          <a:xfrm>
            <a:off x="3322638" y="4725988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307" name="Line 107"/>
          <p:cNvSpPr>
            <a:spLocks noChangeShapeType="1"/>
          </p:cNvSpPr>
          <p:nvPr/>
        </p:nvSpPr>
        <p:spPr bwMode="auto">
          <a:xfrm>
            <a:off x="3341688" y="5040313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308" name="Text Box 108"/>
          <p:cNvSpPr txBox="1">
            <a:spLocks noChangeArrowheads="1"/>
          </p:cNvSpPr>
          <p:nvPr/>
        </p:nvSpPr>
        <p:spPr bwMode="auto">
          <a:xfrm>
            <a:off x="4171950" y="4508500"/>
            <a:ext cx="1309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eBGP session</a:t>
            </a:r>
          </a:p>
        </p:txBody>
      </p:sp>
      <p:sp>
        <p:nvSpPr>
          <p:cNvPr id="139309" name="Text Box 109"/>
          <p:cNvSpPr txBox="1">
            <a:spLocks noChangeArrowheads="1"/>
          </p:cNvSpPr>
          <p:nvPr/>
        </p:nvSpPr>
        <p:spPr bwMode="auto">
          <a:xfrm>
            <a:off x="4198938" y="4857750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iBGP session</a:t>
            </a:r>
          </a:p>
        </p:txBody>
      </p:sp>
      <p:sp>
        <p:nvSpPr>
          <p:cNvPr id="139310" name="Freeform 110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1118949375 w 444"/>
              <a:gd name="T3" fmla="*/ 650200313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16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0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4B559BCF-B7B0-164E-8713-F982EFB9C4E0}" type="slidenum">
              <a:rPr lang="en-US" smtClean="0">
                <a:solidFill>
                  <a:srgbClr val="000000"/>
                </a:solidFill>
              </a:rPr>
              <a:pPr/>
              <a:t>52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029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50813"/>
            <a:ext cx="7772400" cy="1143000"/>
          </a:xfrm>
        </p:spPr>
        <p:txBody>
          <a:bodyPr/>
          <a:lstStyle/>
          <a:p>
            <a:r>
              <a:rPr lang="en-US"/>
              <a:t>Path attributes and BGP routes</a:t>
            </a:r>
          </a:p>
        </p:txBody>
      </p:sp>
      <p:sp>
        <p:nvSpPr>
          <p:cNvPr id="140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22400"/>
            <a:ext cx="8247063" cy="4648200"/>
          </a:xfrm>
        </p:spPr>
        <p:txBody>
          <a:bodyPr/>
          <a:lstStyle/>
          <a:p>
            <a:r>
              <a:rPr lang="en-US"/>
              <a:t>advertised prefix includes BGP attributes </a:t>
            </a:r>
          </a:p>
          <a:p>
            <a:pPr lvl="1"/>
            <a:r>
              <a:rPr lang="en-US"/>
              <a:t>prefix + attributes = “route”</a:t>
            </a:r>
          </a:p>
          <a:p>
            <a:r>
              <a:rPr lang="en-US"/>
              <a:t>two important attributes: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AS-PATH:</a:t>
            </a:r>
            <a:r>
              <a:rPr lang="en-US"/>
              <a:t> contains ASs through which prefix advertisement has passed: e.g., AS 67, AS 17 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NEXT-HOP:</a:t>
            </a:r>
            <a:r>
              <a:rPr lang="en-US"/>
              <a:t> indicates specific internal-AS router to next-hop AS. (may be multiple links from current AS to next-hop-AS)</a:t>
            </a:r>
          </a:p>
          <a:p>
            <a:r>
              <a:rPr lang="en-US"/>
              <a:t>gateway router receiving route advertisement uses </a:t>
            </a:r>
            <a:r>
              <a:rPr lang="en-US">
                <a:solidFill>
                  <a:srgbClr val="CC0000"/>
                </a:solidFill>
              </a:rPr>
              <a:t>import policy</a:t>
            </a:r>
            <a:r>
              <a:rPr lang="en-US"/>
              <a:t> to accept/decline</a:t>
            </a:r>
          </a:p>
          <a:p>
            <a:pPr lvl="1"/>
            <a:r>
              <a:rPr lang="en-US"/>
              <a:t>e.g., never route through AS x</a:t>
            </a:r>
          </a:p>
          <a:p>
            <a:pPr lvl="1"/>
            <a:r>
              <a:rPr lang="en-US" i="1">
                <a:solidFill>
                  <a:srgbClr val="CC0000"/>
                </a:solidFill>
              </a:rPr>
              <a:t>policy-based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/>
              <a:t>routing</a:t>
            </a:r>
          </a:p>
          <a:p>
            <a:pPr lvl="1"/>
            <a:endParaRPr lang="en-US"/>
          </a:p>
        </p:txBody>
      </p:sp>
      <p:pic>
        <p:nvPicPr>
          <p:cNvPr id="140294" name="Picture 5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688" y="9937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227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1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D484F199-4D97-CA45-8DCA-D7DE37D06142}" type="slidenum">
              <a:rPr lang="en-US" smtClean="0">
                <a:solidFill>
                  <a:srgbClr val="000000"/>
                </a:solidFill>
              </a:rPr>
              <a:pPr/>
              <a:t>53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56600" cy="1143000"/>
          </a:xfrm>
        </p:spPr>
        <p:txBody>
          <a:bodyPr/>
          <a:lstStyle/>
          <a:p>
            <a:r>
              <a:rPr lang="en-US" dirty="0"/>
              <a:t>BGP route </a:t>
            </a:r>
            <a:r>
              <a:rPr lang="en-US" dirty="0" smtClean="0"/>
              <a:t>selection (import policy)</a:t>
            </a:r>
            <a:endParaRPr lang="en-US" dirty="0"/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/>
            <a:r>
              <a:rPr lang="en-US"/>
              <a:t>router may learn about more than 1 route to destination AS, selects route based on:</a:t>
            </a:r>
          </a:p>
          <a:p>
            <a:pPr marL="1084263" lvl="1" indent="-457200">
              <a:buFont typeface="ZapfDingbats" charset="2"/>
              <a:buAutoNum type="arabicPeriod"/>
            </a:pPr>
            <a:r>
              <a:rPr lang="en-US"/>
              <a:t>local preference value attribute: policy decision</a:t>
            </a:r>
          </a:p>
          <a:p>
            <a:pPr marL="1084263" lvl="1" indent="-457200">
              <a:buFont typeface="ZapfDingbats" charset="2"/>
              <a:buAutoNum type="arabicPeriod"/>
            </a:pPr>
            <a:r>
              <a:rPr lang="en-US"/>
              <a:t>shortest AS-PATH </a:t>
            </a:r>
          </a:p>
          <a:p>
            <a:pPr marL="1084263" lvl="1" indent="-457200">
              <a:buFont typeface="ZapfDingbats" charset="2"/>
              <a:buAutoNum type="arabicPeriod"/>
            </a:pPr>
            <a:r>
              <a:rPr lang="en-US"/>
              <a:t>closest NEXT-HOP router: hot potato routing</a:t>
            </a:r>
          </a:p>
          <a:p>
            <a:pPr marL="1084263" lvl="1" indent="-457200">
              <a:buFont typeface="ZapfDingbats" charset="2"/>
              <a:buAutoNum type="arabicPeriod"/>
            </a:pPr>
            <a:r>
              <a:rPr lang="en-US"/>
              <a:t>additional criteria </a:t>
            </a:r>
          </a:p>
        </p:txBody>
      </p:sp>
      <p:pic>
        <p:nvPicPr>
          <p:cNvPr id="141318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621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1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D484F199-4D97-CA45-8DCA-D7DE37D06142}" type="slidenum">
              <a:rPr lang="en-US" smtClean="0">
                <a:solidFill>
                  <a:srgbClr val="000000"/>
                </a:solidFill>
              </a:rPr>
              <a:pPr/>
              <a:t>54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56600" cy="1143000"/>
          </a:xfrm>
        </p:spPr>
        <p:txBody>
          <a:bodyPr/>
          <a:lstStyle/>
          <a:p>
            <a:r>
              <a:rPr lang="en-US" dirty="0"/>
              <a:t>BGP</a:t>
            </a:r>
            <a:r>
              <a:rPr lang="en-US" dirty="0" smtClean="0"/>
              <a:t> re-announce (export policy)</a:t>
            </a:r>
            <a:endParaRPr lang="en-US" dirty="0"/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2"/>
            <a:ext cx="7772400" cy="2389855"/>
          </a:xfrm>
        </p:spPr>
        <p:txBody>
          <a:bodyPr/>
          <a:lstStyle/>
          <a:p>
            <a:pPr marL="346075" indent="-346075"/>
            <a:r>
              <a:rPr lang="en-US" dirty="0" smtClean="0"/>
              <a:t>Routers commonly use “valley-free” routing export policy</a:t>
            </a:r>
          </a:p>
          <a:p>
            <a:pPr marL="746125" lvl="1" indent="-346075"/>
            <a:r>
              <a:rPr lang="en-US" dirty="0" smtClean="0"/>
              <a:t>Never advertise peer or provider routes to another peer or provider.</a:t>
            </a:r>
          </a:p>
          <a:p>
            <a:pPr marL="346075" indent="-346075"/>
            <a:r>
              <a:rPr lang="en-US" dirty="0" smtClean="0"/>
              <a:t>Examples (arrows indicate $ flow or customer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provider relationship, else peering):</a:t>
            </a:r>
            <a:endParaRPr lang="en-US" dirty="0" smtClean="0"/>
          </a:p>
        </p:txBody>
      </p:sp>
      <p:pic>
        <p:nvPicPr>
          <p:cNvPr id="141318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8"/>
          <p:cNvGrpSpPr/>
          <p:nvPr/>
        </p:nvGrpSpPr>
        <p:grpSpPr>
          <a:xfrm>
            <a:off x="120337" y="4590716"/>
            <a:ext cx="1633621" cy="917074"/>
            <a:chOff x="240649" y="4590716"/>
            <a:chExt cx="1633621" cy="917074"/>
          </a:xfrm>
        </p:grpSpPr>
        <p:sp>
          <p:nvSpPr>
            <p:cNvPr id="7" name="Oval 6"/>
            <p:cNvSpPr/>
            <p:nvPr/>
          </p:nvSpPr>
          <p:spPr bwMode="auto">
            <a:xfrm>
              <a:off x="240649" y="5227053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0417" y="4590716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9" idx="3"/>
            </p:cNvCxnSpPr>
            <p:nvPr/>
          </p:nvCxnSpPr>
          <p:spPr bwMode="auto">
            <a:xfrm rot="5400000" flipH="1" flipV="1">
              <a:off x="342918" y="4868441"/>
              <a:ext cx="396713" cy="32051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1133659" y="5063958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3" name="Straight Arrow Connector 12"/>
            <p:cNvCxnSpPr>
              <a:stCxn id="9" idx="5"/>
              <a:endCxn id="12" idx="1"/>
            </p:cNvCxnSpPr>
            <p:nvPr/>
          </p:nvCxnSpPr>
          <p:spPr bwMode="auto">
            <a:xfrm rot="16200000" flipH="1">
              <a:off x="900041" y="4830339"/>
              <a:ext cx="274731" cy="27473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>
              <a:off x="1593533" y="4601410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9" name="Straight Arrow Connector 18"/>
            <p:cNvCxnSpPr>
              <a:stCxn id="12" idx="7"/>
              <a:endCxn id="18" idx="3"/>
            </p:cNvCxnSpPr>
            <p:nvPr/>
          </p:nvCxnSpPr>
          <p:spPr bwMode="auto">
            <a:xfrm rot="5400000" flipH="1" flipV="1">
              <a:off x="1371946" y="4842372"/>
              <a:ext cx="264037" cy="261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2077478" y="4582694"/>
            <a:ext cx="1713831" cy="917074"/>
            <a:chOff x="240649" y="4590716"/>
            <a:chExt cx="1713831" cy="917074"/>
          </a:xfrm>
        </p:grpSpPr>
        <p:sp>
          <p:nvSpPr>
            <p:cNvPr id="32" name="Oval 31"/>
            <p:cNvSpPr/>
            <p:nvPr/>
          </p:nvSpPr>
          <p:spPr bwMode="auto">
            <a:xfrm>
              <a:off x="240649" y="5227053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352943" y="4590716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4" name="Straight Arrow Connector 33"/>
            <p:cNvCxnSpPr>
              <a:stCxn id="32" idx="0"/>
              <a:endCxn id="33" idx="3"/>
            </p:cNvCxnSpPr>
            <p:nvPr/>
          </p:nvCxnSpPr>
          <p:spPr bwMode="auto">
            <a:xfrm rot="5400000" flipH="1" flipV="1">
              <a:off x="189181" y="5022178"/>
              <a:ext cx="396713" cy="1303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>
              <a:off x="1040080" y="4596066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6" name="Straight Arrow Connector 35"/>
            <p:cNvCxnSpPr>
              <a:stCxn id="33" idx="6"/>
              <a:endCxn id="35" idx="2"/>
            </p:cNvCxnSpPr>
            <p:nvPr/>
          </p:nvCxnSpPr>
          <p:spPr bwMode="auto">
            <a:xfrm>
              <a:off x="633680" y="4731085"/>
              <a:ext cx="406400" cy="535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1673743" y="4601410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8" name="Straight Arrow Connector 37"/>
            <p:cNvCxnSpPr>
              <a:stCxn id="35" idx="6"/>
              <a:endCxn id="37" idx="2"/>
            </p:cNvCxnSpPr>
            <p:nvPr/>
          </p:nvCxnSpPr>
          <p:spPr bwMode="auto">
            <a:xfrm>
              <a:off x="1320817" y="4736435"/>
              <a:ext cx="352926" cy="53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3941044" y="4606759"/>
            <a:ext cx="1120272" cy="911724"/>
            <a:chOff x="240649" y="4596066"/>
            <a:chExt cx="1120272" cy="911724"/>
          </a:xfrm>
        </p:grpSpPr>
        <p:sp>
          <p:nvSpPr>
            <p:cNvPr id="58" name="Oval 57"/>
            <p:cNvSpPr/>
            <p:nvPr/>
          </p:nvSpPr>
          <p:spPr bwMode="auto">
            <a:xfrm>
              <a:off x="240649" y="5227053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901031" y="5219012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60" name="Straight Arrow Connector 59"/>
            <p:cNvCxnSpPr>
              <a:stCxn id="58" idx="6"/>
              <a:endCxn id="59" idx="2"/>
            </p:cNvCxnSpPr>
            <p:nvPr/>
          </p:nvCxnSpPr>
          <p:spPr bwMode="auto">
            <a:xfrm flipV="1">
              <a:off x="521386" y="5359381"/>
              <a:ext cx="379645" cy="804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61" name="Oval 60"/>
            <p:cNvSpPr/>
            <p:nvPr/>
          </p:nvSpPr>
          <p:spPr bwMode="auto">
            <a:xfrm>
              <a:off x="1080184" y="4596066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62" name="Straight Arrow Connector 61"/>
            <p:cNvCxnSpPr>
              <a:stCxn id="59" idx="6"/>
              <a:endCxn id="61" idx="4"/>
            </p:cNvCxnSpPr>
            <p:nvPr/>
          </p:nvCxnSpPr>
          <p:spPr bwMode="auto">
            <a:xfrm flipV="1">
              <a:off x="1181768" y="4876803"/>
              <a:ext cx="38785" cy="48257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7" name="Group 76"/>
          <p:cNvGrpSpPr/>
          <p:nvPr/>
        </p:nvGrpSpPr>
        <p:grpSpPr>
          <a:xfrm>
            <a:off x="5446320" y="4192352"/>
            <a:ext cx="1633621" cy="1481204"/>
            <a:chOff x="240649" y="4120162"/>
            <a:chExt cx="1633621" cy="1481204"/>
          </a:xfrm>
        </p:grpSpPr>
        <p:sp>
          <p:nvSpPr>
            <p:cNvPr id="78" name="Oval 77"/>
            <p:cNvSpPr/>
            <p:nvPr/>
          </p:nvSpPr>
          <p:spPr bwMode="auto">
            <a:xfrm>
              <a:off x="240649" y="5320629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660417" y="4884812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80" name="Straight Arrow Connector 79"/>
            <p:cNvCxnSpPr>
              <a:stCxn id="78" idx="7"/>
              <a:endCxn id="79" idx="3"/>
            </p:cNvCxnSpPr>
            <p:nvPr/>
          </p:nvCxnSpPr>
          <p:spPr bwMode="auto">
            <a:xfrm rot="5400000" flipH="1" flipV="1">
              <a:off x="472248" y="5132461"/>
              <a:ext cx="237306" cy="22125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1" name="Oval 80"/>
            <p:cNvSpPr/>
            <p:nvPr/>
          </p:nvSpPr>
          <p:spPr bwMode="auto">
            <a:xfrm>
              <a:off x="1133659" y="4555974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82" name="Straight Arrow Connector 81"/>
            <p:cNvCxnSpPr>
              <a:stCxn id="79" idx="6"/>
              <a:endCxn id="81" idx="3"/>
            </p:cNvCxnSpPr>
            <p:nvPr/>
          </p:nvCxnSpPr>
          <p:spPr bwMode="auto">
            <a:xfrm flipV="1">
              <a:off x="941154" y="4795598"/>
              <a:ext cx="233618" cy="22958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3" name="Oval 82"/>
            <p:cNvSpPr/>
            <p:nvPr/>
          </p:nvSpPr>
          <p:spPr bwMode="auto">
            <a:xfrm>
              <a:off x="1593533" y="4120162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84" name="Straight Arrow Connector 83"/>
            <p:cNvCxnSpPr>
              <a:stCxn id="81" idx="7"/>
              <a:endCxn id="83" idx="3"/>
            </p:cNvCxnSpPr>
            <p:nvPr/>
          </p:nvCxnSpPr>
          <p:spPr bwMode="auto">
            <a:xfrm rot="5400000" flipH="1" flipV="1">
              <a:off x="1385314" y="4347756"/>
              <a:ext cx="237301" cy="261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3" name="Group 102"/>
          <p:cNvGrpSpPr/>
          <p:nvPr/>
        </p:nvGrpSpPr>
        <p:grpSpPr>
          <a:xfrm>
            <a:off x="6841982" y="4646882"/>
            <a:ext cx="2093490" cy="1138968"/>
            <a:chOff x="6841982" y="4646882"/>
            <a:chExt cx="2093490" cy="1138968"/>
          </a:xfrm>
        </p:grpSpPr>
        <p:sp>
          <p:nvSpPr>
            <p:cNvPr id="89" name="Oval 88"/>
            <p:cNvSpPr/>
            <p:nvPr/>
          </p:nvSpPr>
          <p:spPr bwMode="auto">
            <a:xfrm>
              <a:off x="6841982" y="5505113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275118" y="5069296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91" name="Straight Arrow Connector 90"/>
            <p:cNvCxnSpPr>
              <a:stCxn id="89" idx="7"/>
              <a:endCxn id="90" idx="3"/>
            </p:cNvCxnSpPr>
            <p:nvPr/>
          </p:nvCxnSpPr>
          <p:spPr bwMode="auto">
            <a:xfrm rot="5400000" flipH="1" flipV="1">
              <a:off x="7080265" y="5310261"/>
              <a:ext cx="237306" cy="2346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2" name="Oval 91"/>
            <p:cNvSpPr/>
            <p:nvPr/>
          </p:nvSpPr>
          <p:spPr bwMode="auto">
            <a:xfrm>
              <a:off x="7734992" y="4646882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93" name="Straight Arrow Connector 92"/>
            <p:cNvCxnSpPr>
              <a:stCxn id="90" idx="7"/>
              <a:endCxn id="92" idx="3"/>
            </p:cNvCxnSpPr>
            <p:nvPr/>
          </p:nvCxnSpPr>
          <p:spPr bwMode="auto">
            <a:xfrm rot="5400000" flipH="1" flipV="1">
              <a:off x="7533472" y="4867777"/>
              <a:ext cx="223903" cy="261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4" name="Oval 93"/>
            <p:cNvSpPr/>
            <p:nvPr/>
          </p:nvSpPr>
          <p:spPr bwMode="auto">
            <a:xfrm>
              <a:off x="8382018" y="4652214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95" name="Straight Arrow Connector 94"/>
            <p:cNvCxnSpPr>
              <a:stCxn id="92" idx="6"/>
              <a:endCxn id="94" idx="2"/>
            </p:cNvCxnSpPr>
            <p:nvPr/>
          </p:nvCxnSpPr>
          <p:spPr bwMode="auto">
            <a:xfrm>
              <a:off x="8015729" y="4787251"/>
              <a:ext cx="366289" cy="533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99" name="Oval 98"/>
            <p:cNvSpPr/>
            <p:nvPr/>
          </p:nvSpPr>
          <p:spPr bwMode="auto">
            <a:xfrm>
              <a:off x="8654735" y="5285878"/>
              <a:ext cx="280737" cy="2807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100" name="Straight Arrow Connector 99"/>
            <p:cNvCxnSpPr>
              <a:stCxn id="94" idx="4"/>
              <a:endCxn id="99" idx="1"/>
            </p:cNvCxnSpPr>
            <p:nvPr/>
          </p:nvCxnSpPr>
          <p:spPr bwMode="auto">
            <a:xfrm rot="16200000" flipH="1">
              <a:off x="8412097" y="5043240"/>
              <a:ext cx="394040" cy="17346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sp>
        <p:nvSpPr>
          <p:cNvPr id="104" name="TextBox 103"/>
          <p:cNvSpPr txBox="1"/>
          <p:nvPr/>
        </p:nvSpPr>
        <p:spPr>
          <a:xfrm>
            <a:off x="454527" y="5975685"/>
            <a:ext cx="83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Q: Which of the above routes are permitted by “valley free” export policy?</a:t>
            </a:r>
          </a:p>
        </p:txBody>
      </p:sp>
    </p:spTree>
    <p:extLst>
      <p:ext uri="{BB962C8B-B14F-4D97-AF65-F5344CB8AC3E}">
        <p14:creationId xmlns:p14="http://schemas.microsoft.com/office/powerpoint/2010/main" val="239285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2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0DED6C50-9414-0B49-8701-7B24D849EEF5}" type="slidenum">
              <a:rPr lang="en-US" smtClean="0">
                <a:solidFill>
                  <a:srgbClr val="000000"/>
                </a:solidFill>
              </a:rPr>
              <a:pPr/>
              <a:t>55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2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BGP messages</a:t>
            </a:r>
            <a:endParaRPr lang="en-US" sz="320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5029200"/>
          </a:xfrm>
        </p:spPr>
        <p:txBody>
          <a:bodyPr/>
          <a:lstStyle/>
          <a:p>
            <a:r>
              <a:rPr lang="en-US" sz="2400"/>
              <a:t>BGP messages exchanged between peers over TCP connection</a:t>
            </a:r>
          </a:p>
          <a:p>
            <a:r>
              <a:rPr lang="en-US" sz="2400"/>
              <a:t>BGP messages: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OPEN:</a:t>
            </a:r>
            <a:r>
              <a:rPr lang="en-US"/>
              <a:t> opens TCP connection to peer and authenticates sender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UPDATE: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advertises new path (or withdraws old)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KEEPALIVE:</a:t>
            </a:r>
            <a:r>
              <a:rPr lang="en-US"/>
              <a:t> keeps connection alive in absence of UPDATES; also ACKs OPEN request</a:t>
            </a:r>
          </a:p>
          <a:p>
            <a:pPr lvl="1"/>
            <a:r>
              <a:rPr lang="en-US">
                <a:solidFill>
                  <a:srgbClr val="CC0000"/>
                </a:solidFill>
              </a:rPr>
              <a:t>NOTIFICATION:</a:t>
            </a:r>
            <a:r>
              <a:rPr lang="en-US"/>
              <a:t> reports errors in previous msg; also used to close connection</a:t>
            </a:r>
            <a:endParaRPr lang="en-US" sz="2800"/>
          </a:p>
        </p:txBody>
      </p:sp>
      <p:pic>
        <p:nvPicPr>
          <p:cNvPr id="142342" name="Picture 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3" y="1044575"/>
            <a:ext cx="3016250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1252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3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212BD460-A92F-8048-A418-F3A4D83732D7}" type="slidenum">
              <a:rPr lang="en-US" smtClean="0">
                <a:solidFill>
                  <a:srgbClr val="000000"/>
                </a:solidFill>
              </a:rPr>
              <a:pPr/>
              <a:t>56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43364" name="Picture 42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00012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BGP routing policy</a:t>
            </a:r>
          </a:p>
        </p:txBody>
      </p:sp>
      <p:sp>
        <p:nvSpPr>
          <p:cNvPr id="143366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67" name="Rectangle 4"/>
          <p:cNvSpPr>
            <a:spLocks noChangeArrowheads="1"/>
          </p:cNvSpPr>
          <p:nvPr/>
        </p:nvSpPr>
        <p:spPr bwMode="auto">
          <a:xfrm>
            <a:off x="355600" y="3744913"/>
            <a:ext cx="82296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A,B,C are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provider networks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X,W,Y are customer (of provider networks)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X is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dual-homed: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attached to two networks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4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X does not want to route from B via X to C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4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.. so X will not advertise to B a route to C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endParaRPr lang="en-US" sz="2400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143368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43369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0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1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2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43373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43374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5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43376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7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78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43379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0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1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43382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3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Y</a:t>
              </a:r>
            </a:p>
          </p:txBody>
        </p:sp>
        <p:sp>
          <p:nvSpPr>
            <p:cNvPr id="143384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5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6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7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8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89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0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1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2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</a:rPr>
                <a:t>: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3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4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5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customer </a:t>
              </a:r>
            </a:p>
          </p:txBody>
        </p:sp>
        <p:sp>
          <p:nvSpPr>
            <p:cNvPr id="143396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network:</a:t>
              </a:r>
            </a:p>
          </p:txBody>
        </p:sp>
        <p:sp>
          <p:nvSpPr>
            <p:cNvPr id="143397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3398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399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provider</a:t>
              </a:r>
            </a:p>
          </p:txBody>
        </p:sp>
        <p:sp>
          <p:nvSpPr>
            <p:cNvPr id="143400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3401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network</a:t>
              </a:r>
            </a:p>
          </p:txBody>
        </p:sp>
        <p:sp>
          <p:nvSpPr>
            <p:cNvPr id="143402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3403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3404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81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4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C40D30EA-B61E-044B-93E2-7F4EE99732EC}" type="slidenum">
              <a:rPr lang="en-US" smtClean="0">
                <a:solidFill>
                  <a:srgbClr val="000000"/>
                </a:solidFill>
              </a:rPr>
              <a:pPr/>
              <a:t>57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44388" name="Picture 41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713" y="100330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BGP routing policy (2)</a:t>
            </a:r>
          </a:p>
        </p:txBody>
      </p:sp>
      <p:sp>
        <p:nvSpPr>
          <p:cNvPr id="144390" name="Rectangle 3"/>
          <p:cNvSpPr>
            <a:spLocks noChangeArrowheads="1"/>
          </p:cNvSpPr>
          <p:nvPr/>
        </p:nvSpPr>
        <p:spPr bwMode="auto">
          <a:xfrm>
            <a:off x="355600" y="3529013"/>
            <a:ext cx="82296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A advertises path AW  to B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B advertises path BAW to X </a:t>
            </a:r>
            <a:endParaRPr lang="en-US" sz="2400">
              <a:solidFill>
                <a:srgbClr val="FF0000"/>
              </a:solidFill>
              <a:latin typeface="Gill Sans MT" charset="0"/>
            </a:endParaRP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400">
                <a:solidFill>
                  <a:srgbClr val="000000"/>
                </a:solidFill>
                <a:latin typeface="Gill Sans MT" charset="0"/>
              </a:rPr>
              <a:t>Should B advertise path BAW to C?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No way! B gets no “revenue” for routing CBAW since neither W nor C are B’s customers 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B wants to force C to route to w via A</a:t>
            </a:r>
          </a:p>
          <a:p>
            <a:pPr marL="742950" lvl="1" indent="-28575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2"/>
              <a:buChar char="§"/>
            </a:pP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B wants to route </a:t>
            </a:r>
            <a:r>
              <a:rPr lang="en-US" sz="2000" i="1">
                <a:solidFill>
                  <a:srgbClr val="CC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only</a:t>
            </a:r>
            <a:r>
              <a:rPr lang="en-US" sz="2000" i="1">
                <a:solidFill>
                  <a:srgbClr val="FF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-128"/>
                <a:cs typeface="ＭＳ Ｐゴシック" charset="-128"/>
              </a:rPr>
              <a:t>to/from its customers!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endParaRPr lang="en-US" sz="2000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144391" name="Group 4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44392" name="AutoShape 5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393" name="Freeform 6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394" name="Freeform 7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395" name="Rectangle 8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44396" name="Rectangle 9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44397" name="Freeform 10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398" name="Rectangle 11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44399" name="Rectangle 12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0" name="Freeform 13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1" name="Rectangle 14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144402" name="Rectangle 15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3" name="Freeform 16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4" name="Rectangle 17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44405" name="Freeform 18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6" name="Rectangle 19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" charset="0"/>
                </a:rPr>
                <a:t>Y</a:t>
              </a:r>
            </a:p>
          </p:txBody>
        </p:sp>
        <p:sp>
          <p:nvSpPr>
            <p:cNvPr id="144407" name="Line 20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8" name="Line 21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09" name="Line 22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0" name="Line 23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1" name="Line 24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2" name="Line 25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3" name="Line 26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4" name="Rectangle 27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5" name="Rectangle 28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</a:rPr>
                <a:t>: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6" name="Rectangle 29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7" name="Rectangle 30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18" name="Rectangle 31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customer </a:t>
              </a:r>
            </a:p>
          </p:txBody>
        </p:sp>
        <p:sp>
          <p:nvSpPr>
            <p:cNvPr id="144419" name="Rectangle 32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network:</a:t>
              </a:r>
            </a:p>
          </p:txBody>
        </p:sp>
        <p:sp>
          <p:nvSpPr>
            <p:cNvPr id="144420" name="Rectangle 33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4421" name="Rectangle 34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22" name="Rectangle 35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provider</a:t>
              </a:r>
            </a:p>
          </p:txBody>
        </p:sp>
        <p:sp>
          <p:nvSpPr>
            <p:cNvPr id="144423" name="Rectangle 36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4424" name="Rectangle 37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network</a:t>
              </a:r>
            </a:p>
          </p:txBody>
        </p:sp>
        <p:sp>
          <p:nvSpPr>
            <p:cNvPr id="144425" name="Rectangle 38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44426" name="Freeform 39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4427" name="Freeform 40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2350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45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BDD9FD26-EB7E-BC40-B878-572FFC90472B}" type="slidenum">
              <a:rPr lang="en-US" smtClean="0">
                <a:solidFill>
                  <a:srgbClr val="000000"/>
                </a:solidFill>
              </a:rPr>
              <a:pPr/>
              <a:t>58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different Intra-, Inter-AS routing ?</a:t>
            </a:r>
            <a:r>
              <a:rPr lang="en-US" sz="4800"/>
              <a:t> </a:t>
            </a: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3200" i="1">
                <a:solidFill>
                  <a:srgbClr val="CC0000"/>
                </a:solidFill>
              </a:rPr>
              <a:t>policy:</a:t>
            </a:r>
            <a:r>
              <a:rPr lang="en-US"/>
              <a:t> </a:t>
            </a:r>
          </a:p>
          <a:p>
            <a:r>
              <a:rPr lang="en-US"/>
              <a:t>inter-AS: admin wants control over how its traffic routed, who routes through its net. </a:t>
            </a:r>
          </a:p>
          <a:p>
            <a:r>
              <a:rPr lang="en-US"/>
              <a:t>intra-AS: single admin, so no policy decisions needed</a:t>
            </a:r>
          </a:p>
          <a:p>
            <a:pPr>
              <a:buFont typeface="Wingdings" charset="2"/>
              <a:buNone/>
            </a:pPr>
            <a:r>
              <a:rPr lang="en-US" sz="3200" i="1">
                <a:solidFill>
                  <a:srgbClr val="CC0000"/>
                </a:solidFill>
              </a:rPr>
              <a:t>scale:</a:t>
            </a:r>
            <a:endParaRPr lang="en-US" i="1">
              <a:solidFill>
                <a:srgbClr val="CC0000"/>
              </a:solidFill>
            </a:endParaRPr>
          </a:p>
          <a:p>
            <a:r>
              <a:rPr lang="en-US"/>
              <a:t>hierarchical routing saves table size, reduced update traffic</a:t>
            </a:r>
          </a:p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performance: </a:t>
            </a:r>
          </a:p>
          <a:p>
            <a:r>
              <a:rPr lang="en-US"/>
              <a:t>intra-AS: can focus on performance</a:t>
            </a:r>
          </a:p>
          <a:p>
            <a:r>
              <a:rPr lang="en-US"/>
              <a:t>inter-AS: policy may dominate over performance</a:t>
            </a:r>
          </a:p>
        </p:txBody>
      </p:sp>
      <p:pic>
        <p:nvPicPr>
          <p:cNvPr id="145414" name="Picture 4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049338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93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993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6B2F618E-D481-C047-9058-F00A06340BC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99332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0144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Link-State Routing Algorithm</a:t>
            </a:r>
            <a:endParaRPr lang="en-US"/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55750"/>
            <a:ext cx="3810000" cy="4903788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Dijkstra’s algorithm</a:t>
            </a:r>
          </a:p>
          <a:p>
            <a:r>
              <a:rPr lang="en-US" sz="2400"/>
              <a:t>net topology, link costs known to all nodes</a:t>
            </a:r>
          </a:p>
          <a:p>
            <a:pPr lvl="1"/>
            <a:r>
              <a:rPr lang="en-US" sz="2000"/>
              <a:t>accomplished via “link state broadcast” </a:t>
            </a:r>
          </a:p>
          <a:p>
            <a:pPr lvl="1"/>
            <a:r>
              <a:rPr lang="en-US" sz="2000"/>
              <a:t>all nodes have same info</a:t>
            </a:r>
          </a:p>
          <a:p>
            <a:r>
              <a:rPr lang="en-US" sz="2400"/>
              <a:t>computes least cost paths from one node (‘source”) to all other nodes</a:t>
            </a:r>
          </a:p>
          <a:p>
            <a:pPr lvl="1"/>
            <a:r>
              <a:rPr lang="en-US" sz="2000"/>
              <a:t>gives </a:t>
            </a:r>
            <a:r>
              <a:rPr lang="en-US" sz="2000" i="1">
                <a:solidFill>
                  <a:srgbClr val="000099"/>
                </a:solidFill>
              </a:rPr>
              <a:t>forwarding table</a:t>
            </a:r>
            <a:r>
              <a:rPr lang="en-US" sz="2000"/>
              <a:t> for that node</a:t>
            </a:r>
          </a:p>
          <a:p>
            <a:r>
              <a:rPr lang="en-US" sz="2400"/>
              <a:t>iterative: after k iterations, know least cost path to k dest.’s</a:t>
            </a:r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5000"/>
              </a:lnSpc>
              <a:buFont typeface="Wingdings" charset="2"/>
              <a:buNone/>
            </a:pPr>
            <a:r>
              <a:rPr lang="en-US" i="1">
                <a:solidFill>
                  <a:srgbClr val="CC0000"/>
                </a:solidFill>
              </a:rPr>
              <a:t>notation: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2400"/>
              <a:t> link cost from node x to y;  = ∞ if not direct neighbors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2400"/>
              <a:t> current value of cost of path from source to dest.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2400"/>
              <a:t> predecessor node along path from source to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>
                <a:solidFill>
                  <a:srgbClr val="000099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/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F10B8078-C5B2-0E4B-BFC1-E7AA1B40C7B4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1380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Dijsktra’s Algorithm</a:t>
            </a:r>
            <a:endParaRPr lang="en-US"/>
          </a:p>
        </p:txBody>
      </p:sp>
      <p:sp>
        <p:nvSpPr>
          <p:cNvPr id="100358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30416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1  </a:t>
            </a:r>
            <a:r>
              <a:rPr lang="en-US" sz="2000" b="1" i="1" dirty="0">
                <a:solidFill>
                  <a:srgbClr val="000000"/>
                </a:solidFill>
                <a:latin typeface="Arial" charset="0"/>
              </a:rPr>
              <a:t>Initialization: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    N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= {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u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}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3    for all nodes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4      if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adjacent to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u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5          then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D(v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) =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c(u,v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6      else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D(v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) =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7 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r>
              <a:rPr lang="en-US" sz="2000" b="1" i="1" dirty="0">
                <a:solidFill>
                  <a:srgbClr val="000000"/>
                </a:solidFill>
                <a:latin typeface="Arial" charset="0"/>
              </a:rPr>
              <a:t>Loop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     ?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??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lain" startAt="8"/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000" b="1" i="1" dirty="0">
                <a:solidFill>
                  <a:srgbClr val="000000"/>
                </a:solidFill>
                <a:latin typeface="Arial" charset="0"/>
              </a:rPr>
              <a:t>until all nodes in N</a:t>
            </a:r>
            <a:r>
              <a:rPr lang="en-US" sz="20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101383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1270158750 w 504"/>
              <a:gd name="T1" fmla="*/ 2147483647 h 1818"/>
              <a:gd name="T2" fmla="*/ 302418750 w 504"/>
              <a:gd name="T3" fmla="*/ 2147483647 h 1818"/>
              <a:gd name="T4" fmla="*/ 226814063 w 504"/>
              <a:gd name="T5" fmla="*/ 483870000 h 1818"/>
              <a:gd name="T6" fmla="*/ 997981875 w 504"/>
              <a:gd name="T7" fmla="*/ 362902500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717382" y="947320"/>
            <a:ext cx="3571875" cy="2236788"/>
            <a:chOff x="3162" y="1071"/>
            <a:chExt cx="2250" cy="1409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0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50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76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7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1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74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5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3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53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70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1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4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68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69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5" name="Group 60"/>
            <p:cNvGrpSpPr>
              <a:grpSpLocks/>
            </p:cNvGrpSpPr>
            <p:nvPr/>
          </p:nvGrpSpPr>
          <p:grpSpPr bwMode="auto">
            <a:xfrm>
              <a:off x="5039" y="1756"/>
              <a:ext cx="213" cy="288"/>
              <a:chOff x="2949" y="2395"/>
              <a:chExt cx="214" cy="288"/>
            </a:xfrm>
          </p:grpSpPr>
          <p:sp>
            <p:nvSpPr>
              <p:cNvPr id="66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67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7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8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9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1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2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3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5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028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03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6C8E1C24-2B9F-3941-AFB1-61E9B4383D6C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0356" name="Picture 6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Dijsktra’s Algorithm</a:t>
            </a:r>
            <a:endParaRPr lang="en-US"/>
          </a:p>
        </p:txBody>
      </p:sp>
      <p:sp>
        <p:nvSpPr>
          <p:cNvPr id="100358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Initialization: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    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= {u}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    for all nodes v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      if v adjacent to u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          then D(v) = c(u,v)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      else D(v) = 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∞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7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8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Loop</a:t>
            </a:r>
            <a:r>
              <a:rPr lang="en-US" sz="2000" i="1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9     find w not in 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such that D(w) is a minimum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10    add w to 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11    update D(v) for all v adjacent to w and not in 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: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12       </a:t>
            </a:r>
            <a:r>
              <a:rPr lang="en-US" sz="2000" b="1">
                <a:solidFill>
                  <a:srgbClr val="CC0000"/>
                </a:solidFill>
                <a:latin typeface="Arial" charset="0"/>
              </a:rPr>
              <a:t>D(v) = min( D(v), D(w) + c(w,v) 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13    /* new cost to v is either old cost to v or known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14     shortest path cost to w plus cost from w to v */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15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until all nodes in N</a:t>
            </a:r>
            <a:r>
              <a:rPr lang="en-US" sz="2000" b="1" i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100359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1270158750 w 504"/>
              <a:gd name="T1" fmla="*/ 2147483647 h 1818"/>
              <a:gd name="T2" fmla="*/ 302418750 w 504"/>
              <a:gd name="T3" fmla="*/ 2147483647 h 1818"/>
              <a:gd name="T4" fmla="*/ 226814063 w 504"/>
              <a:gd name="T5" fmla="*/ 483870000 h 1818"/>
              <a:gd name="T6" fmla="*/ 997981875 w 504"/>
              <a:gd name="T7" fmla="*/ 362902500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717382" y="947320"/>
            <a:ext cx="3571875" cy="2236788"/>
            <a:chOff x="3162" y="1071"/>
            <a:chExt cx="2250" cy="1409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0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069 h 174"/>
                <a:gd name="T2" fmla="*/ 67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50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76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7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1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74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5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3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x</a:t>
                </a:r>
              </a:p>
            </p:txBody>
          </p:sp>
        </p:grpSp>
        <p:grpSp>
          <p:nvGrpSpPr>
            <p:cNvPr id="53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70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1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4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68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69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55" name="Group 60"/>
            <p:cNvGrpSpPr>
              <a:grpSpLocks/>
            </p:cNvGrpSpPr>
            <p:nvPr/>
          </p:nvGrpSpPr>
          <p:grpSpPr bwMode="auto">
            <a:xfrm>
              <a:off x="5039" y="1756"/>
              <a:ext cx="213" cy="288"/>
              <a:chOff x="2949" y="2395"/>
              <a:chExt cx="214" cy="288"/>
            </a:xfrm>
          </p:grpSpPr>
          <p:sp>
            <p:nvSpPr>
              <p:cNvPr id="66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67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</a:rPr>
                  <a:t>z</a:t>
                </a:r>
              </a:p>
            </p:txBody>
          </p:sp>
        </p:grp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7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8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9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1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2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3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4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5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635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Network Layer</a:t>
            </a:r>
          </a:p>
        </p:txBody>
      </p:sp>
      <p:sp>
        <p:nvSpPr>
          <p:cNvPr id="1024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4-</a:t>
            </a:r>
            <a:fld id="{39EF7787-8F7B-0843-9DE6-515F07B78C20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102404" name="Picture 133" descr="underline_bas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05" name="Group 2"/>
          <p:cNvGrpSpPr>
            <a:grpSpLocks/>
          </p:cNvGrpSpPr>
          <p:nvPr/>
        </p:nvGrpSpPr>
        <p:grpSpPr bwMode="auto">
          <a:xfrm>
            <a:off x="4640263" y="3098800"/>
            <a:ext cx="4217987" cy="3759200"/>
            <a:chOff x="415" y="856"/>
            <a:chExt cx="2910" cy="2523"/>
          </a:xfrm>
        </p:grpSpPr>
        <p:grpSp>
          <p:nvGrpSpPr>
            <p:cNvPr id="102466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02528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9" name="Line 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30" name="Line 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31" name="Rectangle 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32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33" name="Rectangle 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34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w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2467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68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2469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02521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2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3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4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5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6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7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v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2470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02514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5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6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7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8" name="Oval 26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9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20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x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2471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02507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8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9" name="Line 32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0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1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2" name="Rectangle 35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13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2472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3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4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5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6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7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7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8" name="Freeform 43"/>
            <p:cNvSpPr>
              <a:spLocks/>
            </p:cNvSpPr>
            <p:nvPr/>
          </p:nvSpPr>
          <p:spPr bwMode="auto">
            <a:xfrm>
              <a:off x="604" y="2227"/>
              <a:ext cx="857" cy="1152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7" h="1152">
                  <a:moveTo>
                    <a:pt x="0" y="0"/>
                  </a:moveTo>
                  <a:cubicBezTo>
                    <a:pt x="95" y="191"/>
                    <a:pt x="365" y="1152"/>
                    <a:pt x="562" y="1152"/>
                  </a:cubicBezTo>
                  <a:cubicBezTo>
                    <a:pt x="759" y="1152"/>
                    <a:pt x="796" y="851"/>
                    <a:pt x="857" y="7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79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7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0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1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2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2483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02500" name="Oval 49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1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2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3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4" name="Oval 53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5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506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y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2484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2485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02493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4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5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6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7" name="Oval 62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8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2499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z</a:t>
                </a:r>
                <a:endParaRPr lang="en-US" sz="2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2486" name="Line 65"/>
            <p:cNvSpPr>
              <a:spLocks noChangeShapeType="1"/>
            </p:cNvSpPr>
            <p:nvPr/>
          </p:nvSpPr>
          <p:spPr bwMode="auto">
            <a:xfrm>
              <a:off x="2641" y="2149"/>
              <a:ext cx="3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7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8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3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89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7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90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91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92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9</a:t>
              </a:r>
              <a:endParaRPr lang="en-US" sz="24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02406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>
                <a:solidFill>
                  <a:srgbClr val="000099"/>
                </a:solidFill>
                <a:latin typeface="Gill Sans MT" charset="0"/>
              </a:rPr>
              <a:t>Dijkstra’s algorithm: example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02407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Step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08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'</a:t>
            </a:r>
          </a:p>
        </p:txBody>
      </p:sp>
      <p:sp>
        <p:nvSpPr>
          <p:cNvPr id="102409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p(v)</a:t>
            </a:r>
          </a:p>
        </p:txBody>
      </p:sp>
      <p:sp>
        <p:nvSpPr>
          <p:cNvPr id="102410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02411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02412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2413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02414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02415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02416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p(w)</a:t>
            </a:r>
          </a:p>
        </p:txBody>
      </p:sp>
      <p:sp>
        <p:nvSpPr>
          <p:cNvPr id="102417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p(x)</a:t>
            </a:r>
          </a:p>
        </p:txBody>
      </p:sp>
      <p:sp>
        <p:nvSpPr>
          <p:cNvPr id="102418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y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p(y)</a:t>
            </a:r>
          </a:p>
        </p:txBody>
      </p:sp>
      <p:sp>
        <p:nvSpPr>
          <p:cNvPr id="102419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D(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z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p(z)</a:t>
            </a:r>
          </a:p>
        </p:txBody>
      </p:sp>
      <p:sp>
        <p:nvSpPr>
          <p:cNvPr id="102420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1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2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102423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4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5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6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27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02461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62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63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7,u</a:t>
              </a:r>
            </a:p>
          </p:txBody>
        </p:sp>
        <p:sp>
          <p:nvSpPr>
            <p:cNvPr id="102464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3,u</a:t>
              </a:r>
            </a:p>
          </p:txBody>
        </p:sp>
        <p:sp>
          <p:nvSpPr>
            <p:cNvPr id="102465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02456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57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11</a:t>
              </a:r>
              <a:r>
                <a:rPr lang="en-US">
                  <a:solidFill>
                    <a:srgbClr val="000000"/>
                  </a:solidFill>
                  <a:latin typeface="Arial" charset="0"/>
                </a:rPr>
                <a:t>,w</a:t>
              </a:r>
              <a:r>
                <a:rPr lang="en-US">
                  <a:solidFill>
                    <a:srgbClr val="000000"/>
                  </a:solidFill>
                  <a:latin typeface="Comic Sans MS" charset="0"/>
                </a:rPr>
                <a:t>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58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6,w</a:t>
              </a:r>
            </a:p>
          </p:txBody>
        </p:sp>
        <p:sp>
          <p:nvSpPr>
            <p:cNvPr id="102459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60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02451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</a:t>
              </a:r>
              <a:r>
                <a:rPr lang="en-US">
                  <a:solidFill>
                    <a:srgbClr val="000000"/>
                  </a:solidFill>
                  <a:latin typeface="Arial" charset="0"/>
                </a:rPr>
                <a:t>,x </a:t>
              </a:r>
            </a:p>
          </p:txBody>
        </p:sp>
        <p:sp>
          <p:nvSpPr>
            <p:cNvPr id="102452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11,</a:t>
              </a:r>
              <a:r>
                <a:rPr lang="en-US">
                  <a:solidFill>
                    <a:srgbClr val="000000"/>
                  </a:solidFill>
                  <a:latin typeface="Arial" charset="0"/>
                </a:rPr>
                <a:t>w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53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6,w</a:t>
              </a:r>
            </a:p>
          </p:txBody>
        </p:sp>
        <p:sp>
          <p:nvSpPr>
            <p:cNvPr id="102454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2455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02449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</a:t>
              </a:r>
              <a:r>
                <a:rPr lang="en-US">
                  <a:solidFill>
                    <a:srgbClr val="000000"/>
                  </a:solidFill>
                  <a:latin typeface="Arial" charset="0"/>
                </a:rPr>
                <a:t>,x </a:t>
              </a:r>
            </a:p>
          </p:txBody>
        </p:sp>
        <p:sp>
          <p:nvSpPr>
            <p:cNvPr id="102450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10,</a:t>
              </a:r>
              <a:r>
                <a:rPr lang="en-US">
                  <a:solidFill>
                    <a:srgbClr val="000000"/>
                  </a:solidFill>
                  <a:latin typeface="Arial" charset="0"/>
                </a:rPr>
                <a:t>v </a:t>
              </a:r>
              <a:endParaRPr lang="en-US" sz="20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notes: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000">
                <a:solidFill>
                  <a:srgbClr val="000000"/>
                </a:solidFill>
                <a:latin typeface="Gill Sans MT" charset="0"/>
              </a:rPr>
              <a:t>construct shortest path tree by tracing predecessor nodes</a:t>
            </a:r>
          </a:p>
          <a:p>
            <a:pPr marL="342900" indent="-342900" defTabSz="91440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2"/>
              <a:buChar char="v"/>
            </a:pPr>
            <a:r>
              <a:rPr lang="en-US" sz="2000">
                <a:solidFill>
                  <a:srgbClr val="000000"/>
                </a:solidFill>
                <a:latin typeface="Gill Sans MT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uwxvyz</a:t>
            </a:r>
          </a:p>
        </p:txBody>
      </p:sp>
    </p:spTree>
    <p:extLst>
      <p:ext uri="{BB962C8B-B14F-4D97-AF65-F5344CB8AC3E}">
        <p14:creationId xmlns:p14="http://schemas.microsoft.com/office/powerpoint/2010/main" val="348293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4734</Words>
  <Application>Microsoft Macintosh PowerPoint</Application>
  <PresentationFormat>On-screen Show (4:3)</PresentationFormat>
  <Paragraphs>1217</Paragraphs>
  <Slides>58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Office Theme</vt:lpstr>
      <vt:lpstr>Default Design</vt:lpstr>
      <vt:lpstr>Internet routing</vt:lpstr>
      <vt:lpstr>Graph abstraction</vt:lpstr>
      <vt:lpstr>Graph abstraction: costs</vt:lpstr>
      <vt:lpstr>Routing algorithm classification</vt:lpstr>
      <vt:lpstr>PowerPoint Presentation</vt:lpstr>
      <vt:lpstr>A Link-State Routing Algorithm</vt:lpstr>
      <vt:lpstr>Dijsktra’s Algorithm</vt:lpstr>
      <vt:lpstr>Dijsktra’s Algorithm</vt:lpstr>
      <vt:lpstr>PowerPoint Presentation</vt:lpstr>
      <vt:lpstr>Dijkstra’s algorithm: another example</vt:lpstr>
      <vt:lpstr>Dijkstra’s algorithm: example (2) </vt:lpstr>
      <vt:lpstr>Dijkstra’s algorithm, discussion</vt:lpstr>
      <vt:lpstr>PowerPoint Presentation</vt:lpstr>
      <vt:lpstr>Distance vector algorithm 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Comparison of LS and DV algorithms</vt:lpstr>
      <vt:lpstr>PowerPoint Presentation</vt:lpstr>
      <vt:lpstr>Hierarchical routing</vt:lpstr>
      <vt:lpstr>Hierarchical routing</vt:lpstr>
      <vt:lpstr>Interconnected ASes</vt:lpstr>
      <vt:lpstr>Inter-AS tasks</vt:lpstr>
      <vt:lpstr>Example: setting forwarding table in router 1d</vt:lpstr>
      <vt:lpstr>Example: choosing among multiple ASes</vt:lpstr>
      <vt:lpstr>Example: choosing among multiple ASes</vt:lpstr>
      <vt:lpstr>PowerPoint Presentation</vt:lpstr>
      <vt:lpstr>Intra-AS Routing</vt:lpstr>
      <vt:lpstr>RIP ( Routing Information Protocol)</vt:lpstr>
      <vt:lpstr>RIP: example </vt:lpstr>
      <vt:lpstr>RIP: example </vt:lpstr>
      <vt:lpstr>RIP: link failure, recovery </vt:lpstr>
      <vt:lpstr>RIP table processing</vt:lpstr>
      <vt:lpstr>EIGRP enhancements to the DV algorithm</vt:lpstr>
      <vt:lpstr>Example: Stable Network</vt:lpstr>
      <vt:lpstr>Example: Route Poisoning</vt:lpstr>
      <vt:lpstr>Example: Count-to-infinity</vt:lpstr>
      <vt:lpstr>Example: Split Horizon</vt:lpstr>
      <vt:lpstr>Example: Poison Reverse &amp; Triggered Update</vt:lpstr>
      <vt:lpstr>OSPF (Open Shortest Path First)</vt:lpstr>
      <vt:lpstr>OSPF “advanced” features (not in RIP)</vt:lpstr>
      <vt:lpstr>Hierarchical OSPF</vt:lpstr>
      <vt:lpstr>Hierarchical OSPF</vt:lpstr>
      <vt:lpstr>Internet inter-AS routing: BGP</vt:lpstr>
      <vt:lpstr>BGP basics</vt:lpstr>
      <vt:lpstr>BGP basics: distributing path information</vt:lpstr>
      <vt:lpstr>Path attributes and BGP routes</vt:lpstr>
      <vt:lpstr>BGP route selection (import policy)</vt:lpstr>
      <vt:lpstr>BGP re-announce (export policy)</vt:lpstr>
      <vt:lpstr>BGP messages</vt:lpstr>
      <vt:lpstr>BGP routing policy</vt:lpstr>
      <vt:lpstr>BGP routing policy (2)</vt:lpstr>
      <vt:lpstr>Why different Intra-, Inter-AS routing 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routing</dc:title>
  <dc:creator>Arun Venkataramani</dc:creator>
  <cp:lastModifiedBy>Arun Venkataramani</cp:lastModifiedBy>
  <cp:revision>8</cp:revision>
  <cp:lastPrinted>2013-02-19T19:31:38Z</cp:lastPrinted>
  <dcterms:created xsi:type="dcterms:W3CDTF">2013-02-19T19:15:51Z</dcterms:created>
  <dcterms:modified xsi:type="dcterms:W3CDTF">2015-03-06T17:42:25Z</dcterms:modified>
</cp:coreProperties>
</file>