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51"/>
  </p:notesMasterIdLst>
  <p:handoutMasterIdLst>
    <p:handoutMasterId r:id="rId52"/>
  </p:handoutMasterIdLst>
  <p:sldIdLst>
    <p:sldId id="257" r:id="rId2"/>
    <p:sldId id="258" r:id="rId3"/>
    <p:sldId id="259" r:id="rId4"/>
    <p:sldId id="309" r:id="rId5"/>
    <p:sldId id="260" r:id="rId6"/>
    <p:sldId id="268" r:id="rId7"/>
    <p:sldId id="270" r:id="rId8"/>
    <p:sldId id="269" r:id="rId9"/>
    <p:sldId id="262" r:id="rId10"/>
    <p:sldId id="271" r:id="rId11"/>
    <p:sldId id="272" r:id="rId12"/>
    <p:sldId id="264" r:id="rId13"/>
    <p:sldId id="308" r:id="rId14"/>
    <p:sldId id="263" r:id="rId15"/>
    <p:sldId id="306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2" r:id="rId25"/>
    <p:sldId id="283" r:id="rId26"/>
    <p:sldId id="303" r:id="rId27"/>
    <p:sldId id="304" r:id="rId28"/>
    <p:sldId id="284" r:id="rId29"/>
    <p:sldId id="285" r:id="rId30"/>
    <p:sldId id="286" r:id="rId31"/>
    <p:sldId id="287" r:id="rId32"/>
    <p:sldId id="288" r:id="rId33"/>
    <p:sldId id="289" r:id="rId34"/>
    <p:sldId id="307" r:id="rId35"/>
    <p:sldId id="290" r:id="rId36"/>
    <p:sldId id="302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5" r:id="rId48"/>
    <p:sldId id="267" r:id="rId49"/>
    <p:sldId id="301" r:id="rId5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-126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notesMaster" Target="notesMasters/notesMaster1.xml"/><Relationship Id="rId52" Type="http://schemas.openxmlformats.org/officeDocument/2006/relationships/handoutMaster" Target="handoutMasters/handoutMaster1.xml"/><Relationship Id="rId53" Type="http://schemas.openxmlformats.org/officeDocument/2006/relationships/printerSettings" Target="printerSettings/printerSettings1.bin"/><Relationship Id="rId54" Type="http://schemas.openxmlformats.org/officeDocument/2006/relationships/presProps" Target="presProps.xml"/><Relationship Id="rId55" Type="http://schemas.openxmlformats.org/officeDocument/2006/relationships/viewProps" Target="viewProps.xml"/><Relationship Id="rId56" Type="http://schemas.openxmlformats.org/officeDocument/2006/relationships/theme" Target="theme/theme1.xml"/><Relationship Id="rId57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74D940-C4A7-C340-80C3-77480B8642BA}" type="datetimeFigureOut">
              <a:rPr lang="en-US" smtClean="0"/>
              <a:t>2/6/15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8B4BA7-B276-2844-A676-74DF5188F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31049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97A88C-71EB-104F-8352-195AD7F1D770}" type="datetimeFigureOut">
              <a:rPr lang="en-US" smtClean="0"/>
              <a:t>2/6/15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A74C66-A7B5-184F-9F62-A0C5EF0C9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8865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C23F-51C5-0C41-8A8A-5C4097830026}" type="datetime1">
              <a:rPr lang="en-US" smtClean="0"/>
              <a:t>2/6/15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CS660 - Advanced Information Assurance - UMassAmherst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46FDB-379E-6644-BF18-5AA5854BF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170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39A67-49C9-7A41-B934-8DCE209AD8F0}" type="datetime1">
              <a:rPr lang="en-US" smtClean="0"/>
              <a:t>2/6/15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CS660 - Advanced Information Assurance - UMassAmherst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46FDB-379E-6644-BF18-5AA5854BF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876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A2CC8-1654-C040-89A3-19DF86F2B034}" type="datetime1">
              <a:rPr lang="en-US" smtClean="0"/>
              <a:t>2/6/15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CS660 - Advanced Information Assurance - UMassAmherst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46FDB-379E-6644-BF18-5AA5854BF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665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2F383-7618-CE44-825C-7AED9E0177C3}" type="datetime1">
              <a:rPr lang="en-US" smtClean="0"/>
              <a:t>2/6/15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CS660 - Advanced Information Assurance - UMassAmherst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46FDB-379E-6644-BF18-5AA5854BF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584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8E7D3-A06B-7945-BA0F-F7F345D5A156}" type="datetime1">
              <a:rPr lang="en-US" smtClean="0"/>
              <a:t>2/6/15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CS660 - Advanced Information Assurance - UMassAmherst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46FDB-379E-6644-BF18-5AA5854BF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400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FDCBD-3095-C44A-8054-7F05A7637D20}" type="datetime1">
              <a:rPr lang="en-US" smtClean="0"/>
              <a:t>2/6/15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CS660 - Advanced Information Assurance - UMassAmherst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46FDB-379E-6644-BF18-5AA5854BF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622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2B734-3418-9C4E-AF0D-2C8D3C500392}" type="datetime1">
              <a:rPr lang="en-US" smtClean="0"/>
              <a:t>2/6/15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CS660 - Advanced Information Assurance - UMassAmherst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46FDB-379E-6644-BF18-5AA5854BF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705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ECA53-629E-E545-9816-BA3CDF39D1D0}" type="datetime1">
              <a:rPr lang="en-US" smtClean="0"/>
              <a:t>2/6/15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CS660 - Advanced Information Assurance - UMassAmherst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46FDB-379E-6644-BF18-5AA5854BF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341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2338A-4D32-B148-B78B-9A65C124C382}" type="datetime1">
              <a:rPr lang="en-US" smtClean="0"/>
              <a:t>2/6/15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CS660 - Advanced Information Assurance - UMassAmherst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46FDB-379E-6644-BF18-5AA5854BF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187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621EB-3871-784A-9AC6-20617CE8B23F}" type="datetime1">
              <a:rPr lang="en-US" smtClean="0"/>
              <a:t>2/6/15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CS660 - Advanced Information Assurance - UMassAmherst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46FDB-379E-6644-BF18-5AA5854BF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893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AC3DC-ABA1-DA4D-B4D7-809106609CF0}" type="datetime1">
              <a:rPr lang="en-US" smtClean="0"/>
              <a:t>2/6/15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CS660 - Advanced Information Assurance - UMassAmherst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46FDB-379E-6644-BF18-5AA5854BF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244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5DD743-D129-1F47-ACC5-5C49F2C4F472}" type="datetime1">
              <a:rPr lang="en-US" smtClean="0"/>
              <a:t>2/6/15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CS660 - Advanced Information Assurance - UMassAmherst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546FDB-379E-6644-BF18-5AA5854BF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491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doxpara.com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wm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userpages.umbc.edu/~chauhan2/CMSC691I/Embedding_Covert_channels_into_TCP_IP.ppt" TargetMode="External"/><Relationship Id="rId3" Type="http://schemas.openxmlformats.org/officeDocument/2006/relationships/hyperlink" Target="http://www.slideserve.com/Albert_Lan/covert-channels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438" y="2130425"/>
            <a:ext cx="8787990" cy="1470025"/>
          </a:xfrm>
        </p:spPr>
        <p:txBody>
          <a:bodyPr>
            <a:normAutofit fontScale="90000"/>
          </a:bodyPr>
          <a:lstStyle/>
          <a:p>
            <a:r>
              <a:rPr lang="en-US" sz="5400" dirty="0" smtClean="0"/>
              <a:t>Information Hiding:</a:t>
            </a:r>
            <a:br>
              <a:rPr lang="en-US" sz="5400" dirty="0" smtClean="0"/>
            </a:br>
            <a:r>
              <a:rPr lang="en-US" sz="5400" dirty="0" smtClean="0"/>
              <a:t>Covert Channels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8769" y="3886200"/>
            <a:ext cx="7170616" cy="1752600"/>
          </a:xfrm>
        </p:spPr>
        <p:txBody>
          <a:bodyPr>
            <a:normAutofit lnSpcReduction="10000"/>
          </a:bodyPr>
          <a:lstStyle/>
          <a:p>
            <a:r>
              <a:rPr lang="en-US" sz="3500" dirty="0" smtClean="0">
                <a:solidFill>
                  <a:schemeClr val="tx1"/>
                </a:solidFill>
                <a:latin typeface="Calibri"/>
                <a:cs typeface="Calibri"/>
              </a:rPr>
              <a:t>Amir </a:t>
            </a:r>
            <a:r>
              <a:rPr lang="en-US" sz="3500" dirty="0" err="1" smtClean="0">
                <a:solidFill>
                  <a:schemeClr val="tx1"/>
                </a:solidFill>
                <a:latin typeface="Calibri"/>
                <a:cs typeface="Calibri"/>
              </a:rPr>
              <a:t>Houmansadr</a:t>
            </a:r>
            <a:endParaRPr lang="en-US" sz="3500" dirty="0" smtClean="0">
              <a:solidFill>
                <a:schemeClr val="tx1"/>
              </a:solidFill>
              <a:latin typeface="Calibri"/>
              <a:cs typeface="Calibri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</a:rPr>
              <a:t>CS660: Advanced Information Assurance</a:t>
            </a:r>
          </a:p>
          <a:p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</a:rPr>
              <a:t>Spring 2015</a:t>
            </a:r>
            <a:endParaRPr lang="en-US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pic>
        <p:nvPicPr>
          <p:cNvPr id="4" name="Picture 3" descr="cslogo1200x630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20" b="23591"/>
          <a:stretch/>
        </p:blipFill>
        <p:spPr>
          <a:xfrm>
            <a:off x="2661925" y="5825103"/>
            <a:ext cx="3657600" cy="10328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66225" y="1391067"/>
            <a:ext cx="4759837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Content may be borrowed from other resources. </a:t>
            </a:r>
          </a:p>
          <a:p>
            <a:pPr algn="ctr"/>
            <a:r>
              <a:rPr lang="en-US" dirty="0" smtClean="0"/>
              <a:t>See the last slide for acknowledgements!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777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 Machines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Shared resources:</a:t>
            </a:r>
          </a:p>
          <a:p>
            <a:pPr lvl="1"/>
            <a:r>
              <a:rPr lang="en-US" dirty="0" smtClean="0"/>
              <a:t>CPU</a:t>
            </a:r>
          </a:p>
          <a:p>
            <a:pPr lvl="1"/>
            <a:r>
              <a:rPr lang="en-US" dirty="0" smtClean="0"/>
              <a:t>RAM</a:t>
            </a:r>
          </a:p>
          <a:p>
            <a:pPr lvl="1"/>
            <a:r>
              <a:rPr lang="en-US" dirty="0" smtClean="0"/>
              <a:t>Disk</a:t>
            </a:r>
          </a:p>
          <a:p>
            <a:pPr lvl="1"/>
            <a:r>
              <a:rPr lang="en-US" dirty="0" smtClean="0"/>
              <a:t>Network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Examples?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CS660 - Advanced Information Assurance - UMassAmherst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46FDB-379E-6644-BF18-5AA5854BF06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487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Smartphones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Shared resources:</a:t>
            </a:r>
          </a:p>
          <a:p>
            <a:pPr lvl="1"/>
            <a:r>
              <a:rPr lang="en-US" dirty="0"/>
              <a:t>CPU</a:t>
            </a:r>
          </a:p>
          <a:p>
            <a:pPr lvl="1"/>
            <a:r>
              <a:rPr lang="en-US" dirty="0"/>
              <a:t>RAM</a:t>
            </a:r>
          </a:p>
          <a:p>
            <a:pPr lvl="1"/>
            <a:r>
              <a:rPr lang="en-US" dirty="0"/>
              <a:t>Disk</a:t>
            </a:r>
          </a:p>
          <a:p>
            <a:pPr lvl="1"/>
            <a:r>
              <a:rPr lang="en-US" dirty="0" smtClean="0"/>
              <a:t>Network</a:t>
            </a:r>
          </a:p>
          <a:p>
            <a:pPr lvl="1"/>
            <a:r>
              <a:rPr lang="en-US" dirty="0" smtClean="0"/>
              <a:t>Microphone/speaker</a:t>
            </a:r>
          </a:p>
          <a:p>
            <a:pPr lvl="1"/>
            <a:r>
              <a:rPr lang="en-US" dirty="0" smtClean="0"/>
              <a:t>Battery 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Examples?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CS660 - Advanced Information Assurance - UMassAmherst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46FDB-379E-6644-BF18-5AA5854BF06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38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Remote (Network) Channels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CS660 - Advanced Information Assurance - </a:t>
            </a:r>
            <a:r>
              <a:rPr lang="en-US" dirty="0" err="1" smtClean="0"/>
              <a:t>UMassAmherst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46FDB-379E-6644-BF18-5AA5854BF06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603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the </a:t>
            </a:r>
            <a:r>
              <a:rPr lang="en-US" dirty="0" smtClean="0"/>
              <a:t>shared resource here?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CS660 - Advanced Information Assurance - UMassAmherst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46FDB-379E-6644-BF18-5AA5854BF06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8725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Timing</a:t>
            </a:r>
          </a:p>
          <a:p>
            <a:pPr lvl="1"/>
            <a:r>
              <a:rPr lang="en-US" dirty="0"/>
              <a:t>E.g., packet timings</a:t>
            </a:r>
          </a:p>
          <a:p>
            <a:endParaRPr lang="en-US" dirty="0" smtClean="0"/>
          </a:p>
          <a:p>
            <a:r>
              <a:rPr lang="en-US" dirty="0" smtClean="0"/>
              <a:t>Storage</a:t>
            </a:r>
          </a:p>
          <a:p>
            <a:pPr lvl="1"/>
            <a:r>
              <a:rPr lang="en-US" dirty="0" smtClean="0"/>
              <a:t>E.g., packet headers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 smtClean="0"/>
              <a:t>How about the information hidden </a:t>
            </a:r>
            <a:r>
              <a:rPr lang="en-US" dirty="0"/>
              <a:t>in packet </a:t>
            </a:r>
            <a:r>
              <a:rPr lang="en-US" dirty="0" smtClean="0"/>
              <a:t>payload?</a:t>
            </a:r>
          </a:p>
          <a:p>
            <a:pPr lvl="1"/>
            <a:r>
              <a:rPr lang="en-US" dirty="0" smtClean="0"/>
              <a:t>Steganography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CS660 - Advanced Information Assurance - UMassAmherst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46FDB-379E-6644-BF18-5AA5854BF06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433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Protocol Stack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CS660 - Advanced Information Assurance - UMassAmherst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46FDB-379E-6644-BF18-5AA5854BF061}" type="slidenum">
              <a:rPr lang="en-US" smtClean="0"/>
              <a:t>15</a:t>
            </a:fld>
            <a:endParaRPr lang="en-US"/>
          </a:p>
        </p:txBody>
      </p:sp>
      <p:pic>
        <p:nvPicPr>
          <p:cNvPr id="6" name="Picture 5" descr="OSI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254" y="1322819"/>
            <a:ext cx="5522976" cy="4946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771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Packet Header Hiding</a:t>
            </a:r>
          </a:p>
        </p:txBody>
      </p:sp>
      <p:grpSp>
        <p:nvGrpSpPr>
          <p:cNvPr id="523294" name="Group 30"/>
          <p:cNvGrpSpPr>
            <a:grpSpLocks/>
          </p:cNvGrpSpPr>
          <p:nvPr/>
        </p:nvGrpSpPr>
        <p:grpSpPr bwMode="auto">
          <a:xfrm>
            <a:off x="562708" y="1828800"/>
            <a:ext cx="8088923" cy="4038600"/>
            <a:chOff x="384" y="912"/>
            <a:chExt cx="5520" cy="2544"/>
          </a:xfrm>
        </p:grpSpPr>
        <p:sp>
          <p:nvSpPr>
            <p:cNvPr id="523289" name="Line 25"/>
            <p:cNvSpPr>
              <a:spLocks noChangeShapeType="1"/>
            </p:cNvSpPr>
            <p:nvPr/>
          </p:nvSpPr>
          <p:spPr bwMode="auto">
            <a:xfrm flipH="1">
              <a:off x="3792" y="1440"/>
              <a:ext cx="0" cy="24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3269" name="Text Box 5"/>
            <p:cNvSpPr txBox="1">
              <a:spLocks noChangeArrowheads="1"/>
            </p:cNvSpPr>
            <p:nvPr/>
          </p:nvSpPr>
          <p:spPr bwMode="auto">
            <a:xfrm>
              <a:off x="585" y="1130"/>
              <a:ext cx="1047" cy="523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400" b="1">
                  <a:latin typeface="Times" charset="0"/>
                </a:rPr>
                <a:t>IP  Header</a:t>
              </a:r>
            </a:p>
          </p:txBody>
        </p:sp>
        <p:sp>
          <p:nvSpPr>
            <p:cNvPr id="523270" name="Text Box 6"/>
            <p:cNvSpPr txBox="1">
              <a:spLocks noChangeArrowheads="1"/>
            </p:cNvSpPr>
            <p:nvPr/>
          </p:nvSpPr>
          <p:spPr bwMode="auto">
            <a:xfrm>
              <a:off x="1605" y="1130"/>
              <a:ext cx="1227" cy="523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400" b="1">
                  <a:latin typeface="Times" charset="0"/>
                </a:rPr>
                <a:t>TCP  Header</a:t>
              </a:r>
            </a:p>
          </p:txBody>
        </p:sp>
        <p:sp>
          <p:nvSpPr>
            <p:cNvPr id="523271" name="Text Box 7"/>
            <p:cNvSpPr txBox="1">
              <a:spLocks noChangeArrowheads="1"/>
            </p:cNvSpPr>
            <p:nvPr/>
          </p:nvSpPr>
          <p:spPr bwMode="auto">
            <a:xfrm>
              <a:off x="2832" y="1137"/>
              <a:ext cx="3072" cy="3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400" b="1">
                  <a:latin typeface="Times" charset="0"/>
                </a:rPr>
                <a:t> DATA </a:t>
              </a:r>
            </a:p>
          </p:txBody>
        </p:sp>
        <p:sp>
          <p:nvSpPr>
            <p:cNvPr id="523272" name="Text Box 8"/>
            <p:cNvSpPr txBox="1">
              <a:spLocks noChangeArrowheads="1"/>
            </p:cNvSpPr>
            <p:nvPr/>
          </p:nvSpPr>
          <p:spPr bwMode="auto">
            <a:xfrm>
              <a:off x="720" y="912"/>
              <a:ext cx="86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600" b="1">
                  <a:latin typeface="Times" charset="0"/>
                </a:rPr>
                <a:t>20-64 bytes</a:t>
              </a:r>
            </a:p>
          </p:txBody>
        </p:sp>
        <p:sp>
          <p:nvSpPr>
            <p:cNvPr id="523273" name="Text Box 9"/>
            <p:cNvSpPr txBox="1">
              <a:spLocks noChangeArrowheads="1"/>
            </p:cNvSpPr>
            <p:nvPr/>
          </p:nvSpPr>
          <p:spPr bwMode="auto">
            <a:xfrm>
              <a:off x="1728" y="912"/>
              <a:ext cx="96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600" b="1">
                  <a:latin typeface="Times" charset="0"/>
                </a:rPr>
                <a:t>20-64 bytes</a:t>
              </a:r>
            </a:p>
          </p:txBody>
        </p:sp>
        <p:sp>
          <p:nvSpPr>
            <p:cNvPr id="523274" name="Text Box 10"/>
            <p:cNvSpPr txBox="1">
              <a:spLocks noChangeArrowheads="1"/>
            </p:cNvSpPr>
            <p:nvPr/>
          </p:nvSpPr>
          <p:spPr bwMode="auto">
            <a:xfrm>
              <a:off x="2880" y="912"/>
              <a:ext cx="129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600" b="1">
                  <a:latin typeface="Times" charset="0"/>
                </a:rPr>
                <a:t>0-65,488 bytes</a:t>
              </a:r>
            </a:p>
          </p:txBody>
        </p:sp>
        <p:sp>
          <p:nvSpPr>
            <p:cNvPr id="523275" name="Rectangle 11"/>
            <p:cNvSpPr>
              <a:spLocks noChangeArrowheads="1"/>
            </p:cNvSpPr>
            <p:nvPr/>
          </p:nvSpPr>
          <p:spPr bwMode="auto">
            <a:xfrm>
              <a:off x="437" y="2971"/>
              <a:ext cx="1539" cy="485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3276" name="Line 12"/>
            <p:cNvSpPr>
              <a:spLocks noChangeShapeType="1"/>
            </p:cNvSpPr>
            <p:nvPr/>
          </p:nvSpPr>
          <p:spPr bwMode="auto">
            <a:xfrm flipV="1">
              <a:off x="437" y="2729"/>
              <a:ext cx="849" cy="24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3277" name="Line 13"/>
            <p:cNvSpPr>
              <a:spLocks noChangeShapeType="1"/>
            </p:cNvSpPr>
            <p:nvPr/>
          </p:nvSpPr>
          <p:spPr bwMode="auto">
            <a:xfrm>
              <a:off x="1286" y="2729"/>
              <a:ext cx="690" cy="24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3278" name="Text Box 14"/>
            <p:cNvSpPr txBox="1">
              <a:spLocks noChangeArrowheads="1"/>
            </p:cNvSpPr>
            <p:nvPr/>
          </p:nvSpPr>
          <p:spPr bwMode="auto">
            <a:xfrm>
              <a:off x="384" y="2962"/>
              <a:ext cx="975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b="1">
                  <a:latin typeface="Times" charset="0"/>
                </a:rPr>
                <a:t>IP  Source Address</a:t>
              </a:r>
            </a:p>
          </p:txBody>
        </p:sp>
        <p:sp>
          <p:nvSpPr>
            <p:cNvPr id="523279" name="Text Box 15"/>
            <p:cNvSpPr txBox="1">
              <a:spLocks noChangeArrowheads="1"/>
            </p:cNvSpPr>
            <p:nvPr/>
          </p:nvSpPr>
          <p:spPr bwMode="auto">
            <a:xfrm>
              <a:off x="756" y="3166"/>
              <a:ext cx="1178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b="1">
                  <a:latin typeface="Times" charset="0"/>
                </a:rPr>
                <a:t>IP  Destination Address</a:t>
              </a:r>
            </a:p>
          </p:txBody>
        </p:sp>
        <p:sp>
          <p:nvSpPr>
            <p:cNvPr id="523280" name="Rectangle 16"/>
            <p:cNvSpPr>
              <a:spLocks noChangeArrowheads="1"/>
            </p:cNvSpPr>
            <p:nvPr/>
          </p:nvSpPr>
          <p:spPr bwMode="auto">
            <a:xfrm>
              <a:off x="1764" y="2278"/>
              <a:ext cx="1327" cy="34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3281" name="Line 17"/>
            <p:cNvSpPr>
              <a:spLocks noChangeShapeType="1"/>
            </p:cNvSpPr>
            <p:nvPr/>
          </p:nvSpPr>
          <p:spPr bwMode="auto">
            <a:xfrm flipV="1">
              <a:off x="1764" y="2071"/>
              <a:ext cx="690" cy="20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3282" name="Line 18"/>
            <p:cNvSpPr>
              <a:spLocks noChangeShapeType="1"/>
            </p:cNvSpPr>
            <p:nvPr/>
          </p:nvSpPr>
          <p:spPr bwMode="auto">
            <a:xfrm>
              <a:off x="2454" y="2071"/>
              <a:ext cx="637" cy="20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3283" name="Text Box 19"/>
            <p:cNvSpPr txBox="1">
              <a:spLocks noChangeArrowheads="1"/>
            </p:cNvSpPr>
            <p:nvPr/>
          </p:nvSpPr>
          <p:spPr bwMode="auto">
            <a:xfrm>
              <a:off x="1711" y="2267"/>
              <a:ext cx="915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b="1">
                  <a:latin typeface="Times" charset="0"/>
                </a:rPr>
                <a:t>TCP  Source Port</a:t>
              </a:r>
            </a:p>
          </p:txBody>
        </p:sp>
        <p:sp>
          <p:nvSpPr>
            <p:cNvPr id="523284" name="Text Box 20"/>
            <p:cNvSpPr txBox="1">
              <a:spLocks noChangeArrowheads="1"/>
            </p:cNvSpPr>
            <p:nvPr/>
          </p:nvSpPr>
          <p:spPr bwMode="auto">
            <a:xfrm>
              <a:off x="2029" y="2473"/>
              <a:ext cx="1124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b="1">
                  <a:latin typeface="Times" charset="0"/>
                </a:rPr>
                <a:t>TCP  Destination Port</a:t>
              </a:r>
            </a:p>
          </p:txBody>
        </p:sp>
        <p:sp>
          <p:nvSpPr>
            <p:cNvPr id="523285" name="Line 21"/>
            <p:cNvSpPr>
              <a:spLocks noChangeShapeType="1"/>
            </p:cNvSpPr>
            <p:nvPr/>
          </p:nvSpPr>
          <p:spPr bwMode="auto">
            <a:xfrm flipH="1">
              <a:off x="1764" y="2694"/>
              <a:ext cx="265" cy="13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3286" name="Rectangle 22"/>
            <p:cNvSpPr>
              <a:spLocks noChangeArrowheads="1"/>
            </p:cNvSpPr>
            <p:nvPr/>
          </p:nvSpPr>
          <p:spPr bwMode="auto">
            <a:xfrm>
              <a:off x="3273" y="1690"/>
              <a:ext cx="986" cy="27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3287" name="Text Box 23"/>
            <p:cNvSpPr txBox="1">
              <a:spLocks noChangeArrowheads="1"/>
            </p:cNvSpPr>
            <p:nvPr/>
          </p:nvSpPr>
          <p:spPr bwMode="auto">
            <a:xfrm>
              <a:off x="3274" y="1678"/>
              <a:ext cx="100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b="1">
                  <a:latin typeface="Times" charset="0"/>
                </a:rPr>
                <a:t>This is Information </a:t>
              </a:r>
            </a:p>
            <a:p>
              <a:r>
                <a:rPr lang="en-US" sz="1200" b="1">
                  <a:latin typeface="Times" charset="0"/>
                </a:rPr>
                <a:t>Assurance Class</a:t>
              </a:r>
            </a:p>
          </p:txBody>
        </p:sp>
        <p:sp>
          <p:nvSpPr>
            <p:cNvPr id="523288" name="Line 24"/>
            <p:cNvSpPr>
              <a:spLocks noChangeShapeType="1"/>
            </p:cNvSpPr>
            <p:nvPr/>
          </p:nvSpPr>
          <p:spPr bwMode="auto">
            <a:xfrm flipH="1">
              <a:off x="2826" y="1967"/>
              <a:ext cx="371" cy="17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3290" name="Line 26"/>
            <p:cNvSpPr>
              <a:spLocks noChangeShapeType="1"/>
            </p:cNvSpPr>
            <p:nvPr/>
          </p:nvSpPr>
          <p:spPr bwMode="auto">
            <a:xfrm flipH="1">
              <a:off x="2208" y="1440"/>
              <a:ext cx="0" cy="62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3291" name="Line 27"/>
            <p:cNvSpPr>
              <a:spLocks noChangeShapeType="1"/>
            </p:cNvSpPr>
            <p:nvPr/>
          </p:nvSpPr>
          <p:spPr bwMode="auto">
            <a:xfrm flipH="1">
              <a:off x="1104" y="1440"/>
              <a:ext cx="0" cy="124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3292" name="Text Box 28"/>
            <p:cNvSpPr txBox="1">
              <a:spLocks noChangeArrowheads="1"/>
            </p:cNvSpPr>
            <p:nvPr/>
          </p:nvSpPr>
          <p:spPr bwMode="auto">
            <a:xfrm>
              <a:off x="3168" y="2496"/>
              <a:ext cx="2640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  <a:buClr>
                  <a:srgbClr val="241D65"/>
                </a:buClr>
                <a:buFont typeface="ZapfDingbats" charset="0"/>
                <a:buNone/>
              </a:pPr>
              <a:r>
                <a:rPr lang="en-US" sz="2000" dirty="0"/>
                <a:t>	TCP/IP Header can serve as a carrier </a:t>
              </a:r>
              <a:r>
                <a:rPr lang="en-US" sz="2000" dirty="0" smtClean="0"/>
                <a:t>for </a:t>
              </a:r>
              <a:r>
                <a:rPr lang="en-US" sz="2000" dirty="0" err="1" smtClean="0"/>
                <a:t>acovert</a:t>
              </a:r>
              <a:r>
                <a:rPr lang="en-US" sz="2000" dirty="0" smtClean="0"/>
                <a:t> </a:t>
              </a:r>
              <a:r>
                <a:rPr lang="en-US" sz="2000" dirty="0"/>
                <a:t>channel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30257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 Header</a:t>
            </a:r>
          </a:p>
        </p:txBody>
      </p:sp>
      <p:grpSp>
        <p:nvGrpSpPr>
          <p:cNvPr id="524306" name="Group 18"/>
          <p:cNvGrpSpPr>
            <a:grpSpLocks/>
          </p:cNvGrpSpPr>
          <p:nvPr/>
        </p:nvGrpSpPr>
        <p:grpSpPr bwMode="auto">
          <a:xfrm>
            <a:off x="990402" y="1828800"/>
            <a:ext cx="6923907" cy="4022398"/>
            <a:chOff x="354" y="864"/>
            <a:chExt cx="5310" cy="2825"/>
          </a:xfrm>
        </p:grpSpPr>
        <p:grpSp>
          <p:nvGrpSpPr>
            <p:cNvPr id="524298" name="Group 10"/>
            <p:cNvGrpSpPr>
              <a:grpSpLocks/>
            </p:cNvGrpSpPr>
            <p:nvPr/>
          </p:nvGrpSpPr>
          <p:grpSpPr bwMode="auto">
            <a:xfrm>
              <a:off x="354" y="864"/>
              <a:ext cx="5310" cy="2475"/>
              <a:chOff x="114" y="1056"/>
              <a:chExt cx="5310" cy="2475"/>
            </a:xfrm>
          </p:grpSpPr>
          <p:pic>
            <p:nvPicPr>
              <p:cNvPr id="524295" name="Picture 7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0000"/>
              <a:stretch>
                <a:fillRect/>
              </a:stretch>
            </p:blipFill>
            <p:spPr bwMode="auto">
              <a:xfrm>
                <a:off x="336" y="1056"/>
                <a:ext cx="5088" cy="24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  <p:sp>
            <p:nvSpPr>
              <p:cNvPr id="524296" name="Text Box 8"/>
              <p:cNvSpPr txBox="1">
                <a:spLocks noChangeArrowheads="1"/>
              </p:cNvSpPr>
              <p:nvPr/>
            </p:nvSpPr>
            <p:spPr bwMode="auto">
              <a:xfrm>
                <a:off x="114" y="3120"/>
                <a:ext cx="624" cy="41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b="1">
                    <a:latin typeface="Verdana" charset="0"/>
                  </a:rPr>
                  <a:t>0-44</a:t>
                </a:r>
              </a:p>
              <a:p>
                <a:pPr algn="ctr"/>
                <a:r>
                  <a:rPr lang="en-US" sz="1600" b="1">
                    <a:latin typeface="Verdana" charset="0"/>
                  </a:rPr>
                  <a:t>bytes</a:t>
                </a:r>
              </a:p>
            </p:txBody>
          </p:sp>
        </p:grpSp>
        <p:sp>
          <p:nvSpPr>
            <p:cNvPr id="524299" name="Rectangle 11"/>
            <p:cNvSpPr>
              <a:spLocks noChangeArrowheads="1"/>
            </p:cNvSpPr>
            <p:nvPr/>
          </p:nvSpPr>
          <p:spPr bwMode="auto">
            <a:xfrm>
              <a:off x="2160" y="1248"/>
              <a:ext cx="960" cy="192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4300" name="Rectangle 12"/>
            <p:cNvSpPr>
              <a:spLocks noChangeArrowheads="1"/>
            </p:cNvSpPr>
            <p:nvPr/>
          </p:nvSpPr>
          <p:spPr bwMode="auto">
            <a:xfrm>
              <a:off x="1632" y="1584"/>
              <a:ext cx="960" cy="192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4301" name="Rectangle 13"/>
            <p:cNvSpPr>
              <a:spLocks noChangeArrowheads="1"/>
            </p:cNvSpPr>
            <p:nvPr/>
          </p:nvSpPr>
          <p:spPr bwMode="auto">
            <a:xfrm>
              <a:off x="3888" y="1584"/>
              <a:ext cx="1008" cy="192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4302" name="Rectangle 14"/>
            <p:cNvSpPr>
              <a:spLocks noChangeArrowheads="1"/>
            </p:cNvSpPr>
            <p:nvPr/>
          </p:nvSpPr>
          <p:spPr bwMode="auto">
            <a:xfrm>
              <a:off x="3216" y="1584"/>
              <a:ext cx="336" cy="192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4303" name="Rectangle 15"/>
            <p:cNvSpPr>
              <a:spLocks noChangeArrowheads="1"/>
            </p:cNvSpPr>
            <p:nvPr/>
          </p:nvSpPr>
          <p:spPr bwMode="auto">
            <a:xfrm>
              <a:off x="2592" y="2976"/>
              <a:ext cx="528" cy="144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4304" name="Rectangle 16"/>
            <p:cNvSpPr>
              <a:spLocks noChangeArrowheads="1"/>
            </p:cNvSpPr>
            <p:nvPr/>
          </p:nvSpPr>
          <p:spPr bwMode="auto">
            <a:xfrm>
              <a:off x="576" y="3456"/>
              <a:ext cx="528" cy="192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4305" name="Text Box 17"/>
            <p:cNvSpPr txBox="1">
              <a:spLocks noChangeArrowheads="1"/>
            </p:cNvSpPr>
            <p:nvPr/>
          </p:nvSpPr>
          <p:spPr bwMode="auto">
            <a:xfrm>
              <a:off x="1248" y="3408"/>
              <a:ext cx="4132" cy="2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80000"/>
                </a:spcBef>
                <a:buClr>
                  <a:srgbClr val="241D65"/>
                </a:buClr>
                <a:buFont typeface="ZapfDingbats" charset="0"/>
                <a:buNone/>
              </a:pPr>
              <a:r>
                <a:rPr lang="en-US" sz="2000" dirty="0"/>
                <a:t>Fields that may be used to embed </a:t>
              </a:r>
              <a:r>
                <a:rPr lang="en-US" sz="2000" dirty="0" smtClean="0"/>
                <a:t>covert data</a:t>
              </a:r>
              <a:endParaRPr 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238967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 Header</a:t>
            </a:r>
          </a:p>
        </p:txBody>
      </p:sp>
      <p:grpSp>
        <p:nvGrpSpPr>
          <p:cNvPr id="526347" name="Group 11"/>
          <p:cNvGrpSpPr>
            <a:grpSpLocks/>
          </p:cNvGrpSpPr>
          <p:nvPr/>
        </p:nvGrpSpPr>
        <p:grpSpPr bwMode="auto">
          <a:xfrm>
            <a:off x="580508" y="1828801"/>
            <a:ext cx="7649092" cy="4121334"/>
            <a:chOff x="172" y="960"/>
            <a:chExt cx="5252" cy="2859"/>
          </a:xfrm>
        </p:grpSpPr>
        <p:pic>
          <p:nvPicPr>
            <p:cNvPr id="526340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074"/>
            <a:stretch>
              <a:fillRect/>
            </a:stretch>
          </p:blipFill>
          <p:spPr bwMode="auto">
            <a:xfrm>
              <a:off x="384" y="960"/>
              <a:ext cx="5040" cy="24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526341" name="Text Box 5"/>
            <p:cNvSpPr txBox="1">
              <a:spLocks noChangeArrowheads="1"/>
            </p:cNvSpPr>
            <p:nvPr/>
          </p:nvSpPr>
          <p:spPr bwMode="auto">
            <a:xfrm>
              <a:off x="172" y="3008"/>
              <a:ext cx="558" cy="4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>
                  <a:latin typeface="Verdana" charset="0"/>
                </a:rPr>
                <a:t>0-44</a:t>
              </a:r>
            </a:p>
            <a:p>
              <a:pPr algn="ctr"/>
              <a:r>
                <a:rPr lang="en-US" sz="1600" b="1">
                  <a:latin typeface="Verdana" charset="0"/>
                </a:rPr>
                <a:t>bytes</a:t>
              </a:r>
            </a:p>
          </p:txBody>
        </p:sp>
        <p:sp>
          <p:nvSpPr>
            <p:cNvPr id="526342" name="Rectangle 6"/>
            <p:cNvSpPr>
              <a:spLocks noChangeArrowheads="1"/>
            </p:cNvSpPr>
            <p:nvPr/>
          </p:nvSpPr>
          <p:spPr bwMode="auto">
            <a:xfrm>
              <a:off x="2400" y="1728"/>
              <a:ext cx="1104" cy="192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6344" name="Rectangle 8"/>
            <p:cNvSpPr>
              <a:spLocks noChangeArrowheads="1"/>
            </p:cNvSpPr>
            <p:nvPr/>
          </p:nvSpPr>
          <p:spPr bwMode="auto">
            <a:xfrm>
              <a:off x="2304" y="3072"/>
              <a:ext cx="576" cy="192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6345" name="Text Box 9"/>
            <p:cNvSpPr txBox="1">
              <a:spLocks noChangeArrowheads="1"/>
            </p:cNvSpPr>
            <p:nvPr/>
          </p:nvSpPr>
          <p:spPr bwMode="auto">
            <a:xfrm>
              <a:off x="1920" y="3456"/>
              <a:ext cx="720" cy="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  <a:buClr>
                  <a:srgbClr val="241D65"/>
                </a:buClr>
                <a:buFont typeface="ZapfDingbats" charset="0"/>
                <a:buNone/>
              </a:pPr>
              <a:r>
                <a:rPr lang="en-US" sz="1400" b="1"/>
                <a:t>Timestamp</a:t>
              </a:r>
            </a:p>
          </p:txBody>
        </p:sp>
        <p:sp>
          <p:nvSpPr>
            <p:cNvPr id="526346" name="Line 10"/>
            <p:cNvSpPr>
              <a:spLocks noChangeShapeType="1"/>
            </p:cNvSpPr>
            <p:nvPr/>
          </p:nvSpPr>
          <p:spPr bwMode="auto">
            <a:xfrm flipV="1">
              <a:off x="2208" y="3264"/>
              <a:ext cx="288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80357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Storage Based</a:t>
            </a:r>
          </a:p>
        </p:txBody>
      </p:sp>
      <p:sp>
        <p:nvSpPr>
          <p:cNvPr id="537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Information is </a:t>
            </a:r>
            <a:r>
              <a:rPr lang="en-US" dirty="0" smtClean="0"/>
              <a:t>embedded by </a:t>
            </a:r>
            <a:r>
              <a:rPr lang="en-US" dirty="0"/>
              <a:t>hiding data in packet header fields</a:t>
            </a:r>
          </a:p>
          <a:p>
            <a:pPr lvl="2"/>
            <a:r>
              <a:rPr lang="en-US" sz="2800" dirty="0"/>
              <a:t> IP identification</a:t>
            </a:r>
          </a:p>
          <a:p>
            <a:pPr lvl="2"/>
            <a:r>
              <a:rPr lang="en-US" sz="2800" dirty="0"/>
              <a:t> Offset</a:t>
            </a:r>
          </a:p>
          <a:p>
            <a:pPr lvl="2"/>
            <a:r>
              <a:rPr lang="en-US" sz="2800" dirty="0"/>
              <a:t> Options</a:t>
            </a:r>
          </a:p>
          <a:p>
            <a:pPr lvl="2"/>
            <a:r>
              <a:rPr lang="en-US" sz="2800" dirty="0"/>
              <a:t> TCP Checksum</a:t>
            </a:r>
          </a:p>
          <a:p>
            <a:pPr lvl="2"/>
            <a:r>
              <a:rPr lang="en-US" sz="2800" dirty="0"/>
              <a:t> TCP Sequence Numbers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276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Classes of Information Hiding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Digital watermarking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Steganography</a:t>
            </a:r>
          </a:p>
          <a:p>
            <a:r>
              <a:rPr lang="en-US" dirty="0">
                <a:solidFill>
                  <a:srgbClr val="FF0000"/>
                </a:solidFill>
              </a:rPr>
              <a:t>Covert channels</a:t>
            </a:r>
          </a:p>
          <a:p>
            <a:pPr marL="342900" lvl="1" indent="-342900">
              <a:buFont typeface="Arial"/>
              <a:buChar char="•"/>
            </a:pPr>
            <a:r>
              <a:rPr lang="en-US" sz="3200" dirty="0"/>
              <a:t>Anonymous communication</a:t>
            </a:r>
          </a:p>
          <a:p>
            <a:r>
              <a:rPr lang="en-US" dirty="0"/>
              <a:t>Protocol obfuscation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CS660 - Advanced Information Assurance - UMassAmherst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46FDB-379E-6644-BF18-5AA5854BF06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587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Timing Channels </a:t>
            </a:r>
          </a:p>
        </p:txBody>
      </p:sp>
      <p:sp>
        <p:nvSpPr>
          <p:cNvPr id="538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Information is </a:t>
            </a:r>
            <a:r>
              <a:rPr lang="en-US" dirty="0" smtClean="0"/>
              <a:t>hidden by </a:t>
            </a:r>
            <a:r>
              <a:rPr lang="en-US" dirty="0"/>
              <a:t>triggering or delaying events at specific time intervals</a:t>
            </a:r>
          </a:p>
        </p:txBody>
      </p:sp>
    </p:spTree>
    <p:extLst>
      <p:ext uri="{BB962C8B-B14F-4D97-AF65-F5344CB8AC3E}">
        <p14:creationId xmlns:p14="http://schemas.microsoft.com/office/powerpoint/2010/main" val="2482827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65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Timing Channels </a:t>
            </a:r>
          </a:p>
        </p:txBody>
      </p:sp>
      <p:pic>
        <p:nvPicPr>
          <p:cNvPr id="5396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06820" y="2206626"/>
            <a:ext cx="5125915" cy="3357563"/>
          </a:xfrm>
          <a:noFill/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0569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Detection </a:t>
            </a:r>
            <a:r>
              <a:rPr lang="en-US" dirty="0"/>
              <a:t>M</a:t>
            </a:r>
            <a:r>
              <a:rPr lang="en-US" dirty="0" smtClean="0"/>
              <a:t>echanisms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Storage-based</a:t>
            </a:r>
          </a:p>
          <a:p>
            <a:pPr lvl="1"/>
            <a:r>
              <a:rPr lang="en-US" dirty="0" smtClean="0"/>
              <a:t>Data analysis</a:t>
            </a:r>
          </a:p>
          <a:p>
            <a:pPr lvl="1"/>
            <a:endParaRPr lang="en-US" dirty="0"/>
          </a:p>
          <a:p>
            <a:r>
              <a:rPr lang="en-US" dirty="0" smtClean="0"/>
              <a:t>Timing-based</a:t>
            </a:r>
          </a:p>
          <a:p>
            <a:pPr lvl="1"/>
            <a:r>
              <a:rPr lang="en-US" dirty="0" smtClean="0"/>
              <a:t>Timing analysis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CS660 - Advanced Information Assurance - UMassAmherst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46FDB-379E-6644-BF18-5AA5854BF06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35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Threat Model</a:t>
            </a:r>
          </a:p>
        </p:txBody>
      </p:sp>
      <p:sp>
        <p:nvSpPr>
          <p:cNvPr id="547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z="3600" dirty="0"/>
          </a:p>
          <a:p>
            <a:r>
              <a:rPr lang="en-US" sz="3600" dirty="0"/>
              <a:t>Passive Warden Threat </a:t>
            </a:r>
            <a:r>
              <a:rPr lang="en-US" sz="3600" dirty="0" smtClean="0"/>
              <a:t>Model</a:t>
            </a:r>
          </a:p>
          <a:p>
            <a:pPr lvl="1"/>
            <a:r>
              <a:rPr lang="en-US" dirty="0" smtClean="0"/>
              <a:t>Detect, then remove</a:t>
            </a:r>
            <a:endParaRPr lang="en-US" dirty="0"/>
          </a:p>
          <a:p>
            <a:r>
              <a:rPr lang="en-US" sz="3600" dirty="0"/>
              <a:t>Active Warden Threat </a:t>
            </a:r>
            <a:r>
              <a:rPr lang="en-US" sz="3600" dirty="0" smtClean="0"/>
              <a:t>Model</a:t>
            </a:r>
          </a:p>
          <a:p>
            <a:pPr lvl="1"/>
            <a:r>
              <a:rPr lang="en-US" dirty="0" smtClean="0"/>
              <a:t>Modify traffic regardless of suspicion</a:t>
            </a:r>
          </a:p>
          <a:p>
            <a:pPr lvl="1"/>
            <a:r>
              <a:rPr lang="en-US" dirty="0" smtClean="0"/>
              <a:t>Constraint?  </a:t>
            </a:r>
            <a:endParaRPr lang="en-US" dirty="0"/>
          </a:p>
          <a:p>
            <a:pPr>
              <a:buFont typeface="Wingdings" charset="0"/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75640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22031" y="457200"/>
            <a:ext cx="8721969" cy="1295400"/>
          </a:xfrm>
        </p:spPr>
        <p:txBody>
          <a:bodyPr/>
          <a:lstStyle/>
          <a:p>
            <a:r>
              <a:rPr lang="en-US" dirty="0"/>
              <a:t>IP ID and TCP ISN Implementation</a:t>
            </a:r>
          </a:p>
        </p:txBody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Two fields which are commonly used to embed </a:t>
            </a:r>
            <a:r>
              <a:rPr lang="en-US" dirty="0" smtClean="0"/>
              <a:t>covert data </a:t>
            </a:r>
            <a:r>
              <a:rPr lang="en-US" dirty="0"/>
              <a:t>are the IP ID and TCP ISN</a:t>
            </a:r>
          </a:p>
          <a:p>
            <a:r>
              <a:rPr lang="en-US" dirty="0"/>
              <a:t>Due to their construction, these fields contain some structure</a:t>
            </a:r>
          </a:p>
          <a:p>
            <a:pPr lvl="2"/>
            <a:r>
              <a:rPr lang="en-US" dirty="0"/>
              <a:t>Partially unpredictable</a:t>
            </a:r>
          </a:p>
        </p:txBody>
      </p:sp>
    </p:spTree>
    <p:extLst>
      <p:ext uri="{BB962C8B-B14F-4D97-AF65-F5344CB8AC3E}">
        <p14:creationId xmlns:p14="http://schemas.microsoft.com/office/powerpoint/2010/main" val="3998299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010" name="Rectangle 2"/>
          <p:cNvSpPr>
            <a:spLocks noGrp="1" noChangeArrowheads="1"/>
          </p:cNvSpPr>
          <p:nvPr>
            <p:ph type="title"/>
          </p:nvPr>
        </p:nvSpPr>
        <p:spPr>
          <a:xfrm>
            <a:off x="211015" y="457200"/>
            <a:ext cx="8932985" cy="1371600"/>
          </a:xfrm>
        </p:spPr>
        <p:txBody>
          <a:bodyPr/>
          <a:lstStyle/>
          <a:p>
            <a:r>
              <a:rPr lang="en-US" dirty="0"/>
              <a:t>Detection of TCP/IP </a:t>
            </a:r>
            <a:r>
              <a:rPr lang="en-US" dirty="0" smtClean="0"/>
              <a:t>Covert Channels</a:t>
            </a:r>
            <a:endParaRPr lang="en-US" dirty="0"/>
          </a:p>
        </p:txBody>
      </p:sp>
      <p:sp>
        <p:nvSpPr>
          <p:cNvPr id="555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475785" cy="3886200"/>
          </a:xfrm>
        </p:spPr>
        <p:txBody>
          <a:bodyPr/>
          <a:lstStyle/>
          <a:p>
            <a:r>
              <a:rPr lang="en-US" dirty="0"/>
              <a:t>Each operating system exhibits well defined characteristics in generated TCP/IP  fields</a:t>
            </a:r>
          </a:p>
          <a:p>
            <a:pPr lvl="2"/>
            <a:r>
              <a:rPr lang="en-US" dirty="0"/>
              <a:t>can be used to identify any anomalies that may indicate the use of steganography</a:t>
            </a:r>
          </a:p>
          <a:p>
            <a:r>
              <a:rPr lang="en-US" dirty="0"/>
              <a:t>S</a:t>
            </a:r>
            <a:r>
              <a:rPr lang="en-US" dirty="0" smtClean="0"/>
              <a:t>uite </a:t>
            </a:r>
            <a:r>
              <a:rPr lang="en-US" dirty="0"/>
              <a:t>of tests</a:t>
            </a:r>
          </a:p>
          <a:p>
            <a:pPr lvl="2"/>
            <a:r>
              <a:rPr lang="en-US" dirty="0"/>
              <a:t>applied to network traces to identify whether the results are consistent with known operating systems</a:t>
            </a:r>
          </a:p>
        </p:txBody>
      </p:sp>
    </p:spTree>
    <p:extLst>
      <p:ext uri="{BB962C8B-B14F-4D97-AF65-F5344CB8AC3E}">
        <p14:creationId xmlns:p14="http://schemas.microsoft.com/office/powerpoint/2010/main" val="2069096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CS660 - Advanced Information Assurance - UMassAmherst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46FDB-379E-6644-BF18-5AA5854BF061}" type="slidenum">
              <a:rPr lang="en-US" smtClean="0"/>
              <a:t>26</a:t>
            </a:fld>
            <a:endParaRPr lang="en-US"/>
          </a:p>
        </p:txBody>
      </p:sp>
      <p:pic>
        <p:nvPicPr>
          <p:cNvPr id="6" name="Picture 5" descr="Screen Shot 2015-01-29 at 10.24.1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76" y="72995"/>
            <a:ext cx="7531100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861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CS660 - Advanced Information Assurance - UMassAmherst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46FDB-379E-6644-BF18-5AA5854BF061}" type="slidenum">
              <a:rPr lang="en-US" smtClean="0"/>
              <a:t>27</a:t>
            </a:fld>
            <a:endParaRPr lang="en-US"/>
          </a:p>
        </p:txBody>
      </p:sp>
      <p:pic>
        <p:nvPicPr>
          <p:cNvPr id="6" name="Picture 5" descr="Screen Shot 2015-01-29 at 10.24.2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5167"/>
            <a:ext cx="9144000" cy="603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532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 ID Characteristics</a:t>
            </a:r>
          </a:p>
        </p:txBody>
      </p:sp>
      <p:sp>
        <p:nvSpPr>
          <p:cNvPr id="55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 typeface="Wingdings" charset="0"/>
              <a:buAutoNum type="arabicPeriod"/>
            </a:pPr>
            <a:r>
              <a:rPr lang="en-US" sz="3600" dirty="0"/>
              <a:t>Sequential Global IP ID</a:t>
            </a:r>
          </a:p>
          <a:p>
            <a:pPr marL="609600" indent="-609600">
              <a:buFont typeface="Wingdings" charset="0"/>
              <a:buAutoNum type="arabicPeriod"/>
            </a:pPr>
            <a:r>
              <a:rPr lang="en-US" sz="3600" dirty="0"/>
              <a:t>Sequential Per-host IP ID</a:t>
            </a:r>
          </a:p>
          <a:p>
            <a:pPr marL="609600" indent="-609600">
              <a:buFont typeface="Wingdings" charset="0"/>
              <a:buAutoNum type="arabicPeriod"/>
            </a:pPr>
            <a:r>
              <a:rPr lang="en-US" sz="3600" dirty="0"/>
              <a:t>IP-ID MSB Toggle</a:t>
            </a:r>
          </a:p>
          <a:p>
            <a:pPr marL="609600" indent="-609600">
              <a:buFont typeface="Wingdings" charset="0"/>
              <a:buAutoNum type="arabicPeriod"/>
            </a:pPr>
            <a:r>
              <a:rPr lang="en-US" sz="3600" dirty="0"/>
              <a:t>IP-ID Permutation</a:t>
            </a:r>
          </a:p>
        </p:txBody>
      </p:sp>
    </p:spTree>
    <p:extLst>
      <p:ext uri="{BB962C8B-B14F-4D97-AF65-F5344CB8AC3E}">
        <p14:creationId xmlns:p14="http://schemas.microsoft.com/office/powerpoint/2010/main" val="1900168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 ISN Characteristics</a:t>
            </a:r>
          </a:p>
        </p:txBody>
      </p:sp>
      <p:sp>
        <p:nvSpPr>
          <p:cNvPr id="557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 typeface="Wingdings" charset="0"/>
              <a:buAutoNum type="arabicPeriod" startAt="5"/>
            </a:pPr>
            <a:r>
              <a:rPr lang="en-US" dirty="0"/>
              <a:t>Rekey Timer</a:t>
            </a:r>
          </a:p>
          <a:p>
            <a:pPr marL="609600" indent="-609600">
              <a:buFont typeface="Wingdings" charset="0"/>
              <a:buAutoNum type="arabicPeriod" startAt="5"/>
            </a:pPr>
            <a:r>
              <a:rPr lang="en-US" dirty="0"/>
              <a:t>Rekey Counter</a:t>
            </a:r>
          </a:p>
          <a:p>
            <a:pPr marL="609600" indent="-609600">
              <a:buFont typeface="Wingdings" charset="0"/>
              <a:buAutoNum type="arabicPeriod" startAt="5"/>
            </a:pPr>
            <a:r>
              <a:rPr lang="en-US" dirty="0"/>
              <a:t>ISN MSB Toggle</a:t>
            </a:r>
          </a:p>
          <a:p>
            <a:pPr marL="609600" indent="-609600">
              <a:buFont typeface="Wingdings" charset="0"/>
              <a:buAutoNum type="arabicPeriod" startAt="5"/>
            </a:pPr>
            <a:r>
              <a:rPr lang="en-US" dirty="0"/>
              <a:t>ISN Permutation</a:t>
            </a:r>
          </a:p>
          <a:p>
            <a:pPr marL="609600" indent="-609600">
              <a:buFont typeface="Wingdings" charset="0"/>
              <a:buAutoNum type="arabicPeriod" startAt="5"/>
            </a:pPr>
            <a:r>
              <a:rPr lang="en-US" dirty="0"/>
              <a:t>Zero bit 15</a:t>
            </a:r>
          </a:p>
          <a:p>
            <a:pPr marL="609600" indent="-609600">
              <a:buFont typeface="Wingdings" charset="0"/>
              <a:buAutoNum type="arabicPeriod" startAt="5"/>
            </a:pPr>
            <a:r>
              <a:rPr lang="en-US" dirty="0"/>
              <a:t>Full TCP Collisions</a:t>
            </a:r>
          </a:p>
          <a:p>
            <a:pPr marL="609600" indent="-609600">
              <a:buFont typeface="Wingdings" charset="0"/>
              <a:buAutoNum type="arabicPeriod" startAt="5"/>
            </a:pPr>
            <a:r>
              <a:rPr lang="en-US" dirty="0"/>
              <a:t>Partial TCP Collisions</a:t>
            </a:r>
          </a:p>
        </p:txBody>
      </p:sp>
    </p:spTree>
    <p:extLst>
      <p:ext uri="{BB962C8B-B14F-4D97-AF65-F5344CB8AC3E}">
        <p14:creationId xmlns:p14="http://schemas.microsoft.com/office/powerpoint/2010/main" val="1813737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Covert Channels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Definition: Communicate information between two computer </a:t>
            </a:r>
            <a:r>
              <a:rPr lang="en-US" dirty="0" smtClean="0">
                <a:solidFill>
                  <a:srgbClr val="3366FF"/>
                </a:solidFill>
              </a:rPr>
              <a:t>processes</a:t>
            </a:r>
            <a:r>
              <a:rPr lang="en-US" dirty="0" smtClean="0"/>
              <a:t> that are </a:t>
            </a:r>
            <a:r>
              <a:rPr lang="en-US" dirty="0" smtClean="0">
                <a:solidFill>
                  <a:srgbClr val="3366FF"/>
                </a:solidFill>
              </a:rPr>
              <a:t>not allowed to communicate</a:t>
            </a:r>
            <a:r>
              <a:rPr lang="en-US" dirty="0" smtClean="0"/>
              <a:t>, by hiding information into </a:t>
            </a:r>
            <a:r>
              <a:rPr lang="en-US" dirty="0" smtClean="0">
                <a:solidFill>
                  <a:srgbClr val="FF6600"/>
                </a:solidFill>
              </a:rPr>
              <a:t>shared resources</a:t>
            </a:r>
            <a:endParaRPr lang="en-US" dirty="0" smtClean="0">
              <a:solidFill>
                <a:srgbClr val="008000"/>
              </a:solidFill>
            </a:endParaRPr>
          </a:p>
          <a:p>
            <a:endParaRPr lang="en-US" dirty="0" smtClean="0"/>
          </a:p>
          <a:p>
            <a:r>
              <a:rPr lang="en-US" dirty="0" smtClean="0"/>
              <a:t>Steganography: hiding information into </a:t>
            </a:r>
            <a:r>
              <a:rPr lang="en-US" dirty="0" smtClean="0">
                <a:solidFill>
                  <a:srgbClr val="FF6600"/>
                </a:solidFill>
              </a:rPr>
              <a:t>digital media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CS660 - Advanced Information Assurance - UMassAmherst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46FDB-379E-6644-BF18-5AA5854BF06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785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082" name="Rectangle 2"/>
          <p:cNvSpPr>
            <a:spLocks noGrp="1" noChangeArrowheads="1"/>
          </p:cNvSpPr>
          <p:nvPr>
            <p:ph type="title"/>
          </p:nvPr>
        </p:nvSpPr>
        <p:spPr>
          <a:xfrm>
            <a:off x="281354" y="457200"/>
            <a:ext cx="8862646" cy="1295400"/>
          </a:xfrm>
        </p:spPr>
        <p:txBody>
          <a:bodyPr/>
          <a:lstStyle/>
          <a:p>
            <a:r>
              <a:rPr lang="en-US" dirty="0"/>
              <a:t>Explicit Steganography Detection</a:t>
            </a:r>
          </a:p>
        </p:txBody>
      </p:sp>
      <p:sp>
        <p:nvSpPr>
          <p:cNvPr id="558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1354" y="1981200"/>
            <a:ext cx="8676543" cy="36703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dirty="0"/>
              <a:t>12. </a:t>
            </a:r>
            <a:r>
              <a:rPr lang="en-US" dirty="0" err="1"/>
              <a:t>Nushu</a:t>
            </a:r>
            <a:r>
              <a:rPr lang="en-US" dirty="0"/>
              <a:t> Cryptography</a:t>
            </a:r>
          </a:p>
          <a:p>
            <a:pPr lvl="2"/>
            <a:r>
              <a:rPr lang="en-US" dirty="0"/>
              <a:t>encrypts data before including it in the ISN field</a:t>
            </a:r>
          </a:p>
          <a:p>
            <a:pPr lvl="2"/>
            <a:r>
              <a:rPr lang="en-US" dirty="0"/>
              <a:t>results in a distribution which is different from normally generated by Linux and so will be detected by the other TCP tests</a:t>
            </a:r>
          </a:p>
        </p:txBody>
      </p:sp>
    </p:spTree>
    <p:extLst>
      <p:ext uri="{BB962C8B-B14F-4D97-AF65-F5344CB8AC3E}">
        <p14:creationId xmlns:p14="http://schemas.microsoft.com/office/powerpoint/2010/main" val="1296319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 dirty="0"/>
              <a:t>13. TCP Timestamp</a:t>
            </a:r>
          </a:p>
          <a:p>
            <a:pPr lvl="2"/>
            <a:r>
              <a:rPr lang="en-US" dirty="0"/>
              <a:t>If a low bandwidth TCP connection is being used to leak information</a:t>
            </a:r>
          </a:p>
          <a:p>
            <a:pPr lvl="2"/>
            <a:r>
              <a:rPr lang="en-US" dirty="0"/>
              <a:t>a randomness test can be applied to the least significant bits of the timestamps in the TCP packets</a:t>
            </a:r>
          </a:p>
          <a:p>
            <a:pPr lvl="2"/>
            <a:r>
              <a:rPr lang="en-US" dirty="0"/>
              <a:t>If </a:t>
            </a:r>
            <a:r>
              <a:rPr lang="ja-JP" altLang="en-US" dirty="0">
                <a:latin typeface="Arial"/>
              </a:rPr>
              <a:t>“</a:t>
            </a:r>
            <a:r>
              <a:rPr lang="en-US" dirty="0"/>
              <a:t>too much</a:t>
            </a:r>
            <a:r>
              <a:rPr lang="ja-JP" altLang="en-US" dirty="0">
                <a:latin typeface="Arial"/>
              </a:rPr>
              <a:t>“</a:t>
            </a:r>
            <a:r>
              <a:rPr lang="en-US" dirty="0"/>
              <a:t> randomness is detected in the LSBs  </a:t>
            </a:r>
            <a:r>
              <a:rPr lang="en-US" dirty="0">
                <a:cs typeface="Arial" charset="0"/>
              </a:rPr>
              <a:t>→</a:t>
            </a:r>
            <a:r>
              <a:rPr lang="en-US" dirty="0"/>
              <a:t> a </a:t>
            </a:r>
            <a:r>
              <a:rPr lang="en-US" dirty="0" err="1"/>
              <a:t>steganographic</a:t>
            </a:r>
            <a:r>
              <a:rPr lang="en-US" dirty="0"/>
              <a:t> covert channel is in use</a:t>
            </a:r>
          </a:p>
        </p:txBody>
      </p:sp>
    </p:spTree>
    <p:extLst>
      <p:ext uri="{BB962C8B-B14F-4D97-AF65-F5344CB8AC3E}">
        <p14:creationId xmlns:p14="http://schemas.microsoft.com/office/powerpoint/2010/main" val="3101390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1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buFont typeface="Wingdings" charset="0"/>
              <a:buNone/>
            </a:pPr>
            <a:r>
              <a:rPr lang="en-US" sz="3600" dirty="0"/>
              <a:t>14. Other Anomalies</a:t>
            </a:r>
          </a:p>
          <a:p>
            <a:pPr lvl="2"/>
            <a:r>
              <a:rPr lang="en-US" dirty="0"/>
              <a:t>unusual flags (e.g. DF when not expected, </a:t>
            </a:r>
            <a:r>
              <a:rPr lang="en-US" dirty="0" err="1"/>
              <a:t>ToS</a:t>
            </a:r>
            <a:r>
              <a:rPr lang="en-US" dirty="0"/>
              <a:t> set)</a:t>
            </a:r>
          </a:p>
          <a:p>
            <a:pPr lvl="2"/>
            <a:r>
              <a:rPr lang="en-US" dirty="0"/>
              <a:t>excessive fragmentation</a:t>
            </a:r>
          </a:p>
          <a:p>
            <a:pPr lvl="2"/>
            <a:r>
              <a:rPr lang="en-US" dirty="0"/>
              <a:t>use of IP options</a:t>
            </a:r>
          </a:p>
          <a:p>
            <a:pPr lvl="2"/>
            <a:r>
              <a:rPr lang="en-US" dirty="0"/>
              <a:t>non-zero padding</a:t>
            </a:r>
          </a:p>
          <a:p>
            <a:pPr lvl="2"/>
            <a:r>
              <a:rPr lang="en-US" dirty="0"/>
              <a:t>unexpected TCP options (e.g. timestamps from operating systems which do not generate them)</a:t>
            </a:r>
          </a:p>
          <a:p>
            <a:pPr lvl="2"/>
            <a:r>
              <a:rPr lang="en-US" dirty="0"/>
              <a:t>excessive re-ordering</a:t>
            </a:r>
          </a:p>
        </p:txBody>
      </p:sp>
    </p:spTree>
    <p:extLst>
      <p:ext uri="{BB962C8B-B14F-4D97-AF65-F5344CB8AC3E}">
        <p14:creationId xmlns:p14="http://schemas.microsoft.com/office/powerpoint/2010/main" val="3357438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pic>
        <p:nvPicPr>
          <p:cNvPr id="560131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3723" y="2133601"/>
            <a:ext cx="7285892" cy="3440113"/>
          </a:xfrm>
        </p:spPr>
      </p:pic>
    </p:spTree>
    <p:extLst>
      <p:ext uri="{BB962C8B-B14F-4D97-AF65-F5344CB8AC3E}">
        <p14:creationId xmlns:p14="http://schemas.microsoft.com/office/powerpoint/2010/main" val="3904777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Accuracy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false negatives</a:t>
            </a:r>
          </a:p>
          <a:p>
            <a:r>
              <a:rPr lang="en-US" dirty="0" smtClean="0"/>
              <a:t>Possible false positives</a:t>
            </a:r>
          </a:p>
          <a:p>
            <a:endParaRPr lang="en-US" dirty="0" smtClean="0"/>
          </a:p>
          <a:p>
            <a:r>
              <a:rPr lang="en-US" dirty="0" smtClean="0"/>
              <a:t>The accuracy  depends on the size of observation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CS660 - Advanced Information Assurance - UMassAmherst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46FDB-379E-6644-BF18-5AA5854BF061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156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1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Detection-Resistant </a:t>
            </a:r>
            <a:r>
              <a:rPr lang="en-US" sz="3600" dirty="0" smtClean="0"/>
              <a:t>Schemes</a:t>
            </a:r>
            <a:endParaRPr lang="en-US" sz="3600" dirty="0"/>
          </a:p>
        </p:txBody>
      </p:sp>
      <p:sp>
        <p:nvSpPr>
          <p:cNvPr id="561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Lathra</a:t>
            </a:r>
            <a:r>
              <a:rPr lang="en-US" dirty="0"/>
              <a:t> - Robust scheme, using the TCP ISNs generated by </a:t>
            </a:r>
            <a:r>
              <a:rPr lang="en-US" dirty="0" err="1"/>
              <a:t>OpenBSD</a:t>
            </a:r>
            <a:r>
              <a:rPr lang="en-US" dirty="0"/>
              <a:t> and Linux as a </a:t>
            </a:r>
            <a:r>
              <a:rPr lang="en-US" dirty="0" err="1"/>
              <a:t>steganographic</a:t>
            </a:r>
            <a:r>
              <a:rPr lang="en-US" dirty="0"/>
              <a:t> carrier</a:t>
            </a:r>
          </a:p>
          <a:p>
            <a:r>
              <a:rPr lang="en-US" dirty="0"/>
              <a:t>Simply encoding data within the least significant 24 bits of the ISN could be detected by the warden</a:t>
            </a:r>
          </a:p>
        </p:txBody>
      </p:sp>
    </p:spTree>
    <p:extLst>
      <p:ext uri="{BB962C8B-B14F-4D97-AF65-F5344CB8AC3E}">
        <p14:creationId xmlns:p14="http://schemas.microsoft.com/office/powerpoint/2010/main" val="2405734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Other Network Channels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CS660 - Advanced Information Assurance - UMassAmherst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46FDB-379E-6644-BF18-5AA5854BF061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086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ICMP Channels</a:t>
            </a:r>
          </a:p>
        </p:txBody>
      </p:sp>
      <p:sp>
        <p:nvSpPr>
          <p:cNvPr id="35843" name="AutoShape 3"/>
          <p:cNvSpPr>
            <a:spLocks noGrp="1" noChangeAspect="1" noChangeArrowheads="1"/>
          </p:cNvSpPr>
          <p:nvPr>
            <p:ph type="body" idx="1"/>
          </p:nvPr>
        </p:nvSpPr>
        <p:spPr>
          <a:xfrm>
            <a:off x="457200" y="3048000"/>
            <a:ext cx="8229600" cy="3460750"/>
          </a:xfrm>
        </p:spPr>
        <p:txBody>
          <a:bodyPr/>
          <a:lstStyle/>
          <a:p>
            <a:r>
              <a:rPr lang="en-US"/>
              <a:t>ICMP echo request/reply can tunnel arbitrary user data</a:t>
            </a:r>
          </a:p>
          <a:p>
            <a:pPr lvl="1"/>
            <a:r>
              <a:rPr lang="en-US"/>
              <a:t>Payload capacity depends on path MTU (this feature often used to measure PMTU)</a:t>
            </a:r>
          </a:p>
        </p:txBody>
      </p:sp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543800" cy="931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6629400" y="2286000"/>
            <a:ext cx="1647825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438943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defTabSz="438943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438943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438943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438943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43894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43894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43894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43894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800">
                <a:ea typeface="宋体" charset="0"/>
              </a:rPr>
              <a:t>www.erg.abdn.ac.uk/users/gorry</a:t>
            </a:r>
          </a:p>
        </p:txBody>
      </p:sp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4419600" y="1371600"/>
            <a:ext cx="2667000" cy="1066800"/>
          </a:xfrm>
          <a:prstGeom prst="rect">
            <a:avLst/>
          </a:prstGeom>
          <a:noFill/>
          <a:ln w="38100" cap="sq">
            <a:solidFill>
              <a:srgbClr val="FF5D5D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0" y="6553200"/>
            <a:ext cx="83058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438943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defTabSz="438943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438943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438943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438943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43894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43894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43894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43894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ea typeface="宋体" charset="0"/>
              </a:rPr>
              <a:t>Sohn, Noh, Moon 2003, </a:t>
            </a:r>
            <a:r>
              <a:rPr lang="ja-JP" altLang="en-US" sz="1400">
                <a:ea typeface="宋体" charset="0"/>
              </a:rPr>
              <a:t>“</a:t>
            </a:r>
            <a:r>
              <a:rPr lang="en-US" sz="1400">
                <a:ea typeface="宋体" charset="0"/>
              </a:rPr>
              <a:t>Support Vector Machine Based ICMP Covert Channel Attack Detection</a:t>
            </a:r>
            <a:r>
              <a:rPr lang="ja-JP" altLang="en-US" sz="1400">
                <a:ea typeface="宋体" charset="0"/>
              </a:rPr>
              <a:t>”</a:t>
            </a:r>
            <a:endParaRPr lang="en-US" sz="1400">
              <a:ea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584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 </a:t>
            </a:r>
            <a:r>
              <a:rPr lang="en-US" dirty="0" smtClean="0"/>
              <a:t>Channels</a:t>
            </a:r>
            <a:endParaRPr lang="en-US" dirty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Fields in the header</a:t>
            </a:r>
          </a:p>
          <a:p>
            <a:pPr lvl="1"/>
            <a:r>
              <a:rPr lang="en-US" dirty="0" err="1" smtClean="0"/>
              <a:t>Infranet</a:t>
            </a:r>
            <a:r>
              <a:rPr lang="en-US" dirty="0" smtClean="0"/>
              <a:t> </a:t>
            </a:r>
          </a:p>
          <a:p>
            <a:pPr lvl="1"/>
            <a:r>
              <a:rPr lang="en-US" dirty="0" err="1" smtClean="0"/>
              <a:t>StegoTorus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490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DNS Channels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DNS can hold arbitrary text in its various fields</a:t>
            </a:r>
          </a:p>
          <a:p>
            <a:r>
              <a:rPr lang="en-US"/>
              <a:t>High bandwidth: 110-220 bytes per request!</a:t>
            </a:r>
          </a:p>
          <a:p>
            <a:pPr lvl="1"/>
            <a:r>
              <a:rPr lang="en-US"/>
              <a:t>Used for SSH, streaming audio</a:t>
            </a:r>
          </a:p>
          <a:p>
            <a:r>
              <a:rPr lang="en-US"/>
              <a:t>Not yet filtered by firewalls</a:t>
            </a:r>
          </a:p>
          <a:p>
            <a:r>
              <a:rPr lang="en-US"/>
              <a:t>Proof of concept available: OzyManDNS (</a:t>
            </a:r>
            <a:r>
              <a:rPr lang="en-US">
                <a:hlinkClick r:id="rId2"/>
              </a:rPr>
              <a:t>http://www.doxpara.com</a:t>
            </a:r>
            <a:r>
              <a:rPr lang="en-US"/>
              <a:t>)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226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Prisoners’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Alice, Bob, and Walter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CS660 - Advanced Information Assurance - UMassAmherst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46FDB-379E-6644-BF18-5AA5854BF061}" type="slidenum">
              <a:rPr lang="en-US" smtClean="0"/>
              <a:t>4</a:t>
            </a:fld>
            <a:endParaRPr lang="en-US"/>
          </a:p>
        </p:txBody>
      </p:sp>
      <p:pic>
        <p:nvPicPr>
          <p:cNvPr id="6" name="Picture 5" descr="Pris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587" y="2433092"/>
            <a:ext cx="5545918" cy="3693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488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Channel </a:t>
            </a:r>
            <a:r>
              <a:rPr lang="en-US" dirty="0" smtClean="0"/>
              <a:t>Detection </a:t>
            </a:r>
            <a:r>
              <a:rPr lang="en-US" dirty="0"/>
              <a:t>and </a:t>
            </a:r>
            <a:r>
              <a:rPr lang="en-US" dirty="0" smtClean="0"/>
              <a:t>Analysis</a:t>
            </a:r>
            <a:endParaRPr lang="en-US" dirty="0"/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993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Analysis Techniques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Information flow</a:t>
            </a:r>
          </a:p>
          <a:p>
            <a:pPr lvl="1"/>
            <a:r>
              <a:rPr lang="en-US"/>
              <a:t>Operates at high-level language level</a:t>
            </a:r>
          </a:p>
          <a:p>
            <a:pPr lvl="1"/>
            <a:r>
              <a:rPr lang="en-US"/>
              <a:t>Often overestimates flows, flags non-existant flows</a:t>
            </a:r>
          </a:p>
          <a:p>
            <a:r>
              <a:rPr lang="en-US"/>
              <a:t>Noninterference</a:t>
            </a:r>
          </a:p>
          <a:p>
            <a:pPr lvl="1"/>
            <a:r>
              <a:rPr lang="en-US"/>
              <a:t>Analysis performed on abstract model, not real system</a:t>
            </a:r>
          </a:p>
          <a:p>
            <a:r>
              <a:rPr lang="en-US"/>
              <a:t>Shared Resource Matrix</a:t>
            </a:r>
          </a:p>
          <a:p>
            <a:pPr lvl="1"/>
            <a:r>
              <a:rPr lang="en-US"/>
              <a:t>Very popular with systems folks</a:t>
            </a:r>
          </a:p>
          <a:p>
            <a:pPr lvl="1"/>
            <a:endParaRPr lang="en-US"/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0" y="6553200"/>
            <a:ext cx="57912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438943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defTabSz="438943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438943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438943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438943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43894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43894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43894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43894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ea typeface="宋体" charset="0"/>
              </a:rPr>
              <a:t>Sabelfeld, Myers 2003, </a:t>
            </a:r>
            <a:r>
              <a:rPr lang="ja-JP" altLang="en-US" sz="1400">
                <a:ea typeface="宋体" charset="0"/>
              </a:rPr>
              <a:t>“</a:t>
            </a:r>
            <a:r>
              <a:rPr lang="en-US" sz="1400">
                <a:ea typeface="宋体" charset="0"/>
              </a:rPr>
              <a:t>Language-Based Information-Flow Security</a:t>
            </a:r>
            <a:r>
              <a:rPr lang="ja-JP" altLang="en-US" sz="1400">
                <a:ea typeface="宋体" charset="0"/>
              </a:rPr>
              <a:t>”</a:t>
            </a:r>
            <a:endParaRPr lang="en-US" sz="1400">
              <a:ea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2157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Shared Resource Matrix</a:t>
            </a:r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257800" y="1381125"/>
            <a:ext cx="3429000" cy="512762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5154613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0" y="6599238"/>
            <a:ext cx="8915400" cy="2746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438943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defTabSz="438943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438943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438943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438943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43894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43894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43894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43894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ea typeface="宋体" charset="0"/>
              </a:rPr>
              <a:t>Kemmerer 1983, </a:t>
            </a:r>
            <a:r>
              <a:rPr lang="ja-JP" altLang="en-US" sz="1200">
                <a:ea typeface="宋体" charset="0"/>
              </a:rPr>
              <a:t>“</a:t>
            </a:r>
            <a:r>
              <a:rPr lang="en-US" sz="1200">
                <a:ea typeface="宋体" charset="0"/>
              </a:rPr>
              <a:t>Shared Resource Matrix Methodology: An Approach to Identifying Storage and Timing Channels</a:t>
            </a:r>
            <a:r>
              <a:rPr lang="ja-JP" altLang="en-US" sz="1200">
                <a:ea typeface="宋体" charset="0"/>
              </a:rPr>
              <a:t>”</a:t>
            </a:r>
            <a:endParaRPr lang="en-US" sz="1200">
              <a:ea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4078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Active Channel Mitigation</a:t>
            </a:r>
            <a:endParaRPr lang="en-US" dirty="0"/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878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Fuzzy Time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All covert </a:t>
            </a:r>
            <a:r>
              <a:rPr lang="en-US" sz="2800" u="sng"/>
              <a:t>timing</a:t>
            </a:r>
            <a:r>
              <a:rPr lang="en-US" sz="2800"/>
              <a:t> channels rely on accurate clock</a:t>
            </a:r>
          </a:p>
          <a:p>
            <a:r>
              <a:rPr lang="en-US" sz="2800"/>
              <a:t>You can either attempt to disrupt the timing of the channel (add noise or slow it down), or reduce the accuracy of the clock</a:t>
            </a:r>
          </a:p>
          <a:p>
            <a:r>
              <a:rPr lang="en-US" sz="2800"/>
              <a:t>VAX security kernel slows down timer interrupt periods to be uniformly distributed with a mean of 20 ms.</a:t>
            </a:r>
          </a:p>
          <a:p>
            <a:r>
              <a:rPr lang="en-US" sz="2800"/>
              <a:t>Randomly modifies the completion time of I/O requests, so they can</a:t>
            </a:r>
            <a:r>
              <a:rPr lang="ja-JP" altLang="en-US" sz="2800"/>
              <a:t>’</a:t>
            </a:r>
            <a:r>
              <a:rPr lang="en-US" sz="2800"/>
              <a:t>t be used as a clock</a:t>
            </a:r>
          </a:p>
        </p:txBody>
      </p:sp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0" y="6553200"/>
            <a:ext cx="57912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438943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defTabSz="438943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438943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438943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438943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43894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43894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43894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43894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ea typeface="宋体" charset="0"/>
              </a:rPr>
              <a:t>Hu 1991, </a:t>
            </a:r>
            <a:r>
              <a:rPr lang="ja-JP" altLang="en-US" sz="1400">
                <a:ea typeface="宋体" charset="0"/>
              </a:rPr>
              <a:t>“</a:t>
            </a:r>
            <a:r>
              <a:rPr lang="en-US" sz="1400">
                <a:ea typeface="宋体" charset="0"/>
              </a:rPr>
              <a:t>Reducing Timing Channels with Fuzzy Time</a:t>
            </a:r>
            <a:r>
              <a:rPr lang="ja-JP" altLang="en-US" sz="1400">
                <a:ea typeface="宋体" charset="0"/>
              </a:rPr>
              <a:t>”</a:t>
            </a:r>
            <a:endParaRPr lang="en-US" sz="1400">
              <a:ea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61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Lattice Scheduling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Many local covert channels require simultaneous operation of spy and Trojan</a:t>
            </a:r>
          </a:p>
          <a:p>
            <a:r>
              <a:rPr lang="en-US" dirty="0"/>
              <a:t>Process scheduler can be modified to prevent this </a:t>
            </a:r>
            <a:r>
              <a:rPr lang="en-US" dirty="0" smtClean="0"/>
              <a:t>situation</a:t>
            </a:r>
            <a:endParaRPr lang="en-US" dirty="0"/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0" y="6553200"/>
            <a:ext cx="57912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438943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defTabSz="438943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438943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438943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438943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43894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43894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43894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43894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ea typeface="宋体" charset="0"/>
              </a:rPr>
              <a:t>Hu 1992, </a:t>
            </a:r>
            <a:r>
              <a:rPr lang="ja-JP" altLang="en-US" sz="1400">
                <a:ea typeface="宋体" charset="0"/>
              </a:rPr>
              <a:t>“</a:t>
            </a:r>
            <a:r>
              <a:rPr lang="en-US" sz="1400">
                <a:ea typeface="宋体" charset="0"/>
              </a:rPr>
              <a:t>Lattice Scheduling and Covert Channels</a:t>
            </a:r>
            <a:r>
              <a:rPr lang="ja-JP" altLang="en-US" sz="1400">
                <a:ea typeface="宋体" charset="0"/>
              </a:rPr>
              <a:t>”</a:t>
            </a:r>
            <a:endParaRPr lang="en-US" sz="1400">
              <a:ea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3234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Wrapping Up</a:t>
            </a:r>
            <a:endParaRPr lang="en-US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Do covert channels pose a </a:t>
            </a:r>
            <a:r>
              <a:rPr lang="en-US" sz="2800" i="1" dirty="0"/>
              <a:t>real</a:t>
            </a:r>
            <a:r>
              <a:rPr lang="en-US" sz="2800" dirty="0"/>
              <a:t> threat</a:t>
            </a:r>
            <a:r>
              <a:rPr lang="en-US" sz="2800" dirty="0" smtClean="0"/>
              <a:t>?</a:t>
            </a:r>
          </a:p>
          <a:p>
            <a:endParaRPr lang="en-US" sz="2800" dirty="0"/>
          </a:p>
          <a:p>
            <a:pPr lvl="1"/>
            <a:r>
              <a:rPr lang="en-US" sz="2400" dirty="0"/>
              <a:t>Some are difficult to exploit, requiring a skillful attacker</a:t>
            </a:r>
          </a:p>
          <a:p>
            <a:pPr lvl="1"/>
            <a:r>
              <a:rPr lang="en-US" sz="2400" dirty="0" smtClean="0"/>
              <a:t>Others </a:t>
            </a:r>
            <a:r>
              <a:rPr lang="en-US" sz="2400" dirty="0"/>
              <a:t>are fairly easy to exploit:</a:t>
            </a:r>
          </a:p>
          <a:p>
            <a:pPr lvl="2"/>
            <a:r>
              <a:rPr lang="en-US" sz="2000" dirty="0"/>
              <a:t>Acoustic </a:t>
            </a:r>
            <a:r>
              <a:rPr lang="en-US" sz="2000" dirty="0" err="1"/>
              <a:t>keylogger</a:t>
            </a:r>
            <a:endParaRPr lang="en-US" sz="2000" dirty="0"/>
          </a:p>
          <a:p>
            <a:pPr lvl="2"/>
            <a:r>
              <a:rPr lang="en-US" sz="2000" dirty="0"/>
              <a:t>HTTP tunnels</a:t>
            </a:r>
          </a:p>
          <a:p>
            <a:pPr lvl="1"/>
            <a:r>
              <a:rPr lang="en-US" sz="2400" dirty="0"/>
              <a:t>Definitely a threat!</a:t>
            </a:r>
          </a:p>
        </p:txBody>
      </p:sp>
    </p:spTree>
    <p:extLst>
      <p:ext uri="{BB962C8B-B14F-4D97-AF65-F5344CB8AC3E}">
        <p14:creationId xmlns:p14="http://schemas.microsoft.com/office/powerpoint/2010/main" val="2522952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Classes of Information Hiding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Digital watermarking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Steganography</a:t>
            </a:r>
          </a:p>
          <a:p>
            <a:r>
              <a:rPr lang="en-US" dirty="0">
                <a:solidFill>
                  <a:srgbClr val="FF0000"/>
                </a:solidFill>
              </a:rPr>
              <a:t>Covert channels</a:t>
            </a:r>
          </a:p>
          <a:p>
            <a:pPr marL="342900" lvl="1" indent="-342900">
              <a:buFont typeface="Arial"/>
              <a:buChar char="•"/>
            </a:pPr>
            <a:r>
              <a:rPr lang="en-US" sz="3200" dirty="0"/>
              <a:t>Anonymous communication</a:t>
            </a:r>
          </a:p>
          <a:p>
            <a:r>
              <a:rPr lang="en-US" dirty="0"/>
              <a:t>Protocol obfuscation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CS660 - Advanced Information Assurance - UMassAmherst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46FDB-379E-6644-BF18-5AA5854BF061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5118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Side Channels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Similar to covert channels, but information is leaked </a:t>
            </a:r>
            <a:r>
              <a:rPr lang="en-US" dirty="0" smtClean="0">
                <a:solidFill>
                  <a:srgbClr val="FF6600"/>
                </a:solidFill>
              </a:rPr>
              <a:t>unintentionally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r>
              <a:rPr lang="en-US" dirty="0" smtClean="0"/>
              <a:t>Examples?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CS660 - Advanced Information Assurance - UMassAmherst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46FDB-379E-6644-BF18-5AA5854BF061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730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Some of the slides, content, or pictures are borrowed from the following resources, and some pictures are obtained through Google search without being </a:t>
            </a:r>
            <a:r>
              <a:rPr lang="en-US" sz="2400" dirty="0" smtClean="0"/>
              <a:t>referenced below</a:t>
            </a:r>
            <a:r>
              <a:rPr lang="en-US" sz="2400" dirty="0"/>
              <a:t>:</a:t>
            </a:r>
          </a:p>
          <a:p>
            <a:r>
              <a:rPr lang="en-US" sz="1600" dirty="0" smtClean="0">
                <a:hlinkClick r:id="rId2"/>
              </a:rPr>
              <a:t>TCP/IP covert channels -UMBC</a:t>
            </a:r>
            <a:endParaRPr lang="en-US" sz="1600" dirty="0" smtClean="0"/>
          </a:p>
          <a:p>
            <a:r>
              <a:rPr lang="en-US" sz="1600" dirty="0">
                <a:hlinkClick r:id="rId3"/>
              </a:rPr>
              <a:t>Covert </a:t>
            </a:r>
            <a:r>
              <a:rPr lang="en-US" sz="1600" dirty="0" smtClean="0">
                <a:hlinkClick r:id="rId3"/>
              </a:rPr>
              <a:t>Channels</a:t>
            </a:r>
            <a:r>
              <a:rPr lang="en-US" sz="1600" dirty="0">
                <a:hlinkClick r:id="rId3"/>
              </a:rPr>
              <a:t>, by Michael </a:t>
            </a:r>
            <a:r>
              <a:rPr lang="en-US" sz="1600" dirty="0" smtClean="0">
                <a:hlinkClick r:id="rId3"/>
              </a:rPr>
              <a:t>LeMay </a:t>
            </a:r>
            <a:r>
              <a:rPr lang="en-US" sz="1600" dirty="0" smtClean="0">
                <a:hlinkClick r:id="rId3"/>
              </a:rPr>
              <a:t>@UIUC</a:t>
            </a:r>
            <a:endParaRPr lang="en-US" sz="1600" dirty="0" smtClean="0"/>
          </a:p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E3C50-780B-074C-BF56-86272B9C2D29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948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Applications, </a:t>
            </a:r>
            <a:br>
              <a:rPr lang="en-US" dirty="0" smtClean="0"/>
            </a:br>
            <a:r>
              <a:rPr lang="en-US" dirty="0" smtClean="0"/>
              <a:t>or Why Use Covert Channels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Bypass </a:t>
            </a:r>
            <a:r>
              <a:rPr lang="en-US" dirty="0"/>
              <a:t>security </a:t>
            </a:r>
            <a:r>
              <a:rPr lang="en-US" dirty="0" smtClean="0"/>
              <a:t>policy by malicious/compromised computer processes</a:t>
            </a:r>
          </a:p>
          <a:p>
            <a:endParaRPr lang="en-US" dirty="0"/>
          </a:p>
          <a:p>
            <a:r>
              <a:rPr lang="en-US" dirty="0" smtClean="0"/>
              <a:t>Evade surveillance </a:t>
            </a:r>
          </a:p>
          <a:p>
            <a:endParaRPr lang="en-US" dirty="0" smtClean="0"/>
          </a:p>
          <a:p>
            <a:r>
              <a:rPr lang="en-US" dirty="0" smtClean="0"/>
              <a:t>Bypass communication restrictions</a:t>
            </a:r>
          </a:p>
          <a:p>
            <a:endParaRPr lang="en-US" dirty="0"/>
          </a:p>
          <a:p>
            <a:r>
              <a:rPr lang="en-US" dirty="0" smtClean="0"/>
              <a:t>Etc.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CS660 - Advanced Information Assurance - UMassAmherst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46FDB-379E-6644-BF18-5AA5854BF06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364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Importance?</a:t>
            </a:r>
            <a:endParaRPr lang="en-US" dirty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Difficult to </a:t>
            </a:r>
            <a:r>
              <a:rPr lang="en-US" dirty="0" smtClean="0"/>
              <a:t>detect</a:t>
            </a:r>
          </a:p>
          <a:p>
            <a:endParaRPr lang="en-US" dirty="0"/>
          </a:p>
          <a:p>
            <a:r>
              <a:rPr lang="en-US" dirty="0"/>
              <a:t>Can operate for a long time and leak a substantial amount of classified data 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Can compromise an otherwise secure system, including one that has been formally verified</a:t>
            </a:r>
            <a:r>
              <a:rPr lang="en-US" dirty="0" smtClean="0"/>
              <a:t>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729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Classification: Hiding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>
                <a:solidFill>
                  <a:srgbClr val="FF6600"/>
                </a:solidFill>
              </a:rPr>
              <a:t>Storage </a:t>
            </a:r>
            <a:r>
              <a:rPr lang="en-US" dirty="0" smtClean="0">
                <a:solidFill>
                  <a:srgbClr val="FF6600"/>
                </a:solidFill>
              </a:rPr>
              <a:t>channel</a:t>
            </a:r>
          </a:p>
          <a:p>
            <a:pPr lvl="2"/>
            <a:r>
              <a:rPr lang="en-US" dirty="0" smtClean="0"/>
              <a:t>Data transmitted by writing or abstaining from writing, e.g., writing into RAM</a:t>
            </a:r>
          </a:p>
          <a:p>
            <a:pPr lvl="2"/>
            <a:endParaRPr lang="en-US" dirty="0"/>
          </a:p>
          <a:p>
            <a:pPr lvl="1"/>
            <a:r>
              <a:rPr lang="en-US" dirty="0">
                <a:solidFill>
                  <a:srgbClr val="FF6600"/>
                </a:solidFill>
              </a:rPr>
              <a:t>Timing channel</a:t>
            </a:r>
          </a:p>
          <a:p>
            <a:pPr lvl="2"/>
            <a:r>
              <a:rPr lang="en-US" dirty="0" smtClean="0"/>
              <a:t>Data modulated into the timing, </a:t>
            </a:r>
            <a:r>
              <a:rPr lang="en-US" smtClean="0"/>
              <a:t>or occurrence </a:t>
            </a:r>
            <a:r>
              <a:rPr lang="en-US" dirty="0" smtClean="0"/>
              <a:t>of events, e.g., the times between network packets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CS660 - Advanced Information Assurance - UMassAmherst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46FDB-379E-6644-BF18-5AA5854BF06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637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Classification: Shared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lvl="1"/>
            <a:r>
              <a:rPr lang="en-US" dirty="0" smtClean="0">
                <a:solidFill>
                  <a:srgbClr val="FF6600"/>
                </a:solidFill>
              </a:rPr>
              <a:t>Network resource</a:t>
            </a:r>
            <a:r>
              <a:rPr lang="en-US" dirty="0" smtClean="0"/>
              <a:t>: an </a:t>
            </a:r>
            <a:r>
              <a:rPr lang="en-US" dirty="0"/>
              <a:t>existing, legitimate communication channel designed for some </a:t>
            </a:r>
            <a:r>
              <a:rPr lang="en-US" dirty="0" smtClean="0"/>
              <a:t>purpose </a:t>
            </a:r>
          </a:p>
          <a:p>
            <a:pPr lvl="1">
              <a:buFont typeface="Wingdings" charset="2"/>
              <a:buChar char="Ø"/>
            </a:pPr>
            <a:r>
              <a:rPr lang="en-US" dirty="0" smtClean="0">
                <a:solidFill>
                  <a:srgbClr val="008000"/>
                </a:solidFill>
              </a:rPr>
              <a:t>Remote (network) covert channels</a:t>
            </a:r>
          </a:p>
          <a:p>
            <a:pPr marL="457200" lvl="1" indent="0">
              <a:buNone/>
            </a:pPr>
            <a:endParaRPr lang="en-US" dirty="0" smtClean="0">
              <a:solidFill>
                <a:srgbClr val="008000"/>
              </a:solidFill>
            </a:endParaRPr>
          </a:p>
          <a:p>
            <a:pPr lvl="1"/>
            <a:r>
              <a:rPr lang="en-US" dirty="0" smtClean="0">
                <a:solidFill>
                  <a:srgbClr val="FF6600"/>
                </a:solidFill>
              </a:rPr>
              <a:t>Computer resource</a:t>
            </a:r>
            <a:r>
              <a:rPr lang="en-US" dirty="0" smtClean="0"/>
              <a:t>: RAM, </a:t>
            </a:r>
            <a:r>
              <a:rPr lang="en-US" dirty="0" err="1" smtClean="0"/>
              <a:t>HardDisk</a:t>
            </a:r>
            <a:r>
              <a:rPr lang="en-US" dirty="0" smtClean="0"/>
              <a:t>, CPU, </a:t>
            </a:r>
            <a:r>
              <a:rPr lang="en-US" dirty="0" smtClean="0"/>
              <a:t>etc.</a:t>
            </a:r>
            <a:endParaRPr lang="en-US" dirty="0" smtClean="0"/>
          </a:p>
          <a:p>
            <a:pPr lvl="1">
              <a:buFont typeface="Wingdings" charset="2"/>
              <a:buChar char="Ø"/>
            </a:pPr>
            <a:r>
              <a:rPr lang="en-US" dirty="0" smtClean="0">
                <a:solidFill>
                  <a:srgbClr val="008000"/>
                </a:solidFill>
              </a:rPr>
              <a:t>Local covert channels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CS660 - Advanced Information Assurance - UMassAmherst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46FDB-379E-6644-BF18-5AA5854BF06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6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Local Channels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CS660 - Advanced Information Assurance - UMassAmherst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46FDB-379E-6644-BF18-5AA5854BF06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084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3375</TotalTime>
  <Words>1308</Words>
  <Application>Microsoft Macintosh PowerPoint</Application>
  <PresentationFormat>On-screen Show (4:3)</PresentationFormat>
  <Paragraphs>271</Paragraphs>
  <Slides>49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Office Theme</vt:lpstr>
      <vt:lpstr>Information Hiding: Covert Channels</vt:lpstr>
      <vt:lpstr>Classes of Information Hiding</vt:lpstr>
      <vt:lpstr>Covert Channels</vt:lpstr>
      <vt:lpstr>Prisoners’ problem</vt:lpstr>
      <vt:lpstr>Applications,  or Why Use Covert Channels</vt:lpstr>
      <vt:lpstr>What Is the Importance?</vt:lpstr>
      <vt:lpstr>Classification: Hiding Method</vt:lpstr>
      <vt:lpstr>Classification: Shared Resources</vt:lpstr>
      <vt:lpstr>Local Channels</vt:lpstr>
      <vt:lpstr>Virtual Machines</vt:lpstr>
      <vt:lpstr>Smartphones</vt:lpstr>
      <vt:lpstr>Remote (Network) Channels</vt:lpstr>
      <vt:lpstr>PowerPoint Presentation</vt:lpstr>
      <vt:lpstr>Types</vt:lpstr>
      <vt:lpstr>Protocol Stack</vt:lpstr>
      <vt:lpstr>Packet Header Hiding</vt:lpstr>
      <vt:lpstr>IP Header</vt:lpstr>
      <vt:lpstr>TCP Header</vt:lpstr>
      <vt:lpstr>Storage Based</vt:lpstr>
      <vt:lpstr>Timing Channels </vt:lpstr>
      <vt:lpstr>Timing Channels </vt:lpstr>
      <vt:lpstr>Detection Mechanisms</vt:lpstr>
      <vt:lpstr>Threat Model</vt:lpstr>
      <vt:lpstr>IP ID and TCP ISN Implementation</vt:lpstr>
      <vt:lpstr>Detection of TCP/IP Covert Channels</vt:lpstr>
      <vt:lpstr>PowerPoint Presentation</vt:lpstr>
      <vt:lpstr>PowerPoint Presentation</vt:lpstr>
      <vt:lpstr>IP ID Characteristics</vt:lpstr>
      <vt:lpstr>TCP ISN Characteristics</vt:lpstr>
      <vt:lpstr>Explicit Steganography Detection</vt:lpstr>
      <vt:lpstr>PowerPoint Presentation</vt:lpstr>
      <vt:lpstr>PowerPoint Presentation</vt:lpstr>
      <vt:lpstr>Results</vt:lpstr>
      <vt:lpstr>Accuracy</vt:lpstr>
      <vt:lpstr>Detection-Resistant Schemes</vt:lpstr>
      <vt:lpstr>Other Network Channels</vt:lpstr>
      <vt:lpstr>ICMP Channels</vt:lpstr>
      <vt:lpstr>HTTP Channels</vt:lpstr>
      <vt:lpstr>DNS Channels</vt:lpstr>
      <vt:lpstr>Channel Detection and Analysis</vt:lpstr>
      <vt:lpstr>Analysis Techniques</vt:lpstr>
      <vt:lpstr>Shared Resource Matrix</vt:lpstr>
      <vt:lpstr>Active Channel Mitigation</vt:lpstr>
      <vt:lpstr>Fuzzy Time</vt:lpstr>
      <vt:lpstr>Lattice Scheduling</vt:lpstr>
      <vt:lpstr>Wrapping Up</vt:lpstr>
      <vt:lpstr>Classes of Information Hiding</vt:lpstr>
      <vt:lpstr>Side Channels</vt:lpstr>
      <vt:lpstr>Acknowledgement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Amir</dc:creator>
  <cp:lastModifiedBy>Amir</cp:lastModifiedBy>
  <cp:revision>58</cp:revision>
  <dcterms:created xsi:type="dcterms:W3CDTF">2015-01-19T05:51:49Z</dcterms:created>
  <dcterms:modified xsi:type="dcterms:W3CDTF">2015-02-07T03:39:44Z</dcterms:modified>
</cp:coreProperties>
</file>