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embeddings/oleObject1.bin" ContentType="application/vnd.openxmlformats-officedocument.oleObject"/>
  <Override PartName="/ppt/notesSlides/notesSlide10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22"/>
  </p:notesMasterIdLst>
  <p:handoutMasterIdLst>
    <p:handoutMasterId r:id="rId23"/>
  </p:handoutMasterIdLst>
  <p:sldIdLst>
    <p:sldId id="256" r:id="rId3"/>
    <p:sldId id="277" r:id="rId4"/>
    <p:sldId id="281" r:id="rId5"/>
    <p:sldId id="278" r:id="rId6"/>
    <p:sldId id="282" r:id="rId7"/>
    <p:sldId id="283" r:id="rId8"/>
    <p:sldId id="293" r:id="rId9"/>
    <p:sldId id="284" r:id="rId10"/>
    <p:sldId id="294" r:id="rId11"/>
    <p:sldId id="286" r:id="rId12"/>
    <p:sldId id="287" r:id="rId13"/>
    <p:sldId id="292" r:id="rId14"/>
    <p:sldId id="295" r:id="rId15"/>
    <p:sldId id="299" r:id="rId16"/>
    <p:sldId id="300" r:id="rId17"/>
    <p:sldId id="298" r:id="rId18"/>
    <p:sldId id="301" r:id="rId19"/>
    <p:sldId id="279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9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FA9C2-33ED-1946-A78F-3D07EBC84E99}" type="datetimeFigureOut">
              <a:rPr lang="en-US" smtClean="0"/>
              <a:t>4/3/15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05B6C-F7E0-DB43-8778-16DE9F239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921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A2BB2-55BD-C547-83FA-A7B6E195F757}" type="datetimeFigureOut">
              <a:rPr lang="en-US" smtClean="0"/>
              <a:t>4/3/15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5B641-E266-4444-A87F-F1B065D3B6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065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0" lvl="1"/>
            <a:endParaRPr lang="en-US">
              <a:latin typeface="Times New Roman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58" eaLnBrk="0" hangingPunct="0">
              <a:defRPr sz="2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685817" indent="-263776" defTabSz="912958" eaLnBrk="0" hangingPunct="0">
              <a:defRPr sz="2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55103" indent="-211021" defTabSz="912958" eaLnBrk="0" hangingPunct="0">
              <a:defRPr sz="2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477145" indent="-211021" defTabSz="912958" eaLnBrk="0" hangingPunct="0">
              <a:defRPr sz="2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899186" indent="-211021" defTabSz="912958" eaLnBrk="0" hangingPunct="0">
              <a:defRPr sz="2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21227" indent="-211021" defTabSz="91295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743269" indent="-211021" defTabSz="91295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165310" indent="-211021" defTabSz="91295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587351" indent="-211021" defTabSz="91295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EC6C730-211E-854C-BFC9-FF5A3FF1A3A7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F4E7BD-F712-674F-8871-6BBD91E8D715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9FAFC9-6810-8F47-97FE-349DE017EF32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1ED180-B7B3-D74E-9D68-C052CC0814F2}" type="slidenum">
              <a:rPr lang="en-US"/>
              <a:pPr/>
              <a:t>5</a:t>
            </a:fld>
            <a:endParaRPr lang="en-US"/>
          </a:p>
        </p:txBody>
      </p:sp>
      <p:sp>
        <p:nvSpPr>
          <p:cNvPr id="192514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2515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436845" y="4343816"/>
            <a:ext cx="5869227" cy="4113556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z="2400">
                <a:latin typeface="Arial" charset="0"/>
              </a:rPr>
              <a:t>The hardware part of TC</a:t>
            </a:r>
          </a:p>
          <a:p>
            <a:pPr>
              <a:buFontTx/>
              <a:buChar char="•"/>
            </a:pPr>
            <a:endParaRPr lang="en-US" sz="2400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400">
                <a:latin typeface="Arial" charset="0"/>
              </a:rPr>
              <a:t>Will require O/S support also.</a:t>
            </a:r>
          </a:p>
          <a:p>
            <a:pPr>
              <a:buFontTx/>
              <a:buChar char="•"/>
            </a:pPr>
            <a:endParaRPr lang="en-US" sz="2400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400">
                <a:latin typeface="Arial" charset="0"/>
              </a:rPr>
              <a:t>Currently about $5.00 for desktop chips</a:t>
            </a:r>
          </a:p>
          <a:p>
            <a:pPr>
              <a:buFontTx/>
              <a:buChar char="•"/>
            </a:pPr>
            <a:r>
              <a:rPr lang="en-US" sz="2400">
                <a:latin typeface="Arial" charset="0"/>
              </a:rPr>
              <a:t>$7.00 for notebook chips</a:t>
            </a:r>
          </a:p>
          <a:p>
            <a:pPr>
              <a:buFontTx/>
              <a:buChar char="•"/>
            </a:pPr>
            <a:r>
              <a:rPr lang="en-US" sz="2400">
                <a:latin typeface="Arial" charset="0"/>
              </a:rPr>
              <a:t>The real key is that the TPM can</a:t>
            </a:r>
            <a:r>
              <a:rPr lang="ja-JP" altLang="en-US" sz="2400">
                <a:latin typeface="Arial"/>
              </a:rPr>
              <a:t>’</a:t>
            </a:r>
            <a:r>
              <a:rPr lang="en-US" sz="2400">
                <a:latin typeface="Arial" charset="0"/>
              </a:rPr>
              <a:t>t be compromised by other software processes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CB2B4B-6BEC-5642-9492-BF9276D3D3F8}" type="slidenum">
              <a:rPr lang="en-US"/>
              <a:pPr/>
              <a:t>6</a:t>
            </a:fld>
            <a:endParaRPr lang="en-US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2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6204" y="4343816"/>
            <a:ext cx="5996053" cy="4113556"/>
          </a:xfrm>
          <a:noFill/>
          <a:ln/>
        </p:spPr>
        <p:txBody>
          <a:bodyPr/>
          <a:lstStyle/>
          <a:p>
            <a:pPr marL="228600" indent="-228600">
              <a:buFontTx/>
              <a:buChar char="•"/>
            </a:pPr>
            <a:endParaRPr lang="en-US" sz="2400">
              <a:latin typeface="Arial" charset="0"/>
            </a:endParaRPr>
          </a:p>
          <a:p>
            <a:pPr marL="228600" indent="-228600">
              <a:buFontTx/>
              <a:buChar char="•"/>
            </a:pPr>
            <a:endParaRPr lang="en-US" sz="2400">
              <a:latin typeface="Arial" charset="0"/>
            </a:endParaRPr>
          </a:p>
          <a:p>
            <a:pPr marL="228600" indent="-228600">
              <a:buFontTx/>
              <a:buChar char="•"/>
            </a:pPr>
            <a:r>
              <a:rPr lang="en-US" sz="2400">
                <a:latin typeface="Arial" charset="0"/>
              </a:rPr>
              <a:t>_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6DEA11-7AA7-8240-A95E-7E90E9A5262F}" type="slidenum">
              <a:rPr lang="en-US"/>
              <a:pPr/>
              <a:t>7</a:t>
            </a:fld>
            <a:endParaRPr lang="en-US"/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76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6845" y="4343816"/>
            <a:ext cx="5869227" cy="4113556"/>
          </a:xfrm>
          <a:noFill/>
          <a:ln/>
        </p:spPr>
        <p:txBody>
          <a:bodyPr/>
          <a:lstStyle/>
          <a:p>
            <a:pPr>
              <a:buFontTx/>
              <a:buChar char="•"/>
            </a:pPr>
            <a:r>
              <a:rPr lang="en-US" sz="2400">
                <a:latin typeface="Arial" charset="0"/>
              </a:rPr>
              <a:t>Very powerful (and popular) concepts for corporations and government IT markets.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3BD07E-A8E6-304F-9320-9F8F28CB3EAC}" type="slidenum">
              <a:rPr lang="en-US"/>
              <a:pPr/>
              <a:t>8</a:t>
            </a:fld>
            <a:endParaRPr lang="en-US"/>
          </a:p>
        </p:txBody>
      </p:sp>
      <p:sp>
        <p:nvSpPr>
          <p:cNvPr id="19456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64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436845" y="4343816"/>
            <a:ext cx="5869227" cy="4113556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sz="2400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9E5122-64AC-484F-9DCD-4D28C9B3FC6A}" type="slidenum">
              <a:rPr lang="en-US"/>
              <a:pPr/>
              <a:t>10</a:t>
            </a:fld>
            <a:endParaRPr lang="en-US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37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6845" y="4343816"/>
            <a:ext cx="5869227" cy="4113556"/>
          </a:xfrm>
          <a:noFill/>
          <a:ln/>
        </p:spPr>
        <p:txBody>
          <a:bodyPr/>
          <a:lstStyle/>
          <a:p>
            <a:pPr marL="230188" indent="-230188">
              <a:buFontTx/>
              <a:buChar char="•"/>
            </a:pPr>
            <a:r>
              <a:rPr lang="en-US" sz="2400">
                <a:latin typeface="Arial" charset="0"/>
              </a:rPr>
              <a:t>Software is always vulnerable. Take DRM for example.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F1EB09-DF80-4840-8439-F2699F72A9BE}" type="slidenum">
              <a:rPr lang="en-US"/>
              <a:pPr/>
              <a:t>11</a:t>
            </a:fld>
            <a:endParaRPr lang="en-US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6845" y="4343816"/>
            <a:ext cx="5869227" cy="4113556"/>
          </a:xfrm>
          <a:noFill/>
          <a:ln/>
        </p:spPr>
        <p:txBody>
          <a:bodyPr/>
          <a:lstStyle/>
          <a:p>
            <a:pPr>
              <a:buFontTx/>
              <a:buChar char="•"/>
            </a:pPr>
            <a:r>
              <a:rPr lang="en-US" sz="2400">
                <a:latin typeface="Arial" charset="0"/>
              </a:rPr>
              <a:t>x</a:t>
            </a:r>
          </a:p>
          <a:p>
            <a:pPr>
              <a:buFontTx/>
              <a:buChar char="•"/>
            </a:pPr>
            <a:endParaRPr lang="en-US" sz="2400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400">
                <a:latin typeface="Arial" charset="0"/>
              </a:rPr>
              <a:t>x</a:t>
            </a:r>
          </a:p>
          <a:p>
            <a:pPr>
              <a:buFontTx/>
              <a:buChar char="•"/>
            </a:pPr>
            <a:endParaRPr lang="en-US" sz="2400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400">
                <a:latin typeface="Arial" charset="0"/>
              </a:rPr>
              <a:t>x</a:t>
            </a:r>
          </a:p>
          <a:p>
            <a:pPr>
              <a:buFontTx/>
              <a:buChar char="•"/>
            </a:pPr>
            <a:r>
              <a:rPr lang="en-US" sz="2400">
                <a:latin typeface="Arial" charset="0"/>
              </a:rPr>
              <a:t>x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86F131-C76C-7049-8ED5-9F907653D1B9}" type="slidenum">
              <a:rPr lang="en-US"/>
              <a:pPr/>
              <a:t>13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623068-6773-F740-A4CB-416263A4619D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C2A8-4CD9-C54A-AEF4-E48E47EF3D3B}" type="datetime1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0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94D5-A9EA-8C49-9E85-D3C770193CDB}" type="datetime1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4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5275-506E-E145-959F-42D2825C60AA}" type="datetime1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04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7388" y="1420813"/>
            <a:ext cx="7772400" cy="1409700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7388" y="3725863"/>
            <a:ext cx="7861300" cy="585787"/>
          </a:xfrm>
        </p:spPr>
        <p:txBody>
          <a:bodyPr/>
          <a:lstStyle>
            <a:lvl1pPr marL="0" indent="0">
              <a:buFont typeface="Wingdings" charset="0"/>
              <a:buNone/>
              <a:defRPr sz="36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43012" name="Picture 4" descr="WinHec-Logo-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7639050" y="6130925"/>
            <a:ext cx="1120775" cy="49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304158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43255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967432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20813"/>
            <a:ext cx="4117975" cy="2178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375" y="1420813"/>
            <a:ext cx="4117975" cy="2178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2884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4224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86831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300071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179664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9DE00-867B-6D42-8F2C-937703B30BF1}" type="datetime1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992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56859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0587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7025" y="228600"/>
            <a:ext cx="2097088" cy="33702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143625" cy="33702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154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93113" cy="7508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20813"/>
            <a:ext cx="4117975" cy="2178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1375" y="1420813"/>
            <a:ext cx="4117975" cy="1012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51375" y="2586038"/>
            <a:ext cx="4117975" cy="1012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6537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F454-F4BC-0A40-A3B3-8FEC2FCD6BCA}" type="datetime1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69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C497-48AF-3446-BE45-AF7EFA999765}" type="datetime1">
              <a:rPr lang="en-US" smtClean="0"/>
              <a:t>4/3/15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8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6A9E-B662-BE46-BB25-EDB40CBC441C}" type="datetime1">
              <a:rPr lang="en-US" smtClean="0"/>
              <a:t>4/3/15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02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AC362-E6B1-E040-9B95-407D0B3ED3A7}" type="datetime1">
              <a:rPr lang="en-US" smtClean="0"/>
              <a:t>4/3/15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59E-4E34-9D46-9FBE-A003D6FE7095}" type="datetime1">
              <a:rPr lang="en-US" smtClean="0"/>
              <a:t>4/3/15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4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41DF-A40D-5E42-BA9D-A697DD94BF1F}" type="datetime1">
              <a:rPr lang="en-US" smtClean="0"/>
              <a:t>4/3/15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4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7C7F-2C06-EB4D-BF27-E777C6D04DD8}" type="datetime1">
              <a:rPr lang="en-US" smtClean="0"/>
              <a:t>4/3/15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7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6" Type="http://schemas.openxmlformats.org/officeDocument/2006/relationships/image" Target="../media/image3.png"/><Relationship Id="rId17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F2624-7495-144A-9163-5976CBDF8E4B}" type="datetime1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F3735-DF36-BA4D-8B7B-6E770590A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54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8393113" cy="75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Title Slide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20813"/>
            <a:ext cx="8388350" cy="217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1988" name="Picture 4" descr="WinHec-Logo-Small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7639050" y="6130925"/>
            <a:ext cx="1120775" cy="49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16646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fontAlgn="base">
        <a:lnSpc>
          <a:spcPct val="90000"/>
        </a:lnSpc>
        <a:spcBef>
          <a:spcPct val="3000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3000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l" rtl="0" fontAlgn="base">
        <a:lnSpc>
          <a:spcPct val="90000"/>
        </a:lnSpc>
        <a:spcBef>
          <a:spcPct val="3000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l" rtl="0" fontAlgn="base">
        <a:lnSpc>
          <a:spcPct val="90000"/>
        </a:lnSpc>
        <a:spcBef>
          <a:spcPct val="3000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l" rtl="0" fontAlgn="base">
        <a:lnSpc>
          <a:spcPct val="90000"/>
        </a:lnSpc>
        <a:spcBef>
          <a:spcPct val="3000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l" rtl="0" fontAlgn="base">
        <a:lnSpc>
          <a:spcPct val="90000"/>
        </a:lnSpc>
        <a:spcBef>
          <a:spcPct val="3000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l" rtl="0" fontAlgn="base">
        <a:lnSpc>
          <a:spcPct val="90000"/>
        </a:lnSpc>
        <a:spcBef>
          <a:spcPct val="3000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l" rtl="0" fontAlgn="base">
        <a:lnSpc>
          <a:spcPct val="90000"/>
        </a:lnSpc>
        <a:spcBef>
          <a:spcPct val="3000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l" rtl="0" fontAlgn="base">
        <a:lnSpc>
          <a:spcPct val="90000"/>
        </a:lnSpc>
        <a:spcBef>
          <a:spcPct val="3000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571500" indent="-571500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 typeface="Wingdings" charset="0"/>
        <a:buBlip>
          <a:blip r:embed="rId16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1028700" indent="-4556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 typeface="Wingdings" charset="0"/>
        <a:buBlip>
          <a:blip r:embed="rId17"/>
        </a:buBlip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428750" indent="-39846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 typeface="Wingdings" charset="0"/>
        <a:buBlip>
          <a:blip r:embed="rId17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770063" indent="-339725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 typeface="Wingdings" charset="0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2638" indent="-2809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 typeface="Wingdings" charset="0"/>
        <a:buBlip>
          <a:blip r:embed="rId17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09838" indent="-2809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 typeface="Wingdings" charset="0"/>
        <a:buBlip>
          <a:blip r:embed="rId17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67038" indent="-2809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 typeface="Wingdings" charset="0"/>
        <a:buBlip>
          <a:blip r:embed="rId17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4238" indent="-2809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 typeface="Wingdings" charset="0"/>
        <a:buBlip>
          <a:blip r:embed="rId17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1438" indent="-2809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 typeface="Wingdings" charset="0"/>
        <a:buBlip>
          <a:blip r:embed="rId17"/>
        </a:buBlip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8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oleObject" Target="../embeddings/oleObject3.bin"/><Relationship Id="rId9" Type="http://schemas.openxmlformats.org/officeDocument/2006/relationships/image" Target="../media/image9.emf"/><Relationship Id="rId10" Type="http://schemas.openxmlformats.org/officeDocument/2006/relationships/image" Target="../media/image1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research.microsoft.com/en-us/um/people/alecw/nsdi-2014.pdf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microsoft.com/download/5/b/9/5b97017b-e28a-4bae-ba48-174cf47d23cd/CPA064_WH06.ppt" TargetMode="External"/><Relationship Id="rId4" Type="http://schemas.openxmlformats.org/officeDocument/2006/relationships/hyperlink" Target="https://www.cs.purdue.edu/homes/ninghui/courses/426_Fall10/handouts/426_Fall10_lect23.ppt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stamp/CS265/projects/Spr05/ppt/TrustedComputing.pp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438" y="2130425"/>
            <a:ext cx="8787990" cy="1470025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Hardware Security:</a:t>
            </a:r>
            <a:br>
              <a:rPr lang="en-US" sz="5400" dirty="0" smtClean="0"/>
            </a:br>
            <a:r>
              <a:rPr lang="en-US" sz="5400" dirty="0" smtClean="0"/>
              <a:t>Trusted Platform Module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8769" y="3886200"/>
            <a:ext cx="7170616" cy="1752600"/>
          </a:xfrm>
        </p:spPr>
        <p:txBody>
          <a:bodyPr>
            <a:normAutofit lnSpcReduction="10000"/>
          </a:bodyPr>
          <a:lstStyle/>
          <a:p>
            <a:r>
              <a:rPr lang="en-US" sz="3500" dirty="0" smtClean="0">
                <a:solidFill>
                  <a:schemeClr val="tx1"/>
                </a:solidFill>
                <a:latin typeface="Calibri"/>
                <a:cs typeface="Calibri"/>
              </a:rPr>
              <a:t>Amir </a:t>
            </a:r>
            <a:r>
              <a:rPr lang="en-US" sz="3500" dirty="0" err="1" smtClean="0">
                <a:solidFill>
                  <a:schemeClr val="tx1"/>
                </a:solidFill>
                <a:latin typeface="Calibri"/>
                <a:cs typeface="Calibri"/>
              </a:rPr>
              <a:t>Houmansadr</a:t>
            </a:r>
            <a:endParaRPr lang="en-US" sz="35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CS660: Advanced Information Assurance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Spring 2015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Picture 3" descr="cslogo1200x630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20" b="23591"/>
          <a:stretch/>
        </p:blipFill>
        <p:spPr>
          <a:xfrm>
            <a:off x="2661925" y="5825103"/>
            <a:ext cx="3657600" cy="10328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2049" y="1391067"/>
            <a:ext cx="4759837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Content may be borrowed from other resources. </a:t>
            </a:r>
          </a:p>
          <a:p>
            <a:pPr algn="ctr"/>
            <a:r>
              <a:rPr lang="en-US" dirty="0" smtClean="0"/>
              <a:t>See the last slide for acknowledgements!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061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TPM’s Novelty</a:t>
            </a:r>
            <a:endParaRPr lang="en-US" dirty="0"/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5338" y="1560513"/>
            <a:ext cx="7553325" cy="4613275"/>
          </a:xfrm>
        </p:spPr>
        <p:txBody>
          <a:bodyPr/>
          <a:lstStyle/>
          <a:p>
            <a:r>
              <a:rPr lang="en-US" sz="2800" b="0" i="0" dirty="0" smtClean="0"/>
              <a:t>Not much novel crypto! Most</a:t>
            </a:r>
            <a:r>
              <a:rPr lang="en-US" sz="2800" b="0" i="0" dirty="0"/>
              <a:t>, if not </a:t>
            </a:r>
            <a:r>
              <a:rPr lang="en-US" sz="2800" b="0" i="0" dirty="0" smtClean="0"/>
              <a:t>all, </a:t>
            </a:r>
            <a:r>
              <a:rPr lang="en-US" sz="2800" b="0" i="0" dirty="0"/>
              <a:t>of the security ideas already exist</a:t>
            </a:r>
          </a:p>
          <a:p>
            <a:endParaRPr lang="en-US" sz="2800" b="0" i="0" dirty="0"/>
          </a:p>
          <a:p>
            <a:r>
              <a:rPr lang="en-US" sz="2800" b="0" i="0" dirty="0"/>
              <a:t>What TPMs bring to the table is a secure </a:t>
            </a:r>
            <a:r>
              <a:rPr lang="en-US" sz="2800" b="1" i="0" dirty="0"/>
              <a:t>sealed </a:t>
            </a:r>
            <a:r>
              <a:rPr lang="en-US" sz="2800" b="0" i="0" dirty="0"/>
              <a:t>storage chip for private keys, on-chip crypto, and random number generators among others</a:t>
            </a:r>
          </a:p>
          <a:p>
            <a:r>
              <a:rPr lang="en-US" sz="2800" b="0" i="0" dirty="0"/>
              <a:t>The state of the TPM can not be compromised by malicious host software</a:t>
            </a:r>
          </a:p>
          <a:p>
            <a:endParaRPr lang="en-US" sz="2800" b="0" i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41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8138" y="1998663"/>
            <a:ext cx="8410575" cy="4016375"/>
          </a:xfrm>
        </p:spPr>
        <p:txBody>
          <a:bodyPr/>
          <a:lstStyle/>
          <a:p>
            <a:pPr marL="342900" indent="-342900" defTabSz="914400"/>
            <a:r>
              <a:rPr lang="en-US" sz="2800" b="0" i="0" dirty="0">
                <a:cs typeface="Times New Roman" charset="0"/>
              </a:rPr>
              <a:t>Advanced features will require O/S </a:t>
            </a:r>
            <a:r>
              <a:rPr lang="en-US" sz="2800" b="0" i="0" dirty="0" smtClean="0">
                <a:cs typeface="Times New Roman" charset="0"/>
              </a:rPr>
              <a:t>support</a:t>
            </a:r>
            <a:endParaRPr lang="en-US" sz="2800" b="0" i="0" dirty="0">
              <a:cs typeface="Times New Roman" charset="0"/>
            </a:endParaRPr>
          </a:p>
          <a:p>
            <a:pPr marL="342900" indent="-342900" defTabSz="914400"/>
            <a:r>
              <a:rPr lang="en-US" sz="2800" b="0" i="0" dirty="0" smtClean="0">
                <a:cs typeface="Times New Roman" charset="0"/>
              </a:rPr>
              <a:t>Potential </a:t>
            </a:r>
            <a:r>
              <a:rPr lang="en-US" sz="2800" b="0" i="0" dirty="0">
                <a:cs typeface="Times New Roman" charset="0"/>
              </a:rPr>
              <a:t>for abuse by Software </a:t>
            </a:r>
            <a:r>
              <a:rPr lang="en-US" sz="2800" b="0" i="0" dirty="0" smtClean="0">
                <a:cs typeface="Times New Roman" charset="0"/>
              </a:rPr>
              <a:t>vendors</a:t>
            </a:r>
            <a:endParaRPr lang="en-US" sz="2800" b="0" i="0" dirty="0">
              <a:cs typeface="Times New Roman" charset="0"/>
            </a:endParaRPr>
          </a:p>
          <a:p>
            <a:pPr lvl="1" indent="-342900" defTabSz="914400"/>
            <a:r>
              <a:rPr lang="en-US" sz="2400" b="0" i="0" dirty="0" smtClean="0">
                <a:cs typeface="Times New Roman" charset="0"/>
              </a:rPr>
              <a:t>Co</a:t>
            </a:r>
            <a:r>
              <a:rPr lang="en-US" sz="2400" b="0" i="0" dirty="0">
                <a:cs typeface="Times New Roman" charset="0"/>
              </a:rPr>
              <a:t>-processor or Cop-processor</a:t>
            </a:r>
            <a:r>
              <a:rPr lang="en-US" sz="2400" b="0" i="0" dirty="0" smtClean="0">
                <a:cs typeface="Times New Roman" charset="0"/>
              </a:rPr>
              <a:t>?</a:t>
            </a:r>
          </a:p>
          <a:p>
            <a:pPr lvl="1" indent="-342900" defTabSz="914400"/>
            <a:r>
              <a:rPr lang="ja-JP" altLang="en-US" sz="2400" dirty="0">
                <a:latin typeface="Arial"/>
                <a:cs typeface="Times New Roman" charset="0"/>
              </a:rPr>
              <a:t>“</a:t>
            </a:r>
            <a:r>
              <a:rPr lang="en-US" sz="2400" dirty="0">
                <a:cs typeface="Times New Roman" charset="0"/>
              </a:rPr>
              <a:t>Trusted Computing requires you to surrender control of your machine to the vendors of your hardware and software, thereby making the computer less trustworthy from the user</a:t>
            </a:r>
            <a:r>
              <a:rPr lang="ja-JP" altLang="en-US" sz="2400" dirty="0">
                <a:latin typeface="Arial"/>
                <a:cs typeface="Times New Roman" charset="0"/>
              </a:rPr>
              <a:t>’</a:t>
            </a:r>
            <a:r>
              <a:rPr lang="en-US" sz="2400" dirty="0">
                <a:cs typeface="Times New Roman" charset="0"/>
              </a:rPr>
              <a:t>s perspective</a:t>
            </a:r>
            <a:r>
              <a:rPr lang="ja-JP" altLang="en-US" sz="2400" dirty="0">
                <a:latin typeface="Arial"/>
                <a:cs typeface="Times New Roman" charset="0"/>
              </a:rPr>
              <a:t>”</a:t>
            </a:r>
            <a:r>
              <a:rPr lang="en-US" sz="2400" dirty="0">
                <a:cs typeface="Times New Roman" charset="0"/>
              </a:rPr>
              <a:t>  </a:t>
            </a:r>
            <a:r>
              <a:rPr lang="en-US" sz="2400" dirty="0" smtClean="0">
                <a:cs typeface="Times New Roman" charset="0"/>
              </a:rPr>
              <a:t> </a:t>
            </a:r>
            <a:r>
              <a:rPr lang="en-US" sz="2400" dirty="0">
                <a:cs typeface="Times New Roman" charset="0"/>
              </a:rPr>
              <a:t>Ross Anderson</a:t>
            </a:r>
          </a:p>
          <a:p>
            <a:pPr lvl="1" indent="-342900" defTabSz="914400"/>
            <a:endParaRPr lang="en-US" sz="2400" b="0" i="0" dirty="0">
              <a:cs typeface="Times New Roman" charset="0"/>
            </a:endParaRPr>
          </a:p>
          <a:p>
            <a:pPr marL="342900" indent="-342900" defTabSz="914400"/>
            <a:endParaRPr lang="en-US" sz="2800" b="0" i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63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Real-World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dirty="0">
                <a:latin typeface="Arial" charset="0"/>
              </a:rPr>
              <a:t>Hard drive </a:t>
            </a:r>
            <a:r>
              <a:rPr lang="en-US" dirty="0" smtClean="0">
                <a:latin typeface="Arial" charset="0"/>
              </a:rPr>
              <a:t>encryption</a:t>
            </a:r>
          </a:p>
          <a:p>
            <a:pPr marL="742950" lvl="2" indent="-342900"/>
            <a:r>
              <a:rPr lang="en-US" dirty="0" err="1" smtClean="0">
                <a:latin typeface="Arial" charset="0"/>
              </a:rPr>
              <a:t>BitLocker</a:t>
            </a:r>
            <a:r>
              <a:rPr lang="en-US" dirty="0" smtClean="0">
                <a:latin typeface="Arial" charset="0"/>
              </a:rPr>
              <a:t> in Windows 8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latin typeface="Arial" charset="0"/>
              </a:rPr>
              <a:t>Trustworthy OS</a:t>
            </a:r>
          </a:p>
          <a:p>
            <a:pPr marL="742950" lvl="2" indent="-342900"/>
            <a:r>
              <a:rPr lang="en-US" dirty="0" smtClean="0">
                <a:latin typeface="Arial" charset="0"/>
              </a:rPr>
              <a:t>Google’s </a:t>
            </a:r>
            <a:r>
              <a:rPr lang="en-US" dirty="0" err="1" smtClean="0">
                <a:latin typeface="Arial" charset="0"/>
              </a:rPr>
              <a:t>Chromebook</a:t>
            </a:r>
            <a:r>
              <a:rPr lang="en-US" dirty="0" smtClean="0">
                <a:latin typeface="Arial" charset="0"/>
              </a:rPr>
              <a:t> use TPM to prevent firmware rollback</a:t>
            </a:r>
          </a:p>
          <a:p>
            <a:pPr marL="342900" lvl="1" indent="-342900">
              <a:buFont typeface="Arial"/>
              <a:buChar char="•"/>
            </a:pPr>
            <a:endParaRPr lang="en-US" dirty="0">
              <a:latin typeface="Arial" charset="0"/>
            </a:endParaRP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latin typeface="Arial" charset="0"/>
              </a:rPr>
              <a:t>Potential applications:</a:t>
            </a:r>
          </a:p>
          <a:p>
            <a:pPr lvl="1">
              <a:buClr>
                <a:schemeClr val="accent2"/>
              </a:buClr>
              <a:buSzPct val="100000"/>
              <a:buFont typeface="Times" charset="0"/>
              <a:buChar char="•"/>
            </a:pPr>
            <a:r>
              <a:rPr lang="en-US" dirty="0">
                <a:latin typeface="Arial" charset="0"/>
              </a:rPr>
              <a:t>DRM</a:t>
            </a:r>
          </a:p>
          <a:p>
            <a:pPr lvl="1">
              <a:buClr>
                <a:schemeClr val="accent2"/>
              </a:buClr>
              <a:buSzPct val="100000"/>
              <a:buFont typeface="Times" charset="0"/>
              <a:buChar char="•"/>
            </a:pPr>
            <a:r>
              <a:rPr lang="en-US" dirty="0">
                <a:latin typeface="Arial" charset="0"/>
              </a:rPr>
              <a:t>Fighting pirate software</a:t>
            </a:r>
          </a:p>
          <a:p>
            <a:pPr marL="742950" lvl="2" indent="-342900"/>
            <a:endParaRPr lang="en-US" dirty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93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93113" cy="695325"/>
          </a:xfrm>
        </p:spPr>
        <p:txBody>
          <a:bodyPr>
            <a:normAutofit fontScale="90000"/>
          </a:bodyPr>
          <a:lstStyle/>
          <a:p>
            <a:r>
              <a:rPr lang="en-US" sz="4400"/>
              <a:t>BitLocker™ Drive Encryption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20813"/>
            <a:ext cx="8388350" cy="5086350"/>
          </a:xfrm>
        </p:spPr>
        <p:txBody>
          <a:bodyPr>
            <a:normAutofit/>
          </a:bodyPr>
          <a:lstStyle/>
          <a:p>
            <a:pPr marL="406400" indent="-406400"/>
            <a:r>
              <a:rPr lang="en-US" sz="2400" dirty="0" err="1"/>
              <a:t>BitLocker</a:t>
            </a:r>
            <a:r>
              <a:rPr lang="en-US" sz="2400" dirty="0"/>
              <a:t>™ Drive Encryption gives you improved data protection on your </a:t>
            </a:r>
            <a:r>
              <a:rPr lang="en-US" sz="2400" dirty="0" smtClean="0"/>
              <a:t>Windows</a:t>
            </a:r>
            <a:endParaRPr lang="en-US" sz="2400" dirty="0"/>
          </a:p>
          <a:p>
            <a:pPr marL="747713" lvl="1" indent="-339725"/>
            <a:r>
              <a:rPr lang="en-US" sz="2000" dirty="0"/>
              <a:t>Notebooks – Often stolen, easily lost in transit</a:t>
            </a:r>
          </a:p>
          <a:p>
            <a:pPr marL="747713" lvl="1" indent="-339725"/>
            <a:r>
              <a:rPr lang="en-US" sz="2000" dirty="0"/>
              <a:t>Desktops – Often stolen, difficult to safely decommission</a:t>
            </a:r>
          </a:p>
          <a:p>
            <a:pPr marL="747713" lvl="1" indent="-339725"/>
            <a:r>
              <a:rPr lang="en-US" sz="2000" dirty="0"/>
              <a:t>Servers – High value targets, often kept in insecure locations</a:t>
            </a:r>
          </a:p>
          <a:p>
            <a:pPr marL="747713" lvl="1" indent="-339725"/>
            <a:r>
              <a:rPr lang="en-US" sz="2000" dirty="0"/>
              <a:t>All three can contain very sensitive IP and customer data</a:t>
            </a:r>
          </a:p>
          <a:p>
            <a:pPr marL="406400" indent="-406400"/>
            <a:r>
              <a:rPr lang="en-US" sz="2400" dirty="0"/>
              <a:t>Designed to provide a </a:t>
            </a:r>
            <a:r>
              <a:rPr lang="en-US" sz="2400" b="1" dirty="0"/>
              <a:t>transparent user experience </a:t>
            </a:r>
            <a:r>
              <a:rPr lang="en-US" sz="2400" dirty="0"/>
              <a:t>that requires little to no interaction on a protected system</a:t>
            </a:r>
          </a:p>
          <a:p>
            <a:pPr marL="406400" indent="-406400"/>
            <a:r>
              <a:rPr lang="en-US" sz="2400" dirty="0"/>
              <a:t>Prevents thieves from using another OS or software hacking tool to break OS file and system protections</a:t>
            </a:r>
          </a:p>
          <a:p>
            <a:pPr marL="747713" lvl="1" indent="-339725"/>
            <a:r>
              <a:rPr lang="en-US" sz="2000" dirty="0"/>
              <a:t>Prevents offline viewing of user data and OS files</a:t>
            </a:r>
          </a:p>
          <a:p>
            <a:pPr marL="747713" lvl="1" indent="-339725"/>
            <a:r>
              <a:rPr lang="en-US" sz="2000" dirty="0"/>
              <a:t>Provides enhanced data protection and boot validation </a:t>
            </a:r>
            <a:br>
              <a:rPr lang="en-US" sz="2000" dirty="0"/>
            </a:br>
            <a:r>
              <a:rPr lang="en-US" sz="2000" dirty="0"/>
              <a:t>through use of a Trusted Platform Module (TPM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5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93113" cy="804863"/>
          </a:xfrm>
        </p:spPr>
        <p:txBody>
          <a:bodyPr/>
          <a:lstStyle/>
          <a:p>
            <a:r>
              <a:rPr lang="en-US" sz="3200"/>
              <a:t>BitLocker™ Drive Encryption Architecture</a:t>
            </a:r>
            <a:br>
              <a:rPr lang="en-US" sz="3200"/>
            </a:br>
            <a:r>
              <a:rPr lang="en-US" sz="2000">
                <a:solidFill>
                  <a:schemeClr val="accent1"/>
                </a:solidFill>
              </a:rPr>
              <a:t>Static Root of Trust Measurement of boot components</a:t>
            </a:r>
          </a:p>
        </p:txBody>
      </p:sp>
      <p:graphicFrame>
        <p:nvGraphicFramePr>
          <p:cNvPr id="57347" name="Object 3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71463" y="1447800"/>
          <a:ext cx="8720137" cy="456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4" name="Visio" r:id="rId4" imgW="12554065" imgH="6394399" progId="Visio.Drawing.11">
                  <p:embed/>
                </p:oleObj>
              </mc:Choice>
              <mc:Fallback>
                <p:oleObj name="Visio" r:id="rId4" imgW="12554065" imgH="6394399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3" y="1447800"/>
                        <a:ext cx="8720137" cy="456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 cap="flat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145657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93113" cy="695325"/>
          </a:xfrm>
        </p:spPr>
        <p:txBody>
          <a:bodyPr/>
          <a:lstStyle/>
          <a:p>
            <a:r>
              <a:rPr lang="en-US" sz="4400"/>
              <a:t>Disk Layout And Key Storage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20813"/>
            <a:ext cx="4117975" cy="1990725"/>
          </a:xfrm>
        </p:spPr>
        <p:txBody>
          <a:bodyPr/>
          <a:lstStyle/>
          <a:p>
            <a:pPr marL="285750" indent="-285750">
              <a:buFont typeface="Wingdings" charset="0"/>
              <a:buNone/>
            </a:pPr>
            <a:r>
              <a:rPr lang="en-US" sz="1800">
                <a:solidFill>
                  <a:schemeClr val="accent1"/>
                </a:solidFill>
              </a:rPr>
              <a:t>OS Volume</a:t>
            </a:r>
            <a:r>
              <a:rPr lang="en-US" sz="1800"/>
              <a:t> Contains</a:t>
            </a:r>
          </a:p>
          <a:p>
            <a:pPr marL="285750" indent="-285750"/>
            <a:r>
              <a:rPr lang="en-US" sz="1800"/>
              <a:t>Encrypted OS</a:t>
            </a:r>
          </a:p>
          <a:p>
            <a:pPr marL="285750" indent="-285750"/>
            <a:r>
              <a:rPr lang="en-US" sz="1800"/>
              <a:t>Encrypted Page File</a:t>
            </a:r>
          </a:p>
          <a:p>
            <a:pPr marL="285750" indent="-285750"/>
            <a:r>
              <a:rPr lang="en-US" sz="1800"/>
              <a:t>Encrypted Temp Files</a:t>
            </a:r>
          </a:p>
          <a:p>
            <a:pPr marL="285750" indent="-285750"/>
            <a:r>
              <a:rPr lang="en-US" sz="1800"/>
              <a:t>Encrypted Data</a:t>
            </a:r>
          </a:p>
          <a:p>
            <a:pPr marL="285750" indent="-285750"/>
            <a:r>
              <a:rPr lang="en-US" sz="1800"/>
              <a:t>Encrypted Hibernation File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1375" y="1420813"/>
            <a:ext cx="4117975" cy="2320925"/>
          </a:xfrm>
        </p:spPr>
        <p:txBody>
          <a:bodyPr/>
          <a:lstStyle/>
          <a:p>
            <a:pPr marL="292100" indent="-292100">
              <a:buFont typeface="Wingdings" charset="0"/>
              <a:buNone/>
            </a:pPr>
            <a:r>
              <a:rPr lang="en-US" sz="1800" i="1">
                <a:solidFill>
                  <a:schemeClr val="accent1"/>
                </a:solidFill>
              </a:rPr>
              <a:t>Where</a:t>
            </a:r>
            <a:r>
              <a:rPr lang="ja-JP" altLang="en-US" sz="1800" i="1">
                <a:solidFill>
                  <a:schemeClr val="accent1"/>
                </a:solidFill>
                <a:latin typeface="Arial"/>
              </a:rPr>
              <a:t>’</a:t>
            </a:r>
            <a:r>
              <a:rPr lang="en-US" sz="1800" i="1">
                <a:solidFill>
                  <a:schemeClr val="accent1"/>
                </a:solidFill>
              </a:rPr>
              <a:t>s the Encryption Key?</a:t>
            </a:r>
          </a:p>
          <a:p>
            <a:pPr marL="292100" indent="-292100">
              <a:buFont typeface="Wingdings" charset="0"/>
              <a:buAutoNum type="arabicPeriod"/>
            </a:pPr>
            <a:r>
              <a:rPr lang="en-US" sz="1800">
                <a:solidFill>
                  <a:schemeClr val="accent1"/>
                </a:solidFill>
              </a:rPr>
              <a:t>SRK</a:t>
            </a:r>
            <a:r>
              <a:rPr lang="en-US" sz="1800"/>
              <a:t> (Storage Root Key)</a:t>
            </a:r>
            <a:br>
              <a:rPr lang="en-US" sz="1800"/>
            </a:br>
            <a:r>
              <a:rPr lang="en-US" sz="1800"/>
              <a:t>contained in TPM </a:t>
            </a:r>
          </a:p>
          <a:p>
            <a:pPr marL="292100" indent="-292100">
              <a:buFont typeface="Wingdings" charset="0"/>
              <a:buAutoNum type="arabicPeriod"/>
            </a:pPr>
            <a:r>
              <a:rPr lang="en-US" sz="1800">
                <a:solidFill>
                  <a:schemeClr val="accent1"/>
                </a:solidFill>
              </a:rPr>
              <a:t>SRK</a:t>
            </a:r>
            <a:r>
              <a:rPr lang="en-US" sz="1800"/>
              <a:t> encrypts </a:t>
            </a:r>
            <a:r>
              <a:rPr lang="en-US" sz="1800">
                <a:solidFill>
                  <a:schemeClr val="accent1"/>
                </a:solidFill>
              </a:rPr>
              <a:t>FVEK</a:t>
            </a:r>
            <a:r>
              <a:rPr lang="en-US" sz="1800"/>
              <a:t> (Full Volume Encryption Key) protected by TPM/PIN/USB Storage Device</a:t>
            </a:r>
          </a:p>
          <a:p>
            <a:pPr marL="292100" indent="-292100">
              <a:buFont typeface="Wingdings" charset="0"/>
              <a:buAutoNum type="arabicPeriod"/>
            </a:pPr>
            <a:r>
              <a:rPr lang="en-US" sz="1800">
                <a:solidFill>
                  <a:schemeClr val="accent1"/>
                </a:solidFill>
              </a:rPr>
              <a:t>FVEK</a:t>
            </a:r>
            <a:r>
              <a:rPr lang="en-US" sz="1800"/>
              <a:t> stored (encrypted by </a:t>
            </a:r>
            <a:r>
              <a:rPr lang="en-US" sz="1800">
                <a:solidFill>
                  <a:schemeClr val="accent1"/>
                </a:solidFill>
              </a:rPr>
              <a:t>SRK</a:t>
            </a:r>
            <a:r>
              <a:rPr lang="en-US" sz="1800"/>
              <a:t>) on hard drive in the </a:t>
            </a:r>
            <a:r>
              <a:rPr lang="en-US" sz="1800">
                <a:solidFill>
                  <a:schemeClr val="accent1"/>
                </a:solidFill>
              </a:rPr>
              <a:t>OS Volume</a:t>
            </a:r>
          </a:p>
        </p:txBody>
      </p:sp>
      <p:graphicFrame>
        <p:nvGraphicFramePr>
          <p:cNvPr id="58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400170"/>
              </p:ext>
            </p:extLst>
          </p:nvPr>
        </p:nvGraphicFramePr>
        <p:xfrm>
          <a:off x="387350" y="4086225"/>
          <a:ext cx="3217863" cy="253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3" name="Chart" r:id="rId4" imgW="5156200" imgH="4064000" progId="MSGraph.Chart.8">
                  <p:embed followColorScheme="full"/>
                </p:oleObj>
              </mc:Choice>
              <mc:Fallback>
                <p:oleObj name="Chart" r:id="rId4" imgW="5156200" imgH="40640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4086225"/>
                        <a:ext cx="3217863" cy="2538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107763" dir="2700000" algn="ctr" rotWithShape="0">
                                <a:srgbClr val="00000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2574925" y="5248275"/>
            <a:ext cx="7239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System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1257300" y="4641850"/>
            <a:ext cx="1403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OS Volume</a:t>
            </a:r>
          </a:p>
        </p:txBody>
      </p:sp>
      <p:pic>
        <p:nvPicPr>
          <p:cNvPr id="58376" name="Picture 8" descr="top curving arrow teal pin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4129088"/>
            <a:ext cx="4343400" cy="104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377" name="Picture 9" descr="secure lock and ke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4054475"/>
            <a:ext cx="581025" cy="83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3632200" y="5527675"/>
            <a:ext cx="3657600" cy="87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/>
                    </a:gs>
                    <a:gs pos="50000">
                      <a:schemeClr val="hlink">
                        <a:gamma/>
                        <a:tint val="53725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2700000" scaled="1"/>
                </a:gra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1000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2D46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</a:rPr>
              <a:t>System Volume</a:t>
            </a:r>
            <a:r>
              <a:rPr lang="en-US" sz="16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</a:rPr>
              <a:t> Contains:</a:t>
            </a:r>
          </a:p>
          <a:p>
            <a:pPr defTabSz="914400" fontAlgn="base">
              <a:spcBef>
                <a:spcPct val="1000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</a:rPr>
              <a:t>MBR, Boot manager, Boot Utilities</a:t>
            </a:r>
          </a:p>
          <a:p>
            <a:pPr defTabSz="914400" fontAlgn="base">
              <a:spcBef>
                <a:spcPct val="1000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</a:rPr>
              <a:t>(Unencrypted, small)</a:t>
            </a:r>
          </a:p>
        </p:txBody>
      </p:sp>
      <p:grpSp>
        <p:nvGrpSpPr>
          <p:cNvPr id="58379" name="Group 11"/>
          <p:cNvGrpSpPr>
            <a:grpSpLocks/>
          </p:cNvGrpSpPr>
          <p:nvPr/>
        </p:nvGrpSpPr>
        <p:grpSpPr bwMode="auto">
          <a:xfrm>
            <a:off x="7129463" y="4433888"/>
            <a:ext cx="1087437" cy="488950"/>
            <a:chOff x="4272" y="2285"/>
            <a:chExt cx="912" cy="869"/>
          </a:xfrm>
        </p:grpSpPr>
        <p:graphicFrame>
          <p:nvGraphicFramePr>
            <p:cNvPr id="58380" name="Object 12"/>
            <p:cNvGraphicFramePr>
              <a:graphicFrameLocks noChangeAspect="1"/>
            </p:cNvGraphicFramePr>
            <p:nvPr/>
          </p:nvGraphicFramePr>
          <p:xfrm>
            <a:off x="4272" y="2285"/>
            <a:ext cx="912" cy="8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34" name="Visio" r:id="rId8" imgW="437434" imgH="416966" progId="Visio.Drawing.11">
                    <p:embed/>
                  </p:oleObj>
                </mc:Choice>
                <mc:Fallback>
                  <p:oleObj name="Visio" r:id="rId8" imgW="437434" imgH="416966" progId="Visio.Drawing.11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2" y="2285"/>
                          <a:ext cx="912" cy="8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12700" algn="ctr" rotWithShape="0">
                                  <a:schemeClr val="bg2">
                                    <a:alpha val="50000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58381" name="Picture 13" descr="secure key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0" y="2496"/>
              <a:ext cx="306" cy="3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8382" name="Oval 14"/>
          <p:cNvSpPr>
            <a:spLocks noChangeArrowheads="1"/>
          </p:cNvSpPr>
          <p:nvPr/>
        </p:nvSpPr>
        <p:spPr bwMode="auto">
          <a:xfrm>
            <a:off x="2959100" y="4373563"/>
            <a:ext cx="228600" cy="228600"/>
          </a:xfrm>
          <a:prstGeom prst="ellipse">
            <a:avLst/>
          </a:prstGeom>
          <a:gradFill rotWithShape="1">
            <a:gsLst>
              <a:gs pos="0">
                <a:srgbClr val="66CC66"/>
              </a:gs>
              <a:gs pos="50000">
                <a:srgbClr val="66CC66">
                  <a:gamma/>
                  <a:tint val="53725"/>
                  <a:invGamma/>
                </a:srgbClr>
              </a:gs>
              <a:gs pos="100000">
                <a:srgbClr val="66CC66"/>
              </a:gs>
            </a:gsLst>
            <a:lin ang="2700000" scaled="1"/>
          </a:gradFill>
          <a:ln w="31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3</a:t>
            </a:r>
          </a:p>
        </p:txBody>
      </p:sp>
      <p:sp>
        <p:nvSpPr>
          <p:cNvPr id="58383" name="Oval 15"/>
          <p:cNvSpPr>
            <a:spLocks noChangeArrowheads="1"/>
          </p:cNvSpPr>
          <p:nvPr/>
        </p:nvSpPr>
        <p:spPr bwMode="auto">
          <a:xfrm>
            <a:off x="4824413" y="5006975"/>
            <a:ext cx="228600" cy="228600"/>
          </a:xfrm>
          <a:prstGeom prst="ellipse">
            <a:avLst/>
          </a:prstGeom>
          <a:gradFill rotWithShape="1">
            <a:gsLst>
              <a:gs pos="0">
                <a:srgbClr val="66CC66"/>
              </a:gs>
              <a:gs pos="50000">
                <a:srgbClr val="66CC66">
                  <a:gamma/>
                  <a:tint val="53725"/>
                  <a:invGamma/>
                </a:srgbClr>
              </a:gs>
              <a:gs pos="100000">
                <a:srgbClr val="66CC66"/>
              </a:gs>
            </a:gsLst>
            <a:lin ang="2700000" scaled="1"/>
          </a:gradFill>
          <a:ln w="31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5049838" y="4937125"/>
            <a:ext cx="803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</a:rPr>
              <a:t>FVEK</a:t>
            </a:r>
          </a:p>
        </p:txBody>
      </p:sp>
      <p:sp>
        <p:nvSpPr>
          <p:cNvPr id="58385" name="Oval 17"/>
          <p:cNvSpPr>
            <a:spLocks noChangeArrowheads="1"/>
          </p:cNvSpPr>
          <p:nvPr/>
        </p:nvSpPr>
        <p:spPr bwMode="auto">
          <a:xfrm>
            <a:off x="7278688" y="5006975"/>
            <a:ext cx="228600" cy="228600"/>
          </a:xfrm>
          <a:prstGeom prst="ellipse">
            <a:avLst/>
          </a:prstGeom>
          <a:gradFill rotWithShape="1">
            <a:gsLst>
              <a:gs pos="0">
                <a:srgbClr val="66CC66"/>
              </a:gs>
              <a:gs pos="50000">
                <a:srgbClr val="66CC66">
                  <a:gamma/>
                  <a:tint val="53725"/>
                  <a:invGamma/>
                </a:srgbClr>
              </a:gs>
              <a:gs pos="100000">
                <a:srgbClr val="66CC66"/>
              </a:gs>
            </a:gsLst>
            <a:lin ang="2700000" scaled="1"/>
          </a:gradFill>
          <a:ln w="31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1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7500938" y="4938713"/>
            <a:ext cx="12049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</a:rPr>
              <a:t>SRK</a:t>
            </a:r>
          </a:p>
        </p:txBody>
      </p:sp>
    </p:spTree>
    <p:extLst>
      <p:ext uri="{BB962C8B-B14F-4D97-AF65-F5344CB8AC3E}">
        <p14:creationId xmlns:p14="http://schemas.microsoft.com/office/powerpoint/2010/main" val="287193585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95263" y="1057275"/>
            <a:ext cx="45180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smtClean="0">
                <a:solidFill>
                  <a:srgbClr val="FFFFFF"/>
                </a:solidFill>
                <a:latin typeface="Arial" charset="0"/>
                <a:ea typeface="ＭＳ Ｐゴシック" charset="0"/>
              </a:rPr>
              <a:t>BitLocker™ offers a spectrum of protection, allowing an organization to customize according to its own needs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Spectrum of Protection</a:t>
            </a:r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5959475" y="1601788"/>
            <a:ext cx="1901825" cy="4581525"/>
          </a:xfrm>
          <a:prstGeom prst="rect">
            <a:avLst/>
          </a:prstGeom>
          <a:solidFill>
            <a:srgbClr val="CCEC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tIns="137160" anchorCtr="1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u="sng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u="sng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u="sng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u="sng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TPM Only</a:t>
            </a:r>
            <a:endParaRPr lang="en-US" sz="2200" b="1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“</a:t>
            </a:r>
            <a:r>
              <a:rPr lang="en-US" sz="1600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What it is</a:t>
            </a:r>
            <a:r>
              <a:rPr lang="ja-JP" altLang="en-US" sz="1600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”</a:t>
            </a:r>
            <a:endParaRPr lang="en-US" sz="1600" i="1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i="1" u="sng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i="1" u="sng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i="1" u="sng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u="sng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Protects Against: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Most SW attacks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u="sng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Vulnerable To: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Hardware attacks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u="sng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u="sng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User Must: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N/A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No user impact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860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3525" y="2032000"/>
            <a:ext cx="5810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shade val="56078"/>
                        <a:invGamma/>
                      </a:schemeClr>
                    </a:gs>
                    <a:gs pos="50000">
                      <a:schemeClr val="accent2"/>
                    </a:gs>
                    <a:gs pos="100000">
                      <a:schemeClr val="accent2">
                        <a:gamma/>
                        <a:shade val="56078"/>
                        <a:invGamma/>
                      </a:schemeClr>
                    </a:gs>
                  </a:gsLst>
                  <a:lin ang="2700000" scaled="1"/>
                </a:gra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4056063" y="2178050"/>
            <a:ext cx="1901825" cy="4008438"/>
          </a:xfrm>
          <a:prstGeom prst="rect">
            <a:avLst/>
          </a:prstGeom>
          <a:solidFill>
            <a:srgbClr val="CCEC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Ctr="1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u="sng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u="sng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u="sng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u="sng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TPM + PIN</a:t>
            </a:r>
            <a:endParaRPr lang="en-US" sz="2200" b="1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“</a:t>
            </a:r>
            <a:r>
              <a:rPr lang="en-US" sz="1600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What it is + what you know</a:t>
            </a:r>
            <a:r>
              <a:rPr lang="ja-JP" altLang="en-US" sz="1600" i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”</a:t>
            </a:r>
            <a:endParaRPr lang="en-US" sz="1600" i="1" u="sng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u="sng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Protects Against: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Many HW attacks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u="sng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Vulnerable To: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Hardware attacks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u="sng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User Must: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Enter PIN to boot</a:t>
            </a:r>
          </a:p>
        </p:txBody>
      </p:sp>
      <p:pic>
        <p:nvPicPr>
          <p:cNvPr id="8602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0" y="2628900"/>
            <a:ext cx="15906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shade val="56078"/>
                        <a:invGamma/>
                      </a:schemeClr>
                    </a:gs>
                    <a:gs pos="50000">
                      <a:schemeClr val="accent2"/>
                    </a:gs>
                    <a:gs pos="100000">
                      <a:schemeClr val="accent2">
                        <a:gamma/>
                        <a:shade val="56078"/>
                        <a:invGamma/>
                      </a:schemeClr>
                    </a:gs>
                  </a:gsLst>
                  <a:lin ang="2700000" scaled="1"/>
                </a:gra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86024" name="Group 8"/>
          <p:cNvGrpSpPr>
            <a:grpSpLocks/>
          </p:cNvGrpSpPr>
          <p:nvPr/>
        </p:nvGrpSpPr>
        <p:grpSpPr bwMode="auto">
          <a:xfrm>
            <a:off x="2149475" y="2589213"/>
            <a:ext cx="1901825" cy="3595687"/>
            <a:chOff x="1348" y="1793"/>
            <a:chExt cx="1198" cy="2385"/>
          </a:xfrm>
        </p:grpSpPr>
        <p:sp>
          <p:nvSpPr>
            <p:cNvPr id="86025" name="Rectangle 9"/>
            <p:cNvSpPr>
              <a:spLocks noChangeArrowheads="1"/>
            </p:cNvSpPr>
            <p:nvPr/>
          </p:nvSpPr>
          <p:spPr bwMode="auto">
            <a:xfrm>
              <a:off x="1348" y="1793"/>
              <a:ext cx="1198" cy="2385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640080" anchorCtr="1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200" b="1" u="sng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USB Only</a:t>
              </a:r>
              <a:endParaRPr lang="en-US" sz="2200" b="1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600" i="1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“</a:t>
              </a:r>
              <a:r>
                <a:rPr lang="en-US" sz="1600" i="1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What you have</a:t>
              </a:r>
              <a:r>
                <a:rPr lang="ja-JP" altLang="en-US" sz="1600" i="1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”</a:t>
              </a:r>
              <a:endParaRPr lang="en-US" sz="1600" i="1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 i="1" u="sng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u="sng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Protects Against: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HW attacks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u="sng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Vulnerable To: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Stolen USB key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No boot validation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u="sng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User Must: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Protect USB key</a:t>
              </a:r>
              <a:endParaRPr lang="en-US" sz="1700" b="1" smtClean="0">
                <a:solidFill>
                  <a:srgbClr val="FF3300"/>
                </a:solidFill>
                <a:latin typeface="Arial" charset="0"/>
                <a:ea typeface="ＭＳ Ｐゴシック" charset="0"/>
              </a:endParaRPr>
            </a:p>
          </p:txBody>
        </p:sp>
        <p:pic>
          <p:nvPicPr>
            <p:cNvPr id="86026" name="Picture 1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7" y="1836"/>
              <a:ext cx="528" cy="3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shade val="56078"/>
                          <a:invGamma/>
                        </a:schemeClr>
                      </a:gs>
                      <a:gs pos="50000">
                        <a:schemeClr val="accent2"/>
                      </a:gs>
                      <a:gs pos="100000">
                        <a:schemeClr val="accent2">
                          <a:gamma/>
                          <a:shade val="56078"/>
                          <a:invGamma/>
                        </a:schemeClr>
                      </a:gs>
                    </a:gsLst>
                    <a:lin ang="2700000" scaled="1"/>
                  </a:gra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grpSp>
        <p:nvGrpSpPr>
          <p:cNvPr id="86027" name="Group 11"/>
          <p:cNvGrpSpPr>
            <a:grpSpLocks/>
          </p:cNvGrpSpPr>
          <p:nvPr/>
        </p:nvGrpSpPr>
        <p:grpSpPr bwMode="auto">
          <a:xfrm>
            <a:off x="247650" y="2587625"/>
            <a:ext cx="1901825" cy="3595688"/>
            <a:chOff x="3791" y="1204"/>
            <a:chExt cx="1198" cy="2385"/>
          </a:xfrm>
        </p:grpSpPr>
        <p:sp>
          <p:nvSpPr>
            <p:cNvPr id="86028" name="Rectangle 12"/>
            <p:cNvSpPr>
              <a:spLocks noChangeArrowheads="1"/>
            </p:cNvSpPr>
            <p:nvPr/>
          </p:nvSpPr>
          <p:spPr bwMode="auto">
            <a:xfrm>
              <a:off x="3791" y="1204"/>
              <a:ext cx="1198" cy="2385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640080" anchorCtr="1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200" b="1" u="sng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TPM + USB</a:t>
              </a:r>
              <a:endParaRPr lang="en-US" sz="2200" b="1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600" i="1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“</a:t>
              </a:r>
              <a:r>
                <a:rPr lang="en-US" sz="1600" i="1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What it is + what you have</a:t>
              </a:r>
              <a:r>
                <a:rPr lang="ja-JP" altLang="en-US" sz="1600" i="1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”</a:t>
              </a:r>
              <a:endParaRPr lang="en-US" sz="1600" i="1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u="sng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Protects Against: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HW attacks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u="sng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Vulnerable To: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Stolen USB key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 smtClean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u="sng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User Must: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smtClean="0">
                  <a:solidFill>
                    <a:srgbClr val="000000"/>
                  </a:solidFill>
                  <a:latin typeface="Arial" charset="0"/>
                  <a:ea typeface="ＭＳ Ｐゴシック" charset="0"/>
                </a:rPr>
                <a:t>Protect USB key</a:t>
              </a:r>
              <a:endParaRPr lang="en-US" sz="1700" b="1" smtClean="0">
                <a:solidFill>
                  <a:srgbClr val="FF3300"/>
                </a:solidFill>
                <a:latin typeface="Arial" charset="0"/>
                <a:ea typeface="ＭＳ Ｐゴシック" charset="0"/>
              </a:endParaRPr>
            </a:p>
          </p:txBody>
        </p:sp>
        <p:pic>
          <p:nvPicPr>
            <p:cNvPr id="86029" name="Picture 1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3" y="1243"/>
              <a:ext cx="990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shade val="56078"/>
                          <a:invGamma/>
                        </a:schemeClr>
                      </a:gs>
                      <a:gs pos="50000">
                        <a:schemeClr val="accent2"/>
                      </a:gs>
                      <a:gs pos="100000">
                        <a:schemeClr val="accent2">
                          <a:gamma/>
                          <a:shade val="56078"/>
                          <a:invGamma/>
                        </a:schemeClr>
                      </a:gs>
                    </a:gsLst>
                    <a:lin ang="2700000" scaled="1"/>
                  </a:gra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sp>
        <p:nvSpPr>
          <p:cNvPr id="86030" name="AutoShape 14"/>
          <p:cNvSpPr>
            <a:spLocks noChangeArrowheads="1"/>
          </p:cNvSpPr>
          <p:nvPr/>
        </p:nvSpPr>
        <p:spPr bwMode="auto">
          <a:xfrm rot="10800000">
            <a:off x="7972425" y="484188"/>
            <a:ext cx="1000125" cy="5503862"/>
          </a:xfrm>
          <a:prstGeom prst="downArrow">
            <a:avLst>
              <a:gd name="adj1" fmla="val 50000"/>
              <a:gd name="adj2" fmla="val 76637"/>
            </a:avLst>
          </a:prstGeom>
          <a:gradFill rotWithShape="1">
            <a:gsLst>
              <a:gs pos="0">
                <a:srgbClr val="00FF00">
                  <a:gamma/>
                  <a:shade val="46275"/>
                  <a:invGamma/>
                </a:srgbClr>
              </a:gs>
              <a:gs pos="50000">
                <a:srgbClr val="00FF00"/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lin ang="18900000" scaled="1"/>
          </a:gra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Ease of  Deployment / Maintenance</a:t>
            </a:r>
          </a:p>
        </p:txBody>
      </p:sp>
    </p:spTree>
    <p:extLst>
      <p:ext uri="{BB962C8B-B14F-4D97-AF65-F5344CB8AC3E}">
        <p14:creationId xmlns:p14="http://schemas.microsoft.com/office/powerpoint/2010/main" val="379105429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Hardware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USB tokens</a:t>
            </a:r>
          </a:p>
          <a:p>
            <a:r>
              <a:rPr lang="en-US" dirty="0" smtClean="0"/>
              <a:t>RSA </a:t>
            </a:r>
            <a:r>
              <a:rPr lang="en-US" dirty="0" err="1" smtClean="0"/>
              <a:t>SecureID</a:t>
            </a:r>
            <a:endParaRPr lang="en-US" dirty="0" smtClean="0"/>
          </a:p>
          <a:p>
            <a:r>
              <a:rPr lang="en-US" dirty="0" smtClean="0"/>
              <a:t>Smart Cards</a:t>
            </a:r>
          </a:p>
          <a:p>
            <a:r>
              <a:rPr lang="en-US" dirty="0" smtClean="0"/>
              <a:t>CPU-level techniques</a:t>
            </a:r>
          </a:p>
          <a:p>
            <a:r>
              <a:rPr lang="en-US" dirty="0" smtClean="0"/>
              <a:t>Encryption disks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49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cTPM</a:t>
            </a:r>
            <a:r>
              <a:rPr lang="en-US" dirty="0"/>
              <a:t>: A Cloud TPM 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Cross</a:t>
            </a:r>
            <a:r>
              <a:rPr lang="en-US" dirty="0"/>
              <a:t>-Device Trusted Applications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Slides from authors at NSDI’14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653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Some of the slides, content, or pictures are borrowed from the following resources, and some pictures are obtained through Google search without being referenced below:</a:t>
            </a:r>
          </a:p>
          <a:p>
            <a:endParaRPr lang="en-US" sz="16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hlinkClick r:id="rId2"/>
              </a:rPr>
              <a:t>RandyFort, Trusted Platform Modules</a:t>
            </a:r>
            <a:r>
              <a:rPr lang="en-US" sz="2400" dirty="0"/>
              <a:t>, class </a:t>
            </a:r>
            <a:r>
              <a:rPr lang="en-US" sz="2400" dirty="0" smtClean="0"/>
              <a:t>lecture</a:t>
            </a:r>
            <a:endParaRPr lang="en-US" sz="2400" dirty="0" smtClean="0">
              <a:sym typeface="Wingdings" charset="0"/>
              <a:hlinkClick r:id="rId3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ym typeface="Wingdings" charset="0"/>
                <a:hlinkClick r:id="rId3"/>
              </a:rPr>
              <a:t>Shon Eizenhoefer, </a:t>
            </a:r>
            <a:r>
              <a:rPr lang="en-US" sz="2400" dirty="0">
                <a:hlinkClick r:id="rId3"/>
              </a:rPr>
              <a:t>BitLocker™ Drive Encryption Hardware Enhanced Data Protection</a:t>
            </a:r>
            <a:endParaRPr lang="en-US" sz="2400" dirty="0" smtClean="0">
              <a:hlinkClick r:id="rId4"/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E3C50-780B-074C-BF56-86272B9C2D29}" type="slidenum">
              <a:rPr lang="en-US" smtClean="0"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CS660 - Advanced Information Assurance - </a:t>
            </a:r>
            <a:r>
              <a:rPr lang="en-US" dirty="0" err="1" smtClean="0"/>
              <a:t>UMassAmherst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6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implement security protection mechanisms in hardware</a:t>
            </a:r>
          </a:p>
          <a:p>
            <a:pPr lvl="1"/>
            <a:r>
              <a:rPr lang="en-US" dirty="0" smtClean="0"/>
              <a:t>E.g., design trusted hardware, as opposed to (in addition to) trusted software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2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imes New Roman" charset="0"/>
              </a:rPr>
              <a:t>Trusted </a:t>
            </a:r>
            <a:r>
              <a:rPr lang="en-US" dirty="0" smtClean="0">
                <a:latin typeface="Times New Roman" charset="0"/>
              </a:rPr>
              <a:t>or </a:t>
            </a:r>
            <a:r>
              <a:rPr lang="en-US" dirty="0">
                <a:latin typeface="Times New Roman" charset="0"/>
              </a:rPr>
              <a:t>Trustworthy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>
                <a:latin typeface="Arial" charset="0"/>
              </a:rPr>
              <a:t>A component of a system is trusted means that </a:t>
            </a:r>
          </a:p>
          <a:p>
            <a:pPr lvl="1" eaLnBrk="1" hangingPunct="1"/>
            <a:r>
              <a:rPr lang="en-US" dirty="0">
                <a:latin typeface="Arial" charset="0"/>
              </a:rPr>
              <a:t>the security of the system depends on it</a:t>
            </a:r>
          </a:p>
          <a:p>
            <a:pPr lvl="1" eaLnBrk="1" hangingPunct="1"/>
            <a:r>
              <a:rPr lang="en-US" dirty="0">
                <a:latin typeface="Arial" charset="0"/>
              </a:rPr>
              <a:t>failure of component can break the security policy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determined by its role in the system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A </a:t>
            </a:r>
            <a:r>
              <a:rPr lang="en-US" dirty="0">
                <a:latin typeface="Arial" charset="0"/>
              </a:rPr>
              <a:t>component is trustworthy means that</a:t>
            </a:r>
          </a:p>
          <a:p>
            <a:pPr lvl="1" eaLnBrk="1" hangingPunct="1"/>
            <a:r>
              <a:rPr lang="en-US" dirty="0">
                <a:latin typeface="Arial" charset="0"/>
              </a:rPr>
              <a:t>the component deserves to be trusted</a:t>
            </a:r>
          </a:p>
          <a:p>
            <a:pPr lvl="1" eaLnBrk="1" hangingPunct="1"/>
            <a:r>
              <a:rPr lang="en-US" dirty="0">
                <a:latin typeface="Arial" charset="0"/>
              </a:rPr>
              <a:t>e.g., it is implemented correctly</a:t>
            </a:r>
          </a:p>
          <a:p>
            <a:pPr lvl="1" eaLnBrk="1" hangingPunct="1"/>
            <a:r>
              <a:rPr lang="en-US" dirty="0">
                <a:latin typeface="Arial" charset="0"/>
              </a:rPr>
              <a:t>determined by intrinsic properties of the component</a:t>
            </a:r>
          </a:p>
        </p:txBody>
      </p:sp>
      <p:sp>
        <p:nvSpPr>
          <p:cNvPr id="16391" name="Text Box 4"/>
          <p:cNvSpPr txBox="1">
            <a:spLocks noChangeArrowheads="1"/>
          </p:cNvSpPr>
          <p:nvPr/>
        </p:nvSpPr>
        <p:spPr bwMode="auto">
          <a:xfrm>
            <a:off x="990600" y="5972377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Trusted </a:t>
            </a:r>
            <a:r>
              <a:rPr lang="en-US" sz="2800" dirty="0" smtClean="0"/>
              <a:t>or trustworthy computation?</a:t>
            </a:r>
            <a:endParaRPr lang="en-U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79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Hardware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ja-JP" dirty="0" smtClean="0">
                <a:latin typeface="Arial"/>
              </a:rPr>
              <a:t>Software security: software protect software!</a:t>
            </a:r>
          </a:p>
          <a:p>
            <a:pPr lvl="1"/>
            <a:r>
              <a:rPr lang="en-US" altLang="ja-JP" dirty="0" smtClean="0">
                <a:latin typeface="Arial"/>
              </a:rPr>
              <a:t>Vulnerable to attacks</a:t>
            </a:r>
          </a:p>
          <a:p>
            <a:pPr lvl="2"/>
            <a:r>
              <a:rPr lang="en-US" altLang="ja-JP" dirty="0" smtClean="0">
                <a:latin typeface="Arial"/>
              </a:rPr>
              <a:t>Is the antivirus/hardware untouched? </a:t>
            </a:r>
          </a:p>
          <a:p>
            <a:pPr lvl="1"/>
            <a:r>
              <a:rPr lang="en-US" altLang="ja-JP" dirty="0" smtClean="0">
                <a:latin typeface="Arial"/>
              </a:rPr>
              <a:t>Easy infiltration</a:t>
            </a:r>
          </a:p>
          <a:p>
            <a:pPr lvl="1"/>
            <a:r>
              <a:rPr lang="en-US" altLang="ja-JP" dirty="0" smtClean="0">
                <a:latin typeface="Arial"/>
              </a:rPr>
              <a:t>Fast spread</a:t>
            </a:r>
          </a:p>
          <a:p>
            <a:pPr marL="0" indent="0">
              <a:buFontTx/>
              <a:buNone/>
            </a:pPr>
            <a:endParaRPr lang="en-US" dirty="0"/>
          </a:p>
          <a:p>
            <a:r>
              <a:rPr lang="en-US" dirty="0" smtClean="0"/>
              <a:t>Hardware security: hardware protect software</a:t>
            </a:r>
          </a:p>
          <a:p>
            <a:pPr lvl="1"/>
            <a:r>
              <a:rPr lang="en-US" dirty="0" smtClean="0"/>
              <a:t>Attacks need physical access</a:t>
            </a:r>
          </a:p>
          <a:p>
            <a:pPr lvl="1"/>
            <a:r>
              <a:rPr lang="en-US" dirty="0" smtClean="0"/>
              <a:t>Software infiltration much more difficult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CS660 - Advanced Information Assurance - </a:t>
            </a:r>
            <a:r>
              <a:rPr lang="en-US" dirty="0" err="1" smtClean="0"/>
              <a:t>UMassAmherst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3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Trusted Platform </a:t>
            </a:r>
            <a:r>
              <a:rPr lang="en-US" dirty="0" smtClean="0"/>
              <a:t>Module (</a:t>
            </a:r>
            <a:r>
              <a:rPr lang="en-US" dirty="0" smtClean="0">
                <a:cs typeface="Times New Roman" charset="0"/>
              </a:rPr>
              <a:t>TPM)</a:t>
            </a:r>
            <a:endParaRPr lang="en-US" dirty="0">
              <a:cs typeface="Times New Roman" charset="0"/>
            </a:endParaRP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388" y="1465263"/>
            <a:ext cx="8210550" cy="2143125"/>
          </a:xfrm>
        </p:spPr>
        <p:txBody>
          <a:bodyPr>
            <a:normAutofit lnSpcReduction="10000"/>
          </a:bodyPr>
          <a:lstStyle/>
          <a:p>
            <a:r>
              <a:rPr lang="en-US" sz="3200" b="0" i="0">
                <a:cs typeface="Times New Roman" charset="0"/>
              </a:rPr>
              <a:t>A chip integrated into the platform</a:t>
            </a:r>
          </a:p>
          <a:p>
            <a:r>
              <a:rPr lang="en-US" sz="3200" b="0" i="0">
                <a:cs typeface="Times New Roman" charset="0"/>
              </a:rPr>
              <a:t>The (alleged) purpose is to provide more security</a:t>
            </a:r>
          </a:p>
          <a:p>
            <a:r>
              <a:rPr lang="en-US" sz="3200" b="0" i="0">
                <a:cs typeface="Times New Roman" charset="0"/>
              </a:rPr>
              <a:t>It is a </a:t>
            </a:r>
            <a:r>
              <a:rPr lang="en-US" sz="3200" b="0" u="sng">
                <a:cs typeface="Times New Roman" charset="0"/>
              </a:rPr>
              <a:t>separate trusted</a:t>
            </a:r>
            <a:r>
              <a:rPr lang="en-US" sz="3200" b="0" i="0">
                <a:cs typeface="Times New Roman" charset="0"/>
              </a:rPr>
              <a:t> co-processor</a:t>
            </a:r>
          </a:p>
        </p:txBody>
      </p:sp>
      <p:pic>
        <p:nvPicPr>
          <p:cNvPr id="181252" name="Picture 4" descr="tpm_chip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13" y="3989388"/>
            <a:ext cx="3186112" cy="2720975"/>
          </a:xfrm>
          <a:prstGeom prst="rect">
            <a:avLst/>
          </a:prstGeom>
          <a:noFill/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253" name="Text Box 5"/>
          <p:cNvSpPr txBox="1">
            <a:spLocks noChangeArrowheads="1"/>
          </p:cNvSpPr>
          <p:nvPr/>
        </p:nvSpPr>
        <p:spPr bwMode="auto">
          <a:xfrm>
            <a:off x="790575" y="4210050"/>
            <a:ext cx="43434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8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“</a:t>
            </a:r>
            <a:r>
              <a:rPr lang="en-US" sz="18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TPM represents a separate trusted coprocessor, whose state cannot be compromised by potentially malicious host system software.</a:t>
            </a:r>
            <a:r>
              <a:rPr lang="ja-JP" altLang="en-US" sz="18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”</a:t>
            </a:r>
            <a:endParaRPr lang="en-US" sz="1800" b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</a:pPr>
            <a:r>
              <a:rPr lang="en-US" sz="18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IBM Research Report </a:t>
            </a:r>
          </a:p>
          <a:p>
            <a:pPr>
              <a:spcBef>
                <a:spcPct val="50000"/>
              </a:spcBef>
            </a:pPr>
            <a:endParaRPr lang="en-US" sz="1800" b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65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0075" y="1000125"/>
            <a:ext cx="7559675" cy="53181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cs typeface="Times New Roman" charset="0"/>
              </a:rPr>
              <a:t>The Trusted Computing Group</a:t>
            </a:r>
          </a:p>
        </p:txBody>
      </p:sp>
      <p:sp>
        <p:nvSpPr>
          <p:cNvPr id="191493" name="Rectangle 1029"/>
          <p:cNvSpPr>
            <a:spLocks noGrp="1" noChangeArrowheads="1"/>
          </p:cNvSpPr>
          <p:nvPr>
            <p:ph type="body" idx="1"/>
          </p:nvPr>
        </p:nvSpPr>
        <p:spPr>
          <a:xfrm>
            <a:off x="795338" y="1998663"/>
            <a:ext cx="7553325" cy="387350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en-US" sz="3200" b="0" i="0" dirty="0"/>
              <a:t>The Trusted Computing </a:t>
            </a:r>
            <a:r>
              <a:rPr lang="en-US" sz="3200" b="0" i="0" dirty="0" smtClean="0"/>
              <a:t>Group (TCG) </a:t>
            </a:r>
            <a:r>
              <a:rPr lang="en-US" sz="3200" b="0" i="0" dirty="0"/>
              <a:t>is a non-profit industry consortium, which develops hardware and software standards.  It is funded by many member companies, including IBM, Intel, AMD, Microsoft, Sony, Sun, and HP among others.</a:t>
            </a:r>
          </a:p>
          <a:p>
            <a:pPr marL="0" indent="0">
              <a:buFontTx/>
              <a:buNone/>
            </a:pPr>
            <a:endParaRPr lang="en-US" sz="3200" b="0" i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558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647700"/>
            <a:ext cx="7312025" cy="319088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/>
              <a:t>Attestation</a:t>
            </a:r>
          </a:p>
        </p:txBody>
      </p:sp>
      <p:sp>
        <p:nvSpPr>
          <p:cNvPr id="1966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3411538"/>
          </a:xfrm>
        </p:spPr>
        <p:txBody>
          <a:bodyPr>
            <a:normAutofit fontScale="85000" lnSpcReduction="10000"/>
          </a:bodyPr>
          <a:lstStyle/>
          <a:p>
            <a:r>
              <a:rPr lang="en-US" sz="3200" b="0" i="0" dirty="0">
                <a:cs typeface="Times New Roman" charset="0"/>
              </a:rPr>
              <a:t>The TPM's most controversial feature is attestation, the ability to measure the state of a computer and send a signed message certifying that particular hardware or software is or isn't present</a:t>
            </a:r>
            <a:r>
              <a:rPr lang="en-US" sz="3200" b="0" i="0" dirty="0" smtClean="0">
                <a:cs typeface="Times New Roman" charset="0"/>
              </a:rPr>
              <a:t>.</a:t>
            </a:r>
          </a:p>
          <a:p>
            <a:r>
              <a:rPr lang="en-US" sz="3200" b="0" i="0" dirty="0" smtClean="0">
                <a:cs typeface="Times New Roman" charset="0"/>
              </a:rPr>
              <a:t> </a:t>
            </a:r>
          </a:p>
          <a:p>
            <a:r>
              <a:rPr lang="en-US" dirty="0">
                <a:latin typeface="Arial" charset="0"/>
              </a:rPr>
              <a:t>Controversial</a:t>
            </a:r>
          </a:p>
          <a:p>
            <a:pPr lvl="1"/>
            <a:r>
              <a:rPr lang="en-US" dirty="0">
                <a:latin typeface="Arial" charset="0"/>
              </a:rPr>
              <a:t>Provide features that can be used to secure hardware 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against</a:t>
            </a:r>
            <a:r>
              <a:rPr lang="en-US" dirty="0">
                <a:latin typeface="Arial" charset="0"/>
              </a:rPr>
              <a:t> the owner</a:t>
            </a:r>
          </a:p>
          <a:p>
            <a:endParaRPr lang="en-US" sz="3200" b="0" i="0" dirty="0">
              <a:cs typeface="Times New Roman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55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47700"/>
            <a:ext cx="7312025" cy="3190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357688"/>
          </a:xfrm>
        </p:spPr>
        <p:txBody>
          <a:bodyPr>
            <a:normAutofit lnSpcReduction="10000"/>
          </a:bodyPr>
          <a:lstStyle/>
          <a:p>
            <a:r>
              <a:rPr lang="en-US" sz="2800" b="0" i="0" dirty="0" smtClean="0">
                <a:cs typeface="Times New Roman" charset="0"/>
              </a:rPr>
              <a:t>Root key</a:t>
            </a:r>
          </a:p>
          <a:p>
            <a:r>
              <a:rPr lang="en-US" sz="2800" b="0" i="0" dirty="0" smtClean="0">
                <a:cs typeface="Times New Roman" charset="0"/>
              </a:rPr>
              <a:t>PKI </a:t>
            </a:r>
            <a:r>
              <a:rPr lang="en-US" sz="2800" b="0" i="0" dirty="0">
                <a:cs typeface="Times New Roman" charset="0"/>
              </a:rPr>
              <a:t>private keys could be stored in the </a:t>
            </a:r>
            <a:r>
              <a:rPr lang="en-US" sz="2800" b="0" i="0" dirty="0" smtClean="0">
                <a:cs typeface="Times New Roman" charset="0"/>
              </a:rPr>
              <a:t>chip</a:t>
            </a:r>
            <a:endParaRPr lang="en-US" sz="2800" b="0" i="0" dirty="0">
              <a:cs typeface="Times New Roman" charset="0"/>
            </a:endParaRPr>
          </a:p>
          <a:p>
            <a:r>
              <a:rPr lang="en-US" sz="2800" b="0" i="0" dirty="0">
                <a:cs typeface="Times New Roman" charset="0"/>
              </a:rPr>
              <a:t>PK signatures calculated in the chip itself, never visible outside</a:t>
            </a:r>
          </a:p>
          <a:p>
            <a:r>
              <a:rPr lang="en-US" sz="2800" b="0" i="0" dirty="0">
                <a:cs typeface="Times New Roman" charset="0"/>
              </a:rPr>
              <a:t>Random number generators</a:t>
            </a:r>
          </a:p>
          <a:p>
            <a:r>
              <a:rPr lang="en-US" sz="2800" b="0" i="0" dirty="0">
                <a:cs typeface="Times New Roman" charset="0"/>
              </a:rPr>
              <a:t>SHA-1 encryption</a:t>
            </a:r>
          </a:p>
          <a:p>
            <a:r>
              <a:rPr lang="en-US" sz="2800" b="0" i="0" dirty="0">
                <a:cs typeface="Times New Roman" charset="0"/>
              </a:rPr>
              <a:t>Monotonic counters</a:t>
            </a:r>
          </a:p>
          <a:p>
            <a:r>
              <a:rPr lang="en-US" sz="2800" b="0" i="0" dirty="0">
                <a:cs typeface="Times New Roman" charset="0"/>
              </a:rPr>
              <a:t>Process isolation (encrypted I/O, prevents keystroke loggers, screen </a:t>
            </a:r>
            <a:r>
              <a:rPr lang="en-US" sz="2800" b="0" i="0" dirty="0" smtClean="0">
                <a:cs typeface="Times New Roman" charset="0"/>
              </a:rPr>
              <a:t>scrapers)</a:t>
            </a:r>
            <a:endParaRPr lang="en-US" sz="2800" b="0" i="0" dirty="0">
              <a:cs typeface="Times New Roman" charset="0"/>
            </a:endParaRPr>
          </a:p>
          <a:p>
            <a:endParaRPr lang="en-US" sz="2800" b="0" i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45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TPMs allow a system to: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Gather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attest</a:t>
            </a:r>
            <a:r>
              <a:rPr lang="en-US" dirty="0"/>
              <a:t> system state</a:t>
            </a:r>
          </a:p>
          <a:p>
            <a:pPr lvl="1"/>
            <a:r>
              <a:rPr lang="en-US" dirty="0"/>
              <a:t>Store and generate </a:t>
            </a:r>
            <a:r>
              <a:rPr lang="en-US" dirty="0">
                <a:solidFill>
                  <a:schemeClr val="accent2"/>
                </a:solidFill>
              </a:rPr>
              <a:t>cryptographic</a:t>
            </a:r>
            <a:r>
              <a:rPr lang="en-US" dirty="0"/>
              <a:t> data</a:t>
            </a:r>
          </a:p>
          <a:p>
            <a:pPr lvl="1"/>
            <a:r>
              <a:rPr lang="en-US" dirty="0"/>
              <a:t>Prove platform </a:t>
            </a:r>
            <a:r>
              <a:rPr lang="en-US" dirty="0">
                <a:solidFill>
                  <a:schemeClr val="accent2"/>
                </a:solidFill>
              </a:rPr>
              <a:t>identity</a:t>
            </a:r>
            <a:endParaRPr lang="en-US" dirty="0"/>
          </a:p>
          <a:p>
            <a:endParaRPr lang="en-US" dirty="0" smtClean="0">
              <a:cs typeface="Times New Roman" charset="0"/>
            </a:endParaRPr>
          </a:p>
          <a:p>
            <a:r>
              <a:rPr lang="en-US" dirty="0" smtClean="0">
                <a:cs typeface="Times New Roman" charset="0"/>
              </a:rPr>
              <a:t>Prevents </a:t>
            </a:r>
            <a:r>
              <a:rPr lang="en-US" dirty="0">
                <a:cs typeface="Times New Roman" charset="0"/>
              </a:rPr>
              <a:t>unauthorized software</a:t>
            </a:r>
          </a:p>
          <a:p>
            <a:r>
              <a:rPr lang="en-US" dirty="0">
                <a:cs typeface="Times New Roman" charset="0"/>
              </a:rPr>
              <a:t>Helps prevent malware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CS660 - Advanced Information Assurance - UMassAmherst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735-DF36-BA4D-8B7B-6E770590AE6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698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WinHec Template v10">
  <a:themeElements>
    <a:clrScheme name="WinHec Template v10 1">
      <a:dk1>
        <a:srgbClr val="000000"/>
      </a:dk1>
      <a:lt1>
        <a:srgbClr val="FFFFFF"/>
      </a:lt1>
      <a:dk2>
        <a:srgbClr val="00478E"/>
      </a:dk2>
      <a:lt2>
        <a:srgbClr val="F7AB3B"/>
      </a:lt2>
      <a:accent1>
        <a:srgbClr val="F2D468"/>
      </a:accent1>
      <a:accent2>
        <a:srgbClr val="F5862B"/>
      </a:accent2>
      <a:accent3>
        <a:srgbClr val="AAB1C6"/>
      </a:accent3>
      <a:accent4>
        <a:srgbClr val="DADADA"/>
      </a:accent4>
      <a:accent5>
        <a:srgbClr val="F7E6B9"/>
      </a:accent5>
      <a:accent6>
        <a:srgbClr val="DE7926"/>
      </a:accent6>
      <a:hlink>
        <a:srgbClr val="4FC95B"/>
      </a:hlink>
      <a:folHlink>
        <a:srgbClr val="40A1F2"/>
      </a:folHlink>
    </a:clrScheme>
    <a:fontScheme name="WinHec Template v10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WinHec Template v10 1">
        <a:dk1>
          <a:srgbClr val="000000"/>
        </a:dk1>
        <a:lt1>
          <a:srgbClr val="FFFFFF"/>
        </a:lt1>
        <a:dk2>
          <a:srgbClr val="00478E"/>
        </a:dk2>
        <a:lt2>
          <a:srgbClr val="F7AB3B"/>
        </a:lt2>
        <a:accent1>
          <a:srgbClr val="F2D468"/>
        </a:accent1>
        <a:accent2>
          <a:srgbClr val="F5862B"/>
        </a:accent2>
        <a:accent3>
          <a:srgbClr val="AAB1C6"/>
        </a:accent3>
        <a:accent4>
          <a:srgbClr val="DADADA"/>
        </a:accent4>
        <a:accent5>
          <a:srgbClr val="F7E6B9"/>
        </a:accent5>
        <a:accent6>
          <a:srgbClr val="DE7926"/>
        </a:accent6>
        <a:hlink>
          <a:srgbClr val="4FC95B"/>
        </a:hlink>
        <a:folHlink>
          <a:srgbClr val="40A1F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4377</TotalTime>
  <Words>1100</Words>
  <Application>Microsoft Macintosh PowerPoint</Application>
  <PresentationFormat>On-screen Show (4:3)</PresentationFormat>
  <Paragraphs>232</Paragraphs>
  <Slides>19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Office Theme</vt:lpstr>
      <vt:lpstr>WinHec Template v10</vt:lpstr>
      <vt:lpstr>Visio</vt:lpstr>
      <vt:lpstr>Chart</vt:lpstr>
      <vt:lpstr>Hardware Security: Trusted Platform Module</vt:lpstr>
      <vt:lpstr>Hardware Security</vt:lpstr>
      <vt:lpstr>Trusted or Trustworthy</vt:lpstr>
      <vt:lpstr>Why Hardware Security</vt:lpstr>
      <vt:lpstr>Trusted Platform Module (TPM)</vt:lpstr>
      <vt:lpstr>The Trusted Computing Group</vt:lpstr>
      <vt:lpstr>Attestation</vt:lpstr>
      <vt:lpstr>Components</vt:lpstr>
      <vt:lpstr>Goals</vt:lpstr>
      <vt:lpstr>TPM’s Novelty</vt:lpstr>
      <vt:lpstr>Limitations</vt:lpstr>
      <vt:lpstr>Real-World Applications</vt:lpstr>
      <vt:lpstr>BitLocker™ Drive Encryption</vt:lpstr>
      <vt:lpstr>BitLocker™ Drive Encryption Architecture Static Root of Trust Measurement of boot components</vt:lpstr>
      <vt:lpstr>Disk Layout And Key Storage</vt:lpstr>
      <vt:lpstr>Spectrum of Protection</vt:lpstr>
      <vt:lpstr>More Hardware Security</vt:lpstr>
      <vt:lpstr>cTPM: A Cloud TPM for  Cross-Device Trusted Applications</vt:lpstr>
      <vt:lpstr>Acknowledgement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 </dc:creator>
  <cp:lastModifiedBy>Amir</cp:lastModifiedBy>
  <cp:revision>113</cp:revision>
  <dcterms:created xsi:type="dcterms:W3CDTF">2014-09-04T22:08:14Z</dcterms:created>
  <dcterms:modified xsi:type="dcterms:W3CDTF">2015-04-03T21:42:04Z</dcterms:modified>
</cp:coreProperties>
</file>