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258" r:id="rId2"/>
    <p:sldId id="306" r:id="rId3"/>
    <p:sldId id="307" r:id="rId4"/>
    <p:sldId id="308" r:id="rId5"/>
    <p:sldId id="309" r:id="rId6"/>
    <p:sldId id="310" r:id="rId7"/>
    <p:sldId id="312" r:id="rId8"/>
    <p:sldId id="303" r:id="rId9"/>
    <p:sldId id="284" r:id="rId10"/>
    <p:sldId id="314" r:id="rId11"/>
    <p:sldId id="313" r:id="rId12"/>
    <p:sldId id="290" r:id="rId13"/>
    <p:sldId id="288" r:id="rId14"/>
    <p:sldId id="289" r:id="rId15"/>
    <p:sldId id="305" r:id="rId16"/>
    <p:sldId id="315" r:id="rId17"/>
    <p:sldId id="299" r:id="rId18"/>
    <p:sldId id="300" r:id="rId1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1179DD-F5A8-4047-BEC7-40BDD0324C89}">
          <p14:sldIdLst>
            <p14:sldId id="258"/>
            <p14:sldId id="306"/>
            <p14:sldId id="307"/>
            <p14:sldId id="308"/>
            <p14:sldId id="309"/>
            <p14:sldId id="310"/>
            <p14:sldId id="312"/>
            <p14:sldId id="303"/>
            <p14:sldId id="284"/>
            <p14:sldId id="314"/>
            <p14:sldId id="313"/>
            <p14:sldId id="290"/>
            <p14:sldId id="288"/>
            <p14:sldId id="289"/>
            <p14:sldId id="305"/>
          </p14:sldIdLst>
        </p14:section>
        <p14:section name="Additional Slides" id="{05EB1F9B-539F-7242-A778-24DB173E5F12}">
          <p14:sldIdLst>
            <p14:sldId id="315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BB5F0-9B1C-9845-8F23-6901B1F20CBD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9C8D5-CA23-5748-AE5F-33651C7A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D3A35-EF56-6E41-80B5-E2AEA64141CB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B6B7E-E1F3-CB4C-8EB9-558F3A8C1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58E3-8875-3244-B57D-F8FE2FB760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Z_1=\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{true}\\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Z_2=\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{true}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Z_1 &amp;=&amp; (X_1&lt;5)\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wedge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(X_3=4)\vee \neg X_2\\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Z_2 &amp;=&amp; (X_1&gt;2)\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wedge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(X_3\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\Phi_1:Z_1 &amp;=&amp; (X_1&lt;5)\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wedge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(X_3=4)\vee \neg X_2\\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(X_{[1,1]}\vee X_{[1,2]}\vee X_{[1,3]})\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wedge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X_{[3,2]}\vee X_2\\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\Phi_2:Z_2 &amp;=&amp; (X_1&gt;2)\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wedge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(X_3\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4)\\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(X_{[1,3]}\vee X_{[1,4]}\vee X_{[1,5]})\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wedge</a:t>
            </a:r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(X_{[3,2]}\vee X_{[3,3]})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402504"/>
            <a:ext cx="6858000" cy="1198859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849014"/>
            <a:ext cx="6858000" cy="82219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24B1A53-1208-4E41-833F-02009A41F037}" type="datetime1">
              <a:rPr lang="en-US" smtClean="0">
                <a:solidFill>
                  <a:srgbClr val="464653"/>
                </a:solidFill>
                <a:latin typeface="Gill Sans MT"/>
              </a:rPr>
              <a:pPr/>
              <a:t>8/8/12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336533"/>
            <a:ext cx="7315200" cy="131626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772813"/>
            <a:ext cx="7315200" cy="1057101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336533"/>
            <a:ext cx="228600" cy="131626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4772813"/>
            <a:ext cx="228600" cy="1057101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5677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CC5A3C84-C50D-4F46-A52F-987450CF295A}" type="datetime1">
              <a:rPr lang="en-US" smtClean="0">
                <a:solidFill>
                  <a:srgbClr val="464653"/>
                </a:solidFill>
                <a:latin typeface="Gill Sans MT"/>
              </a:rPr>
              <a:pPr/>
              <a:t>8/8/12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9743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1DDD4D23-DD17-D242-AEA8-5BA002409FD0}" type="datetime1">
              <a:rPr lang="en-US" smtClean="0">
                <a:solidFill>
                  <a:srgbClr val="464653"/>
                </a:solidFill>
                <a:latin typeface="Gill Sans MT"/>
              </a:rPr>
              <a:pPr/>
              <a:t>8/8/12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5946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21073"/>
            <a:ext cx="8229600" cy="513588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314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DB2FCED9-A490-BB47-9BA7-57C70F5DF791}" type="datetime1">
              <a:rPr lang="en-US" smtClean="0">
                <a:solidFill>
                  <a:srgbClr val="DDE9EC"/>
                </a:solidFill>
                <a:latin typeface="Gill Sans MT"/>
              </a:rPr>
              <a:pPr/>
              <a:t>8/8/12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A15C064-DD44-4CAC-873E-2D1F54821676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11146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7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C552C5-D66C-714B-8455-E822C3C92DE5}" type="datetime1">
              <a:rPr lang="en-US" smtClean="0">
                <a:solidFill>
                  <a:srgbClr val="464653"/>
                </a:solidFill>
                <a:latin typeface="Gill Sans MT"/>
              </a:rPr>
              <a:pPr/>
              <a:t>8/8/12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070882"/>
            <a:ext cx="4041648" cy="508607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067834"/>
            <a:ext cx="4041648" cy="508607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275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40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931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021456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04C6495-8353-8549-B2B4-8105C2E6B0BD}" type="datetime1">
              <a:rPr lang="en-US" smtClean="0">
                <a:solidFill>
                  <a:srgbClr val="464653"/>
                </a:solidFill>
                <a:latin typeface="Gill Sans MT"/>
              </a:rPr>
              <a:pPr/>
              <a:t>8/8/12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818008"/>
            <a:ext cx="4038600" cy="4354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818008"/>
            <a:ext cx="4038600" cy="4354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124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7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619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6308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428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DE9EC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7362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7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08620"/>
            <a:ext cx="8229600" cy="51209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  <a:latin typeface="Gill Sans MT"/>
              </a:rPr>
              <a:t>http://</a:t>
            </a:r>
            <a:r>
              <a:rPr lang="en-US" dirty="0" err="1" smtClean="0">
                <a:solidFill>
                  <a:srgbClr val="464653"/>
                </a:solidFill>
                <a:latin typeface="Gill Sans MT"/>
              </a:rPr>
              <a:t>db.cs.washington.edu</a:t>
            </a:r>
            <a:r>
              <a:rPr lang="en-US" dirty="0" smtClean="0">
                <a:solidFill>
                  <a:srgbClr val="464653"/>
                </a:solidFill>
                <a:latin typeface="Gill Sans MT"/>
              </a:rPr>
              <a:t>/causality/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65981" y="6356350"/>
            <a:ext cx="42081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DBC154-8929-DA42-927D-389B8506F36E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0641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186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emf"/><Relationship Id="rId12" Type="http://schemas.openxmlformats.org/officeDocument/2006/relationships/image" Target="../media/image65.emf"/><Relationship Id="rId13" Type="http://schemas.openxmlformats.org/officeDocument/2006/relationships/image" Target="../media/image24.emf"/><Relationship Id="rId14" Type="http://schemas.openxmlformats.org/officeDocument/2006/relationships/image" Target="../media/image35.emf"/><Relationship Id="rId15" Type="http://schemas.openxmlformats.org/officeDocument/2006/relationships/image" Target="../media/image36.emf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46.emf"/><Relationship Id="rId10" Type="http://schemas.openxmlformats.org/officeDocument/2006/relationships/image" Target="../media/image6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5.emf"/><Relationship Id="rId5" Type="http://schemas.openxmlformats.org/officeDocument/2006/relationships/image" Target="../media/image2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emf"/><Relationship Id="rId3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emf"/><Relationship Id="rId16" Type="http://schemas.openxmlformats.org/officeDocument/2006/relationships/image" Target="../media/image16.emf"/><Relationship Id="rId17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image" Target="../media/image24.emf"/><Relationship Id="rId13" Type="http://schemas.openxmlformats.org/officeDocument/2006/relationships/image" Target="../media/image31.emf"/><Relationship Id="rId14" Type="http://schemas.openxmlformats.org/officeDocument/2006/relationships/image" Target="../media/image35.emf"/><Relationship Id="rId15" Type="http://schemas.openxmlformats.org/officeDocument/2006/relationships/image" Target="../media/image36.emf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image" Target="../media/image53.emf"/><Relationship Id="rId13" Type="http://schemas.openxmlformats.org/officeDocument/2006/relationships/image" Target="../media/image54.emf"/><Relationship Id="rId14" Type="http://schemas.openxmlformats.org/officeDocument/2006/relationships/image" Target="../media/image55.emf"/><Relationship Id="rId15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shing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265" y="6092679"/>
            <a:ext cx="875471" cy="606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454106"/>
            <a:ext cx="6858000" cy="1171903"/>
          </a:xfrm>
        </p:spPr>
        <p:txBody>
          <a:bodyPr>
            <a:noAutofit/>
          </a:bodyPr>
          <a:lstStyle/>
          <a:p>
            <a:r>
              <a:rPr lang="en-US" dirty="0"/>
              <a:t>Tracing Data Errors </a:t>
            </a:r>
            <a:r>
              <a:rPr lang="en-US" dirty="0" smtClean="0"/>
              <a:t>Using </a:t>
            </a:r>
            <a:br>
              <a:rPr lang="en-US" dirty="0" smtClean="0"/>
            </a:br>
            <a:r>
              <a:rPr lang="en-US" dirty="0" smtClean="0"/>
              <a:t>View</a:t>
            </a:r>
            <a:r>
              <a:rPr lang="en-US" dirty="0"/>
              <a:t>-Conditioned </a:t>
            </a:r>
            <a:r>
              <a:rPr lang="en-US" dirty="0" smtClean="0"/>
              <a:t>Causality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69681"/>
            <a:ext cx="6996386" cy="69891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Alexandra Meliou</a:t>
            </a:r>
            <a:r>
              <a:rPr lang="en-US" baseline="30000" dirty="0" smtClean="0">
                <a:solidFill>
                  <a:schemeClr val="accent1"/>
                </a:solidFill>
              </a:rPr>
              <a:t>*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with Wolfgang </a:t>
            </a:r>
            <a:r>
              <a:rPr lang="en-US" sz="1800" dirty="0" err="1" smtClean="0">
                <a:solidFill>
                  <a:schemeClr val="accent1"/>
                </a:solidFill>
              </a:rPr>
              <a:t>Gatterbauer</a:t>
            </a:r>
            <a:r>
              <a:rPr lang="en-US" sz="1800" baseline="30000" dirty="0" smtClean="0">
                <a:solidFill>
                  <a:schemeClr val="accent1"/>
                </a:solidFill>
              </a:rPr>
              <a:t>*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Suman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Nath</a:t>
            </a:r>
            <a:r>
              <a:rPr lang="en-US" sz="1800" baseline="30000" dirty="0" smtClean="0">
                <a:solidFill>
                  <a:schemeClr val="accent1"/>
                </a:solidFill>
              </a:rPr>
              <a:t>§</a:t>
            </a:r>
            <a:r>
              <a:rPr lang="en-US" sz="1800" dirty="0" smtClean="0">
                <a:solidFill>
                  <a:schemeClr val="accent1"/>
                </a:solidFill>
              </a:rPr>
              <a:t>, and Dan </a:t>
            </a:r>
            <a:r>
              <a:rPr lang="en-US" sz="1800" dirty="0" err="1" smtClean="0">
                <a:solidFill>
                  <a:schemeClr val="accent1"/>
                </a:solidFill>
              </a:rPr>
              <a:t>Suciu</a:t>
            </a:r>
            <a:r>
              <a:rPr lang="en-US" sz="1800" baseline="30000" dirty="0" smtClean="0">
                <a:solidFill>
                  <a:schemeClr val="accent1"/>
                </a:solidFill>
              </a:rPr>
              <a:t>*</a:t>
            </a:r>
          </a:p>
          <a:p>
            <a:r>
              <a:rPr lang="en-US" sz="1400" i="1" baseline="30000" dirty="0">
                <a:solidFill>
                  <a:schemeClr val="accent1"/>
                </a:solidFill>
              </a:rPr>
              <a:t>*</a:t>
            </a:r>
            <a:r>
              <a:rPr lang="en-US" sz="1400" i="1" dirty="0" smtClean="0">
                <a:solidFill>
                  <a:schemeClr val="accent1"/>
                </a:solidFill>
              </a:rPr>
              <a:t>University of Washington, </a:t>
            </a:r>
            <a:r>
              <a:rPr lang="en-US" sz="1400" i="1" baseline="30000" dirty="0">
                <a:solidFill>
                  <a:schemeClr val="accent1"/>
                </a:solidFill>
              </a:rPr>
              <a:t>§</a:t>
            </a:r>
            <a:r>
              <a:rPr lang="en-US" sz="1400" i="1" dirty="0" smtClean="0">
                <a:solidFill>
                  <a:schemeClr val="accent1"/>
                </a:solidFill>
              </a:rPr>
              <a:t>Microsoft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ADA7A">
                    <a:lumMod val="50000"/>
                  </a:srgbClr>
                </a:solidFill>
                <a:latin typeface="Gill Sans MT"/>
              </a:rPr>
              <a:t>University of Washington</a:t>
            </a:r>
            <a:endParaRPr lang="en-US" dirty="0">
              <a:solidFill>
                <a:srgbClr val="FADA7A">
                  <a:lumMod val="5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308481"/>
      </p:ext>
    </p:extLst>
  </p:cSld>
  <p:clrMapOvr>
    <a:masterClrMapping/>
  </p:clrMapOvr>
  <p:transition xmlns:p14="http://schemas.microsoft.com/office/powerpoint/2010/main" advTm="187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SAT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10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endParaRPr lang="en-US" sz="2000" b="1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2000" b="1" dirty="0"/>
          </a:p>
          <a:p>
            <a:pPr marL="514350" indent="-514350">
              <a:buFont typeface="+mj-lt"/>
              <a:buAutoNum type="arabicPeriod" startAt="3"/>
            </a:pPr>
            <a:endParaRPr lang="en-US" sz="2000" b="1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2000" b="1" dirty="0"/>
          </a:p>
          <a:p>
            <a:pPr marL="404813" indent="-404813">
              <a:buSzPct val="80000"/>
              <a:buFont typeface="+mj-lt"/>
              <a:buAutoNum type="arabicPeriod" startAt="3"/>
              <a:tabLst>
                <a:tab pos="796925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a. </a:t>
            </a:r>
            <a:r>
              <a:rPr lang="en-US" sz="2000" b="1" dirty="0"/>
              <a:t> </a:t>
            </a:r>
            <a:r>
              <a:rPr lang="en-US" sz="2000" b="1" dirty="0" smtClean="0"/>
              <a:t>Construct a Boolean formula whose satisfying assignments produce the correct output</a:t>
            </a:r>
            <a:endParaRPr lang="en-US" sz="1700" b="1" dirty="0" smtClean="0"/>
          </a:p>
          <a:p>
            <a:pPr marL="788670" lvl="1" indent="-514350">
              <a:buFont typeface="+mj-lt"/>
              <a:buAutoNum type="arabicPeriod" startAt="3"/>
            </a:pPr>
            <a:endParaRPr lang="en-US" sz="1700" b="1" dirty="0" smtClean="0"/>
          </a:p>
          <a:p>
            <a:pPr marL="0" indent="0">
              <a:buNone/>
            </a:pPr>
            <a:r>
              <a:rPr lang="en-US" sz="2000" b="1" dirty="0" smtClean="0"/>
              <a:t>	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04813" lvl="1" indent="0">
              <a:buClr>
                <a:schemeClr val="accent1"/>
              </a:buClr>
              <a:buSzPct val="80000"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b.</a:t>
            </a:r>
            <a:r>
              <a:rPr lang="en-US" sz="2000" b="1" dirty="0" smtClean="0">
                <a:solidFill>
                  <a:schemeClr val="tx1"/>
                </a:solidFill>
              </a:rPr>
              <a:t>  Construct a Boolean formula whose satisfying assignments satisfy     , and also change the value of </a:t>
            </a: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endParaRPr lang="en-US" sz="2000" b="1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2000" b="1" dirty="0"/>
          </a:p>
          <a:p>
            <a:pPr marL="514350" indent="-514350">
              <a:buFont typeface="+mj-lt"/>
              <a:buAutoNum type="arabicPeriod" startAt="3"/>
            </a:pPr>
            <a:endParaRPr lang="en-US" sz="2000" b="1" dirty="0" smtClean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69" y="4703086"/>
            <a:ext cx="273845" cy="2234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65687" y="5519890"/>
            <a:ext cx="8015074" cy="1128000"/>
            <a:chOff x="536495" y="5027296"/>
            <a:chExt cx="8015074" cy="1128000"/>
          </a:xfrm>
        </p:grpSpPr>
        <p:sp>
          <p:nvSpPr>
            <p:cNvPr id="9" name="Rectangle 8"/>
            <p:cNvSpPr/>
            <p:nvPr/>
          </p:nvSpPr>
          <p:spPr>
            <a:xfrm>
              <a:off x="551091" y="5036140"/>
              <a:ext cx="8000478" cy="1119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81" y="5393012"/>
              <a:ext cx="6937477" cy="762283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53" y="5096201"/>
              <a:ext cx="278735" cy="2057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3477925" y="5027296"/>
              <a:ext cx="3764743" cy="233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latin typeface="Verdana" charset="0"/>
                </a:rPr>
                <a:t>is a cause </a:t>
              </a:r>
              <a:r>
                <a:rPr lang="en-US" sz="1600" dirty="0" err="1" smtClean="0">
                  <a:latin typeface="Verdana" charset="0"/>
                </a:rPr>
                <a:t>iff</a:t>
              </a:r>
              <a:r>
                <a:rPr lang="en-US" sz="1600" dirty="0" smtClean="0">
                  <a:latin typeface="Verdana" charset="0"/>
                </a:rPr>
                <a:t> the following formula is </a:t>
              </a:r>
              <a:r>
                <a:rPr lang="en-US" sz="1600" dirty="0" err="1" smtClean="0">
                  <a:latin typeface="Verdana" charset="0"/>
                </a:rPr>
                <a:t>satisfiable</a:t>
              </a:r>
              <a:r>
                <a:rPr lang="en-US" sz="1600" dirty="0" smtClean="0">
                  <a:latin typeface="Verdana" charset="0"/>
                </a:rPr>
                <a:t>:</a:t>
              </a:r>
              <a:endParaRPr lang="en-US" sz="1600" dirty="0">
                <a:latin typeface="Verdana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36495" y="5027296"/>
              <a:ext cx="183487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 smtClean="0">
                  <a:latin typeface="Verdana" charset="0"/>
                </a:rPr>
                <a:t>Example (cont.):</a:t>
              </a:r>
              <a:endParaRPr lang="en-US" sz="1400" b="1" dirty="0">
                <a:latin typeface="Verdana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8233" y="3324194"/>
            <a:ext cx="7606298" cy="713153"/>
            <a:chOff x="868233" y="3376026"/>
            <a:chExt cx="7606298" cy="7131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52498"/>
            <a:stretch/>
          </p:blipFill>
          <p:spPr>
            <a:xfrm>
              <a:off x="868233" y="3376026"/>
              <a:ext cx="3414354" cy="71315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14160" y="3411012"/>
              <a:ext cx="3860371" cy="354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933" y="3444751"/>
              <a:ext cx="1553963" cy="29360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4599565" y="3444751"/>
              <a:ext cx="183487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 smtClean="0">
                  <a:latin typeface="Verdana" charset="0"/>
                </a:rPr>
                <a:t>Example (cont.):</a:t>
              </a:r>
              <a:endParaRPr lang="en-US" sz="1400" b="1" dirty="0">
                <a:latin typeface="Verdana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6491" y="5069197"/>
            <a:ext cx="8178130" cy="319107"/>
            <a:chOff x="641895" y="4374308"/>
            <a:chExt cx="8178130" cy="3191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895" y="4374308"/>
              <a:ext cx="6139367" cy="3191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6790111" y="4374771"/>
              <a:ext cx="2029914" cy="31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Verdana" charset="0"/>
                </a:rPr>
                <a:t>(hard constraint)</a:t>
              </a:r>
              <a:endParaRPr lang="en-US" sz="1600" dirty="0">
                <a:solidFill>
                  <a:srgbClr val="FF0000"/>
                </a:solidFill>
                <a:latin typeface="Verdana" charset="0"/>
              </a:endParaRPr>
            </a:p>
          </p:txBody>
        </p:sp>
      </p:grp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9" y="4657803"/>
            <a:ext cx="176563" cy="268683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6526074" y="6162922"/>
            <a:ext cx="2059686" cy="523220"/>
            <a:chOff x="6526074" y="6162922"/>
            <a:chExt cx="2059686" cy="523220"/>
          </a:xfrm>
        </p:grpSpPr>
        <p:grpSp>
          <p:nvGrpSpPr>
            <p:cNvPr id="51" name="Group 50"/>
            <p:cNvGrpSpPr/>
            <p:nvPr/>
          </p:nvGrpSpPr>
          <p:grpSpPr>
            <a:xfrm>
              <a:off x="7142270" y="6162922"/>
              <a:ext cx="1443490" cy="523220"/>
              <a:chOff x="272116" y="6248950"/>
              <a:chExt cx="1443490" cy="52322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72116" y="6248950"/>
                <a:ext cx="144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Negate current assignment of 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3" name="Picture 52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3755" y="6559521"/>
                <a:ext cx="204936" cy="151262"/>
              </a:xfrm>
              <a:prstGeom prst="rect">
                <a:avLst/>
              </a:prstGeom>
            </p:spPr>
          </p:pic>
        </p:grpSp>
        <p:cxnSp>
          <p:nvCxnSpPr>
            <p:cNvPr id="56" name="Straight Arrow Connector 55"/>
            <p:cNvCxnSpPr>
              <a:stCxn id="52" idx="1"/>
            </p:cNvCxnSpPr>
            <p:nvPr/>
          </p:nvCxnSpPr>
          <p:spPr>
            <a:xfrm flipH="1">
              <a:off x="6526074" y="6424532"/>
              <a:ext cx="616196" cy="48962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16397" y="6234662"/>
            <a:ext cx="5079049" cy="367889"/>
            <a:chOff x="816397" y="6234662"/>
            <a:chExt cx="5079049" cy="367889"/>
          </a:xfrm>
        </p:grpSpPr>
        <p:grpSp>
          <p:nvGrpSpPr>
            <p:cNvPr id="49" name="Group 48"/>
            <p:cNvGrpSpPr/>
            <p:nvPr/>
          </p:nvGrpSpPr>
          <p:grpSpPr>
            <a:xfrm>
              <a:off x="816397" y="6294774"/>
              <a:ext cx="1940499" cy="307777"/>
              <a:chOff x="272116" y="6248950"/>
              <a:chExt cx="1940499" cy="30777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72116" y="6248950"/>
                <a:ext cx="1813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Current assignment of 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8" name="Picture 47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7679" y="6356350"/>
                <a:ext cx="204936" cy="151262"/>
              </a:xfrm>
              <a:prstGeom prst="rect">
                <a:avLst/>
              </a:prstGeom>
            </p:spPr>
          </p:pic>
        </p:grpSp>
        <p:cxnSp>
          <p:nvCxnSpPr>
            <p:cNvPr id="55" name="Straight Arrow Connector 54"/>
            <p:cNvCxnSpPr/>
            <p:nvPr/>
          </p:nvCxnSpPr>
          <p:spPr>
            <a:xfrm flipV="1">
              <a:off x="2869904" y="6234662"/>
              <a:ext cx="253149" cy="235540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00562" y="6234662"/>
              <a:ext cx="3494884" cy="0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599531" y="3740521"/>
            <a:ext cx="3818228" cy="584776"/>
            <a:chOff x="4652443" y="3819901"/>
            <a:chExt cx="3818228" cy="584776"/>
          </a:xfrm>
        </p:grpSpPr>
        <p:sp>
          <p:nvSpPr>
            <p:cNvPr id="29" name="TextBox 28"/>
            <p:cNvSpPr txBox="1"/>
            <p:nvPr/>
          </p:nvSpPr>
          <p:spPr>
            <a:xfrm>
              <a:off x="4652443" y="3819901"/>
              <a:ext cx="37276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All satisfying assignments of     cause each     to evaluate to its ground truth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089" y="3848780"/>
              <a:ext cx="148817" cy="226461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681" y="3911916"/>
              <a:ext cx="219990" cy="20057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8356" y="984955"/>
            <a:ext cx="8000478" cy="1526272"/>
            <a:chOff x="538356" y="984955"/>
            <a:chExt cx="8000478" cy="1526272"/>
          </a:xfrm>
        </p:grpSpPr>
        <p:grpSp>
          <p:nvGrpSpPr>
            <p:cNvPr id="42" name="Group 41"/>
            <p:cNvGrpSpPr/>
            <p:nvPr/>
          </p:nvGrpSpPr>
          <p:grpSpPr>
            <a:xfrm>
              <a:off x="538356" y="984955"/>
              <a:ext cx="8000478" cy="1526272"/>
              <a:chOff x="551091" y="2516611"/>
              <a:chExt cx="8000478" cy="152627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51091" y="2527971"/>
                <a:ext cx="8000478" cy="15149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TextBox 46"/>
              <p:cNvSpPr txBox="1"/>
              <p:nvPr/>
            </p:nvSpPr>
            <p:spPr bwMode="auto">
              <a:xfrm>
                <a:off x="565687" y="2516611"/>
                <a:ext cx="2236841" cy="318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1264" tIns="35632" rIns="71264" bIns="35632" rtlCol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Verdana" charset="0"/>
                  </a:rPr>
                  <a:t>Running Example:</a:t>
                </a:r>
                <a:endParaRPr lang="en-US" sz="1600" b="1" dirty="0">
                  <a:latin typeface="Verdana" charset="0"/>
                </a:endParaRPr>
              </a:p>
            </p:txBody>
          </p:sp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569" y="3139149"/>
                <a:ext cx="596335" cy="603520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6636587" y="2549321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 values:</a:t>
                </a:r>
                <a:endParaRPr lang="en-US" dirty="0"/>
              </a:p>
            </p:txBody>
          </p:sp>
        </p:grpSp>
        <p:pic>
          <p:nvPicPr>
            <p:cNvPr id="67" name="Picture 66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7092" y="1391999"/>
              <a:ext cx="1481753" cy="94047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202571" y="1225300"/>
              <a:ext cx="1340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Ground truth:</a:t>
              </a:r>
              <a:endParaRPr lang="en-US" sz="1600" dirty="0"/>
            </a:p>
          </p:txBody>
        </p:sp>
        <p:pic>
          <p:nvPicPr>
            <p:cNvPr id="69" name="Picture 68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84" y="1563854"/>
              <a:ext cx="1102424" cy="280741"/>
            </a:xfrm>
            <a:prstGeom prst="rect">
              <a:avLst/>
            </a:prstGeom>
          </p:spPr>
        </p:pic>
        <p:pic>
          <p:nvPicPr>
            <p:cNvPr id="70" name="Picture 69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84" y="1928484"/>
              <a:ext cx="1225676" cy="280741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5202571" y="1226116"/>
              <a:ext cx="1358602" cy="1106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latex-image-1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114" y="1610049"/>
              <a:ext cx="3724656" cy="600964"/>
            </a:xfrm>
            <a:prstGeom prst="rect">
              <a:avLst/>
            </a:prstGeom>
          </p:spPr>
        </p:pic>
      </p:grpSp>
      <p:cxnSp>
        <p:nvCxnSpPr>
          <p:cNvPr id="19" name="Straight Arrow Connector 18"/>
          <p:cNvCxnSpPr/>
          <p:nvPr/>
        </p:nvCxnSpPr>
        <p:spPr>
          <a:xfrm>
            <a:off x="6172325" y="2211013"/>
            <a:ext cx="1910111" cy="1181906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03848" y="1844595"/>
            <a:ext cx="977493" cy="154832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7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Responsibility with </a:t>
            </a:r>
            <a:r>
              <a:rPr lang="en-US" dirty="0" err="1" smtClean="0"/>
              <a:t>MaxSAT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11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endParaRPr lang="en-US" sz="2000" b="1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2000" b="1" dirty="0"/>
          </a:p>
          <a:p>
            <a:pPr marL="514350" indent="-514350">
              <a:buFont typeface="+mj-lt"/>
              <a:buAutoNum type="arabicPeriod" startAt="4"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514350" indent="-514350">
              <a:buSzPct val="80000"/>
              <a:buFont typeface="+mj-lt"/>
              <a:buAutoNum type="arabicPeriod" startAt="4"/>
            </a:pPr>
            <a:r>
              <a:rPr lang="en-US" sz="2000" b="1" dirty="0" smtClean="0"/>
              <a:t>Construct “soft” constraints to find minimum contingency set</a:t>
            </a:r>
            <a:endParaRPr lang="en-US" sz="20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8356" y="3787361"/>
            <a:ext cx="8000478" cy="895158"/>
            <a:chOff x="551091" y="5339631"/>
            <a:chExt cx="8000478" cy="895158"/>
          </a:xfrm>
        </p:grpSpPr>
        <p:sp>
          <p:nvSpPr>
            <p:cNvPr id="8" name="Rectangle 7"/>
            <p:cNvSpPr/>
            <p:nvPr/>
          </p:nvSpPr>
          <p:spPr>
            <a:xfrm>
              <a:off x="551091" y="5339631"/>
              <a:ext cx="8000478" cy="8951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5532700"/>
              <a:ext cx="5482846" cy="63931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 bwMode="auto">
            <a:xfrm>
              <a:off x="551091" y="5366954"/>
              <a:ext cx="183487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 smtClean="0">
                  <a:latin typeface="Verdana" charset="0"/>
                </a:rPr>
                <a:t>Example (cont.):</a:t>
              </a:r>
              <a:endParaRPr lang="en-US" sz="1400" b="1" dirty="0">
                <a:latin typeface="Verdana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6433" y="3008591"/>
            <a:ext cx="7712545" cy="693593"/>
            <a:chOff x="573884" y="3128283"/>
            <a:chExt cx="7712545" cy="6935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884" y="3128283"/>
              <a:ext cx="4140108" cy="69359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 bwMode="auto">
            <a:xfrm>
              <a:off x="6366429" y="3315989"/>
              <a:ext cx="1920000" cy="31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Verdana" charset="0"/>
                </a:rPr>
                <a:t>(soft constraint)</a:t>
              </a:r>
              <a:endParaRPr lang="en-US" sz="1600" dirty="0">
                <a:solidFill>
                  <a:srgbClr val="FF0000"/>
                </a:solidFill>
                <a:latin typeface="Verdana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7523" y="4833317"/>
            <a:ext cx="748895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 partial </a:t>
            </a:r>
            <a:r>
              <a:rPr lang="en-US" sz="2000" dirty="0" err="1" smtClean="0"/>
              <a:t>MaxSAT</a:t>
            </a:r>
            <a:r>
              <a:rPr lang="en-US" sz="2000" dirty="0" smtClean="0"/>
              <a:t> solver tries to satisfy as many conjuncts of the soft constraint as possible, and thus produces an assignment as similar to the given one as possible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1958" y="5645090"/>
            <a:ext cx="22282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Minimum contingency</a:t>
            </a: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4357630" y="5454476"/>
            <a:ext cx="997822" cy="711260"/>
          </a:xfrm>
          <a:prstGeom prst="rightArrow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38356" y="984955"/>
            <a:ext cx="8000478" cy="1526272"/>
            <a:chOff x="538356" y="984955"/>
            <a:chExt cx="8000478" cy="1526272"/>
          </a:xfrm>
        </p:grpSpPr>
        <p:grpSp>
          <p:nvGrpSpPr>
            <p:cNvPr id="30" name="Group 29"/>
            <p:cNvGrpSpPr/>
            <p:nvPr/>
          </p:nvGrpSpPr>
          <p:grpSpPr>
            <a:xfrm>
              <a:off x="538356" y="984955"/>
              <a:ext cx="8000478" cy="1526272"/>
              <a:chOff x="551091" y="2516611"/>
              <a:chExt cx="8000478" cy="152627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51091" y="2527971"/>
                <a:ext cx="8000478" cy="15149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TextBox 48"/>
              <p:cNvSpPr txBox="1"/>
              <p:nvPr/>
            </p:nvSpPr>
            <p:spPr bwMode="auto">
              <a:xfrm>
                <a:off x="565687" y="2516611"/>
                <a:ext cx="2236841" cy="318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1264" tIns="35632" rIns="71264" bIns="35632" rtlCol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Verdana" charset="0"/>
                  </a:rPr>
                  <a:t>Running Example:</a:t>
                </a:r>
                <a:endParaRPr lang="en-US" sz="1600" b="1" dirty="0">
                  <a:latin typeface="Verdana" charset="0"/>
                </a:endParaRPr>
              </a:p>
            </p:txBody>
          </p:sp>
          <p:pic>
            <p:nvPicPr>
              <p:cNvPr id="50" name="Picture 49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569" y="3139149"/>
                <a:ext cx="596335" cy="603520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6636587" y="2549321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 values:</a:t>
                </a:r>
                <a:endParaRPr lang="en-US" dirty="0"/>
              </a:p>
            </p:txBody>
          </p:sp>
        </p:grp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7092" y="1391999"/>
              <a:ext cx="1481753" cy="94047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202571" y="1225300"/>
              <a:ext cx="1340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Ground truth:</a:t>
              </a:r>
              <a:endParaRPr lang="en-US" sz="1600" dirty="0"/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84" y="1563854"/>
              <a:ext cx="1102424" cy="280741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84" y="1928484"/>
              <a:ext cx="1225676" cy="280741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5202571" y="1226116"/>
              <a:ext cx="1358602" cy="1106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114" y="1610049"/>
              <a:ext cx="3724656" cy="600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39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Three individuals using our context-aware recommendation system on their mobile devices over a period of 3 weeks</a:t>
            </a:r>
          </a:p>
          <a:p>
            <a:endParaRPr lang="en-US" dirty="0"/>
          </a:p>
          <a:p>
            <a:r>
              <a:rPr lang="en-US" dirty="0" smtClean="0"/>
              <a:t>Dataset:</a:t>
            </a:r>
          </a:p>
          <a:p>
            <a:pPr lvl="1"/>
            <a:r>
              <a:rPr lang="en-US" dirty="0" smtClean="0"/>
              <a:t>800 different instances of user activity</a:t>
            </a:r>
          </a:p>
          <a:p>
            <a:pPr lvl="1"/>
            <a:r>
              <a:rPr lang="en-US" dirty="0" smtClean="0"/>
              <a:t>150 total hours of data during the 3 weeks</a:t>
            </a:r>
          </a:p>
          <a:p>
            <a:endParaRPr lang="en-US" dirty="0"/>
          </a:p>
          <a:p>
            <a:r>
              <a:rPr lang="en-US" dirty="0" smtClean="0"/>
              <a:t>The users recorded erroneous outputs, as well as whether sensors happened to be inhibited</a:t>
            </a:r>
          </a:p>
          <a:p>
            <a:endParaRPr lang="en-US" dirty="0"/>
          </a:p>
          <a:p>
            <a:r>
              <a:rPr lang="en-US" dirty="0" smtClean="0"/>
              <a:t>SAT reduction implemented in Java, output exported in standard DIMACS CNF and WCFN formats</a:t>
            </a:r>
          </a:p>
          <a:p>
            <a:endParaRPr lang="en-US" dirty="0"/>
          </a:p>
          <a:p>
            <a:r>
              <a:rPr lang="en-US" dirty="0" err="1" smtClean="0"/>
              <a:t>MiniSat</a:t>
            </a:r>
            <a:r>
              <a:rPr lang="en-US" dirty="0"/>
              <a:t> (</a:t>
            </a:r>
            <a:r>
              <a:rPr lang="en-US" sz="2400" dirty="0">
                <a:solidFill>
                  <a:srgbClr val="464653"/>
                </a:solidFill>
              </a:rPr>
              <a:t>http://</a:t>
            </a:r>
            <a:r>
              <a:rPr lang="en-US" sz="2400" dirty="0" err="1">
                <a:solidFill>
                  <a:srgbClr val="464653"/>
                </a:solidFill>
              </a:rPr>
              <a:t>minisat.se</a:t>
            </a:r>
            <a:r>
              <a:rPr lang="en-US" sz="2400" dirty="0" smtClean="0">
                <a:solidFill>
                  <a:srgbClr val="464653"/>
                </a:solidFill>
              </a:rPr>
              <a:t>/</a:t>
            </a:r>
            <a:r>
              <a:rPr lang="en-US" dirty="0" smtClean="0"/>
              <a:t>) and </a:t>
            </a:r>
            <a:r>
              <a:rPr lang="en-US" dirty="0" err="1" smtClean="0"/>
              <a:t>MiniMaxSat</a:t>
            </a:r>
            <a:r>
              <a:rPr lang="en-US" dirty="0" smtClean="0"/>
              <a:t> (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Heras</a:t>
            </a:r>
            <a:r>
              <a:rPr lang="en-US" sz="2400" dirty="0" smtClean="0">
                <a:solidFill>
                  <a:schemeClr val="tx2"/>
                </a:solidFill>
              </a:rPr>
              <a:t> et al. 2008]</a:t>
            </a:r>
            <a:r>
              <a:rPr lang="en-US" dirty="0" smtClean="0"/>
              <a:t>) 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2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Precision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13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avgPreci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96" y="1397091"/>
            <a:ext cx="4705798" cy="4866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094" y="2457875"/>
            <a:ext cx="2445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precision is a metric of quality of a ranking.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all erroneous variables are ranked first, then average precision is </a:t>
            </a:r>
            <a:r>
              <a:rPr lang="en-US" dirty="0" smtClean="0">
                <a:latin typeface="Century"/>
                <a:cs typeface="Century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5101" y="434887"/>
            <a:ext cx="31697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View-Conditioned causality produces more accurate error rankings than other approaches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6168353" y="1358217"/>
            <a:ext cx="361626" cy="520687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01413" y="2762059"/>
            <a:ext cx="190933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 the presence of many errors the </a:t>
            </a:r>
            <a:r>
              <a:rPr lang="en-US" sz="1600" dirty="0" err="1" smtClean="0"/>
              <a:t>avg</a:t>
            </a:r>
            <a:r>
              <a:rPr lang="en-US" sz="1600" dirty="0" smtClean="0"/>
              <a:t> precision of all rankings increases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2914" y="4987167"/>
            <a:ext cx="2150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Static analysis of lineage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3433863" y="5156444"/>
            <a:ext cx="1309030" cy="1378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88954" y="4458221"/>
            <a:ext cx="1650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Simpler causality schemes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7425348" y="4509370"/>
            <a:ext cx="216945" cy="468837"/>
          </a:xfrm>
          <a:prstGeom prst="rightBrac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3399" y="1049977"/>
            <a:ext cx="244377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800 different instances</a:t>
            </a:r>
          </a:p>
          <a:p>
            <a:r>
              <a:rPr lang="en-US" sz="1400" dirty="0" smtClean="0"/>
              <a:t>5 sensory inputs</a:t>
            </a:r>
          </a:p>
          <a:p>
            <a:r>
              <a:rPr lang="en-US" sz="1400" dirty="0" smtClean="0"/>
              <a:t>8 extracted features (variables)</a:t>
            </a:r>
          </a:p>
          <a:p>
            <a:r>
              <a:rPr lang="en-US" sz="1400" dirty="0" smtClean="0"/>
              <a:t>3 users</a:t>
            </a:r>
          </a:p>
        </p:txBody>
      </p:sp>
    </p:spTree>
    <p:extLst>
      <p:ext uri="{BB962C8B-B14F-4D97-AF65-F5344CB8AC3E}">
        <p14:creationId xmlns:p14="http://schemas.microsoft.com/office/powerpoint/2010/main" val="21322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292606"/>
          </a:xfrm>
        </p:spPr>
        <p:txBody>
          <a:bodyPr/>
          <a:lstStyle/>
          <a:p>
            <a:r>
              <a:rPr lang="en-US" dirty="0" smtClean="0">
                <a:solidFill>
                  <a:srgbClr val="464653"/>
                </a:solidFill>
                <a:latin typeface="Gill Sans MT"/>
              </a:rPr>
              <a:t>http://</a:t>
            </a:r>
            <a:r>
              <a:rPr lang="en-US" dirty="0" err="1" smtClean="0">
                <a:solidFill>
                  <a:srgbClr val="464653"/>
                </a:solidFill>
                <a:latin typeface="Gill Sans MT"/>
              </a:rPr>
              <a:t>db.cs.washington.edu</a:t>
            </a:r>
            <a:r>
              <a:rPr lang="en-US" dirty="0" smtClean="0">
                <a:solidFill>
                  <a:srgbClr val="464653"/>
                </a:solidFill>
                <a:latin typeface="Gill Sans MT"/>
              </a:rPr>
              <a:t>/causality/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14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corr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8" y="2426881"/>
            <a:ext cx="3893590" cy="3840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39" y="1102267"/>
            <a:ext cx="434241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charset="0"/>
              </a:rPr>
              <a:t>We select the highest responsibility variable, remove it from the evaluation of all classifiers, and record the portion of errors that get corrected </a:t>
            </a:r>
            <a:r>
              <a:rPr lang="en-US" sz="1400" dirty="0">
                <a:latin typeface="Verdana" charset="0"/>
              </a:rPr>
              <a:t>p</a:t>
            </a:r>
            <a:r>
              <a:rPr lang="en-US" sz="1400" dirty="0" smtClean="0">
                <a:latin typeface="Verdana" charset="0"/>
              </a:rPr>
              <a:t>er classifier</a:t>
            </a:r>
            <a:endParaRPr lang="en-US" sz="1400" dirty="0">
              <a:latin typeface="Verdan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674" y="2409629"/>
            <a:ext cx="8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variables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1" idx="2"/>
          </p:cNvCxnSpPr>
          <p:nvPr/>
        </p:nvCxnSpPr>
        <p:spPr>
          <a:xfrm flipH="1">
            <a:off x="4081998" y="2717406"/>
            <a:ext cx="515277" cy="30179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503212" y="2649873"/>
            <a:ext cx="2099313" cy="738664"/>
            <a:chOff x="1503212" y="2649873"/>
            <a:chExt cx="2099313" cy="738664"/>
          </a:xfrm>
        </p:grpSpPr>
        <p:sp>
          <p:nvSpPr>
            <p:cNvPr id="26" name="TextBox 25"/>
            <p:cNvSpPr txBox="1"/>
            <p:nvPr/>
          </p:nvSpPr>
          <p:spPr>
            <a:xfrm>
              <a:off x="1965621" y="2649873"/>
              <a:ext cx="1636904" cy="738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Verdana" charset="0"/>
                </a:rPr>
                <a:t>almost </a:t>
              </a:r>
              <a:r>
                <a:rPr lang="en-US" sz="1400" dirty="0">
                  <a:latin typeface="Verdana" charset="0"/>
                </a:rPr>
                <a:t>90% correction ratio for “driving</a:t>
              </a:r>
              <a:r>
                <a:rPr lang="en-US" sz="1400" dirty="0" smtClean="0">
                  <a:latin typeface="Verdana" charset="0"/>
                </a:rPr>
                <a:t>”!</a:t>
              </a:r>
              <a:endParaRPr lang="en-US" sz="1400" dirty="0">
                <a:latin typeface="Verdana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503212" y="2811877"/>
              <a:ext cx="462409" cy="349865"/>
            </a:xfrm>
            <a:prstGeom prst="ellipse">
              <a:avLst/>
            </a:prstGeom>
            <a:noFill/>
            <a:ln w="19050" cmpd="sng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420" y="3951671"/>
            <a:ext cx="1536545" cy="1762789"/>
            <a:chOff x="44420" y="3951671"/>
            <a:chExt cx="1536545" cy="1762789"/>
          </a:xfrm>
        </p:grpSpPr>
        <p:sp>
          <p:nvSpPr>
            <p:cNvPr id="28" name="TextBox 27"/>
            <p:cNvSpPr txBox="1"/>
            <p:nvPr/>
          </p:nvSpPr>
          <p:spPr>
            <a:xfrm>
              <a:off x="44420" y="3951671"/>
              <a:ext cx="1536545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Verdana" charset="0"/>
                </a:rPr>
                <a:t>But we can only fix few “walking” errors (?)</a:t>
              </a:r>
              <a:endParaRPr lang="en-US" sz="1400" dirty="0">
                <a:latin typeface="Verdana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22020" y="4940556"/>
              <a:ext cx="677550" cy="773904"/>
            </a:xfrm>
            <a:prstGeom prst="ellipse">
              <a:avLst/>
            </a:prstGeom>
            <a:noFill/>
            <a:ln w="19050" cmpd="sng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84260" y="2153684"/>
            <a:ext cx="4010224" cy="4117560"/>
            <a:chOff x="4984260" y="2153684"/>
            <a:chExt cx="4010224" cy="4117560"/>
          </a:xfrm>
        </p:grpSpPr>
        <p:pic>
          <p:nvPicPr>
            <p:cNvPr id="6" name="Picture 5" descr="responsibiliti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260" y="2423506"/>
              <a:ext cx="3702540" cy="384773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129323" y="2153684"/>
              <a:ext cx="3865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Avg</a:t>
              </a:r>
              <a:r>
                <a:rPr lang="en-US" sz="1400" b="1" dirty="0" smtClean="0"/>
                <a:t> responsibility per variable, per classifier</a:t>
              </a:r>
              <a:endParaRPr lang="en-US" sz="14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29715" y="1101426"/>
            <a:ext cx="4546725" cy="2194778"/>
            <a:chOff x="4529715" y="1101426"/>
            <a:chExt cx="4546725" cy="2194778"/>
          </a:xfrm>
        </p:grpSpPr>
        <p:sp>
          <p:nvSpPr>
            <p:cNvPr id="31" name="TextBox 30"/>
            <p:cNvSpPr txBox="1"/>
            <p:nvPr/>
          </p:nvSpPr>
          <p:spPr>
            <a:xfrm>
              <a:off x="4529715" y="1101426"/>
              <a:ext cx="4546725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Verdana" charset="0"/>
                </a:rPr>
                <a:t>Driving has reliable features (low responsibility</a:t>
              </a:r>
              <a:r>
                <a:rPr lang="en-US" sz="1400" dirty="0" smtClean="0">
                  <a:latin typeface="Verdana" charset="0"/>
                </a:rPr>
                <a:t>), means they are almost never causes of error</a:t>
              </a:r>
            </a:p>
            <a:p>
              <a:endParaRPr lang="en-US" sz="1400" dirty="0">
                <a:latin typeface="Verdana" charset="0"/>
              </a:endParaRPr>
            </a:p>
            <a:p>
              <a:r>
                <a:rPr lang="en-US" sz="1400" dirty="0">
                  <a:latin typeface="Verdana" charset="0"/>
                </a:rPr>
                <a:t>Walking has no reliable </a:t>
              </a:r>
              <a:r>
                <a:rPr lang="en-US" sz="1400" dirty="0" smtClean="0">
                  <a:latin typeface="Verdana" charset="0"/>
                </a:rPr>
                <a:t>features</a:t>
              </a:r>
              <a:endParaRPr lang="en-US" sz="1400" dirty="0">
                <a:latin typeface="Verdana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544156" y="2055533"/>
              <a:ext cx="116341" cy="59434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740716" y="2056374"/>
              <a:ext cx="663132" cy="123983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146213" y="3161742"/>
            <a:ext cx="856662" cy="2026938"/>
            <a:chOff x="4146213" y="3161742"/>
            <a:chExt cx="856662" cy="2026938"/>
          </a:xfrm>
        </p:grpSpPr>
        <p:sp>
          <p:nvSpPr>
            <p:cNvPr id="37" name="Right Arrow 36"/>
            <p:cNvSpPr/>
            <p:nvPr/>
          </p:nvSpPr>
          <p:spPr>
            <a:xfrm>
              <a:off x="4191674" y="3161742"/>
              <a:ext cx="811201" cy="2026938"/>
            </a:xfrm>
            <a:prstGeom prst="rightArrow">
              <a:avLst>
                <a:gd name="adj1" fmla="val 68627"/>
                <a:gd name="adj2" fmla="val 6833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46213" y="3951671"/>
              <a:ext cx="81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reason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50004" y="3142315"/>
            <a:ext cx="1427580" cy="832683"/>
            <a:chOff x="5650004" y="3142315"/>
            <a:chExt cx="1427580" cy="832683"/>
          </a:xfrm>
        </p:grpSpPr>
        <p:sp>
          <p:nvSpPr>
            <p:cNvPr id="39" name="TextBox 38"/>
            <p:cNvSpPr txBox="1"/>
            <p:nvPr/>
          </p:nvSpPr>
          <p:spPr>
            <a:xfrm>
              <a:off x="6010728" y="3142315"/>
              <a:ext cx="1066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h</a:t>
              </a:r>
              <a:r>
                <a:rPr lang="en-US" sz="1400" dirty="0" smtClean="0">
                  <a:solidFill>
                    <a:srgbClr val="FF0000"/>
                  </a:solidFill>
                </a:rPr>
                <a:t>igh resp.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6010729" y="3450092"/>
              <a:ext cx="274252" cy="372506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650004" y="3450092"/>
              <a:ext cx="513125" cy="524906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325326" y="5947703"/>
            <a:ext cx="1542798" cy="416930"/>
            <a:chOff x="5325326" y="5947703"/>
            <a:chExt cx="1542798" cy="416930"/>
          </a:xfrm>
        </p:grpSpPr>
        <p:sp>
          <p:nvSpPr>
            <p:cNvPr id="7" name="TextBox 6"/>
            <p:cNvSpPr txBox="1"/>
            <p:nvPr/>
          </p:nvSpPr>
          <p:spPr>
            <a:xfrm>
              <a:off x="5325326" y="6056856"/>
              <a:ext cx="1335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r</a:t>
              </a:r>
              <a:r>
                <a:rPr lang="en-US" sz="1400" dirty="0" smtClean="0">
                  <a:solidFill>
                    <a:srgbClr val="FF0000"/>
                  </a:solidFill>
                </a:rPr>
                <a:t>esponsibility=0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544156" y="5947704"/>
              <a:ext cx="323968" cy="207327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403848" y="5947703"/>
              <a:ext cx="256649" cy="207328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5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Defined view-conditioned causality (VCC) and demonstrated its effectiveness in post-factum cleaning</a:t>
            </a:r>
          </a:p>
          <a:p>
            <a:pPr lvl="1"/>
            <a:r>
              <a:rPr lang="en-US" dirty="0" smtClean="0"/>
              <a:t>Results show that VCC successfully identifies causes of error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Described a non-trivial reduction to a </a:t>
            </a:r>
            <a:r>
              <a:rPr lang="en-US" dirty="0" err="1" smtClean="0"/>
              <a:t>satisfiability</a:t>
            </a:r>
            <a:r>
              <a:rPr lang="en-US" dirty="0" smtClean="0"/>
              <a:t> problem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Also in the paper </a:t>
            </a:r>
          </a:p>
          <a:p>
            <a:pPr lvl="1"/>
            <a:r>
              <a:rPr lang="en-US" dirty="0" smtClean="0"/>
              <a:t>Optimization of formula size (we achieve orders of magnitude improvement)</a:t>
            </a:r>
          </a:p>
          <a:p>
            <a:pPr lvl="1"/>
            <a:r>
              <a:rPr lang="en-US" dirty="0" smtClean="0"/>
              <a:t>Scalability experiments</a:t>
            </a:r>
          </a:p>
          <a:p>
            <a:pPr lvl="1"/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6" descr="question_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01" y="4667466"/>
            <a:ext cx="1556199" cy="1638104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292606"/>
          </a:xfrm>
        </p:spPr>
        <p:txBody>
          <a:bodyPr/>
          <a:lstStyle/>
          <a:p>
            <a:r>
              <a:rPr lang="en-US" dirty="0" smtClean="0">
                <a:solidFill>
                  <a:srgbClr val="464653"/>
                </a:solidFill>
                <a:latin typeface="Gill Sans MT"/>
              </a:rPr>
              <a:t>http://</a:t>
            </a:r>
            <a:r>
              <a:rPr lang="en-US" dirty="0" err="1" smtClean="0">
                <a:solidFill>
                  <a:srgbClr val="464653"/>
                </a:solidFill>
                <a:latin typeface="Gill Sans MT"/>
              </a:rPr>
              <a:t>db.cs.washington.edu</a:t>
            </a:r>
            <a:r>
              <a:rPr lang="en-US" dirty="0" smtClean="0">
                <a:solidFill>
                  <a:srgbClr val="464653"/>
                </a:solidFill>
                <a:latin typeface="Gill Sans MT"/>
              </a:rPr>
              <a:t>/causality/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9810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16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6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CNF Size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17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sizePa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5" y="1674558"/>
            <a:ext cx="3787140" cy="3657600"/>
          </a:xfrm>
          <a:prstGeom prst="rect">
            <a:avLst/>
          </a:prstGeom>
        </p:spPr>
      </p:pic>
      <p:pic>
        <p:nvPicPr>
          <p:cNvPr id="6" name="Picture 5" descr="sizeCla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90" y="1674558"/>
            <a:ext cx="378741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0654" y="1053050"/>
            <a:ext cx="197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Naïve construction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226" y="5607523"/>
            <a:ext cx="242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Optimized construction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47061" y="4530203"/>
            <a:ext cx="849382" cy="1077320"/>
          </a:xfrm>
          <a:prstGeom prst="straightConnector1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11472" y="3017439"/>
            <a:ext cx="978812" cy="2590084"/>
          </a:xfrm>
          <a:prstGeom prst="straightConnector1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80112" y="1422382"/>
            <a:ext cx="817025" cy="86698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25418" y="1422382"/>
            <a:ext cx="922185" cy="955975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49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Solver Runtime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18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solverPara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9" y="1602417"/>
            <a:ext cx="3589587" cy="3657600"/>
          </a:xfrm>
          <a:prstGeom prst="rect">
            <a:avLst/>
          </a:prstGeom>
        </p:spPr>
      </p:pic>
      <p:pic>
        <p:nvPicPr>
          <p:cNvPr id="6" name="Picture 5" descr="solverCla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08" y="1602417"/>
            <a:ext cx="35748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6762268" y="1403043"/>
            <a:ext cx="1903447" cy="26530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Problem Setting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249" y="1450312"/>
            <a:ext cx="1903447" cy="2653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67571" y="1062026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842754" y="1450873"/>
            <a:ext cx="1903447" cy="26530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60756" y="1062587"/>
            <a:ext cx="1867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Transformations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2796041" y="2388563"/>
            <a:ext cx="938332" cy="1080411"/>
          </a:xfrm>
          <a:prstGeom prst="rightArrow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72779" y="1762298"/>
            <a:ext cx="682424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72779" y="2134050"/>
            <a:ext cx="682424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72779" y="2505802"/>
            <a:ext cx="682424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72779" y="2877554"/>
            <a:ext cx="682424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72779" y="3249307"/>
            <a:ext cx="682424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  <a:endCxn id="12" idx="1"/>
          </p:cNvCxnSpPr>
          <p:nvPr/>
        </p:nvCxnSpPr>
        <p:spPr>
          <a:xfrm flipV="1">
            <a:off x="5746201" y="1880764"/>
            <a:ext cx="1626578" cy="89664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3" idx="1"/>
          </p:cNvCxnSpPr>
          <p:nvPr/>
        </p:nvCxnSpPr>
        <p:spPr>
          <a:xfrm flipV="1">
            <a:off x="5746201" y="2252516"/>
            <a:ext cx="1626578" cy="52489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4" idx="1"/>
          </p:cNvCxnSpPr>
          <p:nvPr/>
        </p:nvCxnSpPr>
        <p:spPr>
          <a:xfrm flipV="1">
            <a:off x="5746201" y="2624268"/>
            <a:ext cx="1626578" cy="15314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5" idx="1"/>
          </p:cNvCxnSpPr>
          <p:nvPr/>
        </p:nvCxnSpPr>
        <p:spPr>
          <a:xfrm>
            <a:off x="5746201" y="2777413"/>
            <a:ext cx="1626578" cy="21860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6" idx="1"/>
          </p:cNvCxnSpPr>
          <p:nvPr/>
        </p:nvCxnSpPr>
        <p:spPr>
          <a:xfrm>
            <a:off x="5746201" y="2777413"/>
            <a:ext cx="1626578" cy="59036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88973" y="1062026"/>
            <a:ext cx="1050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utputs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1135637" y="1643832"/>
            <a:ext cx="1148670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35637" y="1991088"/>
            <a:ext cx="1148670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35637" y="2338344"/>
            <a:ext cx="1148670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35637" y="2685600"/>
            <a:ext cx="1148670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35637" y="3032855"/>
            <a:ext cx="1148670" cy="23693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593543" y="3396207"/>
            <a:ext cx="461665" cy="32316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594353" y="3575515"/>
            <a:ext cx="461665" cy="32316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25160" y="4321736"/>
            <a:ext cx="76936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one or more of the outputs are deemed erroneous, can we find the tuples in the base data responsible for that error? </a:t>
            </a:r>
          </a:p>
          <a:p>
            <a:r>
              <a:rPr lang="en-US" dirty="0" smtClean="0"/>
              <a:t>Correcting those can fix even more potential errors in the output.</a:t>
            </a:r>
            <a:endParaRPr lang="en-US" dirty="0"/>
          </a:p>
        </p:txBody>
      </p:sp>
      <p:pic>
        <p:nvPicPr>
          <p:cNvPr id="69" name="Picture 68" descr="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7" y="1928174"/>
            <a:ext cx="409428" cy="599691"/>
          </a:xfrm>
          <a:prstGeom prst="rect">
            <a:avLst/>
          </a:prstGeom>
        </p:spPr>
      </p:pic>
      <p:pic>
        <p:nvPicPr>
          <p:cNvPr id="70" name="Picture 69" descr="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7" y="2649616"/>
            <a:ext cx="409428" cy="599691"/>
          </a:xfrm>
          <a:prstGeom prst="rect">
            <a:avLst/>
          </a:prstGeom>
        </p:spPr>
      </p:pic>
      <p:sp>
        <p:nvSpPr>
          <p:cNvPr id="71" name="Left Arrow 70"/>
          <p:cNvSpPr/>
          <p:nvPr/>
        </p:nvSpPr>
        <p:spPr>
          <a:xfrm>
            <a:off x="2283038" y="3764427"/>
            <a:ext cx="4577924" cy="606546"/>
          </a:xfrm>
          <a:prstGeom prst="leftArrow">
            <a:avLst/>
          </a:prstGeom>
          <a:solidFill>
            <a:schemeClr val="bg1">
              <a:lumMod val="95000"/>
              <a:alpha val="68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25159" y="5478351"/>
            <a:ext cx="76936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Provenance </a:t>
            </a:r>
            <a:r>
              <a:rPr lang="en-US" dirty="0">
                <a:solidFill>
                  <a:srgbClr val="000000"/>
                </a:solidFill>
              </a:rPr>
              <a:t>helps narrow down the candidate tuples in the input data.  The challenge is to identify the input tuples that can best explain the observed errors.</a:t>
            </a:r>
          </a:p>
        </p:txBody>
      </p:sp>
    </p:spTree>
    <p:extLst>
      <p:ext uri="{BB962C8B-B14F-4D97-AF65-F5344CB8AC3E}">
        <p14:creationId xmlns:p14="http://schemas.microsoft.com/office/powerpoint/2010/main" val="121893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160A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160A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8426" cy="667952"/>
          </a:xfrm>
        </p:spPr>
        <p:txBody>
          <a:bodyPr>
            <a:noAutofit/>
          </a:bodyPr>
          <a:lstStyle/>
          <a:p>
            <a:r>
              <a:rPr lang="en-US" dirty="0" smtClean="0"/>
              <a:t>Focus: Context Aware Recommendations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graphicFrame>
        <p:nvGraphicFramePr>
          <p:cNvPr id="283" name="Table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96440"/>
              </p:ext>
            </p:extLst>
          </p:nvPr>
        </p:nvGraphicFramePr>
        <p:xfrm>
          <a:off x="252174" y="4910002"/>
          <a:ext cx="5573774" cy="1396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34"/>
                <a:gridCol w="595174"/>
                <a:gridCol w="658839"/>
                <a:gridCol w="382126"/>
                <a:gridCol w="553423"/>
                <a:gridCol w="790607"/>
                <a:gridCol w="592955"/>
                <a:gridCol w="698369"/>
                <a:gridCol w="540247"/>
              </a:tblGrid>
              <a:tr h="34901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0.016</a:t>
                      </a:r>
                      <a:endParaRPr lang="en-US" sz="1500" dirty="0"/>
                    </a:p>
                  </a:txBody>
                  <a:tcPr marL="86057" marR="86057" marT="43029" marB="430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True</a:t>
                      </a:r>
                      <a:endParaRPr lang="en-US" sz="1500" dirty="0"/>
                    </a:p>
                  </a:txBody>
                  <a:tcPr marL="86057" marR="86057" marT="43029" marB="430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0.067</a:t>
                      </a:r>
                      <a:endParaRPr lang="en-US" sz="1500" dirty="0"/>
                    </a:p>
                  </a:txBody>
                  <a:tcPr marL="86057" marR="86057" marT="43029" marB="430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86057" marR="86057" marT="43029" marB="430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0.4</a:t>
                      </a:r>
                      <a:endParaRPr lang="en-US" sz="1500" dirty="0"/>
                    </a:p>
                  </a:txBody>
                  <a:tcPr marL="86057" marR="86057" marT="43029" marB="430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0.004</a:t>
                      </a:r>
                      <a:endParaRPr lang="en-US" sz="1500" dirty="0"/>
                    </a:p>
                  </a:txBody>
                  <a:tcPr marL="86057" marR="86057" marT="43029" marB="430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0.86</a:t>
                      </a:r>
                      <a:endParaRPr lang="en-US" sz="1500" dirty="0"/>
                    </a:p>
                  </a:txBody>
                  <a:tcPr marL="86057" marR="86057" marT="43029" marB="430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0.036</a:t>
                      </a:r>
                      <a:endParaRPr lang="en-US" sz="1500" dirty="0"/>
                    </a:p>
                  </a:txBody>
                  <a:tcPr marL="86057" marR="86057" marT="43029" marB="430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86057" marR="86057" marT="43029" marB="430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901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0.0009</a:t>
                      </a:r>
                      <a:endParaRPr lang="en-US" sz="1500" dirty="0"/>
                    </a:p>
                  </a:txBody>
                  <a:tcPr marL="86057" marR="86057" marT="43029" marB="430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False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0.2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0.0039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0.81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0.034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68</a:t>
                      </a:r>
                      <a:endParaRPr lang="en-US" sz="1500" dirty="0"/>
                    </a:p>
                  </a:txBody>
                  <a:tcPr marL="86057" marR="86057" marT="43029" marB="430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901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0.005</a:t>
                      </a:r>
                      <a:endParaRPr lang="en-US" sz="1500" dirty="0"/>
                    </a:p>
                  </a:txBody>
                  <a:tcPr marL="86057" marR="86057" marT="43029" marB="430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True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0.19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0.03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0.003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0.033</a:t>
                      </a:r>
                      <a:endParaRPr lang="en-US" sz="1500" dirty="0"/>
                    </a:p>
                  </a:txBody>
                  <a:tcPr marL="86057" marR="86057" marT="43029" marB="43029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</a:t>
                      </a:r>
                      <a:endParaRPr lang="en-US" sz="1500" dirty="0"/>
                    </a:p>
                  </a:txBody>
                  <a:tcPr marL="86057" marR="86057" marT="43029" marB="430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901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0.0008</a:t>
                      </a:r>
                      <a:endParaRPr lang="en-US" sz="1500" dirty="0"/>
                    </a:p>
                  </a:txBody>
                  <a:tcPr marL="86057" marR="86057" marT="43029" marB="430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True</a:t>
                      </a:r>
                      <a:endParaRPr lang="en-US" sz="1500" dirty="0"/>
                    </a:p>
                  </a:txBody>
                  <a:tcPr marL="86057" marR="86057" marT="43029" marB="430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0.003</a:t>
                      </a:r>
                      <a:endParaRPr lang="en-US" sz="1500" dirty="0"/>
                    </a:p>
                  </a:txBody>
                  <a:tcPr marL="86057" marR="86057" marT="43029" marB="430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L="86057" marR="86057" marT="43029" marB="430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0.1</a:t>
                      </a:r>
                      <a:endParaRPr lang="en-US" sz="1500" dirty="0"/>
                    </a:p>
                  </a:txBody>
                  <a:tcPr marL="86057" marR="86057" marT="43029" marB="430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0.003</a:t>
                      </a:r>
                      <a:endParaRPr lang="en-US" sz="1500" dirty="0"/>
                    </a:p>
                  </a:txBody>
                  <a:tcPr marL="86057" marR="86057" marT="43029" marB="430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</a:t>
                      </a:r>
                      <a:endParaRPr lang="en-US" sz="1500" dirty="0"/>
                    </a:p>
                  </a:txBody>
                  <a:tcPr marL="86057" marR="86057" marT="43029" marB="430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0.038</a:t>
                      </a:r>
                      <a:endParaRPr lang="en-US" sz="1500" dirty="0"/>
                    </a:p>
                  </a:txBody>
                  <a:tcPr marL="86057" marR="86057" marT="43029" marB="430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 marL="86057" marR="86057" marT="43029" marB="430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5" name="TextBox 284"/>
          <p:cNvSpPr txBox="1"/>
          <p:nvPr/>
        </p:nvSpPr>
        <p:spPr bwMode="auto">
          <a:xfrm>
            <a:off x="7275381" y="4527371"/>
            <a:ext cx="1981200" cy="5644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Verdana" charset="0"/>
              </a:rPr>
              <a:t>What caused these errors?</a:t>
            </a:r>
            <a:endParaRPr lang="en-US" sz="1600" dirty="0">
              <a:solidFill>
                <a:srgbClr val="FF0000"/>
              </a:solidFill>
              <a:latin typeface="Verdana" charset="0"/>
            </a:endParaRPr>
          </a:p>
        </p:txBody>
      </p:sp>
      <p:grpSp>
        <p:nvGrpSpPr>
          <p:cNvPr id="288" name="Group 287"/>
          <p:cNvGrpSpPr/>
          <p:nvPr/>
        </p:nvGrpSpPr>
        <p:grpSpPr>
          <a:xfrm>
            <a:off x="219249" y="952073"/>
            <a:ext cx="8705502" cy="3547141"/>
            <a:chOff x="-439084" y="1129048"/>
            <a:chExt cx="10472694" cy="4267200"/>
          </a:xfrm>
        </p:grpSpPr>
        <p:sp>
          <p:nvSpPr>
            <p:cNvPr id="147" name="Rectangle 146"/>
            <p:cNvSpPr/>
            <p:nvPr/>
          </p:nvSpPr>
          <p:spPr>
            <a:xfrm>
              <a:off x="8797952" y="1586248"/>
              <a:ext cx="990600" cy="3810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-405791" y="1586248"/>
              <a:ext cx="4184947" cy="3810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269290" y="1129048"/>
              <a:ext cx="762107" cy="44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312557" y="1586248"/>
              <a:ext cx="3810000" cy="3810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013442" y="1129048"/>
              <a:ext cx="2081515" cy="44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Transformations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662010" y="1129048"/>
              <a:ext cx="1159088" cy="44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Outputs</a:t>
              </a:r>
            </a:p>
          </p:txBody>
        </p:sp>
        <p:pic>
          <p:nvPicPr>
            <p:cNvPr id="153" name="Picture 152" descr="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182" y="3311254"/>
              <a:ext cx="409428" cy="599691"/>
            </a:xfrm>
            <a:prstGeom prst="rect">
              <a:avLst/>
            </a:prstGeom>
          </p:spPr>
        </p:pic>
        <p:pic>
          <p:nvPicPr>
            <p:cNvPr id="154" name="Picture 153" descr="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182" y="4063345"/>
              <a:ext cx="409428" cy="599691"/>
            </a:xfrm>
            <a:prstGeom prst="rect">
              <a:avLst/>
            </a:prstGeom>
          </p:spPr>
        </p:pic>
        <p:pic>
          <p:nvPicPr>
            <p:cNvPr id="155" name="Picture 154" descr="smartphone.jp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3" b="97898" l="7658" r="95045">
                          <a14:foregroundMark x1="37838" y1="69069" x2="37838" y2="69069"/>
                        </a14:backgroundRemoval>
                      </a14:imgEffect>
                    </a14:imgLayer>
                  </a14:imgProps>
                </a:ext>
              </a:extLst>
            </a:blip>
            <a:srcRect l="6340" t="3170" r="7781" b="1921"/>
            <a:stretch>
              <a:fillRect/>
            </a:stretch>
          </p:blipFill>
          <p:spPr>
            <a:xfrm>
              <a:off x="-439084" y="1891048"/>
              <a:ext cx="2090694" cy="3465779"/>
            </a:xfrm>
            <a:prstGeom prst="rect">
              <a:avLst/>
            </a:prstGeom>
          </p:spPr>
        </p:pic>
        <p:grpSp>
          <p:nvGrpSpPr>
            <p:cNvPr id="156" name="Group 155"/>
            <p:cNvGrpSpPr/>
            <p:nvPr/>
          </p:nvGrpSpPr>
          <p:grpSpPr>
            <a:xfrm>
              <a:off x="-24790" y="1701145"/>
              <a:ext cx="7944920" cy="3608109"/>
              <a:chOff x="240399" y="1372406"/>
              <a:chExt cx="7735198" cy="3512875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240399" y="1965915"/>
                <a:ext cx="1293283" cy="307774"/>
                <a:chOff x="574793" y="2222723"/>
                <a:chExt cx="1299633" cy="307774"/>
              </a:xfrm>
              <a:solidFill>
                <a:srgbClr val="FFFFFF"/>
              </a:solidFill>
            </p:grpSpPr>
            <p:sp>
              <p:nvSpPr>
                <p:cNvPr id="276" name="Rectangle 275"/>
                <p:cNvSpPr/>
                <p:nvPr/>
              </p:nvSpPr>
              <p:spPr bwMode="auto">
                <a:xfrm>
                  <a:off x="574793" y="2222723"/>
                  <a:ext cx="1299633" cy="3077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77" name="TextBox 276"/>
                <p:cNvSpPr txBox="1"/>
                <p:nvPr/>
              </p:nvSpPr>
              <p:spPr>
                <a:xfrm>
                  <a:off x="574793" y="2286714"/>
                  <a:ext cx="1299632" cy="21628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Accelerometer</a:t>
                  </a: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40399" y="2750408"/>
                <a:ext cx="1293283" cy="307774"/>
                <a:chOff x="571208" y="2447000"/>
                <a:chExt cx="1299633" cy="307774"/>
              </a:xfrm>
              <a:solidFill>
                <a:srgbClr val="FFFFFF"/>
              </a:solidFill>
            </p:grpSpPr>
            <p:sp>
              <p:nvSpPr>
                <p:cNvPr id="274" name="Rectangle 273"/>
                <p:cNvSpPr/>
                <p:nvPr/>
              </p:nvSpPr>
              <p:spPr bwMode="auto">
                <a:xfrm>
                  <a:off x="571208" y="2447000"/>
                  <a:ext cx="1299633" cy="3077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677831" y="2510992"/>
                  <a:ext cx="1086386" cy="179791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Cell Tower</a:t>
                  </a: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40399" y="2358162"/>
                <a:ext cx="1293283" cy="307774"/>
                <a:chOff x="278500" y="1661766"/>
                <a:chExt cx="1293283" cy="307774"/>
              </a:xfrm>
            </p:grpSpPr>
            <p:sp>
              <p:nvSpPr>
                <p:cNvPr id="272" name="Rectangle 271"/>
                <p:cNvSpPr/>
                <p:nvPr/>
              </p:nvSpPr>
              <p:spPr bwMode="auto">
                <a:xfrm>
                  <a:off x="278500" y="1661766"/>
                  <a:ext cx="1293283" cy="307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529366" y="1725758"/>
                  <a:ext cx="791553" cy="179791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GPS</a:t>
                  </a:r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40399" y="3534898"/>
                <a:ext cx="1293283" cy="307774"/>
                <a:chOff x="574793" y="2696676"/>
                <a:chExt cx="1299633" cy="307774"/>
              </a:xfrm>
              <a:solidFill>
                <a:srgbClr val="FFFFFF"/>
              </a:solidFill>
            </p:grpSpPr>
            <p:sp>
              <p:nvSpPr>
                <p:cNvPr id="270" name="Rectangle 269"/>
                <p:cNvSpPr/>
                <p:nvPr/>
              </p:nvSpPr>
              <p:spPr bwMode="auto">
                <a:xfrm>
                  <a:off x="574793" y="2696676"/>
                  <a:ext cx="1299633" cy="3077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891097" y="2760668"/>
                  <a:ext cx="667025" cy="179791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Light</a:t>
                  </a: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4648199" y="3656294"/>
                <a:ext cx="1227667" cy="541068"/>
                <a:chOff x="4648200" y="4014002"/>
                <a:chExt cx="1227667" cy="541066"/>
              </a:xfrm>
            </p:grpSpPr>
            <p:sp>
              <p:nvSpPr>
                <p:cNvPr id="266" name="Round Same Side Corner Rectangle 265"/>
                <p:cNvSpPr/>
                <p:nvPr/>
              </p:nvSpPr>
              <p:spPr bwMode="auto">
                <a:xfrm>
                  <a:off x="4648201" y="4021669"/>
                  <a:ext cx="922867" cy="220134"/>
                </a:xfrm>
                <a:prstGeom prst="round2Same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4767443" y="4014002"/>
                  <a:ext cx="600037" cy="179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200" dirty="0" smtClean="0"/>
                    <a:t>Is Indoor?</a:t>
                  </a: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4648200" y="4237992"/>
                  <a:ext cx="1227667" cy="3170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pic>
              <p:nvPicPr>
                <p:cNvPr id="269" name="Picture 268" descr="latex-image-1.pd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0535" y="4302550"/>
                  <a:ext cx="1097280" cy="187960"/>
                </a:xfrm>
                <a:prstGeom prst="rect">
                  <a:avLst/>
                </a:prstGeom>
              </p:spPr>
            </p:pic>
          </p:grpSp>
          <p:grpSp>
            <p:nvGrpSpPr>
              <p:cNvPr id="162" name="Group 161"/>
              <p:cNvGrpSpPr/>
              <p:nvPr/>
            </p:nvGrpSpPr>
            <p:grpSpPr>
              <a:xfrm>
                <a:off x="240399" y="3142653"/>
                <a:ext cx="1293283" cy="307774"/>
                <a:chOff x="421645" y="2199303"/>
                <a:chExt cx="1299633" cy="307774"/>
              </a:xfrm>
              <a:solidFill>
                <a:srgbClr val="FFFFFF"/>
              </a:solidFill>
            </p:grpSpPr>
            <p:sp>
              <p:nvSpPr>
                <p:cNvPr id="264" name="Rectangle 263"/>
                <p:cNvSpPr/>
                <p:nvPr/>
              </p:nvSpPr>
              <p:spPr bwMode="auto">
                <a:xfrm>
                  <a:off x="421645" y="2199303"/>
                  <a:ext cx="1299633" cy="3077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737949" y="2263295"/>
                  <a:ext cx="667025" cy="179791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Audio</a:t>
                  </a: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2258308" y="1571343"/>
                <a:ext cx="1613245" cy="234679"/>
                <a:chOff x="2230620" y="1994671"/>
                <a:chExt cx="1613245" cy="234679"/>
              </a:xfrm>
            </p:grpSpPr>
            <p:grpSp>
              <p:nvGrpSpPr>
                <p:cNvPr id="258" name="Group 257"/>
                <p:cNvGrpSpPr/>
                <p:nvPr/>
              </p:nvGrpSpPr>
              <p:grpSpPr>
                <a:xfrm>
                  <a:off x="2230620" y="1994671"/>
                  <a:ext cx="1372289" cy="234679"/>
                  <a:chOff x="2251444" y="1994671"/>
                  <a:chExt cx="1372289" cy="234679"/>
                </a:xfrm>
              </p:grpSpPr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2251444" y="2003571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2437589" y="1994671"/>
                    <a:ext cx="999999" cy="17979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Periodicity</a:t>
                    </a:r>
                  </a:p>
                </p:txBody>
              </p:sp>
            </p:grpSp>
            <p:grpSp>
              <p:nvGrpSpPr>
                <p:cNvPr id="259" name="Group 258"/>
                <p:cNvGrpSpPr/>
                <p:nvPr/>
              </p:nvGrpSpPr>
              <p:grpSpPr>
                <a:xfrm>
                  <a:off x="3606798" y="2003571"/>
                  <a:ext cx="237067" cy="225779"/>
                  <a:chOff x="3623733" y="2003571"/>
                  <a:chExt cx="237067" cy="225779"/>
                </a:xfrm>
              </p:grpSpPr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23733" y="2003571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61" name="Picture 260" descr="latex-image-1.pdf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675591" y="2040260"/>
                    <a:ext cx="133350" cy="1524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4" name="Group 163"/>
              <p:cNvGrpSpPr/>
              <p:nvPr/>
            </p:nvGrpSpPr>
            <p:grpSpPr>
              <a:xfrm>
                <a:off x="2258308" y="1980971"/>
                <a:ext cx="1613245" cy="234679"/>
                <a:chOff x="2230620" y="2522074"/>
                <a:chExt cx="1613245" cy="234679"/>
              </a:xfrm>
            </p:grpSpPr>
            <p:grpSp>
              <p:nvGrpSpPr>
                <p:cNvPr id="252" name="Group 251"/>
                <p:cNvGrpSpPr/>
                <p:nvPr/>
              </p:nvGrpSpPr>
              <p:grpSpPr>
                <a:xfrm>
                  <a:off x="2230620" y="2522074"/>
                  <a:ext cx="1372289" cy="234679"/>
                  <a:chOff x="2251444" y="2524542"/>
                  <a:chExt cx="1372289" cy="234679"/>
                </a:xfrm>
              </p:grpSpPr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2251444" y="2533442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2541811" y="2524542"/>
                    <a:ext cx="791553" cy="17979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err="1" smtClean="0"/>
                      <a:t>HasSignal</a:t>
                    </a:r>
                    <a:r>
                      <a:rPr lang="en-US" sz="1200" dirty="0" smtClean="0"/>
                      <a:t>?</a:t>
                    </a:r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606798" y="2530974"/>
                  <a:ext cx="237067" cy="225779"/>
                  <a:chOff x="3623733" y="2528505"/>
                  <a:chExt cx="237067" cy="225779"/>
                </a:xfrm>
              </p:grpSpPr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623733" y="2528505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55" name="Picture 254" descr="latex-image-1.pdf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675591" y="2558844"/>
                    <a:ext cx="133350" cy="1651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5" name="Group 164"/>
              <p:cNvGrpSpPr/>
              <p:nvPr/>
            </p:nvGrpSpPr>
            <p:grpSpPr>
              <a:xfrm>
                <a:off x="2258308" y="2799132"/>
                <a:ext cx="1613245" cy="235774"/>
                <a:chOff x="2230620" y="3048381"/>
                <a:chExt cx="1613245" cy="235774"/>
              </a:xfrm>
            </p:grpSpPr>
            <p:grpSp>
              <p:nvGrpSpPr>
                <p:cNvPr id="246" name="Group 245"/>
                <p:cNvGrpSpPr/>
                <p:nvPr/>
              </p:nvGrpSpPr>
              <p:grpSpPr>
                <a:xfrm>
                  <a:off x="2230620" y="3048381"/>
                  <a:ext cx="1372289" cy="235774"/>
                  <a:chOff x="2251444" y="3053318"/>
                  <a:chExt cx="1372289" cy="235774"/>
                </a:xfrm>
              </p:grpSpPr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2251444" y="3063313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2274555" y="3053318"/>
                    <a:ext cx="1349178" cy="21629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Rate of Change</a:t>
                    </a:r>
                  </a:p>
                </p:txBody>
              </p:sp>
            </p:grpSp>
            <p:grpSp>
              <p:nvGrpSpPr>
                <p:cNvPr id="247" name="Group 246"/>
                <p:cNvGrpSpPr/>
                <p:nvPr/>
              </p:nvGrpSpPr>
              <p:grpSpPr>
                <a:xfrm>
                  <a:off x="3606798" y="3058376"/>
                  <a:ext cx="237067" cy="225779"/>
                  <a:chOff x="3640667" y="3053438"/>
                  <a:chExt cx="237067" cy="225779"/>
                </a:xfrm>
              </p:grpSpPr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640667" y="3053438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49" name="Picture 248" descr="latex-image-1.pdf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702050" y="3112352"/>
                    <a:ext cx="114300" cy="1079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6" name="Group 165"/>
              <p:cNvGrpSpPr/>
              <p:nvPr/>
            </p:nvGrpSpPr>
            <p:grpSpPr>
              <a:xfrm>
                <a:off x="2235196" y="4438740"/>
                <a:ext cx="1659467" cy="234679"/>
                <a:chOff x="2184397" y="5116047"/>
                <a:chExt cx="1659468" cy="234679"/>
              </a:xfrm>
            </p:grpSpPr>
            <p:grpSp>
              <p:nvGrpSpPr>
                <p:cNvPr id="240" name="Group 239"/>
                <p:cNvGrpSpPr/>
                <p:nvPr/>
              </p:nvGrpSpPr>
              <p:grpSpPr>
                <a:xfrm>
                  <a:off x="2184397" y="5116047"/>
                  <a:ext cx="1464734" cy="234679"/>
                  <a:chOff x="2277533" y="5113223"/>
                  <a:chExt cx="1464734" cy="234679"/>
                </a:xfrm>
              </p:grpSpPr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2323756" y="5122123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2277533" y="5113223"/>
                    <a:ext cx="1464734" cy="17979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Avg. Intensity</a:t>
                    </a:r>
                  </a:p>
                </p:txBody>
              </p:sp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3606798" y="5124947"/>
                  <a:ext cx="237067" cy="225779"/>
                  <a:chOff x="3699933" y="5127771"/>
                  <a:chExt cx="237067" cy="225779"/>
                </a:xfrm>
              </p:grpSpPr>
              <p:sp>
                <p:nvSpPr>
                  <p:cNvPr id="242" name="Rectangle 241"/>
                  <p:cNvSpPr/>
                  <p:nvPr/>
                </p:nvSpPr>
                <p:spPr bwMode="auto">
                  <a:xfrm>
                    <a:off x="3699933" y="5127771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43" name="Picture 242" descr="latex-image-1.pdf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780366" y="5158110"/>
                    <a:ext cx="76200" cy="1651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7" name="Group 166"/>
              <p:cNvGrpSpPr/>
              <p:nvPr/>
            </p:nvGrpSpPr>
            <p:grpSpPr>
              <a:xfrm>
                <a:off x="2258308" y="2388408"/>
                <a:ext cx="1613245" cy="236870"/>
                <a:chOff x="2230620" y="2790815"/>
                <a:chExt cx="1613245" cy="236870"/>
              </a:xfrm>
            </p:grpSpPr>
            <p:grpSp>
              <p:nvGrpSpPr>
                <p:cNvPr id="234" name="Group 233"/>
                <p:cNvGrpSpPr/>
                <p:nvPr/>
              </p:nvGrpSpPr>
              <p:grpSpPr>
                <a:xfrm>
                  <a:off x="2230620" y="2790815"/>
                  <a:ext cx="1372289" cy="236870"/>
                  <a:chOff x="2242978" y="2793284"/>
                  <a:chExt cx="1372289" cy="236870"/>
                </a:xfrm>
              </p:grpSpPr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2242978" y="2804375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39" name="TextBox 238"/>
                  <p:cNvSpPr txBox="1"/>
                  <p:nvPr/>
                </p:nvSpPr>
                <p:spPr>
                  <a:xfrm>
                    <a:off x="2533345" y="2793284"/>
                    <a:ext cx="791553" cy="17979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Speed</a:t>
                    </a: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>
                  <a:off x="3606798" y="2801906"/>
                  <a:ext cx="237067" cy="225779"/>
                  <a:chOff x="3615267" y="2799437"/>
                  <a:chExt cx="237067" cy="225779"/>
                </a:xfrm>
              </p:grpSpPr>
              <p:sp>
                <p:nvSpPr>
                  <p:cNvPr id="236" name="Rectangle 235"/>
                  <p:cNvSpPr/>
                  <p:nvPr/>
                </p:nvSpPr>
                <p:spPr bwMode="auto">
                  <a:xfrm>
                    <a:off x="3615267" y="2799437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37" name="Picture 236" descr="latex-image-1.pdf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686175" y="2858351"/>
                    <a:ext cx="95250" cy="1079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2258308" y="3194031"/>
                <a:ext cx="1613245" cy="250503"/>
                <a:chOff x="2230620" y="3565287"/>
                <a:chExt cx="1613245" cy="250503"/>
              </a:xfrm>
            </p:grpSpPr>
            <p:grpSp>
              <p:nvGrpSpPr>
                <p:cNvPr id="228" name="Group 227"/>
                <p:cNvGrpSpPr/>
                <p:nvPr/>
              </p:nvGrpSpPr>
              <p:grpSpPr>
                <a:xfrm>
                  <a:off x="2230620" y="3565287"/>
                  <a:ext cx="1372289" cy="250503"/>
                  <a:chOff x="2251444" y="3568460"/>
                  <a:chExt cx="1372289" cy="250503"/>
                </a:xfrm>
              </p:grpSpPr>
              <p:sp>
                <p:nvSpPr>
                  <p:cNvPr id="232" name="Rectangle 231"/>
                  <p:cNvSpPr/>
                  <p:nvPr/>
                </p:nvSpPr>
                <p:spPr bwMode="auto">
                  <a:xfrm>
                    <a:off x="2251444" y="3593184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2465604" y="3568460"/>
                    <a:ext cx="943968" cy="17979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Avg. Strength</a:t>
                    </a:r>
                  </a:p>
                </p:txBody>
              </p: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3606798" y="3590011"/>
                  <a:ext cx="237067" cy="225779"/>
                  <a:chOff x="3649133" y="3586838"/>
                  <a:chExt cx="237067" cy="225779"/>
                </a:xfrm>
              </p:grpSpPr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49133" y="3586838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31" name="Picture 230" descr="latex-image-1.pdf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07341" y="3645752"/>
                    <a:ext cx="120650" cy="1079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9" name="Group 168"/>
              <p:cNvGrpSpPr/>
              <p:nvPr/>
            </p:nvGrpSpPr>
            <p:grpSpPr>
              <a:xfrm>
                <a:off x="2235196" y="3619483"/>
                <a:ext cx="1659467" cy="234679"/>
                <a:chOff x="2184397" y="4112748"/>
                <a:chExt cx="1659468" cy="234679"/>
              </a:xfrm>
            </p:grpSpPr>
            <p:grpSp>
              <p:nvGrpSpPr>
                <p:cNvPr id="222" name="Group 221"/>
                <p:cNvGrpSpPr/>
                <p:nvPr/>
              </p:nvGrpSpPr>
              <p:grpSpPr>
                <a:xfrm>
                  <a:off x="2184397" y="4112748"/>
                  <a:ext cx="1464734" cy="234679"/>
                  <a:chOff x="2226733" y="4114157"/>
                  <a:chExt cx="1464734" cy="234679"/>
                </a:xfrm>
              </p:grpSpPr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2272956" y="4123057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2226733" y="4114157"/>
                    <a:ext cx="1464734" cy="17979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Zero crossing rate</a:t>
                    </a:r>
                  </a:p>
                </p:txBody>
              </p: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3606798" y="4121648"/>
                  <a:ext cx="237067" cy="225779"/>
                  <a:chOff x="3640667" y="4120238"/>
                  <a:chExt cx="237067" cy="225779"/>
                </a:xfrm>
              </p:grpSpPr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640667" y="4120238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25" name="Picture 224" descr="latex-image-1.pdf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702050" y="4179152"/>
                    <a:ext cx="114300" cy="1079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0" name="Group 169"/>
              <p:cNvGrpSpPr/>
              <p:nvPr/>
            </p:nvGrpSpPr>
            <p:grpSpPr>
              <a:xfrm>
                <a:off x="2235196" y="4029110"/>
                <a:ext cx="1659467" cy="234679"/>
                <a:chOff x="2184397" y="4650381"/>
                <a:chExt cx="1659468" cy="234679"/>
              </a:xfrm>
            </p:grpSpPr>
            <p:grpSp>
              <p:nvGrpSpPr>
                <p:cNvPr id="216" name="Group 215"/>
                <p:cNvGrpSpPr/>
                <p:nvPr/>
              </p:nvGrpSpPr>
              <p:grpSpPr>
                <a:xfrm>
                  <a:off x="2184397" y="4650381"/>
                  <a:ext cx="1464734" cy="234679"/>
                  <a:chOff x="2260600" y="4656023"/>
                  <a:chExt cx="1464734" cy="234679"/>
                </a:xfrm>
              </p:grpSpPr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2306823" y="4664923"/>
                    <a:ext cx="1372289" cy="22577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2260600" y="4656023"/>
                    <a:ext cx="1464734" cy="17979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Spectral roll-off</a:t>
                    </a:r>
                  </a:p>
                </p:txBody>
              </p:sp>
            </p:grpSp>
            <p:grpSp>
              <p:nvGrpSpPr>
                <p:cNvPr id="217" name="Group 216"/>
                <p:cNvGrpSpPr/>
                <p:nvPr/>
              </p:nvGrpSpPr>
              <p:grpSpPr>
                <a:xfrm>
                  <a:off x="3606798" y="4659281"/>
                  <a:ext cx="237067" cy="225779"/>
                  <a:chOff x="3683000" y="4653638"/>
                  <a:chExt cx="237067" cy="225779"/>
                </a:xfrm>
              </p:grpSpPr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3683000" y="4653638"/>
                    <a:ext cx="237067" cy="2257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 defTabSz="2656912" eaLnBrk="0" hangingPunct="0">
                      <a:spcAft>
                        <a:spcPct val="20000"/>
                      </a:spcAft>
                      <a:tabLst>
                        <a:tab pos="1790700" algn="l"/>
                      </a:tabLst>
                    </a:pPr>
                    <a:endParaRPr lang="en-US" sz="1400" smtClean="0"/>
                  </a:p>
                </p:txBody>
              </p:sp>
              <p:pic>
                <p:nvPicPr>
                  <p:cNvPr id="219" name="Picture 218" descr="latex-image-1.pdf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747558" y="4712552"/>
                    <a:ext cx="107950" cy="1079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/>
              <p:cNvGrpSpPr/>
              <p:nvPr/>
            </p:nvGrpSpPr>
            <p:grpSpPr>
              <a:xfrm>
                <a:off x="4648199" y="2060325"/>
                <a:ext cx="2413000" cy="541068"/>
                <a:chOff x="4648201" y="2261403"/>
                <a:chExt cx="2413000" cy="541066"/>
              </a:xfrm>
            </p:grpSpPr>
            <p:sp>
              <p:nvSpPr>
                <p:cNvPr id="212" name="Round Same Side Corner Rectangle 211"/>
                <p:cNvSpPr/>
                <p:nvPr/>
              </p:nvSpPr>
              <p:spPr bwMode="auto">
                <a:xfrm>
                  <a:off x="4648201" y="2269070"/>
                  <a:ext cx="922867" cy="220134"/>
                </a:xfrm>
                <a:prstGeom prst="round2Same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4746178" y="2261403"/>
                  <a:ext cx="628494" cy="179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200" dirty="0" smtClean="0"/>
                    <a:t>Is Driving?</a:t>
                  </a: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4648201" y="2485393"/>
                  <a:ext cx="2413000" cy="3170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pic>
              <p:nvPicPr>
                <p:cNvPr id="215" name="Picture 214" descr="latex-image-1.pdf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90535" y="2549951"/>
                  <a:ext cx="2306320" cy="187960"/>
                </a:xfrm>
                <a:prstGeom prst="rect">
                  <a:avLst/>
                </a:prstGeom>
              </p:spPr>
            </p:pic>
          </p:grpSp>
          <p:grpSp>
            <p:nvGrpSpPr>
              <p:cNvPr id="172" name="Group 171"/>
              <p:cNvGrpSpPr/>
              <p:nvPr/>
            </p:nvGrpSpPr>
            <p:grpSpPr>
              <a:xfrm>
                <a:off x="4648199" y="1372406"/>
                <a:ext cx="3327398" cy="541068"/>
                <a:chOff x="4648200" y="1372402"/>
                <a:chExt cx="3327399" cy="541066"/>
              </a:xfrm>
            </p:grpSpPr>
            <p:sp>
              <p:nvSpPr>
                <p:cNvPr id="208" name="Round Same Side Corner Rectangle 207"/>
                <p:cNvSpPr/>
                <p:nvPr/>
              </p:nvSpPr>
              <p:spPr bwMode="auto">
                <a:xfrm>
                  <a:off x="4648201" y="1380069"/>
                  <a:ext cx="922867" cy="220134"/>
                </a:xfrm>
                <a:prstGeom prst="round2Same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4714806" y="1372402"/>
                  <a:ext cx="655270" cy="179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200" dirty="0" smtClean="0"/>
                    <a:t>Is Walking?</a:t>
                  </a: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4648200" y="1596392"/>
                  <a:ext cx="3327399" cy="3170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pic>
              <p:nvPicPr>
                <p:cNvPr id="211" name="Picture 210" descr="latex-image-1.pdf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90535" y="1660950"/>
                  <a:ext cx="3246120" cy="187960"/>
                </a:xfrm>
                <a:prstGeom prst="rect">
                  <a:avLst/>
                </a:prstGeom>
              </p:spPr>
            </p:pic>
          </p:grpSp>
          <p:grpSp>
            <p:nvGrpSpPr>
              <p:cNvPr id="173" name="Group 172"/>
              <p:cNvGrpSpPr/>
              <p:nvPr/>
            </p:nvGrpSpPr>
            <p:grpSpPr>
              <a:xfrm>
                <a:off x="4648199" y="2748243"/>
                <a:ext cx="3327398" cy="761200"/>
                <a:chOff x="4648200" y="3141936"/>
                <a:chExt cx="3327399" cy="761198"/>
              </a:xfrm>
            </p:grpSpPr>
            <p:sp>
              <p:nvSpPr>
                <p:cNvPr id="204" name="Round Same Side Corner Rectangle 203"/>
                <p:cNvSpPr/>
                <p:nvPr/>
              </p:nvSpPr>
              <p:spPr bwMode="auto">
                <a:xfrm>
                  <a:off x="4648201" y="3149603"/>
                  <a:ext cx="922867" cy="220134"/>
                </a:xfrm>
                <a:prstGeom prst="round2Same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4863637" y="3141936"/>
                  <a:ext cx="412022" cy="179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200" dirty="0" smtClean="0"/>
                    <a:t>Alone?</a:t>
                  </a: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4648200" y="3365925"/>
                  <a:ext cx="3327399" cy="5372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pic>
              <p:nvPicPr>
                <p:cNvPr id="207" name="Picture 206" descr="latex-image-1.pdf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90535" y="3403389"/>
                  <a:ext cx="3195320" cy="462280"/>
                </a:xfrm>
                <a:prstGeom prst="rect">
                  <a:avLst/>
                </a:prstGeom>
              </p:spPr>
            </p:pic>
          </p:grpSp>
          <p:grpSp>
            <p:nvGrpSpPr>
              <p:cNvPr id="174" name="Group 173"/>
              <p:cNvGrpSpPr/>
              <p:nvPr/>
            </p:nvGrpSpPr>
            <p:grpSpPr>
              <a:xfrm>
                <a:off x="4648199" y="4344213"/>
                <a:ext cx="2658534" cy="541068"/>
                <a:chOff x="4682067" y="4919936"/>
                <a:chExt cx="2658534" cy="541066"/>
              </a:xfrm>
            </p:grpSpPr>
            <p:sp>
              <p:nvSpPr>
                <p:cNvPr id="200" name="Round Same Side Corner Rectangle 199"/>
                <p:cNvSpPr/>
                <p:nvPr/>
              </p:nvSpPr>
              <p:spPr bwMode="auto">
                <a:xfrm>
                  <a:off x="4682067" y="4927603"/>
                  <a:ext cx="922867" cy="220134"/>
                </a:xfrm>
                <a:prstGeom prst="round2Same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45743" y="4919936"/>
                  <a:ext cx="668731" cy="179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200" dirty="0" smtClean="0"/>
                    <a:t>Is Meeting?</a:t>
                  </a: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4682067" y="5143926"/>
                  <a:ext cx="2658534" cy="3170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1400" smtClean="0"/>
                </a:p>
              </p:txBody>
            </p:sp>
            <p:pic>
              <p:nvPicPr>
                <p:cNvPr id="203" name="Picture 202" descr="latex-image-1.pdf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24401" y="5208484"/>
                  <a:ext cx="2550160" cy="187960"/>
                </a:xfrm>
                <a:prstGeom prst="rect">
                  <a:avLst/>
                </a:prstGeom>
              </p:spPr>
            </p:pic>
          </p:grpSp>
          <p:cxnSp>
            <p:nvCxnSpPr>
              <p:cNvPr id="175" name="Straight Arrow Connector 174"/>
              <p:cNvCxnSpPr>
                <a:stCxn id="276" idx="3"/>
                <a:endCxn id="262" idx="1"/>
              </p:cNvCxnSpPr>
              <p:nvPr/>
            </p:nvCxnSpPr>
            <p:spPr bwMode="auto">
              <a:xfrm flipV="1">
                <a:off x="1533682" y="1693132"/>
                <a:ext cx="724626" cy="42667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6" name="Straight Arrow Connector 175"/>
              <p:cNvCxnSpPr>
                <a:stCxn id="272" idx="3"/>
                <a:endCxn id="256" idx="1"/>
              </p:cNvCxnSpPr>
              <p:nvPr/>
            </p:nvCxnSpPr>
            <p:spPr bwMode="auto">
              <a:xfrm flipV="1">
                <a:off x="1533682" y="2102760"/>
                <a:ext cx="724626" cy="40928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7" name="Straight Arrow Connector 176"/>
              <p:cNvCxnSpPr>
                <a:stCxn id="274" idx="3"/>
                <a:endCxn id="250" idx="1"/>
              </p:cNvCxnSpPr>
              <p:nvPr/>
            </p:nvCxnSpPr>
            <p:spPr bwMode="auto">
              <a:xfrm>
                <a:off x="1533682" y="2904295"/>
                <a:ext cx="724626" cy="1772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8" name="Straight Arrow Connector 177"/>
              <p:cNvCxnSpPr>
                <a:stCxn id="272" idx="3"/>
                <a:endCxn id="238" idx="1"/>
              </p:cNvCxnSpPr>
              <p:nvPr/>
            </p:nvCxnSpPr>
            <p:spPr bwMode="auto">
              <a:xfrm>
                <a:off x="1533682" y="2512049"/>
                <a:ext cx="724626" cy="33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9" name="Straight Arrow Connector 178"/>
              <p:cNvCxnSpPr>
                <a:stCxn id="264" idx="3"/>
                <a:endCxn id="232" idx="1"/>
              </p:cNvCxnSpPr>
              <p:nvPr/>
            </p:nvCxnSpPr>
            <p:spPr bwMode="auto">
              <a:xfrm>
                <a:off x="1533682" y="3296540"/>
                <a:ext cx="724626" cy="35104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0" name="Straight Arrow Connector 179"/>
              <p:cNvCxnSpPr>
                <a:stCxn id="270" idx="3"/>
                <a:endCxn id="244" idx="1"/>
              </p:cNvCxnSpPr>
              <p:nvPr/>
            </p:nvCxnSpPr>
            <p:spPr bwMode="auto">
              <a:xfrm>
                <a:off x="1533682" y="3688785"/>
                <a:ext cx="747737" cy="87174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1" name="Straight Arrow Connector 180"/>
              <p:cNvCxnSpPr>
                <a:stCxn id="264" idx="3"/>
                <a:endCxn id="227" idx="1"/>
              </p:cNvCxnSpPr>
              <p:nvPr/>
            </p:nvCxnSpPr>
            <p:spPr bwMode="auto">
              <a:xfrm>
                <a:off x="1533682" y="3296541"/>
                <a:ext cx="701514" cy="41283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2" name="Straight Arrow Connector 181"/>
              <p:cNvCxnSpPr>
                <a:stCxn id="260" idx="3"/>
                <a:endCxn id="210" idx="1"/>
              </p:cNvCxnSpPr>
              <p:nvPr/>
            </p:nvCxnSpPr>
            <p:spPr bwMode="auto">
              <a:xfrm>
                <a:off x="3871553" y="1693133"/>
                <a:ext cx="776646" cy="61803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3" name="Straight Arrow Connector 182"/>
              <p:cNvCxnSpPr>
                <a:stCxn id="264" idx="3"/>
                <a:endCxn id="220" idx="1"/>
              </p:cNvCxnSpPr>
              <p:nvPr/>
            </p:nvCxnSpPr>
            <p:spPr bwMode="auto">
              <a:xfrm>
                <a:off x="1533682" y="3296540"/>
                <a:ext cx="747737" cy="85436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4" name="Straight Arrow Connector 183"/>
              <p:cNvCxnSpPr>
                <a:stCxn id="260" idx="3"/>
                <a:endCxn id="214" idx="1"/>
              </p:cNvCxnSpPr>
              <p:nvPr/>
            </p:nvCxnSpPr>
            <p:spPr bwMode="auto">
              <a:xfrm>
                <a:off x="3871553" y="1693132"/>
                <a:ext cx="776646" cy="74972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5" name="Straight Arrow Connector 184"/>
              <p:cNvCxnSpPr>
                <a:stCxn id="254" idx="3"/>
                <a:endCxn id="210" idx="1"/>
              </p:cNvCxnSpPr>
              <p:nvPr/>
            </p:nvCxnSpPr>
            <p:spPr bwMode="auto">
              <a:xfrm flipV="1">
                <a:off x="3871553" y="1754934"/>
                <a:ext cx="776646" cy="34782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6" name="Straight Arrow Connector 185"/>
              <p:cNvCxnSpPr>
                <a:stCxn id="236" idx="3"/>
                <a:endCxn id="210" idx="1"/>
              </p:cNvCxnSpPr>
              <p:nvPr/>
            </p:nvCxnSpPr>
            <p:spPr bwMode="auto">
              <a:xfrm flipV="1">
                <a:off x="3871553" y="1754934"/>
                <a:ext cx="776646" cy="757453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7" name="Straight Arrow Connector 186"/>
              <p:cNvCxnSpPr>
                <a:stCxn id="254" idx="3"/>
                <a:endCxn id="214" idx="1"/>
              </p:cNvCxnSpPr>
              <p:nvPr/>
            </p:nvCxnSpPr>
            <p:spPr bwMode="auto">
              <a:xfrm>
                <a:off x="3871553" y="2102760"/>
                <a:ext cx="776646" cy="340093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8" name="Straight Arrow Connector 187"/>
              <p:cNvCxnSpPr>
                <a:stCxn id="236" idx="3"/>
                <a:endCxn id="214" idx="1"/>
              </p:cNvCxnSpPr>
              <p:nvPr/>
            </p:nvCxnSpPr>
            <p:spPr bwMode="auto">
              <a:xfrm flipV="1">
                <a:off x="3871553" y="2442852"/>
                <a:ext cx="776646" cy="6953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9" name="Straight Arrow Connector 188"/>
              <p:cNvCxnSpPr>
                <a:stCxn id="254" idx="3"/>
                <a:endCxn id="268" idx="1"/>
              </p:cNvCxnSpPr>
              <p:nvPr/>
            </p:nvCxnSpPr>
            <p:spPr bwMode="auto">
              <a:xfrm>
                <a:off x="3871553" y="2102760"/>
                <a:ext cx="776646" cy="1936062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0" name="Straight Arrow Connector 189"/>
              <p:cNvCxnSpPr>
                <a:stCxn id="248" idx="3"/>
                <a:endCxn id="210" idx="1"/>
              </p:cNvCxnSpPr>
              <p:nvPr/>
            </p:nvCxnSpPr>
            <p:spPr bwMode="auto">
              <a:xfrm flipV="1">
                <a:off x="3871553" y="1754935"/>
                <a:ext cx="776646" cy="116708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1" name="Straight Arrow Connector 190"/>
              <p:cNvCxnSpPr>
                <a:stCxn id="254" idx="3"/>
                <a:endCxn id="202" idx="1"/>
              </p:cNvCxnSpPr>
              <p:nvPr/>
            </p:nvCxnSpPr>
            <p:spPr bwMode="auto">
              <a:xfrm>
                <a:off x="3871553" y="2102761"/>
                <a:ext cx="776646" cy="2623982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2" name="Straight Arrow Connector 191"/>
              <p:cNvCxnSpPr>
                <a:stCxn id="230" idx="3"/>
                <a:endCxn id="206" idx="1"/>
              </p:cNvCxnSpPr>
              <p:nvPr/>
            </p:nvCxnSpPr>
            <p:spPr bwMode="auto">
              <a:xfrm flipV="1">
                <a:off x="3871553" y="3240838"/>
                <a:ext cx="776646" cy="90806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3" name="Straight Arrow Connector 192"/>
              <p:cNvCxnSpPr>
                <a:stCxn id="224" idx="3"/>
                <a:endCxn id="206" idx="1"/>
              </p:cNvCxnSpPr>
              <p:nvPr/>
            </p:nvCxnSpPr>
            <p:spPr bwMode="auto">
              <a:xfrm flipV="1">
                <a:off x="3894663" y="3240838"/>
                <a:ext cx="753535" cy="500434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4" name="Straight Arrow Connector 193"/>
              <p:cNvCxnSpPr>
                <a:stCxn id="218" idx="3"/>
                <a:endCxn id="206" idx="1"/>
              </p:cNvCxnSpPr>
              <p:nvPr/>
            </p:nvCxnSpPr>
            <p:spPr bwMode="auto">
              <a:xfrm flipV="1">
                <a:off x="3894663" y="3240838"/>
                <a:ext cx="753535" cy="910062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5" name="Straight Arrow Connector 194"/>
              <p:cNvCxnSpPr>
                <a:stCxn id="248" idx="3"/>
                <a:endCxn id="214" idx="1"/>
              </p:cNvCxnSpPr>
              <p:nvPr/>
            </p:nvCxnSpPr>
            <p:spPr bwMode="auto">
              <a:xfrm flipV="1">
                <a:off x="3871553" y="2442853"/>
                <a:ext cx="776646" cy="479163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6" name="Straight Arrow Connector 195"/>
              <p:cNvCxnSpPr>
                <a:stCxn id="242" idx="3"/>
                <a:endCxn id="268" idx="1"/>
              </p:cNvCxnSpPr>
              <p:nvPr/>
            </p:nvCxnSpPr>
            <p:spPr bwMode="auto">
              <a:xfrm flipV="1">
                <a:off x="3894663" y="4038823"/>
                <a:ext cx="753535" cy="52170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7" name="Straight Arrow Connector 196"/>
              <p:cNvCxnSpPr>
                <a:stCxn id="230" idx="3"/>
                <a:endCxn id="202" idx="1"/>
              </p:cNvCxnSpPr>
              <p:nvPr/>
            </p:nvCxnSpPr>
            <p:spPr bwMode="auto">
              <a:xfrm>
                <a:off x="3871556" y="3331644"/>
                <a:ext cx="776646" cy="139509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8" name="Straight Arrow Connector 197"/>
              <p:cNvCxnSpPr>
                <a:stCxn id="224" idx="3"/>
                <a:endCxn id="202" idx="1"/>
              </p:cNvCxnSpPr>
              <p:nvPr/>
            </p:nvCxnSpPr>
            <p:spPr bwMode="auto">
              <a:xfrm>
                <a:off x="3894666" y="3741272"/>
                <a:ext cx="753535" cy="985470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9" name="Straight Arrow Connector 198"/>
              <p:cNvCxnSpPr>
                <a:stCxn id="242" idx="3"/>
                <a:endCxn id="202" idx="1"/>
              </p:cNvCxnSpPr>
              <p:nvPr/>
            </p:nvCxnSpPr>
            <p:spPr bwMode="auto">
              <a:xfrm>
                <a:off x="3894665" y="4560519"/>
                <a:ext cx="753535" cy="166212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8" name="TextBox 277"/>
            <p:cNvSpPr txBox="1"/>
            <p:nvPr/>
          </p:nvSpPr>
          <p:spPr bwMode="auto">
            <a:xfrm>
              <a:off x="8801720" y="1891048"/>
              <a:ext cx="839702" cy="41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Courier"/>
                  <a:cs typeface="Courier"/>
                </a:rPr>
                <a:t>true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279" name="TextBox 278"/>
            <p:cNvSpPr txBox="1"/>
            <p:nvPr/>
          </p:nvSpPr>
          <p:spPr bwMode="auto">
            <a:xfrm>
              <a:off x="8759866" y="2576848"/>
              <a:ext cx="1006343" cy="41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Courier"/>
                  <a:cs typeface="Courier"/>
                </a:rPr>
                <a:t>false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280" name="TextBox 279"/>
            <p:cNvSpPr txBox="1"/>
            <p:nvPr/>
          </p:nvSpPr>
          <p:spPr bwMode="auto">
            <a:xfrm>
              <a:off x="8759866" y="4939048"/>
              <a:ext cx="1006343" cy="41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Courier"/>
                  <a:cs typeface="Courier"/>
                </a:rPr>
                <a:t>false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281" name="TextBox 280"/>
            <p:cNvSpPr txBox="1"/>
            <p:nvPr/>
          </p:nvSpPr>
          <p:spPr bwMode="auto">
            <a:xfrm>
              <a:off x="8801720" y="3415048"/>
              <a:ext cx="839702" cy="41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Courier"/>
                  <a:cs typeface="Courier"/>
                </a:rPr>
                <a:t>true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282" name="TextBox 281"/>
            <p:cNvSpPr txBox="1"/>
            <p:nvPr/>
          </p:nvSpPr>
          <p:spPr bwMode="auto">
            <a:xfrm>
              <a:off x="8759866" y="4177048"/>
              <a:ext cx="1006343" cy="41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Courier"/>
                  <a:cs typeface="Courier"/>
                </a:rPr>
                <a:t>false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286" name="Right Arrow 285"/>
            <p:cNvSpPr/>
            <p:nvPr/>
          </p:nvSpPr>
          <p:spPr>
            <a:xfrm>
              <a:off x="8128610" y="2234545"/>
              <a:ext cx="685800" cy="2438400"/>
            </a:xfrm>
            <a:prstGeom prst="rightArrow">
              <a:avLst>
                <a:gd name="adj1" fmla="val 68627"/>
                <a:gd name="adj2" fmla="val 6833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1" name="Straight Arrow Connector 290"/>
          <p:cNvCxnSpPr/>
          <p:nvPr/>
        </p:nvCxnSpPr>
        <p:spPr>
          <a:xfrm flipV="1">
            <a:off x="8758314" y="3800920"/>
            <a:ext cx="0" cy="81243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5695671" y="5113642"/>
            <a:ext cx="337995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Sensors may be faulty or inhibited</a:t>
            </a:r>
            <a:endParaRPr lang="en-US" dirty="0"/>
          </a:p>
        </p:txBody>
      </p:sp>
      <p:sp>
        <p:nvSpPr>
          <p:cNvPr id="284" name="TextBox 283"/>
          <p:cNvSpPr txBox="1"/>
          <p:nvPr/>
        </p:nvSpPr>
        <p:spPr bwMode="auto">
          <a:xfrm>
            <a:off x="5695671" y="5630393"/>
            <a:ext cx="3379955" cy="6259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It is not straightforward to spot such errors in the provenance</a:t>
            </a:r>
            <a:endParaRPr lang="en-US" dirty="0"/>
          </a:p>
        </p:txBody>
      </p:sp>
      <p:grpSp>
        <p:nvGrpSpPr>
          <p:cNvPr id="294" name="Group 293"/>
          <p:cNvGrpSpPr/>
          <p:nvPr/>
        </p:nvGrpSpPr>
        <p:grpSpPr>
          <a:xfrm>
            <a:off x="2306246" y="4359519"/>
            <a:ext cx="1409700" cy="600781"/>
            <a:chOff x="2306246" y="4359519"/>
            <a:chExt cx="1409700" cy="600781"/>
          </a:xfrm>
        </p:grpSpPr>
        <p:sp>
          <p:nvSpPr>
            <p:cNvPr id="287" name="Right Arrow 286"/>
            <p:cNvSpPr/>
            <p:nvPr/>
          </p:nvSpPr>
          <p:spPr>
            <a:xfrm rot="5400000">
              <a:off x="2744396" y="3988750"/>
              <a:ext cx="533400" cy="1409700"/>
            </a:xfrm>
            <a:prstGeom prst="rightArrow">
              <a:avLst>
                <a:gd name="adj1" fmla="val 68627"/>
                <a:gd name="adj2" fmla="val 3976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2534428" y="4359519"/>
              <a:ext cx="94223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</a:t>
              </a:r>
              <a:r>
                <a:rPr lang="en-US" sz="1600" dirty="0" smtClean="0"/>
                <a:t>ensor data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26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92" grpId="0" animBg="1"/>
      <p:bldP spid="2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4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021073"/>
            <a:ext cx="8458402" cy="51358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Introduce</a:t>
            </a:r>
            <a:r>
              <a:rPr lang="en-US" dirty="0" smtClean="0">
                <a:solidFill>
                  <a:srgbClr val="0000FF"/>
                </a:solidFill>
              </a:rPr>
              <a:t> view-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onditioned causality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responsibility</a:t>
            </a:r>
            <a:r>
              <a:rPr lang="en-US" dirty="0" smtClean="0"/>
              <a:t> for tracing errors in views and transformations to source data</a:t>
            </a:r>
          </a:p>
          <a:p>
            <a:pPr lvl="1"/>
            <a:r>
              <a:rPr lang="en-US" dirty="0" smtClean="0"/>
              <a:t>The presence of errors is often obvious in the transformations but not the source data (</a:t>
            </a:r>
            <a:r>
              <a:rPr lang="en-US" i="1" dirty="0" smtClean="0"/>
              <a:t>post-factum cleaning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Non-trivial reduction of causality and responsibility computation to a </a:t>
            </a:r>
            <a:r>
              <a:rPr lang="en-US" dirty="0" err="1" smtClean="0">
                <a:solidFill>
                  <a:srgbClr val="0000FF"/>
                </a:solidFill>
              </a:rPr>
              <a:t>satisfiability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problem</a:t>
            </a:r>
          </a:p>
          <a:p>
            <a:endParaRPr lang="en-US" dirty="0" smtClean="0"/>
          </a:p>
          <a:p>
            <a:r>
              <a:rPr lang="en-US" dirty="0" smtClean="0"/>
              <a:t>An optimized conversion algorithm that reduces the SAT problem size</a:t>
            </a:r>
          </a:p>
          <a:p>
            <a:endParaRPr lang="en-US" dirty="0" smtClean="0"/>
          </a:p>
          <a:p>
            <a:r>
              <a:rPr lang="en-US" dirty="0" smtClean="0"/>
              <a:t>Illustration of effectiveness in a real-world classifier-based recommendation system using mobile sensor data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High average precision, and almost 90% correction ratio in some cases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1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4642023" y="995140"/>
            <a:ext cx="4183632" cy="1901894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5" descr="smartphone.jpg"/>
          <p:cNvPicPr>
            <a:picLocks noChangeAspect="1"/>
          </p:cNvPicPr>
          <p:nvPr/>
        </p:nvPicPr>
        <p:blipFill>
          <a:blip r:embed="rId3">
            <a:alphaModFix amt="51000"/>
          </a:blip>
          <a:srcRect l="6340" t="3170" r="7781" b="1921"/>
          <a:stretch>
            <a:fillRect/>
          </a:stretch>
        </p:blipFill>
        <p:spPr>
          <a:xfrm>
            <a:off x="226854" y="1790878"/>
            <a:ext cx="1752277" cy="30283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91308" y="2211688"/>
            <a:ext cx="823369" cy="47413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691308" y="2768503"/>
            <a:ext cx="823369" cy="47413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691308" y="3325318"/>
            <a:ext cx="823369" cy="47413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8" name="Round Same Side Corner Rectangle 17"/>
          <p:cNvSpPr/>
          <p:nvPr/>
        </p:nvSpPr>
        <p:spPr bwMode="auto">
          <a:xfrm>
            <a:off x="2475494" y="2552259"/>
            <a:ext cx="494529" cy="437761"/>
          </a:xfrm>
          <a:prstGeom prst="round2Same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0" name="Rectangle 19"/>
          <p:cNvSpPr/>
          <p:nvPr/>
        </p:nvSpPr>
        <p:spPr bwMode="auto">
          <a:xfrm>
            <a:off x="2475493" y="2981552"/>
            <a:ext cx="4027269" cy="424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2483961" y="3508229"/>
            <a:ext cx="494529" cy="437761"/>
          </a:xfrm>
          <a:prstGeom prst="round2Same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3" name="Rectangle 22"/>
          <p:cNvSpPr/>
          <p:nvPr/>
        </p:nvSpPr>
        <p:spPr bwMode="auto">
          <a:xfrm>
            <a:off x="2483960" y="3937522"/>
            <a:ext cx="3302568" cy="424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 bwMode="auto">
          <a:xfrm flipV="1">
            <a:off x="1514677" y="3193621"/>
            <a:ext cx="960816" cy="36876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3"/>
            <a:endCxn id="20" idx="1"/>
          </p:cNvCxnSpPr>
          <p:nvPr/>
        </p:nvCxnSpPr>
        <p:spPr bwMode="auto">
          <a:xfrm>
            <a:off x="1514677" y="3005570"/>
            <a:ext cx="960816" cy="18805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3"/>
            <a:endCxn id="23" idx="1"/>
          </p:cNvCxnSpPr>
          <p:nvPr/>
        </p:nvCxnSpPr>
        <p:spPr bwMode="auto">
          <a:xfrm>
            <a:off x="1514677" y="2448755"/>
            <a:ext cx="969283" cy="170083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6" idx="3"/>
            <a:endCxn id="23" idx="1"/>
          </p:cNvCxnSpPr>
          <p:nvPr/>
        </p:nvCxnSpPr>
        <p:spPr bwMode="auto">
          <a:xfrm>
            <a:off x="1514677" y="3562385"/>
            <a:ext cx="969283" cy="58720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4" y="2334528"/>
            <a:ext cx="309517" cy="228453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9" y="2897033"/>
            <a:ext cx="316887" cy="228453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9" y="3462644"/>
            <a:ext cx="316887" cy="228453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92" y="2671196"/>
            <a:ext cx="272670" cy="228453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92" y="3611755"/>
            <a:ext cx="272670" cy="228453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24" y="1694236"/>
            <a:ext cx="1632026" cy="103585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26854" y="977990"/>
            <a:ext cx="323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Input variables can be from a continuous or discrete domain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14412" y="95951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743924" y="123448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67097" y="4521896"/>
            <a:ext cx="5371309" cy="1697924"/>
            <a:chOff x="2905147" y="4521896"/>
            <a:chExt cx="5371309" cy="1697924"/>
          </a:xfrm>
        </p:grpSpPr>
        <p:grpSp>
          <p:nvGrpSpPr>
            <p:cNvPr id="77" name="Group 76"/>
            <p:cNvGrpSpPr/>
            <p:nvPr/>
          </p:nvGrpSpPr>
          <p:grpSpPr>
            <a:xfrm>
              <a:off x="2905147" y="4521896"/>
              <a:ext cx="5371309" cy="1697924"/>
              <a:chOff x="2905147" y="4521896"/>
              <a:chExt cx="5371309" cy="169792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905147" y="4526341"/>
                <a:ext cx="5308998" cy="169347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969943" y="4521896"/>
                <a:ext cx="53065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But what if we know that the first classifier should evaluate to true, and the second to false?</a:t>
                </a:r>
                <a:endParaRPr lang="en-US" sz="2000" dirty="0"/>
              </a:p>
            </p:txBody>
          </p:sp>
          <p:sp>
            <p:nvSpPr>
              <p:cNvPr id="72" name="TextBox 71"/>
              <p:cNvSpPr txBox="1"/>
              <p:nvPr/>
            </p:nvSpPr>
            <p:spPr bwMode="auto">
              <a:xfrm>
                <a:off x="3048987" y="5738791"/>
                <a:ext cx="1593035" cy="379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1264" tIns="35632" rIns="71264" bIns="35632" rtlCol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smtClean="0"/>
                  <a:t>Ground truth:</a:t>
                </a:r>
                <a:endParaRPr lang="en-US" sz="2000" dirty="0"/>
              </a:p>
            </p:txBody>
          </p:sp>
          <p:sp>
            <p:nvSpPr>
              <p:cNvPr id="76" name="Right Arrow 75"/>
              <p:cNvSpPr/>
              <p:nvPr/>
            </p:nvSpPr>
            <p:spPr>
              <a:xfrm rot="5400000">
                <a:off x="5292946" y="4767241"/>
                <a:ext cx="533400" cy="1409700"/>
              </a:xfrm>
              <a:prstGeom prst="rightArrow">
                <a:avLst>
                  <a:gd name="adj1" fmla="val 68627"/>
                  <a:gd name="adj2" fmla="val 3976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155" y="5730661"/>
              <a:ext cx="2875020" cy="336356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6960109" y="1234489"/>
            <a:ext cx="177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in output</a:t>
            </a:r>
            <a:endParaRPr lang="en-US" dirty="0"/>
          </a:p>
        </p:txBody>
      </p:sp>
      <p:cxnSp>
        <p:nvCxnSpPr>
          <p:cNvPr id="80" name="Elbow Connector 79"/>
          <p:cNvCxnSpPr/>
          <p:nvPr/>
        </p:nvCxnSpPr>
        <p:spPr>
          <a:xfrm rot="5400000" flipH="1" flipV="1">
            <a:off x="6287773" y="4060206"/>
            <a:ext cx="3537825" cy="314924"/>
          </a:xfrm>
          <a:prstGeom prst="bentConnector3">
            <a:avLst>
              <a:gd name="adj1" fmla="val 50"/>
            </a:avLst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937324" y="3984747"/>
            <a:ext cx="68882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665924" y="6089102"/>
            <a:ext cx="963428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781207" y="2357077"/>
            <a:ext cx="559673" cy="11373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20" idx="1"/>
          </p:cNvCxnSpPr>
          <p:nvPr/>
        </p:nvCxnSpPr>
        <p:spPr bwMode="auto">
          <a:xfrm>
            <a:off x="1514677" y="2448755"/>
            <a:ext cx="960816" cy="74486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74" y="1694236"/>
            <a:ext cx="1247267" cy="650748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92" y="4013320"/>
            <a:ext cx="2961132" cy="272542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65" y="3057350"/>
            <a:ext cx="3771392" cy="2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8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View-Conditioned Causality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6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632703"/>
            <a:ext cx="8229600" cy="452425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charset="0"/>
              </a:rPr>
              <a:t>A </a:t>
            </a:r>
            <a:r>
              <a:rPr lang="en-US" sz="1800" dirty="0">
                <a:latin typeface="Verdana" charset="0"/>
              </a:rPr>
              <a:t>set of input variables is a </a:t>
            </a:r>
            <a:r>
              <a:rPr lang="en-US" sz="1800" dirty="0">
                <a:solidFill>
                  <a:srgbClr val="0000FF"/>
                </a:solidFill>
                <a:latin typeface="Verdana" charset="0"/>
              </a:rPr>
              <a:t>counterfactual cause</a:t>
            </a:r>
            <a:r>
              <a:rPr lang="en-US" sz="1800" dirty="0">
                <a:latin typeface="Verdana" charset="0"/>
              </a:rPr>
              <a:t>, if changing their values results in the correct output for all </a:t>
            </a:r>
            <a:r>
              <a:rPr lang="en-US" sz="1800" dirty="0" smtClean="0">
                <a:latin typeface="Verdana" charset="0"/>
              </a:rPr>
              <a:t>transformations, and the set is minimal.</a:t>
            </a:r>
          </a:p>
          <a:p>
            <a:pPr marL="0" indent="0">
              <a:buNone/>
            </a:pPr>
            <a:endParaRPr lang="en-US" sz="1800" dirty="0">
              <a:latin typeface="Verdan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86126" y="5079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19327" y="1075285"/>
            <a:ext cx="4305347" cy="369332"/>
          </a:xfrm>
          <a:prstGeom prst="rect">
            <a:avLst/>
          </a:prstGeom>
          <a:ln w="19050" cmpd="sng">
            <a:prstDash val="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Refer to the paper for the formal definitions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4802" y="3222849"/>
            <a:ext cx="7906832" cy="3020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890531" y="3279839"/>
            <a:ext cx="903406" cy="23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264" tIns="35632" rIns="71264" bIns="35632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atin typeface="Verdana" charset="0"/>
              </a:rPr>
              <a:t>Example:</a:t>
            </a:r>
            <a:endParaRPr lang="en-US" sz="1600" b="1" dirty="0">
              <a:latin typeface="Verdana" charset="0"/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91" y="3578022"/>
            <a:ext cx="1481753" cy="9404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 bwMode="auto">
          <a:xfrm>
            <a:off x="798316" y="4844799"/>
            <a:ext cx="1709715" cy="4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Verdana" charset="0"/>
              </a:rPr>
              <a:t>Counterfactual causes:</a:t>
            </a:r>
            <a:endParaRPr lang="en-US" sz="1600" dirty="0">
              <a:latin typeface="Verdana" charset="0"/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1" y="5437126"/>
            <a:ext cx="517076" cy="24846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1" y="5840777"/>
            <a:ext cx="933423" cy="248465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684802" y="4703583"/>
            <a:ext cx="7906832" cy="0"/>
          </a:xfrm>
          <a:prstGeom prst="line">
            <a:avLst/>
          </a:prstGeom>
          <a:ln w="285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 bwMode="auto">
          <a:xfrm>
            <a:off x="1619841" y="5290591"/>
            <a:ext cx="1403954" cy="25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latin typeface="Verdana" charset="0"/>
              </a:rPr>
              <a:t>changing values</a:t>
            </a:r>
            <a:endParaRPr lang="en-US" sz="1200" dirty="0">
              <a:latin typeface="Verdana" charset="0"/>
            </a:endParaRPr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05" y="3844701"/>
            <a:ext cx="765949" cy="14622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396565" y="3411323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Evaluate to:</a:t>
            </a:r>
            <a:endParaRPr lang="en-US" sz="1600" dirty="0"/>
          </a:p>
        </p:txBody>
      </p: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05" y="4181764"/>
            <a:ext cx="765949" cy="146227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51" y="5853095"/>
            <a:ext cx="2247701" cy="249744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51" y="5436486"/>
            <a:ext cx="698004" cy="249744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97" y="5434193"/>
            <a:ext cx="1791877" cy="2543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 bwMode="auto">
          <a:xfrm>
            <a:off x="5987697" y="4844799"/>
            <a:ext cx="2102283" cy="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Verdana" charset="0"/>
              </a:rPr>
              <a:t>Gives output:</a:t>
            </a:r>
            <a:endParaRPr lang="en-US" sz="1600" dirty="0">
              <a:latin typeface="Verdana" charset="0"/>
            </a:endParaRPr>
          </a:p>
        </p:txBody>
      </p:sp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97" y="5850802"/>
            <a:ext cx="1791877" cy="254331"/>
          </a:xfrm>
          <a:prstGeom prst="rect">
            <a:avLst/>
          </a:prstGeom>
        </p:spPr>
      </p:pic>
      <p:sp>
        <p:nvSpPr>
          <p:cNvPr id="60" name="Right Arrow 59"/>
          <p:cNvSpPr/>
          <p:nvPr/>
        </p:nvSpPr>
        <p:spPr>
          <a:xfrm>
            <a:off x="1606882" y="5501916"/>
            <a:ext cx="1568006" cy="146122"/>
          </a:xfrm>
          <a:prstGeom prst="right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1915368" y="5879818"/>
            <a:ext cx="1259520" cy="146122"/>
          </a:xfrm>
          <a:prstGeom prst="right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 bwMode="auto">
          <a:xfrm>
            <a:off x="3394288" y="4844799"/>
            <a:ext cx="2102283" cy="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Verdana" charset="0"/>
              </a:rPr>
              <a:t>Change:</a:t>
            </a:r>
            <a:endParaRPr lang="en-US" sz="1600" dirty="0">
              <a:latin typeface="Verdana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76024" y="5395388"/>
            <a:ext cx="69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ground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truth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4408" y="3411323"/>
            <a:ext cx="134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Ground truth:</a:t>
            </a:r>
            <a:endParaRPr lang="en-US" sz="16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21" y="3749877"/>
            <a:ext cx="1102424" cy="28074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21" y="4114507"/>
            <a:ext cx="1225676" cy="280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94408" y="3412139"/>
            <a:ext cx="1358602" cy="11063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" y="3809937"/>
            <a:ext cx="3724656" cy="6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58" grpId="0"/>
      <p:bldP spid="60" grpId="0" animBg="1"/>
      <p:bldP spid="61" grpId="0" animBg="1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View-Conditioned Causality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7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632703"/>
            <a:ext cx="8229600" cy="452425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dana" charset="0"/>
              </a:rPr>
              <a:t>A variable is a </a:t>
            </a:r>
            <a:r>
              <a:rPr lang="en-US" sz="1800" dirty="0">
                <a:solidFill>
                  <a:srgbClr val="0000FF"/>
                </a:solidFill>
                <a:latin typeface="Verdana" charset="0"/>
              </a:rPr>
              <a:t>cause </a:t>
            </a:r>
            <a:r>
              <a:rPr lang="en-US" sz="1800" dirty="0">
                <a:latin typeface="Verdana" charset="0"/>
              </a:rPr>
              <a:t>if it is a part of a counterfactual </a:t>
            </a:r>
            <a:r>
              <a:rPr lang="en-US" sz="1800" dirty="0" smtClean="0">
                <a:latin typeface="Verdana" charset="0"/>
              </a:rPr>
              <a:t>cause</a:t>
            </a:r>
            <a:endParaRPr lang="en-US" sz="1800" dirty="0">
              <a:latin typeface="Verdana" charset="0"/>
            </a:endParaRPr>
          </a:p>
          <a:p>
            <a:r>
              <a:rPr lang="en-US" sz="1800" dirty="0">
                <a:latin typeface="Verdana" charset="0"/>
              </a:rPr>
              <a:t>If             is a counterfactual cause,     is a </a:t>
            </a:r>
            <a:r>
              <a:rPr lang="en-US" sz="1800" dirty="0">
                <a:solidFill>
                  <a:srgbClr val="0000FF"/>
                </a:solidFill>
                <a:latin typeface="Verdana" charset="0"/>
              </a:rPr>
              <a:t>contingency </a:t>
            </a:r>
            <a:r>
              <a:rPr lang="en-US" sz="1800" dirty="0">
                <a:latin typeface="Verdana" charset="0"/>
              </a:rPr>
              <a:t>for </a:t>
            </a:r>
          </a:p>
          <a:p>
            <a:pPr marL="0" indent="0">
              <a:buNone/>
            </a:pPr>
            <a:endParaRPr lang="en-US" sz="1800" dirty="0">
              <a:latin typeface="Verdan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86126" y="5079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19327" y="1075285"/>
            <a:ext cx="4305347" cy="369332"/>
          </a:xfrm>
          <a:prstGeom prst="rect">
            <a:avLst/>
          </a:prstGeom>
          <a:ln w="19050" cmpd="sng">
            <a:prstDash val="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Refer to the paper for the formal definitions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4802" y="3222849"/>
            <a:ext cx="7906832" cy="3020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38" y="5439211"/>
            <a:ext cx="797077" cy="2239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 bwMode="auto">
          <a:xfrm>
            <a:off x="798316" y="4844799"/>
            <a:ext cx="1709715" cy="4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Verdana" charset="0"/>
              </a:rPr>
              <a:t>Counterfactual causes:</a:t>
            </a:r>
            <a:endParaRPr lang="en-US" sz="1600" dirty="0">
              <a:latin typeface="Verdana" charset="0"/>
            </a:endParaRPr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38" y="5715185"/>
            <a:ext cx="1538743" cy="4886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6670248" y="4844799"/>
            <a:ext cx="1709715" cy="23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Verdana" charset="0"/>
              </a:rPr>
              <a:t>Responsibility:</a:t>
            </a:r>
            <a:endParaRPr lang="en-US" sz="1600" dirty="0">
              <a:latin typeface="Verdana" charset="0"/>
            </a:endParaRPr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5" y="2043142"/>
            <a:ext cx="850331" cy="255925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20" y="2056100"/>
            <a:ext cx="307963" cy="251233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92" y="2046556"/>
            <a:ext cx="162086" cy="202608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72" y="2407380"/>
            <a:ext cx="2277335" cy="63857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 bwMode="auto">
          <a:xfrm>
            <a:off x="793226" y="2546397"/>
            <a:ext cx="2061249" cy="34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264" tIns="35632" rIns="71264" bIns="35632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Verdana" charset="0"/>
              </a:rPr>
              <a:t>Responsibility:</a:t>
            </a:r>
            <a:endParaRPr lang="en-US" b="1" dirty="0"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807" y="6365736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causes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104435" y="6083770"/>
            <a:ext cx="450612" cy="38225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555047" y="6083770"/>
            <a:ext cx="152400" cy="38225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51" y="5853095"/>
            <a:ext cx="2247701" cy="249744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51" y="5436486"/>
            <a:ext cx="698004" cy="24974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 bwMode="auto">
          <a:xfrm>
            <a:off x="3394288" y="4844799"/>
            <a:ext cx="2102283" cy="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264" tIns="35632" rIns="71264" bIns="35632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Verdana" charset="0"/>
              </a:rPr>
              <a:t>Change:</a:t>
            </a:r>
            <a:endParaRPr lang="en-US" sz="1600" dirty="0">
              <a:latin typeface="Verdana" charset="0"/>
            </a:endParaRPr>
          </a:p>
        </p:txBody>
      </p: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1" y="5437126"/>
            <a:ext cx="517076" cy="248465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1" y="5840777"/>
            <a:ext cx="933423" cy="24846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 bwMode="auto">
          <a:xfrm>
            <a:off x="890531" y="3279839"/>
            <a:ext cx="903406" cy="23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264" tIns="35632" rIns="71264" bIns="35632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atin typeface="Verdana" charset="0"/>
              </a:rPr>
              <a:t>Example:</a:t>
            </a:r>
            <a:endParaRPr lang="en-US" sz="1600" b="1" dirty="0">
              <a:latin typeface="Verdana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684802" y="4703583"/>
            <a:ext cx="7906832" cy="0"/>
          </a:xfrm>
          <a:prstGeom prst="line">
            <a:avLst/>
          </a:prstGeom>
          <a:ln w="285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366072" y="2654477"/>
            <a:ext cx="3321880" cy="584776"/>
            <a:chOff x="5366072" y="2654477"/>
            <a:chExt cx="3321880" cy="584776"/>
          </a:xfrm>
        </p:grpSpPr>
        <p:sp>
          <p:nvSpPr>
            <p:cNvPr id="6" name="TextBox 5"/>
            <p:cNvSpPr txBox="1"/>
            <p:nvPr/>
          </p:nvSpPr>
          <p:spPr>
            <a:xfrm>
              <a:off x="5832497" y="2654477"/>
              <a:ext cx="28554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The smaller the contingency set, the higher the responsibility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1"/>
            </p:cNvCxnSpPr>
            <p:nvPr/>
          </p:nvCxnSpPr>
          <p:spPr>
            <a:xfrm flipH="1">
              <a:off x="5366072" y="2946865"/>
              <a:ext cx="466425" cy="0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91" y="3578022"/>
            <a:ext cx="1481753" cy="940473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05" y="3844701"/>
            <a:ext cx="765949" cy="14622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396565" y="3411323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Evaluate to:</a:t>
            </a:r>
            <a:endParaRPr lang="en-US" sz="1600" dirty="0"/>
          </a:p>
        </p:txBody>
      </p:sp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05" y="4181764"/>
            <a:ext cx="765949" cy="14622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594408" y="3411323"/>
            <a:ext cx="134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Ground truth:</a:t>
            </a:r>
            <a:endParaRPr lang="en-US" sz="1600" dirty="0"/>
          </a:p>
        </p:txBody>
      </p: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21" y="3749877"/>
            <a:ext cx="1102424" cy="280741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21" y="4114507"/>
            <a:ext cx="1225676" cy="280741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5594408" y="3412139"/>
            <a:ext cx="1358602" cy="11063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" y="3809937"/>
            <a:ext cx="3724656" cy="6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Post-Factum Cleaning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8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all causes and rank them by their responsibility.</a:t>
            </a:r>
          </a:p>
          <a:p>
            <a:pPr lvl="1"/>
            <a:r>
              <a:rPr lang="en-US" dirty="0" smtClean="0"/>
              <a:t>Use the ranking as an indicator for error tracing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But: Computing responsibility is hard for general Boolean formulas </a:t>
            </a:r>
            <a:r>
              <a:rPr lang="en-US" sz="2000" dirty="0" smtClean="0">
                <a:solidFill>
                  <a:srgbClr val="464653"/>
                </a:solidFill>
              </a:rPr>
              <a:t>[</a:t>
            </a:r>
            <a:r>
              <a:rPr lang="en-US" sz="2000" dirty="0" err="1" smtClean="0">
                <a:solidFill>
                  <a:srgbClr val="464653"/>
                </a:solidFill>
              </a:rPr>
              <a:t>Eiter</a:t>
            </a:r>
            <a:r>
              <a:rPr lang="en-US" sz="2000" dirty="0" smtClean="0">
                <a:solidFill>
                  <a:srgbClr val="464653"/>
                </a:solidFill>
              </a:rPr>
              <a:t> et al. 2002]</a:t>
            </a:r>
            <a:r>
              <a:rPr lang="en-US" dirty="0" smtClean="0"/>
              <a:t>, and even for conjunctive queries </a:t>
            </a:r>
            <a:r>
              <a:rPr lang="en-US" sz="2000" dirty="0" smtClean="0">
                <a:solidFill>
                  <a:schemeClr val="tx2"/>
                </a:solidFill>
              </a:rPr>
              <a:t>[PVLDB 2010]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 causality into a </a:t>
            </a:r>
            <a:r>
              <a:rPr lang="en-US" dirty="0" err="1" smtClean="0"/>
              <a:t>satisfiability</a:t>
            </a:r>
            <a:r>
              <a:rPr lang="en-US" dirty="0" smtClean="0"/>
              <a:t> problem and use highly optimized SAT solvers, which are </a:t>
            </a:r>
            <a:r>
              <a:rPr lang="en-US" dirty="0" smtClean="0">
                <a:solidFill>
                  <a:srgbClr val="0000FF"/>
                </a:solidFill>
              </a:rPr>
              <a:t>very efficient in practice</a:t>
            </a:r>
          </a:p>
          <a:p>
            <a:pPr lvl="1"/>
            <a:r>
              <a:rPr lang="en-US" dirty="0" smtClean="0"/>
              <a:t>We explain how we do this in 4 main steps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49888" y="4496412"/>
            <a:ext cx="8280625" cy="1712379"/>
          </a:xfrm>
          <a:prstGeom prst="roundRect">
            <a:avLst/>
          </a:prstGeom>
          <a:noFill/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sz="2000" b="1" dirty="0" smtClean="0"/>
              <a:t>Map continuous input to Boolean partition variables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When the intervals are non-overlapping, we can easily model their correlation with a constraint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60769" y="1417761"/>
            <a:ext cx="7943065" cy="1888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8" name="TextBox 107"/>
          <p:cNvSpPr txBox="1"/>
          <p:nvPr/>
        </p:nvSpPr>
        <p:spPr bwMode="auto">
          <a:xfrm>
            <a:off x="777171" y="1421475"/>
            <a:ext cx="1834875" cy="28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264" tIns="35632" rIns="71264" bIns="35632" rtlCol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Verdana" charset="0"/>
              </a:rPr>
              <a:t>Example (cont.):</a:t>
            </a:r>
            <a:endParaRPr lang="en-US" sz="1400" b="1" dirty="0">
              <a:latin typeface="Verdana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829010" y="4059092"/>
            <a:ext cx="7357189" cy="1337829"/>
            <a:chOff x="712379" y="3994302"/>
            <a:chExt cx="7357189" cy="133782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717" y="3994302"/>
              <a:ext cx="4594841" cy="777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TextBox 110"/>
            <p:cNvSpPr txBox="1"/>
            <p:nvPr/>
          </p:nvSpPr>
          <p:spPr bwMode="auto">
            <a:xfrm>
              <a:off x="712379" y="5044727"/>
              <a:ext cx="515264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Verdana" charset="0"/>
                </a:rPr>
                <a:t>At least one </a:t>
              </a:r>
              <a:r>
                <a:rPr lang="en-US" sz="1400" dirty="0">
                  <a:solidFill>
                    <a:srgbClr val="FF0000"/>
                  </a:solidFill>
                  <a:latin typeface="Verdana" charset="0"/>
                </a:rPr>
                <a:t>is true + No two are true </a:t>
              </a:r>
              <a:r>
                <a:rPr lang="en-US" sz="1400" dirty="0" smtClean="0">
                  <a:solidFill>
                    <a:srgbClr val="FF0000"/>
                  </a:solidFill>
                  <a:latin typeface="Verdana" charset="0"/>
                </a:rPr>
                <a:t>together</a:t>
              </a:r>
              <a:endParaRPr lang="en-US" sz="140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112" name="Left Brace 111"/>
            <p:cNvSpPr/>
            <p:nvPr/>
          </p:nvSpPr>
          <p:spPr>
            <a:xfrm rot="16200000">
              <a:off x="1897710" y="4300539"/>
              <a:ext cx="381000" cy="1189026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" name="Left Brace 112"/>
            <p:cNvSpPr/>
            <p:nvPr/>
          </p:nvSpPr>
          <p:spPr>
            <a:xfrm rot="16200000">
              <a:off x="3901018" y="3542787"/>
              <a:ext cx="381000" cy="2704529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453558" y="5044727"/>
              <a:ext cx="2087523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Verdana" charset="0"/>
                </a:rPr>
                <a:t>=  exactly one is true</a:t>
              </a:r>
              <a:endParaRPr lang="en-US" sz="1400" dirty="0">
                <a:solidFill>
                  <a:srgbClr val="FF0000"/>
                </a:solidFill>
                <a:latin typeface="Verdana" charset="0"/>
              </a:endParaRPr>
            </a:p>
          </p:txBody>
        </p:sp>
        <p:pic>
          <p:nvPicPr>
            <p:cNvPr id="115" name="Picture 1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173" y="4188561"/>
              <a:ext cx="1183395" cy="381981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5854992" y="2346556"/>
            <a:ext cx="2497222" cy="307777"/>
            <a:chOff x="5644603" y="1343605"/>
            <a:chExt cx="2497222" cy="307777"/>
          </a:xfrm>
        </p:grpSpPr>
        <p:sp>
          <p:nvSpPr>
            <p:cNvPr id="127" name="TextBox 126"/>
            <p:cNvSpPr txBox="1"/>
            <p:nvPr/>
          </p:nvSpPr>
          <p:spPr>
            <a:xfrm>
              <a:off x="5644603" y="1343605"/>
              <a:ext cx="2497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Non-overlapping intervals for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128" name="Picture 12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971" y="1427258"/>
              <a:ext cx="204936" cy="151262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712379" y="5482519"/>
            <a:ext cx="7943065" cy="766800"/>
            <a:chOff x="712379" y="5482519"/>
            <a:chExt cx="7943065" cy="766800"/>
          </a:xfrm>
        </p:grpSpPr>
        <p:grpSp>
          <p:nvGrpSpPr>
            <p:cNvPr id="126" name="Group 125"/>
            <p:cNvGrpSpPr/>
            <p:nvPr/>
          </p:nvGrpSpPr>
          <p:grpSpPr>
            <a:xfrm>
              <a:off x="712379" y="5482519"/>
              <a:ext cx="7943065" cy="766800"/>
              <a:chOff x="712379" y="5482519"/>
              <a:chExt cx="7943065" cy="7668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712379" y="5482519"/>
                <a:ext cx="7943065" cy="766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124" name="Picture 123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3577" y="5554482"/>
                <a:ext cx="3184788" cy="274320"/>
              </a:xfrm>
              <a:prstGeom prst="rect">
                <a:avLst/>
              </a:prstGeom>
            </p:spPr>
          </p:pic>
          <p:pic>
            <p:nvPicPr>
              <p:cNvPr id="125" name="Picture 124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6856" y="5909212"/>
                <a:ext cx="6389643" cy="274320"/>
              </a:xfrm>
              <a:prstGeom prst="rect">
                <a:avLst/>
              </a:prstGeom>
            </p:spPr>
          </p:pic>
        </p:grpSp>
        <p:sp>
          <p:nvSpPr>
            <p:cNvPr id="134" name="TextBox 133"/>
            <p:cNvSpPr txBox="1"/>
            <p:nvPr/>
          </p:nvSpPr>
          <p:spPr bwMode="auto">
            <a:xfrm>
              <a:off x="725336" y="5497185"/>
              <a:ext cx="183487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264" tIns="35632" rIns="71264" bIns="35632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 smtClean="0">
                  <a:latin typeface="Verdana" charset="0"/>
                </a:rPr>
                <a:t>Example (cont.):</a:t>
              </a:r>
              <a:endParaRPr lang="en-US" sz="1400" b="1" dirty="0">
                <a:latin typeface="Verdana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18338" y="1467065"/>
            <a:ext cx="3221663" cy="944281"/>
            <a:chOff x="2700864" y="21564600"/>
            <a:chExt cx="2592545" cy="759884"/>
          </a:xfrm>
        </p:grpSpPr>
        <p:cxnSp>
          <p:nvCxnSpPr>
            <p:cNvPr id="74" name="Straight Connector 73"/>
            <p:cNvCxnSpPr/>
            <p:nvPr/>
          </p:nvCxnSpPr>
          <p:spPr bwMode="auto">
            <a:xfrm rot="5400000" flipH="1" flipV="1">
              <a:off x="2988731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5400000" flipH="1" flipV="1">
              <a:off x="3142057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 flipH="1" flipV="1">
              <a:off x="3268130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5400000" flipH="1" flipV="1">
              <a:off x="3421456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 flipH="1" flipV="1">
              <a:off x="3547530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 flipH="1" flipV="1">
              <a:off x="3700856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5400000" flipH="1" flipV="1">
              <a:off x="3823755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 flipH="1" flipV="1">
              <a:off x="3977081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 flipH="1" flipV="1">
              <a:off x="4103155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rot="5400000" flipH="1" flipV="1">
              <a:off x="4256481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5400000" flipH="1" flipV="1">
              <a:off x="4379380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 flipH="1" flipV="1">
              <a:off x="4532706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5400000" flipH="1" flipV="1">
              <a:off x="4658780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 flipH="1" flipV="1">
              <a:off x="4812106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 flipH="1" flipV="1">
              <a:off x="2862656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5400000" flipH="1" flipV="1">
              <a:off x="4938180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 flipH="1" flipV="1">
              <a:off x="5091506" y="21780896"/>
              <a:ext cx="38895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 flipH="1" flipV="1">
              <a:off x="5214405" y="21766477"/>
              <a:ext cx="6773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V="1">
              <a:off x="2745314" y="21788614"/>
              <a:ext cx="2548095" cy="98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5400000">
              <a:off x="4307814" y="21939648"/>
              <a:ext cx="22357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5400000">
              <a:off x="3469614" y="21945997"/>
              <a:ext cx="223573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2700864" y="22021800"/>
              <a:ext cx="880536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>
              <a:off x="3581400" y="22021800"/>
              <a:ext cx="838201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H="1">
              <a:off x="4419600" y="22011591"/>
              <a:ext cx="873809" cy="1021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</p:cxnSp>
        <p:pic>
          <p:nvPicPr>
            <p:cNvPr id="98" name="Picture 97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0" y="21835004"/>
              <a:ext cx="304800" cy="144780"/>
            </a:xfrm>
            <a:prstGeom prst="rect">
              <a:avLst/>
            </a:prstGeom>
          </p:spPr>
        </p:pic>
        <p:pic>
          <p:nvPicPr>
            <p:cNvPr id="99" name="Picture 98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9000" y="22179704"/>
              <a:ext cx="304800" cy="144780"/>
            </a:xfrm>
            <a:prstGeom prst="rect">
              <a:avLst/>
            </a:prstGeom>
          </p:spPr>
        </p:pic>
        <p:pic>
          <p:nvPicPr>
            <p:cNvPr id="100" name="Picture 99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40666" y="21835004"/>
              <a:ext cx="304800" cy="144780"/>
            </a:xfrm>
            <a:prstGeom prst="rect">
              <a:avLst/>
            </a:prstGeom>
          </p:spPr>
        </p:pic>
        <p:pic>
          <p:nvPicPr>
            <p:cNvPr id="101" name="Picture 100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7200" y="22174200"/>
              <a:ext cx="304800" cy="144780"/>
            </a:xfrm>
            <a:prstGeom prst="rect">
              <a:avLst/>
            </a:prstGeom>
          </p:spPr>
        </p:pic>
        <p:pic>
          <p:nvPicPr>
            <p:cNvPr id="102" name="Picture 101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7020" y="21835004"/>
              <a:ext cx="304800" cy="144780"/>
            </a:xfrm>
            <a:prstGeom prst="rect">
              <a:avLst/>
            </a:prstGeom>
          </p:spPr>
        </p:pic>
        <p:cxnSp>
          <p:nvCxnSpPr>
            <p:cNvPr id="103" name="Straight Arrow Connector 102"/>
            <p:cNvCxnSpPr/>
            <p:nvPr/>
          </p:nvCxnSpPr>
          <p:spPr bwMode="auto">
            <a:xfrm rot="5400000">
              <a:off x="4340649" y="22094404"/>
              <a:ext cx="157902" cy="1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rot="5400000">
              <a:off x="3502449" y="22100753"/>
              <a:ext cx="157902" cy="1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</p:cxnSp>
        <p:pic>
          <p:nvPicPr>
            <p:cNvPr id="105" name="Picture 104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69" y="21566429"/>
              <a:ext cx="54863" cy="91438"/>
            </a:xfrm>
            <a:prstGeom prst="rect">
              <a:avLst/>
            </a:prstGeom>
          </p:spPr>
        </p:pic>
        <p:pic>
          <p:nvPicPr>
            <p:cNvPr id="106" name="Picture 105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169" y="21564600"/>
              <a:ext cx="54863" cy="95096"/>
            </a:xfrm>
            <a:prstGeom prst="rect">
              <a:avLst/>
            </a:prstGeom>
          </p:spPr>
        </p:pic>
      </p:grp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0" y="1857643"/>
            <a:ext cx="5378450" cy="1282700"/>
          </a:xfrm>
          <a:prstGeom prst="rect">
            <a:avLst/>
          </a:prstGeom>
        </p:spPr>
      </p:pic>
      <p:cxnSp>
        <p:nvCxnSpPr>
          <p:cNvPr id="141" name="Straight Connector 140"/>
          <p:cNvCxnSpPr/>
          <p:nvPr/>
        </p:nvCxnSpPr>
        <p:spPr>
          <a:xfrm>
            <a:off x="2306233" y="2800439"/>
            <a:ext cx="592415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306233" y="2130429"/>
            <a:ext cx="592415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SAT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  <a:latin typeface="Gill Sans MT"/>
              </a:rPr>
              <a:t>http://db.cs.washington.edu/causality/</a:t>
            </a: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173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23816</TotalTime>
  <Words>1403</Words>
  <Application>Microsoft Macintosh PowerPoint</Application>
  <PresentationFormat>On-screen Show (4:3)</PresentationFormat>
  <Paragraphs>279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Tracing Data Errors Using  View-Conditioned Causality</vt:lpstr>
      <vt:lpstr>General Problem Setting</vt:lpstr>
      <vt:lpstr>Focus: Context Aware Recommendations</vt:lpstr>
      <vt:lpstr>Contributions</vt:lpstr>
      <vt:lpstr>Running Example</vt:lpstr>
      <vt:lpstr>View-Conditioned Causality</vt:lpstr>
      <vt:lpstr>View-Conditioned Causality</vt:lpstr>
      <vt:lpstr>Our Approach to Post-Factum Cleaning</vt:lpstr>
      <vt:lpstr>Reduction to SAT</vt:lpstr>
      <vt:lpstr>Reduction to SAT</vt:lpstr>
      <vt:lpstr>Computing Responsibility with MaxSAT</vt:lpstr>
      <vt:lpstr>Experimental Setup</vt:lpstr>
      <vt:lpstr>Average Precision</vt:lpstr>
      <vt:lpstr>Corrections</vt:lpstr>
      <vt:lpstr>Conclusions</vt:lpstr>
      <vt:lpstr>Additional Graphs</vt:lpstr>
      <vt:lpstr>Improving the CNF Size</vt:lpstr>
      <vt:lpstr>SAT Solver Runtime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So? and Why No?  Causality in Databases</dc:title>
  <dc:creator>Alexandra Meliou</dc:creator>
  <cp:lastModifiedBy>Alexandra Meliou</cp:lastModifiedBy>
  <cp:revision>179</cp:revision>
  <cp:lastPrinted>2011-05-26T17:10:53Z</cp:lastPrinted>
  <dcterms:created xsi:type="dcterms:W3CDTF">2011-04-12T18:03:02Z</dcterms:created>
  <dcterms:modified xsi:type="dcterms:W3CDTF">2012-08-09T06:29:24Z</dcterms:modified>
</cp:coreProperties>
</file>