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  <p:sldMasterId id="2147484404" r:id="rId2"/>
  </p:sldMasterIdLst>
  <p:notesMasterIdLst>
    <p:notesMasterId r:id="rId23"/>
  </p:notesMasterIdLst>
  <p:sldIdLst>
    <p:sldId id="404" r:id="rId3"/>
    <p:sldId id="357" r:id="rId4"/>
    <p:sldId id="359" r:id="rId5"/>
    <p:sldId id="360" r:id="rId6"/>
    <p:sldId id="380" r:id="rId7"/>
    <p:sldId id="394" r:id="rId8"/>
    <p:sldId id="362" r:id="rId9"/>
    <p:sldId id="383" r:id="rId10"/>
    <p:sldId id="385" r:id="rId11"/>
    <p:sldId id="367" r:id="rId12"/>
    <p:sldId id="386" r:id="rId13"/>
    <p:sldId id="395" r:id="rId14"/>
    <p:sldId id="369" r:id="rId15"/>
    <p:sldId id="388" r:id="rId16"/>
    <p:sldId id="389" r:id="rId17"/>
    <p:sldId id="396" r:id="rId18"/>
    <p:sldId id="375" r:id="rId19"/>
    <p:sldId id="401" r:id="rId20"/>
    <p:sldId id="378" r:id="rId21"/>
    <p:sldId id="3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3" autoAdjust="0"/>
  </p:normalViewPr>
  <p:slideViewPr>
    <p:cSldViewPr>
      <p:cViewPr>
        <p:scale>
          <a:sx n="60" d="100"/>
          <a:sy n="60" d="100"/>
        </p:scale>
        <p:origin x="-16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Timings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generation</c:v>
                </c:pt>
                <c:pt idx="1">
                  <c:v>selection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69409706139677"/>
          <c:y val="0.36433436434372951"/>
          <c:w val="0.37169805980134835"/>
          <c:h val="0.424532308254218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0.37345</cdr:x>
      <cdr:y>0.89021</cdr:y>
    </cdr:from>
    <cdr:to>
      <cdr:x>0.746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1320" y="2471441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Total Time = 20hrs</a:t>
          </a:r>
          <a:endParaRPr 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10122-DBC8-4D81-B6EA-75587DCE4A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F329B-4FD5-46D0-AC0D-7DE3F0EC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common way to represent diverse categories is to represent them as mixture of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These</a:t>
            </a:r>
            <a:r>
              <a:rPr lang="en-US" baseline="0" dirty="0" smtClean="0"/>
              <a:t> models can be part based, for example in </a:t>
            </a:r>
            <a:r>
              <a:rPr lang="en-US" baseline="0" dirty="0" err="1" smtClean="0"/>
              <a:t>Poselets</a:t>
            </a:r>
            <a:r>
              <a:rPr lang="en-US" baseline="0" dirty="0" smtClean="0"/>
              <a:t> and DPM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Or can be defined globally, for example in ESVM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these components are defined</a:t>
            </a:r>
            <a:r>
              <a:rPr lang="en-US" baseline="0" dirty="0" smtClean="0"/>
              <a:t> and discovered varies over different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Our focus on a common architecture, which has two major steps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candidate generation step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candidate selection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5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Good</a:t>
            </a:r>
            <a:r>
              <a:rPr lang="en-US" baseline="0" dirty="0" smtClean="0"/>
              <a:t> filters across categories exhibit common traits, low clutter and gradients are spatially correlated.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Neighboring gradient orientation bins are active simultaneously</a:t>
            </a:r>
            <a:r>
              <a:rPr lang="en-US" baseline="0" dirty="0" smtClean="0"/>
              <a:t> – due to the fact that template has to account for small variation in local </a:t>
            </a:r>
            <a:r>
              <a:rPr lang="en-US" baseline="0" dirty="0" err="1" smtClean="0"/>
              <a:t>gradeint</a:t>
            </a:r>
            <a:r>
              <a:rPr lang="en-US" baseline="0" dirty="0" smtClean="0"/>
              <a:t> in order to be robust.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Dominant orientation bins of neighboring cells tend to coincide forming line segments - </a:t>
            </a:r>
            <a:r>
              <a:rPr lang="en-US" baseline="0" dirty="0" smtClean="0"/>
              <a:t>Contours of objects often exhibit such traits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Or disagree by an angle forming curves and corners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1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Relax diversity term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Replace max with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order similarity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Makes less likely that we reject a good filter because a single other selected filter is somewhat similar to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Instead of SVM filter one can learn to rank using LDA filters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Σ</a:t>
            </a:r>
            <a:r>
              <a:rPr lang="en-US" dirty="0" smtClean="0"/>
              <a:t> is covariance matrix of HOG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μ</a:t>
            </a:r>
            <a:r>
              <a:rPr lang="en-US" baseline="-25000" dirty="0" smtClean="0"/>
              <a:t>+ </a:t>
            </a:r>
            <a:r>
              <a:rPr lang="en-US" dirty="0" smtClean="0"/>
              <a:t>mean positive features</a:t>
            </a:r>
            <a:endParaRPr lang="en-US" baseline="-25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μ</a:t>
            </a:r>
            <a:r>
              <a:rPr lang="en-US" baseline="-25000" dirty="0" smtClean="0"/>
              <a:t>-</a:t>
            </a:r>
            <a:r>
              <a:rPr lang="en-US" dirty="0" smtClean="0"/>
              <a:t> mean negative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Σ </a:t>
            </a:r>
            <a:r>
              <a:rPr lang="en-US" dirty="0" smtClean="0"/>
              <a:t>and </a:t>
            </a:r>
            <a:r>
              <a:rPr lang="el-GR" dirty="0" smtClean="0"/>
              <a:t>μ</a:t>
            </a:r>
            <a:r>
              <a:rPr lang="en-US" baseline="-25000" dirty="0" smtClean="0"/>
              <a:t>- </a:t>
            </a:r>
            <a:r>
              <a:rPr lang="en-US" dirty="0" smtClean="0"/>
              <a:t>estimated once for all categories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LDA filter by themselves do not perform very well.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Performance of LDA filters and SVM filters is highly correlated.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Select filters using LDA filters and train SVM filters only for selected filters.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5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Oracle</a:t>
            </a:r>
          </a:p>
          <a:p>
            <a:r>
              <a:rPr lang="en-US" dirty="0" smtClean="0"/>
              <a:t>10%</a:t>
            </a:r>
          </a:p>
          <a:p>
            <a:r>
              <a:rPr lang="en-US" dirty="0" smtClean="0"/>
              <a:t>Random</a:t>
            </a:r>
          </a:p>
          <a:p>
            <a:r>
              <a:rPr lang="en-US" dirty="0" smtClean="0"/>
              <a:t>Norm (</a:t>
            </a:r>
            <a:r>
              <a:rPr lang="en-US" dirty="0" err="1" smtClean="0"/>
              <a:t>svm</a:t>
            </a:r>
            <a:r>
              <a:rPr lang="en-US" dirty="0" smtClean="0"/>
              <a:t>)</a:t>
            </a:r>
          </a:p>
          <a:p>
            <a:r>
              <a:rPr lang="en-US" dirty="0" smtClean="0"/>
              <a:t>Σ – norm (</a:t>
            </a:r>
            <a:r>
              <a:rPr lang="en-US" dirty="0" err="1" smtClean="0"/>
              <a:t>svm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Rank (</a:t>
            </a:r>
            <a:r>
              <a:rPr lang="en-US" dirty="0" err="1" smtClean="0"/>
              <a:t>svm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Rank (</a:t>
            </a:r>
            <a:r>
              <a:rPr lang="en-US" dirty="0" err="1" smtClean="0"/>
              <a:t>lda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+ </a:t>
            </a:r>
            <a:r>
              <a:rPr lang="en-US" dirty="0" err="1" smtClean="0"/>
              <a:t>Div</a:t>
            </a:r>
            <a:r>
              <a:rPr lang="en-US" dirty="0" smtClean="0"/>
              <a:t> – above algorithms with diversity term added.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6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some experiments with exemplar SVM, and the results show that our ranking approach is effective there as well (on an architecture different from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poselets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6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method can rank filters as accurately as a direct evaluation on thousands of examples for the category.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Candidate generation</a:t>
            </a:r>
            <a:r>
              <a:rPr lang="en-US" baseline="0" dirty="0" smtClean="0"/>
              <a:t> step involves generating a large pool of filters or classifiers given a category.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Filters are generated using +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and –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examples using linear classifiers such as SVM, LDA or recently introduced CNNs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Modestly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Impractical</a:t>
            </a:r>
            <a:r>
              <a:rPr lang="en-US" baseline="0" dirty="0" smtClean="0"/>
              <a:t> to use all generated filters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Therefore these architectures select a small subset of filters from the large pool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are 2 sources of inefficiency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redundancy – many candidates are highly similar to each other.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Noise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 smtClean="0"/>
              <a:t>Not all the filters which are generated are discriminative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Conventionally done using expensive explicit evaluation.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Each of the filters is run as a detector often in a sliding window fashion classifying thousands of sub windows.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Greedy selection of diverse filters.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Bottleneck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propose a method which selects a subset of filters</a:t>
            </a:r>
            <a:r>
              <a:rPr lang="en-US" baseline="0" dirty="0" smtClean="0"/>
              <a:t> </a:t>
            </a:r>
            <a:r>
              <a:rPr lang="en-US" dirty="0" smtClean="0"/>
              <a:t>by-passing their explicit</a:t>
            </a:r>
            <a:r>
              <a:rPr lang="en-US" baseline="0" dirty="0" smtClean="0"/>
              <a:t> evaluation on training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generally speaking we present a method which</a:t>
            </a:r>
            <a:r>
              <a:rPr lang="en-US" baseline="0" dirty="0" smtClean="0"/>
              <a:t> au</a:t>
            </a:r>
            <a:r>
              <a:rPr lang="en-US" dirty="0" smtClean="0"/>
              <a:t>tomatically selects a subset of discriminative and non redundant filters</a:t>
            </a:r>
            <a:r>
              <a:rPr lang="en-US" baseline="0" dirty="0" smtClean="0"/>
              <a:t> given a collection of filters.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Given a set of categories for training we learn a model which ranks filters using their intrinsic properties.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Combine ranking scores with a diversity inducing penalty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Components of the automatic selection procedure once learned, on a set of categories can be applied to a novel category. In that sense it is category independent method for filter selection.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Our method can rank filters as accurately as a direct evaluation on thousands of examples.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We show the usefulness</a:t>
            </a:r>
            <a:r>
              <a:rPr lang="en-US" baseline="0" dirty="0" smtClean="0"/>
              <a:t> of our approach on two popular methods, </a:t>
            </a:r>
            <a:r>
              <a:rPr lang="en-US" baseline="0" dirty="0" err="1" smtClean="0"/>
              <a:t>Poselets</a:t>
            </a:r>
            <a:r>
              <a:rPr lang="en-US" baseline="0" dirty="0" smtClean="0"/>
              <a:t> and ESVMs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Poselets</a:t>
            </a:r>
            <a:r>
              <a:rPr lang="en-US" dirty="0" smtClean="0"/>
              <a:t> are semantically aligned discriminative patterns that capture parts of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Patches</a:t>
            </a:r>
            <a:r>
              <a:rPr lang="en-US" baseline="0" dirty="0" smtClean="0"/>
              <a:t> are often far visually, but are close semantically.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1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Candidate </a:t>
            </a:r>
            <a:r>
              <a:rPr lang="en-US" dirty="0" err="1" smtClean="0"/>
              <a:t>genration</a:t>
            </a:r>
            <a:r>
              <a:rPr lang="en-US" dirty="0" smtClean="0"/>
              <a:t> step for </a:t>
            </a:r>
            <a:r>
              <a:rPr lang="en-US" dirty="0" err="1" smtClean="0"/>
              <a:t>poselets</a:t>
            </a:r>
            <a:r>
              <a:rPr lang="en-US" dirty="0" smtClean="0"/>
              <a:t> involves generating</a:t>
            </a:r>
            <a:r>
              <a:rPr lang="en-US" baseline="0" dirty="0" smtClean="0"/>
              <a:t> thousands of random windows over the object. Clustering them using </a:t>
            </a:r>
            <a:r>
              <a:rPr lang="en-US" baseline="0" dirty="0" err="1" smtClean="0"/>
              <a:t>keypoint</a:t>
            </a:r>
            <a:r>
              <a:rPr lang="en-US" baseline="0" dirty="0" smtClean="0"/>
              <a:t> annotations and training linear SVMs for each cluster/</a:t>
            </a:r>
            <a:r>
              <a:rPr lang="en-US" baseline="0" dirty="0" err="1" smtClean="0"/>
              <a:t>poselet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Candidate selection step involves evaluation on each </a:t>
            </a:r>
            <a:r>
              <a:rPr lang="en-US" baseline="0" dirty="0" err="1" smtClean="0"/>
              <a:t>poselet</a:t>
            </a:r>
            <a:r>
              <a:rPr lang="en-US" baseline="0" dirty="0" smtClean="0"/>
              <a:t> on a held out set followed a greedy coverage based method to select complementary </a:t>
            </a:r>
            <a:r>
              <a:rPr lang="en-US" baseline="0" dirty="0" err="1" smtClean="0"/>
              <a:t>poselets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Its takes 20 </a:t>
            </a:r>
            <a:r>
              <a:rPr lang="en-US" baseline="0" dirty="0" err="1" smtClean="0"/>
              <a:t>Hrs</a:t>
            </a:r>
            <a:r>
              <a:rPr lang="en-US" baseline="0" dirty="0" smtClean="0"/>
              <a:t> to train a </a:t>
            </a:r>
            <a:r>
              <a:rPr lang="en-US" baseline="0" dirty="0" err="1" smtClean="0"/>
              <a:t>poselet</a:t>
            </a:r>
            <a:r>
              <a:rPr lang="en-US" baseline="0" dirty="0" smtClean="0"/>
              <a:t> model for a category on a 6 core machine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24 % of the time is spent in candidate </a:t>
            </a:r>
            <a:r>
              <a:rPr lang="en-US" baseline="0" dirty="0" err="1" smtClean="0"/>
              <a:t>genration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Overwhelming 76% is spent for selection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47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Each positive example is used to learn a HOG filter, that discriminates positive from background instances.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Number of exemplars = number of positive instances.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Each of these exemplars are run as detectors during</a:t>
            </a:r>
            <a:r>
              <a:rPr lang="en-US" baseline="0" dirty="0" smtClean="0"/>
              <a:t> test time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Exemplars are likely to be redundant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We can save </a:t>
            </a:r>
            <a:r>
              <a:rPr lang="en-US" dirty="0" smtClean="0"/>
              <a:t>significantly in training time if we can quickly select small set of relevant exemplars.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329B-4FD5-46D0-AC0D-7DE3F0EC35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4"/>
            <a:ext cx="9144000" cy="1620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4" y="1576639"/>
            <a:ext cx="9153525" cy="6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2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3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37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01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09600"/>
            <a:ext cx="9143999" cy="62483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399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671" y="1"/>
            <a:ext cx="838126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600200"/>
            <a:ext cx="8407893" cy="452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4478-FB8D-40CB-942A-240A509856B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199E-512A-442E-9093-5F151ECD356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6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14.png"/><Relationship Id="rId10" Type="http://schemas.openxmlformats.org/officeDocument/2006/relationships/image" Target="../media/image79.jpeg"/><Relationship Id="rId4" Type="http://schemas.openxmlformats.org/officeDocument/2006/relationships/image" Target="../media/image44.jpeg"/><Relationship Id="rId9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6.png"/><Relationship Id="rId5" Type="http://schemas.openxmlformats.org/officeDocument/2006/relationships/image" Target="../media/image43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93.png"/><Relationship Id="rId9" Type="http://schemas.openxmlformats.org/officeDocument/2006/relationships/image" Target="../media/image14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46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95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18" Type="http://schemas.openxmlformats.org/officeDocument/2006/relationships/image" Target="../media/image112.jpeg"/><Relationship Id="rId3" Type="http://schemas.openxmlformats.org/officeDocument/2006/relationships/image" Target="../media/image97.jpeg"/><Relationship Id="rId21" Type="http://schemas.openxmlformats.org/officeDocument/2006/relationships/image" Target="../media/image115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17" Type="http://schemas.openxmlformats.org/officeDocument/2006/relationships/image" Target="../media/image111.jpeg"/><Relationship Id="rId2" Type="http://schemas.openxmlformats.org/officeDocument/2006/relationships/image" Target="../media/image96.jpeg"/><Relationship Id="rId16" Type="http://schemas.openxmlformats.org/officeDocument/2006/relationships/image" Target="../media/image110.jpeg"/><Relationship Id="rId20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5" Type="http://schemas.openxmlformats.org/officeDocument/2006/relationships/image" Target="../media/image109.jpeg"/><Relationship Id="rId10" Type="http://schemas.openxmlformats.org/officeDocument/2006/relationships/image" Target="../media/image104.jpeg"/><Relationship Id="rId19" Type="http://schemas.openxmlformats.org/officeDocument/2006/relationships/image" Target="../media/image113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0.png"/><Relationship Id="rId7" Type="http://schemas.openxmlformats.org/officeDocument/2006/relationships/image" Target="../media/image37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20" Type="http://schemas.openxmlformats.org/officeDocument/2006/relationships/image" Target="../media/image39.png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24" Type="http://schemas.openxmlformats.org/officeDocument/2006/relationships/image" Target="../media/image43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23" Type="http://schemas.openxmlformats.org/officeDocument/2006/relationships/image" Target="../media/image42.png"/><Relationship Id="rId10" Type="http://schemas.openxmlformats.org/officeDocument/2006/relationships/image" Target="../media/image13.png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38.png"/><Relationship Id="rId14" Type="http://schemas.openxmlformats.org/officeDocument/2006/relationships/image" Target="../media/image20.png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20" Type="http://schemas.openxmlformats.org/officeDocument/2006/relationships/image" Target="../media/image44.jpeg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38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20" Type="http://schemas.openxmlformats.org/officeDocument/2006/relationships/image" Target="../media/image44.jpeg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3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59.png"/><Relationship Id="rId26" Type="http://schemas.openxmlformats.org/officeDocument/2006/relationships/image" Target="../media/image66.jpe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8.png"/><Relationship Id="rId25" Type="http://schemas.openxmlformats.org/officeDocument/2006/relationships/image" Target="../media/image6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24" Type="http://schemas.openxmlformats.org/officeDocument/2006/relationships/image" Target="../media/image64.jpe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3.jpeg"/><Relationship Id="rId10" Type="http://schemas.openxmlformats.org/officeDocument/2006/relationships/image" Target="../media/image52.jpeg"/><Relationship Id="rId19" Type="http://schemas.openxmlformats.org/officeDocument/2006/relationships/image" Target="../media/image21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12.jpe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9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chart" Target="../charts/chart1.xml"/><Relationship Id="rId10" Type="http://schemas.openxmlformats.org/officeDocument/2006/relationships/image" Target="../media/image71.png"/><Relationship Id="rId4" Type="http://schemas.openxmlformats.org/officeDocument/2006/relationships/image" Target="../media/image7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562850" cy="4800600"/>
          </a:xfrm>
          <a:solidFill>
            <a:schemeClr val="bg1"/>
          </a:solidFill>
          <a:ln w="13970">
            <a:solidFill>
              <a:srgbClr val="FF6500"/>
            </a:solidFill>
          </a:ln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>
                <a:cs typeface="Arial" panose="020B0604020202020204" pitchFamily="34" charset="0"/>
              </a:rPr>
              <a:t>Knowing a Good HOG Filter </a:t>
            </a:r>
            <a:r>
              <a:rPr lang="en-US" sz="2700" dirty="0">
                <a:cs typeface="Arial" panose="020B0604020202020204" pitchFamily="34" charset="0"/>
              </a:rPr>
              <a:t>W</a:t>
            </a:r>
            <a:r>
              <a:rPr lang="en-US" sz="2700" dirty="0" smtClean="0">
                <a:cs typeface="Arial" panose="020B0604020202020204" pitchFamily="34" charset="0"/>
              </a:rPr>
              <a:t>hen </a:t>
            </a:r>
            <a:r>
              <a:rPr lang="en-US" sz="2700" dirty="0">
                <a:cs typeface="Arial" panose="020B0604020202020204" pitchFamily="34" charset="0"/>
              </a:rPr>
              <a:t>Y</a:t>
            </a:r>
            <a:r>
              <a:rPr lang="en-US" sz="2700" dirty="0" smtClean="0">
                <a:cs typeface="Arial" panose="020B0604020202020204" pitchFamily="34" charset="0"/>
              </a:rPr>
              <a:t>ou </a:t>
            </a:r>
            <a:r>
              <a:rPr lang="en-US" sz="2700" dirty="0">
                <a:cs typeface="Arial" panose="020B0604020202020204" pitchFamily="34" charset="0"/>
              </a:rPr>
              <a:t>S</a:t>
            </a:r>
            <a:r>
              <a:rPr lang="en-US" sz="2700" dirty="0" smtClean="0">
                <a:cs typeface="Arial" panose="020B0604020202020204" pitchFamily="34" charset="0"/>
              </a:rPr>
              <a:t>ee </a:t>
            </a:r>
            <a:r>
              <a:rPr lang="en-US" sz="2700" dirty="0">
                <a:cs typeface="Arial" panose="020B0604020202020204" pitchFamily="34" charset="0"/>
              </a:rPr>
              <a:t>I</a:t>
            </a:r>
            <a:r>
              <a:rPr lang="en-US" sz="2700" dirty="0" smtClean="0">
                <a:cs typeface="Arial" panose="020B0604020202020204" pitchFamily="34" charset="0"/>
              </a:rPr>
              <a:t>t:</a:t>
            </a:r>
            <a:br>
              <a:rPr lang="en-US" sz="2700" dirty="0" smtClean="0">
                <a:cs typeface="Arial" panose="020B0604020202020204" pitchFamily="34" charset="0"/>
              </a:rPr>
            </a:br>
            <a:r>
              <a:rPr lang="en-US" sz="2700" dirty="0" smtClean="0">
                <a:cs typeface="Arial" panose="020B0604020202020204" pitchFamily="34" charset="0"/>
              </a:rPr>
              <a:t>Efficient Selection of Filters for Detection</a:t>
            </a:r>
            <a:r>
              <a:rPr lang="en-US" sz="2700" dirty="0">
                <a:cs typeface="Arial" panose="020B0604020202020204" pitchFamily="34" charset="0"/>
              </a:rPr>
              <a:t/>
            </a:r>
            <a:br>
              <a:rPr lang="en-US" sz="2700" dirty="0">
                <a:cs typeface="Arial" panose="020B0604020202020204" pitchFamily="34" charset="0"/>
              </a:rPr>
            </a:br>
            <a:r>
              <a:rPr lang="en-US" sz="2700" dirty="0" smtClean="0">
                <a:cs typeface="Arial" panose="020B0604020202020204" pitchFamily="34" charset="0"/>
              </a:rPr>
              <a:t/>
            </a:r>
            <a:br>
              <a:rPr lang="en-US" sz="2700" dirty="0" smtClean="0">
                <a:cs typeface="Arial" panose="020B0604020202020204" pitchFamily="34" charset="0"/>
              </a:rPr>
            </a:br>
            <a:r>
              <a:rPr lang="en-US" sz="2700" dirty="0">
                <a:cs typeface="Arial" panose="020B0604020202020204" pitchFamily="34" charset="0"/>
              </a:rPr>
              <a:t/>
            </a:r>
            <a:br>
              <a:rPr lang="en-US" sz="2700" dirty="0">
                <a:cs typeface="Arial" panose="020B0604020202020204" pitchFamily="34" charset="0"/>
              </a:rPr>
            </a:br>
            <a:r>
              <a:rPr lang="en-US" sz="2700" dirty="0" smtClean="0">
                <a:cs typeface="Arial" panose="020B0604020202020204" pitchFamily="34" charset="0"/>
              </a:rPr>
              <a:t/>
            </a:r>
            <a:br>
              <a:rPr lang="en-US" sz="2700" dirty="0" smtClean="0">
                <a:cs typeface="Arial" panose="020B0604020202020204" pitchFamily="34" charset="0"/>
              </a:rPr>
            </a:br>
            <a:r>
              <a:rPr lang="en-US" sz="1300" dirty="0" smtClean="0">
                <a:cs typeface="Arial" panose="020B0604020202020204" pitchFamily="34" charset="0"/>
              </a:rPr>
              <a:t> </a:t>
            </a:r>
            <a:r>
              <a:rPr lang="en-US" sz="2700" dirty="0" smtClean="0">
                <a:cs typeface="Arial" panose="020B0604020202020204" pitchFamily="34" charset="0"/>
              </a:rPr>
              <a:t/>
            </a:r>
            <a:br>
              <a:rPr lang="en-US" sz="2700" dirty="0" smtClean="0">
                <a:cs typeface="Arial" panose="020B0604020202020204" pitchFamily="34" charset="0"/>
              </a:rPr>
            </a:br>
            <a:r>
              <a:rPr lang="en-US" sz="2025" dirty="0" err="1" smtClean="0">
                <a:cs typeface="Arial" panose="020B0604020202020204" pitchFamily="34" charset="0"/>
              </a:rPr>
              <a:t>Ejaz</a:t>
            </a:r>
            <a:r>
              <a:rPr lang="en-US" sz="2025" dirty="0" smtClean="0">
                <a:cs typeface="Arial" panose="020B0604020202020204" pitchFamily="34" charset="0"/>
              </a:rPr>
              <a:t> Ahmed</a:t>
            </a:r>
            <a:r>
              <a:rPr lang="en-US" sz="2025" baseline="30000" dirty="0" smtClean="0">
                <a:cs typeface="Arial" panose="020B0604020202020204" pitchFamily="34" charset="0"/>
              </a:rPr>
              <a:t>1</a:t>
            </a:r>
            <a:r>
              <a:rPr lang="en-US" sz="2025" dirty="0" smtClean="0">
                <a:cs typeface="Arial" panose="020B0604020202020204" pitchFamily="34" charset="0"/>
              </a:rPr>
              <a:t>, Gregory Shakhnarovich</a:t>
            </a:r>
            <a:r>
              <a:rPr lang="en-US" sz="2025" baseline="30000" dirty="0" smtClean="0">
                <a:cs typeface="Arial" panose="020B0604020202020204" pitchFamily="34" charset="0"/>
              </a:rPr>
              <a:t>2</a:t>
            </a:r>
            <a:r>
              <a:rPr lang="en-US" sz="2025" dirty="0" smtClean="0">
                <a:cs typeface="Arial" panose="020B0604020202020204" pitchFamily="34" charset="0"/>
              </a:rPr>
              <a:t>, and </a:t>
            </a:r>
            <a:r>
              <a:rPr lang="en-US" sz="2025" dirty="0" err="1" smtClean="0">
                <a:cs typeface="Arial" panose="020B0604020202020204" pitchFamily="34" charset="0"/>
              </a:rPr>
              <a:t>Subhransu</a:t>
            </a:r>
            <a:r>
              <a:rPr lang="en-US" sz="2025" dirty="0" smtClean="0">
                <a:cs typeface="Arial" panose="020B0604020202020204" pitchFamily="34" charset="0"/>
              </a:rPr>
              <a:t> Maji</a:t>
            </a:r>
            <a:r>
              <a:rPr lang="en-US" sz="2025" baseline="30000" dirty="0" smtClean="0">
                <a:cs typeface="Arial" panose="020B0604020202020204" pitchFamily="34" charset="0"/>
              </a:rPr>
              <a:t>3</a:t>
            </a:r>
            <a:r>
              <a:rPr lang="en-US" sz="2025" dirty="0">
                <a:cs typeface="Arial" panose="020B0604020202020204" pitchFamily="34" charset="0"/>
              </a:rPr>
              <a:t/>
            </a:r>
            <a:br>
              <a:rPr lang="en-US" sz="2025" dirty="0">
                <a:cs typeface="Arial" panose="020B0604020202020204" pitchFamily="34" charset="0"/>
              </a:rPr>
            </a:br>
            <a:r>
              <a:rPr lang="en-US" sz="2025" baseline="30000" dirty="0" smtClean="0">
                <a:cs typeface="Arial" panose="020B0604020202020204" pitchFamily="34" charset="0"/>
              </a:rPr>
              <a:t>1 </a:t>
            </a:r>
            <a:r>
              <a:rPr lang="en-US" sz="2025" dirty="0" smtClean="0">
                <a:cs typeface="Arial" panose="020B0604020202020204" pitchFamily="34" charset="0"/>
              </a:rPr>
              <a:t>University of Maryland, College Park</a:t>
            </a:r>
            <a:br>
              <a:rPr lang="en-US" sz="2025" dirty="0" smtClean="0">
                <a:cs typeface="Arial" panose="020B0604020202020204" pitchFamily="34" charset="0"/>
              </a:rPr>
            </a:br>
            <a:r>
              <a:rPr lang="en-US" sz="2025" baseline="30000" dirty="0" smtClean="0">
                <a:cs typeface="Arial" panose="020B0604020202020204" pitchFamily="34" charset="0"/>
              </a:rPr>
              <a:t>2</a:t>
            </a:r>
            <a:r>
              <a:rPr lang="en-US" sz="2025" dirty="0" smtClean="0">
                <a:cs typeface="Arial" panose="020B0604020202020204" pitchFamily="34" charset="0"/>
              </a:rPr>
              <a:t> Toyota Technological Institute at Chicago</a:t>
            </a:r>
            <a:br>
              <a:rPr lang="en-US" sz="2025" dirty="0" smtClean="0">
                <a:cs typeface="Arial" panose="020B0604020202020204" pitchFamily="34" charset="0"/>
              </a:rPr>
            </a:br>
            <a:r>
              <a:rPr lang="en-US" sz="2025" baseline="30000" dirty="0" smtClean="0">
                <a:cs typeface="Arial" panose="020B0604020202020204" pitchFamily="34" charset="0"/>
              </a:rPr>
              <a:t>3</a:t>
            </a:r>
            <a:r>
              <a:rPr lang="en-US" sz="2025" dirty="0" smtClean="0">
                <a:cs typeface="Arial" panose="020B0604020202020204" pitchFamily="34" charset="0"/>
              </a:rPr>
              <a:t> University of Massachusetts, Amherst</a:t>
            </a:r>
            <a:br>
              <a:rPr lang="en-US" sz="2025" dirty="0" smtClean="0">
                <a:cs typeface="Arial" panose="020B0604020202020204" pitchFamily="34" charset="0"/>
              </a:rPr>
            </a:br>
            <a:r>
              <a:rPr lang="en-US" sz="2250" dirty="0">
                <a:cs typeface="Arial" panose="020B0604020202020204" pitchFamily="34" charset="0"/>
              </a:rPr>
              <a:t/>
            </a:r>
            <a:br>
              <a:rPr lang="en-US" sz="2250" dirty="0">
                <a:cs typeface="Arial" panose="020B0604020202020204" pitchFamily="34" charset="0"/>
              </a:rPr>
            </a:br>
            <a:endParaRPr lang="de-CH" sz="2250" dirty="0">
              <a:cs typeface="Arial" panose="020B0604020202020204" pitchFamily="34" charset="0"/>
            </a:endParaRPr>
          </a:p>
        </p:txBody>
      </p:sp>
      <p:pic>
        <p:nvPicPr>
          <p:cNvPr id="3" name="Picture 2" descr="C:\Users\Ejaz\Desktop\cvss\goodParts\talk\images\Subhransu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1337534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Ejaz\Desktop\cvss\goodParts\talk\images\Ejaz_Ah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156611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Ejaz\Desktop\cvss\goodParts\talk\images\Greg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59" y="3124200"/>
            <a:ext cx="153289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507" y="5943600"/>
            <a:ext cx="8407893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Save significantly in training time if we can quickly select small set of relevant exemplars.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ESVM</a:t>
            </a:r>
            <a:endParaRPr lang="en-US" dirty="0"/>
          </a:p>
        </p:txBody>
      </p:sp>
      <p:pic>
        <p:nvPicPr>
          <p:cNvPr id="7" name="Picture 6" descr="C:\Users\Ejaz\Desktop\cvss\figures\e-sv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/>
          <a:stretch/>
        </p:blipFill>
        <p:spPr bwMode="auto">
          <a:xfrm>
            <a:off x="990600" y="1140809"/>
            <a:ext cx="6934200" cy="16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773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SVM for each positive example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9931" y="3446815"/>
            <a:ext cx="2729780" cy="2268185"/>
            <a:chOff x="4183955" y="1956193"/>
            <a:chExt cx="2593515" cy="1948545"/>
          </a:xfrm>
        </p:grpSpPr>
        <p:pic>
          <p:nvPicPr>
            <p:cNvPr id="8" name="Picture 2" descr="C:\Users\Ejaz\Desktop\cvss\goodParts\talk\images\slidingWindow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670" y="1960964"/>
              <a:ext cx="2590800" cy="194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183955" y="1956193"/>
              <a:ext cx="575486" cy="6104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/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4957769" y="2261423"/>
              <a:ext cx="1447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348169" y="2272225"/>
              <a:ext cx="2033516" cy="6776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348169" y="2921445"/>
              <a:ext cx="2286000" cy="283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348169" y="2939090"/>
              <a:ext cx="2277982" cy="6345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348169" y="3559505"/>
              <a:ext cx="1676400" cy="315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201984" y="3254274"/>
              <a:ext cx="575486" cy="6104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/>
          </p:spPr>
        </p:pic>
      </p:grpSp>
      <p:sp>
        <p:nvSpPr>
          <p:cNvPr id="16" name="TextBox 15"/>
          <p:cNvSpPr txBox="1"/>
          <p:nvPr/>
        </p:nvSpPr>
        <p:spPr>
          <a:xfrm>
            <a:off x="638331" y="42557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Test time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2182773" y="2819400"/>
            <a:ext cx="1193477" cy="63296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3376250" y="2819400"/>
            <a:ext cx="528201" cy="63296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0"/>
          </p:cNvCxnSpPr>
          <p:nvPr/>
        </p:nvCxnSpPr>
        <p:spPr>
          <a:xfrm flipH="1">
            <a:off x="3376250" y="2819400"/>
            <a:ext cx="3414703" cy="63296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Ejaz\Desktop\TTIC\esvmSelected\esvmSelected\bicycle-selected\000001-0003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36" y="3399700"/>
            <a:ext cx="5751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jaz\Desktop\TTIC\esvmSelected\esvmSelected\bicycle-selected\000014-0001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3411468"/>
            <a:ext cx="6371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jaz\Desktop\cvss\goodParts\talk\images\esvmRedundan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8" r="64691"/>
          <a:stretch/>
        </p:blipFill>
        <p:spPr bwMode="auto">
          <a:xfrm>
            <a:off x="6214280" y="3412621"/>
            <a:ext cx="68688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jaz\Desktop\cvss\goodParts\talk\images\esvmRedundant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2" t="40618" r="17049" b="7544"/>
          <a:stretch/>
        </p:blipFill>
        <p:spPr bwMode="auto">
          <a:xfrm flipH="1">
            <a:off x="6398939" y="4495800"/>
            <a:ext cx="48779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jaz\Desktop\cvss\goodParts\talk\images\esvmRedundant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t="40112" r="53794" b="15507"/>
          <a:stretch/>
        </p:blipFill>
        <p:spPr bwMode="auto">
          <a:xfrm flipH="1">
            <a:off x="5559705" y="4500634"/>
            <a:ext cx="5163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Ejaz\Desktop\cvss\goodParts\talk\images\esvmRedundant3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50000" r="54871" b="1942"/>
          <a:stretch/>
        </p:blipFill>
        <p:spPr bwMode="auto">
          <a:xfrm flipH="1">
            <a:off x="7115331" y="4503062"/>
            <a:ext cx="5808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102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Redundant Exemplars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4199" y="1981200"/>
            <a:ext cx="178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Good Filters</a:t>
            </a:r>
            <a:endParaRPr lang="en-US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02070" y="1981200"/>
            <a:ext cx="131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Bad Filters</a:t>
            </a:r>
            <a:endParaRPr lang="en-US" dirty="0">
              <a:latin typeface="+mj-lt"/>
            </a:endParaRPr>
          </a:p>
        </p:txBody>
      </p:sp>
      <p:pic>
        <p:nvPicPr>
          <p:cNvPr id="103" name="Picture 2" descr="C:\Users\Ejaz\Desktop\cvss\selectHuman\paper\f\goodBadFilter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8" b="50000"/>
          <a:stretch/>
        </p:blipFill>
        <p:spPr bwMode="auto">
          <a:xfrm>
            <a:off x="781173" y="700260"/>
            <a:ext cx="3560285" cy="12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C:\Users\Ejaz\Desktop\cvss\selectHuman\paper\f\goodBadFilter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9" r="20420"/>
          <a:stretch/>
        </p:blipFill>
        <p:spPr bwMode="auto">
          <a:xfrm>
            <a:off x="4723396" y="685800"/>
            <a:ext cx="3570966" cy="13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Ejaz\Desktop\cvss\selectHuman\paper\f\goodBadFilter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48" b="75468"/>
          <a:stretch/>
        </p:blipFill>
        <p:spPr bwMode="auto">
          <a:xfrm>
            <a:off x="1143000" y="2895600"/>
            <a:ext cx="263893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jaz\Desktop\TTIC\goodBadMediumFilters\bicycle\bad-39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207000" y="2895600"/>
            <a:ext cx="264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Arrow 36"/>
          <p:cNvSpPr>
            <a:spLocks noChangeAspect="1"/>
          </p:cNvSpPr>
          <p:nvPr/>
        </p:nvSpPr>
        <p:spPr>
          <a:xfrm rot="5400000">
            <a:off x="6219464" y="2411039"/>
            <a:ext cx="524785" cy="27470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>
            <a:spLocks noChangeAspect="1"/>
          </p:cNvSpPr>
          <p:nvPr/>
        </p:nvSpPr>
        <p:spPr>
          <a:xfrm rot="5400000">
            <a:off x="2149557" y="2411039"/>
            <a:ext cx="524785" cy="27470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77671" y="1"/>
            <a:ext cx="838126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Good / Bad Filters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3398520"/>
            <a:ext cx="182880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2377440" y="3581400"/>
            <a:ext cx="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Ejaz\Desktop\cvss\selectHuman\paper\f\goodBadFilter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6592" r="89744" b="90248"/>
          <a:stretch/>
        </p:blipFill>
        <p:spPr bwMode="auto">
          <a:xfrm>
            <a:off x="1920240" y="4934328"/>
            <a:ext cx="914400" cy="9748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813" y="6019800"/>
            <a:ext cx="396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</a:t>
            </a:r>
            <a:r>
              <a:rPr lang="en-US" dirty="0" smtClean="0">
                <a:solidFill>
                  <a:schemeClr val="tx2"/>
                </a:solidFill>
              </a:rPr>
              <a:t>radient orientation within a cell (active simultaneously)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3017520"/>
            <a:ext cx="182880" cy="1828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93720" y="3017520"/>
            <a:ext cx="182880" cy="18288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C:\Users\Ejaz\Desktop\cvss\selectHuman\paper\f\goodBadFilters.pn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1322" r="85096" b="95731"/>
          <a:stretch/>
        </p:blipFill>
        <p:spPr bwMode="auto">
          <a:xfrm>
            <a:off x="5503458" y="5025687"/>
            <a:ext cx="914400" cy="9144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Ejaz\Desktop\cvss\selectHuman\paper\f\goodBadFilters.pn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358" r="83592" b="96000"/>
          <a:stretch/>
        </p:blipFill>
        <p:spPr bwMode="auto">
          <a:xfrm>
            <a:off x="6762662" y="5029200"/>
            <a:ext cx="914400" cy="9144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stCxn id="18" idx="2"/>
            <a:endCxn id="22" idx="1"/>
          </p:cNvCxnSpPr>
          <p:nvPr/>
        </p:nvCxnSpPr>
        <p:spPr>
          <a:xfrm>
            <a:off x="2987040" y="3200400"/>
            <a:ext cx="2516418" cy="22824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26" idx="0"/>
          </p:cNvCxnSpPr>
          <p:nvPr/>
        </p:nvCxnSpPr>
        <p:spPr>
          <a:xfrm>
            <a:off x="3276600" y="3108960"/>
            <a:ext cx="3943262" cy="19202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4413" y="6019800"/>
            <a:ext cx="426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</a:t>
            </a:r>
            <a:r>
              <a:rPr lang="en-US" dirty="0" smtClean="0">
                <a:solidFill>
                  <a:schemeClr val="tx2"/>
                </a:solidFill>
              </a:rPr>
              <a:t>radient orientation of neighboring cells (lines, curves)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0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" grpId="0" animBg="1"/>
      <p:bldP spid="5" grpId="0"/>
      <p:bldP spid="18" grpId="0" animBg="1"/>
      <p:bldP spid="19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0"/>
            <a:ext cx="8407893" cy="6019800"/>
          </a:xfrm>
        </p:spPr>
        <p:txBody>
          <a:bodyPr>
            <a:normAutofit/>
          </a:bodyPr>
          <a:lstStyle/>
          <a:p>
            <a:r>
              <a:rPr lang="en-US" b="1" dirty="0" smtClean="0"/>
              <a:t>Norm: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consistent with high degree of alignment. </a:t>
            </a:r>
          </a:p>
          <a:p>
            <a:r>
              <a:rPr lang="en-US" b="1" dirty="0" smtClean="0"/>
              <a:t>Normalized Norm:</a:t>
            </a:r>
            <a:r>
              <a:rPr lang="en-US" dirty="0" smtClean="0"/>
              <a:t> Makes norm invariant to filter dimension.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45720" indent="0">
              <a:buNone/>
            </a:pPr>
            <a:endParaRPr lang="en-US" b="1" dirty="0" smtClean="0"/>
          </a:p>
          <a:p>
            <a:r>
              <a:rPr lang="en-US" b="1" dirty="0" smtClean="0"/>
              <a:t>Cell Covariance: </a:t>
            </a:r>
            <a:r>
              <a:rPr lang="en-US" dirty="0" smtClean="0"/>
              <a:t>Different orientation bins within a cell are highly structured. Gao et al. ECCV 2012</a:t>
            </a:r>
            <a:endParaRPr lang="en-US" b="1" dirty="0" smtClean="0"/>
          </a:p>
          <a:p>
            <a:r>
              <a:rPr lang="en-US" b="1" dirty="0" smtClean="0"/>
              <a:t>Cell Cross Covariance: </a:t>
            </a:r>
            <a:r>
              <a:rPr lang="en-US" dirty="0" smtClean="0"/>
              <a:t>Strong correlation between filter weights in nearby spatial locations.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filter Ranking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21455" r="50385" b="50373"/>
          <a:stretch/>
        </p:blipFill>
        <p:spPr bwMode="auto">
          <a:xfrm>
            <a:off x="3581400" y="4949588"/>
            <a:ext cx="3562578" cy="12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4" t="17863" r="28392" b="49487"/>
          <a:stretch/>
        </p:blipFill>
        <p:spPr bwMode="auto">
          <a:xfrm>
            <a:off x="7306100" y="4873957"/>
            <a:ext cx="155970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17490" r="4686" b="48741"/>
          <a:stretch/>
        </p:blipFill>
        <p:spPr bwMode="auto">
          <a:xfrm>
            <a:off x="1143000" y="4875094"/>
            <a:ext cx="1598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Users\Ejaz\Desktop\TTIC\goodBadMediumFilters\person\good-001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90197" y="1676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Ejaz\Desktop\TTIC\goodBadMediumFilters\person\good-008.pn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33600" y="1676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Ejaz\Desktop\TTIC\goodBadMediumFilters\person\medium-206.pn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83023" y="1676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Ejaz\Desktop\TTIC\goodBadMediumFilters\person\medium-204.pn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44872" y="1676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Ejaz\Desktop\TTIC\goodBadMediumFilters\person\bad-400.pn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66"/>
          <a:stretch/>
        </p:blipFill>
        <p:spPr bwMode="auto">
          <a:xfrm>
            <a:off x="7315200" y="1676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Ejaz\Desktop\TTIC\goodBadMediumFilters\person\bad-391.png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096000" y="1676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32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Cell Covariance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Cell Cross Covariance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2819400"/>
            <a:ext cx="6705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98201" y="2830773"/>
            <a:ext cx="264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Decreasing Norm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60121"/>
                <a:ext cx="8686800" cy="574547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Φ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– representation of filter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Goal : model ranking score of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by a linear function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&lt;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w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/>
                      </a:rPr>
                      <m:t>Φ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𝒇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&gt;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Training data 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{</m:t>
                    </m:r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i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y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a:rPr lang="en-US" i="1" baseline="-25000" dirty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= 1,</m:t>
                    </m:r>
                    <m:r>
                      <a:rPr lang="en-US" b="0" i="1" dirty="0" smtClean="0">
                        <a:latin typeface="Cambria Math"/>
                      </a:rPr>
                      <m:t>…,</m:t>
                    </m:r>
                    <m:r>
                      <a:rPr lang="en-US" b="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number of training categories.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 …, 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where N is number of filters per category.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y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a:rPr lang="en-US" b="0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estimated quality, obtained by expensive method.</a:t>
                </a:r>
                <a:r>
                  <a:rPr lang="en-US" baseline="-25000" dirty="0" smtClean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a:rPr lang="en-US" b="0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/>
                  <a:t>is ordered in descending value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y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a:rPr lang="en-US" i="1" baseline="-25000" dirty="0">
                        <a:latin typeface="Cambria Math"/>
                      </a:rPr>
                      <m:t>𝑖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Δ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i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j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y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a:rPr lang="en-US" i="1" baseline="-25000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y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j</m:t>
                    </m:r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measures how much better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a:rPr lang="en-US" i="1" baseline="-25000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from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j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el-GR" i="1" dirty="0">
                        <a:latin typeface="Cambria Math"/>
                      </a:rPr>
                      <m:t>Φ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i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j</m:t>
                    </m:r>
                    <m:r>
                      <a:rPr lang="en-US" b="0" i="1" dirty="0" smtClean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𝒇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Cambria Math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i="1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𝒇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Cambria Math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Cambria Math"/>
                          </a:rPr>
                          <m:t>,</m:t>
                        </m:r>
                        <m:r>
                          <a:rPr lang="en-US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4572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Slack rescaled hinge loss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60121"/>
                <a:ext cx="8686800" cy="5745479"/>
              </a:xfrm>
              <a:blipFill rotWithShape="1">
                <a:blip r:embed="rId3"/>
                <a:stretch>
                  <a:fillRect t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</a:t>
            </a:r>
            <a:r>
              <a:rPr lang="en-US" smtClean="0"/>
              <a:t>Rank Filters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52425" r="25422" b="34515"/>
          <a:stretch/>
        </p:blipFill>
        <p:spPr bwMode="auto">
          <a:xfrm>
            <a:off x="1901588" y="4800600"/>
            <a:ext cx="6277970" cy="95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143000"/>
                <a:ext cx="8407893" cy="2468879"/>
              </a:xfrm>
            </p:spPr>
            <p:txBody>
              <a:bodyPr/>
              <a:lstStyle/>
              <a:p>
                <a:r>
                  <a:rPr lang="en-US" dirty="0"/>
                  <a:t>Selected parts should be individually good and complimentary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First filter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𝑎𝑟𝑔𝑚𝑎𝑥</m:t>
                    </m:r>
                    <m:r>
                      <a:rPr lang="en-US" b="0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ŷ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filters selected so far</a:t>
                </a:r>
              </a:p>
              <a:p>
                <a:r>
                  <a:rPr lang="en-US" dirty="0" smtClean="0"/>
                  <a:t>Select next filter using following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143000"/>
                <a:ext cx="8407893" cy="2468879"/>
              </a:xfrm>
              <a:blipFill rotWithShape="1">
                <a:blip r:embed="rId3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approximation for Diversity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t="57276" r="39058" b="30037"/>
          <a:stretch/>
        </p:blipFill>
        <p:spPr bwMode="auto">
          <a:xfrm>
            <a:off x="2730690" y="3048000"/>
            <a:ext cx="3289110" cy="92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Ejaz\Desktop\TTIC\goodBadMediumFilters\bicycle\good-00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067715" y="4952456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jaz\Desktop\TTIC\goodBadMediumFilters\bicycle\good-007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783235" y="5779736"/>
            <a:ext cx="120904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Ejaz\Desktop\TTIC\goodBadMediumFilters\bicycle\good-00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" b="50000"/>
          <a:stretch/>
        </p:blipFill>
        <p:spPr bwMode="auto">
          <a:xfrm>
            <a:off x="4067715" y="4197094"/>
            <a:ext cx="62734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6476" y="4111591"/>
            <a:ext cx="2435667" cy="2357270"/>
            <a:chOff x="99077" y="3492105"/>
            <a:chExt cx="2435667" cy="2357270"/>
          </a:xfrm>
        </p:grpSpPr>
        <p:pic>
          <p:nvPicPr>
            <p:cNvPr id="12" name="Picture 6" descr="C:\Users\Ejaz\Desktop\TTIC\goodPartsSeedsRank-2\bicycle\good-0005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177877" y="4869873"/>
              <a:ext cx="575486" cy="61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8621" y="5238914"/>
              <a:ext cx="575486" cy="61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C:\Users\Ejaz\Desktop\TTIC\goodPartsSeedsRank-2\bicycle\good-0003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38135" y="4424215"/>
              <a:ext cx="575486" cy="61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Ejaz\Desktop\TTIC\goodPartsSeedsRank-2\bicycle\good-0002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392431" y="4306666"/>
              <a:ext cx="575486" cy="61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Ejaz\Desktop\TTIC\goodBadMediumFilters\bicycle\medium-203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551850" y="5160978"/>
              <a:ext cx="575486" cy="61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Ejaz\Desktop\TTIC\goodBadMediumFilters\bicycle\bad-393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99765" y="3912458"/>
              <a:ext cx="575486" cy="61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:\Users\Ejaz\Desktop\TTIC\goodBadMediumFilters\bicycle\good-008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317743" y="3928446"/>
              <a:ext cx="1217001" cy="68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Ejaz\Desktop\TTIC\goodBadMediumFilters\bicycle\medium-206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87508" y="3492105"/>
              <a:ext cx="1180738" cy="66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C:\Users\Ejaz\Desktop\TTIC\goodBadMediumFilters\bicycle\medium-209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926244" y="4869874"/>
              <a:ext cx="575486" cy="61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C:\Users\Ejaz\Desktop\TTIC\goodPartsSeedsRank-2\bicycle\good-0010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99077" y="4815096"/>
              <a:ext cx="589544" cy="903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85800" y="6477000"/>
            <a:ext cx="169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Selected Filters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6488668"/>
            <a:ext cx="246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Not yet Selected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4531944"/>
            <a:ext cx="2362200" cy="159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86400" y="4343400"/>
            <a:ext cx="5459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0.9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86400" y="5879068"/>
            <a:ext cx="5459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86400" y="5117068"/>
            <a:ext cx="5459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971800" y="5257800"/>
            <a:ext cx="2362200" cy="159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71800" y="6080012"/>
            <a:ext cx="2362200" cy="159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Ejaz\Desktop\TTIC\goodBadMediumFilters\bicycle\good-00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239000" y="4981694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056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Added to selected set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172200" y="5301734"/>
            <a:ext cx="9906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8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5" grpId="0" animBg="1"/>
      <p:bldP spid="32" grpId="0" animBg="1"/>
      <p:bldP spid="33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981200" y="924580"/>
            <a:ext cx="7075591" cy="21996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20055" y="3495020"/>
            <a:ext cx="8486414" cy="3286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 Acceleration</a:t>
            </a:r>
            <a:endParaRPr lang="en-US" dirty="0"/>
          </a:p>
        </p:txBody>
      </p:sp>
      <p:pic>
        <p:nvPicPr>
          <p:cNvPr id="4" name="Picture 5" descr="C:\Users\Ejaz\Desktop\TTIC\goodBadMediumFilters\car\good-00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030" r="5035" b="52122"/>
          <a:stretch/>
        </p:blipFill>
        <p:spPr bwMode="auto">
          <a:xfrm>
            <a:off x="7301975" y="1508106"/>
            <a:ext cx="79796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Ejaz\Desktop\TTIC\goodBadMediumFilters\car\good-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2828" r="5455" b="53535"/>
          <a:stretch/>
        </p:blipFill>
        <p:spPr bwMode="auto">
          <a:xfrm>
            <a:off x="7132588" y="1642336"/>
            <a:ext cx="820130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3030" r="4894" b="53738"/>
          <a:stretch/>
        </p:blipFill>
        <p:spPr bwMode="auto">
          <a:xfrm>
            <a:off x="6858000" y="1770072"/>
            <a:ext cx="832936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:\Users\Ejaz\Desktop\TTIC\goodBadMediumFilters\00031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t="41654" r="17237" b="36774"/>
          <a:stretch/>
        </p:blipFill>
        <p:spPr bwMode="auto">
          <a:xfrm>
            <a:off x="676603" y="1322151"/>
            <a:ext cx="132655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C:\Users\Ejaz\Desktop\TTIC\goodBadMediumFilters\00002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34384" r="31091" b="32808"/>
          <a:stretch/>
        </p:blipFill>
        <p:spPr bwMode="auto">
          <a:xfrm>
            <a:off x="458458" y="1517002"/>
            <a:ext cx="132356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C:\Users\Ejaz\Desktop\TTIC\goodBadMediumFilters\00015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2" t="38715" r="27149" b="47709"/>
          <a:stretch/>
        </p:blipFill>
        <p:spPr bwMode="auto">
          <a:xfrm>
            <a:off x="229229" y="1707524"/>
            <a:ext cx="146693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C:\Users\Ejaz\Desktop\TTIC\goodBadMediumFilters\0002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29988" r="6037" b="21915"/>
          <a:stretch/>
        </p:blipFill>
        <p:spPr bwMode="auto">
          <a:xfrm>
            <a:off x="0" y="1874229"/>
            <a:ext cx="1339880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C:\Users\Ejaz\Desktop\TTIC\goodBadMediumFilters\car\medium-20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3435" r="4685" b="54747"/>
          <a:stretch/>
        </p:blipFill>
        <p:spPr bwMode="auto">
          <a:xfrm>
            <a:off x="3776595" y="1153180"/>
            <a:ext cx="86425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3434" r="5874" b="54141"/>
          <a:stretch/>
        </p:blipFill>
        <p:spPr bwMode="auto">
          <a:xfrm>
            <a:off x="3019820" y="1874850"/>
            <a:ext cx="82784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9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3434" r="5874" b="54141"/>
          <a:stretch/>
        </p:blipFill>
        <p:spPr bwMode="auto">
          <a:xfrm>
            <a:off x="2810606" y="2011349"/>
            <a:ext cx="82784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Ejaz\Desktop\TTIC\goodBadMediumFilters\car\medium-20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3435" r="4685" b="54747"/>
          <a:stretch/>
        </p:blipFill>
        <p:spPr bwMode="auto">
          <a:xfrm>
            <a:off x="3224528" y="1723299"/>
            <a:ext cx="86425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3465279" y="1615049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44439" y="1502469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36131" y="1359578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1534180"/>
            <a:ext cx="124116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(w , </a:t>
            </a:r>
            <a:r>
              <a:rPr lang="el-GR" sz="1400" b="1" dirty="0" smtClean="0"/>
              <a:t>λ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08531" y="2600980"/>
            <a:ext cx="20110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 SVM filters</a:t>
            </a:r>
          </a:p>
          <a:p>
            <a:pPr algn="ctr"/>
            <a:r>
              <a:rPr lang="en-US" sz="1400" dirty="0" smtClean="0"/>
              <a:t>(Candidate Generation)</a:t>
            </a:r>
          </a:p>
        </p:txBody>
      </p:sp>
      <p:sp>
        <p:nvSpPr>
          <p:cNvPr id="28" name="Left Arrow 27"/>
          <p:cNvSpPr/>
          <p:nvPr/>
        </p:nvSpPr>
        <p:spPr>
          <a:xfrm rot="10800000">
            <a:off x="2006455" y="1949768"/>
            <a:ext cx="779378" cy="212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 rot="10800000">
            <a:off x="5336294" y="1931609"/>
            <a:ext cx="779378" cy="212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629400" y="2524780"/>
            <a:ext cx="15088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 Selected Filters</a:t>
            </a:r>
          </a:p>
          <a:p>
            <a:pPr algn="ctr"/>
            <a:r>
              <a:rPr lang="en-US" sz="1400" dirty="0" smtClean="0"/>
              <a:t>(SVM) </a:t>
            </a:r>
          </a:p>
        </p:txBody>
      </p:sp>
      <p:sp>
        <p:nvSpPr>
          <p:cNvPr id="33" name="Bent-Up Arrow 32"/>
          <p:cNvSpPr/>
          <p:nvPr/>
        </p:nvSpPr>
        <p:spPr>
          <a:xfrm rot="5400000">
            <a:off x="729357" y="3274636"/>
            <a:ext cx="1529495" cy="619023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0800000">
            <a:off x="1905001" y="4183129"/>
            <a:ext cx="779378" cy="329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6" descr="C:\Users\Ejaz\Desktop\TTIC\goodBadMediumFilters\car\medium-20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3435" r="4685" b="54747"/>
          <a:stretch/>
        </p:blipFill>
        <p:spPr bwMode="auto">
          <a:xfrm>
            <a:off x="3656654" y="3769460"/>
            <a:ext cx="86425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9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3434" r="5874" b="54141"/>
          <a:stretch/>
        </p:blipFill>
        <p:spPr bwMode="auto">
          <a:xfrm>
            <a:off x="2899879" y="4491130"/>
            <a:ext cx="82784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9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3434" r="5874" b="54141"/>
          <a:stretch/>
        </p:blipFill>
        <p:spPr bwMode="auto">
          <a:xfrm>
            <a:off x="2690665" y="4627629"/>
            <a:ext cx="82784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Ejaz\Desktop\TTIC\goodBadMediumFilters\car\medium-20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3435" r="4685" b="54747"/>
          <a:stretch/>
        </p:blipFill>
        <p:spPr bwMode="auto">
          <a:xfrm>
            <a:off x="3104587" y="4339579"/>
            <a:ext cx="86425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>
            <a:off x="3345338" y="4231329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24498" y="4118749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16190" y="3975858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408531" y="5402329"/>
            <a:ext cx="20110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 LDA filters</a:t>
            </a:r>
          </a:p>
          <a:p>
            <a:pPr algn="ctr"/>
            <a:r>
              <a:rPr lang="en-US" sz="1400" dirty="0" smtClean="0"/>
              <a:t>(Candidate Generation)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05400" y="4022462"/>
            <a:ext cx="124116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(w , </a:t>
            </a:r>
            <a:r>
              <a:rPr lang="el-GR" sz="1400" b="1" dirty="0" smtClean="0"/>
              <a:t>λ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51" name="Left Arrow 50"/>
          <p:cNvSpPr/>
          <p:nvPr/>
        </p:nvSpPr>
        <p:spPr>
          <a:xfrm rot="10800000">
            <a:off x="5414379" y="4385044"/>
            <a:ext cx="779378" cy="212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" descr="C:\Users\Ejaz\Desktop\TTIC\goodBadMediumFilters\car\good-00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030" r="5035" b="52122"/>
          <a:stretch/>
        </p:blipFill>
        <p:spPr bwMode="auto">
          <a:xfrm>
            <a:off x="7266758" y="3657600"/>
            <a:ext cx="79796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Ejaz\Desktop\TTIC\goodBadMediumFilters\car\good-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2828" r="5455" b="53535"/>
          <a:stretch/>
        </p:blipFill>
        <p:spPr bwMode="auto">
          <a:xfrm>
            <a:off x="7097371" y="3791830"/>
            <a:ext cx="820130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3030" r="4894" b="53738"/>
          <a:stretch/>
        </p:blipFill>
        <p:spPr bwMode="auto">
          <a:xfrm>
            <a:off x="6822783" y="3919566"/>
            <a:ext cx="832936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629400" y="4650509"/>
            <a:ext cx="15088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 Selected Filters</a:t>
            </a:r>
          </a:p>
          <a:p>
            <a:pPr algn="ctr"/>
            <a:r>
              <a:rPr lang="en-US" sz="1400" dirty="0" smtClean="0"/>
              <a:t>(LDA) </a:t>
            </a:r>
          </a:p>
        </p:txBody>
      </p:sp>
      <p:sp>
        <p:nvSpPr>
          <p:cNvPr id="56" name="Left Arrow 55"/>
          <p:cNvSpPr/>
          <p:nvPr/>
        </p:nvSpPr>
        <p:spPr>
          <a:xfrm rot="16200000">
            <a:off x="7201025" y="5464854"/>
            <a:ext cx="592921" cy="2121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" descr="C:\Users\Ejaz\Desktop\TTIC\goodBadMediumFilters\car\good-00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030" r="5035" b="52122"/>
          <a:stretch/>
        </p:blipFill>
        <p:spPr bwMode="auto">
          <a:xfrm>
            <a:off x="7631078" y="5847314"/>
            <a:ext cx="79796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C:\Users\Ejaz\Desktop\TTIC\goodBadMediumFilters\car\good-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2828" r="5455" b="53535"/>
          <a:stretch/>
        </p:blipFill>
        <p:spPr bwMode="auto">
          <a:xfrm>
            <a:off x="7461691" y="5981544"/>
            <a:ext cx="820130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3030" r="4894" b="53738"/>
          <a:stretch/>
        </p:blipFill>
        <p:spPr bwMode="auto">
          <a:xfrm>
            <a:off x="7187103" y="6109280"/>
            <a:ext cx="832936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5580838" y="6133096"/>
            <a:ext cx="15088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 Selected Filters</a:t>
            </a:r>
          </a:p>
          <a:p>
            <a:pPr algn="ctr"/>
            <a:r>
              <a:rPr lang="en-US" sz="1400" dirty="0" smtClean="0"/>
              <a:t>(SVM)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43800" y="5259180"/>
            <a:ext cx="127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SVM bootstrapping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8099939" y="3639743"/>
            <a:ext cx="10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Poor performance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77200" y="6320135"/>
            <a:ext cx="10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Good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performance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62408" y="1949936"/>
            <a:ext cx="10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Good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performance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00" y="6096000"/>
            <a:ext cx="235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Selection with </a:t>
            </a:r>
          </a:p>
          <a:p>
            <a:pPr algn="ctr"/>
            <a:r>
              <a:rPr lang="en-US" dirty="0" smtClean="0"/>
              <a:t>LDA Acceleration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845132" y="1381780"/>
            <a:ext cx="127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SVM bootstrapping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1387932" y="3914001"/>
            <a:ext cx="1279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LDA</a:t>
            </a:r>
            <a:endParaRPr lang="en-US" sz="1200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1" t="43844" r="35805" b="49813"/>
          <a:stretch/>
        </p:blipFill>
        <p:spPr bwMode="auto">
          <a:xfrm>
            <a:off x="1048159" y="4568585"/>
            <a:ext cx="1567704" cy="35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6629400" y="968514"/>
            <a:ext cx="235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Selection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49" grpId="0"/>
      <p:bldP spid="50" grpId="0" animBg="1"/>
      <p:bldP spid="51" grpId="0" animBg="1"/>
      <p:bldP spid="55" grpId="0"/>
      <p:bldP spid="56" grpId="0" animBg="1"/>
      <p:bldP spid="61" grpId="0"/>
      <p:bldP spid="62" grpId="0"/>
      <p:bldP spid="63" grpId="0"/>
      <p:bldP spid="64" grpId="0"/>
      <p:bldP spid="68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</a:t>
            </a:r>
            <a:r>
              <a:rPr lang="en-US" dirty="0" err="1" smtClean="0"/>
              <a:t>Poselets</a:t>
            </a:r>
            <a:endParaRPr lang="en-US" dirty="0"/>
          </a:p>
        </p:txBody>
      </p:sp>
      <p:pic>
        <p:nvPicPr>
          <p:cNvPr id="11266" name="Picture 2" descr="C:\Users\Ejaz\Desktop\TTIC\esvmSelected\esvmSelected\aeroplane-selected\000007-00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46" y="908559"/>
            <a:ext cx="638584" cy="5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Ejaz\Desktop\TTIC\esvmSelected\esvmSelected\bicycle-selected\000004-000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0" y="1148705"/>
            <a:ext cx="1194406" cy="88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Ejaz\Desktop\TTIC\esvmSelected\esvmSelected\bird-selected\000007-0002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97" y="1746192"/>
            <a:ext cx="267272" cy="67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Ejaz\Desktop\TTIC\esvmSelected\esvmSelected\boat-selected\000013-000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37" y="1795816"/>
            <a:ext cx="399197" cy="5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Ejaz\Desktop\TTIC\esvmSelected\esvmSelected\bottle-selected\000016-0003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53" y="1733611"/>
            <a:ext cx="203048" cy="6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Ejaz\Desktop\TTIC\esvmSelected\esvmSelected\bus-selected\000008-000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69" y="893836"/>
            <a:ext cx="686957" cy="5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Ejaz\Desktop\TTIC\esvmSelected\esvmSelected\car-selected\000012-0003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75" y="2013039"/>
            <a:ext cx="6096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Ejaz\Desktop\TTIC\esvmSelected\esvmSelected\cat-selected\000019-0000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21" y="1307505"/>
            <a:ext cx="560170" cy="4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Ejaz\Desktop\TTIC\esvmSelected\esvmSelected\chair-selected\000004-00034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46" y="1683618"/>
            <a:ext cx="457200" cy="6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Ejaz\Desktop\TTIC\esvmSelected\esvmSelected\cow-selected\000010-00012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67" y="1830523"/>
            <a:ext cx="595312" cy="5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C:\Users\Ejaz\Desktop\TTIC\esvmSelected\esvmSelected\diningtable-selected\000020-0001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29" y="781415"/>
            <a:ext cx="1049577" cy="39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C:\Users\Ejaz\Desktop\TTIC\esvmSelected\esvmSelected\dog-selected\000016-00047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74" y="893836"/>
            <a:ext cx="392427" cy="9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C:\Users\Ejaz\Desktop\TTIC\esvmSelected\esvmSelected\horse-selected\000005-00025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7" y="845920"/>
            <a:ext cx="653101" cy="5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C:\Users\Ejaz\Desktop\TTIC\esvmSelected\esvmSelected\motorbike-selected\000012-00005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48" y="1746192"/>
            <a:ext cx="771339" cy="53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C:\Users\Ejaz\Desktop\TTIC\esvmSelected\esvmSelected\person-selected\000019-00388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99" y="1639742"/>
            <a:ext cx="565539" cy="7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C:\Users\Ejaz\Desktop\TTIC\esvmSelected\esvmSelected\pottedplant-selected\000002-00005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54" y="1298517"/>
            <a:ext cx="3143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C:\Users\Ejaz\Desktop\TTIC\esvmSelected\esvmSelected\sheep-selected\000012-000194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68" y="960551"/>
            <a:ext cx="443481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 descr="C:\Users\Ejaz\Desktop\TTIC\esvmSelected\esvmSelected\sofa-selected\000012-000182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97" y="1930436"/>
            <a:ext cx="8572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C:\Users\Ejaz\Desktop\TTIC\esvmSelected\esvmSelected\train-selected\000015-00002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16" y="1773759"/>
            <a:ext cx="373856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5" name="Picture 21" descr="C:\Users\Ejaz\Desktop\TTIC\esvmSelected\esvmSelected\tvmonitor-selected\000018-000273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74758"/>
            <a:ext cx="740069" cy="6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180" y="2424650"/>
            <a:ext cx="119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Test category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3637" y="2438400"/>
            <a:ext cx="353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Filters used for training from remaining categories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372554" y="3429000"/>
            <a:ext cx="8407893" cy="2286000"/>
          </a:xfrm>
        </p:spPr>
        <p:txBody>
          <a:bodyPr/>
          <a:lstStyle/>
          <a:p>
            <a:r>
              <a:rPr lang="en-US" dirty="0" smtClean="0"/>
              <a:t>800 </a:t>
            </a:r>
            <a:r>
              <a:rPr lang="en-US" dirty="0" err="1" smtClean="0"/>
              <a:t>poselet</a:t>
            </a:r>
            <a:r>
              <a:rPr lang="en-US" dirty="0" smtClean="0"/>
              <a:t> filters for each category</a:t>
            </a:r>
          </a:p>
          <a:p>
            <a:r>
              <a:rPr lang="en-US" dirty="0" smtClean="0"/>
              <a:t>Goal : given a category select 100 out of 800 filters</a:t>
            </a:r>
          </a:p>
          <a:p>
            <a:r>
              <a:rPr lang="en-US" dirty="0" smtClean="0"/>
              <a:t>Ranking task</a:t>
            </a:r>
          </a:p>
          <a:p>
            <a:r>
              <a:rPr lang="en-US" dirty="0" smtClean="0"/>
              <a:t>Detection task</a:t>
            </a:r>
          </a:p>
        </p:txBody>
      </p:sp>
    </p:spTree>
    <p:extLst>
      <p:ext uri="{BB962C8B-B14F-4D97-AF65-F5344CB8AC3E}">
        <p14:creationId xmlns:p14="http://schemas.microsoft.com/office/powerpoint/2010/main" val="4998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Ranker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72554" y="1066800"/>
            <a:ext cx="8407893" cy="8382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redicted ranking vs true ranking as per AP scores.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048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Norm</a:t>
            </a:r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svm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048000"/>
            <a:ext cx="2455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Σ</a:t>
            </a:r>
            <a:r>
              <a:rPr lang="en-US" sz="3600" dirty="0" smtClean="0"/>
              <a:t> – Norm</a:t>
            </a:r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svm</a:t>
            </a:r>
            <a:r>
              <a:rPr lang="en-US" sz="3600" dirty="0" smtClean="0"/>
              <a:t>)</a:t>
            </a:r>
          </a:p>
          <a:p>
            <a:pPr algn="ctr"/>
            <a:r>
              <a:rPr lang="en-US" dirty="0" smtClean="0"/>
              <a:t>Gao et al. ECCV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048000"/>
            <a:ext cx="161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Rank</a:t>
            </a:r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lda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048000"/>
            <a:ext cx="161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Rank</a:t>
            </a:r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svm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352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&lt;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352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&lt;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3352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&lt;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14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5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81400" y="2133600"/>
            <a:ext cx="54864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1x</a:t>
            </a:r>
            <a:endParaRPr lang="en-US" dirty="0"/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3581400" y="2726322"/>
            <a:ext cx="164592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3x</a:t>
            </a:r>
            <a:endParaRPr lang="en-US" dirty="0"/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3581400" y="990600"/>
            <a:ext cx="438912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8x</a:t>
            </a:r>
            <a:endParaRPr lang="en-US" dirty="0"/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3581400" y="1569720"/>
            <a:ext cx="164592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3x</a:t>
            </a:r>
            <a:endParaRPr lang="en-US" dirty="0"/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3581400" y="3200400"/>
            <a:ext cx="164592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3x</a:t>
            </a:r>
            <a:endParaRPr lang="en-US" dirty="0"/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3581400" y="4312920"/>
            <a:ext cx="164592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3x</a:t>
            </a:r>
            <a:endParaRPr lang="en-US" dirty="0"/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3581400" y="3779520"/>
            <a:ext cx="438912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8x</a:t>
            </a:r>
            <a:endParaRPr lang="en-US" dirty="0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3581400" y="5410200"/>
            <a:ext cx="164592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3x</a:t>
            </a:r>
            <a:endParaRPr lang="en-US" dirty="0"/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3581400" y="5989320"/>
            <a:ext cx="164592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3x</a:t>
            </a:r>
            <a:endParaRPr lang="en-US" dirty="0"/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3581400" y="6553199"/>
            <a:ext cx="4389120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8x</a:t>
            </a:r>
            <a:endParaRPr lang="en-US" dirty="0"/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3581400" y="4846320"/>
            <a:ext cx="1316736" cy="18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2.4x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9071" y="5297269"/>
            <a:ext cx="1761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</a:t>
            </a:r>
            <a:r>
              <a:rPr lang="en-US" sz="1600" dirty="0" smtClean="0"/>
              <a:t> – Norm (</a:t>
            </a:r>
            <a:r>
              <a:rPr lang="en-US" sz="1600" dirty="0" err="1" smtClean="0"/>
              <a:t>svm</a:t>
            </a:r>
            <a:r>
              <a:rPr lang="en-US" sz="16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477000"/>
            <a:ext cx="990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Random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892225"/>
            <a:ext cx="1219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 (</a:t>
            </a:r>
            <a:r>
              <a:rPr lang="en-US" sz="1600" dirty="0" err="1" smtClean="0"/>
              <a:t>svm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763869"/>
            <a:ext cx="1143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10% Val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124200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 (</a:t>
            </a:r>
            <a:r>
              <a:rPr lang="en-US" sz="1600" dirty="0" err="1" smtClean="0"/>
              <a:t>svm</a:t>
            </a:r>
            <a:r>
              <a:rPr lang="en-US" sz="1600" dirty="0" smtClean="0"/>
              <a:t>) + </a:t>
            </a:r>
            <a:r>
              <a:rPr lang="en-US" sz="1600" dirty="0" err="1" smtClean="0"/>
              <a:t>Div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4233446"/>
            <a:ext cx="11917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Rank (</a:t>
            </a:r>
            <a:r>
              <a:rPr lang="en-US" sz="1600" dirty="0" err="1" smtClean="0"/>
              <a:t>svm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2609671"/>
            <a:ext cx="21717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</a:t>
            </a:r>
            <a:r>
              <a:rPr lang="en-US" sz="1600" dirty="0" smtClean="0"/>
              <a:t> – Norm (</a:t>
            </a:r>
            <a:r>
              <a:rPr lang="en-US" sz="1600" dirty="0" err="1" smtClean="0"/>
              <a:t>svm</a:t>
            </a:r>
            <a:r>
              <a:rPr lang="en-US" sz="1600" dirty="0" smtClean="0"/>
              <a:t>) + </a:t>
            </a:r>
            <a:r>
              <a:rPr lang="en-US" sz="1600" dirty="0" err="1" smtClean="0"/>
              <a:t>Div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2057400"/>
            <a:ext cx="304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Oracle (expensive evaluation)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1524000"/>
            <a:ext cx="1752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Rank (</a:t>
            </a:r>
            <a:r>
              <a:rPr lang="en-US" sz="1600" dirty="0" err="1" smtClean="0"/>
              <a:t>svm</a:t>
            </a:r>
            <a:r>
              <a:rPr lang="en-US" sz="1600" dirty="0" smtClean="0"/>
              <a:t>) + </a:t>
            </a:r>
            <a:r>
              <a:rPr lang="en-US" sz="1600" dirty="0" err="1" smtClean="0"/>
              <a:t>Div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723382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Rank (</a:t>
            </a:r>
            <a:r>
              <a:rPr lang="en-US" sz="1600" dirty="0" err="1" smtClean="0"/>
              <a:t>lda</a:t>
            </a:r>
            <a:r>
              <a:rPr lang="en-US" sz="1600" dirty="0" smtClean="0"/>
              <a:t>) + </a:t>
            </a:r>
            <a:r>
              <a:rPr lang="en-US" sz="1600" dirty="0" err="1" smtClean="0"/>
              <a:t>Div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762000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Rank (</a:t>
            </a:r>
            <a:r>
              <a:rPr lang="en-US" sz="1600" dirty="0" err="1" smtClean="0"/>
              <a:t>lda</a:t>
            </a:r>
            <a:r>
              <a:rPr lang="en-US" sz="1600" dirty="0" smtClean="0"/>
              <a:t>) + </a:t>
            </a:r>
            <a:r>
              <a:rPr lang="en-US" sz="1600" dirty="0" err="1" smtClean="0"/>
              <a:t>Div</a:t>
            </a:r>
            <a:endParaRPr lang="en-US" sz="1600" dirty="0" smtClean="0"/>
          </a:p>
          <a:p>
            <a:pPr algn="ctr"/>
            <a:r>
              <a:rPr lang="en-US" sz="1600" dirty="0" smtClean="0"/>
              <a:t>2X Seeds</a:t>
            </a:r>
            <a:endParaRPr 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78081" y="3429000"/>
            <a:ext cx="3378481" cy="2400300"/>
            <a:chOff x="426034" y="1936652"/>
            <a:chExt cx="5476204" cy="339734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838200" y="1936652"/>
              <a:ext cx="5064038" cy="33973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393151">
              <a:off x="426034" y="3027419"/>
              <a:ext cx="5196659" cy="52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Increasing Performance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20440" y="609600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Speed up w.r.t. Oracle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35257" y="931123"/>
            <a:ext cx="3018346" cy="131227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800" dirty="0" smtClean="0"/>
              <a:t>By constructing </a:t>
            </a:r>
            <a:r>
              <a:rPr lang="en-US" sz="1800" dirty="0"/>
              <a:t>a </a:t>
            </a:r>
            <a:r>
              <a:rPr lang="en-US" sz="1800" dirty="0" err="1" smtClean="0"/>
              <a:t>poselet</a:t>
            </a:r>
            <a:r>
              <a:rPr lang="en-US" sz="1800" dirty="0" smtClean="0"/>
              <a:t> detector using selected filters</a:t>
            </a:r>
            <a:endParaRPr lang="en-US" dirty="0" smtClean="0"/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5804848" y="4749225"/>
            <a:ext cx="3186752" cy="131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 pitchFamily="18" charset="2"/>
              <a:buNone/>
            </a:pPr>
            <a:r>
              <a:rPr lang="en-US" sz="1800" dirty="0" smtClean="0"/>
              <a:t>Order of magnitude Speed up.</a:t>
            </a:r>
          </a:p>
          <a:p>
            <a:pPr marL="45720" indent="0">
              <a:buFont typeface="Wingdings 2" pitchFamily="18" charset="2"/>
              <a:buNone/>
            </a:pPr>
            <a:r>
              <a:rPr lang="en-US" sz="1800" dirty="0" smtClean="0"/>
              <a:t>Improved performance than Oracle</a:t>
            </a:r>
          </a:p>
        </p:txBody>
      </p:sp>
    </p:spTree>
    <p:extLst>
      <p:ext uri="{BB962C8B-B14F-4D97-AF65-F5344CB8AC3E}">
        <p14:creationId xmlns:p14="http://schemas.microsoft.com/office/powerpoint/2010/main" val="3846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5" grpId="0"/>
      <p:bldP spid="33" grpId="0" build="p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417321"/>
            <a:ext cx="8407893" cy="4526279"/>
          </a:xfrm>
        </p:spPr>
        <p:txBody>
          <a:bodyPr/>
          <a:lstStyle/>
          <a:p>
            <a:r>
              <a:rPr lang="en-US" dirty="0" smtClean="0"/>
              <a:t>Each category has 630 exemplars on average.</a:t>
            </a:r>
          </a:p>
          <a:p>
            <a:r>
              <a:rPr lang="en-US" dirty="0" smtClean="0"/>
              <a:t>Goal select 100 exemplars such that they reproduce result for optimal set of 100 exemplars.</a:t>
            </a:r>
          </a:p>
          <a:p>
            <a:r>
              <a:rPr lang="en-US" dirty="0" smtClean="0"/>
              <a:t>Optimal set – weights of each exemplar in the final scoring model. (Oracle)</a:t>
            </a:r>
            <a:endParaRPr lang="en-US" dirty="0"/>
          </a:p>
          <a:p>
            <a:r>
              <a:rPr lang="en-US" dirty="0" smtClean="0"/>
              <a:t>Frequency of exemplars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</a:t>
            </a:r>
            <a:r>
              <a:rPr lang="en-US" smtClean="0"/>
              <a:t>with exemplar SVMs</a:t>
            </a:r>
            <a:endParaRPr lang="en-US"/>
          </a:p>
        </p:txBody>
      </p:sp>
      <p:pic>
        <p:nvPicPr>
          <p:cNvPr id="11267" name="Picture 3" descr="C:\Users\Ejaz\Desktop\TTIC\esvmSelected\esvmSelected\bicycle-selected\000013-000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26121"/>
            <a:ext cx="3124200" cy="179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Ejaz\Desktop\TTIC\esvmSelected\esvmSelected\bicycle-selected\000008-000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621389"/>
            <a:ext cx="2143125" cy="2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943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Frequent Exemplar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943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Rare Exemplar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Visual Category as Collection of filters</a:t>
            </a:r>
            <a:endParaRPr lang="en-US" sz="3600" dirty="0"/>
          </a:p>
        </p:txBody>
      </p:sp>
      <p:pic>
        <p:nvPicPr>
          <p:cNvPr id="4" name="Picture 3" descr="C:\Users\Ejaz\Desktop\cvss\figures\e-sv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/>
          <a:stretch/>
        </p:blipFill>
        <p:spPr bwMode="auto">
          <a:xfrm>
            <a:off x="1177371" y="5108450"/>
            <a:ext cx="6652049" cy="16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7" t="52587" r="28536" b="9142"/>
          <a:stretch/>
        </p:blipFill>
        <p:spPr bwMode="auto">
          <a:xfrm>
            <a:off x="4936381" y="1412586"/>
            <a:ext cx="3326532" cy="332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25559" r="60178" b="17109"/>
          <a:stretch/>
        </p:blipFill>
        <p:spPr bwMode="auto">
          <a:xfrm>
            <a:off x="295643" y="1381054"/>
            <a:ext cx="3740639" cy="321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4245" y="1034202"/>
            <a:ext cx="11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Poselets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019" y="104470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Mid Level Discriminative Patches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1657" y="4739118"/>
            <a:ext cx="354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Exemplar SVMs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447800"/>
            <a:ext cx="8407893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We have presented an automatic mechanism for selecting diverse set of discriminative filters.</a:t>
            </a:r>
          </a:p>
          <a:p>
            <a:r>
              <a:rPr lang="en-US" dirty="0" smtClean="0"/>
              <a:t>Order of magnitude improvement in training time.</a:t>
            </a:r>
          </a:p>
          <a:p>
            <a:r>
              <a:rPr lang="en-US" dirty="0" smtClean="0"/>
              <a:t>Our approach is applicable to any discriminative architecture that uses a collection of filters.</a:t>
            </a:r>
          </a:p>
          <a:p>
            <a:r>
              <a:rPr lang="en-US" dirty="0" smtClean="0"/>
              <a:t>Insight into what makes a good filter for object detection.</a:t>
            </a:r>
          </a:p>
          <a:p>
            <a:r>
              <a:rPr lang="en-US" dirty="0" smtClean="0"/>
              <a:t>Can be used as an attention mechanism during test time</a:t>
            </a:r>
          </a:p>
          <a:p>
            <a:pPr lvl="1"/>
            <a:r>
              <a:rPr lang="en-US" dirty="0" smtClean="0"/>
              <a:t>Reduce number of convolutions / hashing lookups.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-990600"/>
            <a:ext cx="8381260" cy="6096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-1295400" y="6057299"/>
            <a:ext cx="8407893" cy="78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4800600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/>
              <a:t>Bottom line: One can tell whether a filter is useful for a category without knowing what that category is, just by “looking” at the filter.</a:t>
            </a:r>
          </a:p>
        </p:txBody>
      </p:sp>
    </p:spTree>
    <p:extLst>
      <p:ext uri="{BB962C8B-B14F-4D97-AF65-F5344CB8AC3E}">
        <p14:creationId xmlns:p14="http://schemas.microsoft.com/office/powerpoint/2010/main" val="37593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  <a:endParaRPr lang="en-US" dirty="0"/>
          </a:p>
        </p:txBody>
      </p:sp>
      <p:pic>
        <p:nvPicPr>
          <p:cNvPr id="4" name="Picture 4" descr="C:\Users\Ejaz\Desktop\TTIC\goodBadMediumFilters\0008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t="50000" r="23818"/>
          <a:stretch/>
        </p:blipFill>
        <p:spPr bwMode="auto">
          <a:xfrm>
            <a:off x="533400" y="1725634"/>
            <a:ext cx="1113911" cy="6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Ejaz\Desktop\TTIC\goodBadMediumFilters\0006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66327" r="12325" b="4291"/>
          <a:stretch/>
        </p:blipFill>
        <p:spPr bwMode="auto">
          <a:xfrm>
            <a:off x="838200" y="1997397"/>
            <a:ext cx="1090303" cy="6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jaz\Desktop\TTIC\goodBadMediumFilters\0005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22655" r="13055"/>
          <a:stretch/>
        </p:blipFill>
        <p:spPr bwMode="auto">
          <a:xfrm>
            <a:off x="1171568" y="2310185"/>
            <a:ext cx="1133087" cy="83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Ejaz\Desktop\TTIC\goodBadMediumFilters\000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3" t="36195" r="29346" b="31902"/>
          <a:stretch/>
        </p:blipFill>
        <p:spPr bwMode="auto">
          <a:xfrm>
            <a:off x="1647311" y="2740983"/>
            <a:ext cx="1155522" cy="8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093061" y="1384538"/>
            <a:ext cx="2851331" cy="2425462"/>
            <a:chOff x="1763748" y="3807818"/>
            <a:chExt cx="3171371" cy="2543145"/>
          </a:xfrm>
        </p:grpSpPr>
        <p:pic>
          <p:nvPicPr>
            <p:cNvPr id="9" name="Picture 6" descr="C:\Users\Ejaz\Desktop\TTIC\goodPartsSeedsRank-2\bicycle\good-0005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89593" y="5309125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825035" y="571088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C:\Users\Ejaz\Desktop\TTIC\goodPartsSeedsRank-2\bicycle\good-0003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657658" y="4856655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jaz\Desktop\TTIC\goodPartsSeedsRank-2\bicycle\good-0002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375316" y="464211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C:\Users\Ejaz\Desktop\TTIC\goodBadMediumFilters\bicycle\medium-203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785155" y="5629165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Ejaz\Desktop\TTIC\goodBadMediumFilters\bicycle\bad-391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785155" y="4888019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Ejaz\Desktop\TTIC\goodBadMediumFilters\bicycle\bad-392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236511" y="549553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Ejaz\Desktop\TTIC\goodBadMediumFilters\bicycle\bad-393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392533" y="4320067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Ejaz\Desktop\TTIC\goodBadMediumFilters\bicycle\good-008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338596" y="3925501"/>
              <a:ext cx="1353600" cy="71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C:\Users\Ejaz\Desktop\TTIC\goodBadMediumFilters\bicycle\medium-202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295039" y="4513754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Ejaz\Desktop\TTIC\goodBadMediumFilters\bicycle\medium-206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299257" y="3807818"/>
              <a:ext cx="1313267" cy="695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:\Users\Ejaz\Desktop\TTIC\goodBadMediumFilters\bicycle\medium-209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201572" y="5323937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:\Users\Ejaz\Desktop\TTIC\goodPartsSeedsRank-2\bicycle\good-0010.pn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763748" y="4652066"/>
              <a:ext cx="655716" cy="94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ight Arrow 21"/>
          <p:cNvSpPr/>
          <p:nvPr/>
        </p:nvSpPr>
        <p:spPr>
          <a:xfrm>
            <a:off x="3048000" y="2310185"/>
            <a:ext cx="583095" cy="30523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21838" y="1609299"/>
            <a:ext cx="1769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+mj-lt"/>
              </a:rPr>
              <a:t>Candidate Generation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84840"/>
            <a:ext cx="1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Pool of Filters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80999" y="3886200"/>
            <a:ext cx="8407893" cy="609600"/>
          </a:xfrm>
        </p:spPr>
        <p:txBody>
          <a:bodyPr/>
          <a:lstStyle/>
          <a:p>
            <a:r>
              <a:rPr lang="en-US" dirty="0" smtClean="0"/>
              <a:t>Filters are generated using positives and negatives examples.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381000" y="838200"/>
            <a:ext cx="8407893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Generation of a large pool of filters.</a:t>
            </a:r>
          </a:p>
        </p:txBody>
      </p:sp>
      <p:pic>
        <p:nvPicPr>
          <p:cNvPr id="28" name="Picture 3" descr="C:\Users\Ejaz\Desktop\Adobe\Proposal\dogs\dog1.jpg"/>
          <p:cNvPicPr>
            <a:picLocks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1" t="10362" r="46703" b="64638"/>
          <a:stretch/>
        </p:blipFill>
        <p:spPr bwMode="auto">
          <a:xfrm>
            <a:off x="4093061" y="5029001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Ejaz\Desktop\Adobe\Proposal\dogs\dog1.jpg"/>
          <p:cNvPicPr>
            <a:picLocks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66627" r="78077" b="10293"/>
          <a:stretch/>
        </p:blipFill>
        <p:spPr bwMode="auto">
          <a:xfrm>
            <a:off x="5139964" y="4519599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Ejaz\Desktop\Adobe\Proposal\dogs\dog1.jpg"/>
          <p:cNvPicPr>
            <a:picLocks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1" t="24264" r="23907" b="59683"/>
          <a:stretch/>
        </p:blipFill>
        <p:spPr bwMode="auto">
          <a:xfrm>
            <a:off x="4818222" y="5126442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Ejaz\Desktop\Adobe\Proposal\dogs\dog1.jpg"/>
          <p:cNvPicPr>
            <a:picLocks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858" r="36233" b="45475"/>
          <a:stretch/>
        </p:blipFill>
        <p:spPr bwMode="auto">
          <a:xfrm>
            <a:off x="4031724" y="6001996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Ejaz\Desktop\Adobe\Proposal\statueofLiberty.jpg"/>
          <p:cNvPicPr>
            <a:picLocks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1" t="16269" r="8304" b="70925"/>
          <a:stretch/>
        </p:blipFill>
        <p:spPr bwMode="auto">
          <a:xfrm>
            <a:off x="3768205" y="5542699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Ejaz\Desktop\Adobe\Proposal\statueofLiberty.jpg"/>
          <p:cNvPicPr>
            <a:picLocks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3" t="75855" r="52441" b="12072"/>
          <a:stretch/>
        </p:blipFill>
        <p:spPr bwMode="auto">
          <a:xfrm>
            <a:off x="4293219" y="4519599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Ejaz\Desktop\Adobe\Proposal\statueofLiberty.jpg"/>
          <p:cNvPicPr>
            <a:picLocks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82340" r="73466" b="2244"/>
          <a:stretch/>
        </p:blipFill>
        <p:spPr bwMode="auto">
          <a:xfrm>
            <a:off x="4708334" y="5771299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transfer\objects_on_white_bg\0003_17202192-london-red-telephone-booth-isolated-on-white-background.jpg"/>
          <p:cNvPicPr>
            <a:picLocks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17790" r="15017" b="33373"/>
          <a:stretch/>
        </p:blipFill>
        <p:spPr bwMode="auto">
          <a:xfrm>
            <a:off x="5271979" y="5314099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 descr="D:\transfer\objects_on_white_bg\wheel.jpg"/>
          <p:cNvPicPr>
            <a:picLocks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17250" r="25521" b="41375"/>
          <a:stretch/>
        </p:blipFill>
        <p:spPr bwMode="auto">
          <a:xfrm>
            <a:off x="5226275" y="5972993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jaz\Desktop\bicycle-seeds-lda\000037-000002.jpg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26442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jaz\Desktop\bicycle-seeds-lda\000037-000003.jpg"/>
          <p:cNvPicPr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33" y="5486201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jaz\Desktop\bicycle-seeds-lda\000030-000000.jpg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4801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jaz\Desktop\bicycle-seeds-lda\000030-000001.jpg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7" y="4453676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jaz\Desktop\bicycle-seeds-lda\000030-000002.jpg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28" y="4453676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jaz\Desktop\bicycle-seeds-lda\000030-000003.jpg"/>
          <p:cNvPicPr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72" y="4742449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Ejaz\Desktop\bicycle-seeds-lda\000030-000004.jpg"/>
          <p:cNvPicPr>
            <a:picLocks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03" y="5929753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Ejaz\Desktop\bicycle-seeds-lda\000030-000009.jpg"/>
          <p:cNvPicPr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0" y="5184274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H="1">
            <a:off x="2590800" y="4453676"/>
            <a:ext cx="914400" cy="2175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200400" y="4529876"/>
            <a:ext cx="914400" cy="2175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895600" y="4453676"/>
            <a:ext cx="914400" cy="2175724"/>
          </a:xfrm>
          <a:prstGeom prst="line">
            <a:avLst/>
          </a:prstGeom>
          <a:ln w="28575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C:\Users\Ejaz\Desktop\TTIC\goodPartsSeedsDiversity\bicycle\good-0011.pn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000567" y="4858637"/>
            <a:ext cx="1788326" cy="12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>
            <a:off x="6368906" y="5542699"/>
            <a:ext cx="49145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66800" y="64591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Positives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5800" y="6488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Negatives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60357" y="6211669"/>
            <a:ext cx="220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Filter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smtClean="0">
                <a:solidFill>
                  <a:schemeClr val="tx2"/>
                </a:solidFill>
              </a:rPr>
              <a:t>SVM Classifier)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40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728" y="4439086"/>
            <a:ext cx="8407893" cy="433020"/>
          </a:xfrm>
        </p:spPr>
        <p:txBody>
          <a:bodyPr>
            <a:normAutofit/>
          </a:bodyPr>
          <a:lstStyle/>
          <a:p>
            <a:r>
              <a:rPr lang="en-US" dirty="0" smtClean="0"/>
              <a:t>Two sources of inefficiency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Selection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4914" y="1411069"/>
            <a:ext cx="7246379" cy="2919393"/>
            <a:chOff x="594914" y="1411069"/>
            <a:chExt cx="7246379" cy="2919393"/>
          </a:xfrm>
        </p:grpSpPr>
        <p:pic>
          <p:nvPicPr>
            <p:cNvPr id="57" name="Picture 8" descr="C:\Users\Ejaz\Desktop\TTIC\goodPartsSeedsRank-2\bicycle\good-000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644003" y="2091835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9" descr="C:\Users\Ejaz\Desktop\TTIC\goodPartsSeedsRank-2\bicycle\good-000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831080" y="2981269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0" descr="C:\Users\Ejaz\Desktop\TTIC\goodPartsSeedsRank-2\bicycle\seeds-0002.png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523" y="2091835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1" descr="C:\Users\Ejaz\Desktop\TTIC\goodPartsSeedsRank-2\bicycle\seeds-000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981269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378253" y="3277460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2" descr="C:\Users\Ejaz\Desktop\TTIC\goodPartsSeedsRank-2\bicycle\seeds-000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773" y="3277460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ight Arrow 65"/>
            <p:cNvSpPr/>
            <p:nvPr/>
          </p:nvSpPr>
          <p:spPr>
            <a:xfrm>
              <a:off x="3898019" y="2987504"/>
              <a:ext cx="583095" cy="305231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61914" y="2403160"/>
              <a:ext cx="17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  <a:latin typeface="+mj-lt"/>
                </a:rPr>
                <a:t>Candidate</a:t>
              </a: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  <a:latin typeface="+mj-lt"/>
                </a:rPr>
                <a:t>Selection</a:t>
              </a:r>
              <a:endParaRPr lang="en-US" sz="16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10200" y="1411069"/>
              <a:ext cx="2069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Selected Filters (n)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(n &lt;&lt; N)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94914" y="1905000"/>
              <a:ext cx="2851331" cy="2425462"/>
              <a:chOff x="1763748" y="3807818"/>
              <a:chExt cx="3171371" cy="2543145"/>
            </a:xfrm>
          </p:grpSpPr>
          <p:pic>
            <p:nvPicPr>
              <p:cNvPr id="69" name="Picture 6" descr="C:\Users\Ejaz\Desktop\TTIC\goodPartsSeedsRank-2\bicycle\good-0005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89593" y="5309125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7" descr="C:\Users\Ejaz\Desktop\TTIC\goodPartsSeedsRank-2\bicycle\good-0001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2825035" y="5710883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9" descr="C:\Users\Ejaz\Desktop\TTIC\goodPartsSeedsRank-2\bicycle\good-000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2657658" y="4856655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8" descr="C:\Users\Ejaz\Desktop\TTIC\goodPartsSeedsRank-2\bicycle\good-000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375316" y="4642113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8" descr="C:\Users\Ejaz\Desktop\TTIC\goodBadMediumFilters\bicycle\medium-203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785155" y="5629165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9" descr="C:\Users\Ejaz\Desktop\TTIC\goodBadMediumFilters\bicycle\bad-391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785155" y="4888019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0" descr="C:\Users\Ejaz\Desktop\TTIC\goodBadMediumFilters\bicycle\bad-392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2236511" y="5495533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1" descr="C:\Users\Ejaz\Desktop\TTIC\goodBadMediumFilters\bicycle\bad-393.pn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2392533" y="4320067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2" descr="C:\Users\Ejaz\Desktop\TTIC\goodBadMediumFilters\bicycle\good-008.pn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338596" y="3925501"/>
                <a:ext cx="1353600" cy="716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3" descr="C:\Users\Ejaz\Desktop\TTIC\goodBadMediumFilters\bicycle\medium-202.pn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4295039" y="4513754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4" descr="C:\Users\Ejaz\Desktop\TTIC\goodBadMediumFilters\bicycle\medium-206.pn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2299257" y="3807818"/>
                <a:ext cx="1313267" cy="695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5" descr="C:\Users\Ejaz\Desktop\TTIC\goodBadMediumFilters\bicycle\medium-209.png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4201572" y="5323937"/>
                <a:ext cx="64008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6" descr="C:\Users\Ejaz\Desktop\TTIC\goodPartsSeedsRank-2\bicycle\good-0010.png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1763748" y="4652066"/>
                <a:ext cx="655716" cy="947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8" name="TextBox 87"/>
            <p:cNvSpPr txBox="1"/>
            <p:nvPr/>
          </p:nvSpPr>
          <p:spPr>
            <a:xfrm>
              <a:off x="1066800" y="1535668"/>
              <a:ext cx="2127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Pool of Filters (N)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Content Placeholder 3"/>
          <p:cNvSpPr txBox="1">
            <a:spLocks/>
          </p:cNvSpPr>
          <p:nvPr/>
        </p:nvSpPr>
        <p:spPr>
          <a:xfrm>
            <a:off x="381000" y="729023"/>
            <a:ext cx="8407893" cy="490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Impractical to use all generated filters.</a:t>
            </a:r>
          </a:p>
          <a:p>
            <a:pPr marL="4572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3074" name="Picture 2" descr="C:\Users\Ejaz\Desktop\TTIC\goodPartsSeeds\bicycle\seeds-0001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01" y="5403463"/>
            <a:ext cx="731520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jaz\Desktop\TTIC\goodPartsSeeds\bicycle\seeds-0003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14" y="538878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jaz\Desktop\TTIC\goodPartsSeeds\bicycle\good-0001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 b="51042"/>
          <a:stretch/>
        </p:blipFill>
        <p:spPr bwMode="auto">
          <a:xfrm>
            <a:off x="818139" y="5403463"/>
            <a:ext cx="731520" cy="7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jaz\Desktop\TTIC\goodPartsSeeds\bicycle\good-0003.pn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2"/>
          <a:stretch/>
        </p:blipFill>
        <p:spPr bwMode="auto">
          <a:xfrm>
            <a:off x="2530394" y="5411869"/>
            <a:ext cx="731520" cy="7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3"/>
          <p:cNvSpPr txBox="1">
            <a:spLocks/>
          </p:cNvSpPr>
          <p:nvPr/>
        </p:nvSpPr>
        <p:spPr>
          <a:xfrm>
            <a:off x="381000" y="5791200"/>
            <a:ext cx="8407893" cy="86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147" name="Picture 3" descr="C:\Users\Ejaz\Desktop\TTIC\goodBadMediumFilters\bicycle\good-003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 b="50000"/>
          <a:stretch/>
        </p:blipFill>
        <p:spPr bwMode="auto">
          <a:xfrm>
            <a:off x="5562600" y="5297346"/>
            <a:ext cx="904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jaz\Desktop\TTIC\goodBadMediumFilters\bicycle\bad-392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5"/>
          <a:stretch/>
        </p:blipFill>
        <p:spPr bwMode="auto">
          <a:xfrm>
            <a:off x="6847353" y="5280755"/>
            <a:ext cx="92504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5906869"/>
            <a:ext cx="1938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lvl="1" algn="ctr"/>
            <a:r>
              <a:rPr lang="en-US" dirty="0" smtClean="0">
                <a:solidFill>
                  <a:schemeClr val="tx2"/>
                </a:solidFill>
              </a:rPr>
              <a:t>Redundancy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29319" y="5906869"/>
            <a:ext cx="1938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lvl="1" algn="ctr"/>
            <a:r>
              <a:rPr lang="en-US" dirty="0" smtClean="0">
                <a:solidFill>
                  <a:schemeClr val="tx2"/>
                </a:solidFill>
              </a:rPr>
              <a:t>Noise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4003" y="4876800"/>
            <a:ext cx="73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good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61950" y="4876800"/>
            <a:ext cx="73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bad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2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43" grpId="0"/>
      <p:bldP spid="5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Selection </a:t>
            </a:r>
            <a:r>
              <a:rPr lang="en-US" dirty="0" err="1"/>
              <a:t>C</a:t>
            </a:r>
            <a:r>
              <a:rPr lang="en-US" dirty="0" err="1" smtClean="0"/>
              <a:t>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7" name="Picture 8" descr="C:\Users\Ejaz\Desktop\TTIC\goodPartsSeedsRank-2\bicycle\good-0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276644" y="185137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" descr="C:\Users\Ejaz\Desktop\TTIC\goodPartsSeedsRank-2\bicycle\good-000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281620" y="258289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C:\Users\Ejaz\Desktop\TTIC\goodPartsSeedsRank-2\bicycle\seeds-0002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164" y="185137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Ejaz\Desktop\TTIC\goodPartsSeedsRank-2\bicycle\seeds-00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40" y="258289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C:\Users\Ejaz\Desktop\TTIC\goodPartsSeedsRank-2\bicycle\good-000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283866" y="333548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Ejaz\Desktop\TTIC\goodPartsSeedsRank-2\bicycle\seeds-00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86" y="333548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ight Arrow 65"/>
          <p:cNvSpPr/>
          <p:nvPr/>
        </p:nvSpPr>
        <p:spPr>
          <a:xfrm>
            <a:off x="3161888" y="3148923"/>
            <a:ext cx="685519" cy="29682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611645" y="2554224"/>
            <a:ext cx="1769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+mj-lt"/>
              </a:rPr>
              <a:t>Expensive Evaluation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74744" y="4230469"/>
            <a:ext cx="206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Selected Filters (n)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(n &lt;&lt; N)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1327" y="1616516"/>
            <a:ext cx="2851331" cy="2425462"/>
            <a:chOff x="1763748" y="3807818"/>
            <a:chExt cx="3171371" cy="2543145"/>
          </a:xfrm>
        </p:grpSpPr>
        <p:pic>
          <p:nvPicPr>
            <p:cNvPr id="69" name="Picture 6" descr="C:\Users\Ejaz\Desktop\TTIC\goodPartsSeedsRank-2\bicycle\good-0005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89593" y="5309125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825035" y="571088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9" descr="C:\Users\Ejaz\Desktop\TTIC\goodPartsSeedsRank-2\bicycle\good-000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657658" y="4856655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8" descr="C:\Users\Ejaz\Desktop\TTIC\goodPartsSeedsRank-2\bicycle\good-000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375316" y="464211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C:\Users\Ejaz\Desktop\TTIC\goodBadMediumFilters\bicycle\medium-203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785155" y="5629165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 descr="C:\Users\Ejaz\Desktop\TTIC\goodBadMediumFilters\bicycle\bad-391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785155" y="4888019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C:\Users\Ejaz\Desktop\TTIC\goodBadMediumFilters\bicycle\bad-392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236511" y="549553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 descr="C:\Users\Ejaz\Desktop\TTIC\goodBadMediumFilters\bicycle\bad-393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392533" y="4320067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 descr="C:\Users\Ejaz\Desktop\TTIC\goodBadMediumFilters\bicycle\good-008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338596" y="3925501"/>
              <a:ext cx="1353600" cy="71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C:\Users\Ejaz\Desktop\TTIC\goodBadMediumFilters\bicycle\medium-202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295039" y="4513754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 descr="C:\Users\Ejaz\Desktop\TTIC\goodBadMediumFilters\bicycle\medium-206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299257" y="3807818"/>
              <a:ext cx="1313267" cy="695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 descr="C:\Users\Ejaz\Desktop\TTIC\goodBadMediumFilters\bicycle\medium-209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201572" y="5323937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 descr="C:\Users\Ejaz\Desktop\TTIC\goodPartsSeedsRank-2\bicycle\good-0010.pn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763748" y="4652066"/>
              <a:ext cx="655716" cy="94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973406" y="1798821"/>
            <a:ext cx="2729780" cy="2268185"/>
            <a:chOff x="4183955" y="1956193"/>
            <a:chExt cx="2593515" cy="1948545"/>
          </a:xfrm>
        </p:grpSpPr>
        <p:pic>
          <p:nvPicPr>
            <p:cNvPr id="4098" name="Picture 2" descr="C:\Users\Ejaz\Desktop\cvss\goodParts\talk\images\slidingWindows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670" y="1960964"/>
              <a:ext cx="2590800" cy="194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183955" y="1956193"/>
              <a:ext cx="575486" cy="6104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957769" y="2261423"/>
              <a:ext cx="1447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4348169" y="2272225"/>
              <a:ext cx="2033516" cy="6776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348169" y="2921445"/>
              <a:ext cx="2286000" cy="283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4348169" y="2939090"/>
              <a:ext cx="2277982" cy="6345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348169" y="3559505"/>
              <a:ext cx="1676400" cy="315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201984" y="3254274"/>
              <a:ext cx="575486" cy="6104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/>
          </p:spPr>
        </p:pic>
      </p:grpSp>
      <p:sp>
        <p:nvSpPr>
          <p:cNvPr id="13" name="TextBox 12"/>
          <p:cNvSpPr txBox="1"/>
          <p:nvPr/>
        </p:nvSpPr>
        <p:spPr>
          <a:xfrm>
            <a:off x="3962400" y="4230469"/>
            <a:ext cx="2510270" cy="38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Run as detector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1" name="Right Arrow 90"/>
          <p:cNvSpPr/>
          <p:nvPr/>
        </p:nvSpPr>
        <p:spPr>
          <a:xfrm>
            <a:off x="6797949" y="3084755"/>
            <a:ext cx="441051" cy="25114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33474" y="4237387"/>
            <a:ext cx="21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Pool of Filters (N)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Content Placeholder 3"/>
          <p:cNvSpPr txBox="1">
            <a:spLocks/>
          </p:cNvSpPr>
          <p:nvPr/>
        </p:nvSpPr>
        <p:spPr>
          <a:xfrm>
            <a:off x="2373109" y="5584212"/>
            <a:ext cx="3875291" cy="66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dirty="0" smtClean="0"/>
              <a:t>Bottleneck</a:t>
            </a:r>
          </a:p>
          <a:p>
            <a:pPr marL="45720" indent="0">
              <a:buFont typeface="Wingdings 2" pitchFamily="18" charset="2"/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6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/>
      <p:bldP spid="13" grpId="0"/>
      <p:bldP spid="91" grpId="0" animBg="1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Propose</a:t>
            </a:r>
            <a:endParaRPr lang="en-US" dirty="0"/>
          </a:p>
        </p:txBody>
      </p:sp>
      <p:pic>
        <p:nvPicPr>
          <p:cNvPr id="57" name="Picture 8" descr="C:\Users\Ejaz\Desktop\TTIC\goodPartsSeedsRank-2\bicycle\good-0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276644" y="185137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" descr="C:\Users\Ejaz\Desktop\TTIC\goodPartsSeedsRank-2\bicycle\good-000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281620" y="258289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C:\Users\Ejaz\Desktop\TTIC\goodPartsSeedsRank-2\bicycle\seeds-0002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164" y="185137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Ejaz\Desktop\TTIC\goodPartsSeedsRank-2\bicycle\seeds-00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40" y="258289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C:\Users\Ejaz\Desktop\TTIC\goodPartsSeedsRank-2\bicycle\good-000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283866" y="333548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Ejaz\Desktop\TTIC\goodPartsSeedsRank-2\bicycle\seeds-00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86" y="333548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ight Arrow 65"/>
          <p:cNvSpPr/>
          <p:nvPr/>
        </p:nvSpPr>
        <p:spPr>
          <a:xfrm>
            <a:off x="3161888" y="3148923"/>
            <a:ext cx="685519" cy="29682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611645" y="2554224"/>
            <a:ext cx="1769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+mj-lt"/>
              </a:rPr>
              <a:t>Expensive Evaluation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74744" y="4230469"/>
            <a:ext cx="206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Selected Filters (n)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(n &lt;&lt; N)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1327" y="1616516"/>
            <a:ext cx="2851331" cy="2425462"/>
            <a:chOff x="1763748" y="3807818"/>
            <a:chExt cx="3171371" cy="2543145"/>
          </a:xfrm>
        </p:grpSpPr>
        <p:pic>
          <p:nvPicPr>
            <p:cNvPr id="69" name="Picture 6" descr="C:\Users\Ejaz\Desktop\TTIC\goodPartsSeedsRank-2\bicycle\good-0005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89593" y="5309125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825035" y="571088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9" descr="C:\Users\Ejaz\Desktop\TTIC\goodPartsSeedsRank-2\bicycle\good-000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657658" y="4856655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8" descr="C:\Users\Ejaz\Desktop\TTIC\goodPartsSeedsRank-2\bicycle\good-000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375316" y="464211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C:\Users\Ejaz\Desktop\TTIC\goodBadMediumFilters\bicycle\medium-203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785155" y="5629165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 descr="C:\Users\Ejaz\Desktop\TTIC\goodBadMediumFilters\bicycle\bad-391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785155" y="4888019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C:\Users\Ejaz\Desktop\TTIC\goodBadMediumFilters\bicycle\bad-392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236511" y="5495533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 descr="C:\Users\Ejaz\Desktop\TTIC\goodBadMediumFilters\bicycle\bad-393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392533" y="4320067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 descr="C:\Users\Ejaz\Desktop\TTIC\goodBadMediumFilters\bicycle\good-008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338596" y="3925501"/>
              <a:ext cx="1353600" cy="71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C:\Users\Ejaz\Desktop\TTIC\goodBadMediumFilters\bicycle\medium-202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295039" y="4513754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 descr="C:\Users\Ejaz\Desktop\TTIC\goodBadMediumFilters\bicycle\medium-206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299257" y="3807818"/>
              <a:ext cx="1313267" cy="695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 descr="C:\Users\Ejaz\Desktop\TTIC\goodBadMediumFilters\bicycle\medium-209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201572" y="5323937"/>
              <a:ext cx="64008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 descr="C:\Users\Ejaz\Desktop\TTIC\goodPartsSeedsRank-2\bicycle\good-0010.pn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763748" y="4652066"/>
              <a:ext cx="655716" cy="94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973406" y="1798821"/>
            <a:ext cx="2729780" cy="2268185"/>
            <a:chOff x="4183955" y="1956193"/>
            <a:chExt cx="2593515" cy="1948545"/>
          </a:xfrm>
        </p:grpSpPr>
        <p:pic>
          <p:nvPicPr>
            <p:cNvPr id="4098" name="Picture 2" descr="C:\Users\Ejaz\Desktop\cvss\goodParts\talk\images\slidingWindows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670" y="1960964"/>
              <a:ext cx="2590800" cy="194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183955" y="1956193"/>
              <a:ext cx="575486" cy="6104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957769" y="2261423"/>
              <a:ext cx="1447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4348169" y="2272225"/>
              <a:ext cx="2033516" cy="6776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348169" y="2921445"/>
              <a:ext cx="2286000" cy="283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4348169" y="2939090"/>
              <a:ext cx="2277982" cy="6345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348169" y="3559505"/>
              <a:ext cx="1676400" cy="315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7" descr="C:\Users\Ejaz\Desktop\TTIC\goodPartsSeedsRank-2\bicycle\good-000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201984" y="3254274"/>
              <a:ext cx="575486" cy="6104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/>
          </p:spPr>
        </p:pic>
      </p:grpSp>
      <p:sp>
        <p:nvSpPr>
          <p:cNvPr id="13" name="TextBox 12"/>
          <p:cNvSpPr txBox="1"/>
          <p:nvPr/>
        </p:nvSpPr>
        <p:spPr>
          <a:xfrm>
            <a:off x="3962400" y="4230469"/>
            <a:ext cx="2510270" cy="38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Run as detector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1" name="Right Arrow 90"/>
          <p:cNvSpPr/>
          <p:nvPr/>
        </p:nvSpPr>
        <p:spPr>
          <a:xfrm>
            <a:off x="6797949" y="3084755"/>
            <a:ext cx="441051" cy="25114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33474" y="4237387"/>
            <a:ext cx="21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Pool of Filters (N)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Curved Right Arrow 38"/>
          <p:cNvSpPr/>
          <p:nvPr/>
        </p:nvSpPr>
        <p:spPr>
          <a:xfrm rot="16200000">
            <a:off x="4448851" y="2186279"/>
            <a:ext cx="1014027" cy="5785470"/>
          </a:xfrm>
          <a:prstGeom prst="curv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6635" y="4900228"/>
            <a:ext cx="241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By passes explicit evaluation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35027" y="5586028"/>
            <a:ext cx="98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fast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327" y="6096000"/>
            <a:ext cx="907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Our Contribution : fast automatic selection of  </a:t>
            </a:r>
            <a:r>
              <a:rPr lang="en-US" dirty="0">
                <a:solidFill>
                  <a:srgbClr val="7030A0"/>
                </a:solidFill>
              </a:rPr>
              <a:t>a subset of discriminative and non redundant filters given a collection of filters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Independent Model</a:t>
            </a:r>
            <a:endParaRPr lang="en-US" dirty="0"/>
          </a:p>
        </p:txBody>
      </p:sp>
      <p:pic>
        <p:nvPicPr>
          <p:cNvPr id="291" name="Picture 14" descr="C:\Users\Ejaz\Desktop\TTIC\goodBadMediumFilters\horse\good-0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221" r="5175" b="57779"/>
          <a:stretch/>
        </p:blipFill>
        <p:spPr bwMode="auto">
          <a:xfrm>
            <a:off x="1509367" y="3394832"/>
            <a:ext cx="90024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" name="Picture 5" descr="C:\Users\Ejaz\Desktop\TTIC\goodBadMediumFilters\car\good-00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030" r="5035" b="52122"/>
          <a:stretch/>
        </p:blipFill>
        <p:spPr bwMode="auto">
          <a:xfrm>
            <a:off x="5975823" y="3962272"/>
            <a:ext cx="79796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Picture 20" descr="C:\Users\Ejaz\Desktop\TTIC\goodBadMediumFilters\horse\good-0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4343" r="6853" b="54445"/>
          <a:stretch/>
        </p:blipFill>
        <p:spPr bwMode="auto">
          <a:xfrm>
            <a:off x="3539044" y="3527104"/>
            <a:ext cx="846799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19" descr="C:\Users\Ejaz\Desktop\TTIC\goodBadMediumFilters\bicycle\good-00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3637" r="4894" b="53939"/>
          <a:stretch/>
        </p:blipFill>
        <p:spPr bwMode="auto">
          <a:xfrm>
            <a:off x="3416393" y="1676018"/>
            <a:ext cx="83832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13" descr="C:\Users\Ejaz\Desktop\TTIC\goodBadMediumFilters\horse\good-0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5" t="3333" r="5804" b="53434"/>
          <a:stretch/>
        </p:blipFill>
        <p:spPr bwMode="auto">
          <a:xfrm>
            <a:off x="2041137" y="3812886"/>
            <a:ext cx="56229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4" descr="C:\Users\Ejaz\Desktop\TTIC\goodBadMediumFilters\0008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t="50000" r="23818"/>
          <a:stretch/>
        </p:blipFill>
        <p:spPr bwMode="auto">
          <a:xfrm>
            <a:off x="122046" y="1771278"/>
            <a:ext cx="951610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3" descr="C:\Users\Ejaz\Desktop\TTIC\goodBadMediumFilters\00067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66327" r="12325" b="4291"/>
          <a:stretch/>
        </p:blipFill>
        <p:spPr bwMode="auto">
          <a:xfrm>
            <a:off x="221242" y="1866539"/>
            <a:ext cx="931441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6" descr="C:\Users\Ejaz\Desktop\TTIC\goodBadMediumFilters\00040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6667" r="16061" b="13838"/>
          <a:stretch/>
        </p:blipFill>
        <p:spPr bwMode="auto">
          <a:xfrm>
            <a:off x="180485" y="3583395"/>
            <a:ext cx="774047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8" descr="C:\Users\Ejaz\Desktop\TTIC\goodBadMediumFilters\00052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3" t="40063" r="29055" b="11377"/>
          <a:stretch/>
        </p:blipFill>
        <p:spPr bwMode="auto">
          <a:xfrm>
            <a:off x="374946" y="3685150"/>
            <a:ext cx="624035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Picture 5" descr="C:\Users\Ejaz\Desktop\TTIC\goodBadMediumFilters\00034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9111"/>
          <a:stretch/>
        </p:blipFill>
        <p:spPr bwMode="auto">
          <a:xfrm>
            <a:off x="447571" y="3766880"/>
            <a:ext cx="551410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7" descr="C:\Users\Ejaz\Desktop\TTIC\goodBadMediumFilters\00001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22116" r="16060" b="8155"/>
          <a:stretch/>
        </p:blipFill>
        <p:spPr bwMode="auto">
          <a:xfrm>
            <a:off x="567509" y="3867011"/>
            <a:ext cx="677835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2" descr="C:\Users\Ejaz\Desktop\TTIC\goodBadMediumFilters\000565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22655" r="13055"/>
          <a:stretch/>
        </p:blipFill>
        <p:spPr bwMode="auto">
          <a:xfrm>
            <a:off x="370563" y="1940150"/>
            <a:ext cx="747672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Picture 9" descr="C:\Users\Ejaz\Desktop\TTIC\goodBadMediumFilters\000535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3" t="36195" r="29346" b="31902"/>
          <a:stretch/>
        </p:blipFill>
        <p:spPr bwMode="auto">
          <a:xfrm>
            <a:off x="494206" y="2057060"/>
            <a:ext cx="751137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10" descr="C:\Users\Ejaz\Desktop\TTIC\goodBadMediumFilters\bicycle\good-005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1212" r="4686" b="52626"/>
          <a:stretch/>
        </p:blipFill>
        <p:spPr bwMode="auto">
          <a:xfrm>
            <a:off x="1744216" y="1909839"/>
            <a:ext cx="909745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11" descr="C:\Users\Ejaz\Desktop\TTIC\goodBadMediumFilters\bicycle\medium-204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3333" r="5244" b="53839"/>
          <a:stretch/>
        </p:blipFill>
        <p:spPr bwMode="auto">
          <a:xfrm>
            <a:off x="1916963" y="2026750"/>
            <a:ext cx="845622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11" descr="C:\Users\Ejaz\Desktop\TTIC\goodBadMediumFilters\bicycle\medium-204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3333" r="5244" b="53839"/>
          <a:stretch/>
        </p:blipFill>
        <p:spPr bwMode="auto">
          <a:xfrm>
            <a:off x="1281588" y="1294975"/>
            <a:ext cx="845622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10" descr="C:\Users\Ejaz\Desktop\TTIC\goodBadMediumFilters\bicycle\good-005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1212" r="4686" b="52626"/>
          <a:stretch/>
        </p:blipFill>
        <p:spPr bwMode="auto">
          <a:xfrm>
            <a:off x="2054739" y="2152321"/>
            <a:ext cx="909745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12" descr="C:\Users\Ejaz\Desktop\TTIC\goodBadMediumFilters\horse\good-010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2627" r="6263" b="53737"/>
          <a:stretch/>
        </p:blipFill>
        <p:spPr bwMode="auto">
          <a:xfrm>
            <a:off x="2181460" y="3899487"/>
            <a:ext cx="55524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12" descr="C:\Users\Ejaz\Desktop\TTIC\goodBadMediumFilters\horse\good-010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2627" r="6263" b="53737"/>
          <a:stretch/>
        </p:blipFill>
        <p:spPr bwMode="auto">
          <a:xfrm>
            <a:off x="2364129" y="4057532"/>
            <a:ext cx="55524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Picture 15" descr="C:\Users\Ejaz\Desktop\TTIC\goodBadMediumFilters\horse\good-002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4040" r="4335" b="53536"/>
          <a:stretch/>
        </p:blipFill>
        <p:spPr bwMode="auto">
          <a:xfrm>
            <a:off x="3742195" y="3717625"/>
            <a:ext cx="84356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18" descr="C:\Users\Ejaz\Desktop\TTIC\goodBadMediumFilters\bicycle\good-008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40" r="3958" b="54041"/>
          <a:stretch/>
        </p:blipFill>
        <p:spPr bwMode="auto">
          <a:xfrm>
            <a:off x="3542856" y="1836229"/>
            <a:ext cx="115067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3" descr="C:\Users\Ejaz\Desktop\TTIC\goodBadMediumFilters\bicycle\good-007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029" r="3851" b="53334"/>
          <a:stretch/>
        </p:blipFill>
        <p:spPr bwMode="auto">
          <a:xfrm>
            <a:off x="3835555" y="1996440"/>
            <a:ext cx="1100298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Oval 312"/>
          <p:cNvSpPr/>
          <p:nvPr/>
        </p:nvSpPr>
        <p:spPr>
          <a:xfrm>
            <a:off x="2185106" y="1533127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2276797" y="1676018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2368489" y="1818909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2432674" y="3533599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2524365" y="3676490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2616057" y="3819381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9" name="Picture 4" descr="C:\Users\Ejaz\Desktop\TTIC\goodBadMediumFilters\car\good-002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2828" r="5455" b="53535"/>
          <a:stretch/>
        </p:blipFill>
        <p:spPr bwMode="auto">
          <a:xfrm>
            <a:off x="5806436" y="4096502"/>
            <a:ext cx="820130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6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3030" r="4894" b="53738"/>
          <a:stretch/>
        </p:blipFill>
        <p:spPr bwMode="auto">
          <a:xfrm>
            <a:off x="5531848" y="4224238"/>
            <a:ext cx="832936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25" descr="C:\Users\Ejaz\Desktop\TTIC\goodBadMediumFilters\000317.jp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t="41654" r="17237" b="36774"/>
          <a:stretch/>
        </p:blipFill>
        <p:spPr bwMode="auto">
          <a:xfrm>
            <a:off x="7611813" y="2520565"/>
            <a:ext cx="132655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22" descr="C:\Users\Ejaz\Desktop\TTIC\goodBadMediumFilters\000026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34384" r="31091" b="32808"/>
          <a:stretch/>
        </p:blipFill>
        <p:spPr bwMode="auto">
          <a:xfrm>
            <a:off x="7393668" y="2715416"/>
            <a:ext cx="132356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23" descr="C:\Users\Ejaz\Desktop\TTIC\goodBadMediumFilters\000153.jpg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2" t="38715" r="27149" b="47709"/>
          <a:stretch/>
        </p:blipFill>
        <p:spPr bwMode="auto">
          <a:xfrm>
            <a:off x="7164439" y="2905938"/>
            <a:ext cx="146693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1" descr="C:\Users\Ejaz\Desktop\TTIC\goodBadMediumFilters\000220.jp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29988" r="6037" b="21915"/>
          <a:stretch/>
        </p:blipFill>
        <p:spPr bwMode="auto">
          <a:xfrm>
            <a:off x="6935210" y="3072643"/>
            <a:ext cx="1339880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26" descr="C:\Users\Ejaz\Desktop\TTIC\goodBadMediumFilters\car\medium-202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3435" r="4685" b="54747"/>
          <a:stretch/>
        </p:blipFill>
        <p:spPr bwMode="auto">
          <a:xfrm>
            <a:off x="6457498" y="1247345"/>
            <a:ext cx="86425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Picture 29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3434" r="5874" b="54141"/>
          <a:stretch/>
        </p:blipFill>
        <p:spPr bwMode="auto">
          <a:xfrm>
            <a:off x="5700723" y="1969015"/>
            <a:ext cx="82784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29" descr="C:\Users\Ejaz\Desktop\TTIC\goodBadMediumFilters\car\good-007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3434" r="5874" b="54141"/>
          <a:stretch/>
        </p:blipFill>
        <p:spPr bwMode="auto">
          <a:xfrm>
            <a:off x="5491509" y="2105514"/>
            <a:ext cx="827844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Picture 327" descr="C:\Users\Ejaz\Desktop\TTIC\goodBadMediumFilters\car\medium-202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3435" r="4685" b="54747"/>
          <a:stretch/>
        </p:blipFill>
        <p:spPr bwMode="auto">
          <a:xfrm>
            <a:off x="5905431" y="1817464"/>
            <a:ext cx="864253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" name="Oval 328"/>
          <p:cNvSpPr/>
          <p:nvPr/>
        </p:nvSpPr>
        <p:spPr>
          <a:xfrm>
            <a:off x="6146182" y="1709214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6225342" y="1596634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6317034" y="1453743"/>
            <a:ext cx="27507" cy="47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76200" y="1219200"/>
            <a:ext cx="5105400" cy="4267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TextBox 332"/>
          <p:cNvSpPr txBox="1"/>
          <p:nvPr/>
        </p:nvSpPr>
        <p:spPr>
          <a:xfrm>
            <a:off x="235055" y="4599800"/>
            <a:ext cx="10603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Images +/-</a:t>
            </a:r>
            <a:endParaRPr lang="en-US" sz="1200" dirty="0"/>
          </a:p>
        </p:txBody>
      </p:sp>
      <p:sp>
        <p:nvSpPr>
          <p:cNvPr id="334" name="TextBox 333"/>
          <p:cNvSpPr txBox="1"/>
          <p:nvPr/>
        </p:nvSpPr>
        <p:spPr>
          <a:xfrm>
            <a:off x="1402237" y="4810780"/>
            <a:ext cx="21791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Pool (Candidate Filters)</a:t>
            </a:r>
          </a:p>
          <a:p>
            <a:pPr algn="ctr"/>
            <a:r>
              <a:rPr lang="en-US" sz="1400" dirty="0" smtClean="0"/>
              <a:t>N &gt;&gt; n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3698017" y="4810780"/>
            <a:ext cx="137537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Selected Filters (n)</a:t>
            </a:r>
            <a:endParaRPr lang="en-US" sz="1400" dirty="0"/>
          </a:p>
        </p:txBody>
      </p:sp>
      <p:sp>
        <p:nvSpPr>
          <p:cNvPr id="336" name="Right Arrow 335"/>
          <p:cNvSpPr/>
          <p:nvPr/>
        </p:nvSpPr>
        <p:spPr>
          <a:xfrm>
            <a:off x="1359882" y="2247581"/>
            <a:ext cx="275075" cy="129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ight Arrow 336"/>
          <p:cNvSpPr/>
          <p:nvPr/>
        </p:nvSpPr>
        <p:spPr>
          <a:xfrm>
            <a:off x="1359882" y="4022892"/>
            <a:ext cx="275075" cy="129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ight Arrow 337"/>
          <p:cNvSpPr/>
          <p:nvPr/>
        </p:nvSpPr>
        <p:spPr>
          <a:xfrm>
            <a:off x="3102021" y="3997957"/>
            <a:ext cx="275075" cy="129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ight Arrow 338"/>
          <p:cNvSpPr/>
          <p:nvPr/>
        </p:nvSpPr>
        <p:spPr>
          <a:xfrm>
            <a:off x="3102021" y="2260571"/>
            <a:ext cx="275075" cy="147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/>
          <p:cNvSpPr txBox="1"/>
          <p:nvPr/>
        </p:nvSpPr>
        <p:spPr>
          <a:xfrm>
            <a:off x="1314036" y="4154958"/>
            <a:ext cx="575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fast</a:t>
            </a:r>
            <a:endParaRPr lang="en-US" sz="1400" b="1" dirty="0"/>
          </a:p>
        </p:txBody>
      </p:sp>
      <p:sp>
        <p:nvSpPr>
          <p:cNvPr id="341" name="TextBox 340"/>
          <p:cNvSpPr txBox="1"/>
          <p:nvPr/>
        </p:nvSpPr>
        <p:spPr>
          <a:xfrm>
            <a:off x="3030728" y="4140848"/>
            <a:ext cx="575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slow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5440156" y="1219200"/>
            <a:ext cx="3575971" cy="4267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/>
          <p:cNvSpPr txBox="1"/>
          <p:nvPr/>
        </p:nvSpPr>
        <p:spPr>
          <a:xfrm>
            <a:off x="4693530" y="2920768"/>
            <a:ext cx="124116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(w , </a:t>
            </a:r>
            <a:r>
              <a:rPr lang="el-GR" sz="1400" b="1" dirty="0" smtClean="0"/>
              <a:t>λ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344" name="Block Arc 343"/>
          <p:cNvSpPr/>
          <p:nvPr/>
        </p:nvSpPr>
        <p:spPr>
          <a:xfrm>
            <a:off x="1700693" y="3246193"/>
            <a:ext cx="3235160" cy="19713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5" name="Block Arc 344"/>
          <p:cNvSpPr/>
          <p:nvPr/>
        </p:nvSpPr>
        <p:spPr>
          <a:xfrm flipV="1">
            <a:off x="1497419" y="2650273"/>
            <a:ext cx="3438433" cy="166705"/>
          </a:xfrm>
          <a:prstGeom prst="blockArc">
            <a:avLst>
              <a:gd name="adj1" fmla="val 1088208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6" name="Down Arrow 345"/>
          <p:cNvSpPr/>
          <p:nvPr/>
        </p:nvSpPr>
        <p:spPr>
          <a:xfrm>
            <a:off x="5531848" y="3384213"/>
            <a:ext cx="178794" cy="768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/>
          <p:cNvSpPr txBox="1"/>
          <p:nvPr/>
        </p:nvSpPr>
        <p:spPr>
          <a:xfrm>
            <a:off x="7228141" y="4160086"/>
            <a:ext cx="13770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Test Category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5656414" y="3569284"/>
            <a:ext cx="575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fast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6400800" y="2438400"/>
            <a:ext cx="11950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 candidates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5531848" y="4819617"/>
            <a:ext cx="109471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 selected</a:t>
            </a:r>
          </a:p>
        </p:txBody>
      </p:sp>
      <p:sp>
        <p:nvSpPr>
          <p:cNvPr id="351" name="Left Arrow 350"/>
          <p:cNvSpPr/>
          <p:nvPr/>
        </p:nvSpPr>
        <p:spPr>
          <a:xfrm rot="2411982">
            <a:off x="7375997" y="2031353"/>
            <a:ext cx="779378" cy="212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TextBox 351"/>
          <p:cNvSpPr txBox="1"/>
          <p:nvPr/>
        </p:nvSpPr>
        <p:spPr>
          <a:xfrm>
            <a:off x="7911997" y="1873963"/>
            <a:ext cx="54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fast</a:t>
            </a:r>
            <a:endParaRPr lang="en-US" sz="1400" b="1" dirty="0"/>
          </a:p>
        </p:txBody>
      </p:sp>
      <p:sp>
        <p:nvSpPr>
          <p:cNvPr id="353" name="Down Arrow 352"/>
          <p:cNvSpPr/>
          <p:nvPr/>
        </p:nvSpPr>
        <p:spPr>
          <a:xfrm>
            <a:off x="5531848" y="2676254"/>
            <a:ext cx="178794" cy="24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13" descr="C:\Users\Ejaz\Desktop\TTIC\goodBadMediumFilters\horse\good-0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3" r="5804" b="53434"/>
          <a:stretch/>
        </p:blipFill>
        <p:spPr bwMode="auto">
          <a:xfrm>
            <a:off x="3882413" y="3843196"/>
            <a:ext cx="824865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" name="Arc 354"/>
          <p:cNvSpPr/>
          <p:nvPr/>
        </p:nvSpPr>
        <p:spPr>
          <a:xfrm flipH="1">
            <a:off x="3697781" y="3072314"/>
            <a:ext cx="1650684" cy="34532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Arc 355"/>
          <p:cNvSpPr/>
          <p:nvPr/>
        </p:nvSpPr>
        <p:spPr>
          <a:xfrm flipH="1" flipV="1">
            <a:off x="3686521" y="2655550"/>
            <a:ext cx="1650684" cy="35027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7" name="Straight Connector 356"/>
          <p:cNvCxnSpPr/>
          <p:nvPr/>
        </p:nvCxnSpPr>
        <p:spPr>
          <a:xfrm>
            <a:off x="4358159" y="2875593"/>
            <a:ext cx="307688" cy="163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flipV="1">
            <a:off x="4358020" y="3032754"/>
            <a:ext cx="307688" cy="168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>
            <a:stCxn id="355" idx="0"/>
          </p:cNvCxnSpPr>
          <p:nvPr/>
        </p:nvCxnSpPr>
        <p:spPr>
          <a:xfrm flipH="1">
            <a:off x="4385842" y="3072314"/>
            <a:ext cx="137280" cy="98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6" idx="0"/>
          </p:cNvCxnSpPr>
          <p:nvPr/>
        </p:nvCxnSpPr>
        <p:spPr>
          <a:xfrm flipH="1" flipV="1">
            <a:off x="4385842" y="2900064"/>
            <a:ext cx="126021" cy="105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1"/>
          <p:cNvSpPr txBox="1">
            <a:spLocks/>
          </p:cNvSpPr>
          <p:nvPr/>
        </p:nvSpPr>
        <p:spPr>
          <a:xfrm>
            <a:off x="431307" y="5846896"/>
            <a:ext cx="8407893" cy="78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</a:t>
            </a:r>
            <a:r>
              <a:rPr lang="en-US" dirty="0" smtClean="0"/>
              <a:t>an rank filters as accurately as a direct evaluation on thousands of examples.</a:t>
            </a:r>
          </a:p>
        </p:txBody>
      </p:sp>
    </p:spTree>
    <p:extLst>
      <p:ext uri="{BB962C8B-B14F-4D97-AF65-F5344CB8AC3E}">
        <p14:creationId xmlns:p14="http://schemas.microsoft.com/office/powerpoint/2010/main" val="32394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nimBg="1"/>
      <p:bldP spid="330" grpId="0" animBg="1"/>
      <p:bldP spid="33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/>
      <p:bldP spid="349" grpId="0" animBg="1"/>
      <p:bldP spid="350" grpId="0" animBg="1"/>
      <p:bldP spid="351" grpId="0" animBg="1"/>
      <p:bldP spid="352" grpId="0"/>
      <p:bldP spid="353" grpId="0" animBg="1"/>
      <p:bldP spid="355" grpId="0" animBg="1"/>
      <p:bldP spid="356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dirty="0" err="1"/>
              <a:t>P</a:t>
            </a:r>
            <a:r>
              <a:rPr lang="en-US" altLang="en-US" dirty="0" err="1" smtClean="0"/>
              <a:t>oselets</a:t>
            </a:r>
            <a:endParaRPr lang="en-US" altLang="en-US" dirty="0" smtClean="0"/>
          </a:p>
        </p:txBody>
      </p:sp>
      <p:pic>
        <p:nvPicPr>
          <p:cNvPr id="156676" name="Picture 4" descr="query_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9" y="1905000"/>
            <a:ext cx="7948613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query_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99"/>
          <a:stretch>
            <a:fillRect/>
          </a:stretch>
        </p:blipFill>
        <p:spPr bwMode="auto">
          <a:xfrm>
            <a:off x="610639" y="1905000"/>
            <a:ext cx="1176338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838200"/>
            <a:ext cx="8407893" cy="80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Poselets</a:t>
            </a:r>
            <a:r>
              <a:rPr lang="en-US" dirty="0" smtClean="0"/>
              <a:t> are semantically aligned discriminative patterns that capture parts of object.</a:t>
            </a:r>
            <a:endParaRPr lang="en-US" alt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 smtClean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6172200"/>
            <a:ext cx="8407893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Patches are often far visually, but they are close semantically</a:t>
            </a:r>
          </a:p>
        </p:txBody>
      </p:sp>
    </p:spTree>
    <p:extLst>
      <p:ext uri="{BB962C8B-B14F-4D97-AF65-F5344CB8AC3E}">
        <p14:creationId xmlns:p14="http://schemas.microsoft.com/office/powerpoint/2010/main" val="12353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Poselet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Content Placeholder 3" descr="Screen shot 2010-09-09 at 8.23.06 AM.png"/>
          <p:cNvPicPr>
            <a:picLocks noGrp="1" noChangeAspect="1"/>
          </p:cNvPicPr>
          <p:nvPr>
            <p:ph idx="1"/>
          </p:nvPr>
        </p:nvPicPr>
        <p:blipFill>
          <a:blip r:embed="rId4"/>
          <a:srcRect l="4138" t="11688" r="4668"/>
          <a:stretch>
            <a:fillRect/>
          </a:stretch>
        </p:blipFill>
        <p:spPr>
          <a:xfrm>
            <a:off x="1007167" y="3581400"/>
            <a:ext cx="3810000" cy="3012558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048000"/>
            <a:ext cx="3211556" cy="381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/>
              <a:t>Candidate Selection 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85800"/>
            <a:ext cx="8229600" cy="3429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/>
              <a:t>Candidate Generation 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70709" y="1210651"/>
            <a:ext cx="5250991" cy="1655466"/>
            <a:chOff x="1466850" y="2682875"/>
            <a:chExt cx="5802313" cy="151765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2401992"/>
                </p:ext>
              </p:extLst>
            </p:nvPr>
          </p:nvGraphicFramePr>
          <p:xfrm>
            <a:off x="1466850" y="2695575"/>
            <a:ext cx="1114425" cy="148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70" name="Image" r:id="rId5" imgW="2857143" imgH="3809524" progId="Photoshop.Image.10">
                    <p:embed/>
                  </p:oleObj>
                </mc:Choice>
                <mc:Fallback>
                  <p:oleObj name="Image" r:id="rId5" imgW="2857143" imgH="3809524" progId="Photoshop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6850" y="2695575"/>
                          <a:ext cx="1114425" cy="148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9600638"/>
                </p:ext>
              </p:extLst>
            </p:nvPr>
          </p:nvGraphicFramePr>
          <p:xfrm>
            <a:off x="2686050" y="2682875"/>
            <a:ext cx="1314450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71" name="Image" r:id="rId7" imgW="2209524" imgH="2539683" progId="Photoshop.Image.10">
                    <p:embed/>
                  </p:oleObj>
                </mc:Choice>
                <mc:Fallback>
                  <p:oleObj name="Image" r:id="rId7" imgW="2209524" imgH="2539683" progId="Photoshop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6050" y="2682875"/>
                          <a:ext cx="1314450" cy="151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6127308"/>
                </p:ext>
              </p:extLst>
            </p:nvPr>
          </p:nvGraphicFramePr>
          <p:xfrm>
            <a:off x="4117975" y="2705100"/>
            <a:ext cx="1139826" cy="149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72" name="Image" r:id="rId9" imgW="872289" imgH="1142615" progId="Photoshop.Image.10">
                    <p:embed/>
                  </p:oleObj>
                </mc:Choice>
                <mc:Fallback>
                  <p:oleObj name="Image" r:id="rId9" imgW="872289" imgH="1142615" progId="Photoshop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7975" y="2705100"/>
                          <a:ext cx="1139826" cy="149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169706"/>
                </p:ext>
              </p:extLst>
            </p:nvPr>
          </p:nvGraphicFramePr>
          <p:xfrm>
            <a:off x="5362575" y="2724150"/>
            <a:ext cx="1028700" cy="147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73" name="Image" r:id="rId11" imgW="2000000" imgH="2857143" progId="Photoshop.Image.10">
                    <p:embed/>
                  </p:oleObj>
                </mc:Choice>
                <mc:Fallback>
                  <p:oleObj name="Image" r:id="rId11" imgW="2000000" imgH="2857143" progId="Photoshop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2575" y="2724150"/>
                          <a:ext cx="1028700" cy="147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8289321"/>
                </p:ext>
              </p:extLst>
            </p:nvPr>
          </p:nvGraphicFramePr>
          <p:xfrm>
            <a:off x="6502400" y="2743200"/>
            <a:ext cx="766763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74" name="Image" r:id="rId13" imgW="484551" imgH="914402" progId="Photoshop.Image.10">
                    <p:embed/>
                  </p:oleObj>
                </mc:Choice>
                <mc:Fallback>
                  <p:oleObj name="Image" r:id="rId13" imgW="484551" imgH="914402" progId="Photoshop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2400" y="2743200"/>
                          <a:ext cx="766763" cy="144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1905000" y="2762250"/>
              <a:ext cx="390525" cy="5238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485900" y="2838450"/>
              <a:ext cx="923925" cy="123983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448175" y="2800350"/>
              <a:ext cx="390525" cy="5238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6638925" y="3352800"/>
              <a:ext cx="560388" cy="7524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286250" y="3000375"/>
              <a:ext cx="390525" cy="5238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3019425" y="3124200"/>
              <a:ext cx="600075" cy="8048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3028950" y="2762250"/>
              <a:ext cx="314325" cy="4222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5448300" y="2838450"/>
              <a:ext cx="390525" cy="5238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5638800" y="3152775"/>
              <a:ext cx="617538" cy="8286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638300" y="3152775"/>
              <a:ext cx="390525" cy="5238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6505575" y="2914650"/>
              <a:ext cx="485775" cy="6508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</p:grp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74850432"/>
              </p:ext>
            </p:extLst>
          </p:nvPr>
        </p:nvGraphicFramePr>
        <p:xfrm>
          <a:off x="5025680" y="3657600"/>
          <a:ext cx="3886200" cy="277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990232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31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1|2.8|2.8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1|2.8|2.8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1|2.8|2.8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S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</Template>
  <TotalTime>3292</TotalTime>
  <Words>1687</Words>
  <Application>Microsoft Office PowerPoint</Application>
  <PresentationFormat>On-screen Show (4:3)</PresentationFormat>
  <Paragraphs>285</Paragraphs>
  <Slides>20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SOS</vt:lpstr>
      <vt:lpstr>Office Theme</vt:lpstr>
      <vt:lpstr>Image</vt:lpstr>
      <vt:lpstr>Knowing a Good HOG Filter When You See It: Efficient Selection of Filters for Detection      Ejaz Ahmed1, Gregory Shakhnarovich2, and Subhransu Maji3 1 University of Maryland, College Park 2 Toyota Technological Institute at Chicago 3 University of Massachusetts, Amherst  </vt:lpstr>
      <vt:lpstr>Visual Category as Collection of filters</vt:lpstr>
      <vt:lpstr>Candidate Generation</vt:lpstr>
      <vt:lpstr>Candidate Selection</vt:lpstr>
      <vt:lpstr>Candidate Selection Cont…</vt:lpstr>
      <vt:lpstr>What we Propose</vt:lpstr>
      <vt:lpstr>Category Independent Model</vt:lpstr>
      <vt:lpstr>Poselets</vt:lpstr>
      <vt:lpstr>Poselet Architecture</vt:lpstr>
      <vt:lpstr>ESVM</vt:lpstr>
      <vt:lpstr>PowerPoint Presentation</vt:lpstr>
      <vt:lpstr>Features for filter Ranking</vt:lpstr>
      <vt:lpstr>Learning to Rank Filters</vt:lpstr>
      <vt:lpstr>Greedy approximation for Diversity</vt:lpstr>
      <vt:lpstr>LDA Acceleration</vt:lpstr>
      <vt:lpstr>Experiments with Poselets</vt:lpstr>
      <vt:lpstr>Performance of Ranker</vt:lpstr>
      <vt:lpstr>Detection Results</vt:lpstr>
      <vt:lpstr>Experiments with exemplar SVMs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Object Selection</dc:title>
  <dc:creator>Ejaz</dc:creator>
  <cp:lastModifiedBy>Ejaz</cp:lastModifiedBy>
  <cp:revision>365</cp:revision>
  <dcterms:created xsi:type="dcterms:W3CDTF">2006-08-16T00:00:00Z</dcterms:created>
  <dcterms:modified xsi:type="dcterms:W3CDTF">2014-09-08T10:12:10Z</dcterms:modified>
</cp:coreProperties>
</file>