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8" autoAdjust="0"/>
    <p:restoredTop sz="94660"/>
  </p:normalViewPr>
  <p:slideViewPr>
    <p:cSldViewPr snapToGrid="0">
      <p:cViewPr varScale="1">
        <p:scale>
          <a:sx n="160" d="100"/>
          <a:sy n="160" d="100"/>
        </p:scale>
        <p:origin x="2508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FAD01-7883-45BC-A866-6886BB6091EF}" type="datetimeFigureOut">
              <a:rPr lang="en-US" smtClean="0"/>
              <a:t>10/2/2018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DFE42-4725-48BC-B55A-766681679E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9526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FAD01-7883-45BC-A866-6886BB6091EF}" type="datetimeFigureOut">
              <a:rPr lang="en-US" smtClean="0"/>
              <a:t>10/2/2018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DFE42-4725-48BC-B55A-766681679E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68918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FAD01-7883-45BC-A866-6886BB6091EF}" type="datetimeFigureOut">
              <a:rPr lang="en-US" smtClean="0"/>
              <a:t>10/2/2018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DFE42-4725-48BC-B55A-766681679E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616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FAD01-7883-45BC-A866-6886BB6091EF}" type="datetimeFigureOut">
              <a:rPr lang="en-US" smtClean="0"/>
              <a:t>10/2/2018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DFE42-4725-48BC-B55A-766681679E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1184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FAD01-7883-45BC-A866-6886BB6091EF}" type="datetimeFigureOut">
              <a:rPr lang="en-US" smtClean="0"/>
              <a:t>10/2/2018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DFE42-4725-48BC-B55A-766681679E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939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FAD01-7883-45BC-A866-6886BB6091EF}" type="datetimeFigureOut">
              <a:rPr lang="en-US" smtClean="0"/>
              <a:t>10/2/2018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DFE42-4725-48BC-B55A-766681679E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31339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FAD01-7883-45BC-A866-6886BB6091EF}" type="datetimeFigureOut">
              <a:rPr lang="en-US" smtClean="0"/>
              <a:t>10/2/2018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DFE42-4725-48BC-B55A-766681679E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8848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FAD01-7883-45BC-A866-6886BB6091EF}" type="datetimeFigureOut">
              <a:rPr lang="en-US" smtClean="0"/>
              <a:t>10/2/2018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DFE42-4725-48BC-B55A-766681679E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65423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FAD01-7883-45BC-A866-6886BB6091EF}" type="datetimeFigureOut">
              <a:rPr lang="en-US" smtClean="0"/>
              <a:t>10/2/2018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DFE42-4725-48BC-B55A-766681679E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3817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FAD01-7883-45BC-A866-6886BB6091EF}" type="datetimeFigureOut">
              <a:rPr lang="en-US" smtClean="0"/>
              <a:t>10/2/2018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DFE42-4725-48BC-B55A-766681679E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6610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FAD01-7883-45BC-A866-6886BB6091EF}" type="datetimeFigureOut">
              <a:rPr lang="en-US" smtClean="0"/>
              <a:t>10/2/2018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DFE42-4725-48BC-B55A-766681679E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20566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9FAD01-7883-45BC-A866-6886BB6091EF}" type="datetimeFigureOut">
              <a:rPr lang="en-US" smtClean="0"/>
              <a:t>10/2/2018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ADFE42-4725-48BC-B55A-766681679E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2574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12" Type="http://schemas.openxmlformats.org/officeDocument/2006/relationships/image" Target="../media/image32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11" Type="http://schemas.openxmlformats.org/officeDocument/2006/relationships/image" Target="../media/image31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Relationship Id="rId9" Type="http://schemas.openxmlformats.org/officeDocument/2006/relationships/image" Target="../media/image29.jp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13" Type="http://schemas.openxmlformats.org/officeDocument/2006/relationships/image" Target="../media/image43.png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12" Type="http://schemas.openxmlformats.org/officeDocument/2006/relationships/image" Target="../media/image42.png"/><Relationship Id="rId17" Type="http://schemas.openxmlformats.org/officeDocument/2006/relationships/image" Target="../media/image47.png"/><Relationship Id="rId2" Type="http://schemas.openxmlformats.org/officeDocument/2006/relationships/image" Target="../media/image30.png"/><Relationship Id="rId16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11" Type="http://schemas.openxmlformats.org/officeDocument/2006/relationships/image" Target="../media/image41.png"/><Relationship Id="rId5" Type="http://schemas.openxmlformats.org/officeDocument/2006/relationships/image" Target="../media/image35.png"/><Relationship Id="rId15" Type="http://schemas.openxmlformats.org/officeDocument/2006/relationships/image" Target="../media/image45.png"/><Relationship Id="rId10" Type="http://schemas.openxmlformats.org/officeDocument/2006/relationships/image" Target="../media/image40.png"/><Relationship Id="rId4" Type="http://schemas.openxmlformats.org/officeDocument/2006/relationships/image" Target="../media/image34.png"/><Relationship Id="rId9" Type="http://schemas.openxmlformats.org/officeDocument/2006/relationships/image" Target="../media/image39.png"/><Relationship Id="rId14" Type="http://schemas.openxmlformats.org/officeDocument/2006/relationships/image" Target="../media/image4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254202" y="716785"/>
            <a:ext cx="1429042" cy="369332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Agent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1254202" y="1678083"/>
            <a:ext cx="1429042" cy="369332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Environment</a:t>
            </a:r>
            <a:endParaRPr lang="en-US" dirty="0"/>
          </a:p>
        </p:txBody>
      </p:sp>
      <p:cxnSp>
        <p:nvCxnSpPr>
          <p:cNvPr id="21" name="Elbow Connector 20"/>
          <p:cNvCxnSpPr>
            <a:stCxn id="19" idx="1"/>
            <a:endCxn id="13" idx="1"/>
          </p:cNvCxnSpPr>
          <p:nvPr/>
        </p:nvCxnSpPr>
        <p:spPr>
          <a:xfrm rot="10800000">
            <a:off x="1254202" y="901451"/>
            <a:ext cx="12700" cy="961298"/>
          </a:xfrm>
          <a:prstGeom prst="bentConnector3">
            <a:avLst>
              <a:gd name="adj1" fmla="val 3415386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Elbow Connector 22"/>
          <p:cNvCxnSpPr>
            <a:stCxn id="13" idx="3"/>
            <a:endCxn id="19" idx="3"/>
          </p:cNvCxnSpPr>
          <p:nvPr/>
        </p:nvCxnSpPr>
        <p:spPr>
          <a:xfrm>
            <a:off x="2683244" y="901451"/>
            <a:ext cx="12700" cy="961298"/>
          </a:xfrm>
          <a:prstGeom prst="bentConnector3">
            <a:avLst>
              <a:gd name="adj1" fmla="val 3415386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839272" y="1197434"/>
            <a:ext cx="6443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state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3135318" y="1197434"/>
            <a:ext cx="766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action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1966280" y="1197434"/>
            <a:ext cx="8480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reward</a:t>
            </a:r>
            <a:endParaRPr lang="en-US" dirty="0"/>
          </a:p>
        </p:txBody>
      </p:sp>
      <p:cxnSp>
        <p:nvCxnSpPr>
          <p:cNvPr id="35" name="Straight Arrow Connector 34"/>
          <p:cNvCxnSpPr>
            <a:stCxn id="19" idx="0"/>
            <a:endCxn id="13" idx="2"/>
          </p:cNvCxnSpPr>
          <p:nvPr/>
        </p:nvCxnSpPr>
        <p:spPr>
          <a:xfrm flipV="1">
            <a:off x="1968723" y="1086117"/>
            <a:ext cx="0" cy="59196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3275868"/>
              </p:ext>
            </p:extLst>
          </p:nvPr>
        </p:nvGraphicFramePr>
        <p:xfrm>
          <a:off x="5181601" y="698484"/>
          <a:ext cx="4580710" cy="456149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16142">
                  <a:extLst>
                    <a:ext uri="{9D8B030D-6E8A-4147-A177-3AD203B41FA5}">
                      <a16:colId xmlns:a16="http://schemas.microsoft.com/office/drawing/2014/main" val="3652391089"/>
                    </a:ext>
                  </a:extLst>
                </a:gridCol>
                <a:gridCol w="916142">
                  <a:extLst>
                    <a:ext uri="{9D8B030D-6E8A-4147-A177-3AD203B41FA5}">
                      <a16:colId xmlns:a16="http://schemas.microsoft.com/office/drawing/2014/main" val="4104751303"/>
                    </a:ext>
                  </a:extLst>
                </a:gridCol>
                <a:gridCol w="916142">
                  <a:extLst>
                    <a:ext uri="{9D8B030D-6E8A-4147-A177-3AD203B41FA5}">
                      <a16:colId xmlns:a16="http://schemas.microsoft.com/office/drawing/2014/main" val="1866922114"/>
                    </a:ext>
                  </a:extLst>
                </a:gridCol>
                <a:gridCol w="916142">
                  <a:extLst>
                    <a:ext uri="{9D8B030D-6E8A-4147-A177-3AD203B41FA5}">
                      <a16:colId xmlns:a16="http://schemas.microsoft.com/office/drawing/2014/main" val="1804443650"/>
                    </a:ext>
                  </a:extLst>
                </a:gridCol>
                <a:gridCol w="916142">
                  <a:extLst>
                    <a:ext uri="{9D8B030D-6E8A-4147-A177-3AD203B41FA5}">
                      <a16:colId xmlns:a16="http://schemas.microsoft.com/office/drawing/2014/main" val="943317598"/>
                    </a:ext>
                  </a:extLst>
                </a:gridCol>
              </a:tblGrid>
              <a:tr h="912299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Start</a:t>
                      </a:r>
                    </a:p>
                    <a:p>
                      <a:pPr algn="ctr"/>
                      <a:r>
                        <a:rPr lang="en-US" sz="1600" dirty="0" smtClean="0"/>
                        <a:t>State 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 smtClean="0"/>
                    </a:p>
                    <a:p>
                      <a:pPr algn="ctr"/>
                      <a:r>
                        <a:rPr lang="en-US" sz="1600" dirty="0" smtClean="0"/>
                        <a:t>State 2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 smtClean="0"/>
                    </a:p>
                    <a:p>
                      <a:pPr algn="ctr"/>
                      <a:r>
                        <a:rPr lang="en-US" sz="1600" dirty="0" smtClean="0"/>
                        <a:t>State 3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 smtClean="0"/>
                    </a:p>
                    <a:p>
                      <a:pPr algn="ctr"/>
                      <a:r>
                        <a:rPr lang="en-US" sz="1600" dirty="0" smtClean="0"/>
                        <a:t>State 4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 smtClean="0"/>
                    </a:p>
                    <a:p>
                      <a:pPr algn="ctr"/>
                      <a:r>
                        <a:rPr lang="en-US" sz="1600" dirty="0" smtClean="0"/>
                        <a:t>State 5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7397271"/>
                  </a:ext>
                </a:extLst>
              </a:tr>
              <a:tr h="912299">
                <a:tc>
                  <a:txBody>
                    <a:bodyPr/>
                    <a:lstStyle/>
                    <a:p>
                      <a:pPr algn="ctr"/>
                      <a:endParaRPr lang="en-US" sz="1600" dirty="0" smtClean="0"/>
                    </a:p>
                    <a:p>
                      <a:pPr algn="ctr"/>
                      <a:r>
                        <a:rPr lang="en-US" sz="1600" dirty="0" smtClean="0"/>
                        <a:t>State 6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 smtClean="0"/>
                    </a:p>
                    <a:p>
                      <a:pPr algn="ctr"/>
                      <a:r>
                        <a:rPr lang="en-US" sz="1600" dirty="0" smtClean="0"/>
                        <a:t>State 8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 smtClean="0"/>
                    </a:p>
                    <a:p>
                      <a:pPr algn="ctr"/>
                      <a:r>
                        <a:rPr lang="en-US" sz="1600" dirty="0" smtClean="0"/>
                        <a:t>State 9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 smtClean="0"/>
                    </a:p>
                    <a:p>
                      <a:pPr algn="ctr"/>
                      <a:r>
                        <a:rPr lang="en-US" sz="1600" dirty="0" smtClean="0"/>
                        <a:t>State 10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44078526"/>
                  </a:ext>
                </a:extLst>
              </a:tr>
              <a:tr h="912299">
                <a:tc>
                  <a:txBody>
                    <a:bodyPr/>
                    <a:lstStyle/>
                    <a:p>
                      <a:pPr algn="ctr"/>
                      <a:endParaRPr lang="en-US" sz="1600" dirty="0" smtClean="0"/>
                    </a:p>
                    <a:p>
                      <a:pPr algn="ctr"/>
                      <a:r>
                        <a:rPr lang="en-US" sz="1600" dirty="0" smtClean="0"/>
                        <a:t>State 11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 smtClean="0"/>
                    </a:p>
                    <a:p>
                      <a:pPr algn="ctr"/>
                      <a:r>
                        <a:rPr lang="en-US" sz="1600" dirty="0" smtClean="0"/>
                        <a:t>State 12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 smtClean="0"/>
                    </a:p>
                    <a:p>
                      <a:pPr algn="ctr"/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Obstacle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 smtClean="0"/>
                    </a:p>
                    <a:p>
                      <a:pPr algn="ctr"/>
                      <a:r>
                        <a:rPr lang="en-US" sz="1600" dirty="0" smtClean="0"/>
                        <a:t>State 13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 smtClean="0"/>
                    </a:p>
                    <a:p>
                      <a:pPr algn="ctr"/>
                      <a:r>
                        <a:rPr lang="en-US" sz="1600" dirty="0" smtClean="0"/>
                        <a:t>State 14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28431347"/>
                  </a:ext>
                </a:extLst>
              </a:tr>
              <a:tr h="912299">
                <a:tc>
                  <a:txBody>
                    <a:bodyPr/>
                    <a:lstStyle/>
                    <a:p>
                      <a:pPr algn="ctr"/>
                      <a:endParaRPr lang="en-US" sz="1600" dirty="0" smtClean="0"/>
                    </a:p>
                    <a:p>
                      <a:pPr algn="ctr"/>
                      <a:r>
                        <a:rPr lang="en-US" sz="1600" dirty="0" smtClean="0"/>
                        <a:t>State 15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 smtClean="0"/>
                    </a:p>
                    <a:p>
                      <a:pPr algn="ctr"/>
                      <a:r>
                        <a:rPr lang="en-US" sz="1600" dirty="0" smtClean="0"/>
                        <a:t>State 1</a:t>
                      </a:r>
                      <a:r>
                        <a:rPr lang="en-US" sz="1600" b="0" dirty="0" smtClean="0"/>
                        <a:t>6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 smtClean="0"/>
                    </a:p>
                    <a:p>
                      <a:pPr algn="ctr"/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Obstacle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 smtClean="0"/>
                    </a:p>
                    <a:p>
                      <a:pPr algn="ctr"/>
                      <a:r>
                        <a:rPr lang="en-US" sz="1600" dirty="0" smtClean="0"/>
                        <a:t>State 17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 smtClean="0"/>
                    </a:p>
                    <a:p>
                      <a:pPr algn="ctr"/>
                      <a:r>
                        <a:rPr lang="en-US" sz="1600" dirty="0" smtClean="0"/>
                        <a:t>State 18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71295517"/>
                  </a:ext>
                </a:extLst>
              </a:tr>
              <a:tr h="912299">
                <a:tc>
                  <a:txBody>
                    <a:bodyPr/>
                    <a:lstStyle/>
                    <a:p>
                      <a:pPr algn="ctr"/>
                      <a:endParaRPr lang="en-US" sz="1600" dirty="0" smtClean="0"/>
                    </a:p>
                    <a:p>
                      <a:pPr algn="ctr"/>
                      <a:r>
                        <a:rPr lang="en-US" sz="1600" dirty="0" smtClean="0"/>
                        <a:t>State 19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 smtClean="0"/>
                    </a:p>
                    <a:p>
                      <a:pPr algn="ctr"/>
                      <a:r>
                        <a:rPr lang="en-US" sz="1600" dirty="0" smtClean="0"/>
                        <a:t>State 20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 smtClean="0"/>
                    </a:p>
                    <a:p>
                      <a:pPr algn="ctr"/>
                      <a:r>
                        <a:rPr lang="en-US" sz="1600" dirty="0" smtClean="0"/>
                        <a:t>State 22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Goal</a:t>
                      </a:r>
                    </a:p>
                    <a:p>
                      <a:pPr algn="ctr"/>
                      <a:r>
                        <a:rPr lang="en-US" sz="1600" dirty="0" smtClean="0"/>
                        <a:t>State 23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12766055"/>
                  </a:ext>
                </a:extLst>
              </a:tr>
            </a:tbl>
          </a:graphicData>
        </a:graphic>
      </p:graphicFrame>
      <p:pic>
        <p:nvPicPr>
          <p:cNvPr id="3" name="Picture 2" descr="cartoon &lt;strong&gt;robot&lt;/strong&gt; by Sirrob01 - Simple cartoon &lt;strong&gt;robot&lt;/strong&gt; doodle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6922" y="1653825"/>
            <a:ext cx="697686" cy="822016"/>
          </a:xfrm>
          <a:prstGeom prst="rect">
            <a:avLst/>
          </a:prstGeom>
        </p:spPr>
      </p:pic>
      <p:pic>
        <p:nvPicPr>
          <p:cNvPr id="4" name="Picture 3" descr="Buster's Adventures 4 - Scary Encounter by Busterthefox on ...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7764" y="4474028"/>
            <a:ext cx="668383" cy="668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7323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36389369"/>
                  </p:ext>
                </p:extLst>
              </p:nvPr>
            </p:nvGraphicFramePr>
            <p:xfrm>
              <a:off x="2032000" y="719666"/>
              <a:ext cx="8128000" cy="2966720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1625600">
                      <a:extLst>
                        <a:ext uri="{9D8B030D-6E8A-4147-A177-3AD203B41FA5}">
                          <a16:colId xmlns:a16="http://schemas.microsoft.com/office/drawing/2014/main" val="3054662161"/>
                        </a:ext>
                      </a:extLst>
                    </a:gridCol>
                    <a:gridCol w="1625600">
                      <a:extLst>
                        <a:ext uri="{9D8B030D-6E8A-4147-A177-3AD203B41FA5}">
                          <a16:colId xmlns:a16="http://schemas.microsoft.com/office/drawing/2014/main" val="788213404"/>
                        </a:ext>
                      </a:extLst>
                    </a:gridCol>
                    <a:gridCol w="1625600">
                      <a:extLst>
                        <a:ext uri="{9D8B030D-6E8A-4147-A177-3AD203B41FA5}">
                          <a16:colId xmlns:a16="http://schemas.microsoft.com/office/drawing/2014/main" val="3711936080"/>
                        </a:ext>
                      </a:extLst>
                    </a:gridCol>
                    <a:gridCol w="1625600">
                      <a:extLst>
                        <a:ext uri="{9D8B030D-6E8A-4147-A177-3AD203B41FA5}">
                          <a16:colId xmlns:a16="http://schemas.microsoft.com/office/drawing/2014/main" val="3481936485"/>
                        </a:ext>
                      </a:extLst>
                    </a:gridCol>
                    <a:gridCol w="1625600">
                      <a:extLst>
                        <a:ext uri="{9D8B030D-6E8A-4147-A177-3AD203B41FA5}">
                          <a16:colId xmlns:a16="http://schemas.microsoft.com/office/drawing/2014/main" val="3026874342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AU</a:t>
                          </a:r>
                          <a:endParaRPr lang="en-US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AD</a:t>
                          </a:r>
                          <a:endParaRPr lang="en-US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AL</a:t>
                          </a:r>
                          <a:endParaRPr lang="en-US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AR</a:t>
                          </a:r>
                          <a:endParaRPr lang="en-US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138543110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0.1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0.3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0.6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77171518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oMath>
                          </a14:m>
                          <a:r>
                            <a:rPr lang="en-US" dirty="0" smtClean="0"/>
                            <a:t>.8</a:t>
                          </a:r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0.2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0322703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0.1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0.1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0.5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oMath>
                          </a14:m>
                          <a:r>
                            <a:rPr lang="en-US" dirty="0" smtClean="0"/>
                            <a:t>.3</a:t>
                          </a:r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18838332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0.25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0.25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0.25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0.25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20213597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0.25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0.25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0.5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59565250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6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0.2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0.3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0.5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59965634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…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…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…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…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…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77883223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36389369"/>
                  </p:ext>
                </p:extLst>
              </p:nvPr>
            </p:nvGraphicFramePr>
            <p:xfrm>
              <a:off x="2032000" y="719666"/>
              <a:ext cx="8128000" cy="2966720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1625600">
                      <a:extLst>
                        <a:ext uri="{9D8B030D-6E8A-4147-A177-3AD203B41FA5}">
                          <a16:colId xmlns:a16="http://schemas.microsoft.com/office/drawing/2014/main" val="3054662161"/>
                        </a:ext>
                      </a:extLst>
                    </a:gridCol>
                    <a:gridCol w="1625600">
                      <a:extLst>
                        <a:ext uri="{9D8B030D-6E8A-4147-A177-3AD203B41FA5}">
                          <a16:colId xmlns:a16="http://schemas.microsoft.com/office/drawing/2014/main" val="788213404"/>
                        </a:ext>
                      </a:extLst>
                    </a:gridCol>
                    <a:gridCol w="1625600">
                      <a:extLst>
                        <a:ext uri="{9D8B030D-6E8A-4147-A177-3AD203B41FA5}">
                          <a16:colId xmlns:a16="http://schemas.microsoft.com/office/drawing/2014/main" val="3711936080"/>
                        </a:ext>
                      </a:extLst>
                    </a:gridCol>
                    <a:gridCol w="1625600">
                      <a:extLst>
                        <a:ext uri="{9D8B030D-6E8A-4147-A177-3AD203B41FA5}">
                          <a16:colId xmlns:a16="http://schemas.microsoft.com/office/drawing/2014/main" val="3481936485"/>
                        </a:ext>
                      </a:extLst>
                    </a:gridCol>
                    <a:gridCol w="1625600">
                      <a:extLst>
                        <a:ext uri="{9D8B030D-6E8A-4147-A177-3AD203B41FA5}">
                          <a16:colId xmlns:a16="http://schemas.microsoft.com/office/drawing/2014/main" val="3026874342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AU</a:t>
                          </a:r>
                          <a:endParaRPr lang="en-US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AD</a:t>
                          </a:r>
                          <a:endParaRPr lang="en-US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AL</a:t>
                          </a:r>
                          <a:endParaRPr lang="en-US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AR</a:t>
                          </a:r>
                          <a:endParaRPr lang="en-US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138543110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t="-108197" r="-400375" b="-60163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100000" t="-108197" r="-300375" b="-60163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200752" t="-108197" r="-201504" b="-60163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299625" t="-108197" r="-100749" b="-60163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399625" t="-108197" r="-749" b="-60163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7171518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t="-208197" r="-400375" b="-50163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100000" t="-208197" r="-300375" b="-50163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200752" t="-208197" r="-201504" b="-50163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299625" t="-208197" r="-100749" b="-50163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399625" t="-208197" r="-749" b="-50163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322703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t="-308197" r="-400375" b="-40163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100000" t="-308197" r="-300375" b="-40163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200752" t="-308197" r="-201504" b="-40163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299625" t="-308197" r="-100749" b="-40163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399625" t="-308197" r="-749" b="-40163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8838332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t="-415000" r="-400375" b="-308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100000" t="-415000" r="-300375" b="-308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200752" t="-415000" r="-201504" b="-308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299625" t="-415000" r="-100749" b="-308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399625" t="-415000" r="-749" b="-308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0213597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t="-506557" r="-400375" b="-2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100000" t="-506557" r="-300375" b="-2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200752" t="-506557" r="-201504" b="-2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299625" t="-506557" r="-100749" b="-2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399625" t="-506557" r="-749" b="-2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9565250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t="-606557" r="-400375" b="-1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100000" t="-606557" r="-300375" b="-1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200752" t="-606557" r="-201504" b="-1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299625" t="-606557" r="-100749" b="-1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399625" t="-606557" r="-749" b="-1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9965634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t="-706557" r="-400375" b="-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100000" t="-706557" r="-300375" b="-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200752" t="-706557" r="-201504" b="-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299625" t="-706557" r="-100749" b="-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399625" t="-706557" r="-749" b="-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78832237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696689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Oval 3"/>
              <p:cNvSpPr/>
              <p:nvPr/>
            </p:nvSpPr>
            <p:spPr>
              <a:xfrm>
                <a:off x="1600200" y="541867"/>
                <a:ext cx="1007533" cy="1007533"/>
              </a:xfrm>
              <a:prstGeom prst="ellipse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sub>
                      </m:sSub>
                    </m:oMath>
                  </m:oMathPara>
                </a14:m>
                <a:endParaRPr lang="en-US" sz="3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" name="Oval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0200" y="541867"/>
                <a:ext cx="1007533" cy="1007533"/>
              </a:xfrm>
              <a:prstGeom prst="ellipse">
                <a:avLst/>
              </a:prstGeom>
              <a:blipFill>
                <a:blip r:embed="rId2"/>
                <a:stretch>
                  <a:fillRect/>
                </a:stretch>
              </a:blipFill>
              <a:ln w="254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Oval 4"/>
              <p:cNvSpPr/>
              <p:nvPr/>
            </p:nvSpPr>
            <p:spPr>
              <a:xfrm>
                <a:off x="1600200" y="3369734"/>
                <a:ext cx="1007533" cy="1007533"/>
              </a:xfrm>
              <a:prstGeom prst="ellipse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sub>
                      </m:sSub>
                    </m:oMath>
                  </m:oMathPara>
                </a14:m>
                <a:endParaRPr lang="en-US" sz="3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" name="Oval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0200" y="3369734"/>
                <a:ext cx="1007533" cy="1007533"/>
              </a:xfrm>
              <a:prstGeom prst="ellipse">
                <a:avLst/>
              </a:prstGeom>
              <a:blipFill>
                <a:blip r:embed="rId3"/>
                <a:stretch>
                  <a:fillRect/>
                </a:stretch>
              </a:blipFill>
              <a:ln w="254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Oval 5"/>
              <p:cNvSpPr/>
              <p:nvPr/>
            </p:nvSpPr>
            <p:spPr>
              <a:xfrm>
                <a:off x="4461934" y="541867"/>
                <a:ext cx="1007533" cy="1007533"/>
              </a:xfrm>
              <a:prstGeom prst="ellipse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</m:oMath>
                  </m:oMathPara>
                </a14:m>
                <a:endParaRPr lang="en-US" sz="3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" name="Oval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1934" y="541867"/>
                <a:ext cx="1007533" cy="1007533"/>
              </a:xfrm>
              <a:prstGeom prst="ellipse">
                <a:avLst/>
              </a:prstGeom>
              <a:blipFill>
                <a:blip r:embed="rId4"/>
                <a:stretch>
                  <a:fillRect/>
                </a:stretch>
              </a:blipFill>
              <a:ln w="254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Oval 7"/>
              <p:cNvSpPr/>
              <p:nvPr/>
            </p:nvSpPr>
            <p:spPr>
              <a:xfrm>
                <a:off x="2527300" y="1452033"/>
                <a:ext cx="1007533" cy="1007533"/>
              </a:xfrm>
              <a:prstGeom prst="ellipse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sub>
                      </m:sSub>
                    </m:oMath>
                  </m:oMathPara>
                </a14:m>
                <a:endParaRPr lang="en-US" sz="3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8" name="Oval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7300" y="1452033"/>
                <a:ext cx="1007533" cy="1007533"/>
              </a:xfrm>
              <a:prstGeom prst="ellipse">
                <a:avLst/>
              </a:prstGeom>
              <a:blipFill>
                <a:blip r:embed="rId5"/>
                <a:stretch>
                  <a:fillRect/>
                </a:stretch>
              </a:blipFill>
              <a:ln w="254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Straight Arrow Connector 9"/>
          <p:cNvCxnSpPr>
            <a:stCxn id="4" idx="5"/>
            <a:endCxn id="8" idx="1"/>
          </p:cNvCxnSpPr>
          <p:nvPr/>
        </p:nvCxnSpPr>
        <p:spPr>
          <a:xfrm>
            <a:off x="2460183" y="1401850"/>
            <a:ext cx="214667" cy="197733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5" idx="7"/>
            <a:endCxn id="6" idx="3"/>
          </p:cNvCxnSpPr>
          <p:nvPr/>
        </p:nvCxnSpPr>
        <p:spPr>
          <a:xfrm flipV="1">
            <a:off x="2460183" y="1401850"/>
            <a:ext cx="2149301" cy="2115434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4" idx="4"/>
            <a:endCxn id="5" idx="0"/>
          </p:cNvCxnSpPr>
          <p:nvPr/>
        </p:nvCxnSpPr>
        <p:spPr>
          <a:xfrm>
            <a:off x="2103967" y="1549400"/>
            <a:ext cx="0" cy="1820334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2286000" y="2405063"/>
            <a:ext cx="500063" cy="1004888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4" idx="6"/>
            <a:endCxn id="6" idx="2"/>
          </p:cNvCxnSpPr>
          <p:nvPr/>
        </p:nvCxnSpPr>
        <p:spPr>
          <a:xfrm>
            <a:off x="2607733" y="1045634"/>
            <a:ext cx="1854201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>
            <a:off x="3471863" y="1274851"/>
            <a:ext cx="1057188" cy="434887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Oval 29"/>
              <p:cNvSpPr/>
              <p:nvPr/>
            </p:nvSpPr>
            <p:spPr>
              <a:xfrm>
                <a:off x="4461932" y="3369734"/>
                <a:ext cx="1007533" cy="1007533"/>
              </a:xfrm>
              <a:prstGeom prst="ellipse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</m:oMath>
                  </m:oMathPara>
                </a14:m>
                <a:endParaRPr lang="en-US" sz="3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0" name="Oval 2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1932" y="3369734"/>
                <a:ext cx="1007533" cy="1007533"/>
              </a:xfrm>
              <a:prstGeom prst="ellipse">
                <a:avLst/>
              </a:prstGeom>
              <a:blipFill>
                <a:blip r:embed="rId6"/>
                <a:stretch>
                  <a:fillRect/>
                </a:stretch>
              </a:blipFill>
              <a:ln w="254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Oval 30"/>
              <p:cNvSpPr/>
              <p:nvPr/>
            </p:nvSpPr>
            <p:spPr>
              <a:xfrm>
                <a:off x="7323666" y="541867"/>
                <a:ext cx="1007533" cy="1007533"/>
              </a:xfrm>
              <a:prstGeom prst="ellipse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+1</m:t>
                          </m:r>
                        </m:sub>
                      </m:sSub>
                    </m:oMath>
                  </m:oMathPara>
                </a14:m>
                <a:endParaRPr lang="en-US" sz="3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1" name="Oval 3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23666" y="541867"/>
                <a:ext cx="1007533" cy="1007533"/>
              </a:xfrm>
              <a:prstGeom prst="ellipse">
                <a:avLst/>
              </a:prstGeom>
              <a:blipFill>
                <a:blip r:embed="rId7"/>
                <a:stretch>
                  <a:fillRect/>
                </a:stretch>
              </a:blipFill>
              <a:ln w="254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Oval 31"/>
              <p:cNvSpPr/>
              <p:nvPr/>
            </p:nvSpPr>
            <p:spPr>
              <a:xfrm>
                <a:off x="5389032" y="1452033"/>
                <a:ext cx="1007533" cy="1007533"/>
              </a:xfrm>
              <a:prstGeom prst="ellipse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</m:oMath>
                  </m:oMathPara>
                </a14:m>
                <a:endParaRPr lang="en-US" sz="3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2" name="Oval 3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89032" y="1452033"/>
                <a:ext cx="1007533" cy="1007533"/>
              </a:xfrm>
              <a:prstGeom prst="ellipse">
                <a:avLst/>
              </a:prstGeom>
              <a:blipFill>
                <a:blip r:embed="rId8"/>
                <a:stretch>
                  <a:fillRect/>
                </a:stretch>
              </a:blipFill>
              <a:ln w="254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3" name="Straight Arrow Connector 32"/>
          <p:cNvCxnSpPr>
            <a:endCxn id="32" idx="1"/>
          </p:cNvCxnSpPr>
          <p:nvPr/>
        </p:nvCxnSpPr>
        <p:spPr>
          <a:xfrm>
            <a:off x="5321915" y="1401850"/>
            <a:ext cx="214667" cy="197733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30" idx="7"/>
            <a:endCxn id="31" idx="3"/>
          </p:cNvCxnSpPr>
          <p:nvPr/>
        </p:nvCxnSpPr>
        <p:spPr>
          <a:xfrm flipV="1">
            <a:off x="5321915" y="1401850"/>
            <a:ext cx="2149301" cy="2115434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endCxn id="30" idx="0"/>
          </p:cNvCxnSpPr>
          <p:nvPr/>
        </p:nvCxnSpPr>
        <p:spPr>
          <a:xfrm>
            <a:off x="4965699" y="1549400"/>
            <a:ext cx="0" cy="1820334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V="1">
            <a:off x="5147732" y="2405063"/>
            <a:ext cx="500063" cy="1004888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endCxn id="31" idx="2"/>
          </p:cNvCxnSpPr>
          <p:nvPr/>
        </p:nvCxnSpPr>
        <p:spPr>
          <a:xfrm>
            <a:off x="5469465" y="1045634"/>
            <a:ext cx="1854201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H="1">
            <a:off x="6333595" y="1274851"/>
            <a:ext cx="1057188" cy="434887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Oval 39"/>
              <p:cNvSpPr/>
              <p:nvPr/>
            </p:nvSpPr>
            <p:spPr>
              <a:xfrm>
                <a:off x="7327811" y="3369734"/>
                <a:ext cx="1007533" cy="1007533"/>
              </a:xfrm>
              <a:prstGeom prst="ellipse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+1</m:t>
                          </m:r>
                        </m:sub>
                      </m:sSub>
                    </m:oMath>
                  </m:oMathPara>
                </a14:m>
                <a:endParaRPr lang="en-US" sz="3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0" name="Oval 3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27811" y="3369734"/>
                <a:ext cx="1007533" cy="1007533"/>
              </a:xfrm>
              <a:prstGeom prst="ellipse">
                <a:avLst/>
              </a:prstGeom>
              <a:blipFill>
                <a:blip r:embed="rId9"/>
                <a:stretch>
                  <a:fillRect/>
                </a:stretch>
              </a:blipFill>
              <a:ln w="254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Oval 41"/>
              <p:cNvSpPr/>
              <p:nvPr/>
            </p:nvSpPr>
            <p:spPr>
              <a:xfrm>
                <a:off x="8254911" y="1452033"/>
                <a:ext cx="1007533" cy="1007533"/>
              </a:xfrm>
              <a:prstGeom prst="ellipse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+1</m:t>
                          </m:r>
                        </m:sub>
                      </m:sSub>
                    </m:oMath>
                  </m:oMathPara>
                </a14:m>
                <a:endParaRPr lang="en-US" sz="3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2" name="Oval 4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54911" y="1452033"/>
                <a:ext cx="1007533" cy="1007533"/>
              </a:xfrm>
              <a:prstGeom prst="ellipse">
                <a:avLst/>
              </a:prstGeom>
              <a:blipFill>
                <a:blip r:embed="rId10"/>
                <a:stretch>
                  <a:fillRect/>
                </a:stretch>
              </a:blipFill>
              <a:ln w="254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3" name="Straight Arrow Connector 42"/>
          <p:cNvCxnSpPr>
            <a:endCxn id="42" idx="1"/>
          </p:cNvCxnSpPr>
          <p:nvPr/>
        </p:nvCxnSpPr>
        <p:spPr>
          <a:xfrm>
            <a:off x="8187794" y="1401850"/>
            <a:ext cx="214667" cy="197733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stCxn id="40" idx="7"/>
          </p:cNvCxnSpPr>
          <p:nvPr/>
        </p:nvCxnSpPr>
        <p:spPr>
          <a:xfrm flipV="1">
            <a:off x="8187794" y="1401850"/>
            <a:ext cx="2149301" cy="2115434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>
            <a:endCxn id="40" idx="0"/>
          </p:cNvCxnSpPr>
          <p:nvPr/>
        </p:nvCxnSpPr>
        <p:spPr>
          <a:xfrm>
            <a:off x="7831578" y="1549400"/>
            <a:ext cx="0" cy="1820334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flipV="1">
            <a:off x="8013611" y="2405063"/>
            <a:ext cx="500063" cy="1004888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>
            <a:off x="8335344" y="1045634"/>
            <a:ext cx="1854201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 flipH="1">
            <a:off x="9199474" y="1274851"/>
            <a:ext cx="1057188" cy="434887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 flipV="1">
            <a:off x="-405696" y="1401850"/>
            <a:ext cx="2149301" cy="2115434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>
            <a:off x="-258146" y="1045634"/>
            <a:ext cx="1854201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 flipH="1">
            <a:off x="605984" y="1274851"/>
            <a:ext cx="1057188" cy="434887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43997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Oval 4"/>
              <p:cNvSpPr/>
              <p:nvPr/>
            </p:nvSpPr>
            <p:spPr>
              <a:xfrm>
                <a:off x="1354015" y="2271021"/>
                <a:ext cx="1007533" cy="1007533"/>
              </a:xfrm>
              <a:prstGeom prst="ellipse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sz="3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" name="Oval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54015" y="2271021"/>
                <a:ext cx="1007533" cy="1007533"/>
              </a:xfrm>
              <a:prstGeom prst="ellipse">
                <a:avLst/>
              </a:prstGeom>
              <a:blipFill>
                <a:blip r:embed="rId2"/>
                <a:stretch>
                  <a:fillRect/>
                </a:stretch>
              </a:blipFill>
              <a:ln w="254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Oval 5"/>
              <p:cNvSpPr/>
              <p:nvPr/>
            </p:nvSpPr>
            <p:spPr>
              <a:xfrm>
                <a:off x="3147646" y="2271020"/>
                <a:ext cx="1007533" cy="1007533"/>
              </a:xfrm>
              <a:prstGeom prst="ellipse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sz="3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" name="Oval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47646" y="2271020"/>
                <a:ext cx="1007533" cy="1007533"/>
              </a:xfrm>
              <a:prstGeom prst="ellipse">
                <a:avLst/>
              </a:prstGeom>
              <a:blipFill>
                <a:blip r:embed="rId3"/>
                <a:stretch>
                  <a:fillRect/>
                </a:stretch>
              </a:blipFill>
              <a:ln w="254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Oval 6"/>
              <p:cNvSpPr/>
              <p:nvPr/>
            </p:nvSpPr>
            <p:spPr>
              <a:xfrm>
                <a:off x="4941277" y="2271019"/>
                <a:ext cx="1007533" cy="1007533"/>
              </a:xfrm>
              <a:prstGeom prst="ellipse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US" sz="3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" name="Oval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41277" y="2271019"/>
                <a:ext cx="1007533" cy="1007533"/>
              </a:xfrm>
              <a:prstGeom prst="ellipse">
                <a:avLst/>
              </a:prstGeom>
              <a:blipFill>
                <a:blip r:embed="rId4"/>
                <a:stretch>
                  <a:fillRect/>
                </a:stretch>
              </a:blipFill>
              <a:ln w="254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Oval 7"/>
              <p:cNvSpPr/>
              <p:nvPr/>
            </p:nvSpPr>
            <p:spPr>
              <a:xfrm>
                <a:off x="6734908" y="2271019"/>
                <a:ext cx="1007533" cy="1007533"/>
              </a:xfrm>
              <a:prstGeom prst="ellipse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</m:oMath>
                  </m:oMathPara>
                </a14:m>
                <a:endParaRPr lang="en-US" sz="3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8" name="Oval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4908" y="2271019"/>
                <a:ext cx="1007533" cy="1007533"/>
              </a:xfrm>
              <a:prstGeom prst="ellipse">
                <a:avLst/>
              </a:prstGeom>
              <a:blipFill>
                <a:blip r:embed="rId5"/>
                <a:stretch>
                  <a:fillRect/>
                </a:stretch>
              </a:blipFill>
              <a:ln w="254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Oval 8"/>
              <p:cNvSpPr/>
              <p:nvPr/>
            </p:nvSpPr>
            <p:spPr>
              <a:xfrm>
                <a:off x="8528539" y="2271019"/>
                <a:ext cx="1007533" cy="1007533"/>
              </a:xfrm>
              <a:prstGeom prst="ellipse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sub>
                      </m:sSub>
                    </m:oMath>
                  </m:oMathPara>
                </a14:m>
                <a:endParaRPr lang="en-US" sz="3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9" name="Oval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28539" y="2271019"/>
                <a:ext cx="1007533" cy="1007533"/>
              </a:xfrm>
              <a:prstGeom prst="ellipse">
                <a:avLst/>
              </a:prstGeom>
              <a:blipFill>
                <a:blip r:embed="rId6"/>
                <a:stretch>
                  <a:fillRect/>
                </a:stretch>
              </a:blipFill>
              <a:ln w="254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Oval 9"/>
              <p:cNvSpPr/>
              <p:nvPr/>
            </p:nvSpPr>
            <p:spPr>
              <a:xfrm>
                <a:off x="10322170" y="2271019"/>
                <a:ext cx="1007533" cy="1007533"/>
              </a:xfrm>
              <a:prstGeom prst="ellipse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6</m:t>
                          </m:r>
                        </m:sub>
                      </m:sSub>
                    </m:oMath>
                  </m:oMathPara>
                </a14:m>
                <a:endParaRPr lang="en-US" sz="3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0" name="Oval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22170" y="2271019"/>
                <a:ext cx="1007533" cy="1007533"/>
              </a:xfrm>
              <a:prstGeom prst="ellipse">
                <a:avLst/>
              </a:prstGeom>
              <a:blipFill>
                <a:blip r:embed="rId7"/>
                <a:stretch>
                  <a:fillRect/>
                </a:stretch>
              </a:blipFill>
              <a:ln w="254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Oval 10"/>
              <p:cNvSpPr/>
              <p:nvPr/>
            </p:nvSpPr>
            <p:spPr>
              <a:xfrm>
                <a:off x="5849815" y="3771574"/>
                <a:ext cx="1007533" cy="1007533"/>
              </a:xfrm>
              <a:prstGeom prst="ellipse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∞</m:t>
                          </m:r>
                        </m:sub>
                      </m:sSub>
                    </m:oMath>
                  </m:oMathPara>
                </a14:m>
                <a:endParaRPr lang="en-US" sz="3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1" name="Oval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49815" y="3771574"/>
                <a:ext cx="1007533" cy="1007533"/>
              </a:xfrm>
              <a:prstGeom prst="ellipse">
                <a:avLst/>
              </a:prstGeom>
              <a:blipFill>
                <a:blip r:embed="rId8"/>
                <a:stretch>
                  <a:fillRect/>
                </a:stretch>
              </a:blipFill>
              <a:ln w="254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Straight Arrow Connector 12"/>
          <p:cNvCxnSpPr>
            <a:stCxn id="6" idx="2"/>
            <a:endCxn id="5" idx="6"/>
          </p:cNvCxnSpPr>
          <p:nvPr/>
        </p:nvCxnSpPr>
        <p:spPr>
          <a:xfrm flipH="1">
            <a:off x="2361548" y="2774787"/>
            <a:ext cx="786098" cy="1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9" idx="6"/>
            <a:endCxn id="10" idx="2"/>
          </p:cNvCxnSpPr>
          <p:nvPr/>
        </p:nvCxnSpPr>
        <p:spPr>
          <a:xfrm>
            <a:off x="9536072" y="2774786"/>
            <a:ext cx="786098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10" idx="3"/>
            <a:endCxn id="11" idx="6"/>
          </p:cNvCxnSpPr>
          <p:nvPr/>
        </p:nvCxnSpPr>
        <p:spPr>
          <a:xfrm flipH="1">
            <a:off x="6857348" y="3131002"/>
            <a:ext cx="3612372" cy="1144339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5" idx="5"/>
            <a:endCxn id="11" idx="2"/>
          </p:cNvCxnSpPr>
          <p:nvPr/>
        </p:nvCxnSpPr>
        <p:spPr>
          <a:xfrm>
            <a:off x="2213998" y="3131004"/>
            <a:ext cx="3635817" cy="1144337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urved Connector 26"/>
          <p:cNvCxnSpPr>
            <a:stCxn id="6" idx="7"/>
            <a:endCxn id="7" idx="1"/>
          </p:cNvCxnSpPr>
          <p:nvPr/>
        </p:nvCxnSpPr>
        <p:spPr>
          <a:xfrm rot="5400000" flipH="1" flipV="1">
            <a:off x="4548228" y="1877971"/>
            <a:ext cx="1" cy="1081198"/>
          </a:xfrm>
          <a:prstGeom prst="curvedConnector3">
            <a:avLst>
              <a:gd name="adj1" fmla="val 3761510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urved Connector 27"/>
          <p:cNvCxnSpPr>
            <a:stCxn id="7" idx="3"/>
            <a:endCxn id="6" idx="5"/>
          </p:cNvCxnSpPr>
          <p:nvPr/>
        </p:nvCxnSpPr>
        <p:spPr>
          <a:xfrm rot="5400000">
            <a:off x="4548228" y="2590403"/>
            <a:ext cx="1" cy="1081198"/>
          </a:xfrm>
          <a:prstGeom prst="curvedConnector3">
            <a:avLst>
              <a:gd name="adj1" fmla="val 3761510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urved Connector 30"/>
          <p:cNvCxnSpPr>
            <a:stCxn id="8" idx="3"/>
            <a:endCxn id="7" idx="5"/>
          </p:cNvCxnSpPr>
          <p:nvPr/>
        </p:nvCxnSpPr>
        <p:spPr>
          <a:xfrm rot="5400000">
            <a:off x="6341859" y="2590403"/>
            <a:ext cx="12700" cy="1081198"/>
          </a:xfrm>
          <a:prstGeom prst="curvedConnector3">
            <a:avLst>
              <a:gd name="adj1" fmla="val 2961811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urved Connector 31"/>
          <p:cNvCxnSpPr>
            <a:stCxn id="7" idx="7"/>
            <a:endCxn id="8" idx="1"/>
          </p:cNvCxnSpPr>
          <p:nvPr/>
        </p:nvCxnSpPr>
        <p:spPr>
          <a:xfrm rot="5400000" flipH="1" flipV="1">
            <a:off x="6341859" y="1877970"/>
            <a:ext cx="12700" cy="1081198"/>
          </a:xfrm>
          <a:prstGeom prst="curvedConnector3">
            <a:avLst>
              <a:gd name="adj1" fmla="val 2961811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urved Connector 37"/>
          <p:cNvCxnSpPr>
            <a:stCxn id="8" idx="7"/>
            <a:endCxn id="9" idx="1"/>
          </p:cNvCxnSpPr>
          <p:nvPr/>
        </p:nvCxnSpPr>
        <p:spPr>
          <a:xfrm rot="5400000" flipH="1" flipV="1">
            <a:off x="8135490" y="1877970"/>
            <a:ext cx="12700" cy="1081198"/>
          </a:xfrm>
          <a:prstGeom prst="curvedConnector3">
            <a:avLst>
              <a:gd name="adj1" fmla="val 2961811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urved Connector 40"/>
          <p:cNvCxnSpPr>
            <a:stCxn id="9" idx="3"/>
            <a:endCxn id="8" idx="5"/>
          </p:cNvCxnSpPr>
          <p:nvPr/>
        </p:nvCxnSpPr>
        <p:spPr>
          <a:xfrm rot="5400000">
            <a:off x="8135490" y="2590403"/>
            <a:ext cx="12700" cy="1081198"/>
          </a:xfrm>
          <a:prstGeom prst="curvedConnector3">
            <a:avLst>
              <a:gd name="adj1" fmla="val 2961811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2505394" y="2442572"/>
            <a:ext cx="498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left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4299025" y="3185819"/>
            <a:ext cx="498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left</a:t>
            </a:r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6086793" y="3155731"/>
            <a:ext cx="498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left</a:t>
            </a:r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7892637" y="3155731"/>
            <a:ext cx="498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left</a:t>
            </a:r>
            <a:endParaRPr lang="en-US" dirty="0"/>
          </a:p>
        </p:txBody>
      </p:sp>
      <p:sp>
        <p:nvSpPr>
          <p:cNvPr id="51" name="TextBox 50"/>
          <p:cNvSpPr txBox="1"/>
          <p:nvPr/>
        </p:nvSpPr>
        <p:spPr>
          <a:xfrm>
            <a:off x="8032395" y="3812669"/>
            <a:ext cx="994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l</a:t>
            </a:r>
            <a:r>
              <a:rPr lang="en-US" dirty="0" err="1" smtClean="0"/>
              <a:t>eft,right</a:t>
            </a:r>
            <a:endParaRPr lang="en-US" dirty="0"/>
          </a:p>
        </p:txBody>
      </p:sp>
      <p:sp>
        <p:nvSpPr>
          <p:cNvPr id="52" name="TextBox 51"/>
          <p:cNvSpPr txBox="1"/>
          <p:nvPr/>
        </p:nvSpPr>
        <p:spPr>
          <a:xfrm>
            <a:off x="3679944" y="3806322"/>
            <a:ext cx="994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l</a:t>
            </a:r>
            <a:r>
              <a:rPr lang="en-US" dirty="0" err="1" smtClean="0"/>
              <a:t>eft,right</a:t>
            </a:r>
            <a:endParaRPr lang="en-US" dirty="0"/>
          </a:p>
        </p:txBody>
      </p:sp>
      <p:sp>
        <p:nvSpPr>
          <p:cNvPr id="55" name="TextBox 54"/>
          <p:cNvSpPr txBox="1"/>
          <p:nvPr/>
        </p:nvSpPr>
        <p:spPr>
          <a:xfrm>
            <a:off x="9617433" y="2442572"/>
            <a:ext cx="623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right</a:t>
            </a:r>
            <a:endParaRPr lang="en-US" dirty="0"/>
          </a:p>
        </p:txBody>
      </p:sp>
      <p:sp>
        <p:nvSpPr>
          <p:cNvPr id="56" name="TextBox 55"/>
          <p:cNvSpPr txBox="1"/>
          <p:nvPr/>
        </p:nvSpPr>
        <p:spPr>
          <a:xfrm>
            <a:off x="7830152" y="1705229"/>
            <a:ext cx="623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right</a:t>
            </a:r>
            <a:endParaRPr lang="en-US" dirty="0"/>
          </a:p>
        </p:txBody>
      </p:sp>
      <p:sp>
        <p:nvSpPr>
          <p:cNvPr id="57" name="TextBox 56"/>
          <p:cNvSpPr txBox="1"/>
          <p:nvPr/>
        </p:nvSpPr>
        <p:spPr>
          <a:xfrm>
            <a:off x="6036521" y="1705229"/>
            <a:ext cx="623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right</a:t>
            </a:r>
            <a:endParaRPr lang="en-US" dirty="0"/>
          </a:p>
        </p:txBody>
      </p:sp>
      <p:sp>
        <p:nvSpPr>
          <p:cNvPr id="58" name="TextBox 57"/>
          <p:cNvSpPr txBox="1"/>
          <p:nvPr/>
        </p:nvSpPr>
        <p:spPr>
          <a:xfrm>
            <a:off x="4236540" y="1711536"/>
            <a:ext cx="623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right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59"/>
              <p:cNvSpPr txBox="1"/>
              <p:nvPr/>
            </p:nvSpPr>
            <p:spPr>
              <a:xfrm>
                <a:off x="2154689" y="1975463"/>
                <a:ext cx="119981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=+12</m:t>
                      </m:r>
                    </m:oMath>
                  </m:oMathPara>
                </a14:m>
                <a:endParaRPr lang="en-US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60" name="TextBox 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54689" y="1975463"/>
                <a:ext cx="1199816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1" name="TextBox 60"/>
              <p:cNvSpPr txBox="1"/>
              <p:nvPr/>
            </p:nvSpPr>
            <p:spPr>
              <a:xfrm>
                <a:off x="9398145" y="1944792"/>
                <a:ext cx="107157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=+2</m:t>
                      </m:r>
                    </m:oMath>
                  </m:oMathPara>
                </a14:m>
                <a:endParaRPr lang="en-US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61" name="TextBox 6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98145" y="1944792"/>
                <a:ext cx="1071575" cy="369332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144444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triding Running Jogging · Free vector graphic on Pixabay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469" y="1881552"/>
            <a:ext cx="1261371" cy="143021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Oval 7"/>
              <p:cNvSpPr/>
              <p:nvPr/>
            </p:nvSpPr>
            <p:spPr>
              <a:xfrm>
                <a:off x="1172307" y="3402298"/>
                <a:ext cx="1007533" cy="1007533"/>
              </a:xfrm>
              <a:prstGeom prst="ellipse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sz="3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8" name="Oval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2307" y="3402298"/>
                <a:ext cx="1007533" cy="1007533"/>
              </a:xfrm>
              <a:prstGeom prst="ellipse">
                <a:avLst/>
              </a:prstGeom>
              <a:blipFill>
                <a:blip r:embed="rId3"/>
                <a:stretch>
                  <a:fillRect/>
                </a:stretch>
              </a:blipFill>
              <a:ln w="254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Oval 8"/>
              <p:cNvSpPr/>
              <p:nvPr/>
            </p:nvSpPr>
            <p:spPr>
              <a:xfrm>
                <a:off x="2965938" y="3402297"/>
                <a:ext cx="1007533" cy="1007533"/>
              </a:xfrm>
              <a:prstGeom prst="ellipse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sz="3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9" name="Oval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65938" y="3402297"/>
                <a:ext cx="1007533" cy="1007533"/>
              </a:xfrm>
              <a:prstGeom prst="ellipse">
                <a:avLst/>
              </a:prstGeom>
              <a:blipFill>
                <a:blip r:embed="rId4"/>
                <a:stretch>
                  <a:fillRect/>
                </a:stretch>
              </a:blipFill>
              <a:ln w="254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Oval 9"/>
              <p:cNvSpPr/>
              <p:nvPr/>
            </p:nvSpPr>
            <p:spPr>
              <a:xfrm>
                <a:off x="4759569" y="3402296"/>
                <a:ext cx="1007533" cy="1007533"/>
              </a:xfrm>
              <a:prstGeom prst="ellipse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sz="3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0" name="Oval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59569" y="3402296"/>
                <a:ext cx="1007533" cy="1007533"/>
              </a:xfrm>
              <a:prstGeom prst="ellipse">
                <a:avLst/>
              </a:prstGeom>
              <a:blipFill>
                <a:blip r:embed="rId5"/>
                <a:stretch>
                  <a:fillRect/>
                </a:stretch>
              </a:blipFill>
              <a:ln w="254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Oval 10"/>
              <p:cNvSpPr/>
              <p:nvPr/>
            </p:nvSpPr>
            <p:spPr>
              <a:xfrm>
                <a:off x="6553200" y="3402296"/>
                <a:ext cx="1007533" cy="1007533"/>
              </a:xfrm>
              <a:prstGeom prst="ellipse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US" sz="3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1" name="Oval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53200" y="3402296"/>
                <a:ext cx="1007533" cy="1007533"/>
              </a:xfrm>
              <a:prstGeom prst="ellipse">
                <a:avLst/>
              </a:prstGeom>
              <a:blipFill>
                <a:blip r:embed="rId6"/>
                <a:stretch>
                  <a:fillRect/>
                </a:stretch>
              </a:blipFill>
              <a:ln w="254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Oval 11"/>
              <p:cNvSpPr/>
              <p:nvPr/>
            </p:nvSpPr>
            <p:spPr>
              <a:xfrm>
                <a:off x="8346831" y="3402296"/>
                <a:ext cx="1007533" cy="1007533"/>
              </a:xfrm>
              <a:prstGeom prst="ellipse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∞</m:t>
                          </m:r>
                        </m:sub>
                      </m:sSub>
                    </m:oMath>
                  </m:oMathPara>
                </a14:m>
                <a:endParaRPr lang="en-US" sz="3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2" name="Oval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46831" y="3402296"/>
                <a:ext cx="1007533" cy="1007533"/>
              </a:xfrm>
              <a:prstGeom prst="ellipse">
                <a:avLst/>
              </a:prstGeom>
              <a:blipFill>
                <a:blip r:embed="rId7"/>
                <a:stretch>
                  <a:fillRect/>
                </a:stretch>
              </a:blipFill>
              <a:ln w="254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Straight Arrow Connector 13"/>
          <p:cNvCxnSpPr>
            <a:stCxn id="8" idx="6"/>
            <a:endCxn id="9" idx="2"/>
          </p:cNvCxnSpPr>
          <p:nvPr/>
        </p:nvCxnSpPr>
        <p:spPr>
          <a:xfrm flipV="1">
            <a:off x="2179840" y="3906064"/>
            <a:ext cx="786098" cy="1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9" idx="6"/>
            <a:endCxn id="10" idx="2"/>
          </p:cNvCxnSpPr>
          <p:nvPr/>
        </p:nvCxnSpPr>
        <p:spPr>
          <a:xfrm flipV="1">
            <a:off x="3973471" y="3906063"/>
            <a:ext cx="786098" cy="1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10" idx="6"/>
            <a:endCxn id="11" idx="2"/>
          </p:cNvCxnSpPr>
          <p:nvPr/>
        </p:nvCxnSpPr>
        <p:spPr>
          <a:xfrm>
            <a:off x="5767102" y="3906063"/>
            <a:ext cx="786098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11" idx="6"/>
            <a:endCxn id="12" idx="2"/>
          </p:cNvCxnSpPr>
          <p:nvPr/>
        </p:nvCxnSpPr>
        <p:spPr>
          <a:xfrm>
            <a:off x="7560733" y="3906063"/>
            <a:ext cx="786098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Picture 27" descr="Coupons &amp; Freebies For National Cookie Month | &quot;Deal ...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7738" y="4383641"/>
            <a:ext cx="1490262" cy="1192210"/>
          </a:xfrm>
          <a:prstGeom prst="rect">
            <a:avLst/>
          </a:prstGeom>
        </p:spPr>
      </p:pic>
      <p:pic>
        <p:nvPicPr>
          <p:cNvPr id="29" name="Picture 28" descr="Differenza tra &lt;strong&gt;cookie&lt;/strong&gt; tecnici e &lt;strong&gt;cookie&lt;/strong&gt; di profilazione ...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4456" y="4461000"/>
            <a:ext cx="1296865" cy="103749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>
                <a:off x="1484705" y="5557050"/>
                <a:ext cx="217636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US" sz="2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=+1</m:t>
                    </m:r>
                  </m:oMath>
                </a14:m>
                <a:r>
                  <a:rPr lang="en-US" sz="2400" dirty="0" smtClean="0">
                    <a:solidFill>
                      <a:srgbClr val="FF0000"/>
                    </a:solidFill>
                  </a:rPr>
                  <a:t> cookie</a:t>
                </a:r>
                <a:endParaRPr lang="en-US" sz="2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84705" y="5557050"/>
                <a:ext cx="2176365" cy="461665"/>
              </a:xfrm>
              <a:prstGeom prst="rect">
                <a:avLst/>
              </a:prstGeom>
              <a:blipFill>
                <a:blip r:embed="rId11"/>
                <a:stretch>
                  <a:fillRect l="-840" t="-10667" r="-3081" b="-30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/>
              <p:cNvSpPr txBox="1"/>
              <p:nvPr/>
            </p:nvSpPr>
            <p:spPr>
              <a:xfrm>
                <a:off x="4926896" y="5557362"/>
                <a:ext cx="246650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US" sz="2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=+10</m:t>
                    </m:r>
                  </m:oMath>
                </a14:m>
                <a:r>
                  <a:rPr lang="en-US" sz="2400" dirty="0" smtClean="0">
                    <a:solidFill>
                      <a:srgbClr val="FF0000"/>
                    </a:solidFill>
                  </a:rPr>
                  <a:t> cookies</a:t>
                </a:r>
                <a:endParaRPr lang="en-US" sz="2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26896" y="5557362"/>
                <a:ext cx="2466509" cy="461665"/>
              </a:xfrm>
              <a:prstGeom prst="rect">
                <a:avLst/>
              </a:prstGeom>
              <a:blipFill>
                <a:blip r:embed="rId12"/>
                <a:stretch>
                  <a:fillRect l="-494" t="-10667" r="-2963" b="-30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560896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1464236" y="508001"/>
                <a:ext cx="48115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64236" y="508001"/>
                <a:ext cx="481157" cy="36933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2423459" y="513978"/>
                <a:ext cx="58496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p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23459" y="513978"/>
                <a:ext cx="584967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3486492" y="508001"/>
                <a:ext cx="47583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86492" y="508001"/>
                <a:ext cx="475836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4445715" y="508001"/>
                <a:ext cx="58496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p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5715" y="508001"/>
                <a:ext cx="584967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5508748" y="508001"/>
                <a:ext cx="48115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8748" y="508001"/>
                <a:ext cx="481157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6467971" y="508001"/>
                <a:ext cx="58496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p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67971" y="508001"/>
                <a:ext cx="584967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Straight Arrow Connector 10"/>
          <p:cNvCxnSpPr>
            <a:stCxn id="4" idx="3"/>
            <a:endCxn id="5" idx="1"/>
          </p:cNvCxnSpPr>
          <p:nvPr/>
        </p:nvCxnSpPr>
        <p:spPr>
          <a:xfrm>
            <a:off x="1945393" y="692667"/>
            <a:ext cx="478066" cy="5977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5" idx="3"/>
            <a:endCxn id="6" idx="1"/>
          </p:cNvCxnSpPr>
          <p:nvPr/>
        </p:nvCxnSpPr>
        <p:spPr>
          <a:xfrm flipV="1">
            <a:off x="3008426" y="692667"/>
            <a:ext cx="478066" cy="5977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6" idx="3"/>
            <a:endCxn id="7" idx="1"/>
          </p:cNvCxnSpPr>
          <p:nvPr/>
        </p:nvCxnSpPr>
        <p:spPr>
          <a:xfrm>
            <a:off x="3962328" y="692667"/>
            <a:ext cx="483387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7" idx="3"/>
            <a:endCxn id="8" idx="1"/>
          </p:cNvCxnSpPr>
          <p:nvPr/>
        </p:nvCxnSpPr>
        <p:spPr>
          <a:xfrm>
            <a:off x="5030682" y="692667"/>
            <a:ext cx="478066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8" idx="3"/>
            <a:endCxn id="9" idx="1"/>
          </p:cNvCxnSpPr>
          <p:nvPr/>
        </p:nvCxnSpPr>
        <p:spPr>
          <a:xfrm>
            <a:off x="5989905" y="692667"/>
            <a:ext cx="478066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7052938" y="692667"/>
            <a:ext cx="478066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763030" y="180504"/>
            <a:ext cx="8374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p</a:t>
            </a:r>
            <a:r>
              <a:rPr lang="en-US" sz="1200" dirty="0" smtClean="0"/>
              <a:t>olicy </a:t>
            </a:r>
          </a:p>
          <a:p>
            <a:pPr algn="ctr"/>
            <a:r>
              <a:rPr lang="en-US" sz="1200" dirty="0" smtClean="0"/>
              <a:t>evaluation</a:t>
            </a:r>
            <a:endParaRPr lang="en-US" sz="1200" dirty="0"/>
          </a:p>
        </p:txBody>
      </p:sp>
      <p:sp>
        <p:nvSpPr>
          <p:cNvPr id="26" name="TextBox 25"/>
          <p:cNvSpPr txBox="1"/>
          <p:nvPr/>
        </p:nvSpPr>
        <p:spPr>
          <a:xfrm>
            <a:off x="3782625" y="180503"/>
            <a:ext cx="8374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p</a:t>
            </a:r>
            <a:r>
              <a:rPr lang="en-US" sz="1200" dirty="0" smtClean="0"/>
              <a:t>olicy </a:t>
            </a:r>
          </a:p>
          <a:p>
            <a:pPr algn="ctr"/>
            <a:r>
              <a:rPr lang="en-US" sz="1200" dirty="0" smtClean="0"/>
              <a:t>evaluation</a:t>
            </a:r>
            <a:endParaRPr lang="en-US" sz="1200" dirty="0"/>
          </a:p>
        </p:txBody>
      </p:sp>
      <p:sp>
        <p:nvSpPr>
          <p:cNvPr id="27" name="TextBox 26"/>
          <p:cNvSpPr txBox="1"/>
          <p:nvPr/>
        </p:nvSpPr>
        <p:spPr>
          <a:xfrm>
            <a:off x="5810202" y="180503"/>
            <a:ext cx="8374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p</a:t>
            </a:r>
            <a:r>
              <a:rPr lang="en-US" sz="1200" dirty="0" smtClean="0"/>
              <a:t>olicy </a:t>
            </a:r>
          </a:p>
          <a:p>
            <a:pPr algn="ctr"/>
            <a:r>
              <a:rPr lang="en-US" sz="1200" dirty="0" smtClean="0"/>
              <a:t>evaluation</a:t>
            </a:r>
            <a:endParaRPr lang="en-US" sz="1200" dirty="0"/>
          </a:p>
        </p:txBody>
      </p:sp>
      <p:sp>
        <p:nvSpPr>
          <p:cNvPr id="28" name="TextBox 27"/>
          <p:cNvSpPr txBox="1"/>
          <p:nvPr/>
        </p:nvSpPr>
        <p:spPr>
          <a:xfrm>
            <a:off x="4700266" y="180502"/>
            <a:ext cx="10297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p</a:t>
            </a:r>
            <a:r>
              <a:rPr lang="en-US" sz="1200" dirty="0" smtClean="0"/>
              <a:t>olicy </a:t>
            </a:r>
          </a:p>
          <a:p>
            <a:pPr algn="ctr"/>
            <a:r>
              <a:rPr lang="en-US" sz="1200" dirty="0" smtClean="0"/>
              <a:t>improvement</a:t>
            </a:r>
            <a:endParaRPr lang="en-US" sz="1200" dirty="0"/>
          </a:p>
        </p:txBody>
      </p:sp>
      <p:sp>
        <p:nvSpPr>
          <p:cNvPr id="29" name="TextBox 28"/>
          <p:cNvSpPr txBox="1"/>
          <p:nvPr/>
        </p:nvSpPr>
        <p:spPr>
          <a:xfrm>
            <a:off x="2729914" y="180502"/>
            <a:ext cx="10297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p</a:t>
            </a:r>
            <a:r>
              <a:rPr lang="en-US" sz="1200" dirty="0" smtClean="0"/>
              <a:t>olicy </a:t>
            </a:r>
          </a:p>
          <a:p>
            <a:pPr algn="ctr"/>
            <a:r>
              <a:rPr lang="en-US" sz="1200" dirty="0" smtClean="0"/>
              <a:t>improvement</a:t>
            </a:r>
            <a:endParaRPr lang="en-US" sz="1200" dirty="0"/>
          </a:p>
        </p:txBody>
      </p:sp>
      <p:sp>
        <p:nvSpPr>
          <p:cNvPr id="30" name="TextBox 29"/>
          <p:cNvSpPr txBox="1"/>
          <p:nvPr/>
        </p:nvSpPr>
        <p:spPr>
          <a:xfrm>
            <a:off x="6777086" y="180501"/>
            <a:ext cx="10297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p</a:t>
            </a:r>
            <a:r>
              <a:rPr lang="en-US" sz="1200" dirty="0" smtClean="0"/>
              <a:t>olicy </a:t>
            </a:r>
          </a:p>
          <a:p>
            <a:pPr algn="ctr"/>
            <a:r>
              <a:rPr lang="en-US" sz="1200" dirty="0" smtClean="0"/>
              <a:t>improvement</a:t>
            </a:r>
            <a:endParaRPr lang="en-US" sz="1200" dirty="0"/>
          </a:p>
        </p:txBody>
      </p:sp>
      <p:sp>
        <p:nvSpPr>
          <p:cNvPr id="2" name="Freeform 1"/>
          <p:cNvSpPr/>
          <p:nvPr/>
        </p:nvSpPr>
        <p:spPr>
          <a:xfrm>
            <a:off x="2689584" y="1681354"/>
            <a:ext cx="6104903" cy="3412626"/>
          </a:xfrm>
          <a:custGeom>
            <a:avLst/>
            <a:gdLst>
              <a:gd name="connsiteX0" fmla="*/ 914228 w 6104903"/>
              <a:gd name="connsiteY0" fmla="*/ 661422 h 3412626"/>
              <a:gd name="connsiteX1" fmla="*/ 29710 w 6104903"/>
              <a:gd name="connsiteY1" fmla="*/ 1372622 h 3412626"/>
              <a:gd name="connsiteX2" fmla="*/ 2019875 w 6104903"/>
              <a:gd name="connsiteY2" fmla="*/ 3386693 h 3412626"/>
              <a:gd name="connsiteX3" fmla="*/ 6048016 w 6104903"/>
              <a:gd name="connsiteY3" fmla="*/ 2358740 h 3412626"/>
              <a:gd name="connsiteX4" fmla="*/ 4237145 w 6104903"/>
              <a:gd name="connsiteY4" fmla="*/ 129517 h 3412626"/>
              <a:gd name="connsiteX5" fmla="*/ 2127451 w 6104903"/>
              <a:gd name="connsiteY5" fmla="*/ 308811 h 3412626"/>
              <a:gd name="connsiteX6" fmla="*/ 914228 w 6104903"/>
              <a:gd name="connsiteY6" fmla="*/ 661422 h 34126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04903" h="3412626">
                <a:moveTo>
                  <a:pt x="914228" y="661422"/>
                </a:moveTo>
                <a:cubicBezTo>
                  <a:pt x="564605" y="838724"/>
                  <a:pt x="-154564" y="918410"/>
                  <a:pt x="29710" y="1372622"/>
                </a:cubicBezTo>
                <a:cubicBezTo>
                  <a:pt x="213984" y="1826834"/>
                  <a:pt x="1016824" y="3222340"/>
                  <a:pt x="2019875" y="3386693"/>
                </a:cubicBezTo>
                <a:cubicBezTo>
                  <a:pt x="3022926" y="3551046"/>
                  <a:pt x="5678471" y="2901603"/>
                  <a:pt x="6048016" y="2358740"/>
                </a:cubicBezTo>
                <a:cubicBezTo>
                  <a:pt x="6417561" y="1815877"/>
                  <a:pt x="4890572" y="471172"/>
                  <a:pt x="4237145" y="129517"/>
                </a:cubicBezTo>
                <a:cubicBezTo>
                  <a:pt x="3583718" y="-212138"/>
                  <a:pt x="2678282" y="220160"/>
                  <a:pt x="2127451" y="308811"/>
                </a:cubicBezTo>
                <a:cubicBezTo>
                  <a:pt x="1576620" y="397462"/>
                  <a:pt x="1263851" y="484120"/>
                  <a:pt x="914228" y="661422"/>
                </a:cubicBezTo>
                <a:close/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6208509" y="1727240"/>
                <a:ext cx="51892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𝒳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08509" y="1727240"/>
                <a:ext cx="518924" cy="461665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3205486" y="2926002"/>
                <a:ext cx="42639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5486" y="2926002"/>
                <a:ext cx="426399" cy="461665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7864145" y="3514684"/>
                <a:ext cx="37138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𝑦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64145" y="3514684"/>
                <a:ext cx="371384" cy="369332"/>
              </a:xfrm>
              <a:prstGeom prst="rect">
                <a:avLst/>
              </a:prstGeom>
              <a:blipFill>
                <a:blip r:embed="rId10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>
                <a:off x="6228938" y="3930627"/>
                <a:ext cx="69711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28938" y="3930627"/>
                <a:ext cx="697114" cy="369332"/>
              </a:xfrm>
              <a:prstGeom prst="rect">
                <a:avLst/>
              </a:prstGeom>
              <a:blipFill>
                <a:blip r:embed="rId11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/>
              <p:cNvSpPr txBox="1"/>
              <p:nvPr/>
            </p:nvSpPr>
            <p:spPr>
              <a:xfrm>
                <a:off x="3793435" y="3745961"/>
                <a:ext cx="69711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93435" y="3745961"/>
                <a:ext cx="697114" cy="369332"/>
              </a:xfrm>
              <a:prstGeom prst="rect">
                <a:avLst/>
              </a:prstGeom>
              <a:blipFill>
                <a:blip r:embed="rId12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Oval 9"/>
          <p:cNvSpPr/>
          <p:nvPr/>
        </p:nvSpPr>
        <p:spPr>
          <a:xfrm>
            <a:off x="3564909" y="2967837"/>
            <a:ext cx="133951" cy="13395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4360951" y="3678985"/>
            <a:ext cx="133951" cy="13395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6792101" y="3901256"/>
            <a:ext cx="133951" cy="13395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7837441" y="3512189"/>
            <a:ext cx="133951" cy="13395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Arrow Connector 13"/>
          <p:cNvCxnSpPr>
            <a:stCxn id="10" idx="6"/>
            <a:endCxn id="33" idx="1"/>
          </p:cNvCxnSpPr>
          <p:nvPr/>
        </p:nvCxnSpPr>
        <p:spPr>
          <a:xfrm>
            <a:off x="3698860" y="3034813"/>
            <a:ext cx="681708" cy="66378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35" idx="3"/>
            <a:endCxn id="34" idx="7"/>
          </p:cNvCxnSpPr>
          <p:nvPr/>
        </p:nvCxnSpPr>
        <p:spPr>
          <a:xfrm flipH="1">
            <a:off x="6906435" y="3626523"/>
            <a:ext cx="950623" cy="29435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/>
              <p:cNvSpPr txBox="1"/>
              <p:nvPr/>
            </p:nvSpPr>
            <p:spPr>
              <a:xfrm>
                <a:off x="7305187" y="3663328"/>
                <a:ext cx="37093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𝑓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7" name="TextBox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05187" y="3663328"/>
                <a:ext cx="370934" cy="369332"/>
              </a:xfrm>
              <a:prstGeom prst="rect">
                <a:avLst/>
              </a:prstGeom>
              <a:blipFill>
                <a:blip r:embed="rId13"/>
                <a:stretch>
                  <a:fillRect b="-114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/>
              <p:cNvSpPr txBox="1"/>
              <p:nvPr/>
            </p:nvSpPr>
            <p:spPr>
              <a:xfrm>
                <a:off x="3744467" y="3238428"/>
                <a:ext cx="37093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𝑓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8" name="TextBox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44467" y="3238428"/>
                <a:ext cx="370934" cy="369332"/>
              </a:xfrm>
              <a:prstGeom prst="rect">
                <a:avLst/>
              </a:prstGeom>
              <a:blipFill>
                <a:blip r:embed="rId14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" name="Straight Connector 19"/>
          <p:cNvCxnSpPr>
            <a:stCxn id="33" idx="6"/>
            <a:endCxn id="34" idx="2"/>
          </p:cNvCxnSpPr>
          <p:nvPr/>
        </p:nvCxnSpPr>
        <p:spPr>
          <a:xfrm>
            <a:off x="4494902" y="3745961"/>
            <a:ext cx="2297199" cy="222271"/>
          </a:xfrm>
          <a:prstGeom prst="line">
            <a:avLst/>
          </a:prstGeom>
          <a:ln w="38100" cap="rnd">
            <a:solidFill>
              <a:srgbClr val="0070C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>
            <a:stCxn id="10" idx="6"/>
            <a:endCxn id="35" idx="2"/>
          </p:cNvCxnSpPr>
          <p:nvPr/>
        </p:nvCxnSpPr>
        <p:spPr>
          <a:xfrm>
            <a:off x="3698860" y="3034813"/>
            <a:ext cx="4138581" cy="544352"/>
          </a:xfrm>
          <a:prstGeom prst="line">
            <a:avLst/>
          </a:prstGeom>
          <a:ln w="38100" cap="rnd">
            <a:solidFill>
              <a:srgbClr val="00B05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/>
              <p:cNvSpPr txBox="1"/>
              <p:nvPr/>
            </p:nvSpPr>
            <p:spPr>
              <a:xfrm>
                <a:off x="4647131" y="3847942"/>
                <a:ext cx="1586012" cy="4049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𝑑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  <m:d>
                            <m:dPr>
                              <m:ctrlPr>
                                <a:rPr lang="en-US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  <m:r>
                            <a:rPr lang="en-US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  <m:d>
                            <m:dPr>
                              <m:ctrlPr>
                                <a:rPr lang="en-US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US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42" name="TextBox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7131" y="3847942"/>
                <a:ext cx="1586012" cy="404983"/>
              </a:xfrm>
              <a:prstGeom prst="rect">
                <a:avLst/>
              </a:prstGeom>
              <a:blipFill>
                <a:blip r:embed="rId15"/>
                <a:stretch>
                  <a:fillRect b="-89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/>
              <p:cNvSpPr txBox="1"/>
              <p:nvPr/>
            </p:nvSpPr>
            <p:spPr>
              <a:xfrm>
                <a:off x="5345332" y="2936515"/>
                <a:ext cx="92031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𝑑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d>
                    </m:oMath>
                  </m:oMathPara>
                </a14:m>
                <a:endParaRPr lang="en-US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43" name="TextBox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45332" y="2936515"/>
                <a:ext cx="920317" cy="369332"/>
              </a:xfrm>
              <a:prstGeom prst="rect">
                <a:avLst/>
              </a:prstGeom>
              <a:blipFill>
                <a:blip r:embed="rId16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/>
              <p:cNvSpPr txBox="1"/>
              <p:nvPr/>
            </p:nvSpPr>
            <p:spPr>
              <a:xfrm>
                <a:off x="8946716" y="3190036"/>
                <a:ext cx="2011576" cy="711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d>
                            <m:dPr>
                              <m:ctrlPr>
                                <a:rPr lang="en-US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  <m:d>
                                <m:dPr>
                                  <m:ctrlPr>
                                    <a:rPr lang="en-US" i="1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d>
                              <m:r>
                                <a:rPr lang="en-US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  <m:d>
                                <m:dPr>
                                  <m:ctrlPr>
                                    <a:rPr lang="en-US" i="1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</m:d>
                            </m:e>
                          </m:d>
                        </m:num>
                        <m:den>
                          <m:r>
                            <a:rPr lang="en-US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d>
                            <m:dPr>
                              <m:ctrlPr>
                                <a:rPr lang="en-US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</m:d>
                        </m:den>
                      </m:f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≤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𝜆</m:t>
                      </m:r>
                    </m:oMath>
                  </m:oMathPara>
                </a14:m>
                <a:endParaRPr lang="en-US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44" name="TextBox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46716" y="3190036"/>
                <a:ext cx="2011576" cy="711220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30553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704</TotalTime>
  <Words>127</Words>
  <Application>Microsoft Office PowerPoint</Application>
  <PresentationFormat>Widescreen</PresentationFormat>
  <Paragraphs>153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Cambria Math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Philip Thomas</dc:creator>
  <cp:lastModifiedBy>Philip Thomas</cp:lastModifiedBy>
  <cp:revision>15</cp:revision>
  <dcterms:created xsi:type="dcterms:W3CDTF">2018-08-23T16:49:06Z</dcterms:created>
  <dcterms:modified xsi:type="dcterms:W3CDTF">2018-10-03T00:55:18Z</dcterms:modified>
</cp:coreProperties>
</file>