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93" r:id="rId4"/>
    <p:sldId id="291" r:id="rId5"/>
    <p:sldId id="268" r:id="rId6"/>
    <p:sldId id="261" r:id="rId7"/>
    <p:sldId id="288" r:id="rId8"/>
    <p:sldId id="289" r:id="rId9"/>
    <p:sldId id="290" r:id="rId10"/>
    <p:sldId id="269" r:id="rId11"/>
    <p:sldId id="267" r:id="rId12"/>
    <p:sldId id="266" r:id="rId13"/>
    <p:sldId id="270" r:id="rId14"/>
    <p:sldId id="271" r:id="rId15"/>
    <p:sldId id="272" r:id="rId16"/>
    <p:sldId id="274" r:id="rId17"/>
    <p:sldId id="275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CD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6" autoAdjust="0"/>
  </p:normalViewPr>
  <p:slideViewPr>
    <p:cSldViewPr>
      <p:cViewPr>
        <p:scale>
          <a:sx n="70" d="100"/>
          <a:sy n="70" d="100"/>
        </p:scale>
        <p:origin x="-107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B7A61-6B1F-4D91-85EF-7059D0ED307C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A16F-A7B7-4AA0-B28F-59AACD66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A120-CDFD-435C-AFBA-4BB73F1E6A86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D663-96EA-4574-9341-2ECC2CDEB206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00A2-BCB7-406C-B689-DFD09CC90B3B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0E63-28C9-4105-B012-7297F6E403A5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0B0A-70A1-4A88-A934-ED1046D593DF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6F11-2EFC-4FA9-8296-12EE09260C44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FC99-DCD5-471D-8055-9BF2BBC4BFFE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8F9F-7059-4488-85A1-8874C3CB5DEB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82C4-9530-4A7C-BD9A-2A59B0FE7F8B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B9D0-C3E1-41E5-9DB5-8B1A3CB7480E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Dude, where’s that IP?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Circumventing measurement-based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24384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 err="1" smtClean="0">
                <a:solidFill>
                  <a:srgbClr val="FF0000"/>
                </a:solidFill>
              </a:rPr>
              <a:t>Phillipa</a:t>
            </a:r>
            <a:r>
              <a:rPr lang="en-US" sz="5100" b="1" dirty="0" smtClean="0">
                <a:solidFill>
                  <a:srgbClr val="FF0000"/>
                </a:solidFill>
              </a:rPr>
              <a:t> Gill</a:t>
            </a:r>
            <a:r>
              <a:rPr lang="en-US" sz="5100" dirty="0" smtClean="0"/>
              <a:t>*</a:t>
            </a:r>
          </a:p>
          <a:p>
            <a:r>
              <a:rPr lang="en-US" sz="4500" dirty="0" err="1" smtClean="0"/>
              <a:t>Yashar</a:t>
            </a:r>
            <a:r>
              <a:rPr lang="en-US" sz="4500" dirty="0" smtClean="0"/>
              <a:t> </a:t>
            </a:r>
            <a:r>
              <a:rPr lang="en-US" sz="4500" dirty="0" err="1" smtClean="0"/>
              <a:t>Ganjali</a:t>
            </a:r>
            <a:r>
              <a:rPr lang="en-US" sz="4500" dirty="0" smtClean="0"/>
              <a:t>*,Bernard Wong**, David Lie***</a:t>
            </a:r>
          </a:p>
          <a:p>
            <a:endParaRPr lang="en-US" dirty="0"/>
          </a:p>
          <a:p>
            <a:r>
              <a:rPr lang="en-US" dirty="0" smtClean="0"/>
              <a:t>*Dept. of Computer Science, University of Toronto</a:t>
            </a:r>
          </a:p>
          <a:p>
            <a:r>
              <a:rPr lang="en-US" dirty="0" smtClean="0"/>
              <a:t>**Dept. of Computer Science, Cornell University</a:t>
            </a:r>
          </a:p>
          <a:p>
            <a:r>
              <a:rPr lang="en-US" dirty="0" smtClean="0"/>
              <a:t>***Dept. of Electrical and Computer Engineering, University of Toronto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measurement-based </a:t>
            </a:r>
            <a:r>
              <a:rPr lang="en-US" dirty="0" err="1" smtClean="0"/>
              <a:t>geolocation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Delay-based:</a:t>
            </a:r>
          </a:p>
          <a:p>
            <a:pPr lvl="1"/>
            <a:r>
              <a:rPr lang="en-US" dirty="0" smtClean="0"/>
              <a:t>Constraint-based </a:t>
            </a:r>
            <a:r>
              <a:rPr lang="en-US" dirty="0" err="1" smtClean="0"/>
              <a:t>geolocation</a:t>
            </a:r>
            <a:r>
              <a:rPr lang="en-US" dirty="0" smtClean="0"/>
              <a:t> (CBG) </a:t>
            </a:r>
            <a:r>
              <a:rPr lang="en-US" sz="2200" dirty="0" smtClean="0"/>
              <a:t>[</a:t>
            </a:r>
            <a:r>
              <a:rPr lang="en-US" sz="2200" dirty="0" err="1" smtClean="0"/>
              <a:t>Gueye</a:t>
            </a:r>
            <a:r>
              <a:rPr lang="en-US" sz="2200" dirty="0" smtClean="0"/>
              <a:t> et al. </a:t>
            </a:r>
            <a:r>
              <a:rPr lang="en-US" sz="2200" dirty="0" err="1" smtClean="0"/>
              <a:t>ToN</a:t>
            </a:r>
            <a:r>
              <a:rPr lang="en-US" sz="2200" dirty="0" smtClean="0"/>
              <a:t> ‘06]</a:t>
            </a:r>
          </a:p>
          <a:p>
            <a:pPr lvl="1"/>
            <a:r>
              <a:rPr lang="en-US" sz="2600" dirty="0" smtClean="0"/>
              <a:t>Computes region where target may be located</a:t>
            </a:r>
          </a:p>
          <a:p>
            <a:pPr lvl="1"/>
            <a:r>
              <a:rPr lang="en-US" sz="2600" dirty="0" smtClean="0"/>
              <a:t>Average accuracy: 78-182 km </a:t>
            </a:r>
          </a:p>
          <a:p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</a:rPr>
              <a:t>Topology-aware:</a:t>
            </a:r>
          </a:p>
          <a:p>
            <a:pPr lvl="1"/>
            <a:r>
              <a:rPr lang="en-US" sz="2600" dirty="0" smtClean="0"/>
              <a:t>Octant </a:t>
            </a:r>
            <a:r>
              <a:rPr lang="en-US" sz="2200" dirty="0" smtClean="0"/>
              <a:t>[Wong et al. NSDI 2007]</a:t>
            </a:r>
          </a:p>
          <a:p>
            <a:pPr lvl="1">
              <a:defRPr/>
            </a:pPr>
            <a:r>
              <a:rPr lang="en-US" sz="2600" dirty="0" smtClean="0"/>
              <a:t>Considers delay </a:t>
            </a:r>
            <a:r>
              <a:rPr lang="en-US" sz="2600" b="1" dirty="0" smtClean="0"/>
              <a:t>between hops </a:t>
            </a:r>
            <a:r>
              <a:rPr lang="en-US" sz="2600" dirty="0" smtClean="0"/>
              <a:t>on path </a:t>
            </a:r>
          </a:p>
          <a:p>
            <a:pPr lvl="1">
              <a:defRPr/>
            </a:pPr>
            <a:r>
              <a:rPr lang="en-US" sz="2600" dirty="0" err="1" smtClean="0"/>
              <a:t>Geolocates</a:t>
            </a:r>
            <a:r>
              <a:rPr lang="en-US" sz="2600" dirty="0" smtClean="0"/>
              <a:t> nodes along the path</a:t>
            </a:r>
          </a:p>
          <a:p>
            <a:pPr lvl="1">
              <a:defRPr/>
            </a:pPr>
            <a:r>
              <a:rPr lang="en-US" sz="2600" dirty="0" smtClean="0"/>
              <a:t>Median accuracy: 35-40 km</a:t>
            </a:r>
          </a:p>
          <a:p>
            <a:endParaRPr lang="en-US" sz="30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>
              <a:buNone/>
            </a:pPr>
            <a:endParaRPr lang="en-US" sz="2600" b="1" dirty="0" smtClean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AD52-9E19-4820-8553-3136C73B97D9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6858000" y="55626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7391400" y="48768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086600" y="42672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3505200"/>
            <a:ext cx="1752600" cy="1676400"/>
          </a:xfrm>
          <a:prstGeom prst="ellipse">
            <a:avLst/>
          </a:prstGeom>
          <a:solidFill>
            <a:srgbClr val="3CD04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6553200" y="4038600"/>
            <a:ext cx="1981200" cy="1905000"/>
          </a:xfrm>
          <a:prstGeom prst="ellipse">
            <a:avLst/>
          </a:prstGeom>
          <a:solidFill>
            <a:srgbClr val="3CD04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7200900" y="4533900"/>
            <a:ext cx="457200" cy="228600"/>
          </a:xfrm>
          <a:prstGeom prst="straightConnector1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972300" y="4991100"/>
            <a:ext cx="609600" cy="533400"/>
          </a:xfrm>
          <a:prstGeom prst="straightConnector1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&amp; Contributions</a:t>
            </a:r>
          </a:p>
          <a:p>
            <a:r>
              <a:rPr lang="en-US" dirty="0" smtClean="0"/>
              <a:t>Background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Adversary models 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2575-9B41-43F1-BC86-7E92A38AB962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Simple adversary</a:t>
            </a:r>
            <a:r>
              <a:rPr lang="en-US" dirty="0" smtClean="0"/>
              <a:t> (e.g., Web client)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Knows the </a:t>
            </a:r>
            <a:r>
              <a:rPr lang="en-US" dirty="0" err="1" smtClean="0"/>
              <a:t>geolocation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Able to delay their response to probes</a:t>
            </a:r>
          </a:p>
          <a:p>
            <a:pPr lvl="1"/>
            <a:r>
              <a:rPr lang="en-US" dirty="0" smtClean="0"/>
              <a:t>i.e., </a:t>
            </a:r>
            <a:r>
              <a:rPr lang="en-US" b="1" dirty="0" smtClean="0"/>
              <a:t>increase</a:t>
            </a:r>
            <a:r>
              <a:rPr lang="en-US" dirty="0" smtClean="0"/>
              <a:t> observed delays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3657600"/>
            <a:ext cx="2816049" cy="1449388"/>
            <a:chOff x="3505200" y="3505200"/>
            <a:chExt cx="2816049" cy="1449388"/>
          </a:xfrm>
        </p:grpSpPr>
        <p:pic>
          <p:nvPicPr>
            <p:cNvPr id="4101" name="Picture 5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3505200"/>
              <a:ext cx="2358849" cy="1449388"/>
            </a:xfrm>
            <a:prstGeom prst="rect">
              <a:avLst/>
            </a:prstGeom>
            <a:noFill/>
          </p:spPr>
        </p:pic>
        <p:pic>
          <p:nvPicPr>
            <p:cNvPr id="4100" name="Picture 4" descr="C:\Documents and Settings\user\Local Settings\Temporary Internet Files\Content.IE5\3HRJQ5IW\MCj043593100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5200" y="3733800"/>
              <a:ext cx="1524000" cy="1205513"/>
            </a:xfrm>
            <a:prstGeom prst="rect">
              <a:avLst/>
            </a:prstGeom>
            <a:noFill/>
          </p:spPr>
        </p:pic>
      </p:grpSp>
      <p:sp>
        <p:nvSpPr>
          <p:cNvPr id="10" name="tower"/>
          <p:cNvSpPr>
            <a:spLocks noEditPoints="1" noChangeArrowheads="1"/>
          </p:cNvSpPr>
          <p:nvPr/>
        </p:nvSpPr>
        <p:spPr bwMode="auto">
          <a:xfrm>
            <a:off x="6248400" y="4114800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4724400"/>
            <a:ext cx="2286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02748" y="5334000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 </a:t>
            </a:r>
            <a:r>
              <a:rPr lang="en-US" sz="2400" i="1" dirty="0" err="1" smtClean="0"/>
              <a:t>i</a:t>
            </a:r>
            <a:endParaRPr lang="en-US" sz="2400" i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371600" y="5410200"/>
          <a:ext cx="38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381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819400" y="3581400"/>
            <a:ext cx="3429000" cy="838200"/>
            <a:chOff x="2895600" y="3505200"/>
            <a:chExt cx="3429000" cy="838200"/>
          </a:xfrm>
        </p:grpSpPr>
        <p:sp>
          <p:nvSpPr>
            <p:cNvPr id="18" name="Rectangle 17"/>
            <p:cNvSpPr/>
            <p:nvPr/>
          </p:nvSpPr>
          <p:spPr>
            <a:xfrm>
              <a:off x="2895600" y="3505200"/>
              <a:ext cx="342900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100388" y="3581400"/>
            <a:ext cx="2941637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9" imgW="1054080" imgH="228600" progId="Equation.3">
                    <p:embed/>
                  </p:oleObj>
                </mc:Choice>
                <mc:Fallback>
                  <p:oleObj name="Equation" r:id="rId9" imgW="105408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388" y="3581400"/>
                          <a:ext cx="2941637" cy="638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315200" y="3947160"/>
          <a:ext cx="45720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1" imgW="126720" imgH="215640" progId="Equation.3">
                  <p:embed/>
                </p:oleObj>
              </mc:Choice>
              <mc:Fallback>
                <p:oleObj name="Equation" r:id="rId11" imgW="1267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47160"/>
                        <a:ext cx="457200" cy="77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7315200" y="4572000"/>
          <a:ext cx="503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3" imgW="139680" imgH="215640" progId="Equation.3">
                  <p:embed/>
                </p:oleObj>
              </mc:Choice>
              <mc:Fallback>
                <p:oleObj name="Equation" r:id="rId13" imgW="13968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72000"/>
                        <a:ext cx="50323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1972-93F4-41E0-B1B6-87CFB40E21BE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-0.49584 0.066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0.06661 L -0.0125 -4.9491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animBg="1"/>
      <p:bldP spid="13" grpId="3" animBg="1"/>
      <p:bldP spid="13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Sophisticated adversary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(e.g., Cloud provider)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Controls the network the target is located in</a:t>
            </a:r>
          </a:p>
          <a:p>
            <a:r>
              <a:rPr lang="en-US" dirty="0" smtClean="0"/>
              <a:t>Network has multiple geographically distributed entry points</a:t>
            </a:r>
          </a:p>
          <a:p>
            <a:r>
              <a:rPr lang="en-US" dirty="0" smtClean="0"/>
              <a:t>Adversary constructs network paths to mislead </a:t>
            </a:r>
            <a:r>
              <a:rPr lang="en-US" i="1" dirty="0" smtClean="0"/>
              <a:t>topology-aware</a:t>
            </a:r>
            <a:r>
              <a:rPr lang="en-US" dirty="0" smtClean="0"/>
              <a:t> </a:t>
            </a:r>
            <a:r>
              <a:rPr lang="en-US" dirty="0" err="1" smtClean="0"/>
              <a:t>geolocation</a:t>
            </a:r>
            <a:endParaRPr lang="en-US" dirty="0" smtClean="0"/>
          </a:p>
        </p:txBody>
      </p:sp>
      <p:sp>
        <p:nvSpPr>
          <p:cNvPr id="4" name="Cloud 3"/>
          <p:cNvSpPr/>
          <p:nvPr/>
        </p:nvSpPr>
        <p:spPr>
          <a:xfrm>
            <a:off x="4343400" y="2362200"/>
            <a:ext cx="4648200" cy="3200400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</a:t>
            </a:r>
            <a:endParaRPr lang="en-US" dirty="0"/>
          </a:p>
        </p:txBody>
      </p:sp>
      <p:pic>
        <p:nvPicPr>
          <p:cNvPr id="8" name="Picture 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429000"/>
            <a:ext cx="1295400" cy="795955"/>
          </a:xfrm>
          <a:prstGeom prst="rect">
            <a:avLst/>
          </a:prstGeom>
          <a:noFill/>
        </p:spPr>
      </p:pic>
      <p:pic>
        <p:nvPicPr>
          <p:cNvPr id="9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1524000" cy="1205513"/>
          </a:xfrm>
          <a:prstGeom prst="rect">
            <a:avLst/>
          </a:prstGeom>
          <a:noFill/>
        </p:spPr>
      </p:pic>
      <p:sp>
        <p:nvSpPr>
          <p:cNvPr id="10" name="tower"/>
          <p:cNvSpPr>
            <a:spLocks noEditPoints="1" noChangeArrowheads="1"/>
          </p:cNvSpPr>
          <p:nvPr/>
        </p:nvSpPr>
        <p:spPr bwMode="auto">
          <a:xfrm>
            <a:off x="4572000" y="5638800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638800" y="52578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5257800" y="46482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486400" y="39624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57800" y="640080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landmark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412646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21" name="Straight Connector 20"/>
          <p:cNvCxnSpPr>
            <a:stCxn id="10" idx="4"/>
            <a:endCxn id="15" idx="3"/>
          </p:cNvCxnSpPr>
          <p:nvPr/>
        </p:nvCxnSpPr>
        <p:spPr>
          <a:xfrm flipV="1">
            <a:off x="5257800" y="5410200"/>
            <a:ext cx="533400" cy="7628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  <a:endCxn id="17" idx="3"/>
          </p:cNvCxnSpPr>
          <p:nvPr/>
        </p:nvCxnSpPr>
        <p:spPr>
          <a:xfrm rot="5400000" flipH="1" flipV="1">
            <a:off x="5257800" y="4267200"/>
            <a:ext cx="533400" cy="228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3"/>
            <a:endCxn id="15" idx="1"/>
          </p:cNvCxnSpPr>
          <p:nvPr/>
        </p:nvCxnSpPr>
        <p:spPr>
          <a:xfrm rot="16200000" flipH="1">
            <a:off x="5372100" y="4838700"/>
            <a:ext cx="457200" cy="3810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1"/>
            <a:endCxn id="17" idx="4"/>
          </p:cNvCxnSpPr>
          <p:nvPr/>
        </p:nvCxnSpPr>
        <p:spPr>
          <a:xfrm rot="10800000" flipV="1">
            <a:off x="5791200" y="3826978"/>
            <a:ext cx="457200" cy="21162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C:\Documents and Settings\user\Local Settings\Temporary Internet Files\Content.IE5\3HRJQ5IW\MCj04244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429000"/>
            <a:ext cx="851892" cy="512763"/>
          </a:xfrm>
          <a:prstGeom prst="rect">
            <a:avLst/>
          </a:prstGeom>
          <a:noFill/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A41-6150-4F49-ABA3-572A832987BB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&amp; Contributions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Adversary models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Evaluation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ABEA-32AB-4049-93A8-30B8B93EF3A5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How accurately can an adversary mislead </a:t>
            </a:r>
            <a:r>
              <a:rPr lang="en-US" dirty="0" err="1" smtClean="0"/>
              <a:t>geolocation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they be detected?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Collected </a:t>
            </a:r>
            <a:r>
              <a:rPr lang="en-US" dirty="0" err="1" smtClean="0"/>
              <a:t>traceroutes</a:t>
            </a:r>
            <a:r>
              <a:rPr lang="en-US" dirty="0" smtClean="0"/>
              <a:t> between 50 </a:t>
            </a:r>
            <a:r>
              <a:rPr lang="en-US" dirty="0" err="1" smtClean="0"/>
              <a:t>PlanetLab</a:t>
            </a:r>
            <a:r>
              <a:rPr lang="en-US" dirty="0" smtClean="0"/>
              <a:t> nodes.</a:t>
            </a:r>
          </a:p>
          <a:p>
            <a:pPr lvl="1"/>
            <a:r>
              <a:rPr lang="en-US" dirty="0" smtClean="0"/>
              <a:t>Each node takes turn as target </a:t>
            </a:r>
          </a:p>
          <a:p>
            <a:pPr lvl="1"/>
            <a:r>
              <a:rPr lang="en-US" dirty="0" smtClean="0"/>
              <a:t>Each target moved to a set of </a:t>
            </a:r>
            <a:r>
              <a:rPr lang="en-US" i="1" dirty="0" smtClean="0"/>
              <a:t>forged </a:t>
            </a:r>
            <a:r>
              <a:rPr lang="en-US" dirty="0" smtClean="0"/>
              <a:t>locations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880F-14DD-49B4-9B25-6536FFF9CE65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0" y="1524000"/>
            <a:ext cx="5257800" cy="4876800"/>
            <a:chOff x="685800" y="1524000"/>
            <a:chExt cx="5257800" cy="4876800"/>
          </a:xfrm>
        </p:grpSpPr>
        <p:sp>
          <p:nvSpPr>
            <p:cNvPr id="23" name="Oval 22"/>
            <p:cNvSpPr/>
            <p:nvPr/>
          </p:nvSpPr>
          <p:spPr>
            <a:xfrm>
              <a:off x="914400" y="3505200"/>
              <a:ext cx="3200400" cy="2895600"/>
            </a:xfrm>
            <a:prstGeom prst="ellipse">
              <a:avLst/>
            </a:prstGeom>
            <a:solidFill>
              <a:srgbClr val="94B6D2">
                <a:alpha val="5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43200" y="2133600"/>
              <a:ext cx="3200400" cy="2895600"/>
            </a:xfrm>
            <a:prstGeom prst="ellipse">
              <a:avLst/>
            </a:prstGeom>
            <a:solidFill>
              <a:srgbClr val="94B6D2">
                <a:alpha val="5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85800" y="1524000"/>
              <a:ext cx="3200400" cy="2895600"/>
            </a:xfrm>
            <a:prstGeom prst="ellipse">
              <a:avLst/>
            </a:prstGeom>
            <a:solidFill>
              <a:srgbClr val="94B6D2">
                <a:alpha val="5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971800" y="3657600"/>
              <a:ext cx="228600" cy="304800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4267200" y="5181600"/>
              <a:ext cx="228600" cy="304800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endCxn id="28" idx="1"/>
            </p:cNvCxnSpPr>
            <p:nvPr/>
          </p:nvCxnSpPr>
          <p:spPr>
            <a:xfrm rot="16200000" flipH="1">
              <a:off x="2380189" y="3182411"/>
              <a:ext cx="573623" cy="6096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33" idx="1"/>
            </p:cNvCxnSpPr>
            <p:nvPr/>
          </p:nvCxnSpPr>
          <p:spPr>
            <a:xfrm rot="16200000" flipH="1">
              <a:off x="2189689" y="3220511"/>
              <a:ext cx="2097623" cy="205739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2590800" y="2819400"/>
            <a:ext cx="551329" cy="720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Equation" r:id="rId3" imgW="164880" imgH="215640" progId="Equation.3">
                    <p:embed/>
                  </p:oleObj>
                </mc:Choice>
                <mc:Fallback>
                  <p:oleObj name="Equation" r:id="rId3" imgW="16488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19400"/>
                          <a:ext cx="551329" cy="7209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2921000" y="4038600"/>
            <a:ext cx="584200" cy="661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" name="Equation" r:id="rId5" imgW="190440" imgH="215640" progId="Equation.3">
                    <p:embed/>
                  </p:oleObj>
                </mc:Choice>
                <mc:Fallback>
                  <p:oleObj name="Equation" r:id="rId5" imgW="19044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4038600"/>
                          <a:ext cx="584200" cy="661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Delay-adding attack 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Increase delay by time to travel difference of g1 and g2</a:t>
            </a:r>
          </a:p>
          <a:p>
            <a:endParaRPr lang="en-US" dirty="0" smtClean="0"/>
          </a:p>
          <a:p>
            <a:r>
              <a:rPr lang="en-US" b="1" dirty="0" smtClean="0"/>
              <a:t>Challenge: </a:t>
            </a:r>
            <a:r>
              <a:rPr lang="en-US" dirty="0" smtClean="0"/>
              <a:t>how to map distance to delay</a:t>
            </a:r>
          </a:p>
          <a:p>
            <a:endParaRPr lang="en-US" b="1" dirty="0" smtClean="0"/>
          </a:p>
          <a:p>
            <a:r>
              <a:rPr lang="en-US" dirty="0" smtClean="0"/>
              <a:t>Attack v1: speed of light</a:t>
            </a:r>
          </a:p>
          <a:p>
            <a:r>
              <a:rPr lang="en-US" dirty="0" smtClean="0"/>
              <a:t>Attack v2: knowledge of the “best-line” function 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19B-7BBC-4485-8E42-393381515F6C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65F5-77DF-44E8-8BC7-6A5E3FF84C6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Gill - University of Toronto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5373469"/>
            <a:ext cx="93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Forged</a:t>
            </a:r>
          </a:p>
          <a:p>
            <a:r>
              <a:rPr lang="en-US" i="1" dirty="0" smtClean="0"/>
              <a:t>location</a:t>
            </a:r>
            <a:endParaRPr lang="en-US" i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1409700" y="3314700"/>
            <a:ext cx="990600" cy="914400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2743200" y="4648200"/>
            <a:ext cx="838200" cy="838200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1981200" y="2895600"/>
            <a:ext cx="152400" cy="15240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2514600" y="3429000"/>
            <a:ext cx="152400" cy="15240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Hop-adding attack</a:t>
            </a:r>
            <a:endParaRPr lang="en-US" dirty="0"/>
          </a:p>
        </p:txBody>
      </p:sp>
      <p:pic>
        <p:nvPicPr>
          <p:cNvPr id="7" name="Picture 6" descr="cloudnetwork_jan29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753973" cy="46482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D270-2619-4639-B064-5A2CF5ACF8F2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1524000"/>
            <a:ext cx="39284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Multiple network entry points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990600" y="1752599"/>
            <a:ext cx="1066800" cy="22859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rot="5400000">
            <a:off x="1746345" y="1915722"/>
            <a:ext cx="2281537" cy="242142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rot="16200000" flipH="1">
            <a:off x="3613245" y="2470243"/>
            <a:ext cx="2891134" cy="192197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rot="16200000" flipH="1">
            <a:off x="4908645" y="1174844"/>
            <a:ext cx="986135" cy="260777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" y="5181600"/>
            <a:ext cx="34594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In-degree 3 for each node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90800" y="3810000"/>
            <a:ext cx="838200" cy="9144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0"/>
            <a:endCxn id="29" idx="3"/>
          </p:cNvCxnSpPr>
          <p:nvPr/>
        </p:nvCxnSpPr>
        <p:spPr>
          <a:xfrm rot="5400000" flipH="1" flipV="1">
            <a:off x="2154689" y="4622738"/>
            <a:ext cx="591111" cy="526615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5867400"/>
            <a:ext cx="502515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Fake node next to each </a:t>
            </a:r>
            <a:r>
              <a:rPr lang="en-US" sz="2400" i="1" dirty="0" smtClean="0">
                <a:solidFill>
                  <a:schemeClr val="bg1"/>
                </a:solidFill>
              </a:rPr>
              <a:t>forged</a:t>
            </a:r>
            <a:r>
              <a:rPr lang="en-US" sz="2400" dirty="0" smtClean="0">
                <a:solidFill>
                  <a:schemeClr val="bg1"/>
                </a:solidFill>
              </a:rPr>
              <a:t> location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72000" y="4343400"/>
            <a:ext cx="762000" cy="6858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2" idx="0"/>
            <a:endCxn id="33" idx="5"/>
          </p:cNvCxnSpPr>
          <p:nvPr/>
        </p:nvCxnSpPr>
        <p:spPr>
          <a:xfrm rot="16200000" flipV="1">
            <a:off x="5226978" y="4924198"/>
            <a:ext cx="938633" cy="94777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29" grpId="0" animBg="1"/>
      <p:bldP spid="29" grpId="1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opadding-x_move_y_attackererror_binscat3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810000"/>
            <a:ext cx="4800600" cy="3048000"/>
          </a:xfrm>
          <a:prstGeom prst="rect">
            <a:avLst/>
          </a:prstGeom>
        </p:spPr>
      </p:pic>
      <p:pic>
        <p:nvPicPr>
          <p:cNvPr id="16" name="Picture 15" descr="circles-x_move_y_attackererror_binscat_perfec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00"/>
            <a:ext cx="4800600" cy="3363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for the adversary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981200"/>
            <a:ext cx="389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Best-case </a:t>
            </a:r>
            <a:r>
              <a:rPr lang="en-US" sz="2400" b="1" dirty="0" smtClean="0"/>
              <a:t>delay adding </a:t>
            </a:r>
            <a:r>
              <a:rPr lang="en-US" sz="2400" dirty="0" smtClean="0"/>
              <a:t>attack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638800"/>
            <a:ext cx="247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Hop adding </a:t>
            </a:r>
            <a:r>
              <a:rPr lang="en-US" sz="2400" dirty="0" smtClean="0"/>
              <a:t>attack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71800" y="5410200"/>
            <a:ext cx="12954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rot="10800000" flipV="1">
            <a:off x="4419600" y="2212032"/>
            <a:ext cx="838200" cy="1501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42A9-F94D-426A-9998-BF3A3C2F0816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65F5-77DF-44E8-8BC7-6A5E3FF84C6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0" y="3810000"/>
            <a:ext cx="914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362" y="3836313"/>
            <a:ext cx="9115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Even in best-case delay-adding attack is less precise than hop-adding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circles-regionsize_cdf_pres.ep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980255"/>
            <a:ext cx="8001000" cy="5605689"/>
          </a:xfrm>
        </p:spPr>
      </p:pic>
      <p:sp>
        <p:nvSpPr>
          <p:cNvPr id="13" name="Rounded Rectangle 12"/>
          <p:cNvSpPr/>
          <p:nvPr/>
        </p:nvSpPr>
        <p:spPr>
          <a:xfrm>
            <a:off x="0" y="5867400"/>
            <a:ext cx="914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Detectability</a:t>
            </a:r>
            <a:r>
              <a:rPr lang="en-US" dirty="0" smtClean="0"/>
              <a:t>: Delay-adding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rot="10800000">
            <a:off x="2667000" y="2286000"/>
            <a:ext cx="1371600" cy="108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3048000"/>
            <a:ext cx="2702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of intersection </a:t>
            </a:r>
          </a:p>
          <a:p>
            <a:r>
              <a:rPr lang="en-US" dirty="0" smtClean="0"/>
              <a:t>increases as delay is added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363" y="5893713"/>
            <a:ext cx="91156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Abnormally large region sizes can reveal results that have been tampered with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09DC-EA94-4CA8-A627-20FE81CC0CA0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cxnSp>
        <p:nvCxnSpPr>
          <p:cNvPr id="18" name="Straight Arrow Connector 17"/>
          <p:cNvCxnSpPr>
            <a:stCxn id="10" idx="1"/>
          </p:cNvCxnSpPr>
          <p:nvPr/>
        </p:nvCxnSpPr>
        <p:spPr>
          <a:xfrm rot="10800000">
            <a:off x="2438400" y="1371600"/>
            <a:ext cx="1600200" cy="1999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benefit from </a:t>
            </a:r>
            <a:r>
              <a:rPr lang="en-US" dirty="0" err="1" smtClean="0"/>
              <a:t>geolocating</a:t>
            </a:r>
            <a:r>
              <a:rPr lang="en-US" dirty="0" smtClean="0"/>
              <a:t> clients:</a:t>
            </a:r>
          </a:p>
          <a:p>
            <a:pPr lvl="1"/>
            <a:r>
              <a:rPr lang="en-US" dirty="0" smtClean="0"/>
              <a:t>Online advertising &amp; search engines</a:t>
            </a:r>
            <a:endParaRPr lang="en-US" sz="1500" dirty="0" smtClean="0"/>
          </a:p>
          <a:p>
            <a:pPr lvl="1"/>
            <a:r>
              <a:rPr lang="en-US" dirty="0" smtClean="0"/>
              <a:t>Restricting access to online content </a:t>
            </a:r>
          </a:p>
          <a:p>
            <a:pPr lvl="2"/>
            <a:r>
              <a:rPr lang="en-US" dirty="0" smtClean="0"/>
              <a:t>Multimedia</a:t>
            </a:r>
          </a:p>
          <a:p>
            <a:pPr lvl="2"/>
            <a:endParaRPr lang="en-US" sz="300" dirty="0" smtClean="0"/>
          </a:p>
          <a:p>
            <a:pPr lvl="2"/>
            <a:r>
              <a:rPr lang="en-US" dirty="0" smtClean="0"/>
              <a:t>Online gambling</a:t>
            </a:r>
            <a:endParaRPr lang="en-US" sz="1400" dirty="0"/>
          </a:p>
          <a:p>
            <a:pPr lvl="1"/>
            <a:r>
              <a:rPr lang="en-US" dirty="0" smtClean="0"/>
              <a:t>Fraud prevention</a:t>
            </a:r>
          </a:p>
          <a:p>
            <a:pPr lvl="0">
              <a:defRPr/>
            </a:pPr>
            <a:r>
              <a:rPr lang="en-US" sz="2800" dirty="0" smtClean="0"/>
              <a:t>Looking forward:</a:t>
            </a:r>
          </a:p>
          <a:p>
            <a:pPr lvl="1">
              <a:defRPr/>
            </a:pPr>
            <a:r>
              <a:rPr lang="en-US" sz="2400" dirty="0" err="1" smtClean="0"/>
              <a:t>Geolocation</a:t>
            </a:r>
            <a:r>
              <a:rPr lang="en-US" sz="2400" dirty="0" smtClean="0"/>
              <a:t> to locate VMs hosted by cloud provider</a:t>
            </a:r>
          </a:p>
          <a:p>
            <a:pPr lvl="1">
              <a:defRPr/>
            </a:pPr>
            <a:r>
              <a:rPr lang="en-US" sz="2400" i="1" dirty="0" smtClean="0"/>
              <a:t>Location-based SLAs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7FE-94F1-4088-8761-57725E1CE8D7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padding-regionsize_cdf_pre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7772401" cy="5445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Detectability</a:t>
            </a:r>
            <a:r>
              <a:rPr lang="en-US" dirty="0" smtClean="0"/>
              <a:t>: Hop-adding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867400"/>
            <a:ext cx="914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363" y="5893713"/>
            <a:ext cx="8716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Hop adding is able to mislead the algorithm without increasing region size!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A5A-ECB8-4594-83B9-177C5EAC097B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Adversary models </a:t>
            </a:r>
          </a:p>
          <a:p>
            <a:r>
              <a:rPr lang="en-US" dirty="0" smtClean="0"/>
              <a:t>Evaluation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DA3-C3D3-4539-BEFA-F1D8D3A5DBE0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geolocation</a:t>
            </a:r>
            <a:r>
              <a:rPr lang="en-US" dirty="0" smtClean="0"/>
              <a:t> approaches are susceptible to malicious targets</a:t>
            </a:r>
          </a:p>
          <a:p>
            <a:pPr lvl="1"/>
            <a:r>
              <a:rPr lang="en-US" dirty="0" smtClean="0"/>
              <a:t>Databases misled by proxies</a:t>
            </a:r>
          </a:p>
          <a:p>
            <a:pPr lvl="1"/>
            <a:r>
              <a:rPr lang="en-US" dirty="0" smtClean="0"/>
              <a:t>Measurement-based </a:t>
            </a:r>
            <a:r>
              <a:rPr lang="en-US" dirty="0" err="1" smtClean="0"/>
              <a:t>geolocation</a:t>
            </a:r>
            <a:r>
              <a:rPr lang="en-US" dirty="0" smtClean="0"/>
              <a:t> by attacks on delay and topology measurements</a:t>
            </a:r>
          </a:p>
          <a:p>
            <a:r>
              <a:rPr lang="en-US" dirty="0" smtClean="0"/>
              <a:t>Topology-aware </a:t>
            </a:r>
            <a:r>
              <a:rPr lang="en-US" dirty="0" err="1" smtClean="0"/>
              <a:t>geolocation</a:t>
            </a:r>
            <a:r>
              <a:rPr lang="en-US" dirty="0" smtClean="0"/>
              <a:t> techniques are more susceptible to the </a:t>
            </a:r>
            <a:r>
              <a:rPr lang="en-US" i="1" dirty="0" smtClean="0"/>
              <a:t>sophisticated</a:t>
            </a:r>
            <a:r>
              <a:rPr lang="en-US" dirty="0" smtClean="0"/>
              <a:t> adversary</a:t>
            </a:r>
          </a:p>
          <a:p>
            <a:r>
              <a:rPr lang="en-US" dirty="0" smtClean="0"/>
              <a:t>Delay-adding attacks limited by accuracy and </a:t>
            </a:r>
            <a:r>
              <a:rPr lang="en-US" dirty="0" err="1" smtClean="0"/>
              <a:t>detectability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2071-534A-44AD-B80C-6E78725CEC6B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a framework for secure </a:t>
            </a:r>
            <a:r>
              <a:rPr lang="en-US" dirty="0" err="1" smtClean="0"/>
              <a:t>geolocation</a:t>
            </a:r>
            <a:endParaRPr lang="en-US" dirty="0" smtClean="0"/>
          </a:p>
          <a:p>
            <a:r>
              <a:rPr lang="en-US" dirty="0" smtClean="0"/>
              <a:t>Leverage the existence of </a:t>
            </a:r>
            <a:r>
              <a:rPr lang="en-US" i="1" dirty="0" smtClean="0"/>
              <a:t>desired location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Require the adversary to prove they are in the correct location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Provable security: Upper bound on what an adversary can get away with.</a:t>
            </a:r>
          </a:p>
          <a:p>
            <a:pPr lvl="1"/>
            <a:r>
              <a:rPr lang="en-US" dirty="0" smtClean="0"/>
              <a:t>Practical framework: Should be tolerant of variations in network delay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CFD-953E-4C8E-90BB-59D4BEE2F280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8125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4800600"/>
            <a:ext cx="504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Another reason not to trust databases!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3701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Contact: </a:t>
            </a:r>
          </a:p>
          <a:p>
            <a:r>
              <a:rPr lang="en-US" sz="2800" dirty="0" smtClean="0"/>
              <a:t>phillipa@cs.toronto.edu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E8E1-616D-4F14-B410-9372142A0635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390" y="1243012"/>
            <a:ext cx="919039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84A-E6C4-400B-B825-6376F84444A0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400368" cy="52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C47B-6F15-4D5B-9437-4BCF3FDC0866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4495800" cy="25908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chemeClr val="accent2"/>
                </a:solidFill>
              </a:rPr>
              <a:t>Targets have incentive to lie</a:t>
            </a:r>
          </a:p>
          <a:p>
            <a:endParaRPr lang="en-US" sz="2700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Web clients:</a:t>
            </a:r>
          </a:p>
          <a:p>
            <a:pPr lvl="1"/>
            <a:r>
              <a:rPr lang="en-US" dirty="0" smtClean="0"/>
              <a:t>Gain access to content</a:t>
            </a:r>
          </a:p>
          <a:p>
            <a:pPr lvl="1"/>
            <a:r>
              <a:rPr lang="en-US" dirty="0" smtClean="0"/>
              <a:t>Commit fraud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AA6-D9C0-4BA3-AD90-815C1FA1C9FA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57381"/>
            <a:ext cx="4038600" cy="29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3657600"/>
            <a:ext cx="8915400" cy="262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45720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computing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the ability to guarantee the result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geolocation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to consider measurement-based </a:t>
            </a:r>
            <a:r>
              <a:rPr lang="en-US" dirty="0" err="1" smtClean="0"/>
              <a:t>geolocation</a:t>
            </a:r>
            <a:r>
              <a:rPr lang="en-US" dirty="0" smtClean="0"/>
              <a:t> of an adversary</a:t>
            </a:r>
          </a:p>
          <a:p>
            <a:endParaRPr lang="en-US" dirty="0" smtClean="0"/>
          </a:p>
          <a:p>
            <a:r>
              <a:rPr lang="en-US" dirty="0" smtClean="0"/>
              <a:t>Two models of adversarial </a:t>
            </a:r>
            <a:r>
              <a:rPr lang="en-US" dirty="0" err="1" smtClean="0"/>
              <a:t>geolocation</a:t>
            </a:r>
            <a:r>
              <a:rPr lang="en-US" dirty="0" smtClean="0"/>
              <a:t> targets</a:t>
            </a:r>
          </a:p>
          <a:p>
            <a:pPr lvl="1"/>
            <a:r>
              <a:rPr lang="en-US" dirty="0" smtClean="0"/>
              <a:t>Web client (end host)</a:t>
            </a:r>
          </a:p>
          <a:p>
            <a:pPr lvl="1"/>
            <a:r>
              <a:rPr lang="en-US" dirty="0" smtClean="0"/>
              <a:t>Cloud provider (network)</a:t>
            </a:r>
          </a:p>
          <a:p>
            <a:endParaRPr lang="en-US" dirty="0" smtClean="0"/>
          </a:p>
          <a:p>
            <a:r>
              <a:rPr lang="en-US" dirty="0" smtClean="0"/>
              <a:t>Evaluation of attacks on </a:t>
            </a:r>
          </a:p>
          <a:p>
            <a:pPr>
              <a:buNone/>
            </a:pPr>
            <a:r>
              <a:rPr lang="en-US" dirty="0" smtClean="0"/>
              <a:t>    delay and topology-based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geolocation</a:t>
            </a:r>
            <a:r>
              <a:rPr lang="en-US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2" descr="C:\Documents and Settings\user\Local Settings\Temporary Internet Files\Content.IE5\RMDIYH91\MC9004352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668" y="3783012"/>
            <a:ext cx="2638332" cy="299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&amp; Contributions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Background</a:t>
            </a:r>
          </a:p>
          <a:p>
            <a:r>
              <a:rPr lang="en-US" dirty="0" smtClean="0"/>
              <a:t>Adversary models 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CE5-1EB4-4A6F-84CD-CBFC73E2048A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Databases/passive approaches</a:t>
            </a:r>
          </a:p>
          <a:p>
            <a:pPr lvl="1"/>
            <a:r>
              <a:rPr lang="en-US" dirty="0" err="1"/>
              <a:t>w</a:t>
            </a:r>
            <a:r>
              <a:rPr lang="en-US" dirty="0" err="1" smtClean="0"/>
              <a:t>hois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Commercial databases </a:t>
            </a:r>
          </a:p>
          <a:p>
            <a:pPr lvl="2"/>
            <a:r>
              <a:rPr lang="en-US" dirty="0" err="1" smtClean="0"/>
              <a:t>Quova</a:t>
            </a:r>
            <a:r>
              <a:rPr lang="en-US" dirty="0" smtClean="0"/>
              <a:t>, </a:t>
            </a:r>
            <a:r>
              <a:rPr lang="en-US" dirty="0" err="1" smtClean="0"/>
              <a:t>MaxMind</a:t>
            </a:r>
            <a:r>
              <a:rPr lang="en-US" dirty="0" smtClean="0"/>
              <a:t>, etc.</a:t>
            </a:r>
          </a:p>
          <a:p>
            <a:pPr lvl="1"/>
            <a:r>
              <a:rPr lang="en-US" b="1" dirty="0" smtClean="0"/>
              <a:t>Drawbacks: </a:t>
            </a:r>
            <a:r>
              <a:rPr lang="en-US" dirty="0" smtClean="0"/>
              <a:t>coarse-grained, slow to update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Measurement-based </a:t>
            </a:r>
            <a:r>
              <a:rPr lang="en-US" b="1" dirty="0" err="1" smtClean="0">
                <a:solidFill>
                  <a:schemeClr val="accent1"/>
                </a:solidFill>
              </a:rPr>
              <a:t>geolocation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 smtClean="0"/>
              <a:t>Landmark machines with known locations</a:t>
            </a:r>
          </a:p>
          <a:p>
            <a:pPr lvl="1"/>
            <a:r>
              <a:rPr lang="en-US" dirty="0" smtClean="0"/>
              <a:t>Active probing of the target</a:t>
            </a:r>
          </a:p>
          <a:p>
            <a:pPr lvl="1"/>
            <a:r>
              <a:rPr lang="en-US" dirty="0" smtClean="0"/>
              <a:t>Constrain location of target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1C9E-41E0-4AEE-A0A0-101C2691A97C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962275"/>
            <a:ext cx="6934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Measurement-based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Delay-based </a:t>
            </a:r>
            <a:r>
              <a:rPr lang="en-US" sz="2800" dirty="0" err="1" smtClean="0"/>
              <a:t>geolocation</a:t>
            </a:r>
            <a:r>
              <a:rPr lang="en-US" sz="2800" dirty="0" smtClean="0"/>
              <a:t> example</a:t>
            </a:r>
          </a:p>
          <a:p>
            <a:pPr lvl="1"/>
            <a:r>
              <a:rPr lang="en-US" sz="2400" dirty="0" smtClean="0"/>
              <a:t>Constraint-based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</a:t>
            </a:r>
            <a:r>
              <a:rPr lang="en-US" sz="2200" dirty="0" smtClean="0"/>
              <a:t>[</a:t>
            </a:r>
            <a:r>
              <a:rPr lang="en-US" sz="2200" dirty="0" err="1" smtClean="0"/>
              <a:t>Gueye</a:t>
            </a:r>
            <a:r>
              <a:rPr lang="en-US" sz="2200" dirty="0" smtClean="0"/>
              <a:t> et al. </a:t>
            </a:r>
            <a:r>
              <a:rPr lang="en-US" sz="2200" dirty="0" err="1" smtClean="0"/>
              <a:t>ToN</a:t>
            </a:r>
            <a:r>
              <a:rPr lang="en-US" sz="2200" dirty="0" smtClean="0"/>
              <a:t> ‘06]</a:t>
            </a: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572000"/>
            <a:ext cx="990600" cy="1011620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D762-2661-4391-BEE0-F18BA37A1DD5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8" name="tower"/>
          <p:cNvSpPr>
            <a:spLocks noEditPoints="1" noChangeArrowheads="1"/>
          </p:cNvSpPr>
          <p:nvPr/>
        </p:nvSpPr>
        <p:spPr bwMode="auto">
          <a:xfrm>
            <a:off x="6629400" y="3733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ower"/>
          <p:cNvSpPr>
            <a:spLocks noEditPoints="1" noChangeArrowheads="1"/>
          </p:cNvSpPr>
          <p:nvPr/>
        </p:nvSpPr>
        <p:spPr bwMode="auto">
          <a:xfrm>
            <a:off x="5867400" y="5867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ower"/>
          <p:cNvSpPr>
            <a:spLocks noEditPoints="1" noChangeArrowheads="1"/>
          </p:cNvSpPr>
          <p:nvPr/>
        </p:nvSpPr>
        <p:spPr bwMode="auto">
          <a:xfrm>
            <a:off x="1676400" y="3352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ower"/>
          <p:cNvSpPr>
            <a:spLocks noEditPoints="1" noChangeArrowheads="1"/>
          </p:cNvSpPr>
          <p:nvPr/>
        </p:nvSpPr>
        <p:spPr bwMode="auto">
          <a:xfrm>
            <a:off x="1981200" y="5105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Arrow Connector 22"/>
          <p:cNvCxnSpPr>
            <a:stCxn id="20" idx="4"/>
            <a:endCxn id="18" idx="9"/>
          </p:cNvCxnSpPr>
          <p:nvPr/>
        </p:nvCxnSpPr>
        <p:spPr>
          <a:xfrm>
            <a:off x="2209800" y="3763751"/>
            <a:ext cx="4419600" cy="37673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5"/>
            <a:endCxn id="19" idx="9"/>
          </p:cNvCxnSpPr>
          <p:nvPr/>
        </p:nvCxnSpPr>
        <p:spPr>
          <a:xfrm>
            <a:off x="2209800" y="4037753"/>
            <a:ext cx="3657600" cy="223632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7"/>
            <a:endCxn id="21" idx="2"/>
          </p:cNvCxnSpPr>
          <p:nvPr/>
        </p:nvCxnSpPr>
        <p:spPr>
          <a:xfrm>
            <a:off x="1937420" y="4114800"/>
            <a:ext cx="310480" cy="9906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2600" y="35052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52600" y="36576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76400" y="37338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3048000"/>
            <a:ext cx="36395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Ping other landmarks to calibrate</a:t>
            </a:r>
          </a:p>
          <a:p>
            <a:pPr marL="342900" indent="-342900"/>
            <a:r>
              <a:rPr lang="en-US" dirty="0" smtClean="0"/>
              <a:t>Distance-delay function</a:t>
            </a:r>
            <a:endParaRPr lang="en-US" dirty="0"/>
          </a:p>
        </p:txBody>
      </p:sp>
      <p:pic>
        <p:nvPicPr>
          <p:cNvPr id="45060" name="Picture 4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97802"/>
            <a:ext cx="990600" cy="104876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5 0.0555 " pathEditMode="relative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833 0.34413 " pathEditMode="relative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0.22202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0.0555 L -0.01666 -0.0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3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0.35523 L -0.01667 0.0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17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0.21092 L 0.025 0.0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62275"/>
            <a:ext cx="6934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Measurement-based </a:t>
            </a:r>
            <a:r>
              <a:rPr lang="en-US" dirty="0" err="1" smtClean="0"/>
              <a:t>geolocation</a:t>
            </a:r>
            <a:endParaRPr lang="en-US" dirty="0"/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72000"/>
            <a:ext cx="990600" cy="1011620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D762-2661-4391-BEE0-F18BA37A1DD5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8" name="tower"/>
          <p:cNvSpPr>
            <a:spLocks noEditPoints="1" noChangeArrowheads="1"/>
          </p:cNvSpPr>
          <p:nvPr/>
        </p:nvSpPr>
        <p:spPr bwMode="auto">
          <a:xfrm>
            <a:off x="6629400" y="3733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ower"/>
          <p:cNvSpPr>
            <a:spLocks noEditPoints="1" noChangeArrowheads="1"/>
          </p:cNvSpPr>
          <p:nvPr/>
        </p:nvSpPr>
        <p:spPr bwMode="auto">
          <a:xfrm>
            <a:off x="5867400" y="5867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ower"/>
          <p:cNvSpPr>
            <a:spLocks noEditPoints="1" noChangeArrowheads="1"/>
          </p:cNvSpPr>
          <p:nvPr/>
        </p:nvSpPr>
        <p:spPr bwMode="auto">
          <a:xfrm>
            <a:off x="1676400" y="3352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ower"/>
          <p:cNvSpPr>
            <a:spLocks noEditPoints="1" noChangeArrowheads="1"/>
          </p:cNvSpPr>
          <p:nvPr/>
        </p:nvSpPr>
        <p:spPr bwMode="auto">
          <a:xfrm>
            <a:off x="1981200" y="5105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20" idx="5"/>
          </p:cNvCxnSpPr>
          <p:nvPr/>
        </p:nvCxnSpPr>
        <p:spPr>
          <a:xfrm>
            <a:off x="2209800" y="4037753"/>
            <a:ext cx="1447800" cy="76284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2600" y="35052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3048000"/>
            <a:ext cx="1480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2. Ping target 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1" idx="4"/>
          </p:cNvCxnSpPr>
          <p:nvPr/>
        </p:nvCxnSpPr>
        <p:spPr>
          <a:xfrm flipV="1">
            <a:off x="2514600" y="5181600"/>
            <a:ext cx="1066800" cy="33475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9"/>
          </p:cNvCxnSpPr>
          <p:nvPr/>
        </p:nvCxnSpPr>
        <p:spPr>
          <a:xfrm flipH="1" flipV="1">
            <a:off x="4648200" y="5562600"/>
            <a:ext cx="1219200" cy="71148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9"/>
          </p:cNvCxnSpPr>
          <p:nvPr/>
        </p:nvCxnSpPr>
        <p:spPr>
          <a:xfrm flipH="1">
            <a:off x="4648200" y="4140482"/>
            <a:ext cx="1981200" cy="81251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5000" y="53340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553200" y="38862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867400" y="60960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57200" y="1600201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Delay-based geolocation example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Constraint-based geolocation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[Gueye et al. ToN ‘06]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1757 L 0.17205 0.13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6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13321 " pathEditMode="relative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-0.12211 " pathEditMode="relative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7 -0.0555 " pathEditMode="relative" ptsTypes="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0.13321 L 0.00833 -4.125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67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05 0.13968 L 0.00538 0.017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6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555 L 0.00833 5.55042E-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12211 L -0.00833 0.01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3" grpId="0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962275"/>
            <a:ext cx="6934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Measurement-based </a:t>
            </a:r>
            <a:r>
              <a:rPr lang="en-US" dirty="0" err="1" smtClean="0"/>
              <a:t>geolocation</a:t>
            </a:r>
            <a:endParaRPr lang="en-US" dirty="0"/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572000"/>
            <a:ext cx="990600" cy="1011620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D762-2661-4391-BEE0-F18BA37A1DD5}" type="datetime1">
              <a:rPr lang="en-US" smtClean="0"/>
              <a:pPr/>
              <a:t>9/1/2010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8" name="tower"/>
          <p:cNvSpPr>
            <a:spLocks noEditPoints="1" noChangeArrowheads="1"/>
          </p:cNvSpPr>
          <p:nvPr/>
        </p:nvSpPr>
        <p:spPr bwMode="auto">
          <a:xfrm>
            <a:off x="6629400" y="3733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ower"/>
          <p:cNvSpPr>
            <a:spLocks noEditPoints="1" noChangeArrowheads="1"/>
          </p:cNvSpPr>
          <p:nvPr/>
        </p:nvSpPr>
        <p:spPr bwMode="auto">
          <a:xfrm>
            <a:off x="5867400" y="5867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ower"/>
          <p:cNvSpPr>
            <a:spLocks noEditPoints="1" noChangeArrowheads="1"/>
          </p:cNvSpPr>
          <p:nvPr/>
        </p:nvSpPr>
        <p:spPr bwMode="auto">
          <a:xfrm>
            <a:off x="1676400" y="3352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ower"/>
          <p:cNvSpPr>
            <a:spLocks noEditPoints="1" noChangeArrowheads="1"/>
          </p:cNvSpPr>
          <p:nvPr/>
        </p:nvSpPr>
        <p:spPr bwMode="auto">
          <a:xfrm>
            <a:off x="1981200" y="5105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4000" y="3048000"/>
            <a:ext cx="35983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3. Map delay to distance from target</a:t>
            </a:r>
            <a:endParaRPr lang="en-US" dirty="0"/>
          </a:p>
        </p:txBody>
      </p:sp>
      <p:cxnSp>
        <p:nvCxnSpPr>
          <p:cNvPr id="23" name="Straight Connector 22"/>
          <p:cNvCxnSpPr>
            <a:stCxn id="20" idx="5"/>
          </p:cNvCxnSpPr>
          <p:nvPr/>
        </p:nvCxnSpPr>
        <p:spPr>
          <a:xfrm>
            <a:off x="2209800" y="4037753"/>
            <a:ext cx="1828800" cy="99144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14600" y="5105400"/>
            <a:ext cx="1600200" cy="45720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91000" y="5181600"/>
            <a:ext cx="1676400" cy="106680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8" idx="9"/>
          </p:cNvCxnSpPr>
          <p:nvPr/>
        </p:nvCxnSpPr>
        <p:spPr>
          <a:xfrm flipV="1">
            <a:off x="4343400" y="4140482"/>
            <a:ext cx="2286000" cy="104111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810000" y="1524000"/>
            <a:ext cx="5486400" cy="51054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43600" y="3048000"/>
            <a:ext cx="27226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4. Constrain target location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-762000" y="914400"/>
            <a:ext cx="5334000" cy="50292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33800" y="3657600"/>
            <a:ext cx="4800600" cy="45720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400" y="3886200"/>
            <a:ext cx="3810000" cy="36576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3962400" y="4724400"/>
            <a:ext cx="457200" cy="3810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429000"/>
            <a:ext cx="1051124" cy="1112838"/>
          </a:xfrm>
          <a:prstGeom prst="rect">
            <a:avLst/>
          </a:prstGeom>
          <a:noFill/>
        </p:spPr>
      </p:pic>
      <p:pic>
        <p:nvPicPr>
          <p:cNvPr id="48" name="Picture 2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745162"/>
            <a:ext cx="1051124" cy="1112838"/>
          </a:xfrm>
          <a:prstGeom prst="rect">
            <a:avLst/>
          </a:prstGeom>
          <a:noFill/>
        </p:spPr>
      </p:pic>
      <p:pic>
        <p:nvPicPr>
          <p:cNvPr id="49" name="Picture 2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048000"/>
            <a:ext cx="1051124" cy="1112838"/>
          </a:xfrm>
          <a:prstGeom prst="rect">
            <a:avLst/>
          </a:prstGeom>
          <a:noFill/>
        </p:spPr>
      </p:pic>
      <p:pic>
        <p:nvPicPr>
          <p:cNvPr id="50" name="Picture 2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105400"/>
            <a:ext cx="1051124" cy="1112838"/>
          </a:xfrm>
          <a:prstGeom prst="rect">
            <a:avLst/>
          </a:prstGeom>
          <a:noFill/>
        </p:spPr>
      </p:pic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Delay-based </a:t>
            </a:r>
            <a:r>
              <a:rPr lang="en-US" sz="2800" dirty="0" err="1" smtClean="0"/>
              <a:t>geolocation</a:t>
            </a:r>
            <a:r>
              <a:rPr lang="en-US" sz="2800" dirty="0" smtClean="0"/>
              <a:t> example</a:t>
            </a:r>
          </a:p>
          <a:p>
            <a:pPr lvl="1"/>
            <a:r>
              <a:rPr lang="en-US" sz="2400" dirty="0" smtClean="0"/>
              <a:t>Constraint-based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</a:t>
            </a:r>
            <a:r>
              <a:rPr lang="en-US" sz="2200" dirty="0" smtClean="0"/>
              <a:t>[</a:t>
            </a:r>
            <a:r>
              <a:rPr lang="en-US" sz="2200" dirty="0" err="1" smtClean="0"/>
              <a:t>Gueye</a:t>
            </a:r>
            <a:r>
              <a:rPr lang="en-US" sz="2200" dirty="0" smtClean="0"/>
              <a:t> et al. </a:t>
            </a:r>
            <a:r>
              <a:rPr lang="en-US" sz="2200" dirty="0" err="1" smtClean="0"/>
              <a:t>ToN</a:t>
            </a:r>
            <a:r>
              <a:rPr lang="en-US" sz="2200" dirty="0" smtClean="0"/>
              <a:t> ‘06]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5" grpId="0" animBg="1"/>
      <p:bldP spid="38" grpId="0" animBg="1"/>
      <p:bldP spid="40" grpId="0" animBg="1"/>
      <p:bldP spid="44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6.5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927</Words>
  <Application>Microsoft Office PowerPoint</Application>
  <PresentationFormat>On-screen Show (4:3)</PresentationFormat>
  <Paragraphs>263</Paragraphs>
  <Slides>26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Dude, where’s that IP? Circumventing measurement-based geolocation</vt:lpstr>
      <vt:lpstr>Motivation</vt:lpstr>
      <vt:lpstr>Motivation (con’t)</vt:lpstr>
      <vt:lpstr>Our contributions</vt:lpstr>
      <vt:lpstr>Road map</vt:lpstr>
      <vt:lpstr>Geolocation background</vt:lpstr>
      <vt:lpstr>Measurement-based geolocation</vt:lpstr>
      <vt:lpstr>Measurement-based geolocation</vt:lpstr>
      <vt:lpstr>Measurement-based geolocation</vt:lpstr>
      <vt:lpstr>Types of measurement-based geolocation:</vt:lpstr>
      <vt:lpstr>Road map</vt:lpstr>
      <vt:lpstr>Simple adversary (e.g., Web client)</vt:lpstr>
      <vt:lpstr>Sophisticated adversary  (e.g., Cloud provider)</vt:lpstr>
      <vt:lpstr>Road map</vt:lpstr>
      <vt:lpstr>Evaluation</vt:lpstr>
      <vt:lpstr>Delay-adding attack </vt:lpstr>
      <vt:lpstr>Hop-adding attack</vt:lpstr>
      <vt:lpstr>Accuracy for the adversary</vt:lpstr>
      <vt:lpstr>Detectability: Delay-adding</vt:lpstr>
      <vt:lpstr>Detectability: Hop-adding</vt:lpstr>
      <vt:lpstr>Road map</vt:lpstr>
      <vt:lpstr>Conclusions</vt:lpstr>
      <vt:lpstr>Future work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Dude, where’s that IP? Circumventing measurement-based geolocation</dc:title>
  <dc:creator>user</dc:creator>
  <cp:lastModifiedBy>Phillipa Gill</cp:lastModifiedBy>
  <cp:revision>160</cp:revision>
  <dcterms:created xsi:type="dcterms:W3CDTF">2010-04-09T16:44:28Z</dcterms:created>
  <dcterms:modified xsi:type="dcterms:W3CDTF">2010-09-01T15:07:46Z</dcterms:modified>
</cp:coreProperties>
</file>