
<file path=[Content_Types].xml><?xml version="1.0" encoding="utf-8"?>
<Types xmlns="http://schemas.openxmlformats.org/package/2006/content-types">
  <Default Extension="xml" ContentType="application/xml"/>
  <Default Extension="jpeg" ContentType="image/jpeg"/>
  <Default Extension="png" ContentType="image/png"/>
  <Default Extension="jpg" ContentType="image/jpeg"/>
  <Default Extension="emf" ContentType="image/x-emf"/>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12" r:id="rId1"/>
    <p:sldMasterId id="2147483924" r:id="rId2"/>
  </p:sldMasterIdLst>
  <p:notesMasterIdLst>
    <p:notesMasterId r:id="rId25"/>
  </p:notesMasterIdLst>
  <p:sldIdLst>
    <p:sldId id="256" r:id="rId3"/>
    <p:sldId id="264" r:id="rId4"/>
    <p:sldId id="265" r:id="rId5"/>
    <p:sldId id="266" r:id="rId6"/>
    <p:sldId id="267" r:id="rId7"/>
    <p:sldId id="268" r:id="rId8"/>
    <p:sldId id="269" r:id="rId9"/>
    <p:sldId id="270" r:id="rId10"/>
    <p:sldId id="271" r:id="rId11"/>
    <p:sldId id="272" r:id="rId12"/>
    <p:sldId id="273" r:id="rId13"/>
    <p:sldId id="274" r:id="rId14"/>
    <p:sldId id="275" r:id="rId15"/>
    <p:sldId id="276" r:id="rId16"/>
    <p:sldId id="277" r:id="rId17"/>
    <p:sldId id="278" r:id="rId18"/>
    <p:sldId id="279" r:id="rId19"/>
    <p:sldId id="280" r:id="rId20"/>
    <p:sldId id="281" r:id="rId21"/>
    <p:sldId id="282" r:id="rId22"/>
    <p:sldId id="283" r:id="rId23"/>
    <p:sldId id="284" r:id="rId2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1348" autoAdjust="0"/>
    <p:restoredTop sz="78762" autoAdjust="0"/>
  </p:normalViewPr>
  <p:slideViewPr>
    <p:cSldViewPr snapToGrid="0" snapToObjects="1">
      <p:cViewPr>
        <p:scale>
          <a:sx n="72" d="100"/>
          <a:sy n="72" d="100"/>
        </p:scale>
        <p:origin x="2336" y="83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20" Type="http://schemas.openxmlformats.org/officeDocument/2006/relationships/slide" Target="slides/slide18.xml"/><Relationship Id="rId21" Type="http://schemas.openxmlformats.org/officeDocument/2006/relationships/slide" Target="slides/slide19.xml"/><Relationship Id="rId22" Type="http://schemas.openxmlformats.org/officeDocument/2006/relationships/slide" Target="slides/slide20.xml"/><Relationship Id="rId23" Type="http://schemas.openxmlformats.org/officeDocument/2006/relationships/slide" Target="slides/slide21.xml"/><Relationship Id="rId24" Type="http://schemas.openxmlformats.org/officeDocument/2006/relationships/slide" Target="slides/slide22.xml"/><Relationship Id="rId25" Type="http://schemas.openxmlformats.org/officeDocument/2006/relationships/notesMaster" Target="notesMasters/notesMaster1.xml"/><Relationship Id="rId26" Type="http://schemas.openxmlformats.org/officeDocument/2006/relationships/presProps" Target="presProps.xml"/><Relationship Id="rId27" Type="http://schemas.openxmlformats.org/officeDocument/2006/relationships/viewProps" Target="viewProps.xml"/><Relationship Id="rId28" Type="http://schemas.openxmlformats.org/officeDocument/2006/relationships/theme" Target="theme/theme1.xml"/><Relationship Id="rId29" Type="http://schemas.openxmlformats.org/officeDocument/2006/relationships/tableStyles" Target="tableStyles.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slide" Target="slides/slide14.xml"/><Relationship Id="rId17" Type="http://schemas.openxmlformats.org/officeDocument/2006/relationships/slide" Target="slides/slide15.xml"/><Relationship Id="rId18" Type="http://schemas.openxmlformats.org/officeDocument/2006/relationships/slide" Target="slides/slide16.xml"/><Relationship Id="rId19" Type="http://schemas.openxmlformats.org/officeDocument/2006/relationships/slide" Target="slides/slide17.xml"/><Relationship Id="rId1" Type="http://schemas.openxmlformats.org/officeDocument/2006/relationships/slideMaster" Target="slideMasters/slideMaster1.xml"/><Relationship Id="rId2" Type="http://schemas.openxmlformats.org/officeDocument/2006/relationships/slideMaster" Target="slideMasters/slideMaster2.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BB6AD1B-EB22-0442-9464-530090A09004}" type="datetimeFigureOut">
              <a:rPr lang="en-US" smtClean="0"/>
              <a:t>4/23/18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62B585A-B397-5140-899A-CAF31D0003C2}" type="slidenum">
              <a:rPr lang="en-US" smtClean="0"/>
              <a:t>‹#›</a:t>
            </a:fld>
            <a:endParaRPr lang="en-US"/>
          </a:p>
        </p:txBody>
      </p:sp>
    </p:spTree>
    <p:extLst>
      <p:ext uri="{BB962C8B-B14F-4D97-AF65-F5344CB8AC3E}">
        <p14:creationId xmlns:p14="http://schemas.microsoft.com/office/powerpoint/2010/main" val="1614942530"/>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62B585A-B397-5140-899A-CAF31D0003C2}" type="slidenum">
              <a:rPr lang="en-US" smtClean="0"/>
              <a:t>2</a:t>
            </a:fld>
            <a:endParaRPr lang="en-US"/>
          </a:p>
        </p:txBody>
      </p:sp>
    </p:spTree>
    <p:extLst>
      <p:ext uri="{BB962C8B-B14F-4D97-AF65-F5344CB8AC3E}">
        <p14:creationId xmlns:p14="http://schemas.microsoft.com/office/powerpoint/2010/main" val="274568676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endParaRPr lang="en-US" dirty="0" smtClean="0">
              <a:effectLst/>
            </a:endParaRPr>
          </a:p>
          <a:p>
            <a:endParaRPr lang="en-US" dirty="0"/>
          </a:p>
        </p:txBody>
      </p:sp>
      <p:sp>
        <p:nvSpPr>
          <p:cNvPr id="4" name="Slide Number Placeholder 3"/>
          <p:cNvSpPr>
            <a:spLocks noGrp="1"/>
          </p:cNvSpPr>
          <p:nvPr>
            <p:ph type="sldNum" sz="quarter" idx="10"/>
          </p:nvPr>
        </p:nvSpPr>
        <p:spPr/>
        <p:txBody>
          <a:bodyPr/>
          <a:lstStyle/>
          <a:p>
            <a:fld id="{AA08A12A-964E-6245-889F-A5265D507A49}" type="slidenum">
              <a:rPr lang="en-US" smtClean="0">
                <a:solidFill>
                  <a:prstClr val="black"/>
                </a:solidFill>
                <a:latin typeface="Calibri"/>
              </a:rPr>
              <a:pPr/>
              <a:t>17</a:t>
            </a:fld>
            <a:endParaRPr lang="en-US">
              <a:solidFill>
                <a:prstClr val="black"/>
              </a:solidFill>
              <a:latin typeface="Calibri"/>
            </a:endParaRPr>
          </a:p>
        </p:txBody>
      </p:sp>
    </p:spTree>
    <p:extLst>
      <p:ext uri="{BB962C8B-B14F-4D97-AF65-F5344CB8AC3E}">
        <p14:creationId xmlns:p14="http://schemas.microsoft.com/office/powerpoint/2010/main" val="199263595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Random-no-ring-1</a:t>
            </a:r>
          </a:p>
          <a:p>
            <a:r>
              <a:rPr lang="en-US" dirty="0" smtClean="0"/>
              <a:t>4% NVF</a:t>
            </a:r>
            <a:endParaRPr lang="en-US" dirty="0"/>
          </a:p>
        </p:txBody>
      </p:sp>
      <p:sp>
        <p:nvSpPr>
          <p:cNvPr id="4" name="Slide Number Placeholder 3"/>
          <p:cNvSpPr>
            <a:spLocks noGrp="1"/>
          </p:cNvSpPr>
          <p:nvPr>
            <p:ph type="sldNum" sz="quarter" idx="10"/>
          </p:nvPr>
        </p:nvSpPr>
        <p:spPr/>
        <p:txBody>
          <a:bodyPr/>
          <a:lstStyle/>
          <a:p>
            <a:fld id="{BDF8F3C3-99BC-E44C-8BC5-558A5FE5F50E}" type="slidenum">
              <a:rPr lang="en-US" smtClean="0">
                <a:solidFill>
                  <a:prstClr val="black"/>
                </a:solidFill>
                <a:latin typeface="Calibri"/>
              </a:rPr>
              <a:pPr/>
              <a:t>19</a:t>
            </a:fld>
            <a:endParaRPr lang="en-US">
              <a:solidFill>
                <a:prstClr val="black"/>
              </a:solidFill>
              <a:latin typeface="Calibri"/>
            </a:endParaRPr>
          </a:p>
        </p:txBody>
      </p:sp>
    </p:spTree>
    <p:extLst>
      <p:ext uri="{BB962C8B-B14F-4D97-AF65-F5344CB8AC3E}">
        <p14:creationId xmlns:p14="http://schemas.microsoft.com/office/powerpoint/2010/main" val="427345447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Business problem, not a graph problem.</a:t>
            </a:r>
          </a:p>
          <a:p>
            <a:endParaRPr lang="en-US"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Analysis based solely on the graph topology of the Internet may lead to mistaken conclusions about the feasibility of decoy routing </a:t>
            </a:r>
            <a:endParaRPr lang="en-US" dirty="0" smtClean="0"/>
          </a:p>
          <a:p>
            <a:endParaRPr lang="en-US" dirty="0"/>
          </a:p>
        </p:txBody>
      </p:sp>
      <p:sp>
        <p:nvSpPr>
          <p:cNvPr id="4" name="Slide Number Placeholder 3"/>
          <p:cNvSpPr>
            <a:spLocks noGrp="1"/>
          </p:cNvSpPr>
          <p:nvPr>
            <p:ph type="sldNum" sz="quarter" idx="10"/>
          </p:nvPr>
        </p:nvSpPr>
        <p:spPr/>
        <p:txBody>
          <a:bodyPr/>
          <a:lstStyle/>
          <a:p>
            <a:fld id="{BDF8F3C3-99BC-E44C-8BC5-558A5FE5F50E}" type="slidenum">
              <a:rPr lang="en-US" smtClean="0">
                <a:solidFill>
                  <a:prstClr val="black"/>
                </a:solidFill>
                <a:latin typeface="Calibri"/>
              </a:rPr>
              <a:pPr/>
              <a:t>22</a:t>
            </a:fld>
            <a:endParaRPr lang="en-US">
              <a:solidFill>
                <a:prstClr val="black"/>
              </a:solidFill>
              <a:latin typeface="Calibri"/>
            </a:endParaRPr>
          </a:p>
        </p:txBody>
      </p:sp>
    </p:spTree>
    <p:extLst>
      <p:ext uri="{BB962C8B-B14F-4D97-AF65-F5344CB8AC3E}">
        <p14:creationId xmlns:p14="http://schemas.microsoft.com/office/powerpoint/2010/main" val="39161467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endParaRPr lang="en-US" dirty="0" smtClean="0">
              <a:effectLst/>
            </a:endParaRPr>
          </a:p>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The basis of the RAD attack is the observation that ISPs in the censorship region are likely to have multiple paths to any given destination. Therefore, censors can instruct the ISPs under their influence to exclusively select routes that do not pass through the ISPs known to deploy decoy routers. </a:t>
            </a:r>
            <a:endParaRPr lang="en-US" dirty="0" smtClean="0"/>
          </a:p>
          <a:p>
            <a:endParaRPr lang="en-US" dirty="0"/>
          </a:p>
        </p:txBody>
      </p:sp>
      <p:sp>
        <p:nvSpPr>
          <p:cNvPr id="4" name="Slide Number Placeholder 3"/>
          <p:cNvSpPr>
            <a:spLocks noGrp="1"/>
          </p:cNvSpPr>
          <p:nvPr>
            <p:ph type="sldNum" sz="quarter" idx="10"/>
          </p:nvPr>
        </p:nvSpPr>
        <p:spPr/>
        <p:txBody>
          <a:bodyPr/>
          <a:lstStyle/>
          <a:p>
            <a:fld id="{AA08A12A-964E-6245-889F-A5265D507A49}" type="slidenum">
              <a:rPr lang="en-US" smtClean="0">
                <a:solidFill>
                  <a:prstClr val="black"/>
                </a:solidFill>
                <a:latin typeface="Calibri"/>
              </a:rPr>
              <a:pPr/>
              <a:t>5</a:t>
            </a:fld>
            <a:endParaRPr lang="en-US">
              <a:solidFill>
                <a:prstClr val="black"/>
              </a:solidFill>
              <a:latin typeface="Calibri"/>
            </a:endParaRPr>
          </a:p>
        </p:txBody>
      </p:sp>
    </p:spTree>
    <p:extLst>
      <p:ext uri="{BB962C8B-B14F-4D97-AF65-F5344CB8AC3E}">
        <p14:creationId xmlns:p14="http://schemas.microsoft.com/office/powerpoint/2010/main" val="199263595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endParaRPr lang="en-US" dirty="0" smtClean="0">
              <a:effectLst/>
            </a:endParaRPr>
          </a:p>
          <a:p>
            <a:endParaRPr lang="en-US" dirty="0"/>
          </a:p>
        </p:txBody>
      </p:sp>
      <p:sp>
        <p:nvSpPr>
          <p:cNvPr id="4" name="Slide Number Placeholder 3"/>
          <p:cNvSpPr>
            <a:spLocks noGrp="1"/>
          </p:cNvSpPr>
          <p:nvPr>
            <p:ph type="sldNum" sz="quarter" idx="10"/>
          </p:nvPr>
        </p:nvSpPr>
        <p:spPr/>
        <p:txBody>
          <a:bodyPr/>
          <a:lstStyle/>
          <a:p>
            <a:fld id="{AA08A12A-964E-6245-889F-A5265D507A49}" type="slidenum">
              <a:rPr lang="en-US" smtClean="0">
                <a:solidFill>
                  <a:prstClr val="black"/>
                </a:solidFill>
                <a:latin typeface="Calibri"/>
              </a:rPr>
              <a:pPr/>
              <a:t>9</a:t>
            </a:fld>
            <a:endParaRPr lang="en-US">
              <a:solidFill>
                <a:prstClr val="black"/>
              </a:solidFill>
              <a:latin typeface="Calibri"/>
            </a:endParaRPr>
          </a:p>
        </p:txBody>
      </p:sp>
    </p:spTree>
    <p:extLst>
      <p:ext uri="{BB962C8B-B14F-4D97-AF65-F5344CB8AC3E}">
        <p14:creationId xmlns:p14="http://schemas.microsoft.com/office/powerpoint/2010/main" val="199263595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Edges are not equal, in </a:t>
            </a:r>
            <a:r>
              <a:rPr lang="en-US" dirty="0" err="1" smtClean="0"/>
              <a:t>realy</a:t>
            </a:r>
            <a:r>
              <a:rPr lang="en-US" dirty="0" smtClean="0"/>
              <a:t> as graph satisfies </a:t>
            </a:r>
            <a:r>
              <a:rPr lang="en-US" dirty="0" err="1" smtClean="0"/>
              <a:t>gao’s</a:t>
            </a:r>
            <a:r>
              <a:rPr lang="en-US" dirty="0" smtClean="0"/>
              <a:t>. for business reasons</a:t>
            </a:r>
            <a:r>
              <a:rPr lang="en-US" baseline="0" dirty="0" smtClean="0"/>
              <a:t> ISPs strongly prefers through …</a:t>
            </a:r>
            <a:endParaRPr lang="en-US" dirty="0"/>
          </a:p>
        </p:txBody>
      </p:sp>
      <p:sp>
        <p:nvSpPr>
          <p:cNvPr id="4" name="Slide Number Placeholder 3"/>
          <p:cNvSpPr>
            <a:spLocks noGrp="1"/>
          </p:cNvSpPr>
          <p:nvPr>
            <p:ph type="sldNum" sz="quarter" idx="10"/>
          </p:nvPr>
        </p:nvSpPr>
        <p:spPr/>
        <p:txBody>
          <a:bodyPr/>
          <a:lstStyle/>
          <a:p>
            <a:fld id="{BDF8F3C3-99BC-E44C-8BC5-558A5FE5F50E}" type="slidenum">
              <a:rPr lang="en-US" smtClean="0">
                <a:solidFill>
                  <a:prstClr val="black"/>
                </a:solidFill>
                <a:latin typeface="Calibri"/>
              </a:rPr>
              <a:pPr/>
              <a:t>11</a:t>
            </a:fld>
            <a:endParaRPr lang="en-US">
              <a:solidFill>
                <a:prstClr val="black"/>
              </a:solidFill>
              <a:latin typeface="Calibri"/>
            </a:endParaRPr>
          </a:p>
        </p:txBody>
      </p:sp>
    </p:spTree>
    <p:extLst>
      <p:ext uri="{BB962C8B-B14F-4D97-AF65-F5344CB8AC3E}">
        <p14:creationId xmlns:p14="http://schemas.microsoft.com/office/powerpoint/2010/main" val="342262282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if a Chinese AS does not have a decoy- free path to a certain destination, it can re-route traffic to that destination through one of the other 198 </a:t>
            </a:r>
            <a:r>
              <a:rPr lang="en-US" sz="1200" kern="1200" dirty="0" err="1" smtClean="0">
                <a:solidFill>
                  <a:schemeClr val="tx1"/>
                </a:solidFill>
                <a:effectLst/>
                <a:latin typeface="+mn-lt"/>
                <a:ea typeface="+mn-ea"/>
                <a:cs typeface="+mn-cs"/>
              </a:rPr>
              <a:t>ASes</a:t>
            </a:r>
            <a:r>
              <a:rPr lang="en-US" sz="1200" kern="1200" dirty="0" smtClean="0">
                <a:solidFill>
                  <a:schemeClr val="tx1"/>
                </a:solidFill>
                <a:effectLst/>
                <a:latin typeface="+mn-lt"/>
                <a:ea typeface="+mn-ea"/>
                <a:cs typeface="+mn-cs"/>
              </a:rPr>
              <a:t> in China, e.g., a customer AS or an AS with which it has no business relationship. This is a key factor in the success of the RAD attack, because it increases the number of alternative paths available to the RAD </a:t>
            </a:r>
            <a:r>
              <a:rPr lang="en-US" sz="1200" kern="1200" dirty="0" err="1" smtClean="0">
                <a:solidFill>
                  <a:schemeClr val="tx1"/>
                </a:solidFill>
                <a:effectLst/>
                <a:latin typeface="+mn-lt"/>
                <a:ea typeface="+mn-ea"/>
                <a:cs typeface="+mn-cs"/>
              </a:rPr>
              <a:t>ASes</a:t>
            </a:r>
            <a:r>
              <a:rPr lang="en-US" sz="1200" kern="1200" dirty="0" smtClean="0">
                <a:solidFill>
                  <a:schemeClr val="tx1"/>
                </a:solidFill>
                <a:effectLst/>
                <a:latin typeface="+mn-lt"/>
                <a:ea typeface="+mn-ea"/>
                <a:cs typeface="+mn-cs"/>
              </a:rPr>
              <a:t>. MPLS VPN </a:t>
            </a:r>
            <a:endParaRPr lang="en-US" dirty="0" smtClean="0"/>
          </a:p>
          <a:p>
            <a:pPr marL="0" marR="0" indent="0" algn="l" defTabSz="457200" rtl="0" eaLnBrk="1" fontAlgn="auto" latinLnBrk="0" hangingPunct="1">
              <a:lnSpc>
                <a:spcPct val="100000"/>
              </a:lnSpc>
              <a:spcBef>
                <a:spcPts val="0"/>
              </a:spcBef>
              <a:spcAft>
                <a:spcPts val="0"/>
              </a:spcAft>
              <a:buClrTx/>
              <a:buSzTx/>
              <a:buFontTx/>
              <a:buNone/>
              <a:tabLst/>
              <a:defRPr/>
            </a:pPr>
            <a:endParaRPr lang="en-US" dirty="0" smtClean="0"/>
          </a:p>
          <a:p>
            <a:pPr marL="0" marR="0" indent="0" algn="l" defTabSz="457200" rtl="0" eaLnBrk="1" fontAlgn="auto" latinLnBrk="0" hangingPunct="1">
              <a:lnSpc>
                <a:spcPct val="100000"/>
              </a:lnSpc>
              <a:spcBef>
                <a:spcPts val="0"/>
              </a:spcBef>
              <a:spcAft>
                <a:spcPts val="0"/>
              </a:spcAft>
              <a:buClrTx/>
              <a:buSzTx/>
              <a:buFontTx/>
              <a:buNone/>
              <a:tabLst/>
              <a:defRPr/>
            </a:pPr>
            <a:endParaRPr lang="en-US" dirty="0" smtClean="0">
              <a:effectLst/>
            </a:endParaRPr>
          </a:p>
        </p:txBody>
      </p:sp>
      <p:sp>
        <p:nvSpPr>
          <p:cNvPr id="4" name="Slide Number Placeholder 3"/>
          <p:cNvSpPr>
            <a:spLocks noGrp="1"/>
          </p:cNvSpPr>
          <p:nvPr>
            <p:ph type="sldNum" sz="quarter" idx="10"/>
          </p:nvPr>
        </p:nvSpPr>
        <p:spPr/>
        <p:txBody>
          <a:bodyPr/>
          <a:lstStyle/>
          <a:p>
            <a:fld id="{AA08A12A-964E-6245-889F-A5265D507A49}" type="slidenum">
              <a:rPr lang="en-US" smtClean="0">
                <a:solidFill>
                  <a:prstClr val="black"/>
                </a:solidFill>
                <a:latin typeface="Calibri"/>
              </a:rPr>
              <a:pPr/>
              <a:t>12</a:t>
            </a:fld>
            <a:endParaRPr lang="en-US">
              <a:solidFill>
                <a:prstClr val="black"/>
              </a:solidFill>
              <a:latin typeface="Calibri"/>
            </a:endParaRPr>
          </a:p>
        </p:txBody>
      </p:sp>
    </p:spTree>
    <p:extLst>
      <p:ext uri="{BB962C8B-B14F-4D97-AF65-F5344CB8AC3E}">
        <p14:creationId xmlns:p14="http://schemas.microsoft.com/office/powerpoint/2010/main" val="199263595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endParaRPr lang="en-US" dirty="0" smtClean="0">
              <a:effectLst/>
            </a:endParaRPr>
          </a:p>
          <a:p>
            <a:r>
              <a:rPr lang="en-US" dirty="0" smtClean="0"/>
              <a:t>Dollar sign</a:t>
            </a:r>
            <a:endParaRPr lang="en-US" dirty="0"/>
          </a:p>
        </p:txBody>
      </p:sp>
      <p:sp>
        <p:nvSpPr>
          <p:cNvPr id="4" name="Slide Number Placeholder 3"/>
          <p:cNvSpPr>
            <a:spLocks noGrp="1"/>
          </p:cNvSpPr>
          <p:nvPr>
            <p:ph type="sldNum" sz="quarter" idx="10"/>
          </p:nvPr>
        </p:nvSpPr>
        <p:spPr/>
        <p:txBody>
          <a:bodyPr/>
          <a:lstStyle/>
          <a:p>
            <a:fld id="{AA08A12A-964E-6245-889F-A5265D507A49}" type="slidenum">
              <a:rPr lang="en-US" smtClean="0">
                <a:solidFill>
                  <a:prstClr val="black"/>
                </a:solidFill>
                <a:latin typeface="Calibri"/>
              </a:rPr>
              <a:pPr/>
              <a:t>13</a:t>
            </a:fld>
            <a:endParaRPr lang="en-US">
              <a:solidFill>
                <a:prstClr val="black"/>
              </a:solidFill>
              <a:latin typeface="Calibri"/>
            </a:endParaRPr>
          </a:p>
        </p:txBody>
      </p:sp>
    </p:spTree>
    <p:extLst>
      <p:ext uri="{BB962C8B-B14F-4D97-AF65-F5344CB8AC3E}">
        <p14:creationId xmlns:p14="http://schemas.microsoft.com/office/powerpoint/2010/main" val="199263595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susceptible to higher network latencies, lower throughputs, and more frequent network failures </a:t>
            </a:r>
          </a:p>
          <a:p>
            <a:pPr marL="0" marR="0" indent="0" algn="l" defTabSz="457200" rtl="0" eaLnBrk="1" fontAlgn="auto" latinLnBrk="0" hangingPunct="1">
              <a:lnSpc>
                <a:spcPct val="100000"/>
              </a:lnSpc>
              <a:spcBef>
                <a:spcPts val="0"/>
              </a:spcBef>
              <a:spcAft>
                <a:spcPts val="0"/>
              </a:spcAft>
              <a:buClrTx/>
              <a:buSzTx/>
              <a:buFontTx/>
              <a:buNone/>
              <a:tabLst/>
              <a:defRPr/>
            </a:pPr>
            <a:endParaRPr lang="en-US" dirty="0" smtClean="0">
              <a:effectLst/>
            </a:endParaRPr>
          </a:p>
        </p:txBody>
      </p:sp>
      <p:sp>
        <p:nvSpPr>
          <p:cNvPr id="4" name="Slide Number Placeholder 3"/>
          <p:cNvSpPr>
            <a:spLocks noGrp="1"/>
          </p:cNvSpPr>
          <p:nvPr>
            <p:ph type="sldNum" sz="quarter" idx="10"/>
          </p:nvPr>
        </p:nvSpPr>
        <p:spPr/>
        <p:txBody>
          <a:bodyPr/>
          <a:lstStyle/>
          <a:p>
            <a:fld id="{AA08A12A-964E-6245-889F-A5265D507A49}" type="slidenum">
              <a:rPr lang="en-US" smtClean="0">
                <a:solidFill>
                  <a:prstClr val="black"/>
                </a:solidFill>
                <a:latin typeface="Calibri"/>
              </a:rPr>
              <a:pPr/>
              <a:t>14</a:t>
            </a:fld>
            <a:endParaRPr lang="en-US">
              <a:solidFill>
                <a:prstClr val="black"/>
              </a:solidFill>
              <a:latin typeface="Calibri"/>
            </a:endParaRPr>
          </a:p>
        </p:txBody>
      </p:sp>
    </p:spTree>
    <p:extLst>
      <p:ext uri="{BB962C8B-B14F-4D97-AF65-F5344CB8AC3E}">
        <p14:creationId xmlns:p14="http://schemas.microsoft.com/office/powerpoint/2010/main" val="199263595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Longer routes are not the only cause of higher latencies. The alternative paths selected by RBGP are likely to pass through less popular transit </a:t>
            </a:r>
            <a:r>
              <a:rPr lang="en-US" sz="1200" kern="1200" dirty="0" err="1" smtClean="0">
                <a:solidFill>
                  <a:schemeClr val="tx1"/>
                </a:solidFill>
                <a:effectLst/>
                <a:latin typeface="+mn-lt"/>
                <a:ea typeface="+mn-ea"/>
                <a:cs typeface="+mn-cs"/>
              </a:rPr>
              <a:t>ASes</a:t>
            </a:r>
            <a:r>
              <a:rPr lang="en-US" sz="1200" kern="1200" dirty="0" smtClean="0">
                <a:solidFill>
                  <a:schemeClr val="tx1"/>
                </a:solidFill>
                <a:effectLst/>
                <a:latin typeface="+mn-lt"/>
                <a:ea typeface="+mn-ea"/>
                <a:cs typeface="+mn-cs"/>
              </a:rPr>
              <a:t> that offer lower capacity, causing packets to experience higher latencies. This is confirmed by our simulations in Section VII, which show that, even when an RBGP path has the same length as the corresponding BGP path, it usually has higher latency. </a:t>
            </a:r>
            <a:endParaRPr lang="en-US" dirty="0" smtClean="0"/>
          </a:p>
          <a:p>
            <a:pPr marL="0" marR="0" indent="0" algn="l" defTabSz="457200" rtl="0" eaLnBrk="1" fontAlgn="auto" latinLnBrk="0" hangingPunct="1">
              <a:lnSpc>
                <a:spcPct val="100000"/>
              </a:lnSpc>
              <a:spcBef>
                <a:spcPts val="0"/>
              </a:spcBef>
              <a:spcAft>
                <a:spcPts val="0"/>
              </a:spcAft>
              <a:buClrTx/>
              <a:buSzTx/>
              <a:buFontTx/>
              <a:buNone/>
              <a:tabLst/>
              <a:defRPr/>
            </a:pPr>
            <a:endParaRPr lang="en-US" dirty="0" smtClean="0"/>
          </a:p>
          <a:p>
            <a:pPr marL="0" marR="0" indent="0" algn="l" defTabSz="457200" rtl="0" eaLnBrk="1" fontAlgn="auto" latinLnBrk="0" hangingPunct="1">
              <a:lnSpc>
                <a:spcPct val="100000"/>
              </a:lnSpc>
              <a:spcBef>
                <a:spcPts val="0"/>
              </a:spcBef>
              <a:spcAft>
                <a:spcPts val="0"/>
              </a:spcAft>
              <a:buClrTx/>
              <a:buSzTx/>
              <a:buFontTx/>
              <a:buNone/>
              <a:tabLst/>
              <a:defRPr/>
            </a:pPr>
            <a:endParaRPr lang="en-US" dirty="0" smtClean="0">
              <a:effectLst/>
            </a:endParaRPr>
          </a:p>
        </p:txBody>
      </p:sp>
      <p:sp>
        <p:nvSpPr>
          <p:cNvPr id="4" name="Slide Number Placeholder 3"/>
          <p:cNvSpPr>
            <a:spLocks noGrp="1"/>
          </p:cNvSpPr>
          <p:nvPr>
            <p:ph type="sldNum" sz="quarter" idx="10"/>
          </p:nvPr>
        </p:nvSpPr>
        <p:spPr/>
        <p:txBody>
          <a:bodyPr/>
          <a:lstStyle/>
          <a:p>
            <a:fld id="{AA08A12A-964E-6245-889F-A5265D507A49}" type="slidenum">
              <a:rPr lang="en-US" smtClean="0">
                <a:solidFill>
                  <a:prstClr val="black"/>
                </a:solidFill>
                <a:latin typeface="Calibri"/>
              </a:rPr>
              <a:pPr/>
              <a:t>15</a:t>
            </a:fld>
            <a:endParaRPr lang="en-US">
              <a:solidFill>
                <a:prstClr val="black"/>
              </a:solidFill>
              <a:latin typeface="Calibri"/>
            </a:endParaRPr>
          </a:p>
        </p:txBody>
      </p:sp>
    </p:spTree>
    <p:extLst>
      <p:ext uri="{BB962C8B-B14F-4D97-AF65-F5344CB8AC3E}">
        <p14:creationId xmlns:p14="http://schemas.microsoft.com/office/powerpoint/2010/main" val="199263595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endParaRPr lang="en-US" dirty="0" smtClean="0">
              <a:effectLst/>
            </a:endParaRPr>
          </a:p>
          <a:p>
            <a:r>
              <a:rPr lang="en-US" dirty="0" smtClean="0"/>
              <a:t>Show picture of</a:t>
            </a:r>
            <a:r>
              <a:rPr lang="en-US" baseline="0" dirty="0" smtClean="0"/>
              <a:t> routers </a:t>
            </a:r>
            <a:endParaRPr lang="en-US" dirty="0"/>
          </a:p>
        </p:txBody>
      </p:sp>
      <p:sp>
        <p:nvSpPr>
          <p:cNvPr id="4" name="Slide Number Placeholder 3"/>
          <p:cNvSpPr>
            <a:spLocks noGrp="1"/>
          </p:cNvSpPr>
          <p:nvPr>
            <p:ph type="sldNum" sz="quarter" idx="10"/>
          </p:nvPr>
        </p:nvSpPr>
        <p:spPr/>
        <p:txBody>
          <a:bodyPr/>
          <a:lstStyle/>
          <a:p>
            <a:fld id="{AA08A12A-964E-6245-889F-A5265D507A49}" type="slidenum">
              <a:rPr lang="en-US" smtClean="0">
                <a:solidFill>
                  <a:prstClr val="black"/>
                </a:solidFill>
                <a:latin typeface="Calibri"/>
              </a:rPr>
              <a:pPr/>
              <a:t>16</a:t>
            </a:fld>
            <a:endParaRPr lang="en-US">
              <a:solidFill>
                <a:prstClr val="black"/>
              </a:solidFill>
              <a:latin typeface="Calibri"/>
            </a:endParaRPr>
          </a:p>
        </p:txBody>
      </p:sp>
    </p:spTree>
    <p:extLst>
      <p:ext uri="{BB962C8B-B14F-4D97-AF65-F5344CB8AC3E}">
        <p14:creationId xmlns:p14="http://schemas.microsoft.com/office/powerpoint/2010/main" val="199263595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457200" y="228600"/>
            <a:ext cx="7772400" cy="4571999"/>
          </a:xfrm>
        </p:spPr>
        <p:txBody>
          <a:bodyPr anchor="ctr">
            <a:noAutofit/>
          </a:bodyPr>
          <a:lstStyle>
            <a:lvl1pPr>
              <a:lnSpc>
                <a:spcPct val="100000"/>
              </a:lnSpc>
              <a:defRPr sz="8800" spc="-80" baseline="0">
                <a:solidFill>
                  <a:schemeClr val="tx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457200" y="4800600"/>
            <a:ext cx="6858000" cy="914400"/>
          </a:xfrm>
        </p:spPr>
        <p:txBody>
          <a:bodyPr/>
          <a:lstStyle>
            <a:lvl1pPr marL="0" indent="0" algn="l">
              <a:buNone/>
              <a:defRPr b="0" cap="all" spc="120" baseline="0">
                <a:solidFill>
                  <a:schemeClr val="tx2"/>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451DEABC-D766-4322-8E78-B830FAE35C72}" type="datetime4">
              <a:rPr lang="en-US" smtClean="0"/>
              <a:pPr/>
              <a:t>April 23, 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Rectangle 8"/>
          <p:cNvSpPr/>
          <p:nvPr/>
        </p:nvSpPr>
        <p:spPr>
          <a:xfrm>
            <a:off x="9001124" y="4846320"/>
            <a:ext cx="142876" cy="201168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9001124" y="0"/>
            <a:ext cx="142876" cy="484632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12"/>
          </p:nvPr>
        </p:nvSpPr>
        <p:spPr/>
        <p:txBody>
          <a:bodyPr/>
          <a:lstStyle>
            <a:lvl1pPr>
              <a:defRPr>
                <a:solidFill>
                  <a:schemeClr val="tx1"/>
                </a:solidFill>
              </a:defRPr>
            </a:lvl1pPr>
          </a:lstStyle>
          <a:p>
            <a:fld id="{F38DF745-7D3F-47F4-83A3-874385CFAA69}"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3131F9E-604E-4343-9F29-EF72E8231CAD}" type="datetime4">
              <a:rPr lang="en-US" smtClean="0"/>
              <a:pPr/>
              <a:t>April 23, 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8DF745-7D3F-47F4-83A3-874385CFAA69}"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4A8E1CE-37F8-4102-8DF9-852A0A51F293}" type="datetime4">
              <a:rPr lang="en-US" smtClean="0"/>
              <a:pPr/>
              <a:t>April 23, 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8DF745-7D3F-47F4-83A3-874385CFAA69}"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03A5A49-DE4A-B44C-968D-D2791C929F84}" type="datetime1">
              <a:rPr lang="en-US" smtClean="0">
                <a:solidFill>
                  <a:prstClr val="black">
                    <a:tint val="75000"/>
                  </a:prstClr>
                </a:solidFill>
                <a:latin typeface="Calibri"/>
              </a:rPr>
              <a:pPr/>
              <a:t>4/23/18</a:t>
            </a:fld>
            <a:endParaRPr lang="en-US">
              <a:solidFill>
                <a:prstClr val="black">
                  <a:tint val="75000"/>
                </a:prstClr>
              </a:solidFill>
              <a:latin typeface="Calibri"/>
            </a:endParaRPr>
          </a:p>
        </p:txBody>
      </p:sp>
      <p:sp>
        <p:nvSpPr>
          <p:cNvPr id="5" name="Footer Placeholder 4"/>
          <p:cNvSpPr>
            <a:spLocks noGrp="1"/>
          </p:cNvSpPr>
          <p:nvPr>
            <p:ph type="ftr" sz="quarter" idx="11"/>
          </p:nvPr>
        </p:nvSpPr>
        <p:spPr/>
        <p:txBody>
          <a:bodyPr/>
          <a:lstStyle/>
          <a:p>
            <a:r>
              <a:rPr lang="en-US" smtClean="0">
                <a:solidFill>
                  <a:prstClr val="black">
                    <a:tint val="75000"/>
                  </a:prstClr>
                </a:solidFill>
                <a:latin typeface="Calibri"/>
              </a:rPr>
              <a:t>CS660 - Advanced Information Assurance - UMassAmherst</a:t>
            </a:r>
            <a:endParaRPr lang="en-US">
              <a:solidFill>
                <a:prstClr val="black">
                  <a:tint val="75000"/>
                </a:prstClr>
              </a:solidFill>
              <a:latin typeface="Calibri"/>
            </a:endParaRPr>
          </a:p>
        </p:txBody>
      </p:sp>
      <p:sp>
        <p:nvSpPr>
          <p:cNvPr id="6" name="Slide Number Placeholder 5"/>
          <p:cNvSpPr>
            <a:spLocks noGrp="1"/>
          </p:cNvSpPr>
          <p:nvPr>
            <p:ph type="sldNum" sz="quarter" idx="12"/>
          </p:nvPr>
        </p:nvSpPr>
        <p:spPr/>
        <p:txBody>
          <a:bodyPr/>
          <a:lstStyle/>
          <a:p>
            <a:fld id="{74C0455A-0D12-454A-B9D4-B7E043501F69}" type="slidenum">
              <a:rPr lang="en-US" smtClean="0">
                <a:solidFill>
                  <a:prstClr val="black">
                    <a:tint val="75000"/>
                  </a:prstClr>
                </a:solidFill>
                <a:latin typeface="Calibri"/>
              </a:rPr>
              <a:pPr/>
              <a:t>‹#›</a:t>
            </a:fld>
            <a:endParaRPr lang="en-US">
              <a:solidFill>
                <a:prstClr val="black">
                  <a:tint val="75000"/>
                </a:prstClr>
              </a:solidFill>
              <a:latin typeface="Calibri"/>
            </a:endParaRPr>
          </a:p>
        </p:txBody>
      </p:sp>
    </p:spTree>
    <p:extLst>
      <p:ext uri="{BB962C8B-B14F-4D97-AF65-F5344CB8AC3E}">
        <p14:creationId xmlns:p14="http://schemas.microsoft.com/office/powerpoint/2010/main" val="109170093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3FDD650-E169-6E43-A34A-26A1DB6B6EEF}" type="datetime1">
              <a:rPr lang="en-US" smtClean="0">
                <a:solidFill>
                  <a:prstClr val="black">
                    <a:tint val="75000"/>
                  </a:prstClr>
                </a:solidFill>
                <a:latin typeface="Calibri"/>
              </a:rPr>
              <a:pPr/>
              <a:t>4/23/18</a:t>
            </a:fld>
            <a:endParaRPr lang="en-US">
              <a:solidFill>
                <a:prstClr val="black">
                  <a:tint val="75000"/>
                </a:prstClr>
              </a:solidFill>
              <a:latin typeface="Calibri"/>
            </a:endParaRPr>
          </a:p>
        </p:txBody>
      </p:sp>
      <p:sp>
        <p:nvSpPr>
          <p:cNvPr id="5" name="Footer Placeholder 4"/>
          <p:cNvSpPr>
            <a:spLocks noGrp="1"/>
          </p:cNvSpPr>
          <p:nvPr>
            <p:ph type="ftr" sz="quarter" idx="11"/>
          </p:nvPr>
        </p:nvSpPr>
        <p:spPr/>
        <p:txBody>
          <a:bodyPr/>
          <a:lstStyle/>
          <a:p>
            <a:r>
              <a:rPr lang="en-US" smtClean="0">
                <a:solidFill>
                  <a:prstClr val="black">
                    <a:tint val="75000"/>
                  </a:prstClr>
                </a:solidFill>
                <a:latin typeface="Calibri"/>
              </a:rPr>
              <a:t>CS660 - Advanced Information Assurance - UMassAmherst</a:t>
            </a:r>
            <a:endParaRPr lang="en-US">
              <a:solidFill>
                <a:prstClr val="black">
                  <a:tint val="75000"/>
                </a:prstClr>
              </a:solidFill>
              <a:latin typeface="Calibri"/>
            </a:endParaRPr>
          </a:p>
        </p:txBody>
      </p:sp>
      <p:sp>
        <p:nvSpPr>
          <p:cNvPr id="6" name="Slide Number Placeholder 5"/>
          <p:cNvSpPr>
            <a:spLocks noGrp="1"/>
          </p:cNvSpPr>
          <p:nvPr>
            <p:ph type="sldNum" sz="quarter" idx="12"/>
          </p:nvPr>
        </p:nvSpPr>
        <p:spPr/>
        <p:txBody>
          <a:bodyPr/>
          <a:lstStyle/>
          <a:p>
            <a:fld id="{74C0455A-0D12-454A-B9D4-B7E043501F69}" type="slidenum">
              <a:rPr lang="en-US" smtClean="0">
                <a:solidFill>
                  <a:prstClr val="black">
                    <a:tint val="75000"/>
                  </a:prstClr>
                </a:solidFill>
                <a:latin typeface="Calibri"/>
              </a:rPr>
              <a:pPr/>
              <a:t>‹#›</a:t>
            </a:fld>
            <a:endParaRPr lang="en-US">
              <a:solidFill>
                <a:prstClr val="black">
                  <a:tint val="75000"/>
                </a:prstClr>
              </a:solidFill>
              <a:latin typeface="Calibri"/>
            </a:endParaRPr>
          </a:p>
        </p:txBody>
      </p:sp>
    </p:spTree>
    <p:extLst>
      <p:ext uri="{BB962C8B-B14F-4D97-AF65-F5344CB8AC3E}">
        <p14:creationId xmlns:p14="http://schemas.microsoft.com/office/powerpoint/2010/main" val="172062218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AD28541-48E2-0F40-A7D5-9D1ED450754D}" type="datetime1">
              <a:rPr lang="en-US" smtClean="0">
                <a:solidFill>
                  <a:prstClr val="black">
                    <a:tint val="75000"/>
                  </a:prstClr>
                </a:solidFill>
                <a:latin typeface="Calibri"/>
              </a:rPr>
              <a:pPr/>
              <a:t>4/23/18</a:t>
            </a:fld>
            <a:endParaRPr lang="en-US">
              <a:solidFill>
                <a:prstClr val="black">
                  <a:tint val="75000"/>
                </a:prstClr>
              </a:solidFill>
              <a:latin typeface="Calibri"/>
            </a:endParaRPr>
          </a:p>
        </p:txBody>
      </p:sp>
      <p:sp>
        <p:nvSpPr>
          <p:cNvPr id="5" name="Footer Placeholder 4"/>
          <p:cNvSpPr>
            <a:spLocks noGrp="1"/>
          </p:cNvSpPr>
          <p:nvPr>
            <p:ph type="ftr" sz="quarter" idx="11"/>
          </p:nvPr>
        </p:nvSpPr>
        <p:spPr/>
        <p:txBody>
          <a:bodyPr/>
          <a:lstStyle/>
          <a:p>
            <a:r>
              <a:rPr lang="en-US" smtClean="0">
                <a:solidFill>
                  <a:prstClr val="black">
                    <a:tint val="75000"/>
                  </a:prstClr>
                </a:solidFill>
                <a:latin typeface="Calibri"/>
              </a:rPr>
              <a:t>CS660 - Advanced Information Assurance - UMassAmherst</a:t>
            </a:r>
            <a:endParaRPr lang="en-US">
              <a:solidFill>
                <a:prstClr val="black">
                  <a:tint val="75000"/>
                </a:prstClr>
              </a:solidFill>
              <a:latin typeface="Calibri"/>
            </a:endParaRPr>
          </a:p>
        </p:txBody>
      </p:sp>
      <p:sp>
        <p:nvSpPr>
          <p:cNvPr id="6" name="Slide Number Placeholder 5"/>
          <p:cNvSpPr>
            <a:spLocks noGrp="1"/>
          </p:cNvSpPr>
          <p:nvPr>
            <p:ph type="sldNum" sz="quarter" idx="12"/>
          </p:nvPr>
        </p:nvSpPr>
        <p:spPr/>
        <p:txBody>
          <a:bodyPr/>
          <a:lstStyle/>
          <a:p>
            <a:fld id="{74C0455A-0D12-454A-B9D4-B7E043501F69}" type="slidenum">
              <a:rPr lang="en-US" smtClean="0">
                <a:solidFill>
                  <a:prstClr val="black">
                    <a:tint val="75000"/>
                  </a:prstClr>
                </a:solidFill>
                <a:latin typeface="Calibri"/>
              </a:rPr>
              <a:pPr/>
              <a:t>‹#›</a:t>
            </a:fld>
            <a:endParaRPr lang="en-US">
              <a:solidFill>
                <a:prstClr val="black">
                  <a:tint val="75000"/>
                </a:prstClr>
              </a:solidFill>
              <a:latin typeface="Calibri"/>
            </a:endParaRPr>
          </a:p>
        </p:txBody>
      </p:sp>
    </p:spTree>
    <p:extLst>
      <p:ext uri="{BB962C8B-B14F-4D97-AF65-F5344CB8AC3E}">
        <p14:creationId xmlns:p14="http://schemas.microsoft.com/office/powerpoint/2010/main" val="382857701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C49007E-B484-6647-99CE-4468EBF97CB0}" type="datetime1">
              <a:rPr lang="en-US" smtClean="0">
                <a:solidFill>
                  <a:prstClr val="black">
                    <a:tint val="75000"/>
                  </a:prstClr>
                </a:solidFill>
                <a:latin typeface="Calibri"/>
              </a:rPr>
              <a:pPr/>
              <a:t>4/23/18</a:t>
            </a:fld>
            <a:endParaRPr lang="en-US">
              <a:solidFill>
                <a:prstClr val="black">
                  <a:tint val="75000"/>
                </a:prstClr>
              </a:solidFill>
              <a:latin typeface="Calibri"/>
            </a:endParaRPr>
          </a:p>
        </p:txBody>
      </p:sp>
      <p:sp>
        <p:nvSpPr>
          <p:cNvPr id="6" name="Footer Placeholder 5"/>
          <p:cNvSpPr>
            <a:spLocks noGrp="1"/>
          </p:cNvSpPr>
          <p:nvPr>
            <p:ph type="ftr" sz="quarter" idx="11"/>
          </p:nvPr>
        </p:nvSpPr>
        <p:spPr/>
        <p:txBody>
          <a:bodyPr/>
          <a:lstStyle/>
          <a:p>
            <a:r>
              <a:rPr lang="en-US" smtClean="0">
                <a:solidFill>
                  <a:prstClr val="black">
                    <a:tint val="75000"/>
                  </a:prstClr>
                </a:solidFill>
                <a:latin typeface="Calibri"/>
              </a:rPr>
              <a:t>CS660 - Advanced Information Assurance - UMassAmherst</a:t>
            </a:r>
            <a:endParaRPr lang="en-US">
              <a:solidFill>
                <a:prstClr val="black">
                  <a:tint val="75000"/>
                </a:prstClr>
              </a:solidFill>
              <a:latin typeface="Calibri"/>
            </a:endParaRPr>
          </a:p>
        </p:txBody>
      </p:sp>
      <p:sp>
        <p:nvSpPr>
          <p:cNvPr id="7" name="Slide Number Placeholder 6"/>
          <p:cNvSpPr>
            <a:spLocks noGrp="1"/>
          </p:cNvSpPr>
          <p:nvPr>
            <p:ph type="sldNum" sz="quarter" idx="12"/>
          </p:nvPr>
        </p:nvSpPr>
        <p:spPr/>
        <p:txBody>
          <a:bodyPr/>
          <a:lstStyle/>
          <a:p>
            <a:fld id="{74C0455A-0D12-454A-B9D4-B7E043501F69}" type="slidenum">
              <a:rPr lang="en-US" smtClean="0">
                <a:solidFill>
                  <a:prstClr val="black">
                    <a:tint val="75000"/>
                  </a:prstClr>
                </a:solidFill>
                <a:latin typeface="Calibri"/>
              </a:rPr>
              <a:pPr/>
              <a:t>‹#›</a:t>
            </a:fld>
            <a:endParaRPr lang="en-US">
              <a:solidFill>
                <a:prstClr val="black">
                  <a:tint val="75000"/>
                </a:prstClr>
              </a:solidFill>
              <a:latin typeface="Calibri"/>
            </a:endParaRPr>
          </a:p>
        </p:txBody>
      </p:sp>
    </p:spTree>
    <p:extLst>
      <p:ext uri="{BB962C8B-B14F-4D97-AF65-F5344CB8AC3E}">
        <p14:creationId xmlns:p14="http://schemas.microsoft.com/office/powerpoint/2010/main" val="381400838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CF42A20-5523-4A42-8962-D410AEBE7CE0}" type="datetime1">
              <a:rPr lang="en-US" smtClean="0">
                <a:solidFill>
                  <a:prstClr val="black">
                    <a:tint val="75000"/>
                  </a:prstClr>
                </a:solidFill>
                <a:latin typeface="Calibri"/>
              </a:rPr>
              <a:pPr/>
              <a:t>4/23/18</a:t>
            </a:fld>
            <a:endParaRPr lang="en-US">
              <a:solidFill>
                <a:prstClr val="black">
                  <a:tint val="75000"/>
                </a:prstClr>
              </a:solidFill>
              <a:latin typeface="Calibri"/>
            </a:endParaRPr>
          </a:p>
        </p:txBody>
      </p:sp>
      <p:sp>
        <p:nvSpPr>
          <p:cNvPr id="8" name="Footer Placeholder 7"/>
          <p:cNvSpPr>
            <a:spLocks noGrp="1"/>
          </p:cNvSpPr>
          <p:nvPr>
            <p:ph type="ftr" sz="quarter" idx="11"/>
          </p:nvPr>
        </p:nvSpPr>
        <p:spPr/>
        <p:txBody>
          <a:bodyPr/>
          <a:lstStyle/>
          <a:p>
            <a:r>
              <a:rPr lang="en-US" smtClean="0">
                <a:solidFill>
                  <a:prstClr val="black">
                    <a:tint val="75000"/>
                  </a:prstClr>
                </a:solidFill>
                <a:latin typeface="Calibri"/>
              </a:rPr>
              <a:t>CS660 - Advanced Information Assurance - UMassAmherst</a:t>
            </a:r>
            <a:endParaRPr lang="en-US">
              <a:solidFill>
                <a:prstClr val="black">
                  <a:tint val="75000"/>
                </a:prstClr>
              </a:solidFill>
              <a:latin typeface="Calibri"/>
            </a:endParaRPr>
          </a:p>
        </p:txBody>
      </p:sp>
      <p:sp>
        <p:nvSpPr>
          <p:cNvPr id="9" name="Slide Number Placeholder 8"/>
          <p:cNvSpPr>
            <a:spLocks noGrp="1"/>
          </p:cNvSpPr>
          <p:nvPr>
            <p:ph type="sldNum" sz="quarter" idx="12"/>
          </p:nvPr>
        </p:nvSpPr>
        <p:spPr/>
        <p:txBody>
          <a:bodyPr/>
          <a:lstStyle/>
          <a:p>
            <a:fld id="{74C0455A-0D12-454A-B9D4-B7E043501F69}" type="slidenum">
              <a:rPr lang="en-US" smtClean="0">
                <a:solidFill>
                  <a:prstClr val="black">
                    <a:tint val="75000"/>
                  </a:prstClr>
                </a:solidFill>
                <a:latin typeface="Calibri"/>
              </a:rPr>
              <a:pPr/>
              <a:t>‹#›</a:t>
            </a:fld>
            <a:endParaRPr lang="en-US">
              <a:solidFill>
                <a:prstClr val="black">
                  <a:tint val="75000"/>
                </a:prstClr>
              </a:solidFill>
              <a:latin typeface="Calibri"/>
            </a:endParaRPr>
          </a:p>
        </p:txBody>
      </p:sp>
    </p:spTree>
    <p:extLst>
      <p:ext uri="{BB962C8B-B14F-4D97-AF65-F5344CB8AC3E}">
        <p14:creationId xmlns:p14="http://schemas.microsoft.com/office/powerpoint/2010/main" val="315564164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6F8CFE5-E2CA-AE46-879D-68B6A1BD3040}" type="datetime1">
              <a:rPr lang="en-US" smtClean="0">
                <a:solidFill>
                  <a:prstClr val="black">
                    <a:tint val="75000"/>
                  </a:prstClr>
                </a:solidFill>
                <a:latin typeface="Calibri"/>
              </a:rPr>
              <a:pPr/>
              <a:t>4/23/18</a:t>
            </a:fld>
            <a:endParaRPr lang="en-US">
              <a:solidFill>
                <a:prstClr val="black">
                  <a:tint val="75000"/>
                </a:prstClr>
              </a:solidFill>
              <a:latin typeface="Calibri"/>
            </a:endParaRPr>
          </a:p>
        </p:txBody>
      </p:sp>
      <p:sp>
        <p:nvSpPr>
          <p:cNvPr id="4" name="Footer Placeholder 3"/>
          <p:cNvSpPr>
            <a:spLocks noGrp="1"/>
          </p:cNvSpPr>
          <p:nvPr>
            <p:ph type="ftr" sz="quarter" idx="11"/>
          </p:nvPr>
        </p:nvSpPr>
        <p:spPr/>
        <p:txBody>
          <a:bodyPr/>
          <a:lstStyle/>
          <a:p>
            <a:r>
              <a:rPr lang="en-US" smtClean="0">
                <a:solidFill>
                  <a:prstClr val="black">
                    <a:tint val="75000"/>
                  </a:prstClr>
                </a:solidFill>
                <a:latin typeface="Calibri"/>
              </a:rPr>
              <a:t>CS660 - Advanced Information Assurance - UMassAmherst</a:t>
            </a:r>
            <a:endParaRPr lang="en-US">
              <a:solidFill>
                <a:prstClr val="black">
                  <a:tint val="75000"/>
                </a:prstClr>
              </a:solidFill>
              <a:latin typeface="Calibri"/>
            </a:endParaRPr>
          </a:p>
        </p:txBody>
      </p:sp>
      <p:sp>
        <p:nvSpPr>
          <p:cNvPr id="5" name="Slide Number Placeholder 4"/>
          <p:cNvSpPr>
            <a:spLocks noGrp="1"/>
          </p:cNvSpPr>
          <p:nvPr>
            <p:ph type="sldNum" sz="quarter" idx="12"/>
          </p:nvPr>
        </p:nvSpPr>
        <p:spPr/>
        <p:txBody>
          <a:bodyPr/>
          <a:lstStyle/>
          <a:p>
            <a:fld id="{74C0455A-0D12-454A-B9D4-B7E043501F69}" type="slidenum">
              <a:rPr lang="en-US" smtClean="0">
                <a:solidFill>
                  <a:prstClr val="black">
                    <a:tint val="75000"/>
                  </a:prstClr>
                </a:solidFill>
                <a:latin typeface="Calibri"/>
              </a:rPr>
              <a:pPr/>
              <a:t>‹#›</a:t>
            </a:fld>
            <a:endParaRPr lang="en-US">
              <a:solidFill>
                <a:prstClr val="black">
                  <a:tint val="75000"/>
                </a:prstClr>
              </a:solidFill>
              <a:latin typeface="Calibri"/>
            </a:endParaRPr>
          </a:p>
        </p:txBody>
      </p:sp>
    </p:spTree>
    <p:extLst>
      <p:ext uri="{BB962C8B-B14F-4D97-AF65-F5344CB8AC3E}">
        <p14:creationId xmlns:p14="http://schemas.microsoft.com/office/powerpoint/2010/main" val="90159100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A9E2DC8-BC87-6B44-B5CF-F171AD721CE0}" type="datetime1">
              <a:rPr lang="en-US" smtClean="0">
                <a:solidFill>
                  <a:prstClr val="black">
                    <a:tint val="75000"/>
                  </a:prstClr>
                </a:solidFill>
                <a:latin typeface="Calibri"/>
              </a:rPr>
              <a:pPr/>
              <a:t>4/23/18</a:t>
            </a:fld>
            <a:endParaRPr lang="en-US">
              <a:solidFill>
                <a:prstClr val="black">
                  <a:tint val="75000"/>
                </a:prstClr>
              </a:solidFill>
              <a:latin typeface="Calibri"/>
            </a:endParaRPr>
          </a:p>
        </p:txBody>
      </p:sp>
      <p:sp>
        <p:nvSpPr>
          <p:cNvPr id="3" name="Footer Placeholder 2"/>
          <p:cNvSpPr>
            <a:spLocks noGrp="1"/>
          </p:cNvSpPr>
          <p:nvPr>
            <p:ph type="ftr" sz="quarter" idx="11"/>
          </p:nvPr>
        </p:nvSpPr>
        <p:spPr/>
        <p:txBody>
          <a:bodyPr/>
          <a:lstStyle/>
          <a:p>
            <a:r>
              <a:rPr lang="en-US" smtClean="0">
                <a:solidFill>
                  <a:prstClr val="black">
                    <a:tint val="75000"/>
                  </a:prstClr>
                </a:solidFill>
                <a:latin typeface="Calibri"/>
              </a:rPr>
              <a:t>CS660 - Advanced Information Assurance - UMassAmherst</a:t>
            </a:r>
            <a:endParaRPr lang="en-US">
              <a:solidFill>
                <a:prstClr val="black">
                  <a:tint val="75000"/>
                </a:prstClr>
              </a:solidFill>
              <a:latin typeface="Calibri"/>
            </a:endParaRPr>
          </a:p>
        </p:txBody>
      </p:sp>
      <p:sp>
        <p:nvSpPr>
          <p:cNvPr id="4" name="Slide Number Placeholder 3"/>
          <p:cNvSpPr>
            <a:spLocks noGrp="1"/>
          </p:cNvSpPr>
          <p:nvPr>
            <p:ph type="sldNum" sz="quarter" idx="12"/>
          </p:nvPr>
        </p:nvSpPr>
        <p:spPr/>
        <p:txBody>
          <a:bodyPr/>
          <a:lstStyle/>
          <a:p>
            <a:fld id="{74C0455A-0D12-454A-B9D4-B7E043501F69}" type="slidenum">
              <a:rPr lang="en-US" smtClean="0">
                <a:solidFill>
                  <a:prstClr val="black">
                    <a:tint val="75000"/>
                  </a:prstClr>
                </a:solidFill>
                <a:latin typeface="Calibri"/>
              </a:rPr>
              <a:pPr/>
              <a:t>‹#›</a:t>
            </a:fld>
            <a:endParaRPr lang="en-US">
              <a:solidFill>
                <a:prstClr val="black">
                  <a:tint val="75000"/>
                </a:prstClr>
              </a:solidFill>
              <a:latin typeface="Calibri"/>
            </a:endParaRPr>
          </a:p>
        </p:txBody>
      </p:sp>
    </p:spTree>
    <p:extLst>
      <p:ext uri="{BB962C8B-B14F-4D97-AF65-F5344CB8AC3E}">
        <p14:creationId xmlns:p14="http://schemas.microsoft.com/office/powerpoint/2010/main" val="397229438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7AB9C35-4B84-0342-BC2C-2BFF2FB0AB58}" type="datetime1">
              <a:rPr lang="en-US" smtClean="0">
                <a:solidFill>
                  <a:prstClr val="black">
                    <a:tint val="75000"/>
                  </a:prstClr>
                </a:solidFill>
                <a:latin typeface="Calibri"/>
              </a:rPr>
              <a:pPr/>
              <a:t>4/23/18</a:t>
            </a:fld>
            <a:endParaRPr lang="en-US">
              <a:solidFill>
                <a:prstClr val="black">
                  <a:tint val="75000"/>
                </a:prstClr>
              </a:solidFill>
              <a:latin typeface="Calibri"/>
            </a:endParaRPr>
          </a:p>
        </p:txBody>
      </p:sp>
      <p:sp>
        <p:nvSpPr>
          <p:cNvPr id="6" name="Footer Placeholder 5"/>
          <p:cNvSpPr>
            <a:spLocks noGrp="1"/>
          </p:cNvSpPr>
          <p:nvPr>
            <p:ph type="ftr" sz="quarter" idx="11"/>
          </p:nvPr>
        </p:nvSpPr>
        <p:spPr/>
        <p:txBody>
          <a:bodyPr/>
          <a:lstStyle/>
          <a:p>
            <a:r>
              <a:rPr lang="en-US" smtClean="0">
                <a:solidFill>
                  <a:prstClr val="black">
                    <a:tint val="75000"/>
                  </a:prstClr>
                </a:solidFill>
                <a:latin typeface="Calibri"/>
              </a:rPr>
              <a:t>CS660 - Advanced Information Assurance - UMassAmherst</a:t>
            </a:r>
            <a:endParaRPr lang="en-US">
              <a:solidFill>
                <a:prstClr val="black">
                  <a:tint val="75000"/>
                </a:prstClr>
              </a:solidFill>
              <a:latin typeface="Calibri"/>
            </a:endParaRPr>
          </a:p>
        </p:txBody>
      </p:sp>
      <p:sp>
        <p:nvSpPr>
          <p:cNvPr id="7" name="Slide Number Placeholder 6"/>
          <p:cNvSpPr>
            <a:spLocks noGrp="1"/>
          </p:cNvSpPr>
          <p:nvPr>
            <p:ph type="sldNum" sz="quarter" idx="12"/>
          </p:nvPr>
        </p:nvSpPr>
        <p:spPr/>
        <p:txBody>
          <a:bodyPr/>
          <a:lstStyle/>
          <a:p>
            <a:fld id="{74C0455A-0D12-454A-B9D4-B7E043501F69}" type="slidenum">
              <a:rPr lang="en-US" smtClean="0">
                <a:solidFill>
                  <a:prstClr val="black">
                    <a:tint val="75000"/>
                  </a:prstClr>
                </a:solidFill>
                <a:latin typeface="Calibri"/>
              </a:rPr>
              <a:pPr/>
              <a:t>‹#›</a:t>
            </a:fld>
            <a:endParaRPr lang="en-US">
              <a:solidFill>
                <a:prstClr val="black">
                  <a:tint val="75000"/>
                </a:prstClr>
              </a:solidFill>
              <a:latin typeface="Calibri"/>
            </a:endParaRPr>
          </a:p>
        </p:txBody>
      </p:sp>
    </p:spTree>
    <p:extLst>
      <p:ext uri="{BB962C8B-B14F-4D97-AF65-F5344CB8AC3E}">
        <p14:creationId xmlns:p14="http://schemas.microsoft.com/office/powerpoint/2010/main" val="7390638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3333F43-3E86-47E4-BFBB-2476D384E1C6}" type="datetime4">
              <a:rPr lang="en-US" smtClean="0"/>
              <a:pPr/>
              <a:t>April 23, 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8DF745-7D3F-47F4-83A3-874385CFAA69}" type="slidenum">
              <a:rPr lang="en-US" smtClean="0"/>
              <a:pPr/>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A51BFA1-2EEB-6748-BA5F-E4661DEF3E70}" type="datetime1">
              <a:rPr lang="en-US" smtClean="0">
                <a:solidFill>
                  <a:prstClr val="black">
                    <a:tint val="75000"/>
                  </a:prstClr>
                </a:solidFill>
                <a:latin typeface="Calibri"/>
              </a:rPr>
              <a:pPr/>
              <a:t>4/23/18</a:t>
            </a:fld>
            <a:endParaRPr lang="en-US">
              <a:solidFill>
                <a:prstClr val="black">
                  <a:tint val="75000"/>
                </a:prstClr>
              </a:solidFill>
              <a:latin typeface="Calibri"/>
            </a:endParaRPr>
          </a:p>
        </p:txBody>
      </p:sp>
      <p:sp>
        <p:nvSpPr>
          <p:cNvPr id="6" name="Footer Placeholder 5"/>
          <p:cNvSpPr>
            <a:spLocks noGrp="1"/>
          </p:cNvSpPr>
          <p:nvPr>
            <p:ph type="ftr" sz="quarter" idx="11"/>
          </p:nvPr>
        </p:nvSpPr>
        <p:spPr/>
        <p:txBody>
          <a:bodyPr/>
          <a:lstStyle/>
          <a:p>
            <a:r>
              <a:rPr lang="en-US" smtClean="0">
                <a:solidFill>
                  <a:prstClr val="black">
                    <a:tint val="75000"/>
                  </a:prstClr>
                </a:solidFill>
                <a:latin typeface="Calibri"/>
              </a:rPr>
              <a:t>CS660 - Advanced Information Assurance - UMassAmherst</a:t>
            </a:r>
            <a:endParaRPr lang="en-US">
              <a:solidFill>
                <a:prstClr val="black">
                  <a:tint val="75000"/>
                </a:prstClr>
              </a:solidFill>
              <a:latin typeface="Calibri"/>
            </a:endParaRPr>
          </a:p>
        </p:txBody>
      </p:sp>
      <p:sp>
        <p:nvSpPr>
          <p:cNvPr id="7" name="Slide Number Placeholder 6"/>
          <p:cNvSpPr>
            <a:spLocks noGrp="1"/>
          </p:cNvSpPr>
          <p:nvPr>
            <p:ph type="sldNum" sz="quarter" idx="12"/>
          </p:nvPr>
        </p:nvSpPr>
        <p:spPr/>
        <p:txBody>
          <a:bodyPr/>
          <a:lstStyle/>
          <a:p>
            <a:fld id="{74C0455A-0D12-454A-B9D4-B7E043501F69}" type="slidenum">
              <a:rPr lang="en-US" smtClean="0">
                <a:solidFill>
                  <a:prstClr val="black">
                    <a:tint val="75000"/>
                  </a:prstClr>
                </a:solidFill>
                <a:latin typeface="Calibri"/>
              </a:rPr>
              <a:pPr/>
              <a:t>‹#›</a:t>
            </a:fld>
            <a:endParaRPr lang="en-US">
              <a:solidFill>
                <a:prstClr val="black">
                  <a:tint val="75000"/>
                </a:prstClr>
              </a:solidFill>
              <a:latin typeface="Calibri"/>
            </a:endParaRPr>
          </a:p>
        </p:txBody>
      </p:sp>
    </p:spTree>
    <p:extLst>
      <p:ext uri="{BB962C8B-B14F-4D97-AF65-F5344CB8AC3E}">
        <p14:creationId xmlns:p14="http://schemas.microsoft.com/office/powerpoint/2010/main" val="128522140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264F1C1-DEF3-0442-ADF6-D4BF791E96D2}" type="datetime1">
              <a:rPr lang="en-US" smtClean="0">
                <a:solidFill>
                  <a:prstClr val="black">
                    <a:tint val="75000"/>
                  </a:prstClr>
                </a:solidFill>
                <a:latin typeface="Calibri"/>
              </a:rPr>
              <a:pPr/>
              <a:t>4/23/18</a:t>
            </a:fld>
            <a:endParaRPr lang="en-US">
              <a:solidFill>
                <a:prstClr val="black">
                  <a:tint val="75000"/>
                </a:prstClr>
              </a:solidFill>
              <a:latin typeface="Calibri"/>
            </a:endParaRPr>
          </a:p>
        </p:txBody>
      </p:sp>
      <p:sp>
        <p:nvSpPr>
          <p:cNvPr id="5" name="Footer Placeholder 4"/>
          <p:cNvSpPr>
            <a:spLocks noGrp="1"/>
          </p:cNvSpPr>
          <p:nvPr>
            <p:ph type="ftr" sz="quarter" idx="11"/>
          </p:nvPr>
        </p:nvSpPr>
        <p:spPr/>
        <p:txBody>
          <a:bodyPr/>
          <a:lstStyle/>
          <a:p>
            <a:r>
              <a:rPr lang="en-US" smtClean="0">
                <a:solidFill>
                  <a:prstClr val="black">
                    <a:tint val="75000"/>
                  </a:prstClr>
                </a:solidFill>
                <a:latin typeface="Calibri"/>
              </a:rPr>
              <a:t>CS660 - Advanced Information Assurance - UMassAmherst</a:t>
            </a:r>
            <a:endParaRPr lang="en-US">
              <a:solidFill>
                <a:prstClr val="black">
                  <a:tint val="75000"/>
                </a:prstClr>
              </a:solidFill>
              <a:latin typeface="Calibri"/>
            </a:endParaRPr>
          </a:p>
        </p:txBody>
      </p:sp>
      <p:sp>
        <p:nvSpPr>
          <p:cNvPr id="6" name="Slide Number Placeholder 5"/>
          <p:cNvSpPr>
            <a:spLocks noGrp="1"/>
          </p:cNvSpPr>
          <p:nvPr>
            <p:ph type="sldNum" sz="quarter" idx="12"/>
          </p:nvPr>
        </p:nvSpPr>
        <p:spPr/>
        <p:txBody>
          <a:bodyPr/>
          <a:lstStyle/>
          <a:p>
            <a:fld id="{74C0455A-0D12-454A-B9D4-B7E043501F69}" type="slidenum">
              <a:rPr lang="en-US" smtClean="0">
                <a:solidFill>
                  <a:prstClr val="black">
                    <a:tint val="75000"/>
                  </a:prstClr>
                </a:solidFill>
                <a:latin typeface="Calibri"/>
              </a:rPr>
              <a:pPr/>
              <a:t>‹#›</a:t>
            </a:fld>
            <a:endParaRPr lang="en-US">
              <a:solidFill>
                <a:prstClr val="black">
                  <a:tint val="75000"/>
                </a:prstClr>
              </a:solidFill>
              <a:latin typeface="Calibri"/>
            </a:endParaRPr>
          </a:p>
        </p:txBody>
      </p:sp>
    </p:spTree>
    <p:extLst>
      <p:ext uri="{BB962C8B-B14F-4D97-AF65-F5344CB8AC3E}">
        <p14:creationId xmlns:p14="http://schemas.microsoft.com/office/powerpoint/2010/main" val="65774875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DE9B3A5-87AB-0D4C-94A6-C3802A11B0A9}" type="datetime1">
              <a:rPr lang="en-US" smtClean="0">
                <a:solidFill>
                  <a:prstClr val="black">
                    <a:tint val="75000"/>
                  </a:prstClr>
                </a:solidFill>
                <a:latin typeface="Calibri"/>
              </a:rPr>
              <a:pPr/>
              <a:t>4/23/18</a:t>
            </a:fld>
            <a:endParaRPr lang="en-US">
              <a:solidFill>
                <a:prstClr val="black">
                  <a:tint val="75000"/>
                </a:prstClr>
              </a:solidFill>
              <a:latin typeface="Calibri"/>
            </a:endParaRPr>
          </a:p>
        </p:txBody>
      </p:sp>
      <p:sp>
        <p:nvSpPr>
          <p:cNvPr id="5" name="Footer Placeholder 4"/>
          <p:cNvSpPr>
            <a:spLocks noGrp="1"/>
          </p:cNvSpPr>
          <p:nvPr>
            <p:ph type="ftr" sz="quarter" idx="11"/>
          </p:nvPr>
        </p:nvSpPr>
        <p:spPr/>
        <p:txBody>
          <a:bodyPr/>
          <a:lstStyle/>
          <a:p>
            <a:r>
              <a:rPr lang="en-US" smtClean="0">
                <a:solidFill>
                  <a:prstClr val="black">
                    <a:tint val="75000"/>
                  </a:prstClr>
                </a:solidFill>
                <a:latin typeface="Calibri"/>
              </a:rPr>
              <a:t>CS660 - Advanced Information Assurance - UMassAmherst</a:t>
            </a:r>
            <a:endParaRPr lang="en-US">
              <a:solidFill>
                <a:prstClr val="black">
                  <a:tint val="75000"/>
                </a:prstClr>
              </a:solidFill>
              <a:latin typeface="Calibri"/>
            </a:endParaRPr>
          </a:p>
        </p:txBody>
      </p:sp>
      <p:sp>
        <p:nvSpPr>
          <p:cNvPr id="6" name="Slide Number Placeholder 5"/>
          <p:cNvSpPr>
            <a:spLocks noGrp="1"/>
          </p:cNvSpPr>
          <p:nvPr>
            <p:ph type="sldNum" sz="quarter" idx="12"/>
          </p:nvPr>
        </p:nvSpPr>
        <p:spPr/>
        <p:txBody>
          <a:bodyPr/>
          <a:lstStyle/>
          <a:p>
            <a:fld id="{74C0455A-0D12-454A-B9D4-B7E043501F69}" type="slidenum">
              <a:rPr lang="en-US" smtClean="0">
                <a:solidFill>
                  <a:prstClr val="black">
                    <a:tint val="75000"/>
                  </a:prstClr>
                </a:solidFill>
                <a:latin typeface="Calibri"/>
              </a:rPr>
              <a:pPr/>
              <a:t>‹#›</a:t>
            </a:fld>
            <a:endParaRPr lang="en-US">
              <a:solidFill>
                <a:prstClr val="black">
                  <a:tint val="75000"/>
                </a:prstClr>
              </a:solidFill>
              <a:latin typeface="Calibri"/>
            </a:endParaRPr>
          </a:p>
        </p:txBody>
      </p:sp>
    </p:spTree>
    <p:extLst>
      <p:ext uri="{BB962C8B-B14F-4D97-AF65-F5344CB8AC3E}">
        <p14:creationId xmlns:p14="http://schemas.microsoft.com/office/powerpoint/2010/main" val="3575928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57200" y="1447800"/>
            <a:ext cx="7772400" cy="4321175"/>
          </a:xfrm>
        </p:spPr>
        <p:txBody>
          <a:bodyPr anchor="ctr">
            <a:noAutofit/>
          </a:bodyPr>
          <a:lstStyle>
            <a:lvl1pPr algn="l">
              <a:lnSpc>
                <a:spcPct val="100000"/>
              </a:lnSpc>
              <a:defRPr sz="8800" b="0" cap="all" spc="-80" baseline="0">
                <a:solidFill>
                  <a:schemeClr val="tx1"/>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457200" y="228601"/>
            <a:ext cx="7772400" cy="1066800"/>
          </a:xfrm>
        </p:spPr>
        <p:txBody>
          <a:bodyPr anchor="b"/>
          <a:lstStyle>
            <a:lvl1pPr marL="0" indent="0">
              <a:buNone/>
              <a:defRPr sz="2000" b="0" cap="all" spc="12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7" name="Date Placeholder 6"/>
          <p:cNvSpPr>
            <a:spLocks noGrp="1"/>
          </p:cNvSpPr>
          <p:nvPr>
            <p:ph type="dt" sz="half" idx="10"/>
          </p:nvPr>
        </p:nvSpPr>
        <p:spPr/>
        <p:txBody>
          <a:bodyPr/>
          <a:lstStyle/>
          <a:p>
            <a:fld id="{751663BA-01FC-4367-B6F3-ABB2645D55F1}" type="datetime4">
              <a:rPr lang="en-US" smtClean="0"/>
              <a:pPr/>
              <a:t>April 23, 2018</a:t>
            </a:fld>
            <a:endParaRPr lang="en-US" dirty="0"/>
          </a:p>
        </p:txBody>
      </p:sp>
      <p:sp>
        <p:nvSpPr>
          <p:cNvPr id="8" name="Slide Number Placeholder 7"/>
          <p:cNvSpPr>
            <a:spLocks noGrp="1"/>
          </p:cNvSpPr>
          <p:nvPr>
            <p:ph type="sldNum" sz="quarter" idx="11"/>
          </p:nvPr>
        </p:nvSpPr>
        <p:spPr/>
        <p:txBody>
          <a:bodyPr/>
          <a:lstStyle/>
          <a:p>
            <a:fld id="{F38DF745-7D3F-47F4-83A3-874385CFAA69}" type="slidenum">
              <a:rPr lang="en-US" smtClean="0"/>
              <a:pPr/>
              <a:t>‹#›</a:t>
            </a:fld>
            <a:endParaRPr lang="en-US" dirty="0"/>
          </a:p>
        </p:txBody>
      </p:sp>
      <p:sp>
        <p:nvSpPr>
          <p:cNvPr id="9" name="Footer Placeholder 8"/>
          <p:cNvSpPr>
            <a:spLocks noGrp="1"/>
          </p:cNvSpPr>
          <p:nvPr>
            <p:ph type="ftr" sz="quarter" idx="12"/>
          </p:nvPr>
        </p:nvSpPr>
        <p:spPr/>
        <p:txBody>
          <a:bodyPr/>
          <a:lstStyle/>
          <a:p>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199" y="1257028"/>
            <a:ext cx="3798107" cy="472589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765945" y="1257028"/>
            <a:ext cx="3797042" cy="472588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Date Placeholder 4"/>
          <p:cNvSpPr>
            <a:spLocks noGrp="1"/>
          </p:cNvSpPr>
          <p:nvPr>
            <p:ph type="dt" sz="half" idx="10"/>
          </p:nvPr>
        </p:nvSpPr>
        <p:spPr/>
        <p:txBody>
          <a:bodyPr/>
          <a:lstStyle/>
          <a:p>
            <a:fld id="{79B19C71-EC74-44AF-B27E-FC7DC3C3A61D}" type="datetime4">
              <a:rPr lang="en-US" smtClean="0"/>
              <a:pPr/>
              <a:t>April 23, 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38DF745-7D3F-47F4-83A3-874385CFAA69}"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627632" y="1572768"/>
            <a:ext cx="3291840" cy="639762"/>
          </a:xfrm>
        </p:spPr>
        <p:txBody>
          <a:bodyPr anchor="b">
            <a:noAutofit/>
          </a:bodyPr>
          <a:lstStyle>
            <a:lvl1pPr marL="0" indent="0">
              <a:buNone/>
              <a:defRPr sz="1800" b="0" cap="all" spc="100" baseline="0">
                <a:solidFill>
                  <a:schemeClr val="tx1"/>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627632" y="2259366"/>
            <a:ext cx="3291840" cy="38404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93208" y="1572768"/>
            <a:ext cx="3291840" cy="639762"/>
          </a:xfrm>
        </p:spPr>
        <p:txBody>
          <a:bodyPr anchor="b">
            <a:noAutofit/>
          </a:bodyPr>
          <a:lstStyle>
            <a:lvl1pPr marL="0" indent="0">
              <a:buNone/>
              <a:defRPr lang="en-US" sz="1800" b="0" kern="1200" cap="all" spc="100" baseline="0" dirty="0" smtClean="0">
                <a:solidFill>
                  <a:schemeClr val="tx1"/>
                </a:solidFill>
                <a:latin typeface="+mj-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spcBef>
                <a:spcPct val="20000"/>
              </a:spcBef>
              <a:buFont typeface="Arial" pitchFamily="34" charset="0"/>
              <a:buNone/>
            </a:pPr>
            <a:r>
              <a:rPr lang="en-US" smtClean="0"/>
              <a:t>Click to edit Master text styles</a:t>
            </a:r>
          </a:p>
        </p:txBody>
      </p:sp>
      <p:sp>
        <p:nvSpPr>
          <p:cNvPr id="6" name="Content Placeholder 5"/>
          <p:cNvSpPr>
            <a:spLocks noGrp="1"/>
          </p:cNvSpPr>
          <p:nvPr>
            <p:ph sz="quarter" idx="4"/>
          </p:nvPr>
        </p:nvSpPr>
        <p:spPr>
          <a:xfrm>
            <a:off x="5093208" y="2259366"/>
            <a:ext cx="3291840" cy="38404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6A5CDA29-3CBE-48EA-92AE-A996835462BA}" type="datetime4">
              <a:rPr lang="en-US" smtClean="0"/>
              <a:pPr/>
              <a:t>April 23, 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38DF745-7D3F-47F4-83A3-874385CFAA69}"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29EC054-3869-4501-B163-1BBFDE8DCE04}" type="datetime4">
              <a:rPr lang="en-US" smtClean="0"/>
              <a:pPr/>
              <a:t>April 23, 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38DF745-7D3F-47F4-83A3-874385CFAA69}"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A63D831-56C1-49CF-8EF7-8B9A98402BCD}" type="datetime4">
              <a:rPr lang="en-US" smtClean="0"/>
              <a:pPr/>
              <a:t>April 23, 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38DF745-7D3F-47F4-83A3-874385CFAA69}"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5050" y="1600200"/>
            <a:ext cx="5111750" cy="448056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0" y="1600200"/>
            <a:ext cx="3008313" cy="4480560"/>
          </a:xfrm>
        </p:spPr>
        <p:txBody>
          <a:bodyP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EAD5615-7F4F-4584-84D5-CC95918C321F}" type="datetime4">
              <a:rPr lang="en-US" smtClean="0"/>
              <a:pPr/>
              <a:t>April 23, 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38DF745-7D3F-47F4-83A3-874385CFAA69}" type="slidenum">
              <a:rPr lang="en-US" smtClean="0"/>
              <a:pPr/>
              <a:t>‹#›</a:t>
            </a:fld>
            <a:endParaRPr lang="en-US"/>
          </a:p>
        </p:txBody>
      </p:sp>
      <p:sp>
        <p:nvSpPr>
          <p:cNvPr id="8" name="Title 7"/>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Rectangle 8"/>
          <p:cNvSpPr/>
          <p:nvPr/>
        </p:nvSpPr>
        <p:spPr>
          <a:xfrm>
            <a:off x="9001124" y="4846320"/>
            <a:ext cx="142876" cy="201168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1" y="0"/>
            <a:ext cx="9000877" cy="4846320"/>
          </a:xfrm>
          <a:solidFill>
            <a:schemeClr val="bg1">
              <a:lumMod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a:p>
        </p:txBody>
      </p:sp>
      <p:sp>
        <p:nvSpPr>
          <p:cNvPr id="4" name="Text Placeholder 3"/>
          <p:cNvSpPr>
            <a:spLocks noGrp="1"/>
          </p:cNvSpPr>
          <p:nvPr>
            <p:ph type="body" sz="half" idx="2"/>
          </p:nvPr>
        </p:nvSpPr>
        <p:spPr>
          <a:xfrm>
            <a:off x="457200" y="5715000"/>
            <a:ext cx="8153400" cy="457200"/>
          </a:xfrm>
        </p:spPr>
        <p:txBody>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6EEA923-9BEE-48CE-9F28-5B525F399BAD}" type="datetime4">
              <a:rPr lang="en-US" smtClean="0"/>
              <a:pPr/>
              <a:t>April 23, 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lstStyle>
          <a:p>
            <a:fld id="{F38DF745-7D3F-47F4-83A3-874385CFAA69}" type="slidenum">
              <a:rPr lang="en-US" smtClean="0"/>
              <a:pPr/>
              <a:t>‹#›</a:t>
            </a:fld>
            <a:endParaRPr lang="en-US" dirty="0"/>
          </a:p>
        </p:txBody>
      </p:sp>
      <p:sp>
        <p:nvSpPr>
          <p:cNvPr id="8" name="Title 7"/>
          <p:cNvSpPr>
            <a:spLocks noGrp="1"/>
          </p:cNvSpPr>
          <p:nvPr>
            <p:ph type="title"/>
          </p:nvPr>
        </p:nvSpPr>
        <p:spPr>
          <a:xfrm>
            <a:off x="457200" y="4953000"/>
            <a:ext cx="8153400" cy="762000"/>
          </a:xfrm>
        </p:spPr>
        <p:txBody>
          <a:bodyPr anchor="t">
            <a:normAutofit/>
          </a:bodyPr>
          <a:lstStyle>
            <a:lvl1pPr>
              <a:defRPr sz="3200"/>
            </a:lvl1pPr>
          </a:lstStyle>
          <a:p>
            <a:r>
              <a:rPr lang="en-US" smtClean="0"/>
              <a:t>Click to edit Master title style</a:t>
            </a:r>
            <a:endParaRPr lang="en-US" dirty="0"/>
          </a:p>
        </p:txBody>
      </p:sp>
      <p:sp>
        <p:nvSpPr>
          <p:cNvPr id="10" name="Rectangle 9"/>
          <p:cNvSpPr/>
          <p:nvPr/>
        </p:nvSpPr>
        <p:spPr>
          <a:xfrm>
            <a:off x="9001124" y="0"/>
            <a:ext cx="142876" cy="484632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_rels/slideMaster2.xml.rels><?xml version="1.0" encoding="UTF-8" standalone="yes"?>
<Relationships xmlns="http://schemas.openxmlformats.org/package/2006/relationships"><Relationship Id="rId11" Type="http://schemas.openxmlformats.org/officeDocument/2006/relationships/slideLayout" Target="../slideLayouts/slideLayout22.xml"/><Relationship Id="rId12" Type="http://schemas.openxmlformats.org/officeDocument/2006/relationships/theme" Target="../theme/theme2.xml"/><Relationship Id="rId1" Type="http://schemas.openxmlformats.org/officeDocument/2006/relationships/slideLayout" Target="../slideLayouts/slideLayout1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 Id="rId9" Type="http://schemas.openxmlformats.org/officeDocument/2006/relationships/slideLayout" Target="../slideLayouts/slideLayout20.xml"/><Relationship Id="rId10"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152718"/>
            <a:ext cx="8105786" cy="672206"/>
          </a:xfrm>
          <a:prstGeom prst="rect">
            <a:avLst/>
          </a:prstGeom>
        </p:spPr>
        <p:txBody>
          <a:bodyPr vert="horz" lIns="91440" tIns="45720" rIns="91440" bIns="45720" rtlCol="0" anchor="b">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457199" y="1112993"/>
            <a:ext cx="8105787" cy="5013171"/>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2"/>
          </p:nvPr>
        </p:nvSpPr>
        <p:spPr>
          <a:xfrm>
            <a:off x="457200" y="6172201"/>
            <a:ext cx="3429000" cy="304800"/>
          </a:xfrm>
          <a:prstGeom prst="rect">
            <a:avLst/>
          </a:prstGeom>
        </p:spPr>
        <p:txBody>
          <a:bodyPr vert="horz" lIns="91440" tIns="45720" rIns="91440" bIns="0" rtlCol="0" anchor="b"/>
          <a:lstStyle>
            <a:lvl1pPr algn="l">
              <a:defRPr sz="1000">
                <a:solidFill>
                  <a:schemeClr val="tx1"/>
                </a:solidFill>
              </a:defRPr>
            </a:lvl1pPr>
          </a:lstStyle>
          <a:p>
            <a:fld id="{17D0EFEE-2756-4A20-BF2A-63F0A94F99AC}" type="datetime4">
              <a:rPr lang="en-US" smtClean="0"/>
              <a:pPr/>
              <a:t>April 23, 2018</a:t>
            </a:fld>
            <a:endParaRPr lang="en-US" dirty="0"/>
          </a:p>
        </p:txBody>
      </p:sp>
      <p:sp>
        <p:nvSpPr>
          <p:cNvPr id="5" name="Footer Placeholder 4"/>
          <p:cNvSpPr>
            <a:spLocks noGrp="1"/>
          </p:cNvSpPr>
          <p:nvPr>
            <p:ph type="ftr" sz="quarter" idx="3"/>
          </p:nvPr>
        </p:nvSpPr>
        <p:spPr>
          <a:xfrm>
            <a:off x="457200" y="6492875"/>
            <a:ext cx="3429000" cy="283845"/>
          </a:xfrm>
          <a:prstGeom prst="rect">
            <a:avLst/>
          </a:prstGeom>
        </p:spPr>
        <p:txBody>
          <a:bodyPr vert="horz" lIns="91440" tIns="45720" rIns="91440" bIns="45720" rtlCol="0" anchor="t"/>
          <a:lstStyle>
            <a:lvl1pPr algn="l">
              <a:defRPr sz="1000">
                <a:solidFill>
                  <a:schemeClr val="tx1"/>
                </a:solidFill>
              </a:defRPr>
            </a:lvl1pPr>
          </a:lstStyle>
          <a:p>
            <a:endParaRPr lang="en-US" dirty="0"/>
          </a:p>
        </p:txBody>
      </p:sp>
      <p:sp>
        <p:nvSpPr>
          <p:cNvPr id="6" name="Slide Number Placeholder 5"/>
          <p:cNvSpPr>
            <a:spLocks noGrp="1"/>
          </p:cNvSpPr>
          <p:nvPr>
            <p:ph type="sldNum" sz="quarter" idx="4"/>
          </p:nvPr>
        </p:nvSpPr>
        <p:spPr>
          <a:xfrm rot="16200000">
            <a:off x="8227377" y="5885497"/>
            <a:ext cx="1315721" cy="365125"/>
          </a:xfrm>
          <a:prstGeom prst="rect">
            <a:avLst/>
          </a:prstGeom>
        </p:spPr>
        <p:txBody>
          <a:bodyPr vert="horz" lIns="91440" tIns="45720" rIns="91440" bIns="45720" rtlCol="0" anchor="ctr"/>
          <a:lstStyle>
            <a:lvl1pPr algn="l">
              <a:defRPr sz="2400" b="1">
                <a:solidFill>
                  <a:schemeClr val="tx2"/>
                </a:solidFill>
              </a:defRPr>
            </a:lvl1pPr>
          </a:lstStyle>
          <a:p>
            <a:fld id="{F38DF745-7D3F-47F4-83A3-874385CFAA69}" type="slidenum">
              <a:rPr lang="en-US" smtClean="0"/>
              <a:pPr/>
              <a:t>‹#›</a:t>
            </a:fld>
            <a:endParaRPr lang="en-US" dirty="0"/>
          </a:p>
        </p:txBody>
      </p:sp>
      <p:sp>
        <p:nvSpPr>
          <p:cNvPr id="7" name="Rectangle 6"/>
          <p:cNvSpPr/>
          <p:nvPr/>
        </p:nvSpPr>
        <p:spPr>
          <a:xfrm>
            <a:off x="9001124" y="0"/>
            <a:ext cx="142876" cy="13716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9001124" y="1371600"/>
            <a:ext cx="142876" cy="54864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913" r:id="rId1"/>
    <p:sldLayoutId id="2147483914" r:id="rId2"/>
    <p:sldLayoutId id="2147483915" r:id="rId3"/>
    <p:sldLayoutId id="2147483916" r:id="rId4"/>
    <p:sldLayoutId id="2147483917" r:id="rId5"/>
    <p:sldLayoutId id="2147483918" r:id="rId6"/>
    <p:sldLayoutId id="2147483919" r:id="rId7"/>
    <p:sldLayoutId id="2147483920" r:id="rId8"/>
    <p:sldLayoutId id="2147483921" r:id="rId9"/>
    <p:sldLayoutId id="2147483922" r:id="rId10"/>
    <p:sldLayoutId id="2147483923" r:id="rId11"/>
  </p:sldLayoutIdLst>
  <p:hf sldNum="0" hdr="0" ftr="0" dt="0"/>
  <p:txStyles>
    <p:titleStyle>
      <a:lvl1pPr algn="l" defTabSz="914400" rtl="0" eaLnBrk="1" latinLnBrk="0" hangingPunct="1">
        <a:spcBef>
          <a:spcPct val="0"/>
        </a:spcBef>
        <a:buNone/>
        <a:defRPr sz="3600" kern="1200" cap="all" spc="-60" baseline="0">
          <a:solidFill>
            <a:schemeClr val="tx2"/>
          </a:solidFill>
          <a:latin typeface="+mj-lt"/>
          <a:ea typeface="+mj-ea"/>
          <a:cs typeface="+mj-cs"/>
        </a:defRPr>
      </a:lvl1pPr>
    </p:titleStyle>
    <p:bodyStyle>
      <a:lvl1pPr marL="0" indent="0" algn="l" defTabSz="914400" rtl="0" eaLnBrk="1" latinLnBrk="0" hangingPunct="1">
        <a:spcBef>
          <a:spcPct val="20000"/>
        </a:spcBef>
        <a:spcAft>
          <a:spcPts val="600"/>
        </a:spcAft>
        <a:buFont typeface="Arial" pitchFamily="34" charset="0"/>
        <a:buNone/>
        <a:defRPr sz="2000" b="1" kern="1200">
          <a:solidFill>
            <a:schemeClr val="tx1"/>
          </a:solidFill>
          <a:latin typeface="+mn-lt"/>
          <a:ea typeface="+mn-ea"/>
          <a:cs typeface="+mn-cs"/>
        </a:defRPr>
      </a:lvl1pPr>
      <a:lvl2pPr marL="457200" indent="-182880" algn="l" defTabSz="914400" rtl="0" eaLnBrk="1" latinLnBrk="0" hangingPunct="1">
        <a:spcBef>
          <a:spcPct val="20000"/>
        </a:spcBef>
        <a:buClr>
          <a:schemeClr val="tx2"/>
        </a:buClr>
        <a:buFont typeface="Arial"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4pPr>
      <a:lvl5pPr marL="2057400" indent="-228600" algn="l" defTabSz="914400" rtl="0" eaLnBrk="1" latinLnBrk="0" hangingPunct="1">
        <a:spcBef>
          <a:spcPct val="20000"/>
        </a:spcBef>
        <a:buClr>
          <a:schemeClr val="tx2"/>
        </a:buClr>
        <a:buFont typeface="Arial" pitchFamily="34" charset="0"/>
        <a:buChar char="•"/>
        <a:defRPr sz="1800" kern="1200" baseline="0">
          <a:solidFill>
            <a:schemeClr val="tx1"/>
          </a:solidFill>
          <a:latin typeface="+mn-lt"/>
          <a:ea typeface="+mn-ea"/>
          <a:cs typeface="+mn-cs"/>
        </a:defRPr>
      </a:lvl5pPr>
      <a:lvl6pPr marL="25146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6pPr>
      <a:lvl7pPr marL="29718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7pPr>
      <a:lvl8pPr marL="34290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8pPr>
      <a:lvl9pPr marL="38862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defTabSz="457200"/>
            <a:fld id="{A18B1769-30A6-C648-ABFC-F661AACB65F4}" type="datetime1">
              <a:rPr lang="en-US" smtClean="0">
                <a:solidFill>
                  <a:prstClr val="black">
                    <a:tint val="75000"/>
                  </a:prstClr>
                </a:solidFill>
                <a:latin typeface="Calibri"/>
              </a:rPr>
              <a:pPr defTabSz="457200"/>
              <a:t>4/23/18</a:t>
            </a:fld>
            <a:endParaRPr lang="en-US">
              <a:solidFill>
                <a:prstClr val="black">
                  <a:tint val="75000"/>
                </a:prstClr>
              </a:solidFill>
              <a:latin typeface="Calibri"/>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defTabSz="457200"/>
            <a:r>
              <a:rPr lang="en-US" smtClean="0">
                <a:solidFill>
                  <a:prstClr val="black">
                    <a:tint val="75000"/>
                  </a:prstClr>
                </a:solidFill>
                <a:latin typeface="Calibri"/>
              </a:rPr>
              <a:t>CS660 - Advanced Information Assurance - UMassAmherst</a:t>
            </a:r>
            <a:endParaRPr lang="en-US">
              <a:solidFill>
                <a:prstClr val="black">
                  <a:tint val="75000"/>
                </a:prstClr>
              </a:solidFill>
              <a:latin typeface="Calibri"/>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defTabSz="457200"/>
            <a:fld id="{74C0455A-0D12-454A-B9D4-B7E043501F69}" type="slidenum">
              <a:rPr lang="en-US" smtClean="0">
                <a:solidFill>
                  <a:prstClr val="black">
                    <a:tint val="75000"/>
                  </a:prstClr>
                </a:solidFill>
                <a:latin typeface="Calibri"/>
              </a:rPr>
              <a:pPr defTabSz="457200"/>
              <a:t>‹#›</a:t>
            </a:fld>
            <a:endParaRPr lang="en-US">
              <a:solidFill>
                <a:prstClr val="black">
                  <a:tint val="75000"/>
                </a:prstClr>
              </a:solidFill>
              <a:latin typeface="Calibri"/>
            </a:endParaRPr>
          </a:p>
        </p:txBody>
      </p:sp>
    </p:spTree>
    <p:extLst>
      <p:ext uri="{BB962C8B-B14F-4D97-AF65-F5344CB8AC3E}">
        <p14:creationId xmlns:p14="http://schemas.microsoft.com/office/powerpoint/2010/main" val="2489169549"/>
      </p:ext>
    </p:extLst>
  </p:cSld>
  <p:clrMap bg1="lt1" tx1="dk1" bg2="lt2" tx2="dk2" accent1="accent1" accent2="accent2" accent3="accent3" accent4="accent4" accent5="accent5" accent6="accent6" hlink="hlink" folHlink="folHlink"/>
  <p:sldLayoutIdLst>
    <p:sldLayoutId id="2147483925" r:id="rId1"/>
    <p:sldLayoutId id="2147483926" r:id="rId2"/>
    <p:sldLayoutId id="2147483927" r:id="rId3"/>
    <p:sldLayoutId id="2147483928" r:id="rId4"/>
    <p:sldLayoutId id="2147483929" r:id="rId5"/>
    <p:sldLayoutId id="2147483930" r:id="rId6"/>
    <p:sldLayoutId id="2147483931" r:id="rId7"/>
    <p:sldLayoutId id="2147483932" r:id="rId8"/>
    <p:sldLayoutId id="2147483933" r:id="rId9"/>
    <p:sldLayoutId id="2147483934" r:id="rId10"/>
    <p:sldLayoutId id="2147483935" r:id="rId11"/>
  </p:sldLayoutIdLst>
  <p:hf hdr="0" dt="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7.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4.xml"/><Relationship Id="rId3" Type="http://schemas.openxmlformats.org/officeDocument/2006/relationships/image" Target="../media/image8.png"/></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4" Type="http://schemas.openxmlformats.org/officeDocument/2006/relationships/image" Target="../media/image3.PNG"/><Relationship Id="rId5" Type="http://schemas.openxmlformats.org/officeDocument/2006/relationships/image" Target="../media/image4.jpg"/><Relationship Id="rId6" Type="http://schemas.openxmlformats.org/officeDocument/2006/relationships/image" Target="../media/image5.jpg"/><Relationship Id="rId7" Type="http://schemas.openxmlformats.org/officeDocument/2006/relationships/image" Target="../media/image6.png"/><Relationship Id="rId8" Type="http://schemas.openxmlformats.org/officeDocument/2006/relationships/image" Target="../media/image9.png"/><Relationship Id="rId1" Type="http://schemas.openxmlformats.org/officeDocument/2006/relationships/slideLayout" Target="../slideLayouts/slideLayout13.xml"/><Relationship Id="rId2" Type="http://schemas.openxmlformats.org/officeDocument/2006/relationships/notesSlide" Target="../notesSlides/notesSlide5.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4" Type="http://schemas.openxmlformats.org/officeDocument/2006/relationships/image" Target="../media/image3.PNG"/><Relationship Id="rId5" Type="http://schemas.openxmlformats.org/officeDocument/2006/relationships/image" Target="../media/image4.jpg"/><Relationship Id="rId6" Type="http://schemas.openxmlformats.org/officeDocument/2006/relationships/image" Target="../media/image5.jpg"/><Relationship Id="rId7" Type="http://schemas.openxmlformats.org/officeDocument/2006/relationships/image" Target="../media/image6.png"/><Relationship Id="rId8" Type="http://schemas.openxmlformats.org/officeDocument/2006/relationships/image" Target="../media/image9.png"/><Relationship Id="rId1" Type="http://schemas.openxmlformats.org/officeDocument/2006/relationships/slideLayout" Target="../slideLayouts/slideLayout13.xml"/><Relationship Id="rId2" Type="http://schemas.openxmlformats.org/officeDocument/2006/relationships/notesSlide" Target="../notesSlides/notesSlide6.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4" Type="http://schemas.openxmlformats.org/officeDocument/2006/relationships/image" Target="../media/image3.PNG"/><Relationship Id="rId5" Type="http://schemas.openxmlformats.org/officeDocument/2006/relationships/image" Target="../media/image4.jpg"/><Relationship Id="rId6" Type="http://schemas.openxmlformats.org/officeDocument/2006/relationships/image" Target="../media/image5.jpg"/><Relationship Id="rId7" Type="http://schemas.openxmlformats.org/officeDocument/2006/relationships/image" Target="../media/image6.png"/><Relationship Id="rId1" Type="http://schemas.openxmlformats.org/officeDocument/2006/relationships/slideLayout" Target="../slideLayouts/slideLayout13.xml"/><Relationship Id="rId2" Type="http://schemas.openxmlformats.org/officeDocument/2006/relationships/notesSlide" Target="../notesSlides/notesSlide7.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4" Type="http://schemas.openxmlformats.org/officeDocument/2006/relationships/image" Target="../media/image3.PNG"/><Relationship Id="rId5" Type="http://schemas.openxmlformats.org/officeDocument/2006/relationships/image" Target="../media/image4.jpg"/><Relationship Id="rId6" Type="http://schemas.openxmlformats.org/officeDocument/2006/relationships/image" Target="../media/image5.jpg"/><Relationship Id="rId7" Type="http://schemas.openxmlformats.org/officeDocument/2006/relationships/image" Target="../media/image6.png"/><Relationship Id="rId8" Type="http://schemas.openxmlformats.org/officeDocument/2006/relationships/image" Target="../media/image10.png"/><Relationship Id="rId1" Type="http://schemas.openxmlformats.org/officeDocument/2006/relationships/slideLayout" Target="../slideLayouts/slideLayout13.xml"/><Relationship Id="rId2" Type="http://schemas.openxmlformats.org/officeDocument/2006/relationships/notesSlide" Target="../notesSlides/notesSlide8.xml"/></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4" Type="http://schemas.openxmlformats.org/officeDocument/2006/relationships/image" Target="../media/image3.PNG"/><Relationship Id="rId5" Type="http://schemas.openxmlformats.org/officeDocument/2006/relationships/image" Target="../media/image4.jpg"/><Relationship Id="rId6" Type="http://schemas.openxmlformats.org/officeDocument/2006/relationships/image" Target="../media/image5.jpg"/><Relationship Id="rId7" Type="http://schemas.openxmlformats.org/officeDocument/2006/relationships/image" Target="../media/image6.png"/><Relationship Id="rId8" Type="http://schemas.openxmlformats.org/officeDocument/2006/relationships/image" Target="../media/image11.jpg"/><Relationship Id="rId1" Type="http://schemas.openxmlformats.org/officeDocument/2006/relationships/slideLayout" Target="../slideLayouts/slideLayout13.xml"/><Relationship Id="rId2" Type="http://schemas.openxmlformats.org/officeDocument/2006/relationships/notesSlide" Target="../notesSlides/notesSlide9.xml"/></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4" Type="http://schemas.openxmlformats.org/officeDocument/2006/relationships/image" Target="../media/image4.jpg"/><Relationship Id="rId5" Type="http://schemas.openxmlformats.org/officeDocument/2006/relationships/image" Target="../media/image5.jpg"/><Relationship Id="rId6" Type="http://schemas.openxmlformats.org/officeDocument/2006/relationships/image" Target="../media/image6.png"/><Relationship Id="rId1" Type="http://schemas.openxmlformats.org/officeDocument/2006/relationships/slideLayout" Target="../slideLayouts/slideLayout13.xml"/><Relationship Id="rId2" Type="http://schemas.openxmlformats.org/officeDocument/2006/relationships/notesSlide" Target="../notesSlides/notesSlide10.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1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2.emf"/></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3.pn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4" Type="http://schemas.openxmlformats.org/officeDocument/2006/relationships/image" Target="../media/image3.PNG"/><Relationship Id="rId5" Type="http://schemas.openxmlformats.org/officeDocument/2006/relationships/image" Target="../media/image4.jpg"/><Relationship Id="rId6" Type="http://schemas.openxmlformats.org/officeDocument/2006/relationships/image" Target="../media/image5.jpg"/><Relationship Id="rId7" Type="http://schemas.openxmlformats.org/officeDocument/2006/relationships/image" Target="../media/image6.png"/><Relationship Id="rId1" Type="http://schemas.openxmlformats.org/officeDocument/2006/relationships/slideLayout" Target="../slideLayouts/slideLayout13.xml"/><Relationship Id="rId2" Type="http://schemas.openxmlformats.org/officeDocument/2006/relationships/notesSlide" Target="../notesSlides/notesSlide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4" Type="http://schemas.openxmlformats.org/officeDocument/2006/relationships/image" Target="../media/image3.PNG"/><Relationship Id="rId5" Type="http://schemas.openxmlformats.org/officeDocument/2006/relationships/image" Target="../media/image4.jpg"/><Relationship Id="rId6" Type="http://schemas.openxmlformats.org/officeDocument/2006/relationships/image" Target="../media/image5.jpg"/><Relationship Id="rId7" Type="http://schemas.openxmlformats.org/officeDocument/2006/relationships/image" Target="../media/image6.png"/><Relationship Id="rId1" Type="http://schemas.openxmlformats.org/officeDocument/2006/relationships/slideLayout" Target="../slideLayouts/slideLayout13.xml"/><Relationship Id="rId2" Type="http://schemas.openxmlformats.org/officeDocument/2006/relationships/notesSlide" Target="../notesSlides/notesSlide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ctr"/>
            <a:r>
              <a:rPr lang="en-US" sz="3600" dirty="0" smtClean="0"/>
              <a:t>CS590B/690B Detecting Network Interference</a:t>
            </a:r>
            <a:endParaRPr lang="en-US" sz="3600" dirty="0"/>
          </a:p>
        </p:txBody>
      </p:sp>
      <p:sp>
        <p:nvSpPr>
          <p:cNvPr id="3" name="Subtitle 2"/>
          <p:cNvSpPr>
            <a:spLocks noGrp="1"/>
          </p:cNvSpPr>
          <p:nvPr>
            <p:ph type="subTitle" idx="1"/>
          </p:nvPr>
        </p:nvSpPr>
        <p:spPr>
          <a:xfrm>
            <a:off x="457199" y="3746500"/>
            <a:ext cx="8057237" cy="2387600"/>
          </a:xfrm>
        </p:spPr>
        <p:txBody>
          <a:bodyPr>
            <a:normAutofit/>
          </a:bodyPr>
          <a:lstStyle/>
          <a:p>
            <a:pPr algn="ctr"/>
            <a:r>
              <a:rPr lang="en-US" dirty="0" smtClean="0"/>
              <a:t>Lecture 19</a:t>
            </a:r>
          </a:p>
          <a:p>
            <a:pPr algn="ctr"/>
            <a:r>
              <a:rPr lang="en-US" dirty="0" smtClean="0"/>
              <a:t>Attacks on Decoy Routing</a:t>
            </a:r>
          </a:p>
          <a:p>
            <a:pPr algn="ctr"/>
            <a:endParaRPr lang="en-US" dirty="0"/>
          </a:p>
          <a:p>
            <a:pPr algn="ctr"/>
            <a:r>
              <a:rPr lang="en-US" dirty="0" smtClean="0"/>
              <a:t> Phillipa Gill – </a:t>
            </a:r>
            <a:r>
              <a:rPr lang="en-US" dirty="0" err="1" smtClean="0"/>
              <a:t>Umass</a:t>
            </a:r>
            <a:r>
              <a:rPr lang="en-US" dirty="0" smtClean="0"/>
              <a:t> -- Amherst</a:t>
            </a:r>
          </a:p>
          <a:p>
            <a:pPr algn="ctr"/>
            <a:endParaRPr lang="en-US" dirty="0" smtClean="0"/>
          </a:p>
        </p:txBody>
      </p:sp>
    </p:spTree>
    <p:extLst>
      <p:ext uri="{BB962C8B-B14F-4D97-AF65-F5344CB8AC3E}">
        <p14:creationId xmlns:p14="http://schemas.microsoft.com/office/powerpoint/2010/main" val="160730539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Path preference in BGP</a:t>
            </a:r>
            <a:endParaRPr lang="en-US" dirty="0"/>
          </a:p>
        </p:txBody>
      </p:sp>
      <p:sp>
        <p:nvSpPr>
          <p:cNvPr id="3" name="Content Placeholder 2"/>
          <p:cNvSpPr>
            <a:spLocks noGrp="1"/>
          </p:cNvSpPr>
          <p:nvPr>
            <p:ph idx="1"/>
          </p:nvPr>
        </p:nvSpPr>
        <p:spPr/>
        <p:txBody>
          <a:bodyPr>
            <a:normAutofit lnSpcReduction="10000"/>
          </a:bodyPr>
          <a:lstStyle/>
          <a:p>
            <a:r>
              <a:rPr lang="en-US" dirty="0" err="1" smtClean="0"/>
              <a:t>ASes</a:t>
            </a:r>
            <a:r>
              <a:rPr lang="en-US" dirty="0" smtClean="0"/>
              <a:t> are inter-connected based on business relationships</a:t>
            </a:r>
          </a:p>
          <a:p>
            <a:pPr lvl="1"/>
            <a:r>
              <a:rPr lang="en-US" dirty="0" smtClean="0"/>
              <a:t>Customer-to-provider</a:t>
            </a:r>
          </a:p>
          <a:p>
            <a:pPr lvl="1"/>
            <a:r>
              <a:rPr lang="en-US" dirty="0" smtClean="0"/>
              <a:t>Peer-to-peer</a:t>
            </a:r>
          </a:p>
          <a:p>
            <a:pPr lvl="1"/>
            <a:r>
              <a:rPr lang="en-US" dirty="0" smtClean="0"/>
              <a:t>Sibling-to-sibling</a:t>
            </a:r>
          </a:p>
          <a:p>
            <a:r>
              <a:rPr lang="en-US" dirty="0" smtClean="0"/>
              <a:t>Standard path preference:</a:t>
            </a:r>
          </a:p>
          <a:p>
            <a:pPr marL="971550" lvl="1" indent="-514350">
              <a:buFont typeface="+mj-lt"/>
              <a:buAutoNum type="arabicPeriod"/>
            </a:pPr>
            <a:r>
              <a:rPr lang="en-US" dirty="0" smtClean="0"/>
              <a:t>Customer</a:t>
            </a:r>
          </a:p>
          <a:p>
            <a:pPr marL="971550" lvl="1" indent="-514350">
              <a:buFont typeface="+mj-lt"/>
              <a:buAutoNum type="arabicPeriod"/>
            </a:pPr>
            <a:r>
              <a:rPr lang="en-US" dirty="0" smtClean="0"/>
              <a:t>Peer/Sibling</a:t>
            </a:r>
          </a:p>
          <a:p>
            <a:pPr marL="971550" lvl="1" indent="-514350">
              <a:buFont typeface="+mj-lt"/>
              <a:buAutoNum type="arabicPeriod"/>
            </a:pPr>
            <a:r>
              <a:rPr lang="en-US" dirty="0" smtClean="0"/>
              <a:t>Provider</a:t>
            </a:r>
            <a:endParaRPr lang="en-US" dirty="0"/>
          </a:p>
        </p:txBody>
      </p:sp>
      <p:sp>
        <p:nvSpPr>
          <p:cNvPr id="4" name="Slide Number Placeholder 3"/>
          <p:cNvSpPr>
            <a:spLocks noGrp="1"/>
          </p:cNvSpPr>
          <p:nvPr>
            <p:ph type="sldNum" sz="quarter" idx="12"/>
          </p:nvPr>
        </p:nvSpPr>
        <p:spPr/>
        <p:txBody>
          <a:bodyPr/>
          <a:lstStyle/>
          <a:p>
            <a:fld id="{74C0455A-0D12-454A-B9D4-B7E043501F69}" type="slidenum">
              <a:rPr lang="en-US" smtClean="0">
                <a:solidFill>
                  <a:prstClr val="black">
                    <a:tint val="75000"/>
                  </a:prstClr>
                </a:solidFill>
                <a:latin typeface="Calibri"/>
              </a:rPr>
              <a:pPr/>
              <a:t>10</a:t>
            </a:fld>
            <a:endParaRPr lang="en-US">
              <a:solidFill>
                <a:prstClr val="black">
                  <a:tint val="75000"/>
                </a:prstClr>
              </a:solidFill>
              <a:latin typeface="Calibri"/>
            </a:endParaRPr>
          </a:p>
        </p:txBody>
      </p:sp>
      <p:pic>
        <p:nvPicPr>
          <p:cNvPr id="5" name="Picture 4" descr="Screen Shot 2014-10-24 at 12.48.47 P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403715" y="3634921"/>
            <a:ext cx="3548101" cy="2159035"/>
          </a:xfrm>
          <a:prstGeom prst="rect">
            <a:avLst/>
          </a:prstGeom>
        </p:spPr>
      </p:pic>
      <p:sp>
        <p:nvSpPr>
          <p:cNvPr id="6" name="Footer Placeholder 5"/>
          <p:cNvSpPr>
            <a:spLocks noGrp="1"/>
          </p:cNvSpPr>
          <p:nvPr>
            <p:ph type="ftr" sz="quarter" idx="11"/>
          </p:nvPr>
        </p:nvSpPr>
        <p:spPr/>
        <p:txBody>
          <a:bodyPr/>
          <a:lstStyle/>
          <a:p>
            <a:r>
              <a:rPr lang="en-US" smtClean="0">
                <a:solidFill>
                  <a:prstClr val="black">
                    <a:tint val="75000"/>
                  </a:prstClr>
                </a:solidFill>
                <a:latin typeface="Calibri"/>
              </a:rPr>
              <a:t>CS660 - Advanced Information Assurance - UMassAmherst</a:t>
            </a:r>
            <a:endParaRPr lang="en-US">
              <a:solidFill>
                <a:prstClr val="black">
                  <a:tint val="75000"/>
                </a:prstClr>
              </a:solidFill>
              <a:latin typeface="Calibri"/>
            </a:endParaRPr>
          </a:p>
        </p:txBody>
      </p:sp>
    </p:spTree>
    <p:extLst>
      <p:ext uri="{BB962C8B-B14F-4D97-AF65-F5344CB8AC3E}">
        <p14:creationId xmlns:p14="http://schemas.microsoft.com/office/powerpoint/2010/main" val="237603772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Valley-free routing</a:t>
            </a:r>
            <a:endParaRPr lang="en-US" dirty="0"/>
          </a:p>
        </p:txBody>
      </p:sp>
      <p:sp>
        <p:nvSpPr>
          <p:cNvPr id="3" name="Content Placeholder 2"/>
          <p:cNvSpPr>
            <a:spLocks noGrp="1"/>
          </p:cNvSpPr>
          <p:nvPr>
            <p:ph idx="1"/>
          </p:nvPr>
        </p:nvSpPr>
        <p:spPr>
          <a:xfrm>
            <a:off x="457200" y="1600200"/>
            <a:ext cx="8229600" cy="5121275"/>
          </a:xfrm>
        </p:spPr>
        <p:txBody>
          <a:bodyPr>
            <a:normAutofit/>
          </a:bodyPr>
          <a:lstStyle/>
          <a:p>
            <a:r>
              <a:rPr lang="en-US" dirty="0" smtClean="0"/>
              <a:t>A valley-free Internet path: </a:t>
            </a:r>
          </a:p>
          <a:p>
            <a:pPr marL="0" indent="0">
              <a:buNone/>
            </a:pPr>
            <a:r>
              <a:rPr lang="en-US" dirty="0" smtClean="0"/>
              <a:t>each transit AS is paid by at least one neighbor AS in the path</a:t>
            </a:r>
          </a:p>
          <a:p>
            <a:endParaRPr lang="en-US" dirty="0" smtClean="0"/>
          </a:p>
          <a:p>
            <a:endParaRPr lang="en-US" dirty="0"/>
          </a:p>
          <a:p>
            <a:endParaRPr lang="en-US" dirty="0" smtClean="0"/>
          </a:p>
          <a:p>
            <a:endParaRPr lang="en-US" dirty="0"/>
          </a:p>
          <a:p>
            <a:r>
              <a:rPr lang="en-US" dirty="0" smtClean="0"/>
              <a:t>ISPs widely practice valley-free routing</a:t>
            </a:r>
            <a:endParaRPr lang="en-US" dirty="0"/>
          </a:p>
        </p:txBody>
      </p:sp>
      <p:sp>
        <p:nvSpPr>
          <p:cNvPr id="4" name="Slide Number Placeholder 3"/>
          <p:cNvSpPr>
            <a:spLocks noGrp="1"/>
          </p:cNvSpPr>
          <p:nvPr>
            <p:ph type="sldNum" sz="quarter" idx="12"/>
          </p:nvPr>
        </p:nvSpPr>
        <p:spPr/>
        <p:txBody>
          <a:bodyPr/>
          <a:lstStyle/>
          <a:p>
            <a:fld id="{74C0455A-0D12-454A-B9D4-B7E043501F69}" type="slidenum">
              <a:rPr lang="en-US" smtClean="0">
                <a:solidFill>
                  <a:prstClr val="black">
                    <a:tint val="75000"/>
                  </a:prstClr>
                </a:solidFill>
                <a:latin typeface="Calibri"/>
              </a:rPr>
              <a:pPr/>
              <a:t>11</a:t>
            </a:fld>
            <a:endParaRPr lang="en-US">
              <a:solidFill>
                <a:prstClr val="black">
                  <a:tint val="75000"/>
                </a:prstClr>
              </a:solidFill>
              <a:latin typeface="Calibri"/>
            </a:endParaRPr>
          </a:p>
        </p:txBody>
      </p:sp>
      <p:pic>
        <p:nvPicPr>
          <p:cNvPr id="5" name="Picture 4" descr="Screen Shot 2014-10-24 at 12.49.14 PM.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3220753"/>
            <a:ext cx="9144000" cy="2229577"/>
          </a:xfrm>
          <a:prstGeom prst="rect">
            <a:avLst/>
          </a:prstGeom>
        </p:spPr>
      </p:pic>
      <p:sp>
        <p:nvSpPr>
          <p:cNvPr id="6" name="Footer Placeholder 5"/>
          <p:cNvSpPr>
            <a:spLocks noGrp="1"/>
          </p:cNvSpPr>
          <p:nvPr>
            <p:ph type="ftr" sz="quarter" idx="11"/>
          </p:nvPr>
        </p:nvSpPr>
        <p:spPr/>
        <p:txBody>
          <a:bodyPr/>
          <a:lstStyle/>
          <a:p>
            <a:r>
              <a:rPr lang="en-US" smtClean="0">
                <a:solidFill>
                  <a:prstClr val="black">
                    <a:tint val="75000"/>
                  </a:prstClr>
                </a:solidFill>
                <a:latin typeface="Calibri"/>
              </a:rPr>
              <a:t>CS660 - Advanced Information Assurance - UMassAmherst</a:t>
            </a:r>
            <a:endParaRPr lang="en-US">
              <a:solidFill>
                <a:prstClr val="black">
                  <a:tint val="75000"/>
                </a:prstClr>
              </a:solidFill>
              <a:latin typeface="Calibri"/>
            </a:endParaRPr>
          </a:p>
        </p:txBody>
      </p:sp>
    </p:spTree>
    <p:extLst>
      <p:ext uri="{BB962C8B-B14F-4D97-AF65-F5344CB8AC3E}">
        <p14:creationId xmlns:p14="http://schemas.microsoft.com/office/powerpoint/2010/main" val="424253036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 name="Group 9"/>
          <p:cNvGrpSpPr/>
          <p:nvPr/>
        </p:nvGrpSpPr>
        <p:grpSpPr>
          <a:xfrm>
            <a:off x="34321" y="377583"/>
            <a:ext cx="3226286" cy="6392567"/>
            <a:chOff x="34321" y="377583"/>
            <a:chExt cx="3226286" cy="6392567"/>
          </a:xfrm>
        </p:grpSpPr>
        <p:sp>
          <p:nvSpPr>
            <p:cNvPr id="8" name="Freeform 7"/>
            <p:cNvSpPr/>
            <p:nvPr/>
          </p:nvSpPr>
          <p:spPr>
            <a:xfrm>
              <a:off x="34321" y="377583"/>
              <a:ext cx="3226286" cy="5537889"/>
            </a:xfrm>
            <a:custGeom>
              <a:avLst/>
              <a:gdLst>
                <a:gd name="connsiteX0" fmla="*/ 68645 w 2711452"/>
                <a:gd name="connsiteY0" fmla="*/ 526329 h 5537889"/>
                <a:gd name="connsiteX1" fmla="*/ 91526 w 2711452"/>
                <a:gd name="connsiteY1" fmla="*/ 308932 h 5537889"/>
                <a:gd name="connsiteX2" fmla="*/ 102967 w 2711452"/>
                <a:gd name="connsiteY2" fmla="*/ 274606 h 5537889"/>
                <a:gd name="connsiteX3" fmla="*/ 148730 w 2711452"/>
                <a:gd name="connsiteY3" fmla="*/ 240281 h 5537889"/>
                <a:gd name="connsiteX4" fmla="*/ 205933 w 2711452"/>
                <a:gd name="connsiteY4" fmla="*/ 183071 h 5537889"/>
                <a:gd name="connsiteX5" fmla="*/ 263137 w 2711452"/>
                <a:gd name="connsiteY5" fmla="*/ 137303 h 5537889"/>
                <a:gd name="connsiteX6" fmla="*/ 400426 w 2711452"/>
                <a:gd name="connsiteY6" fmla="*/ 114420 h 5537889"/>
                <a:gd name="connsiteX7" fmla="*/ 560596 w 2711452"/>
                <a:gd name="connsiteY7" fmla="*/ 102978 h 5537889"/>
                <a:gd name="connsiteX8" fmla="*/ 617799 w 2711452"/>
                <a:gd name="connsiteY8" fmla="*/ 80094 h 5537889"/>
                <a:gd name="connsiteX9" fmla="*/ 675003 w 2711452"/>
                <a:gd name="connsiteY9" fmla="*/ 68652 h 5537889"/>
                <a:gd name="connsiteX10" fmla="*/ 709325 w 2711452"/>
                <a:gd name="connsiteY10" fmla="*/ 45768 h 5537889"/>
                <a:gd name="connsiteX11" fmla="*/ 789410 w 2711452"/>
                <a:gd name="connsiteY11" fmla="*/ 34326 h 5537889"/>
                <a:gd name="connsiteX12" fmla="*/ 823732 w 2711452"/>
                <a:gd name="connsiteY12" fmla="*/ 22884 h 5537889"/>
                <a:gd name="connsiteX13" fmla="*/ 961021 w 2711452"/>
                <a:gd name="connsiteY13" fmla="*/ 0 h 5537889"/>
                <a:gd name="connsiteX14" fmla="*/ 1258480 w 2711452"/>
                <a:gd name="connsiteY14" fmla="*/ 22884 h 5537889"/>
                <a:gd name="connsiteX15" fmla="*/ 1304243 w 2711452"/>
                <a:gd name="connsiteY15" fmla="*/ 57210 h 5537889"/>
                <a:gd name="connsiteX16" fmla="*/ 1395769 w 2711452"/>
                <a:gd name="connsiteY16" fmla="*/ 102978 h 5537889"/>
                <a:gd name="connsiteX17" fmla="*/ 1487295 w 2711452"/>
                <a:gd name="connsiteY17" fmla="*/ 137303 h 5537889"/>
                <a:gd name="connsiteX18" fmla="*/ 1590261 w 2711452"/>
                <a:gd name="connsiteY18" fmla="*/ 171629 h 5537889"/>
                <a:gd name="connsiteX19" fmla="*/ 1624583 w 2711452"/>
                <a:gd name="connsiteY19" fmla="*/ 194513 h 5537889"/>
                <a:gd name="connsiteX20" fmla="*/ 1670346 w 2711452"/>
                <a:gd name="connsiteY20" fmla="*/ 205955 h 5537889"/>
                <a:gd name="connsiteX21" fmla="*/ 1773313 w 2711452"/>
                <a:gd name="connsiteY21" fmla="*/ 251723 h 5537889"/>
                <a:gd name="connsiteX22" fmla="*/ 1807635 w 2711452"/>
                <a:gd name="connsiteY22" fmla="*/ 286048 h 5537889"/>
                <a:gd name="connsiteX23" fmla="*/ 1841957 w 2711452"/>
                <a:gd name="connsiteY23" fmla="*/ 308932 h 5537889"/>
                <a:gd name="connsiteX24" fmla="*/ 1876279 w 2711452"/>
                <a:gd name="connsiteY24" fmla="*/ 377584 h 5537889"/>
                <a:gd name="connsiteX25" fmla="*/ 1899161 w 2711452"/>
                <a:gd name="connsiteY25" fmla="*/ 411909 h 5537889"/>
                <a:gd name="connsiteX26" fmla="*/ 2356790 w 2711452"/>
                <a:gd name="connsiteY26" fmla="*/ 400467 h 5537889"/>
                <a:gd name="connsiteX27" fmla="*/ 2368230 w 2711452"/>
                <a:gd name="connsiteY27" fmla="*/ 526329 h 5537889"/>
                <a:gd name="connsiteX28" fmla="*/ 2391112 w 2711452"/>
                <a:gd name="connsiteY28" fmla="*/ 663632 h 5537889"/>
                <a:gd name="connsiteX29" fmla="*/ 2402553 w 2711452"/>
                <a:gd name="connsiteY29" fmla="*/ 778051 h 5537889"/>
                <a:gd name="connsiteX30" fmla="*/ 2413993 w 2711452"/>
                <a:gd name="connsiteY30" fmla="*/ 915354 h 5537889"/>
                <a:gd name="connsiteX31" fmla="*/ 2436875 w 2711452"/>
                <a:gd name="connsiteY31" fmla="*/ 995447 h 5537889"/>
                <a:gd name="connsiteX32" fmla="*/ 2471197 w 2711452"/>
                <a:gd name="connsiteY32" fmla="*/ 1086983 h 5537889"/>
                <a:gd name="connsiteX33" fmla="*/ 2482638 w 2711452"/>
                <a:gd name="connsiteY33" fmla="*/ 1121308 h 5537889"/>
                <a:gd name="connsiteX34" fmla="*/ 2516960 w 2711452"/>
                <a:gd name="connsiteY34" fmla="*/ 1167076 h 5537889"/>
                <a:gd name="connsiteX35" fmla="*/ 2539841 w 2711452"/>
                <a:gd name="connsiteY35" fmla="*/ 1247169 h 5537889"/>
                <a:gd name="connsiteX36" fmla="*/ 2551282 w 2711452"/>
                <a:gd name="connsiteY36" fmla="*/ 1350147 h 5537889"/>
                <a:gd name="connsiteX37" fmla="*/ 2539841 w 2711452"/>
                <a:gd name="connsiteY37" fmla="*/ 1945126 h 5537889"/>
                <a:gd name="connsiteX38" fmla="*/ 2516960 w 2711452"/>
                <a:gd name="connsiteY38" fmla="*/ 2036662 h 5537889"/>
                <a:gd name="connsiteX39" fmla="*/ 2494078 w 2711452"/>
                <a:gd name="connsiteY39" fmla="*/ 2116755 h 5537889"/>
                <a:gd name="connsiteX40" fmla="*/ 2516960 w 2711452"/>
                <a:gd name="connsiteY40" fmla="*/ 2311268 h 5537889"/>
                <a:gd name="connsiteX41" fmla="*/ 2539841 w 2711452"/>
                <a:gd name="connsiteY41" fmla="*/ 2345594 h 5537889"/>
                <a:gd name="connsiteX42" fmla="*/ 2574163 w 2711452"/>
                <a:gd name="connsiteY42" fmla="*/ 2368477 h 5537889"/>
                <a:gd name="connsiteX43" fmla="*/ 2597045 w 2711452"/>
                <a:gd name="connsiteY43" fmla="*/ 2402803 h 5537889"/>
                <a:gd name="connsiteX44" fmla="*/ 2619926 w 2711452"/>
                <a:gd name="connsiteY44" fmla="*/ 2528664 h 5537889"/>
                <a:gd name="connsiteX45" fmla="*/ 2608486 w 2711452"/>
                <a:gd name="connsiteY45" fmla="*/ 2746061 h 5537889"/>
                <a:gd name="connsiteX46" fmla="*/ 2597045 w 2711452"/>
                <a:gd name="connsiteY46" fmla="*/ 2791828 h 5537889"/>
                <a:gd name="connsiteX47" fmla="*/ 2585604 w 2711452"/>
                <a:gd name="connsiteY47" fmla="*/ 2906248 h 5537889"/>
                <a:gd name="connsiteX48" fmla="*/ 2597045 w 2711452"/>
                <a:gd name="connsiteY48" fmla="*/ 3535553 h 5537889"/>
                <a:gd name="connsiteX49" fmla="*/ 2619926 w 2711452"/>
                <a:gd name="connsiteY49" fmla="*/ 3581321 h 5537889"/>
                <a:gd name="connsiteX50" fmla="*/ 2631367 w 2711452"/>
                <a:gd name="connsiteY50" fmla="*/ 3627089 h 5537889"/>
                <a:gd name="connsiteX51" fmla="*/ 2677130 w 2711452"/>
                <a:gd name="connsiteY51" fmla="*/ 3695740 h 5537889"/>
                <a:gd name="connsiteX52" fmla="*/ 2711452 w 2711452"/>
                <a:gd name="connsiteY52" fmla="*/ 3867369 h 5537889"/>
                <a:gd name="connsiteX53" fmla="*/ 2700011 w 2711452"/>
                <a:gd name="connsiteY53" fmla="*/ 4141975 h 5537889"/>
                <a:gd name="connsiteX54" fmla="*/ 2665689 w 2711452"/>
                <a:gd name="connsiteY54" fmla="*/ 4233510 h 5537889"/>
                <a:gd name="connsiteX55" fmla="*/ 2642808 w 2711452"/>
                <a:gd name="connsiteY55" fmla="*/ 4267836 h 5537889"/>
                <a:gd name="connsiteX56" fmla="*/ 2608486 w 2711452"/>
                <a:gd name="connsiteY56" fmla="*/ 4347929 h 5537889"/>
                <a:gd name="connsiteX57" fmla="*/ 2597045 w 2711452"/>
                <a:gd name="connsiteY57" fmla="*/ 4428023 h 5537889"/>
                <a:gd name="connsiteX58" fmla="*/ 2585604 w 2711452"/>
                <a:gd name="connsiteY58" fmla="*/ 5206073 h 5537889"/>
                <a:gd name="connsiteX59" fmla="*/ 2516960 w 2711452"/>
                <a:gd name="connsiteY59" fmla="*/ 5217515 h 5537889"/>
                <a:gd name="connsiteX60" fmla="*/ 2459756 w 2711452"/>
                <a:gd name="connsiteY60" fmla="*/ 5228957 h 5537889"/>
                <a:gd name="connsiteX61" fmla="*/ 2413993 w 2711452"/>
                <a:gd name="connsiteY61" fmla="*/ 5240399 h 5537889"/>
                <a:gd name="connsiteX62" fmla="*/ 2242382 w 2711452"/>
                <a:gd name="connsiteY62" fmla="*/ 5274725 h 5537889"/>
                <a:gd name="connsiteX63" fmla="*/ 2139416 w 2711452"/>
                <a:gd name="connsiteY63" fmla="*/ 5366260 h 5537889"/>
                <a:gd name="connsiteX64" fmla="*/ 2116534 w 2711452"/>
                <a:gd name="connsiteY64" fmla="*/ 5400586 h 5537889"/>
                <a:gd name="connsiteX65" fmla="*/ 2105094 w 2711452"/>
                <a:gd name="connsiteY65" fmla="*/ 5434912 h 5537889"/>
                <a:gd name="connsiteX66" fmla="*/ 2047890 w 2711452"/>
                <a:gd name="connsiteY66" fmla="*/ 5480679 h 5537889"/>
                <a:gd name="connsiteX67" fmla="*/ 2002127 w 2711452"/>
                <a:gd name="connsiteY67" fmla="*/ 5492121 h 5537889"/>
                <a:gd name="connsiteX68" fmla="*/ 1967805 w 2711452"/>
                <a:gd name="connsiteY68" fmla="*/ 5515005 h 5537889"/>
                <a:gd name="connsiteX69" fmla="*/ 1418650 w 2711452"/>
                <a:gd name="connsiteY69" fmla="*/ 5537889 h 5537889"/>
                <a:gd name="connsiteX70" fmla="*/ 1063988 w 2711452"/>
                <a:gd name="connsiteY70" fmla="*/ 5515005 h 5537889"/>
                <a:gd name="connsiteX71" fmla="*/ 1006784 w 2711452"/>
                <a:gd name="connsiteY71" fmla="*/ 5503563 h 5537889"/>
                <a:gd name="connsiteX72" fmla="*/ 858055 w 2711452"/>
                <a:gd name="connsiteY72" fmla="*/ 5366260 h 5537889"/>
                <a:gd name="connsiteX73" fmla="*/ 777970 w 2711452"/>
                <a:gd name="connsiteY73" fmla="*/ 5297609 h 5537889"/>
                <a:gd name="connsiteX74" fmla="*/ 709325 w 2711452"/>
                <a:gd name="connsiteY74" fmla="*/ 5183189 h 5537889"/>
                <a:gd name="connsiteX75" fmla="*/ 686444 w 2711452"/>
                <a:gd name="connsiteY75" fmla="*/ 5148864 h 5537889"/>
                <a:gd name="connsiteX76" fmla="*/ 663562 w 2711452"/>
                <a:gd name="connsiteY76" fmla="*/ 5068770 h 5537889"/>
                <a:gd name="connsiteX77" fmla="*/ 640681 w 2711452"/>
                <a:gd name="connsiteY77" fmla="*/ 5034445 h 5537889"/>
                <a:gd name="connsiteX78" fmla="*/ 629240 w 2711452"/>
                <a:gd name="connsiteY78" fmla="*/ 4988677 h 5537889"/>
                <a:gd name="connsiteX79" fmla="*/ 617799 w 2711452"/>
                <a:gd name="connsiteY79" fmla="*/ 4805606 h 5537889"/>
                <a:gd name="connsiteX80" fmla="*/ 549155 w 2711452"/>
                <a:gd name="connsiteY80" fmla="*/ 4782722 h 5537889"/>
                <a:gd name="connsiteX81" fmla="*/ 446188 w 2711452"/>
                <a:gd name="connsiteY81" fmla="*/ 4759838 h 5537889"/>
                <a:gd name="connsiteX82" fmla="*/ 377544 w 2711452"/>
                <a:gd name="connsiteY82" fmla="*/ 4714071 h 5537889"/>
                <a:gd name="connsiteX83" fmla="*/ 297459 w 2711452"/>
                <a:gd name="connsiteY83" fmla="*/ 4691187 h 5537889"/>
                <a:gd name="connsiteX84" fmla="*/ 274578 w 2711452"/>
                <a:gd name="connsiteY84" fmla="*/ 4622535 h 5537889"/>
                <a:gd name="connsiteX85" fmla="*/ 263137 w 2711452"/>
                <a:gd name="connsiteY85" fmla="*/ 4588210 h 5537889"/>
                <a:gd name="connsiteX86" fmla="*/ 251696 w 2711452"/>
                <a:gd name="connsiteY86" fmla="*/ 4531000 h 5537889"/>
                <a:gd name="connsiteX87" fmla="*/ 240255 w 2711452"/>
                <a:gd name="connsiteY87" fmla="*/ 4496674 h 5537889"/>
                <a:gd name="connsiteX88" fmla="*/ 205933 w 2711452"/>
                <a:gd name="connsiteY88" fmla="*/ 4485232 h 5537889"/>
                <a:gd name="connsiteX89" fmla="*/ 171611 w 2711452"/>
                <a:gd name="connsiteY89" fmla="*/ 4462349 h 5537889"/>
                <a:gd name="connsiteX90" fmla="*/ 137289 w 2711452"/>
                <a:gd name="connsiteY90" fmla="*/ 4393697 h 5537889"/>
                <a:gd name="connsiteX91" fmla="*/ 114407 w 2711452"/>
                <a:gd name="connsiteY91" fmla="*/ 4233510 h 5537889"/>
                <a:gd name="connsiteX92" fmla="*/ 91526 w 2711452"/>
                <a:gd name="connsiteY92" fmla="*/ 4199184 h 5537889"/>
                <a:gd name="connsiteX93" fmla="*/ 57204 w 2711452"/>
                <a:gd name="connsiteY93" fmla="*/ 3993230 h 5537889"/>
                <a:gd name="connsiteX94" fmla="*/ 22882 w 2711452"/>
                <a:gd name="connsiteY94" fmla="*/ 3878811 h 5537889"/>
                <a:gd name="connsiteX95" fmla="*/ 11441 w 2711452"/>
                <a:gd name="connsiteY95" fmla="*/ 3844485 h 5537889"/>
                <a:gd name="connsiteX96" fmla="*/ 0 w 2711452"/>
                <a:gd name="connsiteY96" fmla="*/ 3775833 h 5537889"/>
                <a:gd name="connsiteX97" fmla="*/ 11441 w 2711452"/>
                <a:gd name="connsiteY97" fmla="*/ 3444018 h 5537889"/>
                <a:gd name="connsiteX98" fmla="*/ 22882 w 2711452"/>
                <a:gd name="connsiteY98" fmla="*/ 3352482 h 5537889"/>
                <a:gd name="connsiteX99" fmla="*/ 34322 w 2711452"/>
                <a:gd name="connsiteY99" fmla="*/ 2471455 h 5537889"/>
                <a:gd name="connsiteX100" fmla="*/ 68645 w 2711452"/>
                <a:gd name="connsiteY100" fmla="*/ 2368477 h 5537889"/>
                <a:gd name="connsiteX101" fmla="*/ 148730 w 2711452"/>
                <a:gd name="connsiteY101" fmla="*/ 2242616 h 5537889"/>
                <a:gd name="connsiteX102" fmla="*/ 125848 w 2711452"/>
                <a:gd name="connsiteY102" fmla="*/ 2059546 h 5537889"/>
                <a:gd name="connsiteX103" fmla="*/ 102967 w 2711452"/>
                <a:gd name="connsiteY103" fmla="*/ 1945126 h 5537889"/>
                <a:gd name="connsiteX104" fmla="*/ 68645 w 2711452"/>
                <a:gd name="connsiteY104" fmla="*/ 1842149 h 5537889"/>
                <a:gd name="connsiteX105" fmla="*/ 57204 w 2711452"/>
                <a:gd name="connsiteY105" fmla="*/ 1773498 h 5537889"/>
                <a:gd name="connsiteX106" fmla="*/ 45763 w 2711452"/>
                <a:gd name="connsiteY106" fmla="*/ 1727730 h 5537889"/>
                <a:gd name="connsiteX107" fmla="*/ 34322 w 2711452"/>
                <a:gd name="connsiteY107" fmla="*/ 1659079 h 5537889"/>
                <a:gd name="connsiteX108" fmla="*/ 11441 w 2711452"/>
                <a:gd name="connsiteY108" fmla="*/ 1167076 h 5537889"/>
                <a:gd name="connsiteX109" fmla="*/ 22882 w 2711452"/>
                <a:gd name="connsiteY109" fmla="*/ 697957 h 5537889"/>
                <a:gd name="connsiteX110" fmla="*/ 57204 w 2711452"/>
                <a:gd name="connsiteY110" fmla="*/ 572096 h 5537889"/>
                <a:gd name="connsiteX111" fmla="*/ 68645 w 2711452"/>
                <a:gd name="connsiteY111" fmla="*/ 537770 h 5537889"/>
                <a:gd name="connsiteX112" fmla="*/ 68645 w 2711452"/>
                <a:gd name="connsiteY112" fmla="*/ 526329 h 55378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Lst>
              <a:rect l="l" t="t" r="r" b="b"/>
              <a:pathLst>
                <a:path w="2711452" h="5537889">
                  <a:moveTo>
                    <a:pt x="68645" y="526329"/>
                  </a:moveTo>
                  <a:cubicBezTo>
                    <a:pt x="77113" y="399283"/>
                    <a:pt x="67282" y="393794"/>
                    <a:pt x="91526" y="308932"/>
                  </a:cubicBezTo>
                  <a:cubicBezTo>
                    <a:pt x="94839" y="297335"/>
                    <a:pt x="95246" y="283872"/>
                    <a:pt x="102967" y="274606"/>
                  </a:cubicBezTo>
                  <a:cubicBezTo>
                    <a:pt x="115174" y="259957"/>
                    <a:pt x="133476" y="251723"/>
                    <a:pt x="148730" y="240281"/>
                  </a:cubicBezTo>
                  <a:cubicBezTo>
                    <a:pt x="187954" y="181438"/>
                    <a:pt x="151454" y="226659"/>
                    <a:pt x="205933" y="183071"/>
                  </a:cubicBezTo>
                  <a:cubicBezTo>
                    <a:pt x="241402" y="154693"/>
                    <a:pt x="216189" y="160780"/>
                    <a:pt x="263137" y="137303"/>
                  </a:cubicBezTo>
                  <a:cubicBezTo>
                    <a:pt x="300805" y="118467"/>
                    <a:pt x="369705" y="117092"/>
                    <a:pt x="400426" y="114420"/>
                  </a:cubicBezTo>
                  <a:cubicBezTo>
                    <a:pt x="453751" y="109783"/>
                    <a:pt x="507206" y="106792"/>
                    <a:pt x="560596" y="102978"/>
                  </a:cubicBezTo>
                  <a:cubicBezTo>
                    <a:pt x="579664" y="95350"/>
                    <a:pt x="598128" y="85996"/>
                    <a:pt x="617799" y="80094"/>
                  </a:cubicBezTo>
                  <a:cubicBezTo>
                    <a:pt x="636424" y="74506"/>
                    <a:pt x="656796" y="75480"/>
                    <a:pt x="675003" y="68652"/>
                  </a:cubicBezTo>
                  <a:cubicBezTo>
                    <a:pt x="687878" y="63823"/>
                    <a:pt x="696155" y="49720"/>
                    <a:pt x="709325" y="45768"/>
                  </a:cubicBezTo>
                  <a:cubicBezTo>
                    <a:pt x="735154" y="38019"/>
                    <a:pt x="762715" y="38140"/>
                    <a:pt x="789410" y="34326"/>
                  </a:cubicBezTo>
                  <a:cubicBezTo>
                    <a:pt x="800851" y="30512"/>
                    <a:pt x="811907" y="25249"/>
                    <a:pt x="823732" y="22884"/>
                  </a:cubicBezTo>
                  <a:cubicBezTo>
                    <a:pt x="869225" y="13784"/>
                    <a:pt x="961021" y="0"/>
                    <a:pt x="961021" y="0"/>
                  </a:cubicBezTo>
                  <a:cubicBezTo>
                    <a:pt x="1060174" y="7628"/>
                    <a:pt x="1160387" y="6533"/>
                    <a:pt x="1258480" y="22884"/>
                  </a:cubicBezTo>
                  <a:cubicBezTo>
                    <a:pt x="1277289" y="26019"/>
                    <a:pt x="1287772" y="47601"/>
                    <a:pt x="1304243" y="57210"/>
                  </a:cubicBezTo>
                  <a:cubicBezTo>
                    <a:pt x="1333706" y="74399"/>
                    <a:pt x="1363409" y="92190"/>
                    <a:pt x="1395769" y="102978"/>
                  </a:cubicBezTo>
                  <a:cubicBezTo>
                    <a:pt x="1521872" y="145017"/>
                    <a:pt x="1295774" y="68896"/>
                    <a:pt x="1487295" y="137303"/>
                  </a:cubicBezTo>
                  <a:cubicBezTo>
                    <a:pt x="1521366" y="149472"/>
                    <a:pt x="1560159" y="151559"/>
                    <a:pt x="1590261" y="171629"/>
                  </a:cubicBezTo>
                  <a:cubicBezTo>
                    <a:pt x="1601702" y="179257"/>
                    <a:pt x="1611945" y="189096"/>
                    <a:pt x="1624583" y="194513"/>
                  </a:cubicBezTo>
                  <a:cubicBezTo>
                    <a:pt x="1639035" y="200708"/>
                    <a:pt x="1655227" y="201635"/>
                    <a:pt x="1670346" y="205955"/>
                  </a:cubicBezTo>
                  <a:cubicBezTo>
                    <a:pt x="1705232" y="215924"/>
                    <a:pt x="1744170" y="232293"/>
                    <a:pt x="1773313" y="251723"/>
                  </a:cubicBezTo>
                  <a:cubicBezTo>
                    <a:pt x="1786775" y="260699"/>
                    <a:pt x="1795205" y="275689"/>
                    <a:pt x="1807635" y="286048"/>
                  </a:cubicBezTo>
                  <a:cubicBezTo>
                    <a:pt x="1818198" y="294851"/>
                    <a:pt x="1830516" y="301304"/>
                    <a:pt x="1841957" y="308932"/>
                  </a:cubicBezTo>
                  <a:cubicBezTo>
                    <a:pt x="1907539" y="407318"/>
                    <a:pt x="1828905" y="282829"/>
                    <a:pt x="1876279" y="377584"/>
                  </a:cubicBezTo>
                  <a:cubicBezTo>
                    <a:pt x="1882428" y="389883"/>
                    <a:pt x="1891534" y="400467"/>
                    <a:pt x="1899161" y="411909"/>
                  </a:cubicBezTo>
                  <a:cubicBezTo>
                    <a:pt x="2038132" y="388746"/>
                    <a:pt x="2228940" y="347558"/>
                    <a:pt x="2356790" y="400467"/>
                  </a:cubicBezTo>
                  <a:cubicBezTo>
                    <a:pt x="2395715" y="416576"/>
                    <a:pt x="2363821" y="484433"/>
                    <a:pt x="2368230" y="526329"/>
                  </a:cubicBezTo>
                  <a:cubicBezTo>
                    <a:pt x="2377968" y="618855"/>
                    <a:pt x="2374082" y="595506"/>
                    <a:pt x="2391112" y="663632"/>
                  </a:cubicBezTo>
                  <a:cubicBezTo>
                    <a:pt x="2394926" y="701772"/>
                    <a:pt x="2399083" y="739879"/>
                    <a:pt x="2402553" y="778051"/>
                  </a:cubicBezTo>
                  <a:cubicBezTo>
                    <a:pt x="2406710" y="823789"/>
                    <a:pt x="2408297" y="869782"/>
                    <a:pt x="2413993" y="915354"/>
                  </a:cubicBezTo>
                  <a:cubicBezTo>
                    <a:pt x="2417967" y="947149"/>
                    <a:pt x="2428432" y="965893"/>
                    <a:pt x="2436875" y="995447"/>
                  </a:cubicBezTo>
                  <a:cubicBezTo>
                    <a:pt x="2467006" y="1100920"/>
                    <a:pt x="2425496" y="980339"/>
                    <a:pt x="2471197" y="1086983"/>
                  </a:cubicBezTo>
                  <a:cubicBezTo>
                    <a:pt x="2475948" y="1098068"/>
                    <a:pt x="2476655" y="1110836"/>
                    <a:pt x="2482638" y="1121308"/>
                  </a:cubicBezTo>
                  <a:cubicBezTo>
                    <a:pt x="2492098" y="1137865"/>
                    <a:pt x="2505519" y="1151820"/>
                    <a:pt x="2516960" y="1167076"/>
                  </a:cubicBezTo>
                  <a:cubicBezTo>
                    <a:pt x="2525504" y="1192711"/>
                    <a:pt x="2535736" y="1220483"/>
                    <a:pt x="2539841" y="1247169"/>
                  </a:cubicBezTo>
                  <a:cubicBezTo>
                    <a:pt x="2545092" y="1281305"/>
                    <a:pt x="2547468" y="1315821"/>
                    <a:pt x="2551282" y="1350147"/>
                  </a:cubicBezTo>
                  <a:cubicBezTo>
                    <a:pt x="2547468" y="1548473"/>
                    <a:pt x="2549746" y="1747010"/>
                    <a:pt x="2539841" y="1945126"/>
                  </a:cubicBezTo>
                  <a:cubicBezTo>
                    <a:pt x="2538271" y="1976538"/>
                    <a:pt x="2524587" y="2006150"/>
                    <a:pt x="2516960" y="2036662"/>
                  </a:cubicBezTo>
                  <a:cubicBezTo>
                    <a:pt x="2502596" y="2094125"/>
                    <a:pt x="2510490" y="2067515"/>
                    <a:pt x="2494078" y="2116755"/>
                  </a:cubicBezTo>
                  <a:cubicBezTo>
                    <a:pt x="2495886" y="2142072"/>
                    <a:pt x="2490956" y="2259254"/>
                    <a:pt x="2516960" y="2311268"/>
                  </a:cubicBezTo>
                  <a:cubicBezTo>
                    <a:pt x="2523109" y="2323568"/>
                    <a:pt x="2530118" y="2335870"/>
                    <a:pt x="2539841" y="2345594"/>
                  </a:cubicBezTo>
                  <a:cubicBezTo>
                    <a:pt x="2549563" y="2355317"/>
                    <a:pt x="2562722" y="2360849"/>
                    <a:pt x="2574163" y="2368477"/>
                  </a:cubicBezTo>
                  <a:cubicBezTo>
                    <a:pt x="2581790" y="2379919"/>
                    <a:pt x="2591629" y="2390163"/>
                    <a:pt x="2597045" y="2402803"/>
                  </a:cubicBezTo>
                  <a:cubicBezTo>
                    <a:pt x="2608605" y="2429779"/>
                    <a:pt x="2617275" y="2510101"/>
                    <a:pt x="2619926" y="2528664"/>
                  </a:cubicBezTo>
                  <a:cubicBezTo>
                    <a:pt x="2616113" y="2601130"/>
                    <a:pt x="2614772" y="2673768"/>
                    <a:pt x="2608486" y="2746061"/>
                  </a:cubicBezTo>
                  <a:cubicBezTo>
                    <a:pt x="2607124" y="2761727"/>
                    <a:pt x="2599269" y="2776261"/>
                    <a:pt x="2597045" y="2791828"/>
                  </a:cubicBezTo>
                  <a:cubicBezTo>
                    <a:pt x="2591625" y="2829773"/>
                    <a:pt x="2589418" y="2868108"/>
                    <a:pt x="2585604" y="2906248"/>
                  </a:cubicBezTo>
                  <a:cubicBezTo>
                    <a:pt x="2589418" y="3116016"/>
                    <a:pt x="2586392" y="3326021"/>
                    <a:pt x="2597045" y="3535553"/>
                  </a:cubicBezTo>
                  <a:cubicBezTo>
                    <a:pt x="2597911" y="3552587"/>
                    <a:pt x="2613938" y="3565350"/>
                    <a:pt x="2619926" y="3581321"/>
                  </a:cubicBezTo>
                  <a:cubicBezTo>
                    <a:pt x="2625447" y="3596045"/>
                    <a:pt x="2624335" y="3613023"/>
                    <a:pt x="2631367" y="3627089"/>
                  </a:cubicBezTo>
                  <a:cubicBezTo>
                    <a:pt x="2643665" y="3651688"/>
                    <a:pt x="2677130" y="3695740"/>
                    <a:pt x="2677130" y="3695740"/>
                  </a:cubicBezTo>
                  <a:cubicBezTo>
                    <a:pt x="2706551" y="3813439"/>
                    <a:pt x="2695564" y="3756141"/>
                    <a:pt x="2711452" y="3867369"/>
                  </a:cubicBezTo>
                  <a:cubicBezTo>
                    <a:pt x="2707638" y="3958904"/>
                    <a:pt x="2706537" y="4050593"/>
                    <a:pt x="2700011" y="4141975"/>
                  </a:cubicBezTo>
                  <a:cubicBezTo>
                    <a:pt x="2697712" y="4174158"/>
                    <a:pt x="2681202" y="4206359"/>
                    <a:pt x="2665689" y="4233510"/>
                  </a:cubicBezTo>
                  <a:cubicBezTo>
                    <a:pt x="2658867" y="4245450"/>
                    <a:pt x="2649630" y="4255896"/>
                    <a:pt x="2642808" y="4267836"/>
                  </a:cubicBezTo>
                  <a:cubicBezTo>
                    <a:pt x="2620186" y="4307428"/>
                    <a:pt x="2621321" y="4309417"/>
                    <a:pt x="2608486" y="4347929"/>
                  </a:cubicBezTo>
                  <a:cubicBezTo>
                    <a:pt x="2604672" y="4374627"/>
                    <a:pt x="2597764" y="4401064"/>
                    <a:pt x="2597045" y="4428023"/>
                  </a:cubicBezTo>
                  <a:cubicBezTo>
                    <a:pt x="2590131" y="4687309"/>
                    <a:pt x="2611781" y="4948019"/>
                    <a:pt x="2585604" y="5206073"/>
                  </a:cubicBezTo>
                  <a:cubicBezTo>
                    <a:pt x="2583263" y="5229152"/>
                    <a:pt x="2539783" y="5213365"/>
                    <a:pt x="2516960" y="5217515"/>
                  </a:cubicBezTo>
                  <a:cubicBezTo>
                    <a:pt x="2497828" y="5220994"/>
                    <a:pt x="2478739" y="5224738"/>
                    <a:pt x="2459756" y="5228957"/>
                  </a:cubicBezTo>
                  <a:cubicBezTo>
                    <a:pt x="2444407" y="5232368"/>
                    <a:pt x="2429448" y="5237501"/>
                    <a:pt x="2413993" y="5240399"/>
                  </a:cubicBezTo>
                  <a:cubicBezTo>
                    <a:pt x="2243496" y="5272371"/>
                    <a:pt x="2326258" y="5246764"/>
                    <a:pt x="2242382" y="5274725"/>
                  </a:cubicBezTo>
                  <a:cubicBezTo>
                    <a:pt x="2164015" y="5353100"/>
                    <a:pt x="2200663" y="5325424"/>
                    <a:pt x="2139416" y="5366260"/>
                  </a:cubicBezTo>
                  <a:cubicBezTo>
                    <a:pt x="2131789" y="5377702"/>
                    <a:pt x="2122683" y="5388286"/>
                    <a:pt x="2116534" y="5400586"/>
                  </a:cubicBezTo>
                  <a:cubicBezTo>
                    <a:pt x="2111141" y="5411374"/>
                    <a:pt x="2111299" y="5424570"/>
                    <a:pt x="2105094" y="5434912"/>
                  </a:cubicBezTo>
                  <a:cubicBezTo>
                    <a:pt x="2096578" y="5449107"/>
                    <a:pt x="2060482" y="5475282"/>
                    <a:pt x="2047890" y="5480679"/>
                  </a:cubicBezTo>
                  <a:cubicBezTo>
                    <a:pt x="2033438" y="5486873"/>
                    <a:pt x="2017381" y="5488307"/>
                    <a:pt x="2002127" y="5492121"/>
                  </a:cubicBezTo>
                  <a:cubicBezTo>
                    <a:pt x="1990686" y="5499749"/>
                    <a:pt x="1981528" y="5514129"/>
                    <a:pt x="1967805" y="5515005"/>
                  </a:cubicBezTo>
                  <a:cubicBezTo>
                    <a:pt x="1334084" y="5555460"/>
                    <a:pt x="1637978" y="5483051"/>
                    <a:pt x="1418650" y="5537889"/>
                  </a:cubicBezTo>
                  <a:lnTo>
                    <a:pt x="1063988" y="5515005"/>
                  </a:lnTo>
                  <a:cubicBezTo>
                    <a:pt x="1044609" y="5513390"/>
                    <a:pt x="1023905" y="5512783"/>
                    <a:pt x="1006784" y="5503563"/>
                  </a:cubicBezTo>
                  <a:cubicBezTo>
                    <a:pt x="919667" y="5456649"/>
                    <a:pt x="917616" y="5433274"/>
                    <a:pt x="858055" y="5366260"/>
                  </a:cubicBezTo>
                  <a:cubicBezTo>
                    <a:pt x="758436" y="5254177"/>
                    <a:pt x="897735" y="5417386"/>
                    <a:pt x="777970" y="5297609"/>
                  </a:cubicBezTo>
                  <a:cubicBezTo>
                    <a:pt x="741008" y="5260643"/>
                    <a:pt x="735121" y="5229627"/>
                    <a:pt x="709325" y="5183189"/>
                  </a:cubicBezTo>
                  <a:cubicBezTo>
                    <a:pt x="702648" y="5171168"/>
                    <a:pt x="694071" y="5160306"/>
                    <a:pt x="686444" y="5148864"/>
                  </a:cubicBezTo>
                  <a:cubicBezTo>
                    <a:pt x="682778" y="5134199"/>
                    <a:pt x="671769" y="5085185"/>
                    <a:pt x="663562" y="5068770"/>
                  </a:cubicBezTo>
                  <a:cubicBezTo>
                    <a:pt x="657413" y="5056471"/>
                    <a:pt x="648308" y="5045887"/>
                    <a:pt x="640681" y="5034445"/>
                  </a:cubicBezTo>
                  <a:cubicBezTo>
                    <a:pt x="636867" y="5019189"/>
                    <a:pt x="630805" y="5004324"/>
                    <a:pt x="629240" y="4988677"/>
                  </a:cubicBezTo>
                  <a:cubicBezTo>
                    <a:pt x="623157" y="4927838"/>
                    <a:pt x="639958" y="4862592"/>
                    <a:pt x="617799" y="4805606"/>
                  </a:cubicBezTo>
                  <a:cubicBezTo>
                    <a:pt x="609058" y="4783126"/>
                    <a:pt x="572946" y="4786688"/>
                    <a:pt x="549155" y="4782722"/>
                  </a:cubicBezTo>
                  <a:cubicBezTo>
                    <a:pt x="530529" y="4779617"/>
                    <a:pt x="470329" y="4773251"/>
                    <a:pt x="446188" y="4759838"/>
                  </a:cubicBezTo>
                  <a:cubicBezTo>
                    <a:pt x="422149" y="4746482"/>
                    <a:pt x="404223" y="4720742"/>
                    <a:pt x="377544" y="4714071"/>
                  </a:cubicBezTo>
                  <a:cubicBezTo>
                    <a:pt x="320081" y="4699704"/>
                    <a:pt x="346698" y="4707602"/>
                    <a:pt x="297459" y="4691187"/>
                  </a:cubicBezTo>
                  <a:lnTo>
                    <a:pt x="274578" y="4622535"/>
                  </a:lnTo>
                  <a:cubicBezTo>
                    <a:pt x="270764" y="4611093"/>
                    <a:pt x="265502" y="4600036"/>
                    <a:pt x="263137" y="4588210"/>
                  </a:cubicBezTo>
                  <a:cubicBezTo>
                    <a:pt x="259323" y="4569140"/>
                    <a:pt x="256412" y="4549867"/>
                    <a:pt x="251696" y="4531000"/>
                  </a:cubicBezTo>
                  <a:cubicBezTo>
                    <a:pt x="248771" y="4519299"/>
                    <a:pt x="248783" y="4505203"/>
                    <a:pt x="240255" y="4496674"/>
                  </a:cubicBezTo>
                  <a:cubicBezTo>
                    <a:pt x="231728" y="4488146"/>
                    <a:pt x="216719" y="4490626"/>
                    <a:pt x="205933" y="4485232"/>
                  </a:cubicBezTo>
                  <a:cubicBezTo>
                    <a:pt x="193635" y="4479082"/>
                    <a:pt x="183052" y="4469977"/>
                    <a:pt x="171611" y="4462349"/>
                  </a:cubicBezTo>
                  <a:cubicBezTo>
                    <a:pt x="155133" y="4437628"/>
                    <a:pt x="141595" y="4423842"/>
                    <a:pt x="137289" y="4393697"/>
                  </a:cubicBezTo>
                  <a:cubicBezTo>
                    <a:pt x="132027" y="4356859"/>
                    <a:pt x="137087" y="4278875"/>
                    <a:pt x="114407" y="4233510"/>
                  </a:cubicBezTo>
                  <a:cubicBezTo>
                    <a:pt x="108258" y="4221210"/>
                    <a:pt x="99153" y="4210626"/>
                    <a:pt x="91526" y="4199184"/>
                  </a:cubicBezTo>
                  <a:cubicBezTo>
                    <a:pt x="41650" y="3974716"/>
                    <a:pt x="91684" y="4217368"/>
                    <a:pt x="57204" y="3993230"/>
                  </a:cubicBezTo>
                  <a:cubicBezTo>
                    <a:pt x="52264" y="3961118"/>
                    <a:pt x="31790" y="3905539"/>
                    <a:pt x="22882" y="3878811"/>
                  </a:cubicBezTo>
                  <a:cubicBezTo>
                    <a:pt x="19068" y="3867369"/>
                    <a:pt x="13424" y="3856382"/>
                    <a:pt x="11441" y="3844485"/>
                  </a:cubicBezTo>
                  <a:lnTo>
                    <a:pt x="0" y="3775833"/>
                  </a:lnTo>
                  <a:cubicBezTo>
                    <a:pt x="3814" y="3665228"/>
                    <a:pt x="5468" y="3554527"/>
                    <a:pt x="11441" y="3444018"/>
                  </a:cubicBezTo>
                  <a:cubicBezTo>
                    <a:pt x="13101" y="3413313"/>
                    <a:pt x="22159" y="3383223"/>
                    <a:pt x="22882" y="3352482"/>
                  </a:cubicBezTo>
                  <a:cubicBezTo>
                    <a:pt x="29790" y="3058863"/>
                    <a:pt x="20678" y="2764838"/>
                    <a:pt x="34322" y="2471455"/>
                  </a:cubicBezTo>
                  <a:cubicBezTo>
                    <a:pt x="36003" y="2435312"/>
                    <a:pt x="52465" y="2400840"/>
                    <a:pt x="68645" y="2368477"/>
                  </a:cubicBezTo>
                  <a:cubicBezTo>
                    <a:pt x="90882" y="2323999"/>
                    <a:pt x="122035" y="2284570"/>
                    <a:pt x="148730" y="2242616"/>
                  </a:cubicBezTo>
                  <a:cubicBezTo>
                    <a:pt x="139167" y="2146981"/>
                    <a:pt x="141056" y="2140665"/>
                    <a:pt x="125848" y="2059546"/>
                  </a:cubicBezTo>
                  <a:cubicBezTo>
                    <a:pt x="118681" y="2021317"/>
                    <a:pt x="115266" y="1982026"/>
                    <a:pt x="102967" y="1945126"/>
                  </a:cubicBezTo>
                  <a:cubicBezTo>
                    <a:pt x="91526" y="1910800"/>
                    <a:pt x="74593" y="1877839"/>
                    <a:pt x="68645" y="1842149"/>
                  </a:cubicBezTo>
                  <a:cubicBezTo>
                    <a:pt x="64831" y="1819265"/>
                    <a:pt x="61753" y="1796247"/>
                    <a:pt x="57204" y="1773498"/>
                  </a:cubicBezTo>
                  <a:cubicBezTo>
                    <a:pt x="54120" y="1758078"/>
                    <a:pt x="48847" y="1743150"/>
                    <a:pt x="45763" y="1727730"/>
                  </a:cubicBezTo>
                  <a:cubicBezTo>
                    <a:pt x="41214" y="1704981"/>
                    <a:pt x="38136" y="1681963"/>
                    <a:pt x="34322" y="1659079"/>
                  </a:cubicBezTo>
                  <a:cubicBezTo>
                    <a:pt x="24586" y="1503280"/>
                    <a:pt x="11441" y="1317811"/>
                    <a:pt x="11441" y="1167076"/>
                  </a:cubicBezTo>
                  <a:cubicBezTo>
                    <a:pt x="11441" y="1010657"/>
                    <a:pt x="16088" y="854229"/>
                    <a:pt x="22882" y="697957"/>
                  </a:cubicBezTo>
                  <a:cubicBezTo>
                    <a:pt x="24499" y="660757"/>
                    <a:pt x="46223" y="605041"/>
                    <a:pt x="57204" y="572096"/>
                  </a:cubicBezTo>
                  <a:cubicBezTo>
                    <a:pt x="61018" y="560654"/>
                    <a:pt x="68645" y="549831"/>
                    <a:pt x="68645" y="537770"/>
                  </a:cubicBezTo>
                  <a:lnTo>
                    <a:pt x="68645" y="526329"/>
                  </a:lnTo>
                  <a:close/>
                </a:path>
              </a:pathLst>
            </a:custGeom>
            <a:pattFill prst="pct5">
              <a:fgClr>
                <a:schemeClr val="bg2"/>
              </a:fgClr>
              <a:bgClr>
                <a:prstClr val="white"/>
              </a:bgClr>
            </a:pattFill>
          </p:spPr>
          <p:style>
            <a:lnRef idx="1">
              <a:schemeClr val="accent1"/>
            </a:lnRef>
            <a:fillRef idx="3">
              <a:schemeClr val="accent1"/>
            </a:fillRef>
            <a:effectRef idx="2">
              <a:schemeClr val="accent1"/>
            </a:effectRef>
            <a:fontRef idx="minor">
              <a:schemeClr val="lt1"/>
            </a:fontRef>
          </p:style>
          <p:txBody>
            <a:bodyPr rtlCol="0" anchor="ctr"/>
            <a:lstStyle/>
            <a:p>
              <a:pPr algn="ctr" defTabSz="457200"/>
              <a:endParaRPr lang="en-US" dirty="0">
                <a:solidFill>
                  <a:prstClr val="white"/>
                </a:solidFill>
                <a:latin typeface="Calibri"/>
              </a:endParaRPr>
            </a:p>
          </p:txBody>
        </p:sp>
        <p:sp>
          <p:nvSpPr>
            <p:cNvPr id="9" name="TextBox 8"/>
            <p:cNvSpPr txBox="1"/>
            <p:nvPr/>
          </p:nvSpPr>
          <p:spPr>
            <a:xfrm>
              <a:off x="670608" y="5846820"/>
              <a:ext cx="2159816" cy="923330"/>
            </a:xfrm>
            <a:prstGeom prst="rect">
              <a:avLst/>
            </a:prstGeom>
            <a:noFill/>
          </p:spPr>
          <p:txBody>
            <a:bodyPr wrap="none" rtlCol="0">
              <a:spAutoFit/>
            </a:bodyPr>
            <a:lstStyle/>
            <a:p>
              <a:pPr algn="ctr" defTabSz="457200"/>
              <a:r>
                <a:rPr lang="en-US" b="1" dirty="0" smtClean="0">
                  <a:solidFill>
                    <a:prstClr val="black"/>
                  </a:solidFill>
                  <a:latin typeface="Calibri"/>
                </a:rPr>
                <a:t>The Non-Democratic </a:t>
              </a:r>
            </a:p>
            <a:p>
              <a:pPr algn="ctr" defTabSz="457200"/>
              <a:r>
                <a:rPr lang="en-US" b="1" dirty="0" smtClean="0">
                  <a:solidFill>
                    <a:prstClr val="black"/>
                  </a:solidFill>
                  <a:latin typeface="Calibri"/>
                </a:rPr>
                <a:t>Republic of </a:t>
              </a:r>
            </a:p>
            <a:p>
              <a:pPr algn="ctr" defTabSz="457200"/>
              <a:r>
                <a:rPr lang="en-US" b="1" dirty="0" err="1" smtClean="0">
                  <a:solidFill>
                    <a:prstClr val="black"/>
                  </a:solidFill>
                  <a:latin typeface="Calibri"/>
                </a:rPr>
                <a:t>Repressistan</a:t>
              </a:r>
              <a:endParaRPr lang="en-US" b="1" dirty="0">
                <a:solidFill>
                  <a:prstClr val="black"/>
                </a:solidFill>
                <a:latin typeface="Calibri"/>
              </a:endParaRPr>
            </a:p>
          </p:txBody>
        </p:sp>
      </p:grpSp>
      <p:grpSp>
        <p:nvGrpSpPr>
          <p:cNvPr id="47" name="Group 46"/>
          <p:cNvGrpSpPr/>
          <p:nvPr/>
        </p:nvGrpSpPr>
        <p:grpSpPr>
          <a:xfrm>
            <a:off x="2684989" y="2377409"/>
            <a:ext cx="967532" cy="1548537"/>
            <a:chOff x="2592125" y="3558821"/>
            <a:chExt cx="967532" cy="977692"/>
          </a:xfrm>
        </p:grpSpPr>
        <p:pic>
          <p:nvPicPr>
            <p:cNvPr id="60" name="Picture 59" descr="osa_server.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592125" y="3558821"/>
              <a:ext cx="887675" cy="887675"/>
            </a:xfrm>
            <a:prstGeom prst="rect">
              <a:avLst/>
            </a:prstGeom>
          </p:spPr>
        </p:pic>
        <p:sp>
          <p:nvSpPr>
            <p:cNvPr id="67" name="TextBox 66"/>
            <p:cNvSpPr txBox="1"/>
            <p:nvPr/>
          </p:nvSpPr>
          <p:spPr>
            <a:xfrm>
              <a:off x="2617171" y="4322762"/>
              <a:ext cx="942486" cy="213751"/>
            </a:xfrm>
            <a:prstGeom prst="rect">
              <a:avLst/>
            </a:prstGeom>
            <a:noFill/>
          </p:spPr>
          <p:txBody>
            <a:bodyPr wrap="none" rtlCol="0">
              <a:spAutoFit/>
            </a:bodyPr>
            <a:lstStyle/>
            <a:p>
              <a:pPr defTabSz="457200"/>
              <a:r>
                <a:rPr lang="en-US" sz="1600" b="1" dirty="0" smtClean="0">
                  <a:solidFill>
                    <a:prstClr val="black"/>
                  </a:solidFill>
                  <a:latin typeface="Calibri"/>
                </a:rPr>
                <a:t>Gateway</a:t>
              </a:r>
              <a:endParaRPr lang="en-US" sz="1600" b="1" dirty="0">
                <a:solidFill>
                  <a:prstClr val="black"/>
                </a:solidFill>
                <a:latin typeface="Calibri"/>
              </a:endParaRPr>
            </a:p>
          </p:txBody>
        </p:sp>
      </p:grpSp>
      <p:sp>
        <p:nvSpPr>
          <p:cNvPr id="4" name="Slide Number Placeholder 3"/>
          <p:cNvSpPr>
            <a:spLocks noGrp="1"/>
          </p:cNvSpPr>
          <p:nvPr>
            <p:ph type="sldNum" sz="quarter" idx="12"/>
          </p:nvPr>
        </p:nvSpPr>
        <p:spPr/>
        <p:txBody>
          <a:bodyPr/>
          <a:lstStyle/>
          <a:p>
            <a:fld id="{1B7BCCAD-8032-864E-98AA-654F9FA4FE16}" type="slidenum">
              <a:rPr lang="en-US" smtClean="0">
                <a:solidFill>
                  <a:prstClr val="black">
                    <a:tint val="75000"/>
                  </a:prstClr>
                </a:solidFill>
                <a:latin typeface="Calibri"/>
              </a:rPr>
              <a:pPr/>
              <a:t>12</a:t>
            </a:fld>
            <a:endParaRPr lang="en-US">
              <a:solidFill>
                <a:prstClr val="black">
                  <a:tint val="75000"/>
                </a:prstClr>
              </a:solidFill>
              <a:latin typeface="Calibri"/>
            </a:endParaRPr>
          </a:p>
        </p:txBody>
      </p:sp>
      <p:pic>
        <p:nvPicPr>
          <p:cNvPr id="11" name="Picture 10" descr="MC900433944.PN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58060" y="2709249"/>
            <a:ext cx="905596" cy="905596"/>
          </a:xfrm>
          <a:prstGeom prst="rect">
            <a:avLst/>
          </a:prstGeom>
          <a:scene3d>
            <a:camera prst="orthographicFront">
              <a:rot lat="0" lon="10800000" rev="0"/>
            </a:camera>
            <a:lightRig rig="threePt" dir="t"/>
          </a:scene3d>
        </p:spPr>
      </p:pic>
      <p:grpSp>
        <p:nvGrpSpPr>
          <p:cNvPr id="16" name="Group 15"/>
          <p:cNvGrpSpPr/>
          <p:nvPr/>
        </p:nvGrpSpPr>
        <p:grpSpPr>
          <a:xfrm>
            <a:off x="7333081" y="434492"/>
            <a:ext cx="1026493" cy="1157965"/>
            <a:chOff x="6350262" y="4156794"/>
            <a:chExt cx="1026493" cy="1157965"/>
          </a:xfrm>
        </p:grpSpPr>
        <p:pic>
          <p:nvPicPr>
            <p:cNvPr id="17" name="Picture 16" descr="red-computer.jpg"/>
            <p:cNvPicPr>
              <a:picLocks noChangeAspect="1"/>
            </p:cNvPicPr>
            <p:nvPr/>
          </p:nvPicPr>
          <p:blipFill rotWithShape="1">
            <a:blip r:embed="rId5" cstate="print">
              <a:extLst>
                <a:ext uri="{28A0092B-C50C-407E-A947-70E740481C1C}">
                  <a14:useLocalDpi xmlns:a14="http://schemas.microsoft.com/office/drawing/2010/main" val="0"/>
                </a:ext>
              </a:extLst>
            </a:blip>
            <a:srcRect b="17207"/>
            <a:stretch/>
          </p:blipFill>
          <p:spPr>
            <a:xfrm>
              <a:off x="6530407" y="4156794"/>
              <a:ext cx="718618" cy="877824"/>
            </a:xfrm>
            <a:prstGeom prst="rect">
              <a:avLst/>
            </a:prstGeom>
          </p:spPr>
        </p:pic>
        <p:sp>
          <p:nvSpPr>
            <p:cNvPr id="18" name="TextBox 17"/>
            <p:cNvSpPr txBox="1"/>
            <p:nvPr/>
          </p:nvSpPr>
          <p:spPr>
            <a:xfrm>
              <a:off x="6350262" y="4914649"/>
              <a:ext cx="1026493" cy="400110"/>
            </a:xfrm>
            <a:prstGeom prst="rect">
              <a:avLst/>
            </a:prstGeom>
            <a:noFill/>
          </p:spPr>
          <p:txBody>
            <a:bodyPr wrap="none" rtlCol="0">
              <a:spAutoFit/>
            </a:bodyPr>
            <a:lstStyle/>
            <a:p>
              <a:pPr algn="ctr" defTabSz="457200"/>
              <a:r>
                <a:rPr lang="en-US" sz="2000" b="1" dirty="0" smtClean="0">
                  <a:solidFill>
                    <a:prstClr val="black"/>
                  </a:solidFill>
                  <a:latin typeface="Calibri"/>
                </a:rPr>
                <a:t>Blocked</a:t>
              </a:r>
            </a:p>
          </p:txBody>
        </p:sp>
      </p:grpSp>
      <p:sp>
        <p:nvSpPr>
          <p:cNvPr id="33" name="TextBox 32"/>
          <p:cNvSpPr txBox="1"/>
          <p:nvPr/>
        </p:nvSpPr>
        <p:spPr>
          <a:xfrm>
            <a:off x="2353728" y="85715"/>
            <a:ext cx="4464033" cy="584776"/>
          </a:xfrm>
          <a:prstGeom prst="rect">
            <a:avLst/>
          </a:prstGeom>
          <a:noFill/>
        </p:spPr>
        <p:txBody>
          <a:bodyPr wrap="square" rtlCol="0">
            <a:spAutoFit/>
          </a:bodyPr>
          <a:lstStyle/>
          <a:p>
            <a:pPr algn="ctr" defTabSz="457200"/>
            <a:r>
              <a:rPr lang="en-US" sz="3200" dirty="0" smtClean="0">
                <a:solidFill>
                  <a:prstClr val="black"/>
                </a:solidFill>
                <a:latin typeface="Calibri"/>
              </a:rPr>
              <a:t>2. </a:t>
            </a:r>
            <a:r>
              <a:rPr lang="en-US" sz="3200" dirty="0">
                <a:solidFill>
                  <a:prstClr val="black"/>
                </a:solidFill>
                <a:latin typeface="Calibri"/>
              </a:rPr>
              <a:t>Non-valley-free routes </a:t>
            </a:r>
          </a:p>
        </p:txBody>
      </p:sp>
      <p:sp>
        <p:nvSpPr>
          <p:cNvPr id="40" name="Cloud 39"/>
          <p:cNvSpPr/>
          <p:nvPr/>
        </p:nvSpPr>
        <p:spPr>
          <a:xfrm>
            <a:off x="740961" y="2368479"/>
            <a:ext cx="2085264" cy="1600835"/>
          </a:xfrm>
          <a:prstGeom prst="cloud">
            <a:avLst/>
          </a:prstGeom>
          <a:noFill/>
          <a:ln w="85725" cap="flat">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defTabSz="457200"/>
            <a:endParaRPr lang="en-US">
              <a:solidFill>
                <a:prstClr val="white"/>
              </a:solidFill>
              <a:latin typeface="Calibri"/>
            </a:endParaRPr>
          </a:p>
        </p:txBody>
      </p:sp>
      <p:sp>
        <p:nvSpPr>
          <p:cNvPr id="49" name="Cloud 48"/>
          <p:cNvSpPr/>
          <p:nvPr/>
        </p:nvSpPr>
        <p:spPr>
          <a:xfrm>
            <a:off x="3369827" y="2253331"/>
            <a:ext cx="1484149" cy="1421144"/>
          </a:xfrm>
          <a:prstGeom prst="cloud">
            <a:avLst/>
          </a:prstGeom>
          <a:noFill/>
          <a:ln w="85725" cap="flat">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defTabSz="457200"/>
            <a:endParaRPr lang="en-US">
              <a:solidFill>
                <a:prstClr val="white"/>
              </a:solidFill>
              <a:latin typeface="Calibri"/>
            </a:endParaRPr>
          </a:p>
        </p:txBody>
      </p:sp>
      <p:grpSp>
        <p:nvGrpSpPr>
          <p:cNvPr id="51" name="Group 50"/>
          <p:cNvGrpSpPr/>
          <p:nvPr/>
        </p:nvGrpSpPr>
        <p:grpSpPr>
          <a:xfrm>
            <a:off x="4781978" y="2174353"/>
            <a:ext cx="1746181" cy="1614376"/>
            <a:chOff x="259763" y="3706654"/>
            <a:chExt cx="2207981" cy="1690594"/>
          </a:xfrm>
        </p:grpSpPr>
        <p:sp>
          <p:nvSpPr>
            <p:cNvPr id="52" name="Cloud 51"/>
            <p:cNvSpPr/>
            <p:nvPr/>
          </p:nvSpPr>
          <p:spPr>
            <a:xfrm>
              <a:off x="259763" y="3706654"/>
              <a:ext cx="2207981" cy="1488244"/>
            </a:xfrm>
            <a:prstGeom prst="cloud">
              <a:avLst/>
            </a:prstGeom>
            <a:solidFill>
              <a:srgbClr val="FFFF00"/>
            </a:solidFill>
            <a:ln w="85725" cap="flat">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defTabSz="457200"/>
              <a:endParaRPr lang="en-US">
                <a:solidFill>
                  <a:prstClr val="white"/>
                </a:solidFill>
                <a:latin typeface="Calibri"/>
              </a:endParaRPr>
            </a:p>
          </p:txBody>
        </p:sp>
        <p:sp>
          <p:nvSpPr>
            <p:cNvPr id="53" name="TextBox 52"/>
            <p:cNvSpPr txBox="1"/>
            <p:nvPr/>
          </p:nvSpPr>
          <p:spPr>
            <a:xfrm>
              <a:off x="738184" y="5010478"/>
              <a:ext cx="1362540" cy="386770"/>
            </a:xfrm>
            <a:prstGeom prst="rect">
              <a:avLst/>
            </a:prstGeom>
            <a:solidFill>
              <a:srgbClr val="CCFFCC"/>
            </a:solidFill>
          </p:spPr>
          <p:txBody>
            <a:bodyPr wrap="none" rtlCol="0">
              <a:spAutoFit/>
            </a:bodyPr>
            <a:lstStyle/>
            <a:p>
              <a:pPr defTabSz="457200"/>
              <a:r>
                <a:rPr lang="en-US" b="1" dirty="0" smtClean="0">
                  <a:solidFill>
                    <a:prstClr val="black"/>
                  </a:solidFill>
                  <a:latin typeface="Calibri"/>
                </a:rPr>
                <a:t>Decoy AS</a:t>
              </a:r>
              <a:endParaRPr lang="en-US" b="1" dirty="0">
                <a:solidFill>
                  <a:prstClr val="black"/>
                </a:solidFill>
                <a:latin typeface="Calibri"/>
              </a:endParaRPr>
            </a:p>
          </p:txBody>
        </p:sp>
      </p:grpSp>
      <p:sp>
        <p:nvSpPr>
          <p:cNvPr id="55" name="Cloud 54"/>
          <p:cNvSpPr/>
          <p:nvPr/>
        </p:nvSpPr>
        <p:spPr>
          <a:xfrm>
            <a:off x="6577838" y="2101731"/>
            <a:ext cx="2108962" cy="1686998"/>
          </a:xfrm>
          <a:prstGeom prst="cloud">
            <a:avLst/>
          </a:prstGeom>
          <a:noFill/>
          <a:ln w="85725" cap="flat">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defTabSz="457200"/>
            <a:endParaRPr lang="en-US">
              <a:solidFill>
                <a:prstClr val="white"/>
              </a:solidFill>
              <a:latin typeface="Calibri"/>
            </a:endParaRPr>
          </a:p>
        </p:txBody>
      </p:sp>
      <p:grpSp>
        <p:nvGrpSpPr>
          <p:cNvPr id="57" name="Group 56"/>
          <p:cNvGrpSpPr/>
          <p:nvPr/>
        </p:nvGrpSpPr>
        <p:grpSpPr>
          <a:xfrm>
            <a:off x="6876869" y="2421967"/>
            <a:ext cx="1543336" cy="1085686"/>
            <a:chOff x="6387130" y="4744101"/>
            <a:chExt cx="1543336" cy="1085686"/>
          </a:xfrm>
        </p:grpSpPr>
        <p:pic>
          <p:nvPicPr>
            <p:cNvPr id="58" name="Picture 57" descr="green-server.jpg"/>
            <p:cNvPicPr>
              <a:picLocks noChangeAspect="1"/>
            </p:cNvPicPr>
            <p:nvPr/>
          </p:nvPicPr>
          <p:blipFill rotWithShape="1">
            <a:blip r:embed="rId6">
              <a:extLst>
                <a:ext uri="{28A0092B-C50C-407E-A947-70E740481C1C}">
                  <a14:useLocalDpi xmlns:a14="http://schemas.microsoft.com/office/drawing/2010/main" val="0"/>
                </a:ext>
              </a:extLst>
            </a:blip>
            <a:srcRect l="24621" r="15472"/>
            <a:stretch/>
          </p:blipFill>
          <p:spPr>
            <a:xfrm>
              <a:off x="6739029" y="4744101"/>
              <a:ext cx="676656" cy="847139"/>
            </a:xfrm>
            <a:prstGeom prst="rect">
              <a:avLst/>
            </a:prstGeom>
          </p:spPr>
        </p:pic>
        <p:sp>
          <p:nvSpPr>
            <p:cNvPr id="59" name="TextBox 58"/>
            <p:cNvSpPr txBox="1"/>
            <p:nvPr/>
          </p:nvSpPr>
          <p:spPr>
            <a:xfrm>
              <a:off x="6387130" y="5429677"/>
              <a:ext cx="1543336" cy="400110"/>
            </a:xfrm>
            <a:prstGeom prst="rect">
              <a:avLst/>
            </a:prstGeom>
            <a:noFill/>
          </p:spPr>
          <p:txBody>
            <a:bodyPr wrap="none" rtlCol="0">
              <a:spAutoFit/>
            </a:bodyPr>
            <a:lstStyle/>
            <a:p>
              <a:pPr defTabSz="457200"/>
              <a:r>
                <a:rPr lang="en-US" sz="2000" b="1" dirty="0" smtClean="0">
                  <a:solidFill>
                    <a:prstClr val="black"/>
                  </a:solidFill>
                  <a:latin typeface="Calibri"/>
                </a:rPr>
                <a:t>Non-blocked</a:t>
              </a:r>
              <a:endParaRPr lang="en-US" sz="2000" b="1" dirty="0">
                <a:solidFill>
                  <a:prstClr val="black"/>
                </a:solidFill>
                <a:latin typeface="Calibri"/>
              </a:endParaRPr>
            </a:p>
          </p:txBody>
        </p:sp>
      </p:grpSp>
      <p:cxnSp>
        <p:nvCxnSpPr>
          <p:cNvPr id="61" name="Straight Arrow Connector 60"/>
          <p:cNvCxnSpPr/>
          <p:nvPr/>
        </p:nvCxnSpPr>
        <p:spPr>
          <a:xfrm>
            <a:off x="2047890" y="2902747"/>
            <a:ext cx="5169437" cy="0"/>
          </a:xfrm>
          <a:prstGeom prst="straightConnector1">
            <a:avLst/>
          </a:prstGeom>
          <a:ln w="76200">
            <a:solidFill>
              <a:schemeClr val="bg1">
                <a:lumMod val="50000"/>
              </a:schemeClr>
            </a:solidFill>
            <a:headEnd type="arrow"/>
            <a:tailEnd type="arrow"/>
          </a:ln>
        </p:spPr>
        <p:style>
          <a:lnRef idx="2">
            <a:schemeClr val="accent1"/>
          </a:lnRef>
          <a:fillRef idx="0">
            <a:schemeClr val="accent1"/>
          </a:fillRef>
          <a:effectRef idx="1">
            <a:schemeClr val="accent1"/>
          </a:effectRef>
          <a:fontRef idx="minor">
            <a:schemeClr val="tx1"/>
          </a:fontRef>
        </p:style>
      </p:cxnSp>
      <p:pic>
        <p:nvPicPr>
          <p:cNvPr id="62" name="Picture 61" descr="router.png"/>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5399527" y="2735185"/>
            <a:ext cx="465319" cy="342010"/>
          </a:xfrm>
          <a:prstGeom prst="rect">
            <a:avLst/>
          </a:prstGeom>
        </p:spPr>
      </p:pic>
      <p:cxnSp>
        <p:nvCxnSpPr>
          <p:cNvPr id="63" name="Straight Arrow Connector 62"/>
          <p:cNvCxnSpPr>
            <a:stCxn id="17" idx="1"/>
            <a:endCxn id="62" idx="0"/>
          </p:cNvCxnSpPr>
          <p:nvPr/>
        </p:nvCxnSpPr>
        <p:spPr>
          <a:xfrm flipH="1">
            <a:off x="5632187" y="873404"/>
            <a:ext cx="1881039" cy="1861781"/>
          </a:xfrm>
          <a:prstGeom prst="straightConnector1">
            <a:avLst/>
          </a:prstGeom>
          <a:ln w="76200">
            <a:solidFill>
              <a:srgbClr val="FF0000"/>
            </a:solidFill>
            <a:headEnd type="arrow"/>
            <a:tailEnd type="arrow"/>
          </a:ln>
        </p:spPr>
        <p:style>
          <a:lnRef idx="2">
            <a:schemeClr val="accent1"/>
          </a:lnRef>
          <a:fillRef idx="0">
            <a:schemeClr val="accent1"/>
          </a:fillRef>
          <a:effectRef idx="1">
            <a:schemeClr val="accent1"/>
          </a:effectRef>
          <a:fontRef idx="minor">
            <a:schemeClr val="tx1"/>
          </a:fontRef>
        </p:style>
      </p:cxnSp>
      <p:sp>
        <p:nvSpPr>
          <p:cNvPr id="65" name="Cloud 64"/>
          <p:cNvSpPr/>
          <p:nvPr/>
        </p:nvSpPr>
        <p:spPr>
          <a:xfrm>
            <a:off x="1691823" y="4050907"/>
            <a:ext cx="1323809" cy="1260850"/>
          </a:xfrm>
          <a:prstGeom prst="cloud">
            <a:avLst/>
          </a:prstGeom>
          <a:noFill/>
          <a:ln w="85725" cap="flat">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defTabSz="457200"/>
            <a:endParaRPr lang="en-US">
              <a:solidFill>
                <a:prstClr val="white"/>
              </a:solidFill>
              <a:latin typeface="Calibri"/>
            </a:endParaRPr>
          </a:p>
        </p:txBody>
      </p:sp>
      <p:sp>
        <p:nvSpPr>
          <p:cNvPr id="79" name="Cloud 78"/>
          <p:cNvSpPr/>
          <p:nvPr/>
        </p:nvSpPr>
        <p:spPr>
          <a:xfrm>
            <a:off x="3458169" y="3968279"/>
            <a:ext cx="1941358" cy="1260850"/>
          </a:xfrm>
          <a:prstGeom prst="cloud">
            <a:avLst/>
          </a:prstGeom>
          <a:noFill/>
          <a:ln w="85725" cap="flat">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defTabSz="457200"/>
            <a:endParaRPr lang="en-US">
              <a:solidFill>
                <a:prstClr val="white"/>
              </a:solidFill>
              <a:latin typeface="Calibri"/>
            </a:endParaRPr>
          </a:p>
        </p:txBody>
      </p:sp>
      <p:sp>
        <p:nvSpPr>
          <p:cNvPr id="82" name="Cloud 81"/>
          <p:cNvSpPr/>
          <p:nvPr/>
        </p:nvSpPr>
        <p:spPr>
          <a:xfrm>
            <a:off x="5632187" y="3980352"/>
            <a:ext cx="1552007" cy="1260850"/>
          </a:xfrm>
          <a:prstGeom prst="cloud">
            <a:avLst/>
          </a:prstGeom>
          <a:noFill/>
          <a:ln w="85725" cap="flat">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defTabSz="457200"/>
            <a:endParaRPr lang="en-US">
              <a:solidFill>
                <a:prstClr val="white"/>
              </a:solidFill>
              <a:latin typeface="Calibri"/>
            </a:endParaRPr>
          </a:p>
        </p:txBody>
      </p:sp>
      <p:sp>
        <p:nvSpPr>
          <p:cNvPr id="68" name="Cloud 67"/>
          <p:cNvSpPr/>
          <p:nvPr/>
        </p:nvSpPr>
        <p:spPr>
          <a:xfrm>
            <a:off x="6699010" y="264695"/>
            <a:ext cx="2048414" cy="1724147"/>
          </a:xfrm>
          <a:prstGeom prst="cloud">
            <a:avLst/>
          </a:prstGeom>
          <a:noFill/>
          <a:ln w="85725" cap="flat">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defTabSz="457200"/>
            <a:endParaRPr lang="en-US">
              <a:solidFill>
                <a:prstClr val="white"/>
              </a:solidFill>
              <a:latin typeface="Calibri"/>
            </a:endParaRPr>
          </a:p>
        </p:txBody>
      </p:sp>
      <p:sp>
        <p:nvSpPr>
          <p:cNvPr id="31" name="TextBox 30"/>
          <p:cNvSpPr txBox="1"/>
          <p:nvPr/>
        </p:nvSpPr>
        <p:spPr>
          <a:xfrm>
            <a:off x="968484" y="1968369"/>
            <a:ext cx="1095172" cy="400110"/>
          </a:xfrm>
          <a:prstGeom prst="rect">
            <a:avLst/>
          </a:prstGeom>
          <a:solidFill>
            <a:srgbClr val="FFFF00"/>
          </a:solidFill>
        </p:spPr>
        <p:txBody>
          <a:bodyPr wrap="none" rtlCol="0">
            <a:spAutoFit/>
          </a:bodyPr>
          <a:lstStyle/>
          <a:p>
            <a:pPr defTabSz="457200"/>
            <a:r>
              <a:rPr lang="en-US" sz="2000" b="1" dirty="0" smtClean="0">
                <a:solidFill>
                  <a:prstClr val="black"/>
                </a:solidFill>
                <a:latin typeface="Calibri"/>
              </a:rPr>
              <a:t>Provider</a:t>
            </a:r>
            <a:endParaRPr lang="en-US" sz="2000" b="1" dirty="0">
              <a:solidFill>
                <a:prstClr val="black"/>
              </a:solidFill>
              <a:latin typeface="Calibri"/>
            </a:endParaRPr>
          </a:p>
        </p:txBody>
      </p:sp>
      <p:sp>
        <p:nvSpPr>
          <p:cNvPr id="32" name="TextBox 31"/>
          <p:cNvSpPr txBox="1"/>
          <p:nvPr/>
        </p:nvSpPr>
        <p:spPr>
          <a:xfrm>
            <a:off x="1584970" y="5318795"/>
            <a:ext cx="1216098" cy="400110"/>
          </a:xfrm>
          <a:prstGeom prst="rect">
            <a:avLst/>
          </a:prstGeom>
          <a:solidFill>
            <a:srgbClr val="FFFF00"/>
          </a:solidFill>
        </p:spPr>
        <p:txBody>
          <a:bodyPr wrap="none" rtlCol="0">
            <a:spAutoFit/>
          </a:bodyPr>
          <a:lstStyle/>
          <a:p>
            <a:pPr defTabSz="457200"/>
            <a:r>
              <a:rPr lang="en-US" sz="2000" b="1" dirty="0" smtClean="0">
                <a:solidFill>
                  <a:prstClr val="black"/>
                </a:solidFill>
                <a:latin typeface="Calibri"/>
              </a:rPr>
              <a:t>Customer</a:t>
            </a:r>
            <a:endParaRPr lang="en-US" sz="2000" b="1" dirty="0">
              <a:solidFill>
                <a:prstClr val="black"/>
              </a:solidFill>
              <a:latin typeface="Calibri"/>
            </a:endParaRPr>
          </a:p>
        </p:txBody>
      </p:sp>
      <p:sp>
        <p:nvSpPr>
          <p:cNvPr id="34" name="TextBox 33"/>
          <p:cNvSpPr txBox="1"/>
          <p:nvPr/>
        </p:nvSpPr>
        <p:spPr>
          <a:xfrm>
            <a:off x="3934006" y="5241202"/>
            <a:ext cx="1095172" cy="400110"/>
          </a:xfrm>
          <a:prstGeom prst="rect">
            <a:avLst/>
          </a:prstGeom>
          <a:solidFill>
            <a:srgbClr val="FFFF00"/>
          </a:solidFill>
        </p:spPr>
        <p:txBody>
          <a:bodyPr wrap="none" rtlCol="0">
            <a:spAutoFit/>
          </a:bodyPr>
          <a:lstStyle/>
          <a:p>
            <a:pPr defTabSz="457200"/>
            <a:r>
              <a:rPr lang="en-US" sz="2000" b="1" dirty="0" smtClean="0">
                <a:solidFill>
                  <a:prstClr val="black"/>
                </a:solidFill>
                <a:latin typeface="Calibri"/>
              </a:rPr>
              <a:t>Provider</a:t>
            </a:r>
            <a:endParaRPr lang="en-US" sz="2000" b="1" dirty="0">
              <a:solidFill>
                <a:prstClr val="black"/>
              </a:solidFill>
              <a:latin typeface="Calibri"/>
            </a:endParaRPr>
          </a:p>
        </p:txBody>
      </p:sp>
      <p:sp>
        <p:nvSpPr>
          <p:cNvPr id="3" name="Freeform 2"/>
          <p:cNvSpPr/>
          <p:nvPr/>
        </p:nvSpPr>
        <p:spPr>
          <a:xfrm>
            <a:off x="1813988" y="3457222"/>
            <a:ext cx="5806012" cy="1341510"/>
          </a:xfrm>
          <a:custGeom>
            <a:avLst/>
            <a:gdLst>
              <a:gd name="connsiteX0" fmla="*/ 6345 w 5806012"/>
              <a:gd name="connsiteY0" fmla="*/ 155222 h 1341510"/>
              <a:gd name="connsiteX1" fmla="*/ 740123 w 5806012"/>
              <a:gd name="connsiteY1" fmla="*/ 1072445 h 1341510"/>
              <a:gd name="connsiteX2" fmla="*/ 4648901 w 5806012"/>
              <a:gd name="connsiteY2" fmla="*/ 1270000 h 1341510"/>
              <a:gd name="connsiteX3" fmla="*/ 5806012 w 5806012"/>
              <a:gd name="connsiteY3" fmla="*/ 0 h 1341510"/>
            </a:gdLst>
            <a:ahLst/>
            <a:cxnLst>
              <a:cxn ang="0">
                <a:pos x="connsiteX0" y="connsiteY0"/>
              </a:cxn>
              <a:cxn ang="0">
                <a:pos x="connsiteX1" y="connsiteY1"/>
              </a:cxn>
              <a:cxn ang="0">
                <a:pos x="connsiteX2" y="connsiteY2"/>
              </a:cxn>
              <a:cxn ang="0">
                <a:pos x="connsiteX3" y="connsiteY3"/>
              </a:cxn>
            </a:cxnLst>
            <a:rect l="l" t="t" r="r" b="b"/>
            <a:pathLst>
              <a:path w="5806012" h="1341510">
                <a:moveTo>
                  <a:pt x="6345" y="155222"/>
                </a:moveTo>
                <a:cubicBezTo>
                  <a:pt x="-13646" y="520935"/>
                  <a:pt x="-33636" y="886649"/>
                  <a:pt x="740123" y="1072445"/>
                </a:cubicBezTo>
                <a:cubicBezTo>
                  <a:pt x="1513882" y="1258241"/>
                  <a:pt x="3804586" y="1448741"/>
                  <a:pt x="4648901" y="1270000"/>
                </a:cubicBezTo>
                <a:cubicBezTo>
                  <a:pt x="5493216" y="1091259"/>
                  <a:pt x="5806012" y="0"/>
                  <a:pt x="5806012" y="0"/>
                </a:cubicBezTo>
              </a:path>
            </a:pathLst>
          </a:custGeom>
          <a:ln w="85725">
            <a:solidFill>
              <a:srgbClr val="008000"/>
            </a:solidFill>
            <a:headEnd type="arrow"/>
            <a:tailEnd type="arrow"/>
          </a:ln>
        </p:spPr>
        <p:style>
          <a:lnRef idx="2">
            <a:schemeClr val="accent1"/>
          </a:lnRef>
          <a:fillRef idx="0">
            <a:schemeClr val="accent1"/>
          </a:fillRef>
          <a:effectRef idx="1">
            <a:schemeClr val="accent1"/>
          </a:effectRef>
          <a:fontRef idx="minor">
            <a:schemeClr val="tx1"/>
          </a:fontRef>
        </p:style>
        <p:txBody>
          <a:bodyPr rtlCol="0" anchor="ctr"/>
          <a:lstStyle/>
          <a:p>
            <a:pPr algn="ctr" defTabSz="457200"/>
            <a:endParaRPr lang="en-US">
              <a:solidFill>
                <a:prstClr val="black"/>
              </a:solidFill>
              <a:latin typeface="Calibri"/>
            </a:endParaRPr>
          </a:p>
        </p:txBody>
      </p:sp>
      <p:pic>
        <p:nvPicPr>
          <p:cNvPr id="35" name="Picture 34" descr="dollar-46-1.png"/>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2072475" y="3788729"/>
            <a:ext cx="757949" cy="1396881"/>
          </a:xfrm>
          <a:prstGeom prst="rect">
            <a:avLst/>
          </a:prstGeom>
        </p:spPr>
      </p:pic>
      <p:sp>
        <p:nvSpPr>
          <p:cNvPr id="2" name="Footer Placeholder 1"/>
          <p:cNvSpPr>
            <a:spLocks noGrp="1"/>
          </p:cNvSpPr>
          <p:nvPr>
            <p:ph type="ftr" sz="quarter" idx="11"/>
          </p:nvPr>
        </p:nvSpPr>
        <p:spPr/>
        <p:txBody>
          <a:bodyPr/>
          <a:lstStyle/>
          <a:p>
            <a:r>
              <a:rPr lang="en-US" smtClean="0">
                <a:solidFill>
                  <a:prstClr val="black">
                    <a:tint val="75000"/>
                  </a:prstClr>
                </a:solidFill>
                <a:latin typeface="Calibri"/>
              </a:rPr>
              <a:t>CS660 - Advanced Information Assurance - UMassAmherst</a:t>
            </a:r>
            <a:endParaRPr lang="en-US">
              <a:solidFill>
                <a:prstClr val="black">
                  <a:tint val="75000"/>
                </a:prstClr>
              </a:solidFill>
              <a:latin typeface="Calibri"/>
            </a:endParaRPr>
          </a:p>
        </p:txBody>
      </p:sp>
    </p:spTree>
    <p:extLst>
      <p:ext uri="{BB962C8B-B14F-4D97-AF65-F5344CB8AC3E}">
        <p14:creationId xmlns:p14="http://schemas.microsoft.com/office/powerpoint/2010/main" val="12382221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5"/>
                                        </p:tgtEl>
                                        <p:attrNameLst>
                                          <p:attrName>style.visibility</p:attrName>
                                        </p:attrNameLst>
                                      </p:cBhvr>
                                      <p:to>
                                        <p:strVal val="visible"/>
                                      </p:to>
                                    </p:set>
                                    <p:animEffect transition="in" filter="fade">
                                      <p:cBhvr>
                                        <p:cTn id="7" dur="500"/>
                                        <p:tgtEl>
                                          <p:spTgt spid="65"/>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2"/>
                                        </p:tgtEl>
                                        <p:attrNameLst>
                                          <p:attrName>style.visibility</p:attrName>
                                        </p:attrNameLst>
                                      </p:cBhvr>
                                      <p:to>
                                        <p:strVal val="visible"/>
                                      </p:to>
                                    </p:set>
                                    <p:animEffect transition="in" filter="fade">
                                      <p:cBhvr>
                                        <p:cTn id="10" dur="500"/>
                                        <p:tgtEl>
                                          <p:spTgt spid="32"/>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34"/>
                                        </p:tgtEl>
                                        <p:attrNameLst>
                                          <p:attrName>style.visibility</p:attrName>
                                        </p:attrNameLst>
                                      </p:cBhvr>
                                      <p:to>
                                        <p:strVal val="visible"/>
                                      </p:to>
                                    </p:set>
                                    <p:animEffect transition="in" filter="fade">
                                      <p:cBhvr>
                                        <p:cTn id="13" dur="500"/>
                                        <p:tgtEl>
                                          <p:spTgt spid="34"/>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79"/>
                                        </p:tgtEl>
                                        <p:attrNameLst>
                                          <p:attrName>style.visibility</p:attrName>
                                        </p:attrNameLst>
                                      </p:cBhvr>
                                      <p:to>
                                        <p:strVal val="visible"/>
                                      </p:to>
                                    </p:set>
                                    <p:animEffect transition="in" filter="fade">
                                      <p:cBhvr>
                                        <p:cTn id="16" dur="500"/>
                                        <p:tgtEl>
                                          <p:spTgt spid="79"/>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3"/>
                                        </p:tgtEl>
                                        <p:attrNameLst>
                                          <p:attrName>style.visibility</p:attrName>
                                        </p:attrNameLst>
                                      </p:cBhvr>
                                      <p:to>
                                        <p:strVal val="visible"/>
                                      </p:to>
                                    </p:set>
                                    <p:animEffect transition="in" filter="fade">
                                      <p:cBhvr>
                                        <p:cTn id="19" dur="500"/>
                                        <p:tgtEl>
                                          <p:spTgt spid="3"/>
                                        </p:tgtEl>
                                      </p:cBhvr>
                                    </p:animEffect>
                                  </p:childTnLst>
                                </p:cTn>
                              </p:par>
                              <p:par>
                                <p:cTn id="20" presetID="10" presetClass="entr" presetSubtype="0" fill="hold" grpId="0" nodeType="withEffect">
                                  <p:stCondLst>
                                    <p:cond delay="0"/>
                                  </p:stCondLst>
                                  <p:childTnLst>
                                    <p:set>
                                      <p:cBhvr>
                                        <p:cTn id="21" dur="1" fill="hold">
                                          <p:stCondLst>
                                            <p:cond delay="0"/>
                                          </p:stCondLst>
                                        </p:cTn>
                                        <p:tgtEl>
                                          <p:spTgt spid="82"/>
                                        </p:tgtEl>
                                        <p:attrNameLst>
                                          <p:attrName>style.visibility</p:attrName>
                                        </p:attrNameLst>
                                      </p:cBhvr>
                                      <p:to>
                                        <p:strVal val="visible"/>
                                      </p:to>
                                    </p:set>
                                    <p:animEffect transition="in" filter="fade">
                                      <p:cBhvr>
                                        <p:cTn id="22" dur="500"/>
                                        <p:tgtEl>
                                          <p:spTgt spid="82"/>
                                        </p:tgtEl>
                                      </p:cBhvr>
                                    </p:animEffect>
                                  </p:childTnLst>
                                </p:cTn>
                              </p:par>
                              <p:par>
                                <p:cTn id="23" presetID="10" presetClass="entr" presetSubtype="0" fill="hold" grpId="0" nodeType="withEffect">
                                  <p:stCondLst>
                                    <p:cond delay="0"/>
                                  </p:stCondLst>
                                  <p:childTnLst>
                                    <p:set>
                                      <p:cBhvr>
                                        <p:cTn id="24" dur="1" fill="hold">
                                          <p:stCondLst>
                                            <p:cond delay="0"/>
                                          </p:stCondLst>
                                        </p:cTn>
                                        <p:tgtEl>
                                          <p:spTgt spid="31"/>
                                        </p:tgtEl>
                                        <p:attrNameLst>
                                          <p:attrName>style.visibility</p:attrName>
                                        </p:attrNameLst>
                                      </p:cBhvr>
                                      <p:to>
                                        <p:strVal val="visible"/>
                                      </p:to>
                                    </p:set>
                                    <p:animEffect transition="in" filter="fade">
                                      <p:cBhvr>
                                        <p:cTn id="25" dur="500"/>
                                        <p:tgtEl>
                                          <p:spTgt spid="31"/>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nodeType="clickEffect">
                                  <p:stCondLst>
                                    <p:cond delay="0"/>
                                  </p:stCondLst>
                                  <p:childTnLst>
                                    <p:set>
                                      <p:cBhvr>
                                        <p:cTn id="29" dur="1" fill="hold">
                                          <p:stCondLst>
                                            <p:cond delay="0"/>
                                          </p:stCondLst>
                                        </p:cTn>
                                        <p:tgtEl>
                                          <p:spTgt spid="35"/>
                                        </p:tgtEl>
                                        <p:attrNameLst>
                                          <p:attrName>style.visibility</p:attrName>
                                        </p:attrNameLst>
                                      </p:cBhvr>
                                      <p:to>
                                        <p:strVal val="visible"/>
                                      </p:to>
                                    </p:set>
                                    <p:animEffect transition="in" filter="fade">
                                      <p:cBhvr>
                                        <p:cTn id="30" dur="500"/>
                                        <p:tgtEl>
                                          <p:spTgt spid="3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5" grpId="0" animBg="1"/>
      <p:bldP spid="79" grpId="0" animBg="1"/>
      <p:bldP spid="82" grpId="0" animBg="1"/>
      <p:bldP spid="31" grpId="0" animBg="1"/>
      <p:bldP spid="32" grpId="0" animBg="1"/>
      <p:bldP spid="34" grpId="0" animBg="1"/>
      <p:bldP spid="3"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 name="Group 9"/>
          <p:cNvGrpSpPr/>
          <p:nvPr/>
        </p:nvGrpSpPr>
        <p:grpSpPr>
          <a:xfrm>
            <a:off x="34321" y="377583"/>
            <a:ext cx="3226286" cy="6392567"/>
            <a:chOff x="34321" y="377583"/>
            <a:chExt cx="3226286" cy="6392567"/>
          </a:xfrm>
        </p:grpSpPr>
        <p:sp>
          <p:nvSpPr>
            <p:cNvPr id="8" name="Freeform 7"/>
            <p:cNvSpPr/>
            <p:nvPr/>
          </p:nvSpPr>
          <p:spPr>
            <a:xfrm>
              <a:off x="34321" y="377583"/>
              <a:ext cx="3226286" cy="5537889"/>
            </a:xfrm>
            <a:custGeom>
              <a:avLst/>
              <a:gdLst>
                <a:gd name="connsiteX0" fmla="*/ 68645 w 2711452"/>
                <a:gd name="connsiteY0" fmla="*/ 526329 h 5537889"/>
                <a:gd name="connsiteX1" fmla="*/ 91526 w 2711452"/>
                <a:gd name="connsiteY1" fmla="*/ 308932 h 5537889"/>
                <a:gd name="connsiteX2" fmla="*/ 102967 w 2711452"/>
                <a:gd name="connsiteY2" fmla="*/ 274606 h 5537889"/>
                <a:gd name="connsiteX3" fmla="*/ 148730 w 2711452"/>
                <a:gd name="connsiteY3" fmla="*/ 240281 h 5537889"/>
                <a:gd name="connsiteX4" fmla="*/ 205933 w 2711452"/>
                <a:gd name="connsiteY4" fmla="*/ 183071 h 5537889"/>
                <a:gd name="connsiteX5" fmla="*/ 263137 w 2711452"/>
                <a:gd name="connsiteY5" fmla="*/ 137303 h 5537889"/>
                <a:gd name="connsiteX6" fmla="*/ 400426 w 2711452"/>
                <a:gd name="connsiteY6" fmla="*/ 114420 h 5537889"/>
                <a:gd name="connsiteX7" fmla="*/ 560596 w 2711452"/>
                <a:gd name="connsiteY7" fmla="*/ 102978 h 5537889"/>
                <a:gd name="connsiteX8" fmla="*/ 617799 w 2711452"/>
                <a:gd name="connsiteY8" fmla="*/ 80094 h 5537889"/>
                <a:gd name="connsiteX9" fmla="*/ 675003 w 2711452"/>
                <a:gd name="connsiteY9" fmla="*/ 68652 h 5537889"/>
                <a:gd name="connsiteX10" fmla="*/ 709325 w 2711452"/>
                <a:gd name="connsiteY10" fmla="*/ 45768 h 5537889"/>
                <a:gd name="connsiteX11" fmla="*/ 789410 w 2711452"/>
                <a:gd name="connsiteY11" fmla="*/ 34326 h 5537889"/>
                <a:gd name="connsiteX12" fmla="*/ 823732 w 2711452"/>
                <a:gd name="connsiteY12" fmla="*/ 22884 h 5537889"/>
                <a:gd name="connsiteX13" fmla="*/ 961021 w 2711452"/>
                <a:gd name="connsiteY13" fmla="*/ 0 h 5537889"/>
                <a:gd name="connsiteX14" fmla="*/ 1258480 w 2711452"/>
                <a:gd name="connsiteY14" fmla="*/ 22884 h 5537889"/>
                <a:gd name="connsiteX15" fmla="*/ 1304243 w 2711452"/>
                <a:gd name="connsiteY15" fmla="*/ 57210 h 5537889"/>
                <a:gd name="connsiteX16" fmla="*/ 1395769 w 2711452"/>
                <a:gd name="connsiteY16" fmla="*/ 102978 h 5537889"/>
                <a:gd name="connsiteX17" fmla="*/ 1487295 w 2711452"/>
                <a:gd name="connsiteY17" fmla="*/ 137303 h 5537889"/>
                <a:gd name="connsiteX18" fmla="*/ 1590261 w 2711452"/>
                <a:gd name="connsiteY18" fmla="*/ 171629 h 5537889"/>
                <a:gd name="connsiteX19" fmla="*/ 1624583 w 2711452"/>
                <a:gd name="connsiteY19" fmla="*/ 194513 h 5537889"/>
                <a:gd name="connsiteX20" fmla="*/ 1670346 w 2711452"/>
                <a:gd name="connsiteY20" fmla="*/ 205955 h 5537889"/>
                <a:gd name="connsiteX21" fmla="*/ 1773313 w 2711452"/>
                <a:gd name="connsiteY21" fmla="*/ 251723 h 5537889"/>
                <a:gd name="connsiteX22" fmla="*/ 1807635 w 2711452"/>
                <a:gd name="connsiteY22" fmla="*/ 286048 h 5537889"/>
                <a:gd name="connsiteX23" fmla="*/ 1841957 w 2711452"/>
                <a:gd name="connsiteY23" fmla="*/ 308932 h 5537889"/>
                <a:gd name="connsiteX24" fmla="*/ 1876279 w 2711452"/>
                <a:gd name="connsiteY24" fmla="*/ 377584 h 5537889"/>
                <a:gd name="connsiteX25" fmla="*/ 1899161 w 2711452"/>
                <a:gd name="connsiteY25" fmla="*/ 411909 h 5537889"/>
                <a:gd name="connsiteX26" fmla="*/ 2356790 w 2711452"/>
                <a:gd name="connsiteY26" fmla="*/ 400467 h 5537889"/>
                <a:gd name="connsiteX27" fmla="*/ 2368230 w 2711452"/>
                <a:gd name="connsiteY27" fmla="*/ 526329 h 5537889"/>
                <a:gd name="connsiteX28" fmla="*/ 2391112 w 2711452"/>
                <a:gd name="connsiteY28" fmla="*/ 663632 h 5537889"/>
                <a:gd name="connsiteX29" fmla="*/ 2402553 w 2711452"/>
                <a:gd name="connsiteY29" fmla="*/ 778051 h 5537889"/>
                <a:gd name="connsiteX30" fmla="*/ 2413993 w 2711452"/>
                <a:gd name="connsiteY30" fmla="*/ 915354 h 5537889"/>
                <a:gd name="connsiteX31" fmla="*/ 2436875 w 2711452"/>
                <a:gd name="connsiteY31" fmla="*/ 995447 h 5537889"/>
                <a:gd name="connsiteX32" fmla="*/ 2471197 w 2711452"/>
                <a:gd name="connsiteY32" fmla="*/ 1086983 h 5537889"/>
                <a:gd name="connsiteX33" fmla="*/ 2482638 w 2711452"/>
                <a:gd name="connsiteY33" fmla="*/ 1121308 h 5537889"/>
                <a:gd name="connsiteX34" fmla="*/ 2516960 w 2711452"/>
                <a:gd name="connsiteY34" fmla="*/ 1167076 h 5537889"/>
                <a:gd name="connsiteX35" fmla="*/ 2539841 w 2711452"/>
                <a:gd name="connsiteY35" fmla="*/ 1247169 h 5537889"/>
                <a:gd name="connsiteX36" fmla="*/ 2551282 w 2711452"/>
                <a:gd name="connsiteY36" fmla="*/ 1350147 h 5537889"/>
                <a:gd name="connsiteX37" fmla="*/ 2539841 w 2711452"/>
                <a:gd name="connsiteY37" fmla="*/ 1945126 h 5537889"/>
                <a:gd name="connsiteX38" fmla="*/ 2516960 w 2711452"/>
                <a:gd name="connsiteY38" fmla="*/ 2036662 h 5537889"/>
                <a:gd name="connsiteX39" fmla="*/ 2494078 w 2711452"/>
                <a:gd name="connsiteY39" fmla="*/ 2116755 h 5537889"/>
                <a:gd name="connsiteX40" fmla="*/ 2516960 w 2711452"/>
                <a:gd name="connsiteY40" fmla="*/ 2311268 h 5537889"/>
                <a:gd name="connsiteX41" fmla="*/ 2539841 w 2711452"/>
                <a:gd name="connsiteY41" fmla="*/ 2345594 h 5537889"/>
                <a:gd name="connsiteX42" fmla="*/ 2574163 w 2711452"/>
                <a:gd name="connsiteY42" fmla="*/ 2368477 h 5537889"/>
                <a:gd name="connsiteX43" fmla="*/ 2597045 w 2711452"/>
                <a:gd name="connsiteY43" fmla="*/ 2402803 h 5537889"/>
                <a:gd name="connsiteX44" fmla="*/ 2619926 w 2711452"/>
                <a:gd name="connsiteY44" fmla="*/ 2528664 h 5537889"/>
                <a:gd name="connsiteX45" fmla="*/ 2608486 w 2711452"/>
                <a:gd name="connsiteY45" fmla="*/ 2746061 h 5537889"/>
                <a:gd name="connsiteX46" fmla="*/ 2597045 w 2711452"/>
                <a:gd name="connsiteY46" fmla="*/ 2791828 h 5537889"/>
                <a:gd name="connsiteX47" fmla="*/ 2585604 w 2711452"/>
                <a:gd name="connsiteY47" fmla="*/ 2906248 h 5537889"/>
                <a:gd name="connsiteX48" fmla="*/ 2597045 w 2711452"/>
                <a:gd name="connsiteY48" fmla="*/ 3535553 h 5537889"/>
                <a:gd name="connsiteX49" fmla="*/ 2619926 w 2711452"/>
                <a:gd name="connsiteY49" fmla="*/ 3581321 h 5537889"/>
                <a:gd name="connsiteX50" fmla="*/ 2631367 w 2711452"/>
                <a:gd name="connsiteY50" fmla="*/ 3627089 h 5537889"/>
                <a:gd name="connsiteX51" fmla="*/ 2677130 w 2711452"/>
                <a:gd name="connsiteY51" fmla="*/ 3695740 h 5537889"/>
                <a:gd name="connsiteX52" fmla="*/ 2711452 w 2711452"/>
                <a:gd name="connsiteY52" fmla="*/ 3867369 h 5537889"/>
                <a:gd name="connsiteX53" fmla="*/ 2700011 w 2711452"/>
                <a:gd name="connsiteY53" fmla="*/ 4141975 h 5537889"/>
                <a:gd name="connsiteX54" fmla="*/ 2665689 w 2711452"/>
                <a:gd name="connsiteY54" fmla="*/ 4233510 h 5537889"/>
                <a:gd name="connsiteX55" fmla="*/ 2642808 w 2711452"/>
                <a:gd name="connsiteY55" fmla="*/ 4267836 h 5537889"/>
                <a:gd name="connsiteX56" fmla="*/ 2608486 w 2711452"/>
                <a:gd name="connsiteY56" fmla="*/ 4347929 h 5537889"/>
                <a:gd name="connsiteX57" fmla="*/ 2597045 w 2711452"/>
                <a:gd name="connsiteY57" fmla="*/ 4428023 h 5537889"/>
                <a:gd name="connsiteX58" fmla="*/ 2585604 w 2711452"/>
                <a:gd name="connsiteY58" fmla="*/ 5206073 h 5537889"/>
                <a:gd name="connsiteX59" fmla="*/ 2516960 w 2711452"/>
                <a:gd name="connsiteY59" fmla="*/ 5217515 h 5537889"/>
                <a:gd name="connsiteX60" fmla="*/ 2459756 w 2711452"/>
                <a:gd name="connsiteY60" fmla="*/ 5228957 h 5537889"/>
                <a:gd name="connsiteX61" fmla="*/ 2413993 w 2711452"/>
                <a:gd name="connsiteY61" fmla="*/ 5240399 h 5537889"/>
                <a:gd name="connsiteX62" fmla="*/ 2242382 w 2711452"/>
                <a:gd name="connsiteY62" fmla="*/ 5274725 h 5537889"/>
                <a:gd name="connsiteX63" fmla="*/ 2139416 w 2711452"/>
                <a:gd name="connsiteY63" fmla="*/ 5366260 h 5537889"/>
                <a:gd name="connsiteX64" fmla="*/ 2116534 w 2711452"/>
                <a:gd name="connsiteY64" fmla="*/ 5400586 h 5537889"/>
                <a:gd name="connsiteX65" fmla="*/ 2105094 w 2711452"/>
                <a:gd name="connsiteY65" fmla="*/ 5434912 h 5537889"/>
                <a:gd name="connsiteX66" fmla="*/ 2047890 w 2711452"/>
                <a:gd name="connsiteY66" fmla="*/ 5480679 h 5537889"/>
                <a:gd name="connsiteX67" fmla="*/ 2002127 w 2711452"/>
                <a:gd name="connsiteY67" fmla="*/ 5492121 h 5537889"/>
                <a:gd name="connsiteX68" fmla="*/ 1967805 w 2711452"/>
                <a:gd name="connsiteY68" fmla="*/ 5515005 h 5537889"/>
                <a:gd name="connsiteX69" fmla="*/ 1418650 w 2711452"/>
                <a:gd name="connsiteY69" fmla="*/ 5537889 h 5537889"/>
                <a:gd name="connsiteX70" fmla="*/ 1063988 w 2711452"/>
                <a:gd name="connsiteY70" fmla="*/ 5515005 h 5537889"/>
                <a:gd name="connsiteX71" fmla="*/ 1006784 w 2711452"/>
                <a:gd name="connsiteY71" fmla="*/ 5503563 h 5537889"/>
                <a:gd name="connsiteX72" fmla="*/ 858055 w 2711452"/>
                <a:gd name="connsiteY72" fmla="*/ 5366260 h 5537889"/>
                <a:gd name="connsiteX73" fmla="*/ 777970 w 2711452"/>
                <a:gd name="connsiteY73" fmla="*/ 5297609 h 5537889"/>
                <a:gd name="connsiteX74" fmla="*/ 709325 w 2711452"/>
                <a:gd name="connsiteY74" fmla="*/ 5183189 h 5537889"/>
                <a:gd name="connsiteX75" fmla="*/ 686444 w 2711452"/>
                <a:gd name="connsiteY75" fmla="*/ 5148864 h 5537889"/>
                <a:gd name="connsiteX76" fmla="*/ 663562 w 2711452"/>
                <a:gd name="connsiteY76" fmla="*/ 5068770 h 5537889"/>
                <a:gd name="connsiteX77" fmla="*/ 640681 w 2711452"/>
                <a:gd name="connsiteY77" fmla="*/ 5034445 h 5537889"/>
                <a:gd name="connsiteX78" fmla="*/ 629240 w 2711452"/>
                <a:gd name="connsiteY78" fmla="*/ 4988677 h 5537889"/>
                <a:gd name="connsiteX79" fmla="*/ 617799 w 2711452"/>
                <a:gd name="connsiteY79" fmla="*/ 4805606 h 5537889"/>
                <a:gd name="connsiteX80" fmla="*/ 549155 w 2711452"/>
                <a:gd name="connsiteY80" fmla="*/ 4782722 h 5537889"/>
                <a:gd name="connsiteX81" fmla="*/ 446188 w 2711452"/>
                <a:gd name="connsiteY81" fmla="*/ 4759838 h 5537889"/>
                <a:gd name="connsiteX82" fmla="*/ 377544 w 2711452"/>
                <a:gd name="connsiteY82" fmla="*/ 4714071 h 5537889"/>
                <a:gd name="connsiteX83" fmla="*/ 297459 w 2711452"/>
                <a:gd name="connsiteY83" fmla="*/ 4691187 h 5537889"/>
                <a:gd name="connsiteX84" fmla="*/ 274578 w 2711452"/>
                <a:gd name="connsiteY84" fmla="*/ 4622535 h 5537889"/>
                <a:gd name="connsiteX85" fmla="*/ 263137 w 2711452"/>
                <a:gd name="connsiteY85" fmla="*/ 4588210 h 5537889"/>
                <a:gd name="connsiteX86" fmla="*/ 251696 w 2711452"/>
                <a:gd name="connsiteY86" fmla="*/ 4531000 h 5537889"/>
                <a:gd name="connsiteX87" fmla="*/ 240255 w 2711452"/>
                <a:gd name="connsiteY87" fmla="*/ 4496674 h 5537889"/>
                <a:gd name="connsiteX88" fmla="*/ 205933 w 2711452"/>
                <a:gd name="connsiteY88" fmla="*/ 4485232 h 5537889"/>
                <a:gd name="connsiteX89" fmla="*/ 171611 w 2711452"/>
                <a:gd name="connsiteY89" fmla="*/ 4462349 h 5537889"/>
                <a:gd name="connsiteX90" fmla="*/ 137289 w 2711452"/>
                <a:gd name="connsiteY90" fmla="*/ 4393697 h 5537889"/>
                <a:gd name="connsiteX91" fmla="*/ 114407 w 2711452"/>
                <a:gd name="connsiteY91" fmla="*/ 4233510 h 5537889"/>
                <a:gd name="connsiteX92" fmla="*/ 91526 w 2711452"/>
                <a:gd name="connsiteY92" fmla="*/ 4199184 h 5537889"/>
                <a:gd name="connsiteX93" fmla="*/ 57204 w 2711452"/>
                <a:gd name="connsiteY93" fmla="*/ 3993230 h 5537889"/>
                <a:gd name="connsiteX94" fmla="*/ 22882 w 2711452"/>
                <a:gd name="connsiteY94" fmla="*/ 3878811 h 5537889"/>
                <a:gd name="connsiteX95" fmla="*/ 11441 w 2711452"/>
                <a:gd name="connsiteY95" fmla="*/ 3844485 h 5537889"/>
                <a:gd name="connsiteX96" fmla="*/ 0 w 2711452"/>
                <a:gd name="connsiteY96" fmla="*/ 3775833 h 5537889"/>
                <a:gd name="connsiteX97" fmla="*/ 11441 w 2711452"/>
                <a:gd name="connsiteY97" fmla="*/ 3444018 h 5537889"/>
                <a:gd name="connsiteX98" fmla="*/ 22882 w 2711452"/>
                <a:gd name="connsiteY98" fmla="*/ 3352482 h 5537889"/>
                <a:gd name="connsiteX99" fmla="*/ 34322 w 2711452"/>
                <a:gd name="connsiteY99" fmla="*/ 2471455 h 5537889"/>
                <a:gd name="connsiteX100" fmla="*/ 68645 w 2711452"/>
                <a:gd name="connsiteY100" fmla="*/ 2368477 h 5537889"/>
                <a:gd name="connsiteX101" fmla="*/ 148730 w 2711452"/>
                <a:gd name="connsiteY101" fmla="*/ 2242616 h 5537889"/>
                <a:gd name="connsiteX102" fmla="*/ 125848 w 2711452"/>
                <a:gd name="connsiteY102" fmla="*/ 2059546 h 5537889"/>
                <a:gd name="connsiteX103" fmla="*/ 102967 w 2711452"/>
                <a:gd name="connsiteY103" fmla="*/ 1945126 h 5537889"/>
                <a:gd name="connsiteX104" fmla="*/ 68645 w 2711452"/>
                <a:gd name="connsiteY104" fmla="*/ 1842149 h 5537889"/>
                <a:gd name="connsiteX105" fmla="*/ 57204 w 2711452"/>
                <a:gd name="connsiteY105" fmla="*/ 1773498 h 5537889"/>
                <a:gd name="connsiteX106" fmla="*/ 45763 w 2711452"/>
                <a:gd name="connsiteY106" fmla="*/ 1727730 h 5537889"/>
                <a:gd name="connsiteX107" fmla="*/ 34322 w 2711452"/>
                <a:gd name="connsiteY107" fmla="*/ 1659079 h 5537889"/>
                <a:gd name="connsiteX108" fmla="*/ 11441 w 2711452"/>
                <a:gd name="connsiteY108" fmla="*/ 1167076 h 5537889"/>
                <a:gd name="connsiteX109" fmla="*/ 22882 w 2711452"/>
                <a:gd name="connsiteY109" fmla="*/ 697957 h 5537889"/>
                <a:gd name="connsiteX110" fmla="*/ 57204 w 2711452"/>
                <a:gd name="connsiteY110" fmla="*/ 572096 h 5537889"/>
                <a:gd name="connsiteX111" fmla="*/ 68645 w 2711452"/>
                <a:gd name="connsiteY111" fmla="*/ 537770 h 5537889"/>
                <a:gd name="connsiteX112" fmla="*/ 68645 w 2711452"/>
                <a:gd name="connsiteY112" fmla="*/ 526329 h 55378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Lst>
              <a:rect l="l" t="t" r="r" b="b"/>
              <a:pathLst>
                <a:path w="2711452" h="5537889">
                  <a:moveTo>
                    <a:pt x="68645" y="526329"/>
                  </a:moveTo>
                  <a:cubicBezTo>
                    <a:pt x="77113" y="399283"/>
                    <a:pt x="67282" y="393794"/>
                    <a:pt x="91526" y="308932"/>
                  </a:cubicBezTo>
                  <a:cubicBezTo>
                    <a:pt x="94839" y="297335"/>
                    <a:pt x="95246" y="283872"/>
                    <a:pt x="102967" y="274606"/>
                  </a:cubicBezTo>
                  <a:cubicBezTo>
                    <a:pt x="115174" y="259957"/>
                    <a:pt x="133476" y="251723"/>
                    <a:pt x="148730" y="240281"/>
                  </a:cubicBezTo>
                  <a:cubicBezTo>
                    <a:pt x="187954" y="181438"/>
                    <a:pt x="151454" y="226659"/>
                    <a:pt x="205933" y="183071"/>
                  </a:cubicBezTo>
                  <a:cubicBezTo>
                    <a:pt x="241402" y="154693"/>
                    <a:pt x="216189" y="160780"/>
                    <a:pt x="263137" y="137303"/>
                  </a:cubicBezTo>
                  <a:cubicBezTo>
                    <a:pt x="300805" y="118467"/>
                    <a:pt x="369705" y="117092"/>
                    <a:pt x="400426" y="114420"/>
                  </a:cubicBezTo>
                  <a:cubicBezTo>
                    <a:pt x="453751" y="109783"/>
                    <a:pt x="507206" y="106792"/>
                    <a:pt x="560596" y="102978"/>
                  </a:cubicBezTo>
                  <a:cubicBezTo>
                    <a:pt x="579664" y="95350"/>
                    <a:pt x="598128" y="85996"/>
                    <a:pt x="617799" y="80094"/>
                  </a:cubicBezTo>
                  <a:cubicBezTo>
                    <a:pt x="636424" y="74506"/>
                    <a:pt x="656796" y="75480"/>
                    <a:pt x="675003" y="68652"/>
                  </a:cubicBezTo>
                  <a:cubicBezTo>
                    <a:pt x="687878" y="63823"/>
                    <a:pt x="696155" y="49720"/>
                    <a:pt x="709325" y="45768"/>
                  </a:cubicBezTo>
                  <a:cubicBezTo>
                    <a:pt x="735154" y="38019"/>
                    <a:pt x="762715" y="38140"/>
                    <a:pt x="789410" y="34326"/>
                  </a:cubicBezTo>
                  <a:cubicBezTo>
                    <a:pt x="800851" y="30512"/>
                    <a:pt x="811907" y="25249"/>
                    <a:pt x="823732" y="22884"/>
                  </a:cubicBezTo>
                  <a:cubicBezTo>
                    <a:pt x="869225" y="13784"/>
                    <a:pt x="961021" y="0"/>
                    <a:pt x="961021" y="0"/>
                  </a:cubicBezTo>
                  <a:cubicBezTo>
                    <a:pt x="1060174" y="7628"/>
                    <a:pt x="1160387" y="6533"/>
                    <a:pt x="1258480" y="22884"/>
                  </a:cubicBezTo>
                  <a:cubicBezTo>
                    <a:pt x="1277289" y="26019"/>
                    <a:pt x="1287772" y="47601"/>
                    <a:pt x="1304243" y="57210"/>
                  </a:cubicBezTo>
                  <a:cubicBezTo>
                    <a:pt x="1333706" y="74399"/>
                    <a:pt x="1363409" y="92190"/>
                    <a:pt x="1395769" y="102978"/>
                  </a:cubicBezTo>
                  <a:cubicBezTo>
                    <a:pt x="1521872" y="145017"/>
                    <a:pt x="1295774" y="68896"/>
                    <a:pt x="1487295" y="137303"/>
                  </a:cubicBezTo>
                  <a:cubicBezTo>
                    <a:pt x="1521366" y="149472"/>
                    <a:pt x="1560159" y="151559"/>
                    <a:pt x="1590261" y="171629"/>
                  </a:cubicBezTo>
                  <a:cubicBezTo>
                    <a:pt x="1601702" y="179257"/>
                    <a:pt x="1611945" y="189096"/>
                    <a:pt x="1624583" y="194513"/>
                  </a:cubicBezTo>
                  <a:cubicBezTo>
                    <a:pt x="1639035" y="200708"/>
                    <a:pt x="1655227" y="201635"/>
                    <a:pt x="1670346" y="205955"/>
                  </a:cubicBezTo>
                  <a:cubicBezTo>
                    <a:pt x="1705232" y="215924"/>
                    <a:pt x="1744170" y="232293"/>
                    <a:pt x="1773313" y="251723"/>
                  </a:cubicBezTo>
                  <a:cubicBezTo>
                    <a:pt x="1786775" y="260699"/>
                    <a:pt x="1795205" y="275689"/>
                    <a:pt x="1807635" y="286048"/>
                  </a:cubicBezTo>
                  <a:cubicBezTo>
                    <a:pt x="1818198" y="294851"/>
                    <a:pt x="1830516" y="301304"/>
                    <a:pt x="1841957" y="308932"/>
                  </a:cubicBezTo>
                  <a:cubicBezTo>
                    <a:pt x="1907539" y="407318"/>
                    <a:pt x="1828905" y="282829"/>
                    <a:pt x="1876279" y="377584"/>
                  </a:cubicBezTo>
                  <a:cubicBezTo>
                    <a:pt x="1882428" y="389883"/>
                    <a:pt x="1891534" y="400467"/>
                    <a:pt x="1899161" y="411909"/>
                  </a:cubicBezTo>
                  <a:cubicBezTo>
                    <a:pt x="2038132" y="388746"/>
                    <a:pt x="2228940" y="347558"/>
                    <a:pt x="2356790" y="400467"/>
                  </a:cubicBezTo>
                  <a:cubicBezTo>
                    <a:pt x="2395715" y="416576"/>
                    <a:pt x="2363821" y="484433"/>
                    <a:pt x="2368230" y="526329"/>
                  </a:cubicBezTo>
                  <a:cubicBezTo>
                    <a:pt x="2377968" y="618855"/>
                    <a:pt x="2374082" y="595506"/>
                    <a:pt x="2391112" y="663632"/>
                  </a:cubicBezTo>
                  <a:cubicBezTo>
                    <a:pt x="2394926" y="701772"/>
                    <a:pt x="2399083" y="739879"/>
                    <a:pt x="2402553" y="778051"/>
                  </a:cubicBezTo>
                  <a:cubicBezTo>
                    <a:pt x="2406710" y="823789"/>
                    <a:pt x="2408297" y="869782"/>
                    <a:pt x="2413993" y="915354"/>
                  </a:cubicBezTo>
                  <a:cubicBezTo>
                    <a:pt x="2417967" y="947149"/>
                    <a:pt x="2428432" y="965893"/>
                    <a:pt x="2436875" y="995447"/>
                  </a:cubicBezTo>
                  <a:cubicBezTo>
                    <a:pt x="2467006" y="1100920"/>
                    <a:pt x="2425496" y="980339"/>
                    <a:pt x="2471197" y="1086983"/>
                  </a:cubicBezTo>
                  <a:cubicBezTo>
                    <a:pt x="2475948" y="1098068"/>
                    <a:pt x="2476655" y="1110836"/>
                    <a:pt x="2482638" y="1121308"/>
                  </a:cubicBezTo>
                  <a:cubicBezTo>
                    <a:pt x="2492098" y="1137865"/>
                    <a:pt x="2505519" y="1151820"/>
                    <a:pt x="2516960" y="1167076"/>
                  </a:cubicBezTo>
                  <a:cubicBezTo>
                    <a:pt x="2525504" y="1192711"/>
                    <a:pt x="2535736" y="1220483"/>
                    <a:pt x="2539841" y="1247169"/>
                  </a:cubicBezTo>
                  <a:cubicBezTo>
                    <a:pt x="2545092" y="1281305"/>
                    <a:pt x="2547468" y="1315821"/>
                    <a:pt x="2551282" y="1350147"/>
                  </a:cubicBezTo>
                  <a:cubicBezTo>
                    <a:pt x="2547468" y="1548473"/>
                    <a:pt x="2549746" y="1747010"/>
                    <a:pt x="2539841" y="1945126"/>
                  </a:cubicBezTo>
                  <a:cubicBezTo>
                    <a:pt x="2538271" y="1976538"/>
                    <a:pt x="2524587" y="2006150"/>
                    <a:pt x="2516960" y="2036662"/>
                  </a:cubicBezTo>
                  <a:cubicBezTo>
                    <a:pt x="2502596" y="2094125"/>
                    <a:pt x="2510490" y="2067515"/>
                    <a:pt x="2494078" y="2116755"/>
                  </a:cubicBezTo>
                  <a:cubicBezTo>
                    <a:pt x="2495886" y="2142072"/>
                    <a:pt x="2490956" y="2259254"/>
                    <a:pt x="2516960" y="2311268"/>
                  </a:cubicBezTo>
                  <a:cubicBezTo>
                    <a:pt x="2523109" y="2323568"/>
                    <a:pt x="2530118" y="2335870"/>
                    <a:pt x="2539841" y="2345594"/>
                  </a:cubicBezTo>
                  <a:cubicBezTo>
                    <a:pt x="2549563" y="2355317"/>
                    <a:pt x="2562722" y="2360849"/>
                    <a:pt x="2574163" y="2368477"/>
                  </a:cubicBezTo>
                  <a:cubicBezTo>
                    <a:pt x="2581790" y="2379919"/>
                    <a:pt x="2591629" y="2390163"/>
                    <a:pt x="2597045" y="2402803"/>
                  </a:cubicBezTo>
                  <a:cubicBezTo>
                    <a:pt x="2608605" y="2429779"/>
                    <a:pt x="2617275" y="2510101"/>
                    <a:pt x="2619926" y="2528664"/>
                  </a:cubicBezTo>
                  <a:cubicBezTo>
                    <a:pt x="2616113" y="2601130"/>
                    <a:pt x="2614772" y="2673768"/>
                    <a:pt x="2608486" y="2746061"/>
                  </a:cubicBezTo>
                  <a:cubicBezTo>
                    <a:pt x="2607124" y="2761727"/>
                    <a:pt x="2599269" y="2776261"/>
                    <a:pt x="2597045" y="2791828"/>
                  </a:cubicBezTo>
                  <a:cubicBezTo>
                    <a:pt x="2591625" y="2829773"/>
                    <a:pt x="2589418" y="2868108"/>
                    <a:pt x="2585604" y="2906248"/>
                  </a:cubicBezTo>
                  <a:cubicBezTo>
                    <a:pt x="2589418" y="3116016"/>
                    <a:pt x="2586392" y="3326021"/>
                    <a:pt x="2597045" y="3535553"/>
                  </a:cubicBezTo>
                  <a:cubicBezTo>
                    <a:pt x="2597911" y="3552587"/>
                    <a:pt x="2613938" y="3565350"/>
                    <a:pt x="2619926" y="3581321"/>
                  </a:cubicBezTo>
                  <a:cubicBezTo>
                    <a:pt x="2625447" y="3596045"/>
                    <a:pt x="2624335" y="3613023"/>
                    <a:pt x="2631367" y="3627089"/>
                  </a:cubicBezTo>
                  <a:cubicBezTo>
                    <a:pt x="2643665" y="3651688"/>
                    <a:pt x="2677130" y="3695740"/>
                    <a:pt x="2677130" y="3695740"/>
                  </a:cubicBezTo>
                  <a:cubicBezTo>
                    <a:pt x="2706551" y="3813439"/>
                    <a:pt x="2695564" y="3756141"/>
                    <a:pt x="2711452" y="3867369"/>
                  </a:cubicBezTo>
                  <a:cubicBezTo>
                    <a:pt x="2707638" y="3958904"/>
                    <a:pt x="2706537" y="4050593"/>
                    <a:pt x="2700011" y="4141975"/>
                  </a:cubicBezTo>
                  <a:cubicBezTo>
                    <a:pt x="2697712" y="4174158"/>
                    <a:pt x="2681202" y="4206359"/>
                    <a:pt x="2665689" y="4233510"/>
                  </a:cubicBezTo>
                  <a:cubicBezTo>
                    <a:pt x="2658867" y="4245450"/>
                    <a:pt x="2649630" y="4255896"/>
                    <a:pt x="2642808" y="4267836"/>
                  </a:cubicBezTo>
                  <a:cubicBezTo>
                    <a:pt x="2620186" y="4307428"/>
                    <a:pt x="2621321" y="4309417"/>
                    <a:pt x="2608486" y="4347929"/>
                  </a:cubicBezTo>
                  <a:cubicBezTo>
                    <a:pt x="2604672" y="4374627"/>
                    <a:pt x="2597764" y="4401064"/>
                    <a:pt x="2597045" y="4428023"/>
                  </a:cubicBezTo>
                  <a:cubicBezTo>
                    <a:pt x="2590131" y="4687309"/>
                    <a:pt x="2611781" y="4948019"/>
                    <a:pt x="2585604" y="5206073"/>
                  </a:cubicBezTo>
                  <a:cubicBezTo>
                    <a:pt x="2583263" y="5229152"/>
                    <a:pt x="2539783" y="5213365"/>
                    <a:pt x="2516960" y="5217515"/>
                  </a:cubicBezTo>
                  <a:cubicBezTo>
                    <a:pt x="2497828" y="5220994"/>
                    <a:pt x="2478739" y="5224738"/>
                    <a:pt x="2459756" y="5228957"/>
                  </a:cubicBezTo>
                  <a:cubicBezTo>
                    <a:pt x="2444407" y="5232368"/>
                    <a:pt x="2429448" y="5237501"/>
                    <a:pt x="2413993" y="5240399"/>
                  </a:cubicBezTo>
                  <a:cubicBezTo>
                    <a:pt x="2243496" y="5272371"/>
                    <a:pt x="2326258" y="5246764"/>
                    <a:pt x="2242382" y="5274725"/>
                  </a:cubicBezTo>
                  <a:cubicBezTo>
                    <a:pt x="2164015" y="5353100"/>
                    <a:pt x="2200663" y="5325424"/>
                    <a:pt x="2139416" y="5366260"/>
                  </a:cubicBezTo>
                  <a:cubicBezTo>
                    <a:pt x="2131789" y="5377702"/>
                    <a:pt x="2122683" y="5388286"/>
                    <a:pt x="2116534" y="5400586"/>
                  </a:cubicBezTo>
                  <a:cubicBezTo>
                    <a:pt x="2111141" y="5411374"/>
                    <a:pt x="2111299" y="5424570"/>
                    <a:pt x="2105094" y="5434912"/>
                  </a:cubicBezTo>
                  <a:cubicBezTo>
                    <a:pt x="2096578" y="5449107"/>
                    <a:pt x="2060482" y="5475282"/>
                    <a:pt x="2047890" y="5480679"/>
                  </a:cubicBezTo>
                  <a:cubicBezTo>
                    <a:pt x="2033438" y="5486873"/>
                    <a:pt x="2017381" y="5488307"/>
                    <a:pt x="2002127" y="5492121"/>
                  </a:cubicBezTo>
                  <a:cubicBezTo>
                    <a:pt x="1990686" y="5499749"/>
                    <a:pt x="1981528" y="5514129"/>
                    <a:pt x="1967805" y="5515005"/>
                  </a:cubicBezTo>
                  <a:cubicBezTo>
                    <a:pt x="1334084" y="5555460"/>
                    <a:pt x="1637978" y="5483051"/>
                    <a:pt x="1418650" y="5537889"/>
                  </a:cubicBezTo>
                  <a:lnTo>
                    <a:pt x="1063988" y="5515005"/>
                  </a:lnTo>
                  <a:cubicBezTo>
                    <a:pt x="1044609" y="5513390"/>
                    <a:pt x="1023905" y="5512783"/>
                    <a:pt x="1006784" y="5503563"/>
                  </a:cubicBezTo>
                  <a:cubicBezTo>
                    <a:pt x="919667" y="5456649"/>
                    <a:pt x="917616" y="5433274"/>
                    <a:pt x="858055" y="5366260"/>
                  </a:cubicBezTo>
                  <a:cubicBezTo>
                    <a:pt x="758436" y="5254177"/>
                    <a:pt x="897735" y="5417386"/>
                    <a:pt x="777970" y="5297609"/>
                  </a:cubicBezTo>
                  <a:cubicBezTo>
                    <a:pt x="741008" y="5260643"/>
                    <a:pt x="735121" y="5229627"/>
                    <a:pt x="709325" y="5183189"/>
                  </a:cubicBezTo>
                  <a:cubicBezTo>
                    <a:pt x="702648" y="5171168"/>
                    <a:pt x="694071" y="5160306"/>
                    <a:pt x="686444" y="5148864"/>
                  </a:cubicBezTo>
                  <a:cubicBezTo>
                    <a:pt x="682778" y="5134199"/>
                    <a:pt x="671769" y="5085185"/>
                    <a:pt x="663562" y="5068770"/>
                  </a:cubicBezTo>
                  <a:cubicBezTo>
                    <a:pt x="657413" y="5056471"/>
                    <a:pt x="648308" y="5045887"/>
                    <a:pt x="640681" y="5034445"/>
                  </a:cubicBezTo>
                  <a:cubicBezTo>
                    <a:pt x="636867" y="5019189"/>
                    <a:pt x="630805" y="5004324"/>
                    <a:pt x="629240" y="4988677"/>
                  </a:cubicBezTo>
                  <a:cubicBezTo>
                    <a:pt x="623157" y="4927838"/>
                    <a:pt x="639958" y="4862592"/>
                    <a:pt x="617799" y="4805606"/>
                  </a:cubicBezTo>
                  <a:cubicBezTo>
                    <a:pt x="609058" y="4783126"/>
                    <a:pt x="572946" y="4786688"/>
                    <a:pt x="549155" y="4782722"/>
                  </a:cubicBezTo>
                  <a:cubicBezTo>
                    <a:pt x="530529" y="4779617"/>
                    <a:pt x="470329" y="4773251"/>
                    <a:pt x="446188" y="4759838"/>
                  </a:cubicBezTo>
                  <a:cubicBezTo>
                    <a:pt x="422149" y="4746482"/>
                    <a:pt x="404223" y="4720742"/>
                    <a:pt x="377544" y="4714071"/>
                  </a:cubicBezTo>
                  <a:cubicBezTo>
                    <a:pt x="320081" y="4699704"/>
                    <a:pt x="346698" y="4707602"/>
                    <a:pt x="297459" y="4691187"/>
                  </a:cubicBezTo>
                  <a:lnTo>
                    <a:pt x="274578" y="4622535"/>
                  </a:lnTo>
                  <a:cubicBezTo>
                    <a:pt x="270764" y="4611093"/>
                    <a:pt x="265502" y="4600036"/>
                    <a:pt x="263137" y="4588210"/>
                  </a:cubicBezTo>
                  <a:cubicBezTo>
                    <a:pt x="259323" y="4569140"/>
                    <a:pt x="256412" y="4549867"/>
                    <a:pt x="251696" y="4531000"/>
                  </a:cubicBezTo>
                  <a:cubicBezTo>
                    <a:pt x="248771" y="4519299"/>
                    <a:pt x="248783" y="4505203"/>
                    <a:pt x="240255" y="4496674"/>
                  </a:cubicBezTo>
                  <a:cubicBezTo>
                    <a:pt x="231728" y="4488146"/>
                    <a:pt x="216719" y="4490626"/>
                    <a:pt x="205933" y="4485232"/>
                  </a:cubicBezTo>
                  <a:cubicBezTo>
                    <a:pt x="193635" y="4479082"/>
                    <a:pt x="183052" y="4469977"/>
                    <a:pt x="171611" y="4462349"/>
                  </a:cubicBezTo>
                  <a:cubicBezTo>
                    <a:pt x="155133" y="4437628"/>
                    <a:pt x="141595" y="4423842"/>
                    <a:pt x="137289" y="4393697"/>
                  </a:cubicBezTo>
                  <a:cubicBezTo>
                    <a:pt x="132027" y="4356859"/>
                    <a:pt x="137087" y="4278875"/>
                    <a:pt x="114407" y="4233510"/>
                  </a:cubicBezTo>
                  <a:cubicBezTo>
                    <a:pt x="108258" y="4221210"/>
                    <a:pt x="99153" y="4210626"/>
                    <a:pt x="91526" y="4199184"/>
                  </a:cubicBezTo>
                  <a:cubicBezTo>
                    <a:pt x="41650" y="3974716"/>
                    <a:pt x="91684" y="4217368"/>
                    <a:pt x="57204" y="3993230"/>
                  </a:cubicBezTo>
                  <a:cubicBezTo>
                    <a:pt x="52264" y="3961118"/>
                    <a:pt x="31790" y="3905539"/>
                    <a:pt x="22882" y="3878811"/>
                  </a:cubicBezTo>
                  <a:cubicBezTo>
                    <a:pt x="19068" y="3867369"/>
                    <a:pt x="13424" y="3856382"/>
                    <a:pt x="11441" y="3844485"/>
                  </a:cubicBezTo>
                  <a:lnTo>
                    <a:pt x="0" y="3775833"/>
                  </a:lnTo>
                  <a:cubicBezTo>
                    <a:pt x="3814" y="3665228"/>
                    <a:pt x="5468" y="3554527"/>
                    <a:pt x="11441" y="3444018"/>
                  </a:cubicBezTo>
                  <a:cubicBezTo>
                    <a:pt x="13101" y="3413313"/>
                    <a:pt x="22159" y="3383223"/>
                    <a:pt x="22882" y="3352482"/>
                  </a:cubicBezTo>
                  <a:cubicBezTo>
                    <a:pt x="29790" y="3058863"/>
                    <a:pt x="20678" y="2764838"/>
                    <a:pt x="34322" y="2471455"/>
                  </a:cubicBezTo>
                  <a:cubicBezTo>
                    <a:pt x="36003" y="2435312"/>
                    <a:pt x="52465" y="2400840"/>
                    <a:pt x="68645" y="2368477"/>
                  </a:cubicBezTo>
                  <a:cubicBezTo>
                    <a:pt x="90882" y="2323999"/>
                    <a:pt x="122035" y="2284570"/>
                    <a:pt x="148730" y="2242616"/>
                  </a:cubicBezTo>
                  <a:cubicBezTo>
                    <a:pt x="139167" y="2146981"/>
                    <a:pt x="141056" y="2140665"/>
                    <a:pt x="125848" y="2059546"/>
                  </a:cubicBezTo>
                  <a:cubicBezTo>
                    <a:pt x="118681" y="2021317"/>
                    <a:pt x="115266" y="1982026"/>
                    <a:pt x="102967" y="1945126"/>
                  </a:cubicBezTo>
                  <a:cubicBezTo>
                    <a:pt x="91526" y="1910800"/>
                    <a:pt x="74593" y="1877839"/>
                    <a:pt x="68645" y="1842149"/>
                  </a:cubicBezTo>
                  <a:cubicBezTo>
                    <a:pt x="64831" y="1819265"/>
                    <a:pt x="61753" y="1796247"/>
                    <a:pt x="57204" y="1773498"/>
                  </a:cubicBezTo>
                  <a:cubicBezTo>
                    <a:pt x="54120" y="1758078"/>
                    <a:pt x="48847" y="1743150"/>
                    <a:pt x="45763" y="1727730"/>
                  </a:cubicBezTo>
                  <a:cubicBezTo>
                    <a:pt x="41214" y="1704981"/>
                    <a:pt x="38136" y="1681963"/>
                    <a:pt x="34322" y="1659079"/>
                  </a:cubicBezTo>
                  <a:cubicBezTo>
                    <a:pt x="24586" y="1503280"/>
                    <a:pt x="11441" y="1317811"/>
                    <a:pt x="11441" y="1167076"/>
                  </a:cubicBezTo>
                  <a:cubicBezTo>
                    <a:pt x="11441" y="1010657"/>
                    <a:pt x="16088" y="854229"/>
                    <a:pt x="22882" y="697957"/>
                  </a:cubicBezTo>
                  <a:cubicBezTo>
                    <a:pt x="24499" y="660757"/>
                    <a:pt x="46223" y="605041"/>
                    <a:pt x="57204" y="572096"/>
                  </a:cubicBezTo>
                  <a:cubicBezTo>
                    <a:pt x="61018" y="560654"/>
                    <a:pt x="68645" y="549831"/>
                    <a:pt x="68645" y="537770"/>
                  </a:cubicBezTo>
                  <a:lnTo>
                    <a:pt x="68645" y="526329"/>
                  </a:lnTo>
                  <a:close/>
                </a:path>
              </a:pathLst>
            </a:custGeom>
            <a:pattFill prst="pct5">
              <a:fgClr>
                <a:schemeClr val="bg2"/>
              </a:fgClr>
              <a:bgClr>
                <a:prstClr val="white"/>
              </a:bgClr>
            </a:pattFill>
          </p:spPr>
          <p:style>
            <a:lnRef idx="1">
              <a:schemeClr val="accent1"/>
            </a:lnRef>
            <a:fillRef idx="3">
              <a:schemeClr val="accent1"/>
            </a:fillRef>
            <a:effectRef idx="2">
              <a:schemeClr val="accent1"/>
            </a:effectRef>
            <a:fontRef idx="minor">
              <a:schemeClr val="lt1"/>
            </a:fontRef>
          </p:style>
          <p:txBody>
            <a:bodyPr rtlCol="0" anchor="ctr"/>
            <a:lstStyle/>
            <a:p>
              <a:pPr algn="ctr" defTabSz="457200"/>
              <a:endParaRPr lang="en-US" dirty="0">
                <a:solidFill>
                  <a:prstClr val="white"/>
                </a:solidFill>
                <a:latin typeface="Calibri"/>
              </a:endParaRPr>
            </a:p>
          </p:txBody>
        </p:sp>
        <p:sp>
          <p:nvSpPr>
            <p:cNvPr id="9" name="TextBox 8"/>
            <p:cNvSpPr txBox="1"/>
            <p:nvPr/>
          </p:nvSpPr>
          <p:spPr>
            <a:xfrm>
              <a:off x="670608" y="5846820"/>
              <a:ext cx="2159816" cy="923330"/>
            </a:xfrm>
            <a:prstGeom prst="rect">
              <a:avLst/>
            </a:prstGeom>
            <a:noFill/>
          </p:spPr>
          <p:txBody>
            <a:bodyPr wrap="none" rtlCol="0">
              <a:spAutoFit/>
            </a:bodyPr>
            <a:lstStyle/>
            <a:p>
              <a:pPr algn="ctr" defTabSz="457200"/>
              <a:r>
                <a:rPr lang="en-US" b="1" dirty="0" smtClean="0">
                  <a:solidFill>
                    <a:prstClr val="black"/>
                  </a:solidFill>
                  <a:latin typeface="Calibri"/>
                </a:rPr>
                <a:t>The Non-Democratic </a:t>
              </a:r>
            </a:p>
            <a:p>
              <a:pPr algn="ctr" defTabSz="457200"/>
              <a:r>
                <a:rPr lang="en-US" b="1" dirty="0" smtClean="0">
                  <a:solidFill>
                    <a:prstClr val="black"/>
                  </a:solidFill>
                  <a:latin typeface="Calibri"/>
                </a:rPr>
                <a:t>Republic of </a:t>
              </a:r>
            </a:p>
            <a:p>
              <a:pPr algn="ctr" defTabSz="457200"/>
              <a:r>
                <a:rPr lang="en-US" b="1" dirty="0" err="1" smtClean="0">
                  <a:solidFill>
                    <a:prstClr val="black"/>
                  </a:solidFill>
                  <a:latin typeface="Calibri"/>
                </a:rPr>
                <a:t>Repressistan</a:t>
              </a:r>
              <a:endParaRPr lang="en-US" b="1" dirty="0">
                <a:solidFill>
                  <a:prstClr val="black"/>
                </a:solidFill>
                <a:latin typeface="Calibri"/>
              </a:endParaRPr>
            </a:p>
          </p:txBody>
        </p:sp>
      </p:grpSp>
      <p:grpSp>
        <p:nvGrpSpPr>
          <p:cNvPr id="47" name="Group 46"/>
          <p:cNvGrpSpPr/>
          <p:nvPr/>
        </p:nvGrpSpPr>
        <p:grpSpPr>
          <a:xfrm>
            <a:off x="2684989" y="2377409"/>
            <a:ext cx="967532" cy="1548537"/>
            <a:chOff x="2592125" y="3558821"/>
            <a:chExt cx="967532" cy="977692"/>
          </a:xfrm>
        </p:grpSpPr>
        <p:pic>
          <p:nvPicPr>
            <p:cNvPr id="60" name="Picture 59" descr="osa_server.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592125" y="3558821"/>
              <a:ext cx="887675" cy="887675"/>
            </a:xfrm>
            <a:prstGeom prst="rect">
              <a:avLst/>
            </a:prstGeom>
          </p:spPr>
        </p:pic>
        <p:sp>
          <p:nvSpPr>
            <p:cNvPr id="67" name="TextBox 66"/>
            <p:cNvSpPr txBox="1"/>
            <p:nvPr/>
          </p:nvSpPr>
          <p:spPr>
            <a:xfrm>
              <a:off x="2617171" y="4322762"/>
              <a:ext cx="942486" cy="213751"/>
            </a:xfrm>
            <a:prstGeom prst="rect">
              <a:avLst/>
            </a:prstGeom>
            <a:noFill/>
          </p:spPr>
          <p:txBody>
            <a:bodyPr wrap="none" rtlCol="0">
              <a:spAutoFit/>
            </a:bodyPr>
            <a:lstStyle/>
            <a:p>
              <a:pPr defTabSz="457200"/>
              <a:r>
                <a:rPr lang="en-US" sz="1600" b="1" dirty="0" smtClean="0">
                  <a:solidFill>
                    <a:prstClr val="black"/>
                  </a:solidFill>
                  <a:latin typeface="Calibri"/>
                </a:rPr>
                <a:t>Gateway</a:t>
              </a:r>
              <a:endParaRPr lang="en-US" sz="1600" b="1" dirty="0">
                <a:solidFill>
                  <a:prstClr val="black"/>
                </a:solidFill>
                <a:latin typeface="Calibri"/>
              </a:endParaRPr>
            </a:p>
          </p:txBody>
        </p:sp>
      </p:grpSp>
      <p:sp>
        <p:nvSpPr>
          <p:cNvPr id="4" name="Slide Number Placeholder 3"/>
          <p:cNvSpPr>
            <a:spLocks noGrp="1"/>
          </p:cNvSpPr>
          <p:nvPr>
            <p:ph type="sldNum" sz="quarter" idx="12"/>
          </p:nvPr>
        </p:nvSpPr>
        <p:spPr/>
        <p:txBody>
          <a:bodyPr/>
          <a:lstStyle/>
          <a:p>
            <a:fld id="{1B7BCCAD-8032-864E-98AA-654F9FA4FE16}" type="slidenum">
              <a:rPr lang="en-US" smtClean="0">
                <a:solidFill>
                  <a:prstClr val="black">
                    <a:tint val="75000"/>
                  </a:prstClr>
                </a:solidFill>
                <a:latin typeface="Calibri"/>
              </a:rPr>
              <a:pPr/>
              <a:t>13</a:t>
            </a:fld>
            <a:endParaRPr lang="en-US">
              <a:solidFill>
                <a:prstClr val="black">
                  <a:tint val="75000"/>
                </a:prstClr>
              </a:solidFill>
              <a:latin typeface="Calibri"/>
            </a:endParaRPr>
          </a:p>
        </p:txBody>
      </p:sp>
      <p:pic>
        <p:nvPicPr>
          <p:cNvPr id="11" name="Picture 10" descr="MC900433944.PN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58060" y="2709249"/>
            <a:ext cx="905596" cy="905596"/>
          </a:xfrm>
          <a:prstGeom prst="rect">
            <a:avLst/>
          </a:prstGeom>
          <a:scene3d>
            <a:camera prst="orthographicFront">
              <a:rot lat="0" lon="10800000" rev="0"/>
            </a:camera>
            <a:lightRig rig="threePt" dir="t"/>
          </a:scene3d>
        </p:spPr>
      </p:pic>
      <p:grpSp>
        <p:nvGrpSpPr>
          <p:cNvPr id="16" name="Group 15"/>
          <p:cNvGrpSpPr/>
          <p:nvPr/>
        </p:nvGrpSpPr>
        <p:grpSpPr>
          <a:xfrm>
            <a:off x="7333081" y="434492"/>
            <a:ext cx="1026493" cy="1157965"/>
            <a:chOff x="6350262" y="4156794"/>
            <a:chExt cx="1026493" cy="1157965"/>
          </a:xfrm>
        </p:grpSpPr>
        <p:pic>
          <p:nvPicPr>
            <p:cNvPr id="17" name="Picture 16" descr="red-computer.jpg"/>
            <p:cNvPicPr>
              <a:picLocks noChangeAspect="1"/>
            </p:cNvPicPr>
            <p:nvPr/>
          </p:nvPicPr>
          <p:blipFill rotWithShape="1">
            <a:blip r:embed="rId5" cstate="print">
              <a:extLst>
                <a:ext uri="{28A0092B-C50C-407E-A947-70E740481C1C}">
                  <a14:useLocalDpi xmlns:a14="http://schemas.microsoft.com/office/drawing/2010/main" val="0"/>
                </a:ext>
              </a:extLst>
            </a:blip>
            <a:srcRect b="17207"/>
            <a:stretch/>
          </p:blipFill>
          <p:spPr>
            <a:xfrm>
              <a:off x="6530407" y="4156794"/>
              <a:ext cx="718618" cy="877824"/>
            </a:xfrm>
            <a:prstGeom prst="rect">
              <a:avLst/>
            </a:prstGeom>
          </p:spPr>
        </p:pic>
        <p:sp>
          <p:nvSpPr>
            <p:cNvPr id="18" name="TextBox 17"/>
            <p:cNvSpPr txBox="1"/>
            <p:nvPr/>
          </p:nvSpPr>
          <p:spPr>
            <a:xfrm>
              <a:off x="6350262" y="4914649"/>
              <a:ext cx="1026493" cy="400110"/>
            </a:xfrm>
            <a:prstGeom prst="rect">
              <a:avLst/>
            </a:prstGeom>
            <a:noFill/>
          </p:spPr>
          <p:txBody>
            <a:bodyPr wrap="none" rtlCol="0">
              <a:spAutoFit/>
            </a:bodyPr>
            <a:lstStyle/>
            <a:p>
              <a:pPr algn="ctr" defTabSz="457200"/>
              <a:r>
                <a:rPr lang="en-US" sz="2000" b="1" dirty="0" smtClean="0">
                  <a:solidFill>
                    <a:prstClr val="black"/>
                  </a:solidFill>
                  <a:latin typeface="Calibri"/>
                </a:rPr>
                <a:t>Blocked</a:t>
              </a:r>
            </a:p>
          </p:txBody>
        </p:sp>
      </p:grpSp>
      <p:sp>
        <p:nvSpPr>
          <p:cNvPr id="33" name="TextBox 32"/>
          <p:cNvSpPr txBox="1"/>
          <p:nvPr/>
        </p:nvSpPr>
        <p:spPr>
          <a:xfrm>
            <a:off x="2353728" y="85715"/>
            <a:ext cx="4464033" cy="584776"/>
          </a:xfrm>
          <a:prstGeom prst="rect">
            <a:avLst/>
          </a:prstGeom>
          <a:noFill/>
        </p:spPr>
        <p:txBody>
          <a:bodyPr wrap="square" rtlCol="0">
            <a:spAutoFit/>
          </a:bodyPr>
          <a:lstStyle/>
          <a:p>
            <a:pPr algn="ctr" defTabSz="457200"/>
            <a:r>
              <a:rPr lang="en-US" sz="3200" dirty="0" smtClean="0">
                <a:solidFill>
                  <a:prstClr val="black"/>
                </a:solidFill>
                <a:latin typeface="Calibri"/>
              </a:rPr>
              <a:t>3. More expensive paths </a:t>
            </a:r>
            <a:endParaRPr lang="en-US" sz="3200" dirty="0">
              <a:solidFill>
                <a:prstClr val="black"/>
              </a:solidFill>
              <a:latin typeface="Calibri"/>
            </a:endParaRPr>
          </a:p>
        </p:txBody>
      </p:sp>
      <p:sp>
        <p:nvSpPr>
          <p:cNvPr id="40" name="Cloud 39"/>
          <p:cNvSpPr/>
          <p:nvPr/>
        </p:nvSpPr>
        <p:spPr>
          <a:xfrm>
            <a:off x="740961" y="2368479"/>
            <a:ext cx="2085264" cy="1600835"/>
          </a:xfrm>
          <a:prstGeom prst="cloud">
            <a:avLst/>
          </a:prstGeom>
          <a:noFill/>
          <a:ln w="85725" cap="flat">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defTabSz="457200"/>
            <a:endParaRPr lang="en-US">
              <a:solidFill>
                <a:prstClr val="white"/>
              </a:solidFill>
              <a:latin typeface="Calibri"/>
            </a:endParaRPr>
          </a:p>
        </p:txBody>
      </p:sp>
      <p:sp>
        <p:nvSpPr>
          <p:cNvPr id="49" name="Cloud 48"/>
          <p:cNvSpPr/>
          <p:nvPr/>
        </p:nvSpPr>
        <p:spPr>
          <a:xfrm>
            <a:off x="3369827" y="2253331"/>
            <a:ext cx="1484149" cy="1421144"/>
          </a:xfrm>
          <a:prstGeom prst="cloud">
            <a:avLst/>
          </a:prstGeom>
          <a:noFill/>
          <a:ln w="85725" cap="flat">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defTabSz="457200"/>
            <a:endParaRPr lang="en-US">
              <a:solidFill>
                <a:prstClr val="white"/>
              </a:solidFill>
              <a:latin typeface="Calibri"/>
            </a:endParaRPr>
          </a:p>
        </p:txBody>
      </p:sp>
      <p:grpSp>
        <p:nvGrpSpPr>
          <p:cNvPr id="51" name="Group 50"/>
          <p:cNvGrpSpPr/>
          <p:nvPr/>
        </p:nvGrpSpPr>
        <p:grpSpPr>
          <a:xfrm>
            <a:off x="4781978" y="2174353"/>
            <a:ext cx="1746181" cy="1614376"/>
            <a:chOff x="259763" y="3706654"/>
            <a:chExt cx="2207981" cy="1690594"/>
          </a:xfrm>
        </p:grpSpPr>
        <p:sp>
          <p:nvSpPr>
            <p:cNvPr id="52" name="Cloud 51"/>
            <p:cNvSpPr/>
            <p:nvPr/>
          </p:nvSpPr>
          <p:spPr>
            <a:xfrm>
              <a:off x="259763" y="3706654"/>
              <a:ext cx="2207981" cy="1488244"/>
            </a:xfrm>
            <a:prstGeom prst="cloud">
              <a:avLst/>
            </a:prstGeom>
            <a:solidFill>
              <a:srgbClr val="FFFF00"/>
            </a:solidFill>
            <a:ln w="85725" cap="flat">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defTabSz="457200"/>
              <a:endParaRPr lang="en-US">
                <a:solidFill>
                  <a:prstClr val="white"/>
                </a:solidFill>
                <a:latin typeface="Calibri"/>
              </a:endParaRPr>
            </a:p>
          </p:txBody>
        </p:sp>
        <p:sp>
          <p:nvSpPr>
            <p:cNvPr id="53" name="TextBox 52"/>
            <p:cNvSpPr txBox="1"/>
            <p:nvPr/>
          </p:nvSpPr>
          <p:spPr>
            <a:xfrm>
              <a:off x="738184" y="5010478"/>
              <a:ext cx="1362540" cy="386770"/>
            </a:xfrm>
            <a:prstGeom prst="rect">
              <a:avLst/>
            </a:prstGeom>
            <a:solidFill>
              <a:srgbClr val="CCFFCC"/>
            </a:solidFill>
          </p:spPr>
          <p:txBody>
            <a:bodyPr wrap="none" rtlCol="0">
              <a:spAutoFit/>
            </a:bodyPr>
            <a:lstStyle/>
            <a:p>
              <a:pPr defTabSz="457200"/>
              <a:r>
                <a:rPr lang="en-US" b="1" dirty="0" smtClean="0">
                  <a:solidFill>
                    <a:prstClr val="black"/>
                  </a:solidFill>
                  <a:latin typeface="Calibri"/>
                </a:rPr>
                <a:t>Decoy AS</a:t>
              </a:r>
              <a:endParaRPr lang="en-US" b="1" dirty="0">
                <a:solidFill>
                  <a:prstClr val="black"/>
                </a:solidFill>
                <a:latin typeface="Calibri"/>
              </a:endParaRPr>
            </a:p>
          </p:txBody>
        </p:sp>
      </p:grpSp>
      <p:sp>
        <p:nvSpPr>
          <p:cNvPr id="55" name="Cloud 54"/>
          <p:cNvSpPr/>
          <p:nvPr/>
        </p:nvSpPr>
        <p:spPr>
          <a:xfrm>
            <a:off x="6577838" y="2101731"/>
            <a:ext cx="2108962" cy="1686998"/>
          </a:xfrm>
          <a:prstGeom prst="cloud">
            <a:avLst/>
          </a:prstGeom>
          <a:noFill/>
          <a:ln w="85725" cap="flat">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defTabSz="457200"/>
            <a:endParaRPr lang="en-US">
              <a:solidFill>
                <a:prstClr val="white"/>
              </a:solidFill>
              <a:latin typeface="Calibri"/>
            </a:endParaRPr>
          </a:p>
        </p:txBody>
      </p:sp>
      <p:grpSp>
        <p:nvGrpSpPr>
          <p:cNvPr id="57" name="Group 56"/>
          <p:cNvGrpSpPr/>
          <p:nvPr/>
        </p:nvGrpSpPr>
        <p:grpSpPr>
          <a:xfrm>
            <a:off x="6876869" y="2421967"/>
            <a:ext cx="1543336" cy="1085686"/>
            <a:chOff x="6387130" y="4744101"/>
            <a:chExt cx="1543336" cy="1085686"/>
          </a:xfrm>
        </p:grpSpPr>
        <p:pic>
          <p:nvPicPr>
            <p:cNvPr id="58" name="Picture 57" descr="green-server.jpg"/>
            <p:cNvPicPr>
              <a:picLocks noChangeAspect="1"/>
            </p:cNvPicPr>
            <p:nvPr/>
          </p:nvPicPr>
          <p:blipFill rotWithShape="1">
            <a:blip r:embed="rId6">
              <a:extLst>
                <a:ext uri="{28A0092B-C50C-407E-A947-70E740481C1C}">
                  <a14:useLocalDpi xmlns:a14="http://schemas.microsoft.com/office/drawing/2010/main" val="0"/>
                </a:ext>
              </a:extLst>
            </a:blip>
            <a:srcRect l="24621" r="15472"/>
            <a:stretch/>
          </p:blipFill>
          <p:spPr>
            <a:xfrm>
              <a:off x="6739029" y="4744101"/>
              <a:ext cx="676656" cy="847139"/>
            </a:xfrm>
            <a:prstGeom prst="rect">
              <a:avLst/>
            </a:prstGeom>
          </p:spPr>
        </p:pic>
        <p:sp>
          <p:nvSpPr>
            <p:cNvPr id="59" name="TextBox 58"/>
            <p:cNvSpPr txBox="1"/>
            <p:nvPr/>
          </p:nvSpPr>
          <p:spPr>
            <a:xfrm>
              <a:off x="6387130" y="5429677"/>
              <a:ext cx="1543336" cy="400110"/>
            </a:xfrm>
            <a:prstGeom prst="rect">
              <a:avLst/>
            </a:prstGeom>
            <a:noFill/>
          </p:spPr>
          <p:txBody>
            <a:bodyPr wrap="none" rtlCol="0">
              <a:spAutoFit/>
            </a:bodyPr>
            <a:lstStyle/>
            <a:p>
              <a:pPr defTabSz="457200"/>
              <a:r>
                <a:rPr lang="en-US" sz="2000" b="1" dirty="0" smtClean="0">
                  <a:solidFill>
                    <a:prstClr val="black"/>
                  </a:solidFill>
                  <a:latin typeface="Calibri"/>
                </a:rPr>
                <a:t>Non-blocked</a:t>
              </a:r>
              <a:endParaRPr lang="en-US" sz="2000" b="1" dirty="0">
                <a:solidFill>
                  <a:prstClr val="black"/>
                </a:solidFill>
                <a:latin typeface="Calibri"/>
              </a:endParaRPr>
            </a:p>
          </p:txBody>
        </p:sp>
      </p:grpSp>
      <p:cxnSp>
        <p:nvCxnSpPr>
          <p:cNvPr id="61" name="Straight Arrow Connector 60"/>
          <p:cNvCxnSpPr/>
          <p:nvPr/>
        </p:nvCxnSpPr>
        <p:spPr>
          <a:xfrm>
            <a:off x="2047890" y="2902747"/>
            <a:ext cx="5169437" cy="0"/>
          </a:xfrm>
          <a:prstGeom prst="straightConnector1">
            <a:avLst/>
          </a:prstGeom>
          <a:ln w="76200">
            <a:solidFill>
              <a:schemeClr val="bg1">
                <a:lumMod val="50000"/>
              </a:schemeClr>
            </a:solidFill>
            <a:headEnd type="arrow"/>
            <a:tailEnd type="arrow"/>
          </a:ln>
        </p:spPr>
        <p:style>
          <a:lnRef idx="2">
            <a:schemeClr val="accent1"/>
          </a:lnRef>
          <a:fillRef idx="0">
            <a:schemeClr val="accent1"/>
          </a:fillRef>
          <a:effectRef idx="1">
            <a:schemeClr val="accent1"/>
          </a:effectRef>
          <a:fontRef idx="minor">
            <a:schemeClr val="tx1"/>
          </a:fontRef>
        </p:style>
      </p:cxnSp>
      <p:pic>
        <p:nvPicPr>
          <p:cNvPr id="62" name="Picture 61" descr="router.png"/>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5399527" y="2735185"/>
            <a:ext cx="465319" cy="342010"/>
          </a:xfrm>
          <a:prstGeom prst="rect">
            <a:avLst/>
          </a:prstGeom>
        </p:spPr>
      </p:pic>
      <p:cxnSp>
        <p:nvCxnSpPr>
          <p:cNvPr id="63" name="Straight Arrow Connector 62"/>
          <p:cNvCxnSpPr>
            <a:stCxn id="17" idx="1"/>
            <a:endCxn id="62" idx="0"/>
          </p:cNvCxnSpPr>
          <p:nvPr/>
        </p:nvCxnSpPr>
        <p:spPr>
          <a:xfrm flipH="1">
            <a:off x="5632187" y="873404"/>
            <a:ext cx="1881039" cy="1861781"/>
          </a:xfrm>
          <a:prstGeom prst="straightConnector1">
            <a:avLst/>
          </a:prstGeom>
          <a:ln w="76200">
            <a:solidFill>
              <a:srgbClr val="FF0000"/>
            </a:solidFill>
            <a:headEnd type="arrow"/>
            <a:tailEnd type="arrow"/>
          </a:ln>
        </p:spPr>
        <p:style>
          <a:lnRef idx="2">
            <a:schemeClr val="accent1"/>
          </a:lnRef>
          <a:fillRef idx="0">
            <a:schemeClr val="accent1"/>
          </a:fillRef>
          <a:effectRef idx="1">
            <a:schemeClr val="accent1"/>
          </a:effectRef>
          <a:fontRef idx="minor">
            <a:schemeClr val="tx1"/>
          </a:fontRef>
        </p:style>
      </p:cxnSp>
      <p:sp>
        <p:nvSpPr>
          <p:cNvPr id="65" name="Cloud 64"/>
          <p:cNvSpPr/>
          <p:nvPr/>
        </p:nvSpPr>
        <p:spPr>
          <a:xfrm>
            <a:off x="3285712" y="4013895"/>
            <a:ext cx="1323809" cy="1260850"/>
          </a:xfrm>
          <a:prstGeom prst="cloud">
            <a:avLst/>
          </a:prstGeom>
          <a:noFill/>
          <a:ln w="85725" cap="flat">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defTabSz="457200"/>
            <a:endParaRPr lang="en-US">
              <a:solidFill>
                <a:prstClr val="white"/>
              </a:solidFill>
              <a:latin typeface="Calibri"/>
            </a:endParaRPr>
          </a:p>
        </p:txBody>
      </p:sp>
      <p:sp>
        <p:nvSpPr>
          <p:cNvPr id="79" name="Cloud 78"/>
          <p:cNvSpPr/>
          <p:nvPr/>
        </p:nvSpPr>
        <p:spPr>
          <a:xfrm>
            <a:off x="4642753" y="4131001"/>
            <a:ext cx="1323809" cy="1260850"/>
          </a:xfrm>
          <a:prstGeom prst="cloud">
            <a:avLst/>
          </a:prstGeom>
          <a:noFill/>
          <a:ln w="85725" cap="flat">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defTabSz="457200"/>
            <a:endParaRPr lang="en-US">
              <a:solidFill>
                <a:prstClr val="white"/>
              </a:solidFill>
              <a:latin typeface="Calibri"/>
            </a:endParaRPr>
          </a:p>
        </p:txBody>
      </p:sp>
      <p:sp>
        <p:nvSpPr>
          <p:cNvPr id="82" name="Cloud 81"/>
          <p:cNvSpPr/>
          <p:nvPr/>
        </p:nvSpPr>
        <p:spPr>
          <a:xfrm>
            <a:off x="6029717" y="4050907"/>
            <a:ext cx="1323809" cy="1260850"/>
          </a:xfrm>
          <a:prstGeom prst="cloud">
            <a:avLst/>
          </a:prstGeom>
          <a:noFill/>
          <a:ln w="85725" cap="flat">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defTabSz="457200"/>
            <a:endParaRPr lang="en-US">
              <a:solidFill>
                <a:prstClr val="white"/>
              </a:solidFill>
              <a:latin typeface="Calibri"/>
            </a:endParaRPr>
          </a:p>
        </p:txBody>
      </p:sp>
      <p:sp>
        <p:nvSpPr>
          <p:cNvPr id="6" name="Freeform 5"/>
          <p:cNvSpPr/>
          <p:nvPr/>
        </p:nvSpPr>
        <p:spPr>
          <a:xfrm>
            <a:off x="2002887" y="3316912"/>
            <a:ext cx="5457226" cy="1647720"/>
          </a:xfrm>
          <a:custGeom>
            <a:avLst/>
            <a:gdLst>
              <a:gd name="connsiteX0" fmla="*/ 0 w 5457226"/>
              <a:gd name="connsiteY0" fmla="*/ 125575 h 1647720"/>
              <a:gd name="connsiteX1" fmla="*/ 1075428 w 5457226"/>
              <a:gd name="connsiteY1" fmla="*/ 114133 h 1647720"/>
              <a:gd name="connsiteX2" fmla="*/ 1807635 w 5457226"/>
              <a:gd name="connsiteY2" fmla="*/ 1338418 h 1647720"/>
              <a:gd name="connsiteX3" fmla="*/ 4690697 w 5457226"/>
              <a:gd name="connsiteY3" fmla="*/ 1567256 h 1647720"/>
              <a:gd name="connsiteX4" fmla="*/ 5457226 w 5457226"/>
              <a:gd name="connsiteY4" fmla="*/ 194226 h 164772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457226" h="1647720">
                <a:moveTo>
                  <a:pt x="0" y="125575"/>
                </a:moveTo>
                <a:cubicBezTo>
                  <a:pt x="387078" y="18783"/>
                  <a:pt x="774156" y="-88008"/>
                  <a:pt x="1075428" y="114133"/>
                </a:cubicBezTo>
                <a:cubicBezTo>
                  <a:pt x="1376701" y="316274"/>
                  <a:pt x="1205090" y="1096231"/>
                  <a:pt x="1807635" y="1338418"/>
                </a:cubicBezTo>
                <a:cubicBezTo>
                  <a:pt x="2410180" y="1580605"/>
                  <a:pt x="4082432" y="1757955"/>
                  <a:pt x="4690697" y="1567256"/>
                </a:cubicBezTo>
                <a:cubicBezTo>
                  <a:pt x="5298962" y="1376557"/>
                  <a:pt x="5457226" y="194226"/>
                  <a:pt x="5457226" y="194226"/>
                </a:cubicBezTo>
              </a:path>
            </a:pathLst>
          </a:custGeom>
          <a:ln w="85725">
            <a:solidFill>
              <a:srgbClr val="008000"/>
            </a:solidFill>
            <a:headEnd type="arrow"/>
            <a:tailEnd type="arrow"/>
          </a:ln>
        </p:spPr>
        <p:style>
          <a:lnRef idx="2">
            <a:schemeClr val="accent1"/>
          </a:lnRef>
          <a:fillRef idx="0">
            <a:schemeClr val="accent1"/>
          </a:fillRef>
          <a:effectRef idx="1">
            <a:schemeClr val="accent1"/>
          </a:effectRef>
          <a:fontRef idx="minor">
            <a:schemeClr val="tx1"/>
          </a:fontRef>
        </p:style>
        <p:txBody>
          <a:bodyPr rtlCol="0" anchor="ctr"/>
          <a:lstStyle/>
          <a:p>
            <a:pPr algn="ctr" defTabSz="457200"/>
            <a:endParaRPr lang="en-US">
              <a:solidFill>
                <a:prstClr val="black"/>
              </a:solidFill>
              <a:latin typeface="Calibri"/>
            </a:endParaRPr>
          </a:p>
        </p:txBody>
      </p:sp>
      <p:sp>
        <p:nvSpPr>
          <p:cNvPr id="68" name="Cloud 67"/>
          <p:cNvSpPr/>
          <p:nvPr/>
        </p:nvSpPr>
        <p:spPr>
          <a:xfrm>
            <a:off x="6699010" y="264695"/>
            <a:ext cx="2048414" cy="1724147"/>
          </a:xfrm>
          <a:prstGeom prst="cloud">
            <a:avLst/>
          </a:prstGeom>
          <a:noFill/>
          <a:ln w="85725" cap="flat">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defTabSz="457200"/>
            <a:endParaRPr lang="en-US">
              <a:solidFill>
                <a:prstClr val="white"/>
              </a:solidFill>
              <a:latin typeface="Calibri"/>
            </a:endParaRPr>
          </a:p>
        </p:txBody>
      </p:sp>
      <p:sp>
        <p:nvSpPr>
          <p:cNvPr id="2" name="TextBox 1"/>
          <p:cNvSpPr txBox="1"/>
          <p:nvPr/>
        </p:nvSpPr>
        <p:spPr>
          <a:xfrm>
            <a:off x="3544442" y="1827555"/>
            <a:ext cx="1216098" cy="400110"/>
          </a:xfrm>
          <a:prstGeom prst="rect">
            <a:avLst/>
          </a:prstGeom>
          <a:solidFill>
            <a:srgbClr val="FFFF00"/>
          </a:solidFill>
        </p:spPr>
        <p:txBody>
          <a:bodyPr wrap="none" rtlCol="0">
            <a:spAutoFit/>
          </a:bodyPr>
          <a:lstStyle/>
          <a:p>
            <a:pPr defTabSz="457200"/>
            <a:r>
              <a:rPr lang="en-US" sz="2000" b="1" dirty="0" smtClean="0">
                <a:solidFill>
                  <a:prstClr val="black"/>
                </a:solidFill>
                <a:latin typeface="Calibri"/>
              </a:rPr>
              <a:t>Customer</a:t>
            </a:r>
            <a:endParaRPr lang="en-US" sz="2000" b="1" dirty="0">
              <a:solidFill>
                <a:prstClr val="black"/>
              </a:solidFill>
              <a:latin typeface="Calibri"/>
            </a:endParaRPr>
          </a:p>
        </p:txBody>
      </p:sp>
      <p:sp>
        <p:nvSpPr>
          <p:cNvPr id="34" name="TextBox 33"/>
          <p:cNvSpPr txBox="1"/>
          <p:nvPr/>
        </p:nvSpPr>
        <p:spPr>
          <a:xfrm>
            <a:off x="3474569" y="5276152"/>
            <a:ext cx="1095172" cy="400110"/>
          </a:xfrm>
          <a:prstGeom prst="rect">
            <a:avLst/>
          </a:prstGeom>
          <a:solidFill>
            <a:srgbClr val="FFFF00"/>
          </a:solidFill>
        </p:spPr>
        <p:txBody>
          <a:bodyPr wrap="none" rtlCol="0">
            <a:spAutoFit/>
          </a:bodyPr>
          <a:lstStyle/>
          <a:p>
            <a:pPr defTabSz="457200"/>
            <a:r>
              <a:rPr lang="en-US" sz="2000" b="1" dirty="0" smtClean="0">
                <a:solidFill>
                  <a:prstClr val="black"/>
                </a:solidFill>
                <a:latin typeface="Calibri"/>
              </a:rPr>
              <a:t>Provider</a:t>
            </a:r>
            <a:endParaRPr lang="en-US" sz="2000" b="1" dirty="0">
              <a:solidFill>
                <a:prstClr val="black"/>
              </a:solidFill>
              <a:latin typeface="Calibri"/>
            </a:endParaRPr>
          </a:p>
        </p:txBody>
      </p:sp>
      <p:pic>
        <p:nvPicPr>
          <p:cNvPr id="7" name="Picture 6" descr="dollar-46-1.png"/>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2502658" y="3352466"/>
            <a:ext cx="757949" cy="1396881"/>
          </a:xfrm>
          <a:prstGeom prst="rect">
            <a:avLst/>
          </a:prstGeom>
        </p:spPr>
      </p:pic>
      <p:pic>
        <p:nvPicPr>
          <p:cNvPr id="37" name="Picture 36" descr="dollar-46-1.png"/>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2934020" y="2311745"/>
            <a:ext cx="320678" cy="591002"/>
          </a:xfrm>
          <a:prstGeom prst="rect">
            <a:avLst/>
          </a:prstGeom>
        </p:spPr>
      </p:pic>
      <p:sp>
        <p:nvSpPr>
          <p:cNvPr id="3" name="Footer Placeholder 2"/>
          <p:cNvSpPr>
            <a:spLocks noGrp="1"/>
          </p:cNvSpPr>
          <p:nvPr>
            <p:ph type="ftr" sz="quarter" idx="11"/>
          </p:nvPr>
        </p:nvSpPr>
        <p:spPr/>
        <p:txBody>
          <a:bodyPr/>
          <a:lstStyle/>
          <a:p>
            <a:r>
              <a:rPr lang="en-US" smtClean="0">
                <a:solidFill>
                  <a:prstClr val="black">
                    <a:tint val="75000"/>
                  </a:prstClr>
                </a:solidFill>
                <a:latin typeface="Calibri"/>
              </a:rPr>
              <a:t>CS660 - Advanced Information Assurance - UMassAmherst</a:t>
            </a:r>
            <a:endParaRPr lang="en-US">
              <a:solidFill>
                <a:prstClr val="black">
                  <a:tint val="75000"/>
                </a:prstClr>
              </a:solidFill>
              <a:latin typeface="Calibri"/>
            </a:endParaRPr>
          </a:p>
        </p:txBody>
      </p:sp>
    </p:spTree>
    <p:extLst>
      <p:ext uri="{BB962C8B-B14F-4D97-AF65-F5344CB8AC3E}">
        <p14:creationId xmlns:p14="http://schemas.microsoft.com/office/powerpoint/2010/main" val="24567269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7"/>
                                        </p:tgtEl>
                                        <p:attrNameLst>
                                          <p:attrName>style.visibility</p:attrName>
                                        </p:attrNameLst>
                                      </p:cBhvr>
                                      <p:to>
                                        <p:strVal val="visible"/>
                                      </p:to>
                                    </p:set>
                                    <p:animEffect transition="in" filter="fade">
                                      <p:cBhvr>
                                        <p:cTn id="7" dur="500"/>
                                        <p:tgtEl>
                                          <p:spTgt spid="37"/>
                                        </p:tgtEl>
                                      </p:cBhvr>
                                    </p:animEffect>
                                  </p:childTnLst>
                                </p:cTn>
                              </p:par>
                              <p:par>
                                <p:cTn id="8" presetID="10" presetClass="entr" presetSubtype="0" fill="hold" nodeType="withEffect">
                                  <p:stCondLst>
                                    <p:cond delay="0"/>
                                  </p:stCondLst>
                                  <p:childTnLst>
                                    <p:set>
                                      <p:cBhvr>
                                        <p:cTn id="9" dur="1" fill="hold">
                                          <p:stCondLst>
                                            <p:cond delay="0"/>
                                          </p:stCondLst>
                                        </p:cTn>
                                        <p:tgtEl>
                                          <p:spTgt spid="7"/>
                                        </p:tgtEl>
                                        <p:attrNameLst>
                                          <p:attrName>style.visibility</p:attrName>
                                        </p:attrNameLst>
                                      </p:cBhvr>
                                      <p:to>
                                        <p:strVal val="visible"/>
                                      </p:to>
                                    </p:set>
                                    <p:animEffect transition="in" filter="fade">
                                      <p:cBhvr>
                                        <p:cTn id="10"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 name="Group 9"/>
          <p:cNvGrpSpPr/>
          <p:nvPr/>
        </p:nvGrpSpPr>
        <p:grpSpPr>
          <a:xfrm>
            <a:off x="34321" y="377583"/>
            <a:ext cx="3226286" cy="6392567"/>
            <a:chOff x="34321" y="377583"/>
            <a:chExt cx="3226286" cy="6392567"/>
          </a:xfrm>
        </p:grpSpPr>
        <p:sp>
          <p:nvSpPr>
            <p:cNvPr id="8" name="Freeform 7"/>
            <p:cNvSpPr/>
            <p:nvPr/>
          </p:nvSpPr>
          <p:spPr>
            <a:xfrm>
              <a:off x="34321" y="377583"/>
              <a:ext cx="3226286" cy="5537889"/>
            </a:xfrm>
            <a:custGeom>
              <a:avLst/>
              <a:gdLst>
                <a:gd name="connsiteX0" fmla="*/ 68645 w 2711452"/>
                <a:gd name="connsiteY0" fmla="*/ 526329 h 5537889"/>
                <a:gd name="connsiteX1" fmla="*/ 91526 w 2711452"/>
                <a:gd name="connsiteY1" fmla="*/ 308932 h 5537889"/>
                <a:gd name="connsiteX2" fmla="*/ 102967 w 2711452"/>
                <a:gd name="connsiteY2" fmla="*/ 274606 h 5537889"/>
                <a:gd name="connsiteX3" fmla="*/ 148730 w 2711452"/>
                <a:gd name="connsiteY3" fmla="*/ 240281 h 5537889"/>
                <a:gd name="connsiteX4" fmla="*/ 205933 w 2711452"/>
                <a:gd name="connsiteY4" fmla="*/ 183071 h 5537889"/>
                <a:gd name="connsiteX5" fmla="*/ 263137 w 2711452"/>
                <a:gd name="connsiteY5" fmla="*/ 137303 h 5537889"/>
                <a:gd name="connsiteX6" fmla="*/ 400426 w 2711452"/>
                <a:gd name="connsiteY6" fmla="*/ 114420 h 5537889"/>
                <a:gd name="connsiteX7" fmla="*/ 560596 w 2711452"/>
                <a:gd name="connsiteY7" fmla="*/ 102978 h 5537889"/>
                <a:gd name="connsiteX8" fmla="*/ 617799 w 2711452"/>
                <a:gd name="connsiteY8" fmla="*/ 80094 h 5537889"/>
                <a:gd name="connsiteX9" fmla="*/ 675003 w 2711452"/>
                <a:gd name="connsiteY9" fmla="*/ 68652 h 5537889"/>
                <a:gd name="connsiteX10" fmla="*/ 709325 w 2711452"/>
                <a:gd name="connsiteY10" fmla="*/ 45768 h 5537889"/>
                <a:gd name="connsiteX11" fmla="*/ 789410 w 2711452"/>
                <a:gd name="connsiteY11" fmla="*/ 34326 h 5537889"/>
                <a:gd name="connsiteX12" fmla="*/ 823732 w 2711452"/>
                <a:gd name="connsiteY12" fmla="*/ 22884 h 5537889"/>
                <a:gd name="connsiteX13" fmla="*/ 961021 w 2711452"/>
                <a:gd name="connsiteY13" fmla="*/ 0 h 5537889"/>
                <a:gd name="connsiteX14" fmla="*/ 1258480 w 2711452"/>
                <a:gd name="connsiteY14" fmla="*/ 22884 h 5537889"/>
                <a:gd name="connsiteX15" fmla="*/ 1304243 w 2711452"/>
                <a:gd name="connsiteY15" fmla="*/ 57210 h 5537889"/>
                <a:gd name="connsiteX16" fmla="*/ 1395769 w 2711452"/>
                <a:gd name="connsiteY16" fmla="*/ 102978 h 5537889"/>
                <a:gd name="connsiteX17" fmla="*/ 1487295 w 2711452"/>
                <a:gd name="connsiteY17" fmla="*/ 137303 h 5537889"/>
                <a:gd name="connsiteX18" fmla="*/ 1590261 w 2711452"/>
                <a:gd name="connsiteY18" fmla="*/ 171629 h 5537889"/>
                <a:gd name="connsiteX19" fmla="*/ 1624583 w 2711452"/>
                <a:gd name="connsiteY19" fmla="*/ 194513 h 5537889"/>
                <a:gd name="connsiteX20" fmla="*/ 1670346 w 2711452"/>
                <a:gd name="connsiteY20" fmla="*/ 205955 h 5537889"/>
                <a:gd name="connsiteX21" fmla="*/ 1773313 w 2711452"/>
                <a:gd name="connsiteY21" fmla="*/ 251723 h 5537889"/>
                <a:gd name="connsiteX22" fmla="*/ 1807635 w 2711452"/>
                <a:gd name="connsiteY22" fmla="*/ 286048 h 5537889"/>
                <a:gd name="connsiteX23" fmla="*/ 1841957 w 2711452"/>
                <a:gd name="connsiteY23" fmla="*/ 308932 h 5537889"/>
                <a:gd name="connsiteX24" fmla="*/ 1876279 w 2711452"/>
                <a:gd name="connsiteY24" fmla="*/ 377584 h 5537889"/>
                <a:gd name="connsiteX25" fmla="*/ 1899161 w 2711452"/>
                <a:gd name="connsiteY25" fmla="*/ 411909 h 5537889"/>
                <a:gd name="connsiteX26" fmla="*/ 2356790 w 2711452"/>
                <a:gd name="connsiteY26" fmla="*/ 400467 h 5537889"/>
                <a:gd name="connsiteX27" fmla="*/ 2368230 w 2711452"/>
                <a:gd name="connsiteY27" fmla="*/ 526329 h 5537889"/>
                <a:gd name="connsiteX28" fmla="*/ 2391112 w 2711452"/>
                <a:gd name="connsiteY28" fmla="*/ 663632 h 5537889"/>
                <a:gd name="connsiteX29" fmla="*/ 2402553 w 2711452"/>
                <a:gd name="connsiteY29" fmla="*/ 778051 h 5537889"/>
                <a:gd name="connsiteX30" fmla="*/ 2413993 w 2711452"/>
                <a:gd name="connsiteY30" fmla="*/ 915354 h 5537889"/>
                <a:gd name="connsiteX31" fmla="*/ 2436875 w 2711452"/>
                <a:gd name="connsiteY31" fmla="*/ 995447 h 5537889"/>
                <a:gd name="connsiteX32" fmla="*/ 2471197 w 2711452"/>
                <a:gd name="connsiteY32" fmla="*/ 1086983 h 5537889"/>
                <a:gd name="connsiteX33" fmla="*/ 2482638 w 2711452"/>
                <a:gd name="connsiteY33" fmla="*/ 1121308 h 5537889"/>
                <a:gd name="connsiteX34" fmla="*/ 2516960 w 2711452"/>
                <a:gd name="connsiteY34" fmla="*/ 1167076 h 5537889"/>
                <a:gd name="connsiteX35" fmla="*/ 2539841 w 2711452"/>
                <a:gd name="connsiteY35" fmla="*/ 1247169 h 5537889"/>
                <a:gd name="connsiteX36" fmla="*/ 2551282 w 2711452"/>
                <a:gd name="connsiteY36" fmla="*/ 1350147 h 5537889"/>
                <a:gd name="connsiteX37" fmla="*/ 2539841 w 2711452"/>
                <a:gd name="connsiteY37" fmla="*/ 1945126 h 5537889"/>
                <a:gd name="connsiteX38" fmla="*/ 2516960 w 2711452"/>
                <a:gd name="connsiteY38" fmla="*/ 2036662 h 5537889"/>
                <a:gd name="connsiteX39" fmla="*/ 2494078 w 2711452"/>
                <a:gd name="connsiteY39" fmla="*/ 2116755 h 5537889"/>
                <a:gd name="connsiteX40" fmla="*/ 2516960 w 2711452"/>
                <a:gd name="connsiteY40" fmla="*/ 2311268 h 5537889"/>
                <a:gd name="connsiteX41" fmla="*/ 2539841 w 2711452"/>
                <a:gd name="connsiteY41" fmla="*/ 2345594 h 5537889"/>
                <a:gd name="connsiteX42" fmla="*/ 2574163 w 2711452"/>
                <a:gd name="connsiteY42" fmla="*/ 2368477 h 5537889"/>
                <a:gd name="connsiteX43" fmla="*/ 2597045 w 2711452"/>
                <a:gd name="connsiteY43" fmla="*/ 2402803 h 5537889"/>
                <a:gd name="connsiteX44" fmla="*/ 2619926 w 2711452"/>
                <a:gd name="connsiteY44" fmla="*/ 2528664 h 5537889"/>
                <a:gd name="connsiteX45" fmla="*/ 2608486 w 2711452"/>
                <a:gd name="connsiteY45" fmla="*/ 2746061 h 5537889"/>
                <a:gd name="connsiteX46" fmla="*/ 2597045 w 2711452"/>
                <a:gd name="connsiteY46" fmla="*/ 2791828 h 5537889"/>
                <a:gd name="connsiteX47" fmla="*/ 2585604 w 2711452"/>
                <a:gd name="connsiteY47" fmla="*/ 2906248 h 5537889"/>
                <a:gd name="connsiteX48" fmla="*/ 2597045 w 2711452"/>
                <a:gd name="connsiteY48" fmla="*/ 3535553 h 5537889"/>
                <a:gd name="connsiteX49" fmla="*/ 2619926 w 2711452"/>
                <a:gd name="connsiteY49" fmla="*/ 3581321 h 5537889"/>
                <a:gd name="connsiteX50" fmla="*/ 2631367 w 2711452"/>
                <a:gd name="connsiteY50" fmla="*/ 3627089 h 5537889"/>
                <a:gd name="connsiteX51" fmla="*/ 2677130 w 2711452"/>
                <a:gd name="connsiteY51" fmla="*/ 3695740 h 5537889"/>
                <a:gd name="connsiteX52" fmla="*/ 2711452 w 2711452"/>
                <a:gd name="connsiteY52" fmla="*/ 3867369 h 5537889"/>
                <a:gd name="connsiteX53" fmla="*/ 2700011 w 2711452"/>
                <a:gd name="connsiteY53" fmla="*/ 4141975 h 5537889"/>
                <a:gd name="connsiteX54" fmla="*/ 2665689 w 2711452"/>
                <a:gd name="connsiteY54" fmla="*/ 4233510 h 5537889"/>
                <a:gd name="connsiteX55" fmla="*/ 2642808 w 2711452"/>
                <a:gd name="connsiteY55" fmla="*/ 4267836 h 5537889"/>
                <a:gd name="connsiteX56" fmla="*/ 2608486 w 2711452"/>
                <a:gd name="connsiteY56" fmla="*/ 4347929 h 5537889"/>
                <a:gd name="connsiteX57" fmla="*/ 2597045 w 2711452"/>
                <a:gd name="connsiteY57" fmla="*/ 4428023 h 5537889"/>
                <a:gd name="connsiteX58" fmla="*/ 2585604 w 2711452"/>
                <a:gd name="connsiteY58" fmla="*/ 5206073 h 5537889"/>
                <a:gd name="connsiteX59" fmla="*/ 2516960 w 2711452"/>
                <a:gd name="connsiteY59" fmla="*/ 5217515 h 5537889"/>
                <a:gd name="connsiteX60" fmla="*/ 2459756 w 2711452"/>
                <a:gd name="connsiteY60" fmla="*/ 5228957 h 5537889"/>
                <a:gd name="connsiteX61" fmla="*/ 2413993 w 2711452"/>
                <a:gd name="connsiteY61" fmla="*/ 5240399 h 5537889"/>
                <a:gd name="connsiteX62" fmla="*/ 2242382 w 2711452"/>
                <a:gd name="connsiteY62" fmla="*/ 5274725 h 5537889"/>
                <a:gd name="connsiteX63" fmla="*/ 2139416 w 2711452"/>
                <a:gd name="connsiteY63" fmla="*/ 5366260 h 5537889"/>
                <a:gd name="connsiteX64" fmla="*/ 2116534 w 2711452"/>
                <a:gd name="connsiteY64" fmla="*/ 5400586 h 5537889"/>
                <a:gd name="connsiteX65" fmla="*/ 2105094 w 2711452"/>
                <a:gd name="connsiteY65" fmla="*/ 5434912 h 5537889"/>
                <a:gd name="connsiteX66" fmla="*/ 2047890 w 2711452"/>
                <a:gd name="connsiteY66" fmla="*/ 5480679 h 5537889"/>
                <a:gd name="connsiteX67" fmla="*/ 2002127 w 2711452"/>
                <a:gd name="connsiteY67" fmla="*/ 5492121 h 5537889"/>
                <a:gd name="connsiteX68" fmla="*/ 1967805 w 2711452"/>
                <a:gd name="connsiteY68" fmla="*/ 5515005 h 5537889"/>
                <a:gd name="connsiteX69" fmla="*/ 1418650 w 2711452"/>
                <a:gd name="connsiteY69" fmla="*/ 5537889 h 5537889"/>
                <a:gd name="connsiteX70" fmla="*/ 1063988 w 2711452"/>
                <a:gd name="connsiteY70" fmla="*/ 5515005 h 5537889"/>
                <a:gd name="connsiteX71" fmla="*/ 1006784 w 2711452"/>
                <a:gd name="connsiteY71" fmla="*/ 5503563 h 5537889"/>
                <a:gd name="connsiteX72" fmla="*/ 858055 w 2711452"/>
                <a:gd name="connsiteY72" fmla="*/ 5366260 h 5537889"/>
                <a:gd name="connsiteX73" fmla="*/ 777970 w 2711452"/>
                <a:gd name="connsiteY73" fmla="*/ 5297609 h 5537889"/>
                <a:gd name="connsiteX74" fmla="*/ 709325 w 2711452"/>
                <a:gd name="connsiteY74" fmla="*/ 5183189 h 5537889"/>
                <a:gd name="connsiteX75" fmla="*/ 686444 w 2711452"/>
                <a:gd name="connsiteY75" fmla="*/ 5148864 h 5537889"/>
                <a:gd name="connsiteX76" fmla="*/ 663562 w 2711452"/>
                <a:gd name="connsiteY76" fmla="*/ 5068770 h 5537889"/>
                <a:gd name="connsiteX77" fmla="*/ 640681 w 2711452"/>
                <a:gd name="connsiteY77" fmla="*/ 5034445 h 5537889"/>
                <a:gd name="connsiteX78" fmla="*/ 629240 w 2711452"/>
                <a:gd name="connsiteY78" fmla="*/ 4988677 h 5537889"/>
                <a:gd name="connsiteX79" fmla="*/ 617799 w 2711452"/>
                <a:gd name="connsiteY79" fmla="*/ 4805606 h 5537889"/>
                <a:gd name="connsiteX80" fmla="*/ 549155 w 2711452"/>
                <a:gd name="connsiteY80" fmla="*/ 4782722 h 5537889"/>
                <a:gd name="connsiteX81" fmla="*/ 446188 w 2711452"/>
                <a:gd name="connsiteY81" fmla="*/ 4759838 h 5537889"/>
                <a:gd name="connsiteX82" fmla="*/ 377544 w 2711452"/>
                <a:gd name="connsiteY82" fmla="*/ 4714071 h 5537889"/>
                <a:gd name="connsiteX83" fmla="*/ 297459 w 2711452"/>
                <a:gd name="connsiteY83" fmla="*/ 4691187 h 5537889"/>
                <a:gd name="connsiteX84" fmla="*/ 274578 w 2711452"/>
                <a:gd name="connsiteY84" fmla="*/ 4622535 h 5537889"/>
                <a:gd name="connsiteX85" fmla="*/ 263137 w 2711452"/>
                <a:gd name="connsiteY85" fmla="*/ 4588210 h 5537889"/>
                <a:gd name="connsiteX86" fmla="*/ 251696 w 2711452"/>
                <a:gd name="connsiteY86" fmla="*/ 4531000 h 5537889"/>
                <a:gd name="connsiteX87" fmla="*/ 240255 w 2711452"/>
                <a:gd name="connsiteY87" fmla="*/ 4496674 h 5537889"/>
                <a:gd name="connsiteX88" fmla="*/ 205933 w 2711452"/>
                <a:gd name="connsiteY88" fmla="*/ 4485232 h 5537889"/>
                <a:gd name="connsiteX89" fmla="*/ 171611 w 2711452"/>
                <a:gd name="connsiteY89" fmla="*/ 4462349 h 5537889"/>
                <a:gd name="connsiteX90" fmla="*/ 137289 w 2711452"/>
                <a:gd name="connsiteY90" fmla="*/ 4393697 h 5537889"/>
                <a:gd name="connsiteX91" fmla="*/ 114407 w 2711452"/>
                <a:gd name="connsiteY91" fmla="*/ 4233510 h 5537889"/>
                <a:gd name="connsiteX92" fmla="*/ 91526 w 2711452"/>
                <a:gd name="connsiteY92" fmla="*/ 4199184 h 5537889"/>
                <a:gd name="connsiteX93" fmla="*/ 57204 w 2711452"/>
                <a:gd name="connsiteY93" fmla="*/ 3993230 h 5537889"/>
                <a:gd name="connsiteX94" fmla="*/ 22882 w 2711452"/>
                <a:gd name="connsiteY94" fmla="*/ 3878811 h 5537889"/>
                <a:gd name="connsiteX95" fmla="*/ 11441 w 2711452"/>
                <a:gd name="connsiteY95" fmla="*/ 3844485 h 5537889"/>
                <a:gd name="connsiteX96" fmla="*/ 0 w 2711452"/>
                <a:gd name="connsiteY96" fmla="*/ 3775833 h 5537889"/>
                <a:gd name="connsiteX97" fmla="*/ 11441 w 2711452"/>
                <a:gd name="connsiteY97" fmla="*/ 3444018 h 5537889"/>
                <a:gd name="connsiteX98" fmla="*/ 22882 w 2711452"/>
                <a:gd name="connsiteY98" fmla="*/ 3352482 h 5537889"/>
                <a:gd name="connsiteX99" fmla="*/ 34322 w 2711452"/>
                <a:gd name="connsiteY99" fmla="*/ 2471455 h 5537889"/>
                <a:gd name="connsiteX100" fmla="*/ 68645 w 2711452"/>
                <a:gd name="connsiteY100" fmla="*/ 2368477 h 5537889"/>
                <a:gd name="connsiteX101" fmla="*/ 148730 w 2711452"/>
                <a:gd name="connsiteY101" fmla="*/ 2242616 h 5537889"/>
                <a:gd name="connsiteX102" fmla="*/ 125848 w 2711452"/>
                <a:gd name="connsiteY102" fmla="*/ 2059546 h 5537889"/>
                <a:gd name="connsiteX103" fmla="*/ 102967 w 2711452"/>
                <a:gd name="connsiteY103" fmla="*/ 1945126 h 5537889"/>
                <a:gd name="connsiteX104" fmla="*/ 68645 w 2711452"/>
                <a:gd name="connsiteY104" fmla="*/ 1842149 h 5537889"/>
                <a:gd name="connsiteX105" fmla="*/ 57204 w 2711452"/>
                <a:gd name="connsiteY105" fmla="*/ 1773498 h 5537889"/>
                <a:gd name="connsiteX106" fmla="*/ 45763 w 2711452"/>
                <a:gd name="connsiteY106" fmla="*/ 1727730 h 5537889"/>
                <a:gd name="connsiteX107" fmla="*/ 34322 w 2711452"/>
                <a:gd name="connsiteY107" fmla="*/ 1659079 h 5537889"/>
                <a:gd name="connsiteX108" fmla="*/ 11441 w 2711452"/>
                <a:gd name="connsiteY108" fmla="*/ 1167076 h 5537889"/>
                <a:gd name="connsiteX109" fmla="*/ 22882 w 2711452"/>
                <a:gd name="connsiteY109" fmla="*/ 697957 h 5537889"/>
                <a:gd name="connsiteX110" fmla="*/ 57204 w 2711452"/>
                <a:gd name="connsiteY110" fmla="*/ 572096 h 5537889"/>
                <a:gd name="connsiteX111" fmla="*/ 68645 w 2711452"/>
                <a:gd name="connsiteY111" fmla="*/ 537770 h 5537889"/>
                <a:gd name="connsiteX112" fmla="*/ 68645 w 2711452"/>
                <a:gd name="connsiteY112" fmla="*/ 526329 h 55378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Lst>
              <a:rect l="l" t="t" r="r" b="b"/>
              <a:pathLst>
                <a:path w="2711452" h="5537889">
                  <a:moveTo>
                    <a:pt x="68645" y="526329"/>
                  </a:moveTo>
                  <a:cubicBezTo>
                    <a:pt x="77113" y="399283"/>
                    <a:pt x="67282" y="393794"/>
                    <a:pt x="91526" y="308932"/>
                  </a:cubicBezTo>
                  <a:cubicBezTo>
                    <a:pt x="94839" y="297335"/>
                    <a:pt x="95246" y="283872"/>
                    <a:pt x="102967" y="274606"/>
                  </a:cubicBezTo>
                  <a:cubicBezTo>
                    <a:pt x="115174" y="259957"/>
                    <a:pt x="133476" y="251723"/>
                    <a:pt x="148730" y="240281"/>
                  </a:cubicBezTo>
                  <a:cubicBezTo>
                    <a:pt x="187954" y="181438"/>
                    <a:pt x="151454" y="226659"/>
                    <a:pt x="205933" y="183071"/>
                  </a:cubicBezTo>
                  <a:cubicBezTo>
                    <a:pt x="241402" y="154693"/>
                    <a:pt x="216189" y="160780"/>
                    <a:pt x="263137" y="137303"/>
                  </a:cubicBezTo>
                  <a:cubicBezTo>
                    <a:pt x="300805" y="118467"/>
                    <a:pt x="369705" y="117092"/>
                    <a:pt x="400426" y="114420"/>
                  </a:cubicBezTo>
                  <a:cubicBezTo>
                    <a:pt x="453751" y="109783"/>
                    <a:pt x="507206" y="106792"/>
                    <a:pt x="560596" y="102978"/>
                  </a:cubicBezTo>
                  <a:cubicBezTo>
                    <a:pt x="579664" y="95350"/>
                    <a:pt x="598128" y="85996"/>
                    <a:pt x="617799" y="80094"/>
                  </a:cubicBezTo>
                  <a:cubicBezTo>
                    <a:pt x="636424" y="74506"/>
                    <a:pt x="656796" y="75480"/>
                    <a:pt x="675003" y="68652"/>
                  </a:cubicBezTo>
                  <a:cubicBezTo>
                    <a:pt x="687878" y="63823"/>
                    <a:pt x="696155" y="49720"/>
                    <a:pt x="709325" y="45768"/>
                  </a:cubicBezTo>
                  <a:cubicBezTo>
                    <a:pt x="735154" y="38019"/>
                    <a:pt x="762715" y="38140"/>
                    <a:pt x="789410" y="34326"/>
                  </a:cubicBezTo>
                  <a:cubicBezTo>
                    <a:pt x="800851" y="30512"/>
                    <a:pt x="811907" y="25249"/>
                    <a:pt x="823732" y="22884"/>
                  </a:cubicBezTo>
                  <a:cubicBezTo>
                    <a:pt x="869225" y="13784"/>
                    <a:pt x="961021" y="0"/>
                    <a:pt x="961021" y="0"/>
                  </a:cubicBezTo>
                  <a:cubicBezTo>
                    <a:pt x="1060174" y="7628"/>
                    <a:pt x="1160387" y="6533"/>
                    <a:pt x="1258480" y="22884"/>
                  </a:cubicBezTo>
                  <a:cubicBezTo>
                    <a:pt x="1277289" y="26019"/>
                    <a:pt x="1287772" y="47601"/>
                    <a:pt x="1304243" y="57210"/>
                  </a:cubicBezTo>
                  <a:cubicBezTo>
                    <a:pt x="1333706" y="74399"/>
                    <a:pt x="1363409" y="92190"/>
                    <a:pt x="1395769" y="102978"/>
                  </a:cubicBezTo>
                  <a:cubicBezTo>
                    <a:pt x="1521872" y="145017"/>
                    <a:pt x="1295774" y="68896"/>
                    <a:pt x="1487295" y="137303"/>
                  </a:cubicBezTo>
                  <a:cubicBezTo>
                    <a:pt x="1521366" y="149472"/>
                    <a:pt x="1560159" y="151559"/>
                    <a:pt x="1590261" y="171629"/>
                  </a:cubicBezTo>
                  <a:cubicBezTo>
                    <a:pt x="1601702" y="179257"/>
                    <a:pt x="1611945" y="189096"/>
                    <a:pt x="1624583" y="194513"/>
                  </a:cubicBezTo>
                  <a:cubicBezTo>
                    <a:pt x="1639035" y="200708"/>
                    <a:pt x="1655227" y="201635"/>
                    <a:pt x="1670346" y="205955"/>
                  </a:cubicBezTo>
                  <a:cubicBezTo>
                    <a:pt x="1705232" y="215924"/>
                    <a:pt x="1744170" y="232293"/>
                    <a:pt x="1773313" y="251723"/>
                  </a:cubicBezTo>
                  <a:cubicBezTo>
                    <a:pt x="1786775" y="260699"/>
                    <a:pt x="1795205" y="275689"/>
                    <a:pt x="1807635" y="286048"/>
                  </a:cubicBezTo>
                  <a:cubicBezTo>
                    <a:pt x="1818198" y="294851"/>
                    <a:pt x="1830516" y="301304"/>
                    <a:pt x="1841957" y="308932"/>
                  </a:cubicBezTo>
                  <a:cubicBezTo>
                    <a:pt x="1907539" y="407318"/>
                    <a:pt x="1828905" y="282829"/>
                    <a:pt x="1876279" y="377584"/>
                  </a:cubicBezTo>
                  <a:cubicBezTo>
                    <a:pt x="1882428" y="389883"/>
                    <a:pt x="1891534" y="400467"/>
                    <a:pt x="1899161" y="411909"/>
                  </a:cubicBezTo>
                  <a:cubicBezTo>
                    <a:pt x="2038132" y="388746"/>
                    <a:pt x="2228940" y="347558"/>
                    <a:pt x="2356790" y="400467"/>
                  </a:cubicBezTo>
                  <a:cubicBezTo>
                    <a:pt x="2395715" y="416576"/>
                    <a:pt x="2363821" y="484433"/>
                    <a:pt x="2368230" y="526329"/>
                  </a:cubicBezTo>
                  <a:cubicBezTo>
                    <a:pt x="2377968" y="618855"/>
                    <a:pt x="2374082" y="595506"/>
                    <a:pt x="2391112" y="663632"/>
                  </a:cubicBezTo>
                  <a:cubicBezTo>
                    <a:pt x="2394926" y="701772"/>
                    <a:pt x="2399083" y="739879"/>
                    <a:pt x="2402553" y="778051"/>
                  </a:cubicBezTo>
                  <a:cubicBezTo>
                    <a:pt x="2406710" y="823789"/>
                    <a:pt x="2408297" y="869782"/>
                    <a:pt x="2413993" y="915354"/>
                  </a:cubicBezTo>
                  <a:cubicBezTo>
                    <a:pt x="2417967" y="947149"/>
                    <a:pt x="2428432" y="965893"/>
                    <a:pt x="2436875" y="995447"/>
                  </a:cubicBezTo>
                  <a:cubicBezTo>
                    <a:pt x="2467006" y="1100920"/>
                    <a:pt x="2425496" y="980339"/>
                    <a:pt x="2471197" y="1086983"/>
                  </a:cubicBezTo>
                  <a:cubicBezTo>
                    <a:pt x="2475948" y="1098068"/>
                    <a:pt x="2476655" y="1110836"/>
                    <a:pt x="2482638" y="1121308"/>
                  </a:cubicBezTo>
                  <a:cubicBezTo>
                    <a:pt x="2492098" y="1137865"/>
                    <a:pt x="2505519" y="1151820"/>
                    <a:pt x="2516960" y="1167076"/>
                  </a:cubicBezTo>
                  <a:cubicBezTo>
                    <a:pt x="2525504" y="1192711"/>
                    <a:pt x="2535736" y="1220483"/>
                    <a:pt x="2539841" y="1247169"/>
                  </a:cubicBezTo>
                  <a:cubicBezTo>
                    <a:pt x="2545092" y="1281305"/>
                    <a:pt x="2547468" y="1315821"/>
                    <a:pt x="2551282" y="1350147"/>
                  </a:cubicBezTo>
                  <a:cubicBezTo>
                    <a:pt x="2547468" y="1548473"/>
                    <a:pt x="2549746" y="1747010"/>
                    <a:pt x="2539841" y="1945126"/>
                  </a:cubicBezTo>
                  <a:cubicBezTo>
                    <a:pt x="2538271" y="1976538"/>
                    <a:pt x="2524587" y="2006150"/>
                    <a:pt x="2516960" y="2036662"/>
                  </a:cubicBezTo>
                  <a:cubicBezTo>
                    <a:pt x="2502596" y="2094125"/>
                    <a:pt x="2510490" y="2067515"/>
                    <a:pt x="2494078" y="2116755"/>
                  </a:cubicBezTo>
                  <a:cubicBezTo>
                    <a:pt x="2495886" y="2142072"/>
                    <a:pt x="2490956" y="2259254"/>
                    <a:pt x="2516960" y="2311268"/>
                  </a:cubicBezTo>
                  <a:cubicBezTo>
                    <a:pt x="2523109" y="2323568"/>
                    <a:pt x="2530118" y="2335870"/>
                    <a:pt x="2539841" y="2345594"/>
                  </a:cubicBezTo>
                  <a:cubicBezTo>
                    <a:pt x="2549563" y="2355317"/>
                    <a:pt x="2562722" y="2360849"/>
                    <a:pt x="2574163" y="2368477"/>
                  </a:cubicBezTo>
                  <a:cubicBezTo>
                    <a:pt x="2581790" y="2379919"/>
                    <a:pt x="2591629" y="2390163"/>
                    <a:pt x="2597045" y="2402803"/>
                  </a:cubicBezTo>
                  <a:cubicBezTo>
                    <a:pt x="2608605" y="2429779"/>
                    <a:pt x="2617275" y="2510101"/>
                    <a:pt x="2619926" y="2528664"/>
                  </a:cubicBezTo>
                  <a:cubicBezTo>
                    <a:pt x="2616113" y="2601130"/>
                    <a:pt x="2614772" y="2673768"/>
                    <a:pt x="2608486" y="2746061"/>
                  </a:cubicBezTo>
                  <a:cubicBezTo>
                    <a:pt x="2607124" y="2761727"/>
                    <a:pt x="2599269" y="2776261"/>
                    <a:pt x="2597045" y="2791828"/>
                  </a:cubicBezTo>
                  <a:cubicBezTo>
                    <a:pt x="2591625" y="2829773"/>
                    <a:pt x="2589418" y="2868108"/>
                    <a:pt x="2585604" y="2906248"/>
                  </a:cubicBezTo>
                  <a:cubicBezTo>
                    <a:pt x="2589418" y="3116016"/>
                    <a:pt x="2586392" y="3326021"/>
                    <a:pt x="2597045" y="3535553"/>
                  </a:cubicBezTo>
                  <a:cubicBezTo>
                    <a:pt x="2597911" y="3552587"/>
                    <a:pt x="2613938" y="3565350"/>
                    <a:pt x="2619926" y="3581321"/>
                  </a:cubicBezTo>
                  <a:cubicBezTo>
                    <a:pt x="2625447" y="3596045"/>
                    <a:pt x="2624335" y="3613023"/>
                    <a:pt x="2631367" y="3627089"/>
                  </a:cubicBezTo>
                  <a:cubicBezTo>
                    <a:pt x="2643665" y="3651688"/>
                    <a:pt x="2677130" y="3695740"/>
                    <a:pt x="2677130" y="3695740"/>
                  </a:cubicBezTo>
                  <a:cubicBezTo>
                    <a:pt x="2706551" y="3813439"/>
                    <a:pt x="2695564" y="3756141"/>
                    <a:pt x="2711452" y="3867369"/>
                  </a:cubicBezTo>
                  <a:cubicBezTo>
                    <a:pt x="2707638" y="3958904"/>
                    <a:pt x="2706537" y="4050593"/>
                    <a:pt x="2700011" y="4141975"/>
                  </a:cubicBezTo>
                  <a:cubicBezTo>
                    <a:pt x="2697712" y="4174158"/>
                    <a:pt x="2681202" y="4206359"/>
                    <a:pt x="2665689" y="4233510"/>
                  </a:cubicBezTo>
                  <a:cubicBezTo>
                    <a:pt x="2658867" y="4245450"/>
                    <a:pt x="2649630" y="4255896"/>
                    <a:pt x="2642808" y="4267836"/>
                  </a:cubicBezTo>
                  <a:cubicBezTo>
                    <a:pt x="2620186" y="4307428"/>
                    <a:pt x="2621321" y="4309417"/>
                    <a:pt x="2608486" y="4347929"/>
                  </a:cubicBezTo>
                  <a:cubicBezTo>
                    <a:pt x="2604672" y="4374627"/>
                    <a:pt x="2597764" y="4401064"/>
                    <a:pt x="2597045" y="4428023"/>
                  </a:cubicBezTo>
                  <a:cubicBezTo>
                    <a:pt x="2590131" y="4687309"/>
                    <a:pt x="2611781" y="4948019"/>
                    <a:pt x="2585604" y="5206073"/>
                  </a:cubicBezTo>
                  <a:cubicBezTo>
                    <a:pt x="2583263" y="5229152"/>
                    <a:pt x="2539783" y="5213365"/>
                    <a:pt x="2516960" y="5217515"/>
                  </a:cubicBezTo>
                  <a:cubicBezTo>
                    <a:pt x="2497828" y="5220994"/>
                    <a:pt x="2478739" y="5224738"/>
                    <a:pt x="2459756" y="5228957"/>
                  </a:cubicBezTo>
                  <a:cubicBezTo>
                    <a:pt x="2444407" y="5232368"/>
                    <a:pt x="2429448" y="5237501"/>
                    <a:pt x="2413993" y="5240399"/>
                  </a:cubicBezTo>
                  <a:cubicBezTo>
                    <a:pt x="2243496" y="5272371"/>
                    <a:pt x="2326258" y="5246764"/>
                    <a:pt x="2242382" y="5274725"/>
                  </a:cubicBezTo>
                  <a:cubicBezTo>
                    <a:pt x="2164015" y="5353100"/>
                    <a:pt x="2200663" y="5325424"/>
                    <a:pt x="2139416" y="5366260"/>
                  </a:cubicBezTo>
                  <a:cubicBezTo>
                    <a:pt x="2131789" y="5377702"/>
                    <a:pt x="2122683" y="5388286"/>
                    <a:pt x="2116534" y="5400586"/>
                  </a:cubicBezTo>
                  <a:cubicBezTo>
                    <a:pt x="2111141" y="5411374"/>
                    <a:pt x="2111299" y="5424570"/>
                    <a:pt x="2105094" y="5434912"/>
                  </a:cubicBezTo>
                  <a:cubicBezTo>
                    <a:pt x="2096578" y="5449107"/>
                    <a:pt x="2060482" y="5475282"/>
                    <a:pt x="2047890" y="5480679"/>
                  </a:cubicBezTo>
                  <a:cubicBezTo>
                    <a:pt x="2033438" y="5486873"/>
                    <a:pt x="2017381" y="5488307"/>
                    <a:pt x="2002127" y="5492121"/>
                  </a:cubicBezTo>
                  <a:cubicBezTo>
                    <a:pt x="1990686" y="5499749"/>
                    <a:pt x="1981528" y="5514129"/>
                    <a:pt x="1967805" y="5515005"/>
                  </a:cubicBezTo>
                  <a:cubicBezTo>
                    <a:pt x="1334084" y="5555460"/>
                    <a:pt x="1637978" y="5483051"/>
                    <a:pt x="1418650" y="5537889"/>
                  </a:cubicBezTo>
                  <a:lnTo>
                    <a:pt x="1063988" y="5515005"/>
                  </a:lnTo>
                  <a:cubicBezTo>
                    <a:pt x="1044609" y="5513390"/>
                    <a:pt x="1023905" y="5512783"/>
                    <a:pt x="1006784" y="5503563"/>
                  </a:cubicBezTo>
                  <a:cubicBezTo>
                    <a:pt x="919667" y="5456649"/>
                    <a:pt x="917616" y="5433274"/>
                    <a:pt x="858055" y="5366260"/>
                  </a:cubicBezTo>
                  <a:cubicBezTo>
                    <a:pt x="758436" y="5254177"/>
                    <a:pt x="897735" y="5417386"/>
                    <a:pt x="777970" y="5297609"/>
                  </a:cubicBezTo>
                  <a:cubicBezTo>
                    <a:pt x="741008" y="5260643"/>
                    <a:pt x="735121" y="5229627"/>
                    <a:pt x="709325" y="5183189"/>
                  </a:cubicBezTo>
                  <a:cubicBezTo>
                    <a:pt x="702648" y="5171168"/>
                    <a:pt x="694071" y="5160306"/>
                    <a:pt x="686444" y="5148864"/>
                  </a:cubicBezTo>
                  <a:cubicBezTo>
                    <a:pt x="682778" y="5134199"/>
                    <a:pt x="671769" y="5085185"/>
                    <a:pt x="663562" y="5068770"/>
                  </a:cubicBezTo>
                  <a:cubicBezTo>
                    <a:pt x="657413" y="5056471"/>
                    <a:pt x="648308" y="5045887"/>
                    <a:pt x="640681" y="5034445"/>
                  </a:cubicBezTo>
                  <a:cubicBezTo>
                    <a:pt x="636867" y="5019189"/>
                    <a:pt x="630805" y="5004324"/>
                    <a:pt x="629240" y="4988677"/>
                  </a:cubicBezTo>
                  <a:cubicBezTo>
                    <a:pt x="623157" y="4927838"/>
                    <a:pt x="639958" y="4862592"/>
                    <a:pt x="617799" y="4805606"/>
                  </a:cubicBezTo>
                  <a:cubicBezTo>
                    <a:pt x="609058" y="4783126"/>
                    <a:pt x="572946" y="4786688"/>
                    <a:pt x="549155" y="4782722"/>
                  </a:cubicBezTo>
                  <a:cubicBezTo>
                    <a:pt x="530529" y="4779617"/>
                    <a:pt x="470329" y="4773251"/>
                    <a:pt x="446188" y="4759838"/>
                  </a:cubicBezTo>
                  <a:cubicBezTo>
                    <a:pt x="422149" y="4746482"/>
                    <a:pt x="404223" y="4720742"/>
                    <a:pt x="377544" y="4714071"/>
                  </a:cubicBezTo>
                  <a:cubicBezTo>
                    <a:pt x="320081" y="4699704"/>
                    <a:pt x="346698" y="4707602"/>
                    <a:pt x="297459" y="4691187"/>
                  </a:cubicBezTo>
                  <a:lnTo>
                    <a:pt x="274578" y="4622535"/>
                  </a:lnTo>
                  <a:cubicBezTo>
                    <a:pt x="270764" y="4611093"/>
                    <a:pt x="265502" y="4600036"/>
                    <a:pt x="263137" y="4588210"/>
                  </a:cubicBezTo>
                  <a:cubicBezTo>
                    <a:pt x="259323" y="4569140"/>
                    <a:pt x="256412" y="4549867"/>
                    <a:pt x="251696" y="4531000"/>
                  </a:cubicBezTo>
                  <a:cubicBezTo>
                    <a:pt x="248771" y="4519299"/>
                    <a:pt x="248783" y="4505203"/>
                    <a:pt x="240255" y="4496674"/>
                  </a:cubicBezTo>
                  <a:cubicBezTo>
                    <a:pt x="231728" y="4488146"/>
                    <a:pt x="216719" y="4490626"/>
                    <a:pt x="205933" y="4485232"/>
                  </a:cubicBezTo>
                  <a:cubicBezTo>
                    <a:pt x="193635" y="4479082"/>
                    <a:pt x="183052" y="4469977"/>
                    <a:pt x="171611" y="4462349"/>
                  </a:cubicBezTo>
                  <a:cubicBezTo>
                    <a:pt x="155133" y="4437628"/>
                    <a:pt x="141595" y="4423842"/>
                    <a:pt x="137289" y="4393697"/>
                  </a:cubicBezTo>
                  <a:cubicBezTo>
                    <a:pt x="132027" y="4356859"/>
                    <a:pt x="137087" y="4278875"/>
                    <a:pt x="114407" y="4233510"/>
                  </a:cubicBezTo>
                  <a:cubicBezTo>
                    <a:pt x="108258" y="4221210"/>
                    <a:pt x="99153" y="4210626"/>
                    <a:pt x="91526" y="4199184"/>
                  </a:cubicBezTo>
                  <a:cubicBezTo>
                    <a:pt x="41650" y="3974716"/>
                    <a:pt x="91684" y="4217368"/>
                    <a:pt x="57204" y="3993230"/>
                  </a:cubicBezTo>
                  <a:cubicBezTo>
                    <a:pt x="52264" y="3961118"/>
                    <a:pt x="31790" y="3905539"/>
                    <a:pt x="22882" y="3878811"/>
                  </a:cubicBezTo>
                  <a:cubicBezTo>
                    <a:pt x="19068" y="3867369"/>
                    <a:pt x="13424" y="3856382"/>
                    <a:pt x="11441" y="3844485"/>
                  </a:cubicBezTo>
                  <a:lnTo>
                    <a:pt x="0" y="3775833"/>
                  </a:lnTo>
                  <a:cubicBezTo>
                    <a:pt x="3814" y="3665228"/>
                    <a:pt x="5468" y="3554527"/>
                    <a:pt x="11441" y="3444018"/>
                  </a:cubicBezTo>
                  <a:cubicBezTo>
                    <a:pt x="13101" y="3413313"/>
                    <a:pt x="22159" y="3383223"/>
                    <a:pt x="22882" y="3352482"/>
                  </a:cubicBezTo>
                  <a:cubicBezTo>
                    <a:pt x="29790" y="3058863"/>
                    <a:pt x="20678" y="2764838"/>
                    <a:pt x="34322" y="2471455"/>
                  </a:cubicBezTo>
                  <a:cubicBezTo>
                    <a:pt x="36003" y="2435312"/>
                    <a:pt x="52465" y="2400840"/>
                    <a:pt x="68645" y="2368477"/>
                  </a:cubicBezTo>
                  <a:cubicBezTo>
                    <a:pt x="90882" y="2323999"/>
                    <a:pt x="122035" y="2284570"/>
                    <a:pt x="148730" y="2242616"/>
                  </a:cubicBezTo>
                  <a:cubicBezTo>
                    <a:pt x="139167" y="2146981"/>
                    <a:pt x="141056" y="2140665"/>
                    <a:pt x="125848" y="2059546"/>
                  </a:cubicBezTo>
                  <a:cubicBezTo>
                    <a:pt x="118681" y="2021317"/>
                    <a:pt x="115266" y="1982026"/>
                    <a:pt x="102967" y="1945126"/>
                  </a:cubicBezTo>
                  <a:cubicBezTo>
                    <a:pt x="91526" y="1910800"/>
                    <a:pt x="74593" y="1877839"/>
                    <a:pt x="68645" y="1842149"/>
                  </a:cubicBezTo>
                  <a:cubicBezTo>
                    <a:pt x="64831" y="1819265"/>
                    <a:pt x="61753" y="1796247"/>
                    <a:pt x="57204" y="1773498"/>
                  </a:cubicBezTo>
                  <a:cubicBezTo>
                    <a:pt x="54120" y="1758078"/>
                    <a:pt x="48847" y="1743150"/>
                    <a:pt x="45763" y="1727730"/>
                  </a:cubicBezTo>
                  <a:cubicBezTo>
                    <a:pt x="41214" y="1704981"/>
                    <a:pt x="38136" y="1681963"/>
                    <a:pt x="34322" y="1659079"/>
                  </a:cubicBezTo>
                  <a:cubicBezTo>
                    <a:pt x="24586" y="1503280"/>
                    <a:pt x="11441" y="1317811"/>
                    <a:pt x="11441" y="1167076"/>
                  </a:cubicBezTo>
                  <a:cubicBezTo>
                    <a:pt x="11441" y="1010657"/>
                    <a:pt x="16088" y="854229"/>
                    <a:pt x="22882" y="697957"/>
                  </a:cubicBezTo>
                  <a:cubicBezTo>
                    <a:pt x="24499" y="660757"/>
                    <a:pt x="46223" y="605041"/>
                    <a:pt x="57204" y="572096"/>
                  </a:cubicBezTo>
                  <a:cubicBezTo>
                    <a:pt x="61018" y="560654"/>
                    <a:pt x="68645" y="549831"/>
                    <a:pt x="68645" y="537770"/>
                  </a:cubicBezTo>
                  <a:lnTo>
                    <a:pt x="68645" y="526329"/>
                  </a:lnTo>
                  <a:close/>
                </a:path>
              </a:pathLst>
            </a:custGeom>
            <a:pattFill prst="pct5">
              <a:fgClr>
                <a:schemeClr val="bg2"/>
              </a:fgClr>
              <a:bgClr>
                <a:prstClr val="white"/>
              </a:bgClr>
            </a:pattFill>
          </p:spPr>
          <p:style>
            <a:lnRef idx="1">
              <a:schemeClr val="accent1"/>
            </a:lnRef>
            <a:fillRef idx="3">
              <a:schemeClr val="accent1"/>
            </a:fillRef>
            <a:effectRef idx="2">
              <a:schemeClr val="accent1"/>
            </a:effectRef>
            <a:fontRef idx="minor">
              <a:schemeClr val="lt1"/>
            </a:fontRef>
          </p:style>
          <p:txBody>
            <a:bodyPr rtlCol="0" anchor="ctr"/>
            <a:lstStyle/>
            <a:p>
              <a:pPr algn="ctr" defTabSz="457200"/>
              <a:endParaRPr lang="en-US" dirty="0">
                <a:solidFill>
                  <a:prstClr val="white"/>
                </a:solidFill>
                <a:latin typeface="Calibri"/>
              </a:endParaRPr>
            </a:p>
          </p:txBody>
        </p:sp>
        <p:sp>
          <p:nvSpPr>
            <p:cNvPr id="9" name="TextBox 8"/>
            <p:cNvSpPr txBox="1"/>
            <p:nvPr/>
          </p:nvSpPr>
          <p:spPr>
            <a:xfrm>
              <a:off x="670608" y="5846820"/>
              <a:ext cx="2159816" cy="923330"/>
            </a:xfrm>
            <a:prstGeom prst="rect">
              <a:avLst/>
            </a:prstGeom>
            <a:noFill/>
          </p:spPr>
          <p:txBody>
            <a:bodyPr wrap="none" rtlCol="0">
              <a:spAutoFit/>
            </a:bodyPr>
            <a:lstStyle/>
            <a:p>
              <a:pPr algn="ctr" defTabSz="457200"/>
              <a:r>
                <a:rPr lang="en-US" b="1" dirty="0" smtClean="0">
                  <a:solidFill>
                    <a:prstClr val="black"/>
                  </a:solidFill>
                  <a:latin typeface="Calibri"/>
                </a:rPr>
                <a:t>The Non-Democratic </a:t>
              </a:r>
            </a:p>
            <a:p>
              <a:pPr algn="ctr" defTabSz="457200"/>
              <a:r>
                <a:rPr lang="en-US" b="1" dirty="0" smtClean="0">
                  <a:solidFill>
                    <a:prstClr val="black"/>
                  </a:solidFill>
                  <a:latin typeface="Calibri"/>
                </a:rPr>
                <a:t>Republic of </a:t>
              </a:r>
            </a:p>
            <a:p>
              <a:pPr algn="ctr" defTabSz="457200"/>
              <a:r>
                <a:rPr lang="en-US" b="1" dirty="0" err="1" smtClean="0">
                  <a:solidFill>
                    <a:prstClr val="black"/>
                  </a:solidFill>
                  <a:latin typeface="Calibri"/>
                </a:rPr>
                <a:t>Repressistan</a:t>
              </a:r>
              <a:endParaRPr lang="en-US" b="1" dirty="0">
                <a:solidFill>
                  <a:prstClr val="black"/>
                </a:solidFill>
                <a:latin typeface="Calibri"/>
              </a:endParaRPr>
            </a:p>
          </p:txBody>
        </p:sp>
      </p:grpSp>
      <p:grpSp>
        <p:nvGrpSpPr>
          <p:cNvPr id="47" name="Group 46"/>
          <p:cNvGrpSpPr/>
          <p:nvPr/>
        </p:nvGrpSpPr>
        <p:grpSpPr>
          <a:xfrm>
            <a:off x="2684989" y="2377409"/>
            <a:ext cx="967532" cy="1548537"/>
            <a:chOff x="2592125" y="3558821"/>
            <a:chExt cx="967532" cy="977692"/>
          </a:xfrm>
        </p:grpSpPr>
        <p:pic>
          <p:nvPicPr>
            <p:cNvPr id="60" name="Picture 59" descr="osa_server.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592125" y="3558821"/>
              <a:ext cx="887675" cy="887675"/>
            </a:xfrm>
            <a:prstGeom prst="rect">
              <a:avLst/>
            </a:prstGeom>
          </p:spPr>
        </p:pic>
        <p:sp>
          <p:nvSpPr>
            <p:cNvPr id="67" name="TextBox 66"/>
            <p:cNvSpPr txBox="1"/>
            <p:nvPr/>
          </p:nvSpPr>
          <p:spPr>
            <a:xfrm>
              <a:off x="2617171" y="4322762"/>
              <a:ext cx="942486" cy="213751"/>
            </a:xfrm>
            <a:prstGeom prst="rect">
              <a:avLst/>
            </a:prstGeom>
            <a:noFill/>
          </p:spPr>
          <p:txBody>
            <a:bodyPr wrap="none" rtlCol="0">
              <a:spAutoFit/>
            </a:bodyPr>
            <a:lstStyle/>
            <a:p>
              <a:pPr defTabSz="457200"/>
              <a:r>
                <a:rPr lang="en-US" sz="1600" b="1" dirty="0" smtClean="0">
                  <a:solidFill>
                    <a:prstClr val="black"/>
                  </a:solidFill>
                  <a:latin typeface="Calibri"/>
                </a:rPr>
                <a:t>Gateway</a:t>
              </a:r>
              <a:endParaRPr lang="en-US" sz="1600" b="1" dirty="0">
                <a:solidFill>
                  <a:prstClr val="black"/>
                </a:solidFill>
                <a:latin typeface="Calibri"/>
              </a:endParaRPr>
            </a:p>
          </p:txBody>
        </p:sp>
      </p:grpSp>
      <p:sp>
        <p:nvSpPr>
          <p:cNvPr id="4" name="Slide Number Placeholder 3"/>
          <p:cNvSpPr>
            <a:spLocks noGrp="1"/>
          </p:cNvSpPr>
          <p:nvPr>
            <p:ph type="sldNum" sz="quarter" idx="12"/>
          </p:nvPr>
        </p:nvSpPr>
        <p:spPr/>
        <p:txBody>
          <a:bodyPr/>
          <a:lstStyle/>
          <a:p>
            <a:fld id="{1B7BCCAD-8032-864E-98AA-654F9FA4FE16}" type="slidenum">
              <a:rPr lang="en-US" smtClean="0">
                <a:solidFill>
                  <a:prstClr val="black">
                    <a:tint val="75000"/>
                  </a:prstClr>
                </a:solidFill>
                <a:latin typeface="Calibri"/>
              </a:rPr>
              <a:pPr/>
              <a:t>14</a:t>
            </a:fld>
            <a:endParaRPr lang="en-US">
              <a:solidFill>
                <a:prstClr val="black">
                  <a:tint val="75000"/>
                </a:prstClr>
              </a:solidFill>
              <a:latin typeface="Calibri"/>
            </a:endParaRPr>
          </a:p>
        </p:txBody>
      </p:sp>
      <p:pic>
        <p:nvPicPr>
          <p:cNvPr id="11" name="Picture 10" descr="MC900433944.PN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58060" y="2709249"/>
            <a:ext cx="905596" cy="905596"/>
          </a:xfrm>
          <a:prstGeom prst="rect">
            <a:avLst/>
          </a:prstGeom>
          <a:scene3d>
            <a:camera prst="orthographicFront">
              <a:rot lat="0" lon="10800000" rev="0"/>
            </a:camera>
            <a:lightRig rig="threePt" dir="t"/>
          </a:scene3d>
        </p:spPr>
      </p:pic>
      <p:grpSp>
        <p:nvGrpSpPr>
          <p:cNvPr id="16" name="Group 15"/>
          <p:cNvGrpSpPr/>
          <p:nvPr/>
        </p:nvGrpSpPr>
        <p:grpSpPr>
          <a:xfrm>
            <a:off x="7333081" y="434492"/>
            <a:ext cx="1026493" cy="1157965"/>
            <a:chOff x="6350262" y="4156794"/>
            <a:chExt cx="1026493" cy="1157965"/>
          </a:xfrm>
        </p:grpSpPr>
        <p:pic>
          <p:nvPicPr>
            <p:cNvPr id="17" name="Picture 16" descr="red-computer.jpg"/>
            <p:cNvPicPr>
              <a:picLocks noChangeAspect="1"/>
            </p:cNvPicPr>
            <p:nvPr/>
          </p:nvPicPr>
          <p:blipFill rotWithShape="1">
            <a:blip r:embed="rId5" cstate="print">
              <a:extLst>
                <a:ext uri="{28A0092B-C50C-407E-A947-70E740481C1C}">
                  <a14:useLocalDpi xmlns:a14="http://schemas.microsoft.com/office/drawing/2010/main" val="0"/>
                </a:ext>
              </a:extLst>
            </a:blip>
            <a:srcRect b="17207"/>
            <a:stretch/>
          </p:blipFill>
          <p:spPr>
            <a:xfrm>
              <a:off x="6530407" y="4156794"/>
              <a:ext cx="718618" cy="877824"/>
            </a:xfrm>
            <a:prstGeom prst="rect">
              <a:avLst/>
            </a:prstGeom>
          </p:spPr>
        </p:pic>
        <p:sp>
          <p:nvSpPr>
            <p:cNvPr id="18" name="TextBox 17"/>
            <p:cNvSpPr txBox="1"/>
            <p:nvPr/>
          </p:nvSpPr>
          <p:spPr>
            <a:xfrm>
              <a:off x="6350262" y="4914649"/>
              <a:ext cx="1026493" cy="400110"/>
            </a:xfrm>
            <a:prstGeom prst="rect">
              <a:avLst/>
            </a:prstGeom>
            <a:noFill/>
          </p:spPr>
          <p:txBody>
            <a:bodyPr wrap="none" rtlCol="0">
              <a:spAutoFit/>
            </a:bodyPr>
            <a:lstStyle/>
            <a:p>
              <a:pPr algn="ctr" defTabSz="457200"/>
              <a:r>
                <a:rPr lang="en-US" sz="2000" b="1" dirty="0" smtClean="0">
                  <a:solidFill>
                    <a:prstClr val="black"/>
                  </a:solidFill>
                  <a:latin typeface="Calibri"/>
                </a:rPr>
                <a:t>Blocked</a:t>
              </a:r>
            </a:p>
          </p:txBody>
        </p:sp>
      </p:grpSp>
      <p:sp>
        <p:nvSpPr>
          <p:cNvPr id="33" name="TextBox 32"/>
          <p:cNvSpPr txBox="1"/>
          <p:nvPr/>
        </p:nvSpPr>
        <p:spPr>
          <a:xfrm>
            <a:off x="2353728" y="85715"/>
            <a:ext cx="4464033" cy="584776"/>
          </a:xfrm>
          <a:prstGeom prst="rect">
            <a:avLst/>
          </a:prstGeom>
          <a:noFill/>
        </p:spPr>
        <p:txBody>
          <a:bodyPr wrap="square" rtlCol="0">
            <a:spAutoFit/>
          </a:bodyPr>
          <a:lstStyle/>
          <a:p>
            <a:pPr algn="ctr" defTabSz="457200"/>
            <a:r>
              <a:rPr lang="en-US" sz="3200" dirty="0" smtClean="0">
                <a:solidFill>
                  <a:prstClr val="black"/>
                </a:solidFill>
                <a:latin typeface="Calibri"/>
              </a:rPr>
              <a:t>4. Longer paths</a:t>
            </a:r>
            <a:endParaRPr lang="en-US" sz="3200" dirty="0">
              <a:solidFill>
                <a:prstClr val="black"/>
              </a:solidFill>
              <a:latin typeface="Calibri"/>
            </a:endParaRPr>
          </a:p>
        </p:txBody>
      </p:sp>
      <p:sp>
        <p:nvSpPr>
          <p:cNvPr id="40" name="Cloud 39"/>
          <p:cNvSpPr/>
          <p:nvPr/>
        </p:nvSpPr>
        <p:spPr>
          <a:xfrm>
            <a:off x="740961" y="2368479"/>
            <a:ext cx="2085264" cy="1600835"/>
          </a:xfrm>
          <a:prstGeom prst="cloud">
            <a:avLst/>
          </a:prstGeom>
          <a:noFill/>
          <a:ln w="85725" cap="flat">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defTabSz="457200"/>
            <a:endParaRPr lang="en-US">
              <a:solidFill>
                <a:prstClr val="white"/>
              </a:solidFill>
              <a:latin typeface="Calibri"/>
            </a:endParaRPr>
          </a:p>
        </p:txBody>
      </p:sp>
      <p:sp>
        <p:nvSpPr>
          <p:cNvPr id="49" name="Cloud 48"/>
          <p:cNvSpPr/>
          <p:nvPr/>
        </p:nvSpPr>
        <p:spPr>
          <a:xfrm>
            <a:off x="3369827" y="2253331"/>
            <a:ext cx="1484149" cy="1421144"/>
          </a:xfrm>
          <a:prstGeom prst="cloud">
            <a:avLst/>
          </a:prstGeom>
          <a:noFill/>
          <a:ln w="85725" cap="flat">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defTabSz="457200"/>
            <a:endParaRPr lang="en-US">
              <a:solidFill>
                <a:prstClr val="white"/>
              </a:solidFill>
              <a:latin typeface="Calibri"/>
            </a:endParaRPr>
          </a:p>
        </p:txBody>
      </p:sp>
      <p:grpSp>
        <p:nvGrpSpPr>
          <p:cNvPr id="51" name="Group 50"/>
          <p:cNvGrpSpPr/>
          <p:nvPr/>
        </p:nvGrpSpPr>
        <p:grpSpPr>
          <a:xfrm>
            <a:off x="4781978" y="2174353"/>
            <a:ext cx="1746181" cy="1614376"/>
            <a:chOff x="259763" y="3706654"/>
            <a:chExt cx="2207981" cy="1690594"/>
          </a:xfrm>
        </p:grpSpPr>
        <p:sp>
          <p:nvSpPr>
            <p:cNvPr id="52" name="Cloud 51"/>
            <p:cNvSpPr/>
            <p:nvPr/>
          </p:nvSpPr>
          <p:spPr>
            <a:xfrm>
              <a:off x="259763" y="3706654"/>
              <a:ext cx="2207981" cy="1488244"/>
            </a:xfrm>
            <a:prstGeom prst="cloud">
              <a:avLst/>
            </a:prstGeom>
            <a:solidFill>
              <a:srgbClr val="FFFF00"/>
            </a:solidFill>
            <a:ln w="85725" cap="flat">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defTabSz="457200"/>
              <a:endParaRPr lang="en-US">
                <a:solidFill>
                  <a:prstClr val="white"/>
                </a:solidFill>
                <a:latin typeface="Calibri"/>
              </a:endParaRPr>
            </a:p>
          </p:txBody>
        </p:sp>
        <p:sp>
          <p:nvSpPr>
            <p:cNvPr id="53" name="TextBox 52"/>
            <p:cNvSpPr txBox="1"/>
            <p:nvPr/>
          </p:nvSpPr>
          <p:spPr>
            <a:xfrm>
              <a:off x="738184" y="5010478"/>
              <a:ext cx="1362540" cy="386770"/>
            </a:xfrm>
            <a:prstGeom prst="rect">
              <a:avLst/>
            </a:prstGeom>
            <a:solidFill>
              <a:srgbClr val="CCFFCC"/>
            </a:solidFill>
          </p:spPr>
          <p:txBody>
            <a:bodyPr wrap="none" rtlCol="0">
              <a:spAutoFit/>
            </a:bodyPr>
            <a:lstStyle/>
            <a:p>
              <a:pPr defTabSz="457200"/>
              <a:r>
                <a:rPr lang="en-US" b="1" dirty="0" smtClean="0">
                  <a:solidFill>
                    <a:prstClr val="black"/>
                  </a:solidFill>
                  <a:latin typeface="Calibri"/>
                </a:rPr>
                <a:t>Decoy AS</a:t>
              </a:r>
              <a:endParaRPr lang="en-US" b="1" dirty="0">
                <a:solidFill>
                  <a:prstClr val="black"/>
                </a:solidFill>
                <a:latin typeface="Calibri"/>
              </a:endParaRPr>
            </a:p>
          </p:txBody>
        </p:sp>
      </p:grpSp>
      <p:sp>
        <p:nvSpPr>
          <p:cNvPr id="55" name="Cloud 54"/>
          <p:cNvSpPr/>
          <p:nvPr/>
        </p:nvSpPr>
        <p:spPr>
          <a:xfrm>
            <a:off x="6577838" y="2101731"/>
            <a:ext cx="2108962" cy="1686998"/>
          </a:xfrm>
          <a:prstGeom prst="cloud">
            <a:avLst/>
          </a:prstGeom>
          <a:noFill/>
          <a:ln w="85725" cap="flat">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defTabSz="457200"/>
            <a:endParaRPr lang="en-US">
              <a:solidFill>
                <a:prstClr val="white"/>
              </a:solidFill>
              <a:latin typeface="Calibri"/>
            </a:endParaRPr>
          </a:p>
        </p:txBody>
      </p:sp>
      <p:grpSp>
        <p:nvGrpSpPr>
          <p:cNvPr id="57" name="Group 56"/>
          <p:cNvGrpSpPr/>
          <p:nvPr/>
        </p:nvGrpSpPr>
        <p:grpSpPr>
          <a:xfrm>
            <a:off x="6876869" y="2421967"/>
            <a:ext cx="1543336" cy="1085686"/>
            <a:chOff x="6387130" y="4744101"/>
            <a:chExt cx="1543336" cy="1085686"/>
          </a:xfrm>
        </p:grpSpPr>
        <p:pic>
          <p:nvPicPr>
            <p:cNvPr id="58" name="Picture 57" descr="green-server.jpg"/>
            <p:cNvPicPr>
              <a:picLocks noChangeAspect="1"/>
            </p:cNvPicPr>
            <p:nvPr/>
          </p:nvPicPr>
          <p:blipFill rotWithShape="1">
            <a:blip r:embed="rId6">
              <a:extLst>
                <a:ext uri="{28A0092B-C50C-407E-A947-70E740481C1C}">
                  <a14:useLocalDpi xmlns:a14="http://schemas.microsoft.com/office/drawing/2010/main" val="0"/>
                </a:ext>
              </a:extLst>
            </a:blip>
            <a:srcRect l="24621" r="15472"/>
            <a:stretch/>
          </p:blipFill>
          <p:spPr>
            <a:xfrm>
              <a:off x="6739029" y="4744101"/>
              <a:ext cx="676656" cy="847139"/>
            </a:xfrm>
            <a:prstGeom prst="rect">
              <a:avLst/>
            </a:prstGeom>
          </p:spPr>
        </p:pic>
        <p:sp>
          <p:nvSpPr>
            <p:cNvPr id="59" name="TextBox 58"/>
            <p:cNvSpPr txBox="1"/>
            <p:nvPr/>
          </p:nvSpPr>
          <p:spPr>
            <a:xfrm>
              <a:off x="6387130" y="5429677"/>
              <a:ext cx="1543336" cy="400110"/>
            </a:xfrm>
            <a:prstGeom prst="rect">
              <a:avLst/>
            </a:prstGeom>
            <a:noFill/>
          </p:spPr>
          <p:txBody>
            <a:bodyPr wrap="none" rtlCol="0">
              <a:spAutoFit/>
            </a:bodyPr>
            <a:lstStyle/>
            <a:p>
              <a:pPr defTabSz="457200"/>
              <a:r>
                <a:rPr lang="en-US" sz="2000" b="1" dirty="0" smtClean="0">
                  <a:solidFill>
                    <a:prstClr val="black"/>
                  </a:solidFill>
                  <a:latin typeface="Calibri"/>
                </a:rPr>
                <a:t>Non-blocked</a:t>
              </a:r>
              <a:endParaRPr lang="en-US" sz="2000" b="1" dirty="0">
                <a:solidFill>
                  <a:prstClr val="black"/>
                </a:solidFill>
                <a:latin typeface="Calibri"/>
              </a:endParaRPr>
            </a:p>
          </p:txBody>
        </p:sp>
      </p:grpSp>
      <p:cxnSp>
        <p:nvCxnSpPr>
          <p:cNvPr id="61" name="Straight Arrow Connector 60"/>
          <p:cNvCxnSpPr/>
          <p:nvPr/>
        </p:nvCxnSpPr>
        <p:spPr>
          <a:xfrm>
            <a:off x="2047890" y="2902747"/>
            <a:ext cx="5169437" cy="0"/>
          </a:xfrm>
          <a:prstGeom prst="straightConnector1">
            <a:avLst/>
          </a:prstGeom>
          <a:ln w="76200">
            <a:solidFill>
              <a:schemeClr val="bg1">
                <a:lumMod val="50000"/>
              </a:schemeClr>
            </a:solidFill>
            <a:headEnd type="arrow"/>
            <a:tailEnd type="arrow"/>
          </a:ln>
        </p:spPr>
        <p:style>
          <a:lnRef idx="2">
            <a:schemeClr val="accent1"/>
          </a:lnRef>
          <a:fillRef idx="0">
            <a:schemeClr val="accent1"/>
          </a:fillRef>
          <a:effectRef idx="1">
            <a:schemeClr val="accent1"/>
          </a:effectRef>
          <a:fontRef idx="minor">
            <a:schemeClr val="tx1"/>
          </a:fontRef>
        </p:style>
      </p:cxnSp>
      <p:pic>
        <p:nvPicPr>
          <p:cNvPr id="62" name="Picture 61" descr="router.png"/>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5399527" y="2735185"/>
            <a:ext cx="465319" cy="342010"/>
          </a:xfrm>
          <a:prstGeom prst="rect">
            <a:avLst/>
          </a:prstGeom>
        </p:spPr>
      </p:pic>
      <p:cxnSp>
        <p:nvCxnSpPr>
          <p:cNvPr id="63" name="Straight Arrow Connector 62"/>
          <p:cNvCxnSpPr>
            <a:stCxn id="17" idx="1"/>
            <a:endCxn id="62" idx="0"/>
          </p:cNvCxnSpPr>
          <p:nvPr/>
        </p:nvCxnSpPr>
        <p:spPr>
          <a:xfrm flipH="1">
            <a:off x="5632187" y="873404"/>
            <a:ext cx="1881039" cy="1861781"/>
          </a:xfrm>
          <a:prstGeom prst="straightConnector1">
            <a:avLst/>
          </a:prstGeom>
          <a:ln w="76200">
            <a:solidFill>
              <a:srgbClr val="FF0000"/>
            </a:solidFill>
            <a:headEnd type="arrow"/>
            <a:tailEnd type="arrow"/>
          </a:ln>
        </p:spPr>
        <p:style>
          <a:lnRef idx="2">
            <a:schemeClr val="accent1"/>
          </a:lnRef>
          <a:fillRef idx="0">
            <a:schemeClr val="accent1"/>
          </a:fillRef>
          <a:effectRef idx="1">
            <a:schemeClr val="accent1"/>
          </a:effectRef>
          <a:fontRef idx="minor">
            <a:schemeClr val="tx1"/>
          </a:fontRef>
        </p:style>
      </p:cxnSp>
      <p:sp>
        <p:nvSpPr>
          <p:cNvPr id="65" name="Cloud 64"/>
          <p:cNvSpPr/>
          <p:nvPr/>
        </p:nvSpPr>
        <p:spPr>
          <a:xfrm>
            <a:off x="3285712" y="4013895"/>
            <a:ext cx="989955" cy="981438"/>
          </a:xfrm>
          <a:prstGeom prst="cloud">
            <a:avLst/>
          </a:prstGeom>
          <a:noFill/>
          <a:ln w="85725" cap="flat">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defTabSz="457200"/>
            <a:endParaRPr lang="en-US">
              <a:solidFill>
                <a:prstClr val="white"/>
              </a:solidFill>
              <a:latin typeface="Calibri"/>
            </a:endParaRPr>
          </a:p>
        </p:txBody>
      </p:sp>
      <p:sp>
        <p:nvSpPr>
          <p:cNvPr id="6" name="Freeform 5"/>
          <p:cNvSpPr/>
          <p:nvPr/>
        </p:nvSpPr>
        <p:spPr>
          <a:xfrm>
            <a:off x="2059331" y="3204024"/>
            <a:ext cx="5457226" cy="1647720"/>
          </a:xfrm>
          <a:custGeom>
            <a:avLst/>
            <a:gdLst>
              <a:gd name="connsiteX0" fmla="*/ 0 w 5457226"/>
              <a:gd name="connsiteY0" fmla="*/ 125575 h 1647720"/>
              <a:gd name="connsiteX1" fmla="*/ 1075428 w 5457226"/>
              <a:gd name="connsiteY1" fmla="*/ 114133 h 1647720"/>
              <a:gd name="connsiteX2" fmla="*/ 1807635 w 5457226"/>
              <a:gd name="connsiteY2" fmla="*/ 1338418 h 1647720"/>
              <a:gd name="connsiteX3" fmla="*/ 4690697 w 5457226"/>
              <a:gd name="connsiteY3" fmla="*/ 1567256 h 1647720"/>
              <a:gd name="connsiteX4" fmla="*/ 5457226 w 5457226"/>
              <a:gd name="connsiteY4" fmla="*/ 194226 h 164772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457226" h="1647720">
                <a:moveTo>
                  <a:pt x="0" y="125575"/>
                </a:moveTo>
                <a:cubicBezTo>
                  <a:pt x="387078" y="18783"/>
                  <a:pt x="774156" y="-88008"/>
                  <a:pt x="1075428" y="114133"/>
                </a:cubicBezTo>
                <a:cubicBezTo>
                  <a:pt x="1376701" y="316274"/>
                  <a:pt x="1205090" y="1096231"/>
                  <a:pt x="1807635" y="1338418"/>
                </a:cubicBezTo>
                <a:cubicBezTo>
                  <a:pt x="2410180" y="1580605"/>
                  <a:pt x="4082432" y="1757955"/>
                  <a:pt x="4690697" y="1567256"/>
                </a:cubicBezTo>
                <a:cubicBezTo>
                  <a:pt x="5298962" y="1376557"/>
                  <a:pt x="5457226" y="194226"/>
                  <a:pt x="5457226" y="194226"/>
                </a:cubicBezTo>
              </a:path>
            </a:pathLst>
          </a:custGeom>
          <a:ln w="85725">
            <a:solidFill>
              <a:srgbClr val="008000"/>
            </a:solidFill>
            <a:headEnd type="arrow"/>
            <a:tailEnd type="arrow"/>
          </a:ln>
        </p:spPr>
        <p:style>
          <a:lnRef idx="2">
            <a:schemeClr val="accent1"/>
          </a:lnRef>
          <a:fillRef idx="0">
            <a:schemeClr val="accent1"/>
          </a:fillRef>
          <a:effectRef idx="1">
            <a:schemeClr val="accent1"/>
          </a:effectRef>
          <a:fontRef idx="minor">
            <a:schemeClr val="tx1"/>
          </a:fontRef>
        </p:style>
        <p:txBody>
          <a:bodyPr rtlCol="0" anchor="ctr"/>
          <a:lstStyle/>
          <a:p>
            <a:pPr algn="ctr" defTabSz="457200"/>
            <a:endParaRPr lang="en-US">
              <a:solidFill>
                <a:prstClr val="black"/>
              </a:solidFill>
              <a:latin typeface="Calibri"/>
            </a:endParaRPr>
          </a:p>
        </p:txBody>
      </p:sp>
      <p:sp>
        <p:nvSpPr>
          <p:cNvPr id="68" name="Cloud 67"/>
          <p:cNvSpPr/>
          <p:nvPr/>
        </p:nvSpPr>
        <p:spPr>
          <a:xfrm>
            <a:off x="6699010" y="264695"/>
            <a:ext cx="2048414" cy="1724147"/>
          </a:xfrm>
          <a:prstGeom prst="cloud">
            <a:avLst/>
          </a:prstGeom>
          <a:noFill/>
          <a:ln w="85725" cap="flat">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defTabSz="457200"/>
            <a:endParaRPr lang="en-US">
              <a:solidFill>
                <a:prstClr val="white"/>
              </a:solidFill>
              <a:latin typeface="Calibri"/>
            </a:endParaRPr>
          </a:p>
        </p:txBody>
      </p:sp>
      <p:sp>
        <p:nvSpPr>
          <p:cNvPr id="32" name="Cloud 31"/>
          <p:cNvSpPr/>
          <p:nvPr/>
        </p:nvSpPr>
        <p:spPr>
          <a:xfrm>
            <a:off x="4275667" y="4231648"/>
            <a:ext cx="989955" cy="981438"/>
          </a:xfrm>
          <a:prstGeom prst="cloud">
            <a:avLst/>
          </a:prstGeom>
          <a:noFill/>
          <a:ln w="85725" cap="flat">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defTabSz="457200"/>
            <a:endParaRPr lang="en-US">
              <a:solidFill>
                <a:prstClr val="white"/>
              </a:solidFill>
              <a:latin typeface="Calibri"/>
            </a:endParaRPr>
          </a:p>
        </p:txBody>
      </p:sp>
      <p:sp>
        <p:nvSpPr>
          <p:cNvPr id="34" name="Cloud 33"/>
          <p:cNvSpPr/>
          <p:nvPr/>
        </p:nvSpPr>
        <p:spPr>
          <a:xfrm>
            <a:off x="5265622" y="4361025"/>
            <a:ext cx="989955" cy="981438"/>
          </a:xfrm>
          <a:prstGeom prst="cloud">
            <a:avLst/>
          </a:prstGeom>
          <a:noFill/>
          <a:ln w="85725" cap="flat">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defTabSz="457200"/>
            <a:endParaRPr lang="en-US">
              <a:solidFill>
                <a:prstClr val="white"/>
              </a:solidFill>
              <a:latin typeface="Calibri"/>
            </a:endParaRPr>
          </a:p>
        </p:txBody>
      </p:sp>
      <p:sp>
        <p:nvSpPr>
          <p:cNvPr id="35" name="Cloud 34"/>
          <p:cNvSpPr/>
          <p:nvPr/>
        </p:nvSpPr>
        <p:spPr>
          <a:xfrm>
            <a:off x="6199133" y="4442869"/>
            <a:ext cx="989955" cy="981438"/>
          </a:xfrm>
          <a:prstGeom prst="cloud">
            <a:avLst/>
          </a:prstGeom>
          <a:noFill/>
          <a:ln w="85725" cap="flat">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defTabSz="457200"/>
            <a:endParaRPr lang="en-US">
              <a:solidFill>
                <a:prstClr val="white"/>
              </a:solidFill>
              <a:latin typeface="Calibri"/>
            </a:endParaRPr>
          </a:p>
        </p:txBody>
      </p:sp>
      <p:sp>
        <p:nvSpPr>
          <p:cNvPr id="36" name="Cloud 35"/>
          <p:cNvSpPr/>
          <p:nvPr/>
        </p:nvSpPr>
        <p:spPr>
          <a:xfrm>
            <a:off x="6915469" y="3740929"/>
            <a:ext cx="989955" cy="981438"/>
          </a:xfrm>
          <a:prstGeom prst="cloud">
            <a:avLst/>
          </a:prstGeom>
          <a:noFill/>
          <a:ln w="85725" cap="flat">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defTabSz="457200"/>
            <a:endParaRPr lang="en-US">
              <a:solidFill>
                <a:prstClr val="white"/>
              </a:solidFill>
              <a:latin typeface="Calibri"/>
            </a:endParaRPr>
          </a:p>
        </p:txBody>
      </p:sp>
      <p:sp>
        <p:nvSpPr>
          <p:cNvPr id="2" name="Footer Placeholder 1"/>
          <p:cNvSpPr>
            <a:spLocks noGrp="1"/>
          </p:cNvSpPr>
          <p:nvPr>
            <p:ph type="ftr" sz="quarter" idx="11"/>
          </p:nvPr>
        </p:nvSpPr>
        <p:spPr/>
        <p:txBody>
          <a:bodyPr/>
          <a:lstStyle/>
          <a:p>
            <a:r>
              <a:rPr lang="en-US" smtClean="0">
                <a:solidFill>
                  <a:prstClr val="black">
                    <a:tint val="75000"/>
                  </a:prstClr>
                </a:solidFill>
                <a:latin typeface="Calibri"/>
              </a:rPr>
              <a:t>CS660 - Advanced Information Assurance - UMassAmherst</a:t>
            </a:r>
            <a:endParaRPr lang="en-US">
              <a:solidFill>
                <a:prstClr val="black">
                  <a:tint val="75000"/>
                </a:prstClr>
              </a:solidFill>
              <a:latin typeface="Calibri"/>
            </a:endParaRPr>
          </a:p>
        </p:txBody>
      </p:sp>
    </p:spTree>
    <p:extLst>
      <p:ext uri="{BB962C8B-B14F-4D97-AF65-F5344CB8AC3E}">
        <p14:creationId xmlns:p14="http://schemas.microsoft.com/office/powerpoint/2010/main" val="317865254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 name="Group 9"/>
          <p:cNvGrpSpPr/>
          <p:nvPr/>
        </p:nvGrpSpPr>
        <p:grpSpPr>
          <a:xfrm>
            <a:off x="34321" y="377583"/>
            <a:ext cx="3226286" cy="6392567"/>
            <a:chOff x="34321" y="377583"/>
            <a:chExt cx="3226286" cy="6392567"/>
          </a:xfrm>
        </p:grpSpPr>
        <p:sp>
          <p:nvSpPr>
            <p:cNvPr id="8" name="Freeform 7"/>
            <p:cNvSpPr/>
            <p:nvPr/>
          </p:nvSpPr>
          <p:spPr>
            <a:xfrm>
              <a:off x="34321" y="377583"/>
              <a:ext cx="3226286" cy="5537889"/>
            </a:xfrm>
            <a:custGeom>
              <a:avLst/>
              <a:gdLst>
                <a:gd name="connsiteX0" fmla="*/ 68645 w 2711452"/>
                <a:gd name="connsiteY0" fmla="*/ 526329 h 5537889"/>
                <a:gd name="connsiteX1" fmla="*/ 91526 w 2711452"/>
                <a:gd name="connsiteY1" fmla="*/ 308932 h 5537889"/>
                <a:gd name="connsiteX2" fmla="*/ 102967 w 2711452"/>
                <a:gd name="connsiteY2" fmla="*/ 274606 h 5537889"/>
                <a:gd name="connsiteX3" fmla="*/ 148730 w 2711452"/>
                <a:gd name="connsiteY3" fmla="*/ 240281 h 5537889"/>
                <a:gd name="connsiteX4" fmla="*/ 205933 w 2711452"/>
                <a:gd name="connsiteY4" fmla="*/ 183071 h 5537889"/>
                <a:gd name="connsiteX5" fmla="*/ 263137 w 2711452"/>
                <a:gd name="connsiteY5" fmla="*/ 137303 h 5537889"/>
                <a:gd name="connsiteX6" fmla="*/ 400426 w 2711452"/>
                <a:gd name="connsiteY6" fmla="*/ 114420 h 5537889"/>
                <a:gd name="connsiteX7" fmla="*/ 560596 w 2711452"/>
                <a:gd name="connsiteY7" fmla="*/ 102978 h 5537889"/>
                <a:gd name="connsiteX8" fmla="*/ 617799 w 2711452"/>
                <a:gd name="connsiteY8" fmla="*/ 80094 h 5537889"/>
                <a:gd name="connsiteX9" fmla="*/ 675003 w 2711452"/>
                <a:gd name="connsiteY9" fmla="*/ 68652 h 5537889"/>
                <a:gd name="connsiteX10" fmla="*/ 709325 w 2711452"/>
                <a:gd name="connsiteY10" fmla="*/ 45768 h 5537889"/>
                <a:gd name="connsiteX11" fmla="*/ 789410 w 2711452"/>
                <a:gd name="connsiteY11" fmla="*/ 34326 h 5537889"/>
                <a:gd name="connsiteX12" fmla="*/ 823732 w 2711452"/>
                <a:gd name="connsiteY12" fmla="*/ 22884 h 5537889"/>
                <a:gd name="connsiteX13" fmla="*/ 961021 w 2711452"/>
                <a:gd name="connsiteY13" fmla="*/ 0 h 5537889"/>
                <a:gd name="connsiteX14" fmla="*/ 1258480 w 2711452"/>
                <a:gd name="connsiteY14" fmla="*/ 22884 h 5537889"/>
                <a:gd name="connsiteX15" fmla="*/ 1304243 w 2711452"/>
                <a:gd name="connsiteY15" fmla="*/ 57210 h 5537889"/>
                <a:gd name="connsiteX16" fmla="*/ 1395769 w 2711452"/>
                <a:gd name="connsiteY16" fmla="*/ 102978 h 5537889"/>
                <a:gd name="connsiteX17" fmla="*/ 1487295 w 2711452"/>
                <a:gd name="connsiteY17" fmla="*/ 137303 h 5537889"/>
                <a:gd name="connsiteX18" fmla="*/ 1590261 w 2711452"/>
                <a:gd name="connsiteY18" fmla="*/ 171629 h 5537889"/>
                <a:gd name="connsiteX19" fmla="*/ 1624583 w 2711452"/>
                <a:gd name="connsiteY19" fmla="*/ 194513 h 5537889"/>
                <a:gd name="connsiteX20" fmla="*/ 1670346 w 2711452"/>
                <a:gd name="connsiteY20" fmla="*/ 205955 h 5537889"/>
                <a:gd name="connsiteX21" fmla="*/ 1773313 w 2711452"/>
                <a:gd name="connsiteY21" fmla="*/ 251723 h 5537889"/>
                <a:gd name="connsiteX22" fmla="*/ 1807635 w 2711452"/>
                <a:gd name="connsiteY22" fmla="*/ 286048 h 5537889"/>
                <a:gd name="connsiteX23" fmla="*/ 1841957 w 2711452"/>
                <a:gd name="connsiteY23" fmla="*/ 308932 h 5537889"/>
                <a:gd name="connsiteX24" fmla="*/ 1876279 w 2711452"/>
                <a:gd name="connsiteY24" fmla="*/ 377584 h 5537889"/>
                <a:gd name="connsiteX25" fmla="*/ 1899161 w 2711452"/>
                <a:gd name="connsiteY25" fmla="*/ 411909 h 5537889"/>
                <a:gd name="connsiteX26" fmla="*/ 2356790 w 2711452"/>
                <a:gd name="connsiteY26" fmla="*/ 400467 h 5537889"/>
                <a:gd name="connsiteX27" fmla="*/ 2368230 w 2711452"/>
                <a:gd name="connsiteY27" fmla="*/ 526329 h 5537889"/>
                <a:gd name="connsiteX28" fmla="*/ 2391112 w 2711452"/>
                <a:gd name="connsiteY28" fmla="*/ 663632 h 5537889"/>
                <a:gd name="connsiteX29" fmla="*/ 2402553 w 2711452"/>
                <a:gd name="connsiteY29" fmla="*/ 778051 h 5537889"/>
                <a:gd name="connsiteX30" fmla="*/ 2413993 w 2711452"/>
                <a:gd name="connsiteY30" fmla="*/ 915354 h 5537889"/>
                <a:gd name="connsiteX31" fmla="*/ 2436875 w 2711452"/>
                <a:gd name="connsiteY31" fmla="*/ 995447 h 5537889"/>
                <a:gd name="connsiteX32" fmla="*/ 2471197 w 2711452"/>
                <a:gd name="connsiteY32" fmla="*/ 1086983 h 5537889"/>
                <a:gd name="connsiteX33" fmla="*/ 2482638 w 2711452"/>
                <a:gd name="connsiteY33" fmla="*/ 1121308 h 5537889"/>
                <a:gd name="connsiteX34" fmla="*/ 2516960 w 2711452"/>
                <a:gd name="connsiteY34" fmla="*/ 1167076 h 5537889"/>
                <a:gd name="connsiteX35" fmla="*/ 2539841 w 2711452"/>
                <a:gd name="connsiteY35" fmla="*/ 1247169 h 5537889"/>
                <a:gd name="connsiteX36" fmla="*/ 2551282 w 2711452"/>
                <a:gd name="connsiteY36" fmla="*/ 1350147 h 5537889"/>
                <a:gd name="connsiteX37" fmla="*/ 2539841 w 2711452"/>
                <a:gd name="connsiteY37" fmla="*/ 1945126 h 5537889"/>
                <a:gd name="connsiteX38" fmla="*/ 2516960 w 2711452"/>
                <a:gd name="connsiteY38" fmla="*/ 2036662 h 5537889"/>
                <a:gd name="connsiteX39" fmla="*/ 2494078 w 2711452"/>
                <a:gd name="connsiteY39" fmla="*/ 2116755 h 5537889"/>
                <a:gd name="connsiteX40" fmla="*/ 2516960 w 2711452"/>
                <a:gd name="connsiteY40" fmla="*/ 2311268 h 5537889"/>
                <a:gd name="connsiteX41" fmla="*/ 2539841 w 2711452"/>
                <a:gd name="connsiteY41" fmla="*/ 2345594 h 5537889"/>
                <a:gd name="connsiteX42" fmla="*/ 2574163 w 2711452"/>
                <a:gd name="connsiteY42" fmla="*/ 2368477 h 5537889"/>
                <a:gd name="connsiteX43" fmla="*/ 2597045 w 2711452"/>
                <a:gd name="connsiteY43" fmla="*/ 2402803 h 5537889"/>
                <a:gd name="connsiteX44" fmla="*/ 2619926 w 2711452"/>
                <a:gd name="connsiteY44" fmla="*/ 2528664 h 5537889"/>
                <a:gd name="connsiteX45" fmla="*/ 2608486 w 2711452"/>
                <a:gd name="connsiteY45" fmla="*/ 2746061 h 5537889"/>
                <a:gd name="connsiteX46" fmla="*/ 2597045 w 2711452"/>
                <a:gd name="connsiteY46" fmla="*/ 2791828 h 5537889"/>
                <a:gd name="connsiteX47" fmla="*/ 2585604 w 2711452"/>
                <a:gd name="connsiteY47" fmla="*/ 2906248 h 5537889"/>
                <a:gd name="connsiteX48" fmla="*/ 2597045 w 2711452"/>
                <a:gd name="connsiteY48" fmla="*/ 3535553 h 5537889"/>
                <a:gd name="connsiteX49" fmla="*/ 2619926 w 2711452"/>
                <a:gd name="connsiteY49" fmla="*/ 3581321 h 5537889"/>
                <a:gd name="connsiteX50" fmla="*/ 2631367 w 2711452"/>
                <a:gd name="connsiteY50" fmla="*/ 3627089 h 5537889"/>
                <a:gd name="connsiteX51" fmla="*/ 2677130 w 2711452"/>
                <a:gd name="connsiteY51" fmla="*/ 3695740 h 5537889"/>
                <a:gd name="connsiteX52" fmla="*/ 2711452 w 2711452"/>
                <a:gd name="connsiteY52" fmla="*/ 3867369 h 5537889"/>
                <a:gd name="connsiteX53" fmla="*/ 2700011 w 2711452"/>
                <a:gd name="connsiteY53" fmla="*/ 4141975 h 5537889"/>
                <a:gd name="connsiteX54" fmla="*/ 2665689 w 2711452"/>
                <a:gd name="connsiteY54" fmla="*/ 4233510 h 5537889"/>
                <a:gd name="connsiteX55" fmla="*/ 2642808 w 2711452"/>
                <a:gd name="connsiteY55" fmla="*/ 4267836 h 5537889"/>
                <a:gd name="connsiteX56" fmla="*/ 2608486 w 2711452"/>
                <a:gd name="connsiteY56" fmla="*/ 4347929 h 5537889"/>
                <a:gd name="connsiteX57" fmla="*/ 2597045 w 2711452"/>
                <a:gd name="connsiteY57" fmla="*/ 4428023 h 5537889"/>
                <a:gd name="connsiteX58" fmla="*/ 2585604 w 2711452"/>
                <a:gd name="connsiteY58" fmla="*/ 5206073 h 5537889"/>
                <a:gd name="connsiteX59" fmla="*/ 2516960 w 2711452"/>
                <a:gd name="connsiteY59" fmla="*/ 5217515 h 5537889"/>
                <a:gd name="connsiteX60" fmla="*/ 2459756 w 2711452"/>
                <a:gd name="connsiteY60" fmla="*/ 5228957 h 5537889"/>
                <a:gd name="connsiteX61" fmla="*/ 2413993 w 2711452"/>
                <a:gd name="connsiteY61" fmla="*/ 5240399 h 5537889"/>
                <a:gd name="connsiteX62" fmla="*/ 2242382 w 2711452"/>
                <a:gd name="connsiteY62" fmla="*/ 5274725 h 5537889"/>
                <a:gd name="connsiteX63" fmla="*/ 2139416 w 2711452"/>
                <a:gd name="connsiteY63" fmla="*/ 5366260 h 5537889"/>
                <a:gd name="connsiteX64" fmla="*/ 2116534 w 2711452"/>
                <a:gd name="connsiteY64" fmla="*/ 5400586 h 5537889"/>
                <a:gd name="connsiteX65" fmla="*/ 2105094 w 2711452"/>
                <a:gd name="connsiteY65" fmla="*/ 5434912 h 5537889"/>
                <a:gd name="connsiteX66" fmla="*/ 2047890 w 2711452"/>
                <a:gd name="connsiteY66" fmla="*/ 5480679 h 5537889"/>
                <a:gd name="connsiteX67" fmla="*/ 2002127 w 2711452"/>
                <a:gd name="connsiteY67" fmla="*/ 5492121 h 5537889"/>
                <a:gd name="connsiteX68" fmla="*/ 1967805 w 2711452"/>
                <a:gd name="connsiteY68" fmla="*/ 5515005 h 5537889"/>
                <a:gd name="connsiteX69" fmla="*/ 1418650 w 2711452"/>
                <a:gd name="connsiteY69" fmla="*/ 5537889 h 5537889"/>
                <a:gd name="connsiteX70" fmla="*/ 1063988 w 2711452"/>
                <a:gd name="connsiteY70" fmla="*/ 5515005 h 5537889"/>
                <a:gd name="connsiteX71" fmla="*/ 1006784 w 2711452"/>
                <a:gd name="connsiteY71" fmla="*/ 5503563 h 5537889"/>
                <a:gd name="connsiteX72" fmla="*/ 858055 w 2711452"/>
                <a:gd name="connsiteY72" fmla="*/ 5366260 h 5537889"/>
                <a:gd name="connsiteX73" fmla="*/ 777970 w 2711452"/>
                <a:gd name="connsiteY73" fmla="*/ 5297609 h 5537889"/>
                <a:gd name="connsiteX74" fmla="*/ 709325 w 2711452"/>
                <a:gd name="connsiteY74" fmla="*/ 5183189 h 5537889"/>
                <a:gd name="connsiteX75" fmla="*/ 686444 w 2711452"/>
                <a:gd name="connsiteY75" fmla="*/ 5148864 h 5537889"/>
                <a:gd name="connsiteX76" fmla="*/ 663562 w 2711452"/>
                <a:gd name="connsiteY76" fmla="*/ 5068770 h 5537889"/>
                <a:gd name="connsiteX77" fmla="*/ 640681 w 2711452"/>
                <a:gd name="connsiteY77" fmla="*/ 5034445 h 5537889"/>
                <a:gd name="connsiteX78" fmla="*/ 629240 w 2711452"/>
                <a:gd name="connsiteY78" fmla="*/ 4988677 h 5537889"/>
                <a:gd name="connsiteX79" fmla="*/ 617799 w 2711452"/>
                <a:gd name="connsiteY79" fmla="*/ 4805606 h 5537889"/>
                <a:gd name="connsiteX80" fmla="*/ 549155 w 2711452"/>
                <a:gd name="connsiteY80" fmla="*/ 4782722 h 5537889"/>
                <a:gd name="connsiteX81" fmla="*/ 446188 w 2711452"/>
                <a:gd name="connsiteY81" fmla="*/ 4759838 h 5537889"/>
                <a:gd name="connsiteX82" fmla="*/ 377544 w 2711452"/>
                <a:gd name="connsiteY82" fmla="*/ 4714071 h 5537889"/>
                <a:gd name="connsiteX83" fmla="*/ 297459 w 2711452"/>
                <a:gd name="connsiteY83" fmla="*/ 4691187 h 5537889"/>
                <a:gd name="connsiteX84" fmla="*/ 274578 w 2711452"/>
                <a:gd name="connsiteY84" fmla="*/ 4622535 h 5537889"/>
                <a:gd name="connsiteX85" fmla="*/ 263137 w 2711452"/>
                <a:gd name="connsiteY85" fmla="*/ 4588210 h 5537889"/>
                <a:gd name="connsiteX86" fmla="*/ 251696 w 2711452"/>
                <a:gd name="connsiteY86" fmla="*/ 4531000 h 5537889"/>
                <a:gd name="connsiteX87" fmla="*/ 240255 w 2711452"/>
                <a:gd name="connsiteY87" fmla="*/ 4496674 h 5537889"/>
                <a:gd name="connsiteX88" fmla="*/ 205933 w 2711452"/>
                <a:gd name="connsiteY88" fmla="*/ 4485232 h 5537889"/>
                <a:gd name="connsiteX89" fmla="*/ 171611 w 2711452"/>
                <a:gd name="connsiteY89" fmla="*/ 4462349 h 5537889"/>
                <a:gd name="connsiteX90" fmla="*/ 137289 w 2711452"/>
                <a:gd name="connsiteY90" fmla="*/ 4393697 h 5537889"/>
                <a:gd name="connsiteX91" fmla="*/ 114407 w 2711452"/>
                <a:gd name="connsiteY91" fmla="*/ 4233510 h 5537889"/>
                <a:gd name="connsiteX92" fmla="*/ 91526 w 2711452"/>
                <a:gd name="connsiteY92" fmla="*/ 4199184 h 5537889"/>
                <a:gd name="connsiteX93" fmla="*/ 57204 w 2711452"/>
                <a:gd name="connsiteY93" fmla="*/ 3993230 h 5537889"/>
                <a:gd name="connsiteX94" fmla="*/ 22882 w 2711452"/>
                <a:gd name="connsiteY94" fmla="*/ 3878811 h 5537889"/>
                <a:gd name="connsiteX95" fmla="*/ 11441 w 2711452"/>
                <a:gd name="connsiteY95" fmla="*/ 3844485 h 5537889"/>
                <a:gd name="connsiteX96" fmla="*/ 0 w 2711452"/>
                <a:gd name="connsiteY96" fmla="*/ 3775833 h 5537889"/>
                <a:gd name="connsiteX97" fmla="*/ 11441 w 2711452"/>
                <a:gd name="connsiteY97" fmla="*/ 3444018 h 5537889"/>
                <a:gd name="connsiteX98" fmla="*/ 22882 w 2711452"/>
                <a:gd name="connsiteY98" fmla="*/ 3352482 h 5537889"/>
                <a:gd name="connsiteX99" fmla="*/ 34322 w 2711452"/>
                <a:gd name="connsiteY99" fmla="*/ 2471455 h 5537889"/>
                <a:gd name="connsiteX100" fmla="*/ 68645 w 2711452"/>
                <a:gd name="connsiteY100" fmla="*/ 2368477 h 5537889"/>
                <a:gd name="connsiteX101" fmla="*/ 148730 w 2711452"/>
                <a:gd name="connsiteY101" fmla="*/ 2242616 h 5537889"/>
                <a:gd name="connsiteX102" fmla="*/ 125848 w 2711452"/>
                <a:gd name="connsiteY102" fmla="*/ 2059546 h 5537889"/>
                <a:gd name="connsiteX103" fmla="*/ 102967 w 2711452"/>
                <a:gd name="connsiteY103" fmla="*/ 1945126 h 5537889"/>
                <a:gd name="connsiteX104" fmla="*/ 68645 w 2711452"/>
                <a:gd name="connsiteY104" fmla="*/ 1842149 h 5537889"/>
                <a:gd name="connsiteX105" fmla="*/ 57204 w 2711452"/>
                <a:gd name="connsiteY105" fmla="*/ 1773498 h 5537889"/>
                <a:gd name="connsiteX106" fmla="*/ 45763 w 2711452"/>
                <a:gd name="connsiteY106" fmla="*/ 1727730 h 5537889"/>
                <a:gd name="connsiteX107" fmla="*/ 34322 w 2711452"/>
                <a:gd name="connsiteY107" fmla="*/ 1659079 h 5537889"/>
                <a:gd name="connsiteX108" fmla="*/ 11441 w 2711452"/>
                <a:gd name="connsiteY108" fmla="*/ 1167076 h 5537889"/>
                <a:gd name="connsiteX109" fmla="*/ 22882 w 2711452"/>
                <a:gd name="connsiteY109" fmla="*/ 697957 h 5537889"/>
                <a:gd name="connsiteX110" fmla="*/ 57204 w 2711452"/>
                <a:gd name="connsiteY110" fmla="*/ 572096 h 5537889"/>
                <a:gd name="connsiteX111" fmla="*/ 68645 w 2711452"/>
                <a:gd name="connsiteY111" fmla="*/ 537770 h 5537889"/>
                <a:gd name="connsiteX112" fmla="*/ 68645 w 2711452"/>
                <a:gd name="connsiteY112" fmla="*/ 526329 h 55378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Lst>
              <a:rect l="l" t="t" r="r" b="b"/>
              <a:pathLst>
                <a:path w="2711452" h="5537889">
                  <a:moveTo>
                    <a:pt x="68645" y="526329"/>
                  </a:moveTo>
                  <a:cubicBezTo>
                    <a:pt x="77113" y="399283"/>
                    <a:pt x="67282" y="393794"/>
                    <a:pt x="91526" y="308932"/>
                  </a:cubicBezTo>
                  <a:cubicBezTo>
                    <a:pt x="94839" y="297335"/>
                    <a:pt x="95246" y="283872"/>
                    <a:pt x="102967" y="274606"/>
                  </a:cubicBezTo>
                  <a:cubicBezTo>
                    <a:pt x="115174" y="259957"/>
                    <a:pt x="133476" y="251723"/>
                    <a:pt x="148730" y="240281"/>
                  </a:cubicBezTo>
                  <a:cubicBezTo>
                    <a:pt x="187954" y="181438"/>
                    <a:pt x="151454" y="226659"/>
                    <a:pt x="205933" y="183071"/>
                  </a:cubicBezTo>
                  <a:cubicBezTo>
                    <a:pt x="241402" y="154693"/>
                    <a:pt x="216189" y="160780"/>
                    <a:pt x="263137" y="137303"/>
                  </a:cubicBezTo>
                  <a:cubicBezTo>
                    <a:pt x="300805" y="118467"/>
                    <a:pt x="369705" y="117092"/>
                    <a:pt x="400426" y="114420"/>
                  </a:cubicBezTo>
                  <a:cubicBezTo>
                    <a:pt x="453751" y="109783"/>
                    <a:pt x="507206" y="106792"/>
                    <a:pt x="560596" y="102978"/>
                  </a:cubicBezTo>
                  <a:cubicBezTo>
                    <a:pt x="579664" y="95350"/>
                    <a:pt x="598128" y="85996"/>
                    <a:pt x="617799" y="80094"/>
                  </a:cubicBezTo>
                  <a:cubicBezTo>
                    <a:pt x="636424" y="74506"/>
                    <a:pt x="656796" y="75480"/>
                    <a:pt x="675003" y="68652"/>
                  </a:cubicBezTo>
                  <a:cubicBezTo>
                    <a:pt x="687878" y="63823"/>
                    <a:pt x="696155" y="49720"/>
                    <a:pt x="709325" y="45768"/>
                  </a:cubicBezTo>
                  <a:cubicBezTo>
                    <a:pt x="735154" y="38019"/>
                    <a:pt x="762715" y="38140"/>
                    <a:pt x="789410" y="34326"/>
                  </a:cubicBezTo>
                  <a:cubicBezTo>
                    <a:pt x="800851" y="30512"/>
                    <a:pt x="811907" y="25249"/>
                    <a:pt x="823732" y="22884"/>
                  </a:cubicBezTo>
                  <a:cubicBezTo>
                    <a:pt x="869225" y="13784"/>
                    <a:pt x="961021" y="0"/>
                    <a:pt x="961021" y="0"/>
                  </a:cubicBezTo>
                  <a:cubicBezTo>
                    <a:pt x="1060174" y="7628"/>
                    <a:pt x="1160387" y="6533"/>
                    <a:pt x="1258480" y="22884"/>
                  </a:cubicBezTo>
                  <a:cubicBezTo>
                    <a:pt x="1277289" y="26019"/>
                    <a:pt x="1287772" y="47601"/>
                    <a:pt x="1304243" y="57210"/>
                  </a:cubicBezTo>
                  <a:cubicBezTo>
                    <a:pt x="1333706" y="74399"/>
                    <a:pt x="1363409" y="92190"/>
                    <a:pt x="1395769" y="102978"/>
                  </a:cubicBezTo>
                  <a:cubicBezTo>
                    <a:pt x="1521872" y="145017"/>
                    <a:pt x="1295774" y="68896"/>
                    <a:pt x="1487295" y="137303"/>
                  </a:cubicBezTo>
                  <a:cubicBezTo>
                    <a:pt x="1521366" y="149472"/>
                    <a:pt x="1560159" y="151559"/>
                    <a:pt x="1590261" y="171629"/>
                  </a:cubicBezTo>
                  <a:cubicBezTo>
                    <a:pt x="1601702" y="179257"/>
                    <a:pt x="1611945" y="189096"/>
                    <a:pt x="1624583" y="194513"/>
                  </a:cubicBezTo>
                  <a:cubicBezTo>
                    <a:pt x="1639035" y="200708"/>
                    <a:pt x="1655227" y="201635"/>
                    <a:pt x="1670346" y="205955"/>
                  </a:cubicBezTo>
                  <a:cubicBezTo>
                    <a:pt x="1705232" y="215924"/>
                    <a:pt x="1744170" y="232293"/>
                    <a:pt x="1773313" y="251723"/>
                  </a:cubicBezTo>
                  <a:cubicBezTo>
                    <a:pt x="1786775" y="260699"/>
                    <a:pt x="1795205" y="275689"/>
                    <a:pt x="1807635" y="286048"/>
                  </a:cubicBezTo>
                  <a:cubicBezTo>
                    <a:pt x="1818198" y="294851"/>
                    <a:pt x="1830516" y="301304"/>
                    <a:pt x="1841957" y="308932"/>
                  </a:cubicBezTo>
                  <a:cubicBezTo>
                    <a:pt x="1907539" y="407318"/>
                    <a:pt x="1828905" y="282829"/>
                    <a:pt x="1876279" y="377584"/>
                  </a:cubicBezTo>
                  <a:cubicBezTo>
                    <a:pt x="1882428" y="389883"/>
                    <a:pt x="1891534" y="400467"/>
                    <a:pt x="1899161" y="411909"/>
                  </a:cubicBezTo>
                  <a:cubicBezTo>
                    <a:pt x="2038132" y="388746"/>
                    <a:pt x="2228940" y="347558"/>
                    <a:pt x="2356790" y="400467"/>
                  </a:cubicBezTo>
                  <a:cubicBezTo>
                    <a:pt x="2395715" y="416576"/>
                    <a:pt x="2363821" y="484433"/>
                    <a:pt x="2368230" y="526329"/>
                  </a:cubicBezTo>
                  <a:cubicBezTo>
                    <a:pt x="2377968" y="618855"/>
                    <a:pt x="2374082" y="595506"/>
                    <a:pt x="2391112" y="663632"/>
                  </a:cubicBezTo>
                  <a:cubicBezTo>
                    <a:pt x="2394926" y="701772"/>
                    <a:pt x="2399083" y="739879"/>
                    <a:pt x="2402553" y="778051"/>
                  </a:cubicBezTo>
                  <a:cubicBezTo>
                    <a:pt x="2406710" y="823789"/>
                    <a:pt x="2408297" y="869782"/>
                    <a:pt x="2413993" y="915354"/>
                  </a:cubicBezTo>
                  <a:cubicBezTo>
                    <a:pt x="2417967" y="947149"/>
                    <a:pt x="2428432" y="965893"/>
                    <a:pt x="2436875" y="995447"/>
                  </a:cubicBezTo>
                  <a:cubicBezTo>
                    <a:pt x="2467006" y="1100920"/>
                    <a:pt x="2425496" y="980339"/>
                    <a:pt x="2471197" y="1086983"/>
                  </a:cubicBezTo>
                  <a:cubicBezTo>
                    <a:pt x="2475948" y="1098068"/>
                    <a:pt x="2476655" y="1110836"/>
                    <a:pt x="2482638" y="1121308"/>
                  </a:cubicBezTo>
                  <a:cubicBezTo>
                    <a:pt x="2492098" y="1137865"/>
                    <a:pt x="2505519" y="1151820"/>
                    <a:pt x="2516960" y="1167076"/>
                  </a:cubicBezTo>
                  <a:cubicBezTo>
                    <a:pt x="2525504" y="1192711"/>
                    <a:pt x="2535736" y="1220483"/>
                    <a:pt x="2539841" y="1247169"/>
                  </a:cubicBezTo>
                  <a:cubicBezTo>
                    <a:pt x="2545092" y="1281305"/>
                    <a:pt x="2547468" y="1315821"/>
                    <a:pt x="2551282" y="1350147"/>
                  </a:cubicBezTo>
                  <a:cubicBezTo>
                    <a:pt x="2547468" y="1548473"/>
                    <a:pt x="2549746" y="1747010"/>
                    <a:pt x="2539841" y="1945126"/>
                  </a:cubicBezTo>
                  <a:cubicBezTo>
                    <a:pt x="2538271" y="1976538"/>
                    <a:pt x="2524587" y="2006150"/>
                    <a:pt x="2516960" y="2036662"/>
                  </a:cubicBezTo>
                  <a:cubicBezTo>
                    <a:pt x="2502596" y="2094125"/>
                    <a:pt x="2510490" y="2067515"/>
                    <a:pt x="2494078" y="2116755"/>
                  </a:cubicBezTo>
                  <a:cubicBezTo>
                    <a:pt x="2495886" y="2142072"/>
                    <a:pt x="2490956" y="2259254"/>
                    <a:pt x="2516960" y="2311268"/>
                  </a:cubicBezTo>
                  <a:cubicBezTo>
                    <a:pt x="2523109" y="2323568"/>
                    <a:pt x="2530118" y="2335870"/>
                    <a:pt x="2539841" y="2345594"/>
                  </a:cubicBezTo>
                  <a:cubicBezTo>
                    <a:pt x="2549563" y="2355317"/>
                    <a:pt x="2562722" y="2360849"/>
                    <a:pt x="2574163" y="2368477"/>
                  </a:cubicBezTo>
                  <a:cubicBezTo>
                    <a:pt x="2581790" y="2379919"/>
                    <a:pt x="2591629" y="2390163"/>
                    <a:pt x="2597045" y="2402803"/>
                  </a:cubicBezTo>
                  <a:cubicBezTo>
                    <a:pt x="2608605" y="2429779"/>
                    <a:pt x="2617275" y="2510101"/>
                    <a:pt x="2619926" y="2528664"/>
                  </a:cubicBezTo>
                  <a:cubicBezTo>
                    <a:pt x="2616113" y="2601130"/>
                    <a:pt x="2614772" y="2673768"/>
                    <a:pt x="2608486" y="2746061"/>
                  </a:cubicBezTo>
                  <a:cubicBezTo>
                    <a:pt x="2607124" y="2761727"/>
                    <a:pt x="2599269" y="2776261"/>
                    <a:pt x="2597045" y="2791828"/>
                  </a:cubicBezTo>
                  <a:cubicBezTo>
                    <a:pt x="2591625" y="2829773"/>
                    <a:pt x="2589418" y="2868108"/>
                    <a:pt x="2585604" y="2906248"/>
                  </a:cubicBezTo>
                  <a:cubicBezTo>
                    <a:pt x="2589418" y="3116016"/>
                    <a:pt x="2586392" y="3326021"/>
                    <a:pt x="2597045" y="3535553"/>
                  </a:cubicBezTo>
                  <a:cubicBezTo>
                    <a:pt x="2597911" y="3552587"/>
                    <a:pt x="2613938" y="3565350"/>
                    <a:pt x="2619926" y="3581321"/>
                  </a:cubicBezTo>
                  <a:cubicBezTo>
                    <a:pt x="2625447" y="3596045"/>
                    <a:pt x="2624335" y="3613023"/>
                    <a:pt x="2631367" y="3627089"/>
                  </a:cubicBezTo>
                  <a:cubicBezTo>
                    <a:pt x="2643665" y="3651688"/>
                    <a:pt x="2677130" y="3695740"/>
                    <a:pt x="2677130" y="3695740"/>
                  </a:cubicBezTo>
                  <a:cubicBezTo>
                    <a:pt x="2706551" y="3813439"/>
                    <a:pt x="2695564" y="3756141"/>
                    <a:pt x="2711452" y="3867369"/>
                  </a:cubicBezTo>
                  <a:cubicBezTo>
                    <a:pt x="2707638" y="3958904"/>
                    <a:pt x="2706537" y="4050593"/>
                    <a:pt x="2700011" y="4141975"/>
                  </a:cubicBezTo>
                  <a:cubicBezTo>
                    <a:pt x="2697712" y="4174158"/>
                    <a:pt x="2681202" y="4206359"/>
                    <a:pt x="2665689" y="4233510"/>
                  </a:cubicBezTo>
                  <a:cubicBezTo>
                    <a:pt x="2658867" y="4245450"/>
                    <a:pt x="2649630" y="4255896"/>
                    <a:pt x="2642808" y="4267836"/>
                  </a:cubicBezTo>
                  <a:cubicBezTo>
                    <a:pt x="2620186" y="4307428"/>
                    <a:pt x="2621321" y="4309417"/>
                    <a:pt x="2608486" y="4347929"/>
                  </a:cubicBezTo>
                  <a:cubicBezTo>
                    <a:pt x="2604672" y="4374627"/>
                    <a:pt x="2597764" y="4401064"/>
                    <a:pt x="2597045" y="4428023"/>
                  </a:cubicBezTo>
                  <a:cubicBezTo>
                    <a:pt x="2590131" y="4687309"/>
                    <a:pt x="2611781" y="4948019"/>
                    <a:pt x="2585604" y="5206073"/>
                  </a:cubicBezTo>
                  <a:cubicBezTo>
                    <a:pt x="2583263" y="5229152"/>
                    <a:pt x="2539783" y="5213365"/>
                    <a:pt x="2516960" y="5217515"/>
                  </a:cubicBezTo>
                  <a:cubicBezTo>
                    <a:pt x="2497828" y="5220994"/>
                    <a:pt x="2478739" y="5224738"/>
                    <a:pt x="2459756" y="5228957"/>
                  </a:cubicBezTo>
                  <a:cubicBezTo>
                    <a:pt x="2444407" y="5232368"/>
                    <a:pt x="2429448" y="5237501"/>
                    <a:pt x="2413993" y="5240399"/>
                  </a:cubicBezTo>
                  <a:cubicBezTo>
                    <a:pt x="2243496" y="5272371"/>
                    <a:pt x="2326258" y="5246764"/>
                    <a:pt x="2242382" y="5274725"/>
                  </a:cubicBezTo>
                  <a:cubicBezTo>
                    <a:pt x="2164015" y="5353100"/>
                    <a:pt x="2200663" y="5325424"/>
                    <a:pt x="2139416" y="5366260"/>
                  </a:cubicBezTo>
                  <a:cubicBezTo>
                    <a:pt x="2131789" y="5377702"/>
                    <a:pt x="2122683" y="5388286"/>
                    <a:pt x="2116534" y="5400586"/>
                  </a:cubicBezTo>
                  <a:cubicBezTo>
                    <a:pt x="2111141" y="5411374"/>
                    <a:pt x="2111299" y="5424570"/>
                    <a:pt x="2105094" y="5434912"/>
                  </a:cubicBezTo>
                  <a:cubicBezTo>
                    <a:pt x="2096578" y="5449107"/>
                    <a:pt x="2060482" y="5475282"/>
                    <a:pt x="2047890" y="5480679"/>
                  </a:cubicBezTo>
                  <a:cubicBezTo>
                    <a:pt x="2033438" y="5486873"/>
                    <a:pt x="2017381" y="5488307"/>
                    <a:pt x="2002127" y="5492121"/>
                  </a:cubicBezTo>
                  <a:cubicBezTo>
                    <a:pt x="1990686" y="5499749"/>
                    <a:pt x="1981528" y="5514129"/>
                    <a:pt x="1967805" y="5515005"/>
                  </a:cubicBezTo>
                  <a:cubicBezTo>
                    <a:pt x="1334084" y="5555460"/>
                    <a:pt x="1637978" y="5483051"/>
                    <a:pt x="1418650" y="5537889"/>
                  </a:cubicBezTo>
                  <a:lnTo>
                    <a:pt x="1063988" y="5515005"/>
                  </a:lnTo>
                  <a:cubicBezTo>
                    <a:pt x="1044609" y="5513390"/>
                    <a:pt x="1023905" y="5512783"/>
                    <a:pt x="1006784" y="5503563"/>
                  </a:cubicBezTo>
                  <a:cubicBezTo>
                    <a:pt x="919667" y="5456649"/>
                    <a:pt x="917616" y="5433274"/>
                    <a:pt x="858055" y="5366260"/>
                  </a:cubicBezTo>
                  <a:cubicBezTo>
                    <a:pt x="758436" y="5254177"/>
                    <a:pt x="897735" y="5417386"/>
                    <a:pt x="777970" y="5297609"/>
                  </a:cubicBezTo>
                  <a:cubicBezTo>
                    <a:pt x="741008" y="5260643"/>
                    <a:pt x="735121" y="5229627"/>
                    <a:pt x="709325" y="5183189"/>
                  </a:cubicBezTo>
                  <a:cubicBezTo>
                    <a:pt x="702648" y="5171168"/>
                    <a:pt x="694071" y="5160306"/>
                    <a:pt x="686444" y="5148864"/>
                  </a:cubicBezTo>
                  <a:cubicBezTo>
                    <a:pt x="682778" y="5134199"/>
                    <a:pt x="671769" y="5085185"/>
                    <a:pt x="663562" y="5068770"/>
                  </a:cubicBezTo>
                  <a:cubicBezTo>
                    <a:pt x="657413" y="5056471"/>
                    <a:pt x="648308" y="5045887"/>
                    <a:pt x="640681" y="5034445"/>
                  </a:cubicBezTo>
                  <a:cubicBezTo>
                    <a:pt x="636867" y="5019189"/>
                    <a:pt x="630805" y="5004324"/>
                    <a:pt x="629240" y="4988677"/>
                  </a:cubicBezTo>
                  <a:cubicBezTo>
                    <a:pt x="623157" y="4927838"/>
                    <a:pt x="639958" y="4862592"/>
                    <a:pt x="617799" y="4805606"/>
                  </a:cubicBezTo>
                  <a:cubicBezTo>
                    <a:pt x="609058" y="4783126"/>
                    <a:pt x="572946" y="4786688"/>
                    <a:pt x="549155" y="4782722"/>
                  </a:cubicBezTo>
                  <a:cubicBezTo>
                    <a:pt x="530529" y="4779617"/>
                    <a:pt x="470329" y="4773251"/>
                    <a:pt x="446188" y="4759838"/>
                  </a:cubicBezTo>
                  <a:cubicBezTo>
                    <a:pt x="422149" y="4746482"/>
                    <a:pt x="404223" y="4720742"/>
                    <a:pt x="377544" y="4714071"/>
                  </a:cubicBezTo>
                  <a:cubicBezTo>
                    <a:pt x="320081" y="4699704"/>
                    <a:pt x="346698" y="4707602"/>
                    <a:pt x="297459" y="4691187"/>
                  </a:cubicBezTo>
                  <a:lnTo>
                    <a:pt x="274578" y="4622535"/>
                  </a:lnTo>
                  <a:cubicBezTo>
                    <a:pt x="270764" y="4611093"/>
                    <a:pt x="265502" y="4600036"/>
                    <a:pt x="263137" y="4588210"/>
                  </a:cubicBezTo>
                  <a:cubicBezTo>
                    <a:pt x="259323" y="4569140"/>
                    <a:pt x="256412" y="4549867"/>
                    <a:pt x="251696" y="4531000"/>
                  </a:cubicBezTo>
                  <a:cubicBezTo>
                    <a:pt x="248771" y="4519299"/>
                    <a:pt x="248783" y="4505203"/>
                    <a:pt x="240255" y="4496674"/>
                  </a:cubicBezTo>
                  <a:cubicBezTo>
                    <a:pt x="231728" y="4488146"/>
                    <a:pt x="216719" y="4490626"/>
                    <a:pt x="205933" y="4485232"/>
                  </a:cubicBezTo>
                  <a:cubicBezTo>
                    <a:pt x="193635" y="4479082"/>
                    <a:pt x="183052" y="4469977"/>
                    <a:pt x="171611" y="4462349"/>
                  </a:cubicBezTo>
                  <a:cubicBezTo>
                    <a:pt x="155133" y="4437628"/>
                    <a:pt x="141595" y="4423842"/>
                    <a:pt x="137289" y="4393697"/>
                  </a:cubicBezTo>
                  <a:cubicBezTo>
                    <a:pt x="132027" y="4356859"/>
                    <a:pt x="137087" y="4278875"/>
                    <a:pt x="114407" y="4233510"/>
                  </a:cubicBezTo>
                  <a:cubicBezTo>
                    <a:pt x="108258" y="4221210"/>
                    <a:pt x="99153" y="4210626"/>
                    <a:pt x="91526" y="4199184"/>
                  </a:cubicBezTo>
                  <a:cubicBezTo>
                    <a:pt x="41650" y="3974716"/>
                    <a:pt x="91684" y="4217368"/>
                    <a:pt x="57204" y="3993230"/>
                  </a:cubicBezTo>
                  <a:cubicBezTo>
                    <a:pt x="52264" y="3961118"/>
                    <a:pt x="31790" y="3905539"/>
                    <a:pt x="22882" y="3878811"/>
                  </a:cubicBezTo>
                  <a:cubicBezTo>
                    <a:pt x="19068" y="3867369"/>
                    <a:pt x="13424" y="3856382"/>
                    <a:pt x="11441" y="3844485"/>
                  </a:cubicBezTo>
                  <a:lnTo>
                    <a:pt x="0" y="3775833"/>
                  </a:lnTo>
                  <a:cubicBezTo>
                    <a:pt x="3814" y="3665228"/>
                    <a:pt x="5468" y="3554527"/>
                    <a:pt x="11441" y="3444018"/>
                  </a:cubicBezTo>
                  <a:cubicBezTo>
                    <a:pt x="13101" y="3413313"/>
                    <a:pt x="22159" y="3383223"/>
                    <a:pt x="22882" y="3352482"/>
                  </a:cubicBezTo>
                  <a:cubicBezTo>
                    <a:pt x="29790" y="3058863"/>
                    <a:pt x="20678" y="2764838"/>
                    <a:pt x="34322" y="2471455"/>
                  </a:cubicBezTo>
                  <a:cubicBezTo>
                    <a:pt x="36003" y="2435312"/>
                    <a:pt x="52465" y="2400840"/>
                    <a:pt x="68645" y="2368477"/>
                  </a:cubicBezTo>
                  <a:cubicBezTo>
                    <a:pt x="90882" y="2323999"/>
                    <a:pt x="122035" y="2284570"/>
                    <a:pt x="148730" y="2242616"/>
                  </a:cubicBezTo>
                  <a:cubicBezTo>
                    <a:pt x="139167" y="2146981"/>
                    <a:pt x="141056" y="2140665"/>
                    <a:pt x="125848" y="2059546"/>
                  </a:cubicBezTo>
                  <a:cubicBezTo>
                    <a:pt x="118681" y="2021317"/>
                    <a:pt x="115266" y="1982026"/>
                    <a:pt x="102967" y="1945126"/>
                  </a:cubicBezTo>
                  <a:cubicBezTo>
                    <a:pt x="91526" y="1910800"/>
                    <a:pt x="74593" y="1877839"/>
                    <a:pt x="68645" y="1842149"/>
                  </a:cubicBezTo>
                  <a:cubicBezTo>
                    <a:pt x="64831" y="1819265"/>
                    <a:pt x="61753" y="1796247"/>
                    <a:pt x="57204" y="1773498"/>
                  </a:cubicBezTo>
                  <a:cubicBezTo>
                    <a:pt x="54120" y="1758078"/>
                    <a:pt x="48847" y="1743150"/>
                    <a:pt x="45763" y="1727730"/>
                  </a:cubicBezTo>
                  <a:cubicBezTo>
                    <a:pt x="41214" y="1704981"/>
                    <a:pt x="38136" y="1681963"/>
                    <a:pt x="34322" y="1659079"/>
                  </a:cubicBezTo>
                  <a:cubicBezTo>
                    <a:pt x="24586" y="1503280"/>
                    <a:pt x="11441" y="1317811"/>
                    <a:pt x="11441" y="1167076"/>
                  </a:cubicBezTo>
                  <a:cubicBezTo>
                    <a:pt x="11441" y="1010657"/>
                    <a:pt x="16088" y="854229"/>
                    <a:pt x="22882" y="697957"/>
                  </a:cubicBezTo>
                  <a:cubicBezTo>
                    <a:pt x="24499" y="660757"/>
                    <a:pt x="46223" y="605041"/>
                    <a:pt x="57204" y="572096"/>
                  </a:cubicBezTo>
                  <a:cubicBezTo>
                    <a:pt x="61018" y="560654"/>
                    <a:pt x="68645" y="549831"/>
                    <a:pt x="68645" y="537770"/>
                  </a:cubicBezTo>
                  <a:lnTo>
                    <a:pt x="68645" y="526329"/>
                  </a:lnTo>
                  <a:close/>
                </a:path>
              </a:pathLst>
            </a:custGeom>
            <a:pattFill prst="pct5">
              <a:fgClr>
                <a:schemeClr val="bg2"/>
              </a:fgClr>
              <a:bgClr>
                <a:prstClr val="white"/>
              </a:bgClr>
            </a:pattFill>
          </p:spPr>
          <p:style>
            <a:lnRef idx="1">
              <a:schemeClr val="accent1"/>
            </a:lnRef>
            <a:fillRef idx="3">
              <a:schemeClr val="accent1"/>
            </a:fillRef>
            <a:effectRef idx="2">
              <a:schemeClr val="accent1"/>
            </a:effectRef>
            <a:fontRef idx="minor">
              <a:schemeClr val="lt1"/>
            </a:fontRef>
          </p:style>
          <p:txBody>
            <a:bodyPr rtlCol="0" anchor="ctr"/>
            <a:lstStyle/>
            <a:p>
              <a:pPr algn="ctr" defTabSz="457200"/>
              <a:endParaRPr lang="en-US" dirty="0">
                <a:solidFill>
                  <a:prstClr val="white"/>
                </a:solidFill>
                <a:latin typeface="Calibri"/>
              </a:endParaRPr>
            </a:p>
          </p:txBody>
        </p:sp>
        <p:sp>
          <p:nvSpPr>
            <p:cNvPr id="9" name="TextBox 8"/>
            <p:cNvSpPr txBox="1"/>
            <p:nvPr/>
          </p:nvSpPr>
          <p:spPr>
            <a:xfrm>
              <a:off x="670608" y="5846820"/>
              <a:ext cx="2159816" cy="923330"/>
            </a:xfrm>
            <a:prstGeom prst="rect">
              <a:avLst/>
            </a:prstGeom>
            <a:noFill/>
          </p:spPr>
          <p:txBody>
            <a:bodyPr wrap="none" rtlCol="0">
              <a:spAutoFit/>
            </a:bodyPr>
            <a:lstStyle/>
            <a:p>
              <a:pPr algn="ctr" defTabSz="457200"/>
              <a:r>
                <a:rPr lang="en-US" b="1" dirty="0" smtClean="0">
                  <a:solidFill>
                    <a:prstClr val="black"/>
                  </a:solidFill>
                  <a:latin typeface="Calibri"/>
                </a:rPr>
                <a:t>The Non-Democratic </a:t>
              </a:r>
            </a:p>
            <a:p>
              <a:pPr algn="ctr" defTabSz="457200"/>
              <a:r>
                <a:rPr lang="en-US" b="1" dirty="0" smtClean="0">
                  <a:solidFill>
                    <a:prstClr val="black"/>
                  </a:solidFill>
                  <a:latin typeface="Calibri"/>
                </a:rPr>
                <a:t>Republic of </a:t>
              </a:r>
            </a:p>
            <a:p>
              <a:pPr algn="ctr" defTabSz="457200"/>
              <a:r>
                <a:rPr lang="en-US" b="1" dirty="0" err="1" smtClean="0">
                  <a:solidFill>
                    <a:prstClr val="black"/>
                  </a:solidFill>
                  <a:latin typeface="Calibri"/>
                </a:rPr>
                <a:t>Repressistan</a:t>
              </a:r>
              <a:endParaRPr lang="en-US" b="1" dirty="0">
                <a:solidFill>
                  <a:prstClr val="black"/>
                </a:solidFill>
                <a:latin typeface="Calibri"/>
              </a:endParaRPr>
            </a:p>
          </p:txBody>
        </p:sp>
      </p:grpSp>
      <p:grpSp>
        <p:nvGrpSpPr>
          <p:cNvPr id="47" name="Group 46"/>
          <p:cNvGrpSpPr/>
          <p:nvPr/>
        </p:nvGrpSpPr>
        <p:grpSpPr>
          <a:xfrm>
            <a:off x="2684989" y="2377409"/>
            <a:ext cx="967532" cy="1548537"/>
            <a:chOff x="2592125" y="3558821"/>
            <a:chExt cx="967532" cy="977692"/>
          </a:xfrm>
        </p:grpSpPr>
        <p:pic>
          <p:nvPicPr>
            <p:cNvPr id="60" name="Picture 59" descr="osa_server.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592125" y="3558821"/>
              <a:ext cx="887675" cy="887675"/>
            </a:xfrm>
            <a:prstGeom prst="rect">
              <a:avLst/>
            </a:prstGeom>
          </p:spPr>
        </p:pic>
        <p:sp>
          <p:nvSpPr>
            <p:cNvPr id="67" name="TextBox 66"/>
            <p:cNvSpPr txBox="1"/>
            <p:nvPr/>
          </p:nvSpPr>
          <p:spPr>
            <a:xfrm>
              <a:off x="2617171" y="4322762"/>
              <a:ext cx="942486" cy="213751"/>
            </a:xfrm>
            <a:prstGeom prst="rect">
              <a:avLst/>
            </a:prstGeom>
            <a:noFill/>
          </p:spPr>
          <p:txBody>
            <a:bodyPr wrap="none" rtlCol="0">
              <a:spAutoFit/>
            </a:bodyPr>
            <a:lstStyle/>
            <a:p>
              <a:pPr defTabSz="457200"/>
              <a:r>
                <a:rPr lang="en-US" sz="1600" b="1" dirty="0" smtClean="0">
                  <a:solidFill>
                    <a:prstClr val="black"/>
                  </a:solidFill>
                  <a:latin typeface="Calibri"/>
                </a:rPr>
                <a:t>Gateway</a:t>
              </a:r>
              <a:endParaRPr lang="en-US" sz="1600" b="1" dirty="0">
                <a:solidFill>
                  <a:prstClr val="black"/>
                </a:solidFill>
                <a:latin typeface="Calibri"/>
              </a:endParaRPr>
            </a:p>
          </p:txBody>
        </p:sp>
      </p:grpSp>
      <p:sp>
        <p:nvSpPr>
          <p:cNvPr id="4" name="Slide Number Placeholder 3"/>
          <p:cNvSpPr>
            <a:spLocks noGrp="1"/>
          </p:cNvSpPr>
          <p:nvPr>
            <p:ph type="sldNum" sz="quarter" idx="12"/>
          </p:nvPr>
        </p:nvSpPr>
        <p:spPr/>
        <p:txBody>
          <a:bodyPr/>
          <a:lstStyle/>
          <a:p>
            <a:fld id="{1B7BCCAD-8032-864E-98AA-654F9FA4FE16}" type="slidenum">
              <a:rPr lang="en-US" smtClean="0">
                <a:solidFill>
                  <a:prstClr val="black">
                    <a:tint val="75000"/>
                  </a:prstClr>
                </a:solidFill>
                <a:latin typeface="Calibri"/>
              </a:rPr>
              <a:pPr/>
              <a:t>15</a:t>
            </a:fld>
            <a:endParaRPr lang="en-US">
              <a:solidFill>
                <a:prstClr val="black">
                  <a:tint val="75000"/>
                </a:prstClr>
              </a:solidFill>
              <a:latin typeface="Calibri"/>
            </a:endParaRPr>
          </a:p>
        </p:txBody>
      </p:sp>
      <p:pic>
        <p:nvPicPr>
          <p:cNvPr id="11" name="Picture 10" descr="MC900433944.PN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58060" y="2709249"/>
            <a:ext cx="905596" cy="905596"/>
          </a:xfrm>
          <a:prstGeom prst="rect">
            <a:avLst/>
          </a:prstGeom>
          <a:scene3d>
            <a:camera prst="orthographicFront">
              <a:rot lat="0" lon="10800000" rev="0"/>
            </a:camera>
            <a:lightRig rig="threePt" dir="t"/>
          </a:scene3d>
        </p:spPr>
      </p:pic>
      <p:grpSp>
        <p:nvGrpSpPr>
          <p:cNvPr id="16" name="Group 15"/>
          <p:cNvGrpSpPr/>
          <p:nvPr/>
        </p:nvGrpSpPr>
        <p:grpSpPr>
          <a:xfrm>
            <a:off x="7333081" y="434492"/>
            <a:ext cx="1026493" cy="1157965"/>
            <a:chOff x="6350262" y="4156794"/>
            <a:chExt cx="1026493" cy="1157965"/>
          </a:xfrm>
        </p:grpSpPr>
        <p:pic>
          <p:nvPicPr>
            <p:cNvPr id="17" name="Picture 16" descr="red-computer.jpg"/>
            <p:cNvPicPr>
              <a:picLocks noChangeAspect="1"/>
            </p:cNvPicPr>
            <p:nvPr/>
          </p:nvPicPr>
          <p:blipFill rotWithShape="1">
            <a:blip r:embed="rId5" cstate="print">
              <a:extLst>
                <a:ext uri="{28A0092B-C50C-407E-A947-70E740481C1C}">
                  <a14:useLocalDpi xmlns:a14="http://schemas.microsoft.com/office/drawing/2010/main" val="0"/>
                </a:ext>
              </a:extLst>
            </a:blip>
            <a:srcRect b="17207"/>
            <a:stretch/>
          </p:blipFill>
          <p:spPr>
            <a:xfrm>
              <a:off x="6530407" y="4156794"/>
              <a:ext cx="718618" cy="877824"/>
            </a:xfrm>
            <a:prstGeom prst="rect">
              <a:avLst/>
            </a:prstGeom>
          </p:spPr>
        </p:pic>
        <p:sp>
          <p:nvSpPr>
            <p:cNvPr id="18" name="TextBox 17"/>
            <p:cNvSpPr txBox="1"/>
            <p:nvPr/>
          </p:nvSpPr>
          <p:spPr>
            <a:xfrm>
              <a:off x="6350262" y="4914649"/>
              <a:ext cx="1026493" cy="400110"/>
            </a:xfrm>
            <a:prstGeom prst="rect">
              <a:avLst/>
            </a:prstGeom>
            <a:noFill/>
          </p:spPr>
          <p:txBody>
            <a:bodyPr wrap="none" rtlCol="0">
              <a:spAutoFit/>
            </a:bodyPr>
            <a:lstStyle/>
            <a:p>
              <a:pPr algn="ctr" defTabSz="457200"/>
              <a:r>
                <a:rPr lang="en-US" sz="2000" b="1" dirty="0" smtClean="0">
                  <a:solidFill>
                    <a:prstClr val="black"/>
                  </a:solidFill>
                  <a:latin typeface="Calibri"/>
                </a:rPr>
                <a:t>Blocked</a:t>
              </a:r>
            </a:p>
          </p:txBody>
        </p:sp>
      </p:grpSp>
      <p:sp>
        <p:nvSpPr>
          <p:cNvPr id="33" name="TextBox 32"/>
          <p:cNvSpPr txBox="1"/>
          <p:nvPr/>
        </p:nvSpPr>
        <p:spPr>
          <a:xfrm>
            <a:off x="2353728" y="85715"/>
            <a:ext cx="4464033" cy="584776"/>
          </a:xfrm>
          <a:prstGeom prst="rect">
            <a:avLst/>
          </a:prstGeom>
          <a:noFill/>
        </p:spPr>
        <p:txBody>
          <a:bodyPr wrap="square" rtlCol="0">
            <a:spAutoFit/>
          </a:bodyPr>
          <a:lstStyle/>
          <a:p>
            <a:pPr algn="ctr" defTabSz="457200"/>
            <a:r>
              <a:rPr lang="en-US" sz="3200" dirty="0" smtClean="0">
                <a:solidFill>
                  <a:prstClr val="black"/>
                </a:solidFill>
                <a:latin typeface="Calibri"/>
              </a:rPr>
              <a:t>5. Higher path latencies</a:t>
            </a:r>
            <a:endParaRPr lang="en-US" sz="3200" dirty="0">
              <a:solidFill>
                <a:prstClr val="black"/>
              </a:solidFill>
              <a:latin typeface="Calibri"/>
            </a:endParaRPr>
          </a:p>
        </p:txBody>
      </p:sp>
      <p:sp>
        <p:nvSpPr>
          <p:cNvPr id="40" name="Cloud 39"/>
          <p:cNvSpPr/>
          <p:nvPr/>
        </p:nvSpPr>
        <p:spPr>
          <a:xfrm>
            <a:off x="740961" y="2368479"/>
            <a:ext cx="2085264" cy="1600835"/>
          </a:xfrm>
          <a:prstGeom prst="cloud">
            <a:avLst/>
          </a:prstGeom>
          <a:noFill/>
          <a:ln w="85725" cap="flat">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defTabSz="457200"/>
            <a:endParaRPr lang="en-US">
              <a:solidFill>
                <a:prstClr val="white"/>
              </a:solidFill>
              <a:latin typeface="Calibri"/>
            </a:endParaRPr>
          </a:p>
        </p:txBody>
      </p:sp>
      <p:sp>
        <p:nvSpPr>
          <p:cNvPr id="49" name="Cloud 48"/>
          <p:cNvSpPr/>
          <p:nvPr/>
        </p:nvSpPr>
        <p:spPr>
          <a:xfrm>
            <a:off x="3369827" y="2253331"/>
            <a:ext cx="1484149" cy="1421144"/>
          </a:xfrm>
          <a:prstGeom prst="cloud">
            <a:avLst/>
          </a:prstGeom>
          <a:noFill/>
          <a:ln w="85725" cap="flat">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defTabSz="457200"/>
            <a:endParaRPr lang="en-US">
              <a:solidFill>
                <a:prstClr val="white"/>
              </a:solidFill>
              <a:latin typeface="Calibri"/>
            </a:endParaRPr>
          </a:p>
        </p:txBody>
      </p:sp>
      <p:grpSp>
        <p:nvGrpSpPr>
          <p:cNvPr id="51" name="Group 50"/>
          <p:cNvGrpSpPr/>
          <p:nvPr/>
        </p:nvGrpSpPr>
        <p:grpSpPr>
          <a:xfrm>
            <a:off x="4781978" y="2174353"/>
            <a:ext cx="1746181" cy="1614376"/>
            <a:chOff x="259763" y="3706654"/>
            <a:chExt cx="2207981" cy="1690594"/>
          </a:xfrm>
        </p:grpSpPr>
        <p:sp>
          <p:nvSpPr>
            <p:cNvPr id="52" name="Cloud 51"/>
            <p:cNvSpPr/>
            <p:nvPr/>
          </p:nvSpPr>
          <p:spPr>
            <a:xfrm>
              <a:off x="259763" y="3706654"/>
              <a:ext cx="2207981" cy="1488244"/>
            </a:xfrm>
            <a:prstGeom prst="cloud">
              <a:avLst/>
            </a:prstGeom>
            <a:solidFill>
              <a:srgbClr val="FFFF00"/>
            </a:solidFill>
            <a:ln w="85725" cap="flat">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defTabSz="457200"/>
              <a:endParaRPr lang="en-US">
                <a:solidFill>
                  <a:prstClr val="white"/>
                </a:solidFill>
                <a:latin typeface="Calibri"/>
              </a:endParaRPr>
            </a:p>
          </p:txBody>
        </p:sp>
        <p:sp>
          <p:nvSpPr>
            <p:cNvPr id="53" name="TextBox 52"/>
            <p:cNvSpPr txBox="1"/>
            <p:nvPr/>
          </p:nvSpPr>
          <p:spPr>
            <a:xfrm>
              <a:off x="738184" y="5010478"/>
              <a:ext cx="1362540" cy="386770"/>
            </a:xfrm>
            <a:prstGeom prst="rect">
              <a:avLst/>
            </a:prstGeom>
            <a:solidFill>
              <a:srgbClr val="CCFFCC"/>
            </a:solidFill>
          </p:spPr>
          <p:txBody>
            <a:bodyPr wrap="none" rtlCol="0">
              <a:spAutoFit/>
            </a:bodyPr>
            <a:lstStyle/>
            <a:p>
              <a:pPr defTabSz="457200"/>
              <a:r>
                <a:rPr lang="en-US" b="1" dirty="0" smtClean="0">
                  <a:solidFill>
                    <a:prstClr val="black"/>
                  </a:solidFill>
                  <a:latin typeface="Calibri"/>
                </a:rPr>
                <a:t>Decoy AS</a:t>
              </a:r>
              <a:endParaRPr lang="en-US" b="1" dirty="0">
                <a:solidFill>
                  <a:prstClr val="black"/>
                </a:solidFill>
                <a:latin typeface="Calibri"/>
              </a:endParaRPr>
            </a:p>
          </p:txBody>
        </p:sp>
      </p:grpSp>
      <p:sp>
        <p:nvSpPr>
          <p:cNvPr id="55" name="Cloud 54"/>
          <p:cNvSpPr/>
          <p:nvPr/>
        </p:nvSpPr>
        <p:spPr>
          <a:xfrm>
            <a:off x="6577838" y="2101731"/>
            <a:ext cx="2108962" cy="1686998"/>
          </a:xfrm>
          <a:prstGeom prst="cloud">
            <a:avLst/>
          </a:prstGeom>
          <a:noFill/>
          <a:ln w="85725" cap="flat">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defTabSz="457200"/>
            <a:endParaRPr lang="en-US">
              <a:solidFill>
                <a:prstClr val="white"/>
              </a:solidFill>
              <a:latin typeface="Calibri"/>
            </a:endParaRPr>
          </a:p>
        </p:txBody>
      </p:sp>
      <p:grpSp>
        <p:nvGrpSpPr>
          <p:cNvPr id="57" name="Group 56"/>
          <p:cNvGrpSpPr/>
          <p:nvPr/>
        </p:nvGrpSpPr>
        <p:grpSpPr>
          <a:xfrm>
            <a:off x="6876869" y="2421967"/>
            <a:ext cx="1543336" cy="1085686"/>
            <a:chOff x="6387130" y="4744101"/>
            <a:chExt cx="1543336" cy="1085686"/>
          </a:xfrm>
        </p:grpSpPr>
        <p:pic>
          <p:nvPicPr>
            <p:cNvPr id="58" name="Picture 57" descr="green-server.jpg"/>
            <p:cNvPicPr>
              <a:picLocks noChangeAspect="1"/>
            </p:cNvPicPr>
            <p:nvPr/>
          </p:nvPicPr>
          <p:blipFill rotWithShape="1">
            <a:blip r:embed="rId6">
              <a:extLst>
                <a:ext uri="{28A0092B-C50C-407E-A947-70E740481C1C}">
                  <a14:useLocalDpi xmlns:a14="http://schemas.microsoft.com/office/drawing/2010/main" val="0"/>
                </a:ext>
              </a:extLst>
            </a:blip>
            <a:srcRect l="24621" r="15472"/>
            <a:stretch/>
          </p:blipFill>
          <p:spPr>
            <a:xfrm>
              <a:off x="6739029" y="4744101"/>
              <a:ext cx="676656" cy="847139"/>
            </a:xfrm>
            <a:prstGeom prst="rect">
              <a:avLst/>
            </a:prstGeom>
          </p:spPr>
        </p:pic>
        <p:sp>
          <p:nvSpPr>
            <p:cNvPr id="59" name="TextBox 58"/>
            <p:cNvSpPr txBox="1"/>
            <p:nvPr/>
          </p:nvSpPr>
          <p:spPr>
            <a:xfrm>
              <a:off x="6387130" y="5429677"/>
              <a:ext cx="1543336" cy="400110"/>
            </a:xfrm>
            <a:prstGeom prst="rect">
              <a:avLst/>
            </a:prstGeom>
            <a:noFill/>
          </p:spPr>
          <p:txBody>
            <a:bodyPr wrap="none" rtlCol="0">
              <a:spAutoFit/>
            </a:bodyPr>
            <a:lstStyle/>
            <a:p>
              <a:pPr defTabSz="457200"/>
              <a:r>
                <a:rPr lang="en-US" sz="2000" b="1" dirty="0" smtClean="0">
                  <a:solidFill>
                    <a:prstClr val="black"/>
                  </a:solidFill>
                  <a:latin typeface="Calibri"/>
                </a:rPr>
                <a:t>Non-blocked</a:t>
              </a:r>
              <a:endParaRPr lang="en-US" sz="2000" b="1" dirty="0">
                <a:solidFill>
                  <a:prstClr val="black"/>
                </a:solidFill>
                <a:latin typeface="Calibri"/>
              </a:endParaRPr>
            </a:p>
          </p:txBody>
        </p:sp>
      </p:grpSp>
      <p:cxnSp>
        <p:nvCxnSpPr>
          <p:cNvPr id="61" name="Straight Arrow Connector 60"/>
          <p:cNvCxnSpPr/>
          <p:nvPr/>
        </p:nvCxnSpPr>
        <p:spPr>
          <a:xfrm>
            <a:off x="2047890" y="2902747"/>
            <a:ext cx="5169437" cy="0"/>
          </a:xfrm>
          <a:prstGeom prst="straightConnector1">
            <a:avLst/>
          </a:prstGeom>
          <a:ln w="76200">
            <a:solidFill>
              <a:schemeClr val="bg1">
                <a:lumMod val="50000"/>
              </a:schemeClr>
            </a:solidFill>
            <a:headEnd type="arrow"/>
            <a:tailEnd type="arrow"/>
          </a:ln>
        </p:spPr>
        <p:style>
          <a:lnRef idx="2">
            <a:schemeClr val="accent1"/>
          </a:lnRef>
          <a:fillRef idx="0">
            <a:schemeClr val="accent1"/>
          </a:fillRef>
          <a:effectRef idx="1">
            <a:schemeClr val="accent1"/>
          </a:effectRef>
          <a:fontRef idx="minor">
            <a:schemeClr val="tx1"/>
          </a:fontRef>
        </p:style>
      </p:cxnSp>
      <p:pic>
        <p:nvPicPr>
          <p:cNvPr id="62" name="Picture 61" descr="router.png"/>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5399527" y="2735185"/>
            <a:ext cx="465319" cy="342010"/>
          </a:xfrm>
          <a:prstGeom prst="rect">
            <a:avLst/>
          </a:prstGeom>
        </p:spPr>
      </p:pic>
      <p:cxnSp>
        <p:nvCxnSpPr>
          <p:cNvPr id="63" name="Straight Arrow Connector 62"/>
          <p:cNvCxnSpPr>
            <a:stCxn id="17" idx="1"/>
            <a:endCxn id="62" idx="0"/>
          </p:cNvCxnSpPr>
          <p:nvPr/>
        </p:nvCxnSpPr>
        <p:spPr>
          <a:xfrm flipH="1">
            <a:off x="5632187" y="873404"/>
            <a:ext cx="1881039" cy="1861781"/>
          </a:xfrm>
          <a:prstGeom prst="straightConnector1">
            <a:avLst/>
          </a:prstGeom>
          <a:ln w="76200">
            <a:solidFill>
              <a:srgbClr val="FF0000"/>
            </a:solidFill>
            <a:headEnd type="arrow"/>
            <a:tailEnd type="arrow"/>
          </a:ln>
        </p:spPr>
        <p:style>
          <a:lnRef idx="2">
            <a:schemeClr val="accent1"/>
          </a:lnRef>
          <a:fillRef idx="0">
            <a:schemeClr val="accent1"/>
          </a:fillRef>
          <a:effectRef idx="1">
            <a:schemeClr val="accent1"/>
          </a:effectRef>
          <a:fontRef idx="minor">
            <a:schemeClr val="tx1"/>
          </a:fontRef>
        </p:style>
      </p:cxnSp>
      <p:sp>
        <p:nvSpPr>
          <p:cNvPr id="65" name="Cloud 64"/>
          <p:cNvSpPr/>
          <p:nvPr/>
        </p:nvSpPr>
        <p:spPr>
          <a:xfrm>
            <a:off x="3285712" y="3999784"/>
            <a:ext cx="2113815" cy="1377956"/>
          </a:xfrm>
          <a:prstGeom prst="cloud">
            <a:avLst/>
          </a:prstGeom>
          <a:noFill/>
          <a:ln w="85725" cap="flat">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defTabSz="457200"/>
            <a:endParaRPr lang="en-US">
              <a:solidFill>
                <a:prstClr val="white"/>
              </a:solidFill>
              <a:latin typeface="Calibri"/>
            </a:endParaRPr>
          </a:p>
        </p:txBody>
      </p:sp>
      <p:sp>
        <p:nvSpPr>
          <p:cNvPr id="79" name="Cloud 78"/>
          <p:cNvSpPr/>
          <p:nvPr/>
        </p:nvSpPr>
        <p:spPr>
          <a:xfrm>
            <a:off x="5493952" y="4131001"/>
            <a:ext cx="2022605" cy="1260850"/>
          </a:xfrm>
          <a:prstGeom prst="cloud">
            <a:avLst/>
          </a:prstGeom>
          <a:noFill/>
          <a:ln w="85725" cap="flat">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defTabSz="457200"/>
            <a:endParaRPr lang="en-US">
              <a:solidFill>
                <a:prstClr val="white"/>
              </a:solidFill>
              <a:latin typeface="Calibri"/>
            </a:endParaRPr>
          </a:p>
        </p:txBody>
      </p:sp>
      <p:sp>
        <p:nvSpPr>
          <p:cNvPr id="6" name="Freeform 5"/>
          <p:cNvSpPr/>
          <p:nvPr/>
        </p:nvSpPr>
        <p:spPr>
          <a:xfrm>
            <a:off x="2059331" y="3204024"/>
            <a:ext cx="5457226" cy="1647720"/>
          </a:xfrm>
          <a:custGeom>
            <a:avLst/>
            <a:gdLst>
              <a:gd name="connsiteX0" fmla="*/ 0 w 5457226"/>
              <a:gd name="connsiteY0" fmla="*/ 125575 h 1647720"/>
              <a:gd name="connsiteX1" fmla="*/ 1075428 w 5457226"/>
              <a:gd name="connsiteY1" fmla="*/ 114133 h 1647720"/>
              <a:gd name="connsiteX2" fmla="*/ 1807635 w 5457226"/>
              <a:gd name="connsiteY2" fmla="*/ 1338418 h 1647720"/>
              <a:gd name="connsiteX3" fmla="*/ 4690697 w 5457226"/>
              <a:gd name="connsiteY3" fmla="*/ 1567256 h 1647720"/>
              <a:gd name="connsiteX4" fmla="*/ 5457226 w 5457226"/>
              <a:gd name="connsiteY4" fmla="*/ 194226 h 164772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457226" h="1647720">
                <a:moveTo>
                  <a:pt x="0" y="125575"/>
                </a:moveTo>
                <a:cubicBezTo>
                  <a:pt x="387078" y="18783"/>
                  <a:pt x="774156" y="-88008"/>
                  <a:pt x="1075428" y="114133"/>
                </a:cubicBezTo>
                <a:cubicBezTo>
                  <a:pt x="1376701" y="316274"/>
                  <a:pt x="1205090" y="1096231"/>
                  <a:pt x="1807635" y="1338418"/>
                </a:cubicBezTo>
                <a:cubicBezTo>
                  <a:pt x="2410180" y="1580605"/>
                  <a:pt x="4082432" y="1757955"/>
                  <a:pt x="4690697" y="1567256"/>
                </a:cubicBezTo>
                <a:cubicBezTo>
                  <a:pt x="5298962" y="1376557"/>
                  <a:pt x="5457226" y="194226"/>
                  <a:pt x="5457226" y="194226"/>
                </a:cubicBezTo>
              </a:path>
            </a:pathLst>
          </a:custGeom>
          <a:ln w="85725">
            <a:solidFill>
              <a:srgbClr val="008000"/>
            </a:solidFill>
            <a:headEnd type="arrow"/>
            <a:tailEnd type="arrow"/>
          </a:ln>
        </p:spPr>
        <p:style>
          <a:lnRef idx="2">
            <a:schemeClr val="accent1"/>
          </a:lnRef>
          <a:fillRef idx="0">
            <a:schemeClr val="accent1"/>
          </a:fillRef>
          <a:effectRef idx="1">
            <a:schemeClr val="accent1"/>
          </a:effectRef>
          <a:fontRef idx="minor">
            <a:schemeClr val="tx1"/>
          </a:fontRef>
        </p:style>
        <p:txBody>
          <a:bodyPr rtlCol="0" anchor="ctr"/>
          <a:lstStyle/>
          <a:p>
            <a:pPr algn="ctr" defTabSz="457200"/>
            <a:endParaRPr lang="en-US">
              <a:solidFill>
                <a:prstClr val="black"/>
              </a:solidFill>
              <a:latin typeface="Calibri"/>
            </a:endParaRPr>
          </a:p>
        </p:txBody>
      </p:sp>
      <p:sp>
        <p:nvSpPr>
          <p:cNvPr id="68" name="Cloud 67"/>
          <p:cNvSpPr/>
          <p:nvPr/>
        </p:nvSpPr>
        <p:spPr>
          <a:xfrm>
            <a:off x="6699010" y="264695"/>
            <a:ext cx="2048414" cy="1724147"/>
          </a:xfrm>
          <a:prstGeom prst="cloud">
            <a:avLst/>
          </a:prstGeom>
          <a:noFill/>
          <a:ln w="85725" cap="flat">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defTabSz="457200"/>
            <a:endParaRPr lang="en-US">
              <a:solidFill>
                <a:prstClr val="white"/>
              </a:solidFill>
              <a:latin typeface="Calibri"/>
            </a:endParaRPr>
          </a:p>
        </p:txBody>
      </p:sp>
      <p:pic>
        <p:nvPicPr>
          <p:cNvPr id="2" name="Picture 1" descr="hourglass_blue_T.png"/>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3715410" y="4851744"/>
            <a:ext cx="925458" cy="1156823"/>
          </a:xfrm>
          <a:prstGeom prst="rect">
            <a:avLst/>
          </a:prstGeom>
        </p:spPr>
      </p:pic>
      <p:pic>
        <p:nvPicPr>
          <p:cNvPr id="32" name="Picture 31" descr="hourglass_blue_T.png"/>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4357012" y="4851744"/>
            <a:ext cx="925458" cy="1156823"/>
          </a:xfrm>
          <a:prstGeom prst="rect">
            <a:avLst/>
          </a:prstGeom>
        </p:spPr>
      </p:pic>
      <p:pic>
        <p:nvPicPr>
          <p:cNvPr id="34" name="Picture 33" descr="hourglass_blue_T.png"/>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5038068" y="4851744"/>
            <a:ext cx="925458" cy="1156823"/>
          </a:xfrm>
          <a:prstGeom prst="rect">
            <a:avLst/>
          </a:prstGeom>
        </p:spPr>
      </p:pic>
      <p:pic>
        <p:nvPicPr>
          <p:cNvPr id="35" name="Picture 34" descr="hourglass_blue_T.png"/>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5723736" y="4851744"/>
            <a:ext cx="925458" cy="1156823"/>
          </a:xfrm>
          <a:prstGeom prst="rect">
            <a:avLst/>
          </a:prstGeom>
        </p:spPr>
      </p:pic>
      <p:pic>
        <p:nvPicPr>
          <p:cNvPr id="36" name="Picture 35" descr="hourglass_blue_T.png"/>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6414140" y="4851744"/>
            <a:ext cx="925458" cy="1156823"/>
          </a:xfrm>
          <a:prstGeom prst="rect">
            <a:avLst/>
          </a:prstGeom>
        </p:spPr>
      </p:pic>
      <p:pic>
        <p:nvPicPr>
          <p:cNvPr id="37" name="Picture 36" descr="hourglass_blue_T.png"/>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4112610" y="1674919"/>
            <a:ext cx="925458" cy="1156823"/>
          </a:xfrm>
          <a:prstGeom prst="rect">
            <a:avLst/>
          </a:prstGeom>
        </p:spPr>
      </p:pic>
      <p:sp>
        <p:nvSpPr>
          <p:cNvPr id="3" name="Footer Placeholder 2"/>
          <p:cNvSpPr>
            <a:spLocks noGrp="1"/>
          </p:cNvSpPr>
          <p:nvPr>
            <p:ph type="ftr" sz="quarter" idx="11"/>
          </p:nvPr>
        </p:nvSpPr>
        <p:spPr/>
        <p:txBody>
          <a:bodyPr/>
          <a:lstStyle/>
          <a:p>
            <a:r>
              <a:rPr lang="en-US" smtClean="0">
                <a:solidFill>
                  <a:prstClr val="black">
                    <a:tint val="75000"/>
                  </a:prstClr>
                </a:solidFill>
                <a:latin typeface="Calibri"/>
              </a:rPr>
              <a:t>CS660 - Advanced Information Assurance - UMassAmherst</a:t>
            </a:r>
            <a:endParaRPr lang="en-US">
              <a:solidFill>
                <a:prstClr val="black">
                  <a:tint val="75000"/>
                </a:prstClr>
              </a:solidFill>
              <a:latin typeface="Calibri"/>
            </a:endParaRPr>
          </a:p>
        </p:txBody>
      </p:sp>
    </p:spTree>
    <p:extLst>
      <p:ext uri="{BB962C8B-B14F-4D97-AF65-F5344CB8AC3E}">
        <p14:creationId xmlns:p14="http://schemas.microsoft.com/office/powerpoint/2010/main" val="935814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2"/>
                                        </p:tgtEl>
                                        <p:attrNameLst>
                                          <p:attrName>style.visibility</p:attrName>
                                        </p:attrNameLst>
                                      </p:cBhvr>
                                      <p:to>
                                        <p:strVal val="visible"/>
                                      </p:to>
                                    </p:set>
                                    <p:animEffect transition="in" filter="fade">
                                      <p:cBhvr>
                                        <p:cTn id="7" dur="500"/>
                                        <p:tgtEl>
                                          <p:spTgt spid="32"/>
                                        </p:tgtEl>
                                      </p:cBhvr>
                                    </p:animEffect>
                                  </p:childTnLst>
                                </p:cTn>
                              </p:par>
                              <p:par>
                                <p:cTn id="8" presetID="10" presetClass="entr" presetSubtype="0" fill="hold" nodeType="withEffect">
                                  <p:stCondLst>
                                    <p:cond delay="0"/>
                                  </p:stCondLst>
                                  <p:childTnLst>
                                    <p:set>
                                      <p:cBhvr>
                                        <p:cTn id="9" dur="1" fill="hold">
                                          <p:stCondLst>
                                            <p:cond delay="0"/>
                                          </p:stCondLst>
                                        </p:cTn>
                                        <p:tgtEl>
                                          <p:spTgt spid="34"/>
                                        </p:tgtEl>
                                        <p:attrNameLst>
                                          <p:attrName>style.visibility</p:attrName>
                                        </p:attrNameLst>
                                      </p:cBhvr>
                                      <p:to>
                                        <p:strVal val="visible"/>
                                      </p:to>
                                    </p:set>
                                    <p:animEffect transition="in" filter="fade">
                                      <p:cBhvr>
                                        <p:cTn id="10" dur="500"/>
                                        <p:tgtEl>
                                          <p:spTgt spid="34"/>
                                        </p:tgtEl>
                                      </p:cBhvr>
                                    </p:animEffect>
                                  </p:childTnLst>
                                </p:cTn>
                              </p:par>
                              <p:par>
                                <p:cTn id="11" presetID="10" presetClass="entr" presetSubtype="0" fill="hold" nodeType="withEffect">
                                  <p:stCondLst>
                                    <p:cond delay="0"/>
                                  </p:stCondLst>
                                  <p:childTnLst>
                                    <p:set>
                                      <p:cBhvr>
                                        <p:cTn id="12" dur="1" fill="hold">
                                          <p:stCondLst>
                                            <p:cond delay="0"/>
                                          </p:stCondLst>
                                        </p:cTn>
                                        <p:tgtEl>
                                          <p:spTgt spid="35"/>
                                        </p:tgtEl>
                                        <p:attrNameLst>
                                          <p:attrName>style.visibility</p:attrName>
                                        </p:attrNameLst>
                                      </p:cBhvr>
                                      <p:to>
                                        <p:strVal val="visible"/>
                                      </p:to>
                                    </p:set>
                                    <p:animEffect transition="in" filter="fade">
                                      <p:cBhvr>
                                        <p:cTn id="13" dur="500"/>
                                        <p:tgtEl>
                                          <p:spTgt spid="35"/>
                                        </p:tgtEl>
                                      </p:cBhvr>
                                    </p:animEffect>
                                  </p:childTnLst>
                                </p:cTn>
                              </p:par>
                              <p:par>
                                <p:cTn id="14" presetID="10" presetClass="entr" presetSubtype="0" fill="hold" nodeType="withEffect">
                                  <p:stCondLst>
                                    <p:cond delay="0"/>
                                  </p:stCondLst>
                                  <p:childTnLst>
                                    <p:set>
                                      <p:cBhvr>
                                        <p:cTn id="15" dur="1" fill="hold">
                                          <p:stCondLst>
                                            <p:cond delay="0"/>
                                          </p:stCondLst>
                                        </p:cTn>
                                        <p:tgtEl>
                                          <p:spTgt spid="36"/>
                                        </p:tgtEl>
                                        <p:attrNameLst>
                                          <p:attrName>style.visibility</p:attrName>
                                        </p:attrNameLst>
                                      </p:cBhvr>
                                      <p:to>
                                        <p:strVal val="visible"/>
                                      </p:to>
                                    </p:set>
                                    <p:animEffect transition="in" filter="fade">
                                      <p:cBhvr>
                                        <p:cTn id="16" dur="500"/>
                                        <p:tgtEl>
                                          <p:spTgt spid="36"/>
                                        </p:tgtEl>
                                      </p:cBhvr>
                                    </p:animEffect>
                                  </p:childTnLst>
                                </p:cTn>
                              </p:par>
                              <p:par>
                                <p:cTn id="17" presetID="10" presetClass="entr" presetSubtype="0" fill="hold" nodeType="withEffect">
                                  <p:stCondLst>
                                    <p:cond delay="0"/>
                                  </p:stCondLst>
                                  <p:childTnLst>
                                    <p:set>
                                      <p:cBhvr>
                                        <p:cTn id="18" dur="1" fill="hold">
                                          <p:stCondLst>
                                            <p:cond delay="0"/>
                                          </p:stCondLst>
                                        </p:cTn>
                                        <p:tgtEl>
                                          <p:spTgt spid="2"/>
                                        </p:tgtEl>
                                        <p:attrNameLst>
                                          <p:attrName>style.visibility</p:attrName>
                                        </p:attrNameLst>
                                      </p:cBhvr>
                                      <p:to>
                                        <p:strVal val="visible"/>
                                      </p:to>
                                    </p:set>
                                    <p:animEffect transition="in" filter="fade">
                                      <p:cBhvr>
                                        <p:cTn id="19" dur="500"/>
                                        <p:tgtEl>
                                          <p:spTgt spid="2"/>
                                        </p:tgtEl>
                                      </p:cBhvr>
                                    </p:animEffect>
                                  </p:childTnLst>
                                </p:cTn>
                              </p:par>
                              <p:par>
                                <p:cTn id="20" presetID="10" presetClass="entr" presetSubtype="0" fill="hold" nodeType="withEffect">
                                  <p:stCondLst>
                                    <p:cond delay="0"/>
                                  </p:stCondLst>
                                  <p:childTnLst>
                                    <p:set>
                                      <p:cBhvr>
                                        <p:cTn id="21" dur="1" fill="hold">
                                          <p:stCondLst>
                                            <p:cond delay="0"/>
                                          </p:stCondLst>
                                        </p:cTn>
                                        <p:tgtEl>
                                          <p:spTgt spid="37"/>
                                        </p:tgtEl>
                                        <p:attrNameLst>
                                          <p:attrName>style.visibility</p:attrName>
                                        </p:attrNameLst>
                                      </p:cBhvr>
                                      <p:to>
                                        <p:strVal val="visible"/>
                                      </p:to>
                                    </p:set>
                                    <p:animEffect transition="in" filter="fade">
                                      <p:cBhvr>
                                        <p:cTn id="22" dur="500"/>
                                        <p:tgtEl>
                                          <p:spTgt spid="3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 name="Group 9"/>
          <p:cNvGrpSpPr/>
          <p:nvPr/>
        </p:nvGrpSpPr>
        <p:grpSpPr>
          <a:xfrm>
            <a:off x="34321" y="377583"/>
            <a:ext cx="3226286" cy="6392567"/>
            <a:chOff x="34321" y="377583"/>
            <a:chExt cx="3226286" cy="6392567"/>
          </a:xfrm>
        </p:grpSpPr>
        <p:sp>
          <p:nvSpPr>
            <p:cNvPr id="8" name="Freeform 7"/>
            <p:cNvSpPr/>
            <p:nvPr/>
          </p:nvSpPr>
          <p:spPr>
            <a:xfrm>
              <a:off x="34321" y="377583"/>
              <a:ext cx="3226286" cy="5537889"/>
            </a:xfrm>
            <a:custGeom>
              <a:avLst/>
              <a:gdLst>
                <a:gd name="connsiteX0" fmla="*/ 68645 w 2711452"/>
                <a:gd name="connsiteY0" fmla="*/ 526329 h 5537889"/>
                <a:gd name="connsiteX1" fmla="*/ 91526 w 2711452"/>
                <a:gd name="connsiteY1" fmla="*/ 308932 h 5537889"/>
                <a:gd name="connsiteX2" fmla="*/ 102967 w 2711452"/>
                <a:gd name="connsiteY2" fmla="*/ 274606 h 5537889"/>
                <a:gd name="connsiteX3" fmla="*/ 148730 w 2711452"/>
                <a:gd name="connsiteY3" fmla="*/ 240281 h 5537889"/>
                <a:gd name="connsiteX4" fmla="*/ 205933 w 2711452"/>
                <a:gd name="connsiteY4" fmla="*/ 183071 h 5537889"/>
                <a:gd name="connsiteX5" fmla="*/ 263137 w 2711452"/>
                <a:gd name="connsiteY5" fmla="*/ 137303 h 5537889"/>
                <a:gd name="connsiteX6" fmla="*/ 400426 w 2711452"/>
                <a:gd name="connsiteY6" fmla="*/ 114420 h 5537889"/>
                <a:gd name="connsiteX7" fmla="*/ 560596 w 2711452"/>
                <a:gd name="connsiteY7" fmla="*/ 102978 h 5537889"/>
                <a:gd name="connsiteX8" fmla="*/ 617799 w 2711452"/>
                <a:gd name="connsiteY8" fmla="*/ 80094 h 5537889"/>
                <a:gd name="connsiteX9" fmla="*/ 675003 w 2711452"/>
                <a:gd name="connsiteY9" fmla="*/ 68652 h 5537889"/>
                <a:gd name="connsiteX10" fmla="*/ 709325 w 2711452"/>
                <a:gd name="connsiteY10" fmla="*/ 45768 h 5537889"/>
                <a:gd name="connsiteX11" fmla="*/ 789410 w 2711452"/>
                <a:gd name="connsiteY11" fmla="*/ 34326 h 5537889"/>
                <a:gd name="connsiteX12" fmla="*/ 823732 w 2711452"/>
                <a:gd name="connsiteY12" fmla="*/ 22884 h 5537889"/>
                <a:gd name="connsiteX13" fmla="*/ 961021 w 2711452"/>
                <a:gd name="connsiteY13" fmla="*/ 0 h 5537889"/>
                <a:gd name="connsiteX14" fmla="*/ 1258480 w 2711452"/>
                <a:gd name="connsiteY14" fmla="*/ 22884 h 5537889"/>
                <a:gd name="connsiteX15" fmla="*/ 1304243 w 2711452"/>
                <a:gd name="connsiteY15" fmla="*/ 57210 h 5537889"/>
                <a:gd name="connsiteX16" fmla="*/ 1395769 w 2711452"/>
                <a:gd name="connsiteY16" fmla="*/ 102978 h 5537889"/>
                <a:gd name="connsiteX17" fmla="*/ 1487295 w 2711452"/>
                <a:gd name="connsiteY17" fmla="*/ 137303 h 5537889"/>
                <a:gd name="connsiteX18" fmla="*/ 1590261 w 2711452"/>
                <a:gd name="connsiteY18" fmla="*/ 171629 h 5537889"/>
                <a:gd name="connsiteX19" fmla="*/ 1624583 w 2711452"/>
                <a:gd name="connsiteY19" fmla="*/ 194513 h 5537889"/>
                <a:gd name="connsiteX20" fmla="*/ 1670346 w 2711452"/>
                <a:gd name="connsiteY20" fmla="*/ 205955 h 5537889"/>
                <a:gd name="connsiteX21" fmla="*/ 1773313 w 2711452"/>
                <a:gd name="connsiteY21" fmla="*/ 251723 h 5537889"/>
                <a:gd name="connsiteX22" fmla="*/ 1807635 w 2711452"/>
                <a:gd name="connsiteY22" fmla="*/ 286048 h 5537889"/>
                <a:gd name="connsiteX23" fmla="*/ 1841957 w 2711452"/>
                <a:gd name="connsiteY23" fmla="*/ 308932 h 5537889"/>
                <a:gd name="connsiteX24" fmla="*/ 1876279 w 2711452"/>
                <a:gd name="connsiteY24" fmla="*/ 377584 h 5537889"/>
                <a:gd name="connsiteX25" fmla="*/ 1899161 w 2711452"/>
                <a:gd name="connsiteY25" fmla="*/ 411909 h 5537889"/>
                <a:gd name="connsiteX26" fmla="*/ 2356790 w 2711452"/>
                <a:gd name="connsiteY26" fmla="*/ 400467 h 5537889"/>
                <a:gd name="connsiteX27" fmla="*/ 2368230 w 2711452"/>
                <a:gd name="connsiteY27" fmla="*/ 526329 h 5537889"/>
                <a:gd name="connsiteX28" fmla="*/ 2391112 w 2711452"/>
                <a:gd name="connsiteY28" fmla="*/ 663632 h 5537889"/>
                <a:gd name="connsiteX29" fmla="*/ 2402553 w 2711452"/>
                <a:gd name="connsiteY29" fmla="*/ 778051 h 5537889"/>
                <a:gd name="connsiteX30" fmla="*/ 2413993 w 2711452"/>
                <a:gd name="connsiteY30" fmla="*/ 915354 h 5537889"/>
                <a:gd name="connsiteX31" fmla="*/ 2436875 w 2711452"/>
                <a:gd name="connsiteY31" fmla="*/ 995447 h 5537889"/>
                <a:gd name="connsiteX32" fmla="*/ 2471197 w 2711452"/>
                <a:gd name="connsiteY32" fmla="*/ 1086983 h 5537889"/>
                <a:gd name="connsiteX33" fmla="*/ 2482638 w 2711452"/>
                <a:gd name="connsiteY33" fmla="*/ 1121308 h 5537889"/>
                <a:gd name="connsiteX34" fmla="*/ 2516960 w 2711452"/>
                <a:gd name="connsiteY34" fmla="*/ 1167076 h 5537889"/>
                <a:gd name="connsiteX35" fmla="*/ 2539841 w 2711452"/>
                <a:gd name="connsiteY35" fmla="*/ 1247169 h 5537889"/>
                <a:gd name="connsiteX36" fmla="*/ 2551282 w 2711452"/>
                <a:gd name="connsiteY36" fmla="*/ 1350147 h 5537889"/>
                <a:gd name="connsiteX37" fmla="*/ 2539841 w 2711452"/>
                <a:gd name="connsiteY37" fmla="*/ 1945126 h 5537889"/>
                <a:gd name="connsiteX38" fmla="*/ 2516960 w 2711452"/>
                <a:gd name="connsiteY38" fmla="*/ 2036662 h 5537889"/>
                <a:gd name="connsiteX39" fmla="*/ 2494078 w 2711452"/>
                <a:gd name="connsiteY39" fmla="*/ 2116755 h 5537889"/>
                <a:gd name="connsiteX40" fmla="*/ 2516960 w 2711452"/>
                <a:gd name="connsiteY40" fmla="*/ 2311268 h 5537889"/>
                <a:gd name="connsiteX41" fmla="*/ 2539841 w 2711452"/>
                <a:gd name="connsiteY41" fmla="*/ 2345594 h 5537889"/>
                <a:gd name="connsiteX42" fmla="*/ 2574163 w 2711452"/>
                <a:gd name="connsiteY42" fmla="*/ 2368477 h 5537889"/>
                <a:gd name="connsiteX43" fmla="*/ 2597045 w 2711452"/>
                <a:gd name="connsiteY43" fmla="*/ 2402803 h 5537889"/>
                <a:gd name="connsiteX44" fmla="*/ 2619926 w 2711452"/>
                <a:gd name="connsiteY44" fmla="*/ 2528664 h 5537889"/>
                <a:gd name="connsiteX45" fmla="*/ 2608486 w 2711452"/>
                <a:gd name="connsiteY45" fmla="*/ 2746061 h 5537889"/>
                <a:gd name="connsiteX46" fmla="*/ 2597045 w 2711452"/>
                <a:gd name="connsiteY46" fmla="*/ 2791828 h 5537889"/>
                <a:gd name="connsiteX47" fmla="*/ 2585604 w 2711452"/>
                <a:gd name="connsiteY47" fmla="*/ 2906248 h 5537889"/>
                <a:gd name="connsiteX48" fmla="*/ 2597045 w 2711452"/>
                <a:gd name="connsiteY48" fmla="*/ 3535553 h 5537889"/>
                <a:gd name="connsiteX49" fmla="*/ 2619926 w 2711452"/>
                <a:gd name="connsiteY49" fmla="*/ 3581321 h 5537889"/>
                <a:gd name="connsiteX50" fmla="*/ 2631367 w 2711452"/>
                <a:gd name="connsiteY50" fmla="*/ 3627089 h 5537889"/>
                <a:gd name="connsiteX51" fmla="*/ 2677130 w 2711452"/>
                <a:gd name="connsiteY51" fmla="*/ 3695740 h 5537889"/>
                <a:gd name="connsiteX52" fmla="*/ 2711452 w 2711452"/>
                <a:gd name="connsiteY52" fmla="*/ 3867369 h 5537889"/>
                <a:gd name="connsiteX53" fmla="*/ 2700011 w 2711452"/>
                <a:gd name="connsiteY53" fmla="*/ 4141975 h 5537889"/>
                <a:gd name="connsiteX54" fmla="*/ 2665689 w 2711452"/>
                <a:gd name="connsiteY54" fmla="*/ 4233510 h 5537889"/>
                <a:gd name="connsiteX55" fmla="*/ 2642808 w 2711452"/>
                <a:gd name="connsiteY55" fmla="*/ 4267836 h 5537889"/>
                <a:gd name="connsiteX56" fmla="*/ 2608486 w 2711452"/>
                <a:gd name="connsiteY56" fmla="*/ 4347929 h 5537889"/>
                <a:gd name="connsiteX57" fmla="*/ 2597045 w 2711452"/>
                <a:gd name="connsiteY57" fmla="*/ 4428023 h 5537889"/>
                <a:gd name="connsiteX58" fmla="*/ 2585604 w 2711452"/>
                <a:gd name="connsiteY58" fmla="*/ 5206073 h 5537889"/>
                <a:gd name="connsiteX59" fmla="*/ 2516960 w 2711452"/>
                <a:gd name="connsiteY59" fmla="*/ 5217515 h 5537889"/>
                <a:gd name="connsiteX60" fmla="*/ 2459756 w 2711452"/>
                <a:gd name="connsiteY60" fmla="*/ 5228957 h 5537889"/>
                <a:gd name="connsiteX61" fmla="*/ 2413993 w 2711452"/>
                <a:gd name="connsiteY61" fmla="*/ 5240399 h 5537889"/>
                <a:gd name="connsiteX62" fmla="*/ 2242382 w 2711452"/>
                <a:gd name="connsiteY62" fmla="*/ 5274725 h 5537889"/>
                <a:gd name="connsiteX63" fmla="*/ 2139416 w 2711452"/>
                <a:gd name="connsiteY63" fmla="*/ 5366260 h 5537889"/>
                <a:gd name="connsiteX64" fmla="*/ 2116534 w 2711452"/>
                <a:gd name="connsiteY64" fmla="*/ 5400586 h 5537889"/>
                <a:gd name="connsiteX65" fmla="*/ 2105094 w 2711452"/>
                <a:gd name="connsiteY65" fmla="*/ 5434912 h 5537889"/>
                <a:gd name="connsiteX66" fmla="*/ 2047890 w 2711452"/>
                <a:gd name="connsiteY66" fmla="*/ 5480679 h 5537889"/>
                <a:gd name="connsiteX67" fmla="*/ 2002127 w 2711452"/>
                <a:gd name="connsiteY67" fmla="*/ 5492121 h 5537889"/>
                <a:gd name="connsiteX68" fmla="*/ 1967805 w 2711452"/>
                <a:gd name="connsiteY68" fmla="*/ 5515005 h 5537889"/>
                <a:gd name="connsiteX69" fmla="*/ 1418650 w 2711452"/>
                <a:gd name="connsiteY69" fmla="*/ 5537889 h 5537889"/>
                <a:gd name="connsiteX70" fmla="*/ 1063988 w 2711452"/>
                <a:gd name="connsiteY70" fmla="*/ 5515005 h 5537889"/>
                <a:gd name="connsiteX71" fmla="*/ 1006784 w 2711452"/>
                <a:gd name="connsiteY71" fmla="*/ 5503563 h 5537889"/>
                <a:gd name="connsiteX72" fmla="*/ 858055 w 2711452"/>
                <a:gd name="connsiteY72" fmla="*/ 5366260 h 5537889"/>
                <a:gd name="connsiteX73" fmla="*/ 777970 w 2711452"/>
                <a:gd name="connsiteY73" fmla="*/ 5297609 h 5537889"/>
                <a:gd name="connsiteX74" fmla="*/ 709325 w 2711452"/>
                <a:gd name="connsiteY74" fmla="*/ 5183189 h 5537889"/>
                <a:gd name="connsiteX75" fmla="*/ 686444 w 2711452"/>
                <a:gd name="connsiteY75" fmla="*/ 5148864 h 5537889"/>
                <a:gd name="connsiteX76" fmla="*/ 663562 w 2711452"/>
                <a:gd name="connsiteY76" fmla="*/ 5068770 h 5537889"/>
                <a:gd name="connsiteX77" fmla="*/ 640681 w 2711452"/>
                <a:gd name="connsiteY77" fmla="*/ 5034445 h 5537889"/>
                <a:gd name="connsiteX78" fmla="*/ 629240 w 2711452"/>
                <a:gd name="connsiteY78" fmla="*/ 4988677 h 5537889"/>
                <a:gd name="connsiteX79" fmla="*/ 617799 w 2711452"/>
                <a:gd name="connsiteY79" fmla="*/ 4805606 h 5537889"/>
                <a:gd name="connsiteX80" fmla="*/ 549155 w 2711452"/>
                <a:gd name="connsiteY80" fmla="*/ 4782722 h 5537889"/>
                <a:gd name="connsiteX81" fmla="*/ 446188 w 2711452"/>
                <a:gd name="connsiteY81" fmla="*/ 4759838 h 5537889"/>
                <a:gd name="connsiteX82" fmla="*/ 377544 w 2711452"/>
                <a:gd name="connsiteY82" fmla="*/ 4714071 h 5537889"/>
                <a:gd name="connsiteX83" fmla="*/ 297459 w 2711452"/>
                <a:gd name="connsiteY83" fmla="*/ 4691187 h 5537889"/>
                <a:gd name="connsiteX84" fmla="*/ 274578 w 2711452"/>
                <a:gd name="connsiteY84" fmla="*/ 4622535 h 5537889"/>
                <a:gd name="connsiteX85" fmla="*/ 263137 w 2711452"/>
                <a:gd name="connsiteY85" fmla="*/ 4588210 h 5537889"/>
                <a:gd name="connsiteX86" fmla="*/ 251696 w 2711452"/>
                <a:gd name="connsiteY86" fmla="*/ 4531000 h 5537889"/>
                <a:gd name="connsiteX87" fmla="*/ 240255 w 2711452"/>
                <a:gd name="connsiteY87" fmla="*/ 4496674 h 5537889"/>
                <a:gd name="connsiteX88" fmla="*/ 205933 w 2711452"/>
                <a:gd name="connsiteY88" fmla="*/ 4485232 h 5537889"/>
                <a:gd name="connsiteX89" fmla="*/ 171611 w 2711452"/>
                <a:gd name="connsiteY89" fmla="*/ 4462349 h 5537889"/>
                <a:gd name="connsiteX90" fmla="*/ 137289 w 2711452"/>
                <a:gd name="connsiteY90" fmla="*/ 4393697 h 5537889"/>
                <a:gd name="connsiteX91" fmla="*/ 114407 w 2711452"/>
                <a:gd name="connsiteY91" fmla="*/ 4233510 h 5537889"/>
                <a:gd name="connsiteX92" fmla="*/ 91526 w 2711452"/>
                <a:gd name="connsiteY92" fmla="*/ 4199184 h 5537889"/>
                <a:gd name="connsiteX93" fmla="*/ 57204 w 2711452"/>
                <a:gd name="connsiteY93" fmla="*/ 3993230 h 5537889"/>
                <a:gd name="connsiteX94" fmla="*/ 22882 w 2711452"/>
                <a:gd name="connsiteY94" fmla="*/ 3878811 h 5537889"/>
                <a:gd name="connsiteX95" fmla="*/ 11441 w 2711452"/>
                <a:gd name="connsiteY95" fmla="*/ 3844485 h 5537889"/>
                <a:gd name="connsiteX96" fmla="*/ 0 w 2711452"/>
                <a:gd name="connsiteY96" fmla="*/ 3775833 h 5537889"/>
                <a:gd name="connsiteX97" fmla="*/ 11441 w 2711452"/>
                <a:gd name="connsiteY97" fmla="*/ 3444018 h 5537889"/>
                <a:gd name="connsiteX98" fmla="*/ 22882 w 2711452"/>
                <a:gd name="connsiteY98" fmla="*/ 3352482 h 5537889"/>
                <a:gd name="connsiteX99" fmla="*/ 34322 w 2711452"/>
                <a:gd name="connsiteY99" fmla="*/ 2471455 h 5537889"/>
                <a:gd name="connsiteX100" fmla="*/ 68645 w 2711452"/>
                <a:gd name="connsiteY100" fmla="*/ 2368477 h 5537889"/>
                <a:gd name="connsiteX101" fmla="*/ 148730 w 2711452"/>
                <a:gd name="connsiteY101" fmla="*/ 2242616 h 5537889"/>
                <a:gd name="connsiteX102" fmla="*/ 125848 w 2711452"/>
                <a:gd name="connsiteY102" fmla="*/ 2059546 h 5537889"/>
                <a:gd name="connsiteX103" fmla="*/ 102967 w 2711452"/>
                <a:gd name="connsiteY103" fmla="*/ 1945126 h 5537889"/>
                <a:gd name="connsiteX104" fmla="*/ 68645 w 2711452"/>
                <a:gd name="connsiteY104" fmla="*/ 1842149 h 5537889"/>
                <a:gd name="connsiteX105" fmla="*/ 57204 w 2711452"/>
                <a:gd name="connsiteY105" fmla="*/ 1773498 h 5537889"/>
                <a:gd name="connsiteX106" fmla="*/ 45763 w 2711452"/>
                <a:gd name="connsiteY106" fmla="*/ 1727730 h 5537889"/>
                <a:gd name="connsiteX107" fmla="*/ 34322 w 2711452"/>
                <a:gd name="connsiteY107" fmla="*/ 1659079 h 5537889"/>
                <a:gd name="connsiteX108" fmla="*/ 11441 w 2711452"/>
                <a:gd name="connsiteY108" fmla="*/ 1167076 h 5537889"/>
                <a:gd name="connsiteX109" fmla="*/ 22882 w 2711452"/>
                <a:gd name="connsiteY109" fmla="*/ 697957 h 5537889"/>
                <a:gd name="connsiteX110" fmla="*/ 57204 w 2711452"/>
                <a:gd name="connsiteY110" fmla="*/ 572096 h 5537889"/>
                <a:gd name="connsiteX111" fmla="*/ 68645 w 2711452"/>
                <a:gd name="connsiteY111" fmla="*/ 537770 h 5537889"/>
                <a:gd name="connsiteX112" fmla="*/ 68645 w 2711452"/>
                <a:gd name="connsiteY112" fmla="*/ 526329 h 55378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Lst>
              <a:rect l="l" t="t" r="r" b="b"/>
              <a:pathLst>
                <a:path w="2711452" h="5537889">
                  <a:moveTo>
                    <a:pt x="68645" y="526329"/>
                  </a:moveTo>
                  <a:cubicBezTo>
                    <a:pt x="77113" y="399283"/>
                    <a:pt x="67282" y="393794"/>
                    <a:pt x="91526" y="308932"/>
                  </a:cubicBezTo>
                  <a:cubicBezTo>
                    <a:pt x="94839" y="297335"/>
                    <a:pt x="95246" y="283872"/>
                    <a:pt x="102967" y="274606"/>
                  </a:cubicBezTo>
                  <a:cubicBezTo>
                    <a:pt x="115174" y="259957"/>
                    <a:pt x="133476" y="251723"/>
                    <a:pt x="148730" y="240281"/>
                  </a:cubicBezTo>
                  <a:cubicBezTo>
                    <a:pt x="187954" y="181438"/>
                    <a:pt x="151454" y="226659"/>
                    <a:pt x="205933" y="183071"/>
                  </a:cubicBezTo>
                  <a:cubicBezTo>
                    <a:pt x="241402" y="154693"/>
                    <a:pt x="216189" y="160780"/>
                    <a:pt x="263137" y="137303"/>
                  </a:cubicBezTo>
                  <a:cubicBezTo>
                    <a:pt x="300805" y="118467"/>
                    <a:pt x="369705" y="117092"/>
                    <a:pt x="400426" y="114420"/>
                  </a:cubicBezTo>
                  <a:cubicBezTo>
                    <a:pt x="453751" y="109783"/>
                    <a:pt x="507206" y="106792"/>
                    <a:pt x="560596" y="102978"/>
                  </a:cubicBezTo>
                  <a:cubicBezTo>
                    <a:pt x="579664" y="95350"/>
                    <a:pt x="598128" y="85996"/>
                    <a:pt x="617799" y="80094"/>
                  </a:cubicBezTo>
                  <a:cubicBezTo>
                    <a:pt x="636424" y="74506"/>
                    <a:pt x="656796" y="75480"/>
                    <a:pt x="675003" y="68652"/>
                  </a:cubicBezTo>
                  <a:cubicBezTo>
                    <a:pt x="687878" y="63823"/>
                    <a:pt x="696155" y="49720"/>
                    <a:pt x="709325" y="45768"/>
                  </a:cubicBezTo>
                  <a:cubicBezTo>
                    <a:pt x="735154" y="38019"/>
                    <a:pt x="762715" y="38140"/>
                    <a:pt x="789410" y="34326"/>
                  </a:cubicBezTo>
                  <a:cubicBezTo>
                    <a:pt x="800851" y="30512"/>
                    <a:pt x="811907" y="25249"/>
                    <a:pt x="823732" y="22884"/>
                  </a:cubicBezTo>
                  <a:cubicBezTo>
                    <a:pt x="869225" y="13784"/>
                    <a:pt x="961021" y="0"/>
                    <a:pt x="961021" y="0"/>
                  </a:cubicBezTo>
                  <a:cubicBezTo>
                    <a:pt x="1060174" y="7628"/>
                    <a:pt x="1160387" y="6533"/>
                    <a:pt x="1258480" y="22884"/>
                  </a:cubicBezTo>
                  <a:cubicBezTo>
                    <a:pt x="1277289" y="26019"/>
                    <a:pt x="1287772" y="47601"/>
                    <a:pt x="1304243" y="57210"/>
                  </a:cubicBezTo>
                  <a:cubicBezTo>
                    <a:pt x="1333706" y="74399"/>
                    <a:pt x="1363409" y="92190"/>
                    <a:pt x="1395769" y="102978"/>
                  </a:cubicBezTo>
                  <a:cubicBezTo>
                    <a:pt x="1521872" y="145017"/>
                    <a:pt x="1295774" y="68896"/>
                    <a:pt x="1487295" y="137303"/>
                  </a:cubicBezTo>
                  <a:cubicBezTo>
                    <a:pt x="1521366" y="149472"/>
                    <a:pt x="1560159" y="151559"/>
                    <a:pt x="1590261" y="171629"/>
                  </a:cubicBezTo>
                  <a:cubicBezTo>
                    <a:pt x="1601702" y="179257"/>
                    <a:pt x="1611945" y="189096"/>
                    <a:pt x="1624583" y="194513"/>
                  </a:cubicBezTo>
                  <a:cubicBezTo>
                    <a:pt x="1639035" y="200708"/>
                    <a:pt x="1655227" y="201635"/>
                    <a:pt x="1670346" y="205955"/>
                  </a:cubicBezTo>
                  <a:cubicBezTo>
                    <a:pt x="1705232" y="215924"/>
                    <a:pt x="1744170" y="232293"/>
                    <a:pt x="1773313" y="251723"/>
                  </a:cubicBezTo>
                  <a:cubicBezTo>
                    <a:pt x="1786775" y="260699"/>
                    <a:pt x="1795205" y="275689"/>
                    <a:pt x="1807635" y="286048"/>
                  </a:cubicBezTo>
                  <a:cubicBezTo>
                    <a:pt x="1818198" y="294851"/>
                    <a:pt x="1830516" y="301304"/>
                    <a:pt x="1841957" y="308932"/>
                  </a:cubicBezTo>
                  <a:cubicBezTo>
                    <a:pt x="1907539" y="407318"/>
                    <a:pt x="1828905" y="282829"/>
                    <a:pt x="1876279" y="377584"/>
                  </a:cubicBezTo>
                  <a:cubicBezTo>
                    <a:pt x="1882428" y="389883"/>
                    <a:pt x="1891534" y="400467"/>
                    <a:pt x="1899161" y="411909"/>
                  </a:cubicBezTo>
                  <a:cubicBezTo>
                    <a:pt x="2038132" y="388746"/>
                    <a:pt x="2228940" y="347558"/>
                    <a:pt x="2356790" y="400467"/>
                  </a:cubicBezTo>
                  <a:cubicBezTo>
                    <a:pt x="2395715" y="416576"/>
                    <a:pt x="2363821" y="484433"/>
                    <a:pt x="2368230" y="526329"/>
                  </a:cubicBezTo>
                  <a:cubicBezTo>
                    <a:pt x="2377968" y="618855"/>
                    <a:pt x="2374082" y="595506"/>
                    <a:pt x="2391112" y="663632"/>
                  </a:cubicBezTo>
                  <a:cubicBezTo>
                    <a:pt x="2394926" y="701772"/>
                    <a:pt x="2399083" y="739879"/>
                    <a:pt x="2402553" y="778051"/>
                  </a:cubicBezTo>
                  <a:cubicBezTo>
                    <a:pt x="2406710" y="823789"/>
                    <a:pt x="2408297" y="869782"/>
                    <a:pt x="2413993" y="915354"/>
                  </a:cubicBezTo>
                  <a:cubicBezTo>
                    <a:pt x="2417967" y="947149"/>
                    <a:pt x="2428432" y="965893"/>
                    <a:pt x="2436875" y="995447"/>
                  </a:cubicBezTo>
                  <a:cubicBezTo>
                    <a:pt x="2467006" y="1100920"/>
                    <a:pt x="2425496" y="980339"/>
                    <a:pt x="2471197" y="1086983"/>
                  </a:cubicBezTo>
                  <a:cubicBezTo>
                    <a:pt x="2475948" y="1098068"/>
                    <a:pt x="2476655" y="1110836"/>
                    <a:pt x="2482638" y="1121308"/>
                  </a:cubicBezTo>
                  <a:cubicBezTo>
                    <a:pt x="2492098" y="1137865"/>
                    <a:pt x="2505519" y="1151820"/>
                    <a:pt x="2516960" y="1167076"/>
                  </a:cubicBezTo>
                  <a:cubicBezTo>
                    <a:pt x="2525504" y="1192711"/>
                    <a:pt x="2535736" y="1220483"/>
                    <a:pt x="2539841" y="1247169"/>
                  </a:cubicBezTo>
                  <a:cubicBezTo>
                    <a:pt x="2545092" y="1281305"/>
                    <a:pt x="2547468" y="1315821"/>
                    <a:pt x="2551282" y="1350147"/>
                  </a:cubicBezTo>
                  <a:cubicBezTo>
                    <a:pt x="2547468" y="1548473"/>
                    <a:pt x="2549746" y="1747010"/>
                    <a:pt x="2539841" y="1945126"/>
                  </a:cubicBezTo>
                  <a:cubicBezTo>
                    <a:pt x="2538271" y="1976538"/>
                    <a:pt x="2524587" y="2006150"/>
                    <a:pt x="2516960" y="2036662"/>
                  </a:cubicBezTo>
                  <a:cubicBezTo>
                    <a:pt x="2502596" y="2094125"/>
                    <a:pt x="2510490" y="2067515"/>
                    <a:pt x="2494078" y="2116755"/>
                  </a:cubicBezTo>
                  <a:cubicBezTo>
                    <a:pt x="2495886" y="2142072"/>
                    <a:pt x="2490956" y="2259254"/>
                    <a:pt x="2516960" y="2311268"/>
                  </a:cubicBezTo>
                  <a:cubicBezTo>
                    <a:pt x="2523109" y="2323568"/>
                    <a:pt x="2530118" y="2335870"/>
                    <a:pt x="2539841" y="2345594"/>
                  </a:cubicBezTo>
                  <a:cubicBezTo>
                    <a:pt x="2549563" y="2355317"/>
                    <a:pt x="2562722" y="2360849"/>
                    <a:pt x="2574163" y="2368477"/>
                  </a:cubicBezTo>
                  <a:cubicBezTo>
                    <a:pt x="2581790" y="2379919"/>
                    <a:pt x="2591629" y="2390163"/>
                    <a:pt x="2597045" y="2402803"/>
                  </a:cubicBezTo>
                  <a:cubicBezTo>
                    <a:pt x="2608605" y="2429779"/>
                    <a:pt x="2617275" y="2510101"/>
                    <a:pt x="2619926" y="2528664"/>
                  </a:cubicBezTo>
                  <a:cubicBezTo>
                    <a:pt x="2616113" y="2601130"/>
                    <a:pt x="2614772" y="2673768"/>
                    <a:pt x="2608486" y="2746061"/>
                  </a:cubicBezTo>
                  <a:cubicBezTo>
                    <a:pt x="2607124" y="2761727"/>
                    <a:pt x="2599269" y="2776261"/>
                    <a:pt x="2597045" y="2791828"/>
                  </a:cubicBezTo>
                  <a:cubicBezTo>
                    <a:pt x="2591625" y="2829773"/>
                    <a:pt x="2589418" y="2868108"/>
                    <a:pt x="2585604" y="2906248"/>
                  </a:cubicBezTo>
                  <a:cubicBezTo>
                    <a:pt x="2589418" y="3116016"/>
                    <a:pt x="2586392" y="3326021"/>
                    <a:pt x="2597045" y="3535553"/>
                  </a:cubicBezTo>
                  <a:cubicBezTo>
                    <a:pt x="2597911" y="3552587"/>
                    <a:pt x="2613938" y="3565350"/>
                    <a:pt x="2619926" y="3581321"/>
                  </a:cubicBezTo>
                  <a:cubicBezTo>
                    <a:pt x="2625447" y="3596045"/>
                    <a:pt x="2624335" y="3613023"/>
                    <a:pt x="2631367" y="3627089"/>
                  </a:cubicBezTo>
                  <a:cubicBezTo>
                    <a:pt x="2643665" y="3651688"/>
                    <a:pt x="2677130" y="3695740"/>
                    <a:pt x="2677130" y="3695740"/>
                  </a:cubicBezTo>
                  <a:cubicBezTo>
                    <a:pt x="2706551" y="3813439"/>
                    <a:pt x="2695564" y="3756141"/>
                    <a:pt x="2711452" y="3867369"/>
                  </a:cubicBezTo>
                  <a:cubicBezTo>
                    <a:pt x="2707638" y="3958904"/>
                    <a:pt x="2706537" y="4050593"/>
                    <a:pt x="2700011" y="4141975"/>
                  </a:cubicBezTo>
                  <a:cubicBezTo>
                    <a:pt x="2697712" y="4174158"/>
                    <a:pt x="2681202" y="4206359"/>
                    <a:pt x="2665689" y="4233510"/>
                  </a:cubicBezTo>
                  <a:cubicBezTo>
                    <a:pt x="2658867" y="4245450"/>
                    <a:pt x="2649630" y="4255896"/>
                    <a:pt x="2642808" y="4267836"/>
                  </a:cubicBezTo>
                  <a:cubicBezTo>
                    <a:pt x="2620186" y="4307428"/>
                    <a:pt x="2621321" y="4309417"/>
                    <a:pt x="2608486" y="4347929"/>
                  </a:cubicBezTo>
                  <a:cubicBezTo>
                    <a:pt x="2604672" y="4374627"/>
                    <a:pt x="2597764" y="4401064"/>
                    <a:pt x="2597045" y="4428023"/>
                  </a:cubicBezTo>
                  <a:cubicBezTo>
                    <a:pt x="2590131" y="4687309"/>
                    <a:pt x="2611781" y="4948019"/>
                    <a:pt x="2585604" y="5206073"/>
                  </a:cubicBezTo>
                  <a:cubicBezTo>
                    <a:pt x="2583263" y="5229152"/>
                    <a:pt x="2539783" y="5213365"/>
                    <a:pt x="2516960" y="5217515"/>
                  </a:cubicBezTo>
                  <a:cubicBezTo>
                    <a:pt x="2497828" y="5220994"/>
                    <a:pt x="2478739" y="5224738"/>
                    <a:pt x="2459756" y="5228957"/>
                  </a:cubicBezTo>
                  <a:cubicBezTo>
                    <a:pt x="2444407" y="5232368"/>
                    <a:pt x="2429448" y="5237501"/>
                    <a:pt x="2413993" y="5240399"/>
                  </a:cubicBezTo>
                  <a:cubicBezTo>
                    <a:pt x="2243496" y="5272371"/>
                    <a:pt x="2326258" y="5246764"/>
                    <a:pt x="2242382" y="5274725"/>
                  </a:cubicBezTo>
                  <a:cubicBezTo>
                    <a:pt x="2164015" y="5353100"/>
                    <a:pt x="2200663" y="5325424"/>
                    <a:pt x="2139416" y="5366260"/>
                  </a:cubicBezTo>
                  <a:cubicBezTo>
                    <a:pt x="2131789" y="5377702"/>
                    <a:pt x="2122683" y="5388286"/>
                    <a:pt x="2116534" y="5400586"/>
                  </a:cubicBezTo>
                  <a:cubicBezTo>
                    <a:pt x="2111141" y="5411374"/>
                    <a:pt x="2111299" y="5424570"/>
                    <a:pt x="2105094" y="5434912"/>
                  </a:cubicBezTo>
                  <a:cubicBezTo>
                    <a:pt x="2096578" y="5449107"/>
                    <a:pt x="2060482" y="5475282"/>
                    <a:pt x="2047890" y="5480679"/>
                  </a:cubicBezTo>
                  <a:cubicBezTo>
                    <a:pt x="2033438" y="5486873"/>
                    <a:pt x="2017381" y="5488307"/>
                    <a:pt x="2002127" y="5492121"/>
                  </a:cubicBezTo>
                  <a:cubicBezTo>
                    <a:pt x="1990686" y="5499749"/>
                    <a:pt x="1981528" y="5514129"/>
                    <a:pt x="1967805" y="5515005"/>
                  </a:cubicBezTo>
                  <a:cubicBezTo>
                    <a:pt x="1334084" y="5555460"/>
                    <a:pt x="1637978" y="5483051"/>
                    <a:pt x="1418650" y="5537889"/>
                  </a:cubicBezTo>
                  <a:lnTo>
                    <a:pt x="1063988" y="5515005"/>
                  </a:lnTo>
                  <a:cubicBezTo>
                    <a:pt x="1044609" y="5513390"/>
                    <a:pt x="1023905" y="5512783"/>
                    <a:pt x="1006784" y="5503563"/>
                  </a:cubicBezTo>
                  <a:cubicBezTo>
                    <a:pt x="919667" y="5456649"/>
                    <a:pt x="917616" y="5433274"/>
                    <a:pt x="858055" y="5366260"/>
                  </a:cubicBezTo>
                  <a:cubicBezTo>
                    <a:pt x="758436" y="5254177"/>
                    <a:pt x="897735" y="5417386"/>
                    <a:pt x="777970" y="5297609"/>
                  </a:cubicBezTo>
                  <a:cubicBezTo>
                    <a:pt x="741008" y="5260643"/>
                    <a:pt x="735121" y="5229627"/>
                    <a:pt x="709325" y="5183189"/>
                  </a:cubicBezTo>
                  <a:cubicBezTo>
                    <a:pt x="702648" y="5171168"/>
                    <a:pt x="694071" y="5160306"/>
                    <a:pt x="686444" y="5148864"/>
                  </a:cubicBezTo>
                  <a:cubicBezTo>
                    <a:pt x="682778" y="5134199"/>
                    <a:pt x="671769" y="5085185"/>
                    <a:pt x="663562" y="5068770"/>
                  </a:cubicBezTo>
                  <a:cubicBezTo>
                    <a:pt x="657413" y="5056471"/>
                    <a:pt x="648308" y="5045887"/>
                    <a:pt x="640681" y="5034445"/>
                  </a:cubicBezTo>
                  <a:cubicBezTo>
                    <a:pt x="636867" y="5019189"/>
                    <a:pt x="630805" y="5004324"/>
                    <a:pt x="629240" y="4988677"/>
                  </a:cubicBezTo>
                  <a:cubicBezTo>
                    <a:pt x="623157" y="4927838"/>
                    <a:pt x="639958" y="4862592"/>
                    <a:pt x="617799" y="4805606"/>
                  </a:cubicBezTo>
                  <a:cubicBezTo>
                    <a:pt x="609058" y="4783126"/>
                    <a:pt x="572946" y="4786688"/>
                    <a:pt x="549155" y="4782722"/>
                  </a:cubicBezTo>
                  <a:cubicBezTo>
                    <a:pt x="530529" y="4779617"/>
                    <a:pt x="470329" y="4773251"/>
                    <a:pt x="446188" y="4759838"/>
                  </a:cubicBezTo>
                  <a:cubicBezTo>
                    <a:pt x="422149" y="4746482"/>
                    <a:pt x="404223" y="4720742"/>
                    <a:pt x="377544" y="4714071"/>
                  </a:cubicBezTo>
                  <a:cubicBezTo>
                    <a:pt x="320081" y="4699704"/>
                    <a:pt x="346698" y="4707602"/>
                    <a:pt x="297459" y="4691187"/>
                  </a:cubicBezTo>
                  <a:lnTo>
                    <a:pt x="274578" y="4622535"/>
                  </a:lnTo>
                  <a:cubicBezTo>
                    <a:pt x="270764" y="4611093"/>
                    <a:pt x="265502" y="4600036"/>
                    <a:pt x="263137" y="4588210"/>
                  </a:cubicBezTo>
                  <a:cubicBezTo>
                    <a:pt x="259323" y="4569140"/>
                    <a:pt x="256412" y="4549867"/>
                    <a:pt x="251696" y="4531000"/>
                  </a:cubicBezTo>
                  <a:cubicBezTo>
                    <a:pt x="248771" y="4519299"/>
                    <a:pt x="248783" y="4505203"/>
                    <a:pt x="240255" y="4496674"/>
                  </a:cubicBezTo>
                  <a:cubicBezTo>
                    <a:pt x="231728" y="4488146"/>
                    <a:pt x="216719" y="4490626"/>
                    <a:pt x="205933" y="4485232"/>
                  </a:cubicBezTo>
                  <a:cubicBezTo>
                    <a:pt x="193635" y="4479082"/>
                    <a:pt x="183052" y="4469977"/>
                    <a:pt x="171611" y="4462349"/>
                  </a:cubicBezTo>
                  <a:cubicBezTo>
                    <a:pt x="155133" y="4437628"/>
                    <a:pt x="141595" y="4423842"/>
                    <a:pt x="137289" y="4393697"/>
                  </a:cubicBezTo>
                  <a:cubicBezTo>
                    <a:pt x="132027" y="4356859"/>
                    <a:pt x="137087" y="4278875"/>
                    <a:pt x="114407" y="4233510"/>
                  </a:cubicBezTo>
                  <a:cubicBezTo>
                    <a:pt x="108258" y="4221210"/>
                    <a:pt x="99153" y="4210626"/>
                    <a:pt x="91526" y="4199184"/>
                  </a:cubicBezTo>
                  <a:cubicBezTo>
                    <a:pt x="41650" y="3974716"/>
                    <a:pt x="91684" y="4217368"/>
                    <a:pt x="57204" y="3993230"/>
                  </a:cubicBezTo>
                  <a:cubicBezTo>
                    <a:pt x="52264" y="3961118"/>
                    <a:pt x="31790" y="3905539"/>
                    <a:pt x="22882" y="3878811"/>
                  </a:cubicBezTo>
                  <a:cubicBezTo>
                    <a:pt x="19068" y="3867369"/>
                    <a:pt x="13424" y="3856382"/>
                    <a:pt x="11441" y="3844485"/>
                  </a:cubicBezTo>
                  <a:lnTo>
                    <a:pt x="0" y="3775833"/>
                  </a:lnTo>
                  <a:cubicBezTo>
                    <a:pt x="3814" y="3665228"/>
                    <a:pt x="5468" y="3554527"/>
                    <a:pt x="11441" y="3444018"/>
                  </a:cubicBezTo>
                  <a:cubicBezTo>
                    <a:pt x="13101" y="3413313"/>
                    <a:pt x="22159" y="3383223"/>
                    <a:pt x="22882" y="3352482"/>
                  </a:cubicBezTo>
                  <a:cubicBezTo>
                    <a:pt x="29790" y="3058863"/>
                    <a:pt x="20678" y="2764838"/>
                    <a:pt x="34322" y="2471455"/>
                  </a:cubicBezTo>
                  <a:cubicBezTo>
                    <a:pt x="36003" y="2435312"/>
                    <a:pt x="52465" y="2400840"/>
                    <a:pt x="68645" y="2368477"/>
                  </a:cubicBezTo>
                  <a:cubicBezTo>
                    <a:pt x="90882" y="2323999"/>
                    <a:pt x="122035" y="2284570"/>
                    <a:pt x="148730" y="2242616"/>
                  </a:cubicBezTo>
                  <a:cubicBezTo>
                    <a:pt x="139167" y="2146981"/>
                    <a:pt x="141056" y="2140665"/>
                    <a:pt x="125848" y="2059546"/>
                  </a:cubicBezTo>
                  <a:cubicBezTo>
                    <a:pt x="118681" y="2021317"/>
                    <a:pt x="115266" y="1982026"/>
                    <a:pt x="102967" y="1945126"/>
                  </a:cubicBezTo>
                  <a:cubicBezTo>
                    <a:pt x="91526" y="1910800"/>
                    <a:pt x="74593" y="1877839"/>
                    <a:pt x="68645" y="1842149"/>
                  </a:cubicBezTo>
                  <a:cubicBezTo>
                    <a:pt x="64831" y="1819265"/>
                    <a:pt x="61753" y="1796247"/>
                    <a:pt x="57204" y="1773498"/>
                  </a:cubicBezTo>
                  <a:cubicBezTo>
                    <a:pt x="54120" y="1758078"/>
                    <a:pt x="48847" y="1743150"/>
                    <a:pt x="45763" y="1727730"/>
                  </a:cubicBezTo>
                  <a:cubicBezTo>
                    <a:pt x="41214" y="1704981"/>
                    <a:pt x="38136" y="1681963"/>
                    <a:pt x="34322" y="1659079"/>
                  </a:cubicBezTo>
                  <a:cubicBezTo>
                    <a:pt x="24586" y="1503280"/>
                    <a:pt x="11441" y="1317811"/>
                    <a:pt x="11441" y="1167076"/>
                  </a:cubicBezTo>
                  <a:cubicBezTo>
                    <a:pt x="11441" y="1010657"/>
                    <a:pt x="16088" y="854229"/>
                    <a:pt x="22882" y="697957"/>
                  </a:cubicBezTo>
                  <a:cubicBezTo>
                    <a:pt x="24499" y="660757"/>
                    <a:pt x="46223" y="605041"/>
                    <a:pt x="57204" y="572096"/>
                  </a:cubicBezTo>
                  <a:cubicBezTo>
                    <a:pt x="61018" y="560654"/>
                    <a:pt x="68645" y="549831"/>
                    <a:pt x="68645" y="537770"/>
                  </a:cubicBezTo>
                  <a:lnTo>
                    <a:pt x="68645" y="526329"/>
                  </a:lnTo>
                  <a:close/>
                </a:path>
              </a:pathLst>
            </a:custGeom>
            <a:pattFill prst="pct5">
              <a:fgClr>
                <a:schemeClr val="bg2"/>
              </a:fgClr>
              <a:bgClr>
                <a:prstClr val="white"/>
              </a:bgClr>
            </a:pattFill>
          </p:spPr>
          <p:style>
            <a:lnRef idx="1">
              <a:schemeClr val="accent1"/>
            </a:lnRef>
            <a:fillRef idx="3">
              <a:schemeClr val="accent1"/>
            </a:fillRef>
            <a:effectRef idx="2">
              <a:schemeClr val="accent1"/>
            </a:effectRef>
            <a:fontRef idx="minor">
              <a:schemeClr val="lt1"/>
            </a:fontRef>
          </p:style>
          <p:txBody>
            <a:bodyPr rtlCol="0" anchor="ctr"/>
            <a:lstStyle/>
            <a:p>
              <a:pPr algn="ctr" defTabSz="457200"/>
              <a:endParaRPr lang="en-US" dirty="0">
                <a:solidFill>
                  <a:prstClr val="white"/>
                </a:solidFill>
                <a:latin typeface="Calibri"/>
              </a:endParaRPr>
            </a:p>
          </p:txBody>
        </p:sp>
        <p:sp>
          <p:nvSpPr>
            <p:cNvPr id="9" name="TextBox 8"/>
            <p:cNvSpPr txBox="1"/>
            <p:nvPr/>
          </p:nvSpPr>
          <p:spPr>
            <a:xfrm>
              <a:off x="670608" y="5846820"/>
              <a:ext cx="2159816" cy="923330"/>
            </a:xfrm>
            <a:prstGeom prst="rect">
              <a:avLst/>
            </a:prstGeom>
            <a:noFill/>
          </p:spPr>
          <p:txBody>
            <a:bodyPr wrap="none" rtlCol="0">
              <a:spAutoFit/>
            </a:bodyPr>
            <a:lstStyle/>
            <a:p>
              <a:pPr algn="ctr" defTabSz="457200"/>
              <a:r>
                <a:rPr lang="en-US" b="1" dirty="0" smtClean="0">
                  <a:solidFill>
                    <a:prstClr val="black"/>
                  </a:solidFill>
                  <a:latin typeface="Calibri"/>
                </a:rPr>
                <a:t>The Non-Democratic </a:t>
              </a:r>
            </a:p>
            <a:p>
              <a:pPr algn="ctr" defTabSz="457200"/>
              <a:r>
                <a:rPr lang="en-US" b="1" dirty="0" smtClean="0">
                  <a:solidFill>
                    <a:prstClr val="black"/>
                  </a:solidFill>
                  <a:latin typeface="Calibri"/>
                </a:rPr>
                <a:t>Republic of </a:t>
              </a:r>
            </a:p>
            <a:p>
              <a:pPr algn="ctr" defTabSz="457200"/>
              <a:r>
                <a:rPr lang="en-US" b="1" dirty="0" err="1" smtClean="0">
                  <a:solidFill>
                    <a:prstClr val="black"/>
                  </a:solidFill>
                  <a:latin typeface="Calibri"/>
                </a:rPr>
                <a:t>Repressistan</a:t>
              </a:r>
              <a:endParaRPr lang="en-US" b="1" dirty="0">
                <a:solidFill>
                  <a:prstClr val="black"/>
                </a:solidFill>
                <a:latin typeface="Calibri"/>
              </a:endParaRPr>
            </a:p>
          </p:txBody>
        </p:sp>
      </p:grpSp>
      <p:grpSp>
        <p:nvGrpSpPr>
          <p:cNvPr id="47" name="Group 46"/>
          <p:cNvGrpSpPr/>
          <p:nvPr/>
        </p:nvGrpSpPr>
        <p:grpSpPr>
          <a:xfrm>
            <a:off x="2684989" y="2377409"/>
            <a:ext cx="967532" cy="1548537"/>
            <a:chOff x="2592125" y="3558821"/>
            <a:chExt cx="967532" cy="977692"/>
          </a:xfrm>
        </p:grpSpPr>
        <p:pic>
          <p:nvPicPr>
            <p:cNvPr id="60" name="Picture 59" descr="osa_server.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592125" y="3558821"/>
              <a:ext cx="887675" cy="887675"/>
            </a:xfrm>
            <a:prstGeom prst="rect">
              <a:avLst/>
            </a:prstGeom>
          </p:spPr>
        </p:pic>
        <p:sp>
          <p:nvSpPr>
            <p:cNvPr id="67" name="TextBox 66"/>
            <p:cNvSpPr txBox="1"/>
            <p:nvPr/>
          </p:nvSpPr>
          <p:spPr>
            <a:xfrm>
              <a:off x="2617171" y="4322762"/>
              <a:ext cx="942486" cy="213751"/>
            </a:xfrm>
            <a:prstGeom prst="rect">
              <a:avLst/>
            </a:prstGeom>
            <a:noFill/>
          </p:spPr>
          <p:txBody>
            <a:bodyPr wrap="none" rtlCol="0">
              <a:spAutoFit/>
            </a:bodyPr>
            <a:lstStyle/>
            <a:p>
              <a:pPr defTabSz="457200"/>
              <a:r>
                <a:rPr lang="en-US" sz="1600" b="1" dirty="0" smtClean="0">
                  <a:solidFill>
                    <a:prstClr val="black"/>
                  </a:solidFill>
                  <a:latin typeface="Calibri"/>
                </a:rPr>
                <a:t>Gateway</a:t>
              </a:r>
              <a:endParaRPr lang="en-US" sz="1600" b="1" dirty="0">
                <a:solidFill>
                  <a:prstClr val="black"/>
                </a:solidFill>
                <a:latin typeface="Calibri"/>
              </a:endParaRPr>
            </a:p>
          </p:txBody>
        </p:sp>
      </p:grpSp>
      <p:sp>
        <p:nvSpPr>
          <p:cNvPr id="4" name="Slide Number Placeholder 3"/>
          <p:cNvSpPr>
            <a:spLocks noGrp="1"/>
          </p:cNvSpPr>
          <p:nvPr>
            <p:ph type="sldNum" sz="quarter" idx="12"/>
          </p:nvPr>
        </p:nvSpPr>
        <p:spPr/>
        <p:txBody>
          <a:bodyPr/>
          <a:lstStyle/>
          <a:p>
            <a:fld id="{1B7BCCAD-8032-864E-98AA-654F9FA4FE16}" type="slidenum">
              <a:rPr lang="en-US" smtClean="0">
                <a:solidFill>
                  <a:prstClr val="black">
                    <a:tint val="75000"/>
                  </a:prstClr>
                </a:solidFill>
                <a:latin typeface="Calibri"/>
              </a:rPr>
              <a:pPr/>
              <a:t>16</a:t>
            </a:fld>
            <a:endParaRPr lang="en-US">
              <a:solidFill>
                <a:prstClr val="black">
                  <a:tint val="75000"/>
                </a:prstClr>
              </a:solidFill>
              <a:latin typeface="Calibri"/>
            </a:endParaRPr>
          </a:p>
        </p:txBody>
      </p:sp>
      <p:pic>
        <p:nvPicPr>
          <p:cNvPr id="11" name="Picture 10" descr="MC900433944.PN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58060" y="2709249"/>
            <a:ext cx="905596" cy="905596"/>
          </a:xfrm>
          <a:prstGeom prst="rect">
            <a:avLst/>
          </a:prstGeom>
          <a:scene3d>
            <a:camera prst="orthographicFront">
              <a:rot lat="0" lon="10800000" rev="0"/>
            </a:camera>
            <a:lightRig rig="threePt" dir="t"/>
          </a:scene3d>
        </p:spPr>
      </p:pic>
      <p:grpSp>
        <p:nvGrpSpPr>
          <p:cNvPr id="16" name="Group 15"/>
          <p:cNvGrpSpPr/>
          <p:nvPr/>
        </p:nvGrpSpPr>
        <p:grpSpPr>
          <a:xfrm>
            <a:off x="7333081" y="434492"/>
            <a:ext cx="1026493" cy="1157965"/>
            <a:chOff x="6350262" y="4156794"/>
            <a:chExt cx="1026493" cy="1157965"/>
          </a:xfrm>
        </p:grpSpPr>
        <p:pic>
          <p:nvPicPr>
            <p:cNvPr id="17" name="Picture 16" descr="red-computer.jpg"/>
            <p:cNvPicPr>
              <a:picLocks noChangeAspect="1"/>
            </p:cNvPicPr>
            <p:nvPr/>
          </p:nvPicPr>
          <p:blipFill rotWithShape="1">
            <a:blip r:embed="rId5" cstate="print">
              <a:extLst>
                <a:ext uri="{28A0092B-C50C-407E-A947-70E740481C1C}">
                  <a14:useLocalDpi xmlns:a14="http://schemas.microsoft.com/office/drawing/2010/main" val="0"/>
                </a:ext>
              </a:extLst>
            </a:blip>
            <a:srcRect b="17207"/>
            <a:stretch/>
          </p:blipFill>
          <p:spPr>
            <a:xfrm>
              <a:off x="6530407" y="4156794"/>
              <a:ext cx="718618" cy="877824"/>
            </a:xfrm>
            <a:prstGeom prst="rect">
              <a:avLst/>
            </a:prstGeom>
          </p:spPr>
        </p:pic>
        <p:sp>
          <p:nvSpPr>
            <p:cNvPr id="18" name="TextBox 17"/>
            <p:cNvSpPr txBox="1"/>
            <p:nvPr/>
          </p:nvSpPr>
          <p:spPr>
            <a:xfrm>
              <a:off x="6350262" y="4914649"/>
              <a:ext cx="1026493" cy="400110"/>
            </a:xfrm>
            <a:prstGeom prst="rect">
              <a:avLst/>
            </a:prstGeom>
            <a:noFill/>
          </p:spPr>
          <p:txBody>
            <a:bodyPr wrap="none" rtlCol="0">
              <a:spAutoFit/>
            </a:bodyPr>
            <a:lstStyle/>
            <a:p>
              <a:pPr algn="ctr" defTabSz="457200"/>
              <a:r>
                <a:rPr lang="en-US" sz="2000" b="1" dirty="0" smtClean="0">
                  <a:solidFill>
                    <a:prstClr val="black"/>
                  </a:solidFill>
                  <a:latin typeface="Calibri"/>
                </a:rPr>
                <a:t>Blocked</a:t>
              </a:r>
            </a:p>
          </p:txBody>
        </p:sp>
      </p:grpSp>
      <p:sp>
        <p:nvSpPr>
          <p:cNvPr id="33" name="TextBox 32"/>
          <p:cNvSpPr txBox="1"/>
          <p:nvPr/>
        </p:nvSpPr>
        <p:spPr>
          <a:xfrm>
            <a:off x="2353728" y="85715"/>
            <a:ext cx="4464033" cy="584776"/>
          </a:xfrm>
          <a:prstGeom prst="rect">
            <a:avLst/>
          </a:prstGeom>
          <a:noFill/>
        </p:spPr>
        <p:txBody>
          <a:bodyPr wrap="square" rtlCol="0">
            <a:spAutoFit/>
          </a:bodyPr>
          <a:lstStyle/>
          <a:p>
            <a:pPr algn="ctr" defTabSz="457200"/>
            <a:r>
              <a:rPr lang="en-US" sz="3200" dirty="0" smtClean="0">
                <a:solidFill>
                  <a:prstClr val="black"/>
                </a:solidFill>
                <a:latin typeface="Calibri"/>
              </a:rPr>
              <a:t>6</a:t>
            </a:r>
            <a:r>
              <a:rPr lang="en-US" sz="3200" dirty="0">
                <a:solidFill>
                  <a:prstClr val="black"/>
                </a:solidFill>
                <a:latin typeface="Calibri"/>
              </a:rPr>
              <a:t>. New transit </a:t>
            </a:r>
            <a:r>
              <a:rPr lang="en-US" sz="3200" dirty="0" err="1">
                <a:solidFill>
                  <a:prstClr val="black"/>
                </a:solidFill>
                <a:latin typeface="Calibri"/>
              </a:rPr>
              <a:t>ASes</a:t>
            </a:r>
            <a:r>
              <a:rPr lang="en-US" sz="3200" dirty="0">
                <a:solidFill>
                  <a:prstClr val="black"/>
                </a:solidFill>
                <a:latin typeface="Calibri"/>
              </a:rPr>
              <a:t> </a:t>
            </a:r>
          </a:p>
        </p:txBody>
      </p:sp>
      <p:sp>
        <p:nvSpPr>
          <p:cNvPr id="40" name="Cloud 39"/>
          <p:cNvSpPr/>
          <p:nvPr/>
        </p:nvSpPr>
        <p:spPr>
          <a:xfrm>
            <a:off x="740961" y="2368479"/>
            <a:ext cx="2085264" cy="1600835"/>
          </a:xfrm>
          <a:prstGeom prst="cloud">
            <a:avLst/>
          </a:prstGeom>
          <a:noFill/>
          <a:ln w="85725" cap="flat">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defTabSz="457200"/>
            <a:endParaRPr lang="en-US">
              <a:solidFill>
                <a:prstClr val="white"/>
              </a:solidFill>
              <a:latin typeface="Calibri"/>
            </a:endParaRPr>
          </a:p>
        </p:txBody>
      </p:sp>
      <p:sp>
        <p:nvSpPr>
          <p:cNvPr id="49" name="Cloud 48"/>
          <p:cNvSpPr/>
          <p:nvPr/>
        </p:nvSpPr>
        <p:spPr>
          <a:xfrm>
            <a:off x="3369827" y="2253331"/>
            <a:ext cx="1484149" cy="1421144"/>
          </a:xfrm>
          <a:prstGeom prst="cloud">
            <a:avLst/>
          </a:prstGeom>
          <a:noFill/>
          <a:ln w="85725" cap="flat">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defTabSz="457200"/>
            <a:endParaRPr lang="en-US">
              <a:solidFill>
                <a:prstClr val="white"/>
              </a:solidFill>
              <a:latin typeface="Calibri"/>
            </a:endParaRPr>
          </a:p>
        </p:txBody>
      </p:sp>
      <p:grpSp>
        <p:nvGrpSpPr>
          <p:cNvPr id="51" name="Group 50"/>
          <p:cNvGrpSpPr/>
          <p:nvPr/>
        </p:nvGrpSpPr>
        <p:grpSpPr>
          <a:xfrm>
            <a:off x="4781978" y="2174353"/>
            <a:ext cx="1746181" cy="1614376"/>
            <a:chOff x="259763" y="3706654"/>
            <a:chExt cx="2207981" cy="1690594"/>
          </a:xfrm>
        </p:grpSpPr>
        <p:sp>
          <p:nvSpPr>
            <p:cNvPr id="52" name="Cloud 51"/>
            <p:cNvSpPr/>
            <p:nvPr/>
          </p:nvSpPr>
          <p:spPr>
            <a:xfrm>
              <a:off x="259763" y="3706654"/>
              <a:ext cx="2207981" cy="1488244"/>
            </a:xfrm>
            <a:prstGeom prst="cloud">
              <a:avLst/>
            </a:prstGeom>
            <a:solidFill>
              <a:srgbClr val="FFFF00"/>
            </a:solidFill>
            <a:ln w="85725" cap="flat">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defTabSz="457200"/>
              <a:endParaRPr lang="en-US">
                <a:solidFill>
                  <a:prstClr val="white"/>
                </a:solidFill>
                <a:latin typeface="Calibri"/>
              </a:endParaRPr>
            </a:p>
          </p:txBody>
        </p:sp>
        <p:sp>
          <p:nvSpPr>
            <p:cNvPr id="53" name="TextBox 52"/>
            <p:cNvSpPr txBox="1"/>
            <p:nvPr/>
          </p:nvSpPr>
          <p:spPr>
            <a:xfrm>
              <a:off x="738184" y="5010478"/>
              <a:ext cx="1362540" cy="386770"/>
            </a:xfrm>
            <a:prstGeom prst="rect">
              <a:avLst/>
            </a:prstGeom>
            <a:solidFill>
              <a:srgbClr val="CCFFCC"/>
            </a:solidFill>
          </p:spPr>
          <p:txBody>
            <a:bodyPr wrap="none" rtlCol="0">
              <a:spAutoFit/>
            </a:bodyPr>
            <a:lstStyle/>
            <a:p>
              <a:pPr defTabSz="457200"/>
              <a:r>
                <a:rPr lang="en-US" b="1" dirty="0" smtClean="0">
                  <a:solidFill>
                    <a:prstClr val="black"/>
                  </a:solidFill>
                  <a:latin typeface="Calibri"/>
                </a:rPr>
                <a:t>Decoy AS</a:t>
              </a:r>
              <a:endParaRPr lang="en-US" b="1" dirty="0">
                <a:solidFill>
                  <a:prstClr val="black"/>
                </a:solidFill>
                <a:latin typeface="Calibri"/>
              </a:endParaRPr>
            </a:p>
          </p:txBody>
        </p:sp>
      </p:grpSp>
      <p:sp>
        <p:nvSpPr>
          <p:cNvPr id="55" name="Cloud 54"/>
          <p:cNvSpPr/>
          <p:nvPr/>
        </p:nvSpPr>
        <p:spPr>
          <a:xfrm>
            <a:off x="6577838" y="2101731"/>
            <a:ext cx="2108962" cy="1686998"/>
          </a:xfrm>
          <a:prstGeom prst="cloud">
            <a:avLst/>
          </a:prstGeom>
          <a:noFill/>
          <a:ln w="85725" cap="flat">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defTabSz="457200"/>
            <a:endParaRPr lang="en-US">
              <a:solidFill>
                <a:prstClr val="white"/>
              </a:solidFill>
              <a:latin typeface="Calibri"/>
            </a:endParaRPr>
          </a:p>
        </p:txBody>
      </p:sp>
      <p:grpSp>
        <p:nvGrpSpPr>
          <p:cNvPr id="57" name="Group 56"/>
          <p:cNvGrpSpPr/>
          <p:nvPr/>
        </p:nvGrpSpPr>
        <p:grpSpPr>
          <a:xfrm>
            <a:off x="6876869" y="2421967"/>
            <a:ext cx="1543336" cy="1085686"/>
            <a:chOff x="6387130" y="4744101"/>
            <a:chExt cx="1543336" cy="1085686"/>
          </a:xfrm>
        </p:grpSpPr>
        <p:pic>
          <p:nvPicPr>
            <p:cNvPr id="58" name="Picture 57" descr="green-server.jpg"/>
            <p:cNvPicPr>
              <a:picLocks noChangeAspect="1"/>
            </p:cNvPicPr>
            <p:nvPr/>
          </p:nvPicPr>
          <p:blipFill rotWithShape="1">
            <a:blip r:embed="rId6">
              <a:extLst>
                <a:ext uri="{28A0092B-C50C-407E-A947-70E740481C1C}">
                  <a14:useLocalDpi xmlns:a14="http://schemas.microsoft.com/office/drawing/2010/main" val="0"/>
                </a:ext>
              </a:extLst>
            </a:blip>
            <a:srcRect l="24621" r="15472"/>
            <a:stretch/>
          </p:blipFill>
          <p:spPr>
            <a:xfrm>
              <a:off x="6739029" y="4744101"/>
              <a:ext cx="676656" cy="847139"/>
            </a:xfrm>
            <a:prstGeom prst="rect">
              <a:avLst/>
            </a:prstGeom>
          </p:spPr>
        </p:pic>
        <p:sp>
          <p:nvSpPr>
            <p:cNvPr id="59" name="TextBox 58"/>
            <p:cNvSpPr txBox="1"/>
            <p:nvPr/>
          </p:nvSpPr>
          <p:spPr>
            <a:xfrm>
              <a:off x="6387130" y="5429677"/>
              <a:ext cx="1543336" cy="400110"/>
            </a:xfrm>
            <a:prstGeom prst="rect">
              <a:avLst/>
            </a:prstGeom>
            <a:noFill/>
          </p:spPr>
          <p:txBody>
            <a:bodyPr wrap="none" rtlCol="0">
              <a:spAutoFit/>
            </a:bodyPr>
            <a:lstStyle/>
            <a:p>
              <a:pPr defTabSz="457200"/>
              <a:r>
                <a:rPr lang="en-US" sz="2000" b="1" dirty="0" smtClean="0">
                  <a:solidFill>
                    <a:prstClr val="black"/>
                  </a:solidFill>
                  <a:latin typeface="Calibri"/>
                </a:rPr>
                <a:t>Non-blocked</a:t>
              </a:r>
              <a:endParaRPr lang="en-US" sz="2000" b="1" dirty="0">
                <a:solidFill>
                  <a:prstClr val="black"/>
                </a:solidFill>
                <a:latin typeface="Calibri"/>
              </a:endParaRPr>
            </a:p>
          </p:txBody>
        </p:sp>
      </p:grpSp>
      <p:cxnSp>
        <p:nvCxnSpPr>
          <p:cNvPr id="61" name="Straight Arrow Connector 60"/>
          <p:cNvCxnSpPr/>
          <p:nvPr/>
        </p:nvCxnSpPr>
        <p:spPr>
          <a:xfrm>
            <a:off x="2047890" y="2902747"/>
            <a:ext cx="5169437" cy="0"/>
          </a:xfrm>
          <a:prstGeom prst="straightConnector1">
            <a:avLst/>
          </a:prstGeom>
          <a:ln w="76200">
            <a:solidFill>
              <a:schemeClr val="bg1">
                <a:lumMod val="50000"/>
              </a:schemeClr>
            </a:solidFill>
            <a:headEnd type="arrow"/>
            <a:tailEnd type="arrow"/>
          </a:ln>
        </p:spPr>
        <p:style>
          <a:lnRef idx="2">
            <a:schemeClr val="accent1"/>
          </a:lnRef>
          <a:fillRef idx="0">
            <a:schemeClr val="accent1"/>
          </a:fillRef>
          <a:effectRef idx="1">
            <a:schemeClr val="accent1"/>
          </a:effectRef>
          <a:fontRef idx="minor">
            <a:schemeClr val="tx1"/>
          </a:fontRef>
        </p:style>
      </p:cxnSp>
      <p:pic>
        <p:nvPicPr>
          <p:cNvPr id="62" name="Picture 61" descr="router.png"/>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5399527" y="2735185"/>
            <a:ext cx="465319" cy="342010"/>
          </a:xfrm>
          <a:prstGeom prst="rect">
            <a:avLst/>
          </a:prstGeom>
        </p:spPr>
      </p:pic>
      <p:cxnSp>
        <p:nvCxnSpPr>
          <p:cNvPr id="63" name="Straight Arrow Connector 62"/>
          <p:cNvCxnSpPr>
            <a:stCxn id="17" idx="1"/>
            <a:endCxn id="62" idx="0"/>
          </p:cNvCxnSpPr>
          <p:nvPr/>
        </p:nvCxnSpPr>
        <p:spPr>
          <a:xfrm flipH="1">
            <a:off x="5632187" y="873404"/>
            <a:ext cx="1881039" cy="1861781"/>
          </a:xfrm>
          <a:prstGeom prst="straightConnector1">
            <a:avLst/>
          </a:prstGeom>
          <a:ln w="76200">
            <a:solidFill>
              <a:srgbClr val="FF0000"/>
            </a:solidFill>
            <a:headEnd type="arrow"/>
            <a:tailEnd type="arrow"/>
          </a:ln>
        </p:spPr>
        <p:style>
          <a:lnRef idx="2">
            <a:schemeClr val="accent1"/>
          </a:lnRef>
          <a:fillRef idx="0">
            <a:schemeClr val="accent1"/>
          </a:fillRef>
          <a:effectRef idx="1">
            <a:schemeClr val="accent1"/>
          </a:effectRef>
          <a:fontRef idx="minor">
            <a:schemeClr val="tx1"/>
          </a:fontRef>
        </p:style>
      </p:cxnSp>
      <p:sp>
        <p:nvSpPr>
          <p:cNvPr id="65" name="Cloud 64"/>
          <p:cNvSpPr/>
          <p:nvPr/>
        </p:nvSpPr>
        <p:spPr>
          <a:xfrm>
            <a:off x="1691823" y="4050907"/>
            <a:ext cx="1323809" cy="1260850"/>
          </a:xfrm>
          <a:prstGeom prst="cloud">
            <a:avLst/>
          </a:prstGeom>
          <a:noFill/>
          <a:ln w="85725" cap="flat">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defTabSz="457200"/>
            <a:endParaRPr lang="en-US">
              <a:solidFill>
                <a:prstClr val="white"/>
              </a:solidFill>
              <a:latin typeface="Calibri"/>
            </a:endParaRPr>
          </a:p>
        </p:txBody>
      </p:sp>
      <p:sp>
        <p:nvSpPr>
          <p:cNvPr id="79" name="Cloud 78"/>
          <p:cNvSpPr/>
          <p:nvPr/>
        </p:nvSpPr>
        <p:spPr>
          <a:xfrm>
            <a:off x="3458169" y="3968279"/>
            <a:ext cx="1941358" cy="1260850"/>
          </a:xfrm>
          <a:prstGeom prst="cloud">
            <a:avLst/>
          </a:prstGeom>
          <a:noFill/>
          <a:ln w="85725" cap="flat">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defTabSz="457200"/>
            <a:endParaRPr lang="en-US">
              <a:solidFill>
                <a:prstClr val="white"/>
              </a:solidFill>
              <a:latin typeface="Calibri"/>
            </a:endParaRPr>
          </a:p>
        </p:txBody>
      </p:sp>
      <p:sp>
        <p:nvSpPr>
          <p:cNvPr id="82" name="Cloud 81"/>
          <p:cNvSpPr/>
          <p:nvPr/>
        </p:nvSpPr>
        <p:spPr>
          <a:xfrm>
            <a:off x="5632187" y="3980352"/>
            <a:ext cx="1552007" cy="1260850"/>
          </a:xfrm>
          <a:prstGeom prst="cloud">
            <a:avLst/>
          </a:prstGeom>
          <a:noFill/>
          <a:ln w="85725" cap="flat">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defTabSz="457200"/>
            <a:endParaRPr lang="en-US">
              <a:solidFill>
                <a:prstClr val="white"/>
              </a:solidFill>
              <a:latin typeface="Calibri"/>
            </a:endParaRPr>
          </a:p>
        </p:txBody>
      </p:sp>
      <p:sp>
        <p:nvSpPr>
          <p:cNvPr id="68" name="Cloud 67"/>
          <p:cNvSpPr/>
          <p:nvPr/>
        </p:nvSpPr>
        <p:spPr>
          <a:xfrm>
            <a:off x="6699010" y="264695"/>
            <a:ext cx="2048414" cy="1724147"/>
          </a:xfrm>
          <a:prstGeom prst="cloud">
            <a:avLst/>
          </a:prstGeom>
          <a:noFill/>
          <a:ln w="85725" cap="flat">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defTabSz="457200"/>
            <a:endParaRPr lang="en-US">
              <a:solidFill>
                <a:prstClr val="white"/>
              </a:solidFill>
              <a:latin typeface="Calibri"/>
            </a:endParaRPr>
          </a:p>
        </p:txBody>
      </p:sp>
      <p:sp>
        <p:nvSpPr>
          <p:cNvPr id="32" name="TextBox 31"/>
          <p:cNvSpPr txBox="1"/>
          <p:nvPr/>
        </p:nvSpPr>
        <p:spPr>
          <a:xfrm>
            <a:off x="1740191" y="5318795"/>
            <a:ext cx="1032755" cy="400110"/>
          </a:xfrm>
          <a:prstGeom prst="rect">
            <a:avLst/>
          </a:prstGeom>
          <a:solidFill>
            <a:srgbClr val="FFFF00"/>
          </a:solidFill>
        </p:spPr>
        <p:txBody>
          <a:bodyPr wrap="none" rtlCol="0">
            <a:spAutoFit/>
          </a:bodyPr>
          <a:lstStyle/>
          <a:p>
            <a:pPr defTabSz="457200"/>
            <a:r>
              <a:rPr lang="en-US" sz="2000" b="1" dirty="0" smtClean="0">
                <a:solidFill>
                  <a:prstClr val="black"/>
                </a:solidFill>
                <a:latin typeface="Calibri"/>
              </a:rPr>
              <a:t>Edge AS</a:t>
            </a:r>
            <a:endParaRPr lang="en-US" sz="2000" b="1" dirty="0">
              <a:solidFill>
                <a:prstClr val="black"/>
              </a:solidFill>
              <a:latin typeface="Calibri"/>
            </a:endParaRPr>
          </a:p>
        </p:txBody>
      </p:sp>
      <p:sp>
        <p:nvSpPr>
          <p:cNvPr id="3" name="Freeform 2"/>
          <p:cNvSpPr/>
          <p:nvPr/>
        </p:nvSpPr>
        <p:spPr>
          <a:xfrm>
            <a:off x="1813988" y="3457222"/>
            <a:ext cx="5806012" cy="1341510"/>
          </a:xfrm>
          <a:custGeom>
            <a:avLst/>
            <a:gdLst>
              <a:gd name="connsiteX0" fmla="*/ 6345 w 5806012"/>
              <a:gd name="connsiteY0" fmla="*/ 155222 h 1341510"/>
              <a:gd name="connsiteX1" fmla="*/ 740123 w 5806012"/>
              <a:gd name="connsiteY1" fmla="*/ 1072445 h 1341510"/>
              <a:gd name="connsiteX2" fmla="*/ 4648901 w 5806012"/>
              <a:gd name="connsiteY2" fmla="*/ 1270000 h 1341510"/>
              <a:gd name="connsiteX3" fmla="*/ 5806012 w 5806012"/>
              <a:gd name="connsiteY3" fmla="*/ 0 h 1341510"/>
            </a:gdLst>
            <a:ahLst/>
            <a:cxnLst>
              <a:cxn ang="0">
                <a:pos x="connsiteX0" y="connsiteY0"/>
              </a:cxn>
              <a:cxn ang="0">
                <a:pos x="connsiteX1" y="connsiteY1"/>
              </a:cxn>
              <a:cxn ang="0">
                <a:pos x="connsiteX2" y="connsiteY2"/>
              </a:cxn>
              <a:cxn ang="0">
                <a:pos x="connsiteX3" y="connsiteY3"/>
              </a:cxn>
            </a:cxnLst>
            <a:rect l="l" t="t" r="r" b="b"/>
            <a:pathLst>
              <a:path w="5806012" h="1341510">
                <a:moveTo>
                  <a:pt x="6345" y="155222"/>
                </a:moveTo>
                <a:cubicBezTo>
                  <a:pt x="-13646" y="520935"/>
                  <a:pt x="-33636" y="886649"/>
                  <a:pt x="740123" y="1072445"/>
                </a:cubicBezTo>
                <a:cubicBezTo>
                  <a:pt x="1513882" y="1258241"/>
                  <a:pt x="3804586" y="1448741"/>
                  <a:pt x="4648901" y="1270000"/>
                </a:cubicBezTo>
                <a:cubicBezTo>
                  <a:pt x="5493216" y="1091259"/>
                  <a:pt x="5806012" y="0"/>
                  <a:pt x="5806012" y="0"/>
                </a:cubicBezTo>
              </a:path>
            </a:pathLst>
          </a:custGeom>
          <a:ln w="85725">
            <a:solidFill>
              <a:srgbClr val="008000"/>
            </a:solidFill>
            <a:headEnd type="arrow"/>
            <a:tailEnd type="arrow"/>
          </a:ln>
        </p:spPr>
        <p:style>
          <a:lnRef idx="2">
            <a:schemeClr val="accent1"/>
          </a:lnRef>
          <a:fillRef idx="0">
            <a:schemeClr val="accent1"/>
          </a:fillRef>
          <a:effectRef idx="1">
            <a:schemeClr val="accent1"/>
          </a:effectRef>
          <a:fontRef idx="minor">
            <a:schemeClr val="tx1"/>
          </a:fontRef>
        </p:style>
        <p:txBody>
          <a:bodyPr rtlCol="0" anchor="ctr"/>
          <a:lstStyle/>
          <a:p>
            <a:pPr algn="ctr" defTabSz="457200"/>
            <a:endParaRPr lang="en-US">
              <a:solidFill>
                <a:prstClr val="black"/>
              </a:solidFill>
              <a:latin typeface="Calibri"/>
            </a:endParaRPr>
          </a:p>
        </p:txBody>
      </p:sp>
      <p:pic>
        <p:nvPicPr>
          <p:cNvPr id="2" name="Picture 1" descr="Cisco-rs1.jpg"/>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1856256" y="4136613"/>
            <a:ext cx="916690" cy="915165"/>
          </a:xfrm>
          <a:prstGeom prst="rect">
            <a:avLst/>
          </a:prstGeom>
        </p:spPr>
      </p:pic>
      <p:sp>
        <p:nvSpPr>
          <p:cNvPr id="5" name="Footer Placeholder 4"/>
          <p:cNvSpPr>
            <a:spLocks noGrp="1"/>
          </p:cNvSpPr>
          <p:nvPr>
            <p:ph type="ftr" sz="quarter" idx="11"/>
          </p:nvPr>
        </p:nvSpPr>
        <p:spPr/>
        <p:txBody>
          <a:bodyPr/>
          <a:lstStyle/>
          <a:p>
            <a:r>
              <a:rPr lang="en-US" smtClean="0">
                <a:solidFill>
                  <a:prstClr val="black">
                    <a:tint val="75000"/>
                  </a:prstClr>
                </a:solidFill>
                <a:latin typeface="Calibri"/>
              </a:rPr>
              <a:t>CS660 - Advanced Information Assurance - UMassAmherst</a:t>
            </a:r>
            <a:endParaRPr lang="en-US">
              <a:solidFill>
                <a:prstClr val="black">
                  <a:tint val="75000"/>
                </a:prstClr>
              </a:solidFill>
              <a:latin typeface="Calibri"/>
            </a:endParaRPr>
          </a:p>
        </p:txBody>
      </p:sp>
    </p:spTree>
    <p:extLst>
      <p:ext uri="{BB962C8B-B14F-4D97-AF65-F5344CB8AC3E}">
        <p14:creationId xmlns:p14="http://schemas.microsoft.com/office/powerpoint/2010/main" val="2791869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 name="Group 9"/>
          <p:cNvGrpSpPr/>
          <p:nvPr/>
        </p:nvGrpSpPr>
        <p:grpSpPr>
          <a:xfrm>
            <a:off x="34321" y="377583"/>
            <a:ext cx="3226286" cy="6392567"/>
            <a:chOff x="34321" y="377583"/>
            <a:chExt cx="3226286" cy="6392567"/>
          </a:xfrm>
        </p:grpSpPr>
        <p:sp>
          <p:nvSpPr>
            <p:cNvPr id="8" name="Freeform 7"/>
            <p:cNvSpPr/>
            <p:nvPr/>
          </p:nvSpPr>
          <p:spPr>
            <a:xfrm>
              <a:off x="34321" y="377583"/>
              <a:ext cx="3226286" cy="5537889"/>
            </a:xfrm>
            <a:custGeom>
              <a:avLst/>
              <a:gdLst>
                <a:gd name="connsiteX0" fmla="*/ 68645 w 2711452"/>
                <a:gd name="connsiteY0" fmla="*/ 526329 h 5537889"/>
                <a:gd name="connsiteX1" fmla="*/ 91526 w 2711452"/>
                <a:gd name="connsiteY1" fmla="*/ 308932 h 5537889"/>
                <a:gd name="connsiteX2" fmla="*/ 102967 w 2711452"/>
                <a:gd name="connsiteY2" fmla="*/ 274606 h 5537889"/>
                <a:gd name="connsiteX3" fmla="*/ 148730 w 2711452"/>
                <a:gd name="connsiteY3" fmla="*/ 240281 h 5537889"/>
                <a:gd name="connsiteX4" fmla="*/ 205933 w 2711452"/>
                <a:gd name="connsiteY4" fmla="*/ 183071 h 5537889"/>
                <a:gd name="connsiteX5" fmla="*/ 263137 w 2711452"/>
                <a:gd name="connsiteY5" fmla="*/ 137303 h 5537889"/>
                <a:gd name="connsiteX6" fmla="*/ 400426 w 2711452"/>
                <a:gd name="connsiteY6" fmla="*/ 114420 h 5537889"/>
                <a:gd name="connsiteX7" fmla="*/ 560596 w 2711452"/>
                <a:gd name="connsiteY7" fmla="*/ 102978 h 5537889"/>
                <a:gd name="connsiteX8" fmla="*/ 617799 w 2711452"/>
                <a:gd name="connsiteY8" fmla="*/ 80094 h 5537889"/>
                <a:gd name="connsiteX9" fmla="*/ 675003 w 2711452"/>
                <a:gd name="connsiteY9" fmla="*/ 68652 h 5537889"/>
                <a:gd name="connsiteX10" fmla="*/ 709325 w 2711452"/>
                <a:gd name="connsiteY10" fmla="*/ 45768 h 5537889"/>
                <a:gd name="connsiteX11" fmla="*/ 789410 w 2711452"/>
                <a:gd name="connsiteY11" fmla="*/ 34326 h 5537889"/>
                <a:gd name="connsiteX12" fmla="*/ 823732 w 2711452"/>
                <a:gd name="connsiteY12" fmla="*/ 22884 h 5537889"/>
                <a:gd name="connsiteX13" fmla="*/ 961021 w 2711452"/>
                <a:gd name="connsiteY13" fmla="*/ 0 h 5537889"/>
                <a:gd name="connsiteX14" fmla="*/ 1258480 w 2711452"/>
                <a:gd name="connsiteY14" fmla="*/ 22884 h 5537889"/>
                <a:gd name="connsiteX15" fmla="*/ 1304243 w 2711452"/>
                <a:gd name="connsiteY15" fmla="*/ 57210 h 5537889"/>
                <a:gd name="connsiteX16" fmla="*/ 1395769 w 2711452"/>
                <a:gd name="connsiteY16" fmla="*/ 102978 h 5537889"/>
                <a:gd name="connsiteX17" fmla="*/ 1487295 w 2711452"/>
                <a:gd name="connsiteY17" fmla="*/ 137303 h 5537889"/>
                <a:gd name="connsiteX18" fmla="*/ 1590261 w 2711452"/>
                <a:gd name="connsiteY18" fmla="*/ 171629 h 5537889"/>
                <a:gd name="connsiteX19" fmla="*/ 1624583 w 2711452"/>
                <a:gd name="connsiteY19" fmla="*/ 194513 h 5537889"/>
                <a:gd name="connsiteX20" fmla="*/ 1670346 w 2711452"/>
                <a:gd name="connsiteY20" fmla="*/ 205955 h 5537889"/>
                <a:gd name="connsiteX21" fmla="*/ 1773313 w 2711452"/>
                <a:gd name="connsiteY21" fmla="*/ 251723 h 5537889"/>
                <a:gd name="connsiteX22" fmla="*/ 1807635 w 2711452"/>
                <a:gd name="connsiteY22" fmla="*/ 286048 h 5537889"/>
                <a:gd name="connsiteX23" fmla="*/ 1841957 w 2711452"/>
                <a:gd name="connsiteY23" fmla="*/ 308932 h 5537889"/>
                <a:gd name="connsiteX24" fmla="*/ 1876279 w 2711452"/>
                <a:gd name="connsiteY24" fmla="*/ 377584 h 5537889"/>
                <a:gd name="connsiteX25" fmla="*/ 1899161 w 2711452"/>
                <a:gd name="connsiteY25" fmla="*/ 411909 h 5537889"/>
                <a:gd name="connsiteX26" fmla="*/ 2356790 w 2711452"/>
                <a:gd name="connsiteY26" fmla="*/ 400467 h 5537889"/>
                <a:gd name="connsiteX27" fmla="*/ 2368230 w 2711452"/>
                <a:gd name="connsiteY27" fmla="*/ 526329 h 5537889"/>
                <a:gd name="connsiteX28" fmla="*/ 2391112 w 2711452"/>
                <a:gd name="connsiteY28" fmla="*/ 663632 h 5537889"/>
                <a:gd name="connsiteX29" fmla="*/ 2402553 w 2711452"/>
                <a:gd name="connsiteY29" fmla="*/ 778051 h 5537889"/>
                <a:gd name="connsiteX30" fmla="*/ 2413993 w 2711452"/>
                <a:gd name="connsiteY30" fmla="*/ 915354 h 5537889"/>
                <a:gd name="connsiteX31" fmla="*/ 2436875 w 2711452"/>
                <a:gd name="connsiteY31" fmla="*/ 995447 h 5537889"/>
                <a:gd name="connsiteX32" fmla="*/ 2471197 w 2711452"/>
                <a:gd name="connsiteY32" fmla="*/ 1086983 h 5537889"/>
                <a:gd name="connsiteX33" fmla="*/ 2482638 w 2711452"/>
                <a:gd name="connsiteY33" fmla="*/ 1121308 h 5537889"/>
                <a:gd name="connsiteX34" fmla="*/ 2516960 w 2711452"/>
                <a:gd name="connsiteY34" fmla="*/ 1167076 h 5537889"/>
                <a:gd name="connsiteX35" fmla="*/ 2539841 w 2711452"/>
                <a:gd name="connsiteY35" fmla="*/ 1247169 h 5537889"/>
                <a:gd name="connsiteX36" fmla="*/ 2551282 w 2711452"/>
                <a:gd name="connsiteY36" fmla="*/ 1350147 h 5537889"/>
                <a:gd name="connsiteX37" fmla="*/ 2539841 w 2711452"/>
                <a:gd name="connsiteY37" fmla="*/ 1945126 h 5537889"/>
                <a:gd name="connsiteX38" fmla="*/ 2516960 w 2711452"/>
                <a:gd name="connsiteY38" fmla="*/ 2036662 h 5537889"/>
                <a:gd name="connsiteX39" fmla="*/ 2494078 w 2711452"/>
                <a:gd name="connsiteY39" fmla="*/ 2116755 h 5537889"/>
                <a:gd name="connsiteX40" fmla="*/ 2516960 w 2711452"/>
                <a:gd name="connsiteY40" fmla="*/ 2311268 h 5537889"/>
                <a:gd name="connsiteX41" fmla="*/ 2539841 w 2711452"/>
                <a:gd name="connsiteY41" fmla="*/ 2345594 h 5537889"/>
                <a:gd name="connsiteX42" fmla="*/ 2574163 w 2711452"/>
                <a:gd name="connsiteY42" fmla="*/ 2368477 h 5537889"/>
                <a:gd name="connsiteX43" fmla="*/ 2597045 w 2711452"/>
                <a:gd name="connsiteY43" fmla="*/ 2402803 h 5537889"/>
                <a:gd name="connsiteX44" fmla="*/ 2619926 w 2711452"/>
                <a:gd name="connsiteY44" fmla="*/ 2528664 h 5537889"/>
                <a:gd name="connsiteX45" fmla="*/ 2608486 w 2711452"/>
                <a:gd name="connsiteY45" fmla="*/ 2746061 h 5537889"/>
                <a:gd name="connsiteX46" fmla="*/ 2597045 w 2711452"/>
                <a:gd name="connsiteY46" fmla="*/ 2791828 h 5537889"/>
                <a:gd name="connsiteX47" fmla="*/ 2585604 w 2711452"/>
                <a:gd name="connsiteY47" fmla="*/ 2906248 h 5537889"/>
                <a:gd name="connsiteX48" fmla="*/ 2597045 w 2711452"/>
                <a:gd name="connsiteY48" fmla="*/ 3535553 h 5537889"/>
                <a:gd name="connsiteX49" fmla="*/ 2619926 w 2711452"/>
                <a:gd name="connsiteY49" fmla="*/ 3581321 h 5537889"/>
                <a:gd name="connsiteX50" fmla="*/ 2631367 w 2711452"/>
                <a:gd name="connsiteY50" fmla="*/ 3627089 h 5537889"/>
                <a:gd name="connsiteX51" fmla="*/ 2677130 w 2711452"/>
                <a:gd name="connsiteY51" fmla="*/ 3695740 h 5537889"/>
                <a:gd name="connsiteX52" fmla="*/ 2711452 w 2711452"/>
                <a:gd name="connsiteY52" fmla="*/ 3867369 h 5537889"/>
                <a:gd name="connsiteX53" fmla="*/ 2700011 w 2711452"/>
                <a:gd name="connsiteY53" fmla="*/ 4141975 h 5537889"/>
                <a:gd name="connsiteX54" fmla="*/ 2665689 w 2711452"/>
                <a:gd name="connsiteY54" fmla="*/ 4233510 h 5537889"/>
                <a:gd name="connsiteX55" fmla="*/ 2642808 w 2711452"/>
                <a:gd name="connsiteY55" fmla="*/ 4267836 h 5537889"/>
                <a:gd name="connsiteX56" fmla="*/ 2608486 w 2711452"/>
                <a:gd name="connsiteY56" fmla="*/ 4347929 h 5537889"/>
                <a:gd name="connsiteX57" fmla="*/ 2597045 w 2711452"/>
                <a:gd name="connsiteY57" fmla="*/ 4428023 h 5537889"/>
                <a:gd name="connsiteX58" fmla="*/ 2585604 w 2711452"/>
                <a:gd name="connsiteY58" fmla="*/ 5206073 h 5537889"/>
                <a:gd name="connsiteX59" fmla="*/ 2516960 w 2711452"/>
                <a:gd name="connsiteY59" fmla="*/ 5217515 h 5537889"/>
                <a:gd name="connsiteX60" fmla="*/ 2459756 w 2711452"/>
                <a:gd name="connsiteY60" fmla="*/ 5228957 h 5537889"/>
                <a:gd name="connsiteX61" fmla="*/ 2413993 w 2711452"/>
                <a:gd name="connsiteY61" fmla="*/ 5240399 h 5537889"/>
                <a:gd name="connsiteX62" fmla="*/ 2242382 w 2711452"/>
                <a:gd name="connsiteY62" fmla="*/ 5274725 h 5537889"/>
                <a:gd name="connsiteX63" fmla="*/ 2139416 w 2711452"/>
                <a:gd name="connsiteY63" fmla="*/ 5366260 h 5537889"/>
                <a:gd name="connsiteX64" fmla="*/ 2116534 w 2711452"/>
                <a:gd name="connsiteY64" fmla="*/ 5400586 h 5537889"/>
                <a:gd name="connsiteX65" fmla="*/ 2105094 w 2711452"/>
                <a:gd name="connsiteY65" fmla="*/ 5434912 h 5537889"/>
                <a:gd name="connsiteX66" fmla="*/ 2047890 w 2711452"/>
                <a:gd name="connsiteY66" fmla="*/ 5480679 h 5537889"/>
                <a:gd name="connsiteX67" fmla="*/ 2002127 w 2711452"/>
                <a:gd name="connsiteY67" fmla="*/ 5492121 h 5537889"/>
                <a:gd name="connsiteX68" fmla="*/ 1967805 w 2711452"/>
                <a:gd name="connsiteY68" fmla="*/ 5515005 h 5537889"/>
                <a:gd name="connsiteX69" fmla="*/ 1418650 w 2711452"/>
                <a:gd name="connsiteY69" fmla="*/ 5537889 h 5537889"/>
                <a:gd name="connsiteX70" fmla="*/ 1063988 w 2711452"/>
                <a:gd name="connsiteY70" fmla="*/ 5515005 h 5537889"/>
                <a:gd name="connsiteX71" fmla="*/ 1006784 w 2711452"/>
                <a:gd name="connsiteY71" fmla="*/ 5503563 h 5537889"/>
                <a:gd name="connsiteX72" fmla="*/ 858055 w 2711452"/>
                <a:gd name="connsiteY72" fmla="*/ 5366260 h 5537889"/>
                <a:gd name="connsiteX73" fmla="*/ 777970 w 2711452"/>
                <a:gd name="connsiteY73" fmla="*/ 5297609 h 5537889"/>
                <a:gd name="connsiteX74" fmla="*/ 709325 w 2711452"/>
                <a:gd name="connsiteY74" fmla="*/ 5183189 h 5537889"/>
                <a:gd name="connsiteX75" fmla="*/ 686444 w 2711452"/>
                <a:gd name="connsiteY75" fmla="*/ 5148864 h 5537889"/>
                <a:gd name="connsiteX76" fmla="*/ 663562 w 2711452"/>
                <a:gd name="connsiteY76" fmla="*/ 5068770 h 5537889"/>
                <a:gd name="connsiteX77" fmla="*/ 640681 w 2711452"/>
                <a:gd name="connsiteY77" fmla="*/ 5034445 h 5537889"/>
                <a:gd name="connsiteX78" fmla="*/ 629240 w 2711452"/>
                <a:gd name="connsiteY78" fmla="*/ 4988677 h 5537889"/>
                <a:gd name="connsiteX79" fmla="*/ 617799 w 2711452"/>
                <a:gd name="connsiteY79" fmla="*/ 4805606 h 5537889"/>
                <a:gd name="connsiteX80" fmla="*/ 549155 w 2711452"/>
                <a:gd name="connsiteY80" fmla="*/ 4782722 h 5537889"/>
                <a:gd name="connsiteX81" fmla="*/ 446188 w 2711452"/>
                <a:gd name="connsiteY81" fmla="*/ 4759838 h 5537889"/>
                <a:gd name="connsiteX82" fmla="*/ 377544 w 2711452"/>
                <a:gd name="connsiteY82" fmla="*/ 4714071 h 5537889"/>
                <a:gd name="connsiteX83" fmla="*/ 297459 w 2711452"/>
                <a:gd name="connsiteY83" fmla="*/ 4691187 h 5537889"/>
                <a:gd name="connsiteX84" fmla="*/ 274578 w 2711452"/>
                <a:gd name="connsiteY84" fmla="*/ 4622535 h 5537889"/>
                <a:gd name="connsiteX85" fmla="*/ 263137 w 2711452"/>
                <a:gd name="connsiteY85" fmla="*/ 4588210 h 5537889"/>
                <a:gd name="connsiteX86" fmla="*/ 251696 w 2711452"/>
                <a:gd name="connsiteY86" fmla="*/ 4531000 h 5537889"/>
                <a:gd name="connsiteX87" fmla="*/ 240255 w 2711452"/>
                <a:gd name="connsiteY87" fmla="*/ 4496674 h 5537889"/>
                <a:gd name="connsiteX88" fmla="*/ 205933 w 2711452"/>
                <a:gd name="connsiteY88" fmla="*/ 4485232 h 5537889"/>
                <a:gd name="connsiteX89" fmla="*/ 171611 w 2711452"/>
                <a:gd name="connsiteY89" fmla="*/ 4462349 h 5537889"/>
                <a:gd name="connsiteX90" fmla="*/ 137289 w 2711452"/>
                <a:gd name="connsiteY90" fmla="*/ 4393697 h 5537889"/>
                <a:gd name="connsiteX91" fmla="*/ 114407 w 2711452"/>
                <a:gd name="connsiteY91" fmla="*/ 4233510 h 5537889"/>
                <a:gd name="connsiteX92" fmla="*/ 91526 w 2711452"/>
                <a:gd name="connsiteY92" fmla="*/ 4199184 h 5537889"/>
                <a:gd name="connsiteX93" fmla="*/ 57204 w 2711452"/>
                <a:gd name="connsiteY93" fmla="*/ 3993230 h 5537889"/>
                <a:gd name="connsiteX94" fmla="*/ 22882 w 2711452"/>
                <a:gd name="connsiteY94" fmla="*/ 3878811 h 5537889"/>
                <a:gd name="connsiteX95" fmla="*/ 11441 w 2711452"/>
                <a:gd name="connsiteY95" fmla="*/ 3844485 h 5537889"/>
                <a:gd name="connsiteX96" fmla="*/ 0 w 2711452"/>
                <a:gd name="connsiteY96" fmla="*/ 3775833 h 5537889"/>
                <a:gd name="connsiteX97" fmla="*/ 11441 w 2711452"/>
                <a:gd name="connsiteY97" fmla="*/ 3444018 h 5537889"/>
                <a:gd name="connsiteX98" fmla="*/ 22882 w 2711452"/>
                <a:gd name="connsiteY98" fmla="*/ 3352482 h 5537889"/>
                <a:gd name="connsiteX99" fmla="*/ 34322 w 2711452"/>
                <a:gd name="connsiteY99" fmla="*/ 2471455 h 5537889"/>
                <a:gd name="connsiteX100" fmla="*/ 68645 w 2711452"/>
                <a:gd name="connsiteY100" fmla="*/ 2368477 h 5537889"/>
                <a:gd name="connsiteX101" fmla="*/ 148730 w 2711452"/>
                <a:gd name="connsiteY101" fmla="*/ 2242616 h 5537889"/>
                <a:gd name="connsiteX102" fmla="*/ 125848 w 2711452"/>
                <a:gd name="connsiteY102" fmla="*/ 2059546 h 5537889"/>
                <a:gd name="connsiteX103" fmla="*/ 102967 w 2711452"/>
                <a:gd name="connsiteY103" fmla="*/ 1945126 h 5537889"/>
                <a:gd name="connsiteX104" fmla="*/ 68645 w 2711452"/>
                <a:gd name="connsiteY104" fmla="*/ 1842149 h 5537889"/>
                <a:gd name="connsiteX105" fmla="*/ 57204 w 2711452"/>
                <a:gd name="connsiteY105" fmla="*/ 1773498 h 5537889"/>
                <a:gd name="connsiteX106" fmla="*/ 45763 w 2711452"/>
                <a:gd name="connsiteY106" fmla="*/ 1727730 h 5537889"/>
                <a:gd name="connsiteX107" fmla="*/ 34322 w 2711452"/>
                <a:gd name="connsiteY107" fmla="*/ 1659079 h 5537889"/>
                <a:gd name="connsiteX108" fmla="*/ 11441 w 2711452"/>
                <a:gd name="connsiteY108" fmla="*/ 1167076 h 5537889"/>
                <a:gd name="connsiteX109" fmla="*/ 22882 w 2711452"/>
                <a:gd name="connsiteY109" fmla="*/ 697957 h 5537889"/>
                <a:gd name="connsiteX110" fmla="*/ 57204 w 2711452"/>
                <a:gd name="connsiteY110" fmla="*/ 572096 h 5537889"/>
                <a:gd name="connsiteX111" fmla="*/ 68645 w 2711452"/>
                <a:gd name="connsiteY111" fmla="*/ 537770 h 5537889"/>
                <a:gd name="connsiteX112" fmla="*/ 68645 w 2711452"/>
                <a:gd name="connsiteY112" fmla="*/ 526329 h 55378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Lst>
              <a:rect l="l" t="t" r="r" b="b"/>
              <a:pathLst>
                <a:path w="2711452" h="5537889">
                  <a:moveTo>
                    <a:pt x="68645" y="526329"/>
                  </a:moveTo>
                  <a:cubicBezTo>
                    <a:pt x="77113" y="399283"/>
                    <a:pt x="67282" y="393794"/>
                    <a:pt x="91526" y="308932"/>
                  </a:cubicBezTo>
                  <a:cubicBezTo>
                    <a:pt x="94839" y="297335"/>
                    <a:pt x="95246" y="283872"/>
                    <a:pt x="102967" y="274606"/>
                  </a:cubicBezTo>
                  <a:cubicBezTo>
                    <a:pt x="115174" y="259957"/>
                    <a:pt x="133476" y="251723"/>
                    <a:pt x="148730" y="240281"/>
                  </a:cubicBezTo>
                  <a:cubicBezTo>
                    <a:pt x="187954" y="181438"/>
                    <a:pt x="151454" y="226659"/>
                    <a:pt x="205933" y="183071"/>
                  </a:cubicBezTo>
                  <a:cubicBezTo>
                    <a:pt x="241402" y="154693"/>
                    <a:pt x="216189" y="160780"/>
                    <a:pt x="263137" y="137303"/>
                  </a:cubicBezTo>
                  <a:cubicBezTo>
                    <a:pt x="300805" y="118467"/>
                    <a:pt x="369705" y="117092"/>
                    <a:pt x="400426" y="114420"/>
                  </a:cubicBezTo>
                  <a:cubicBezTo>
                    <a:pt x="453751" y="109783"/>
                    <a:pt x="507206" y="106792"/>
                    <a:pt x="560596" y="102978"/>
                  </a:cubicBezTo>
                  <a:cubicBezTo>
                    <a:pt x="579664" y="95350"/>
                    <a:pt x="598128" y="85996"/>
                    <a:pt x="617799" y="80094"/>
                  </a:cubicBezTo>
                  <a:cubicBezTo>
                    <a:pt x="636424" y="74506"/>
                    <a:pt x="656796" y="75480"/>
                    <a:pt x="675003" y="68652"/>
                  </a:cubicBezTo>
                  <a:cubicBezTo>
                    <a:pt x="687878" y="63823"/>
                    <a:pt x="696155" y="49720"/>
                    <a:pt x="709325" y="45768"/>
                  </a:cubicBezTo>
                  <a:cubicBezTo>
                    <a:pt x="735154" y="38019"/>
                    <a:pt x="762715" y="38140"/>
                    <a:pt x="789410" y="34326"/>
                  </a:cubicBezTo>
                  <a:cubicBezTo>
                    <a:pt x="800851" y="30512"/>
                    <a:pt x="811907" y="25249"/>
                    <a:pt x="823732" y="22884"/>
                  </a:cubicBezTo>
                  <a:cubicBezTo>
                    <a:pt x="869225" y="13784"/>
                    <a:pt x="961021" y="0"/>
                    <a:pt x="961021" y="0"/>
                  </a:cubicBezTo>
                  <a:cubicBezTo>
                    <a:pt x="1060174" y="7628"/>
                    <a:pt x="1160387" y="6533"/>
                    <a:pt x="1258480" y="22884"/>
                  </a:cubicBezTo>
                  <a:cubicBezTo>
                    <a:pt x="1277289" y="26019"/>
                    <a:pt x="1287772" y="47601"/>
                    <a:pt x="1304243" y="57210"/>
                  </a:cubicBezTo>
                  <a:cubicBezTo>
                    <a:pt x="1333706" y="74399"/>
                    <a:pt x="1363409" y="92190"/>
                    <a:pt x="1395769" y="102978"/>
                  </a:cubicBezTo>
                  <a:cubicBezTo>
                    <a:pt x="1521872" y="145017"/>
                    <a:pt x="1295774" y="68896"/>
                    <a:pt x="1487295" y="137303"/>
                  </a:cubicBezTo>
                  <a:cubicBezTo>
                    <a:pt x="1521366" y="149472"/>
                    <a:pt x="1560159" y="151559"/>
                    <a:pt x="1590261" y="171629"/>
                  </a:cubicBezTo>
                  <a:cubicBezTo>
                    <a:pt x="1601702" y="179257"/>
                    <a:pt x="1611945" y="189096"/>
                    <a:pt x="1624583" y="194513"/>
                  </a:cubicBezTo>
                  <a:cubicBezTo>
                    <a:pt x="1639035" y="200708"/>
                    <a:pt x="1655227" y="201635"/>
                    <a:pt x="1670346" y="205955"/>
                  </a:cubicBezTo>
                  <a:cubicBezTo>
                    <a:pt x="1705232" y="215924"/>
                    <a:pt x="1744170" y="232293"/>
                    <a:pt x="1773313" y="251723"/>
                  </a:cubicBezTo>
                  <a:cubicBezTo>
                    <a:pt x="1786775" y="260699"/>
                    <a:pt x="1795205" y="275689"/>
                    <a:pt x="1807635" y="286048"/>
                  </a:cubicBezTo>
                  <a:cubicBezTo>
                    <a:pt x="1818198" y="294851"/>
                    <a:pt x="1830516" y="301304"/>
                    <a:pt x="1841957" y="308932"/>
                  </a:cubicBezTo>
                  <a:cubicBezTo>
                    <a:pt x="1907539" y="407318"/>
                    <a:pt x="1828905" y="282829"/>
                    <a:pt x="1876279" y="377584"/>
                  </a:cubicBezTo>
                  <a:cubicBezTo>
                    <a:pt x="1882428" y="389883"/>
                    <a:pt x="1891534" y="400467"/>
                    <a:pt x="1899161" y="411909"/>
                  </a:cubicBezTo>
                  <a:cubicBezTo>
                    <a:pt x="2038132" y="388746"/>
                    <a:pt x="2228940" y="347558"/>
                    <a:pt x="2356790" y="400467"/>
                  </a:cubicBezTo>
                  <a:cubicBezTo>
                    <a:pt x="2395715" y="416576"/>
                    <a:pt x="2363821" y="484433"/>
                    <a:pt x="2368230" y="526329"/>
                  </a:cubicBezTo>
                  <a:cubicBezTo>
                    <a:pt x="2377968" y="618855"/>
                    <a:pt x="2374082" y="595506"/>
                    <a:pt x="2391112" y="663632"/>
                  </a:cubicBezTo>
                  <a:cubicBezTo>
                    <a:pt x="2394926" y="701772"/>
                    <a:pt x="2399083" y="739879"/>
                    <a:pt x="2402553" y="778051"/>
                  </a:cubicBezTo>
                  <a:cubicBezTo>
                    <a:pt x="2406710" y="823789"/>
                    <a:pt x="2408297" y="869782"/>
                    <a:pt x="2413993" y="915354"/>
                  </a:cubicBezTo>
                  <a:cubicBezTo>
                    <a:pt x="2417967" y="947149"/>
                    <a:pt x="2428432" y="965893"/>
                    <a:pt x="2436875" y="995447"/>
                  </a:cubicBezTo>
                  <a:cubicBezTo>
                    <a:pt x="2467006" y="1100920"/>
                    <a:pt x="2425496" y="980339"/>
                    <a:pt x="2471197" y="1086983"/>
                  </a:cubicBezTo>
                  <a:cubicBezTo>
                    <a:pt x="2475948" y="1098068"/>
                    <a:pt x="2476655" y="1110836"/>
                    <a:pt x="2482638" y="1121308"/>
                  </a:cubicBezTo>
                  <a:cubicBezTo>
                    <a:pt x="2492098" y="1137865"/>
                    <a:pt x="2505519" y="1151820"/>
                    <a:pt x="2516960" y="1167076"/>
                  </a:cubicBezTo>
                  <a:cubicBezTo>
                    <a:pt x="2525504" y="1192711"/>
                    <a:pt x="2535736" y="1220483"/>
                    <a:pt x="2539841" y="1247169"/>
                  </a:cubicBezTo>
                  <a:cubicBezTo>
                    <a:pt x="2545092" y="1281305"/>
                    <a:pt x="2547468" y="1315821"/>
                    <a:pt x="2551282" y="1350147"/>
                  </a:cubicBezTo>
                  <a:cubicBezTo>
                    <a:pt x="2547468" y="1548473"/>
                    <a:pt x="2549746" y="1747010"/>
                    <a:pt x="2539841" y="1945126"/>
                  </a:cubicBezTo>
                  <a:cubicBezTo>
                    <a:pt x="2538271" y="1976538"/>
                    <a:pt x="2524587" y="2006150"/>
                    <a:pt x="2516960" y="2036662"/>
                  </a:cubicBezTo>
                  <a:cubicBezTo>
                    <a:pt x="2502596" y="2094125"/>
                    <a:pt x="2510490" y="2067515"/>
                    <a:pt x="2494078" y="2116755"/>
                  </a:cubicBezTo>
                  <a:cubicBezTo>
                    <a:pt x="2495886" y="2142072"/>
                    <a:pt x="2490956" y="2259254"/>
                    <a:pt x="2516960" y="2311268"/>
                  </a:cubicBezTo>
                  <a:cubicBezTo>
                    <a:pt x="2523109" y="2323568"/>
                    <a:pt x="2530118" y="2335870"/>
                    <a:pt x="2539841" y="2345594"/>
                  </a:cubicBezTo>
                  <a:cubicBezTo>
                    <a:pt x="2549563" y="2355317"/>
                    <a:pt x="2562722" y="2360849"/>
                    <a:pt x="2574163" y="2368477"/>
                  </a:cubicBezTo>
                  <a:cubicBezTo>
                    <a:pt x="2581790" y="2379919"/>
                    <a:pt x="2591629" y="2390163"/>
                    <a:pt x="2597045" y="2402803"/>
                  </a:cubicBezTo>
                  <a:cubicBezTo>
                    <a:pt x="2608605" y="2429779"/>
                    <a:pt x="2617275" y="2510101"/>
                    <a:pt x="2619926" y="2528664"/>
                  </a:cubicBezTo>
                  <a:cubicBezTo>
                    <a:pt x="2616113" y="2601130"/>
                    <a:pt x="2614772" y="2673768"/>
                    <a:pt x="2608486" y="2746061"/>
                  </a:cubicBezTo>
                  <a:cubicBezTo>
                    <a:pt x="2607124" y="2761727"/>
                    <a:pt x="2599269" y="2776261"/>
                    <a:pt x="2597045" y="2791828"/>
                  </a:cubicBezTo>
                  <a:cubicBezTo>
                    <a:pt x="2591625" y="2829773"/>
                    <a:pt x="2589418" y="2868108"/>
                    <a:pt x="2585604" y="2906248"/>
                  </a:cubicBezTo>
                  <a:cubicBezTo>
                    <a:pt x="2589418" y="3116016"/>
                    <a:pt x="2586392" y="3326021"/>
                    <a:pt x="2597045" y="3535553"/>
                  </a:cubicBezTo>
                  <a:cubicBezTo>
                    <a:pt x="2597911" y="3552587"/>
                    <a:pt x="2613938" y="3565350"/>
                    <a:pt x="2619926" y="3581321"/>
                  </a:cubicBezTo>
                  <a:cubicBezTo>
                    <a:pt x="2625447" y="3596045"/>
                    <a:pt x="2624335" y="3613023"/>
                    <a:pt x="2631367" y="3627089"/>
                  </a:cubicBezTo>
                  <a:cubicBezTo>
                    <a:pt x="2643665" y="3651688"/>
                    <a:pt x="2677130" y="3695740"/>
                    <a:pt x="2677130" y="3695740"/>
                  </a:cubicBezTo>
                  <a:cubicBezTo>
                    <a:pt x="2706551" y="3813439"/>
                    <a:pt x="2695564" y="3756141"/>
                    <a:pt x="2711452" y="3867369"/>
                  </a:cubicBezTo>
                  <a:cubicBezTo>
                    <a:pt x="2707638" y="3958904"/>
                    <a:pt x="2706537" y="4050593"/>
                    <a:pt x="2700011" y="4141975"/>
                  </a:cubicBezTo>
                  <a:cubicBezTo>
                    <a:pt x="2697712" y="4174158"/>
                    <a:pt x="2681202" y="4206359"/>
                    <a:pt x="2665689" y="4233510"/>
                  </a:cubicBezTo>
                  <a:cubicBezTo>
                    <a:pt x="2658867" y="4245450"/>
                    <a:pt x="2649630" y="4255896"/>
                    <a:pt x="2642808" y="4267836"/>
                  </a:cubicBezTo>
                  <a:cubicBezTo>
                    <a:pt x="2620186" y="4307428"/>
                    <a:pt x="2621321" y="4309417"/>
                    <a:pt x="2608486" y="4347929"/>
                  </a:cubicBezTo>
                  <a:cubicBezTo>
                    <a:pt x="2604672" y="4374627"/>
                    <a:pt x="2597764" y="4401064"/>
                    <a:pt x="2597045" y="4428023"/>
                  </a:cubicBezTo>
                  <a:cubicBezTo>
                    <a:pt x="2590131" y="4687309"/>
                    <a:pt x="2611781" y="4948019"/>
                    <a:pt x="2585604" y="5206073"/>
                  </a:cubicBezTo>
                  <a:cubicBezTo>
                    <a:pt x="2583263" y="5229152"/>
                    <a:pt x="2539783" y="5213365"/>
                    <a:pt x="2516960" y="5217515"/>
                  </a:cubicBezTo>
                  <a:cubicBezTo>
                    <a:pt x="2497828" y="5220994"/>
                    <a:pt x="2478739" y="5224738"/>
                    <a:pt x="2459756" y="5228957"/>
                  </a:cubicBezTo>
                  <a:cubicBezTo>
                    <a:pt x="2444407" y="5232368"/>
                    <a:pt x="2429448" y="5237501"/>
                    <a:pt x="2413993" y="5240399"/>
                  </a:cubicBezTo>
                  <a:cubicBezTo>
                    <a:pt x="2243496" y="5272371"/>
                    <a:pt x="2326258" y="5246764"/>
                    <a:pt x="2242382" y="5274725"/>
                  </a:cubicBezTo>
                  <a:cubicBezTo>
                    <a:pt x="2164015" y="5353100"/>
                    <a:pt x="2200663" y="5325424"/>
                    <a:pt x="2139416" y="5366260"/>
                  </a:cubicBezTo>
                  <a:cubicBezTo>
                    <a:pt x="2131789" y="5377702"/>
                    <a:pt x="2122683" y="5388286"/>
                    <a:pt x="2116534" y="5400586"/>
                  </a:cubicBezTo>
                  <a:cubicBezTo>
                    <a:pt x="2111141" y="5411374"/>
                    <a:pt x="2111299" y="5424570"/>
                    <a:pt x="2105094" y="5434912"/>
                  </a:cubicBezTo>
                  <a:cubicBezTo>
                    <a:pt x="2096578" y="5449107"/>
                    <a:pt x="2060482" y="5475282"/>
                    <a:pt x="2047890" y="5480679"/>
                  </a:cubicBezTo>
                  <a:cubicBezTo>
                    <a:pt x="2033438" y="5486873"/>
                    <a:pt x="2017381" y="5488307"/>
                    <a:pt x="2002127" y="5492121"/>
                  </a:cubicBezTo>
                  <a:cubicBezTo>
                    <a:pt x="1990686" y="5499749"/>
                    <a:pt x="1981528" y="5514129"/>
                    <a:pt x="1967805" y="5515005"/>
                  </a:cubicBezTo>
                  <a:cubicBezTo>
                    <a:pt x="1334084" y="5555460"/>
                    <a:pt x="1637978" y="5483051"/>
                    <a:pt x="1418650" y="5537889"/>
                  </a:cubicBezTo>
                  <a:lnTo>
                    <a:pt x="1063988" y="5515005"/>
                  </a:lnTo>
                  <a:cubicBezTo>
                    <a:pt x="1044609" y="5513390"/>
                    <a:pt x="1023905" y="5512783"/>
                    <a:pt x="1006784" y="5503563"/>
                  </a:cubicBezTo>
                  <a:cubicBezTo>
                    <a:pt x="919667" y="5456649"/>
                    <a:pt x="917616" y="5433274"/>
                    <a:pt x="858055" y="5366260"/>
                  </a:cubicBezTo>
                  <a:cubicBezTo>
                    <a:pt x="758436" y="5254177"/>
                    <a:pt x="897735" y="5417386"/>
                    <a:pt x="777970" y="5297609"/>
                  </a:cubicBezTo>
                  <a:cubicBezTo>
                    <a:pt x="741008" y="5260643"/>
                    <a:pt x="735121" y="5229627"/>
                    <a:pt x="709325" y="5183189"/>
                  </a:cubicBezTo>
                  <a:cubicBezTo>
                    <a:pt x="702648" y="5171168"/>
                    <a:pt x="694071" y="5160306"/>
                    <a:pt x="686444" y="5148864"/>
                  </a:cubicBezTo>
                  <a:cubicBezTo>
                    <a:pt x="682778" y="5134199"/>
                    <a:pt x="671769" y="5085185"/>
                    <a:pt x="663562" y="5068770"/>
                  </a:cubicBezTo>
                  <a:cubicBezTo>
                    <a:pt x="657413" y="5056471"/>
                    <a:pt x="648308" y="5045887"/>
                    <a:pt x="640681" y="5034445"/>
                  </a:cubicBezTo>
                  <a:cubicBezTo>
                    <a:pt x="636867" y="5019189"/>
                    <a:pt x="630805" y="5004324"/>
                    <a:pt x="629240" y="4988677"/>
                  </a:cubicBezTo>
                  <a:cubicBezTo>
                    <a:pt x="623157" y="4927838"/>
                    <a:pt x="639958" y="4862592"/>
                    <a:pt x="617799" y="4805606"/>
                  </a:cubicBezTo>
                  <a:cubicBezTo>
                    <a:pt x="609058" y="4783126"/>
                    <a:pt x="572946" y="4786688"/>
                    <a:pt x="549155" y="4782722"/>
                  </a:cubicBezTo>
                  <a:cubicBezTo>
                    <a:pt x="530529" y="4779617"/>
                    <a:pt x="470329" y="4773251"/>
                    <a:pt x="446188" y="4759838"/>
                  </a:cubicBezTo>
                  <a:cubicBezTo>
                    <a:pt x="422149" y="4746482"/>
                    <a:pt x="404223" y="4720742"/>
                    <a:pt x="377544" y="4714071"/>
                  </a:cubicBezTo>
                  <a:cubicBezTo>
                    <a:pt x="320081" y="4699704"/>
                    <a:pt x="346698" y="4707602"/>
                    <a:pt x="297459" y="4691187"/>
                  </a:cubicBezTo>
                  <a:lnTo>
                    <a:pt x="274578" y="4622535"/>
                  </a:lnTo>
                  <a:cubicBezTo>
                    <a:pt x="270764" y="4611093"/>
                    <a:pt x="265502" y="4600036"/>
                    <a:pt x="263137" y="4588210"/>
                  </a:cubicBezTo>
                  <a:cubicBezTo>
                    <a:pt x="259323" y="4569140"/>
                    <a:pt x="256412" y="4549867"/>
                    <a:pt x="251696" y="4531000"/>
                  </a:cubicBezTo>
                  <a:cubicBezTo>
                    <a:pt x="248771" y="4519299"/>
                    <a:pt x="248783" y="4505203"/>
                    <a:pt x="240255" y="4496674"/>
                  </a:cubicBezTo>
                  <a:cubicBezTo>
                    <a:pt x="231728" y="4488146"/>
                    <a:pt x="216719" y="4490626"/>
                    <a:pt x="205933" y="4485232"/>
                  </a:cubicBezTo>
                  <a:cubicBezTo>
                    <a:pt x="193635" y="4479082"/>
                    <a:pt x="183052" y="4469977"/>
                    <a:pt x="171611" y="4462349"/>
                  </a:cubicBezTo>
                  <a:cubicBezTo>
                    <a:pt x="155133" y="4437628"/>
                    <a:pt x="141595" y="4423842"/>
                    <a:pt x="137289" y="4393697"/>
                  </a:cubicBezTo>
                  <a:cubicBezTo>
                    <a:pt x="132027" y="4356859"/>
                    <a:pt x="137087" y="4278875"/>
                    <a:pt x="114407" y="4233510"/>
                  </a:cubicBezTo>
                  <a:cubicBezTo>
                    <a:pt x="108258" y="4221210"/>
                    <a:pt x="99153" y="4210626"/>
                    <a:pt x="91526" y="4199184"/>
                  </a:cubicBezTo>
                  <a:cubicBezTo>
                    <a:pt x="41650" y="3974716"/>
                    <a:pt x="91684" y="4217368"/>
                    <a:pt x="57204" y="3993230"/>
                  </a:cubicBezTo>
                  <a:cubicBezTo>
                    <a:pt x="52264" y="3961118"/>
                    <a:pt x="31790" y="3905539"/>
                    <a:pt x="22882" y="3878811"/>
                  </a:cubicBezTo>
                  <a:cubicBezTo>
                    <a:pt x="19068" y="3867369"/>
                    <a:pt x="13424" y="3856382"/>
                    <a:pt x="11441" y="3844485"/>
                  </a:cubicBezTo>
                  <a:lnTo>
                    <a:pt x="0" y="3775833"/>
                  </a:lnTo>
                  <a:cubicBezTo>
                    <a:pt x="3814" y="3665228"/>
                    <a:pt x="5468" y="3554527"/>
                    <a:pt x="11441" y="3444018"/>
                  </a:cubicBezTo>
                  <a:cubicBezTo>
                    <a:pt x="13101" y="3413313"/>
                    <a:pt x="22159" y="3383223"/>
                    <a:pt x="22882" y="3352482"/>
                  </a:cubicBezTo>
                  <a:cubicBezTo>
                    <a:pt x="29790" y="3058863"/>
                    <a:pt x="20678" y="2764838"/>
                    <a:pt x="34322" y="2471455"/>
                  </a:cubicBezTo>
                  <a:cubicBezTo>
                    <a:pt x="36003" y="2435312"/>
                    <a:pt x="52465" y="2400840"/>
                    <a:pt x="68645" y="2368477"/>
                  </a:cubicBezTo>
                  <a:cubicBezTo>
                    <a:pt x="90882" y="2323999"/>
                    <a:pt x="122035" y="2284570"/>
                    <a:pt x="148730" y="2242616"/>
                  </a:cubicBezTo>
                  <a:cubicBezTo>
                    <a:pt x="139167" y="2146981"/>
                    <a:pt x="141056" y="2140665"/>
                    <a:pt x="125848" y="2059546"/>
                  </a:cubicBezTo>
                  <a:cubicBezTo>
                    <a:pt x="118681" y="2021317"/>
                    <a:pt x="115266" y="1982026"/>
                    <a:pt x="102967" y="1945126"/>
                  </a:cubicBezTo>
                  <a:cubicBezTo>
                    <a:pt x="91526" y="1910800"/>
                    <a:pt x="74593" y="1877839"/>
                    <a:pt x="68645" y="1842149"/>
                  </a:cubicBezTo>
                  <a:cubicBezTo>
                    <a:pt x="64831" y="1819265"/>
                    <a:pt x="61753" y="1796247"/>
                    <a:pt x="57204" y="1773498"/>
                  </a:cubicBezTo>
                  <a:cubicBezTo>
                    <a:pt x="54120" y="1758078"/>
                    <a:pt x="48847" y="1743150"/>
                    <a:pt x="45763" y="1727730"/>
                  </a:cubicBezTo>
                  <a:cubicBezTo>
                    <a:pt x="41214" y="1704981"/>
                    <a:pt x="38136" y="1681963"/>
                    <a:pt x="34322" y="1659079"/>
                  </a:cubicBezTo>
                  <a:cubicBezTo>
                    <a:pt x="24586" y="1503280"/>
                    <a:pt x="11441" y="1317811"/>
                    <a:pt x="11441" y="1167076"/>
                  </a:cubicBezTo>
                  <a:cubicBezTo>
                    <a:pt x="11441" y="1010657"/>
                    <a:pt x="16088" y="854229"/>
                    <a:pt x="22882" y="697957"/>
                  </a:cubicBezTo>
                  <a:cubicBezTo>
                    <a:pt x="24499" y="660757"/>
                    <a:pt x="46223" y="605041"/>
                    <a:pt x="57204" y="572096"/>
                  </a:cubicBezTo>
                  <a:cubicBezTo>
                    <a:pt x="61018" y="560654"/>
                    <a:pt x="68645" y="549831"/>
                    <a:pt x="68645" y="537770"/>
                  </a:cubicBezTo>
                  <a:lnTo>
                    <a:pt x="68645" y="526329"/>
                  </a:lnTo>
                  <a:close/>
                </a:path>
              </a:pathLst>
            </a:custGeom>
            <a:pattFill prst="pct5">
              <a:fgClr>
                <a:schemeClr val="bg2"/>
              </a:fgClr>
              <a:bgClr>
                <a:prstClr val="white"/>
              </a:bgClr>
            </a:pattFill>
          </p:spPr>
          <p:style>
            <a:lnRef idx="1">
              <a:schemeClr val="accent1"/>
            </a:lnRef>
            <a:fillRef idx="3">
              <a:schemeClr val="accent1"/>
            </a:fillRef>
            <a:effectRef idx="2">
              <a:schemeClr val="accent1"/>
            </a:effectRef>
            <a:fontRef idx="minor">
              <a:schemeClr val="lt1"/>
            </a:fontRef>
          </p:style>
          <p:txBody>
            <a:bodyPr rtlCol="0" anchor="ctr"/>
            <a:lstStyle/>
            <a:p>
              <a:pPr algn="ctr" defTabSz="457200"/>
              <a:endParaRPr lang="en-US" dirty="0">
                <a:solidFill>
                  <a:prstClr val="white"/>
                </a:solidFill>
                <a:latin typeface="Calibri"/>
              </a:endParaRPr>
            </a:p>
          </p:txBody>
        </p:sp>
        <p:sp>
          <p:nvSpPr>
            <p:cNvPr id="9" name="TextBox 8"/>
            <p:cNvSpPr txBox="1"/>
            <p:nvPr/>
          </p:nvSpPr>
          <p:spPr>
            <a:xfrm>
              <a:off x="670608" y="5846820"/>
              <a:ext cx="2159816" cy="923330"/>
            </a:xfrm>
            <a:prstGeom prst="rect">
              <a:avLst/>
            </a:prstGeom>
            <a:noFill/>
          </p:spPr>
          <p:txBody>
            <a:bodyPr wrap="none" rtlCol="0">
              <a:spAutoFit/>
            </a:bodyPr>
            <a:lstStyle/>
            <a:p>
              <a:pPr algn="ctr" defTabSz="457200"/>
              <a:r>
                <a:rPr lang="en-US" b="1" dirty="0" smtClean="0">
                  <a:solidFill>
                    <a:prstClr val="black"/>
                  </a:solidFill>
                  <a:latin typeface="Calibri"/>
                </a:rPr>
                <a:t>The Non-Democratic </a:t>
              </a:r>
            </a:p>
            <a:p>
              <a:pPr algn="ctr" defTabSz="457200"/>
              <a:r>
                <a:rPr lang="en-US" b="1" dirty="0" smtClean="0">
                  <a:solidFill>
                    <a:prstClr val="black"/>
                  </a:solidFill>
                  <a:latin typeface="Calibri"/>
                </a:rPr>
                <a:t>Republic of </a:t>
              </a:r>
            </a:p>
            <a:p>
              <a:pPr algn="ctr" defTabSz="457200"/>
              <a:r>
                <a:rPr lang="en-US" b="1" dirty="0" err="1" smtClean="0">
                  <a:solidFill>
                    <a:prstClr val="black"/>
                  </a:solidFill>
                  <a:latin typeface="Calibri"/>
                </a:rPr>
                <a:t>Repressistan</a:t>
              </a:r>
              <a:endParaRPr lang="en-US" b="1" dirty="0">
                <a:solidFill>
                  <a:prstClr val="black"/>
                </a:solidFill>
                <a:latin typeface="Calibri"/>
              </a:endParaRPr>
            </a:p>
          </p:txBody>
        </p:sp>
      </p:grpSp>
      <p:grpSp>
        <p:nvGrpSpPr>
          <p:cNvPr id="47" name="Group 46"/>
          <p:cNvGrpSpPr/>
          <p:nvPr/>
        </p:nvGrpSpPr>
        <p:grpSpPr>
          <a:xfrm>
            <a:off x="2684989" y="2377409"/>
            <a:ext cx="967532" cy="1548537"/>
            <a:chOff x="2592125" y="3558821"/>
            <a:chExt cx="967532" cy="977692"/>
          </a:xfrm>
        </p:grpSpPr>
        <p:pic>
          <p:nvPicPr>
            <p:cNvPr id="60" name="Picture 59" descr="osa_server.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592125" y="3558821"/>
              <a:ext cx="887675" cy="887675"/>
            </a:xfrm>
            <a:prstGeom prst="rect">
              <a:avLst/>
            </a:prstGeom>
          </p:spPr>
        </p:pic>
        <p:sp>
          <p:nvSpPr>
            <p:cNvPr id="67" name="TextBox 66"/>
            <p:cNvSpPr txBox="1"/>
            <p:nvPr/>
          </p:nvSpPr>
          <p:spPr>
            <a:xfrm>
              <a:off x="2617171" y="4322762"/>
              <a:ext cx="942486" cy="213751"/>
            </a:xfrm>
            <a:prstGeom prst="rect">
              <a:avLst/>
            </a:prstGeom>
            <a:noFill/>
          </p:spPr>
          <p:txBody>
            <a:bodyPr wrap="none" rtlCol="0">
              <a:spAutoFit/>
            </a:bodyPr>
            <a:lstStyle/>
            <a:p>
              <a:pPr defTabSz="457200"/>
              <a:r>
                <a:rPr lang="en-US" sz="1600" b="1" dirty="0" smtClean="0">
                  <a:solidFill>
                    <a:prstClr val="black"/>
                  </a:solidFill>
                  <a:latin typeface="Calibri"/>
                </a:rPr>
                <a:t>Gateway</a:t>
              </a:r>
              <a:endParaRPr lang="en-US" sz="1600" b="1" dirty="0">
                <a:solidFill>
                  <a:prstClr val="black"/>
                </a:solidFill>
                <a:latin typeface="Calibri"/>
              </a:endParaRPr>
            </a:p>
          </p:txBody>
        </p:sp>
      </p:grpSp>
      <p:sp>
        <p:nvSpPr>
          <p:cNvPr id="4" name="Slide Number Placeholder 3"/>
          <p:cNvSpPr>
            <a:spLocks noGrp="1"/>
          </p:cNvSpPr>
          <p:nvPr>
            <p:ph type="sldNum" sz="quarter" idx="12"/>
          </p:nvPr>
        </p:nvSpPr>
        <p:spPr/>
        <p:txBody>
          <a:bodyPr/>
          <a:lstStyle/>
          <a:p>
            <a:fld id="{1B7BCCAD-8032-864E-98AA-654F9FA4FE16}" type="slidenum">
              <a:rPr lang="en-US" smtClean="0">
                <a:solidFill>
                  <a:prstClr val="black">
                    <a:tint val="75000"/>
                  </a:prstClr>
                </a:solidFill>
                <a:latin typeface="Calibri"/>
              </a:rPr>
              <a:pPr/>
              <a:t>17</a:t>
            </a:fld>
            <a:endParaRPr lang="en-US">
              <a:solidFill>
                <a:prstClr val="black">
                  <a:tint val="75000"/>
                </a:prstClr>
              </a:solidFill>
              <a:latin typeface="Calibri"/>
            </a:endParaRPr>
          </a:p>
        </p:txBody>
      </p:sp>
      <p:grpSp>
        <p:nvGrpSpPr>
          <p:cNvPr id="16" name="Group 15"/>
          <p:cNvGrpSpPr/>
          <p:nvPr/>
        </p:nvGrpSpPr>
        <p:grpSpPr>
          <a:xfrm>
            <a:off x="7333081" y="434492"/>
            <a:ext cx="1026493" cy="1157965"/>
            <a:chOff x="6350262" y="4156794"/>
            <a:chExt cx="1026493" cy="1157965"/>
          </a:xfrm>
        </p:grpSpPr>
        <p:pic>
          <p:nvPicPr>
            <p:cNvPr id="17" name="Picture 16" descr="red-computer.jpg"/>
            <p:cNvPicPr>
              <a:picLocks noChangeAspect="1"/>
            </p:cNvPicPr>
            <p:nvPr/>
          </p:nvPicPr>
          <p:blipFill rotWithShape="1">
            <a:blip r:embed="rId4" cstate="print">
              <a:extLst>
                <a:ext uri="{28A0092B-C50C-407E-A947-70E740481C1C}">
                  <a14:useLocalDpi xmlns:a14="http://schemas.microsoft.com/office/drawing/2010/main" val="0"/>
                </a:ext>
              </a:extLst>
            </a:blip>
            <a:srcRect b="17207"/>
            <a:stretch/>
          </p:blipFill>
          <p:spPr>
            <a:xfrm>
              <a:off x="6530407" y="4156794"/>
              <a:ext cx="718618" cy="877824"/>
            </a:xfrm>
            <a:prstGeom prst="rect">
              <a:avLst/>
            </a:prstGeom>
          </p:spPr>
        </p:pic>
        <p:sp>
          <p:nvSpPr>
            <p:cNvPr id="18" name="TextBox 17"/>
            <p:cNvSpPr txBox="1"/>
            <p:nvPr/>
          </p:nvSpPr>
          <p:spPr>
            <a:xfrm>
              <a:off x="6350262" y="4914649"/>
              <a:ext cx="1026493" cy="400110"/>
            </a:xfrm>
            <a:prstGeom prst="rect">
              <a:avLst/>
            </a:prstGeom>
            <a:noFill/>
          </p:spPr>
          <p:txBody>
            <a:bodyPr wrap="none" rtlCol="0">
              <a:spAutoFit/>
            </a:bodyPr>
            <a:lstStyle/>
            <a:p>
              <a:pPr algn="ctr" defTabSz="457200"/>
              <a:r>
                <a:rPr lang="en-US" sz="2000" b="1" dirty="0" smtClean="0">
                  <a:solidFill>
                    <a:prstClr val="black"/>
                  </a:solidFill>
                  <a:latin typeface="Calibri"/>
                </a:rPr>
                <a:t>Blocked</a:t>
              </a:r>
            </a:p>
          </p:txBody>
        </p:sp>
      </p:grpSp>
      <p:sp>
        <p:nvSpPr>
          <p:cNvPr id="33" name="TextBox 32"/>
          <p:cNvSpPr txBox="1"/>
          <p:nvPr/>
        </p:nvSpPr>
        <p:spPr>
          <a:xfrm>
            <a:off x="2494838" y="71604"/>
            <a:ext cx="4464033" cy="1077218"/>
          </a:xfrm>
          <a:prstGeom prst="rect">
            <a:avLst/>
          </a:prstGeom>
          <a:noFill/>
        </p:spPr>
        <p:txBody>
          <a:bodyPr wrap="square" rtlCol="0">
            <a:spAutoFit/>
          </a:bodyPr>
          <a:lstStyle/>
          <a:p>
            <a:pPr algn="ctr" defTabSz="457200"/>
            <a:r>
              <a:rPr lang="en-US" sz="3200" dirty="0" smtClean="0">
                <a:solidFill>
                  <a:prstClr val="black"/>
                </a:solidFill>
                <a:latin typeface="Calibri"/>
              </a:rPr>
              <a:t>7. </a:t>
            </a:r>
            <a:r>
              <a:rPr lang="en-US" sz="3200" dirty="0">
                <a:solidFill>
                  <a:prstClr val="black"/>
                </a:solidFill>
                <a:latin typeface="Calibri"/>
              </a:rPr>
              <a:t>Massive changes in transit load </a:t>
            </a:r>
          </a:p>
        </p:txBody>
      </p:sp>
      <p:sp>
        <p:nvSpPr>
          <p:cNvPr id="40" name="Cloud 39"/>
          <p:cNvSpPr/>
          <p:nvPr/>
        </p:nvSpPr>
        <p:spPr>
          <a:xfrm>
            <a:off x="1158059" y="2368479"/>
            <a:ext cx="1668165" cy="1600835"/>
          </a:xfrm>
          <a:prstGeom prst="cloud">
            <a:avLst/>
          </a:prstGeom>
          <a:solidFill>
            <a:srgbClr val="FF0000"/>
          </a:solidFill>
          <a:ln w="85725" cap="flat">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defTabSz="457200"/>
            <a:endParaRPr lang="en-US">
              <a:solidFill>
                <a:prstClr val="white"/>
              </a:solidFill>
              <a:latin typeface="Calibri"/>
            </a:endParaRPr>
          </a:p>
        </p:txBody>
      </p:sp>
      <p:sp>
        <p:nvSpPr>
          <p:cNvPr id="49" name="Cloud 48"/>
          <p:cNvSpPr/>
          <p:nvPr/>
        </p:nvSpPr>
        <p:spPr>
          <a:xfrm>
            <a:off x="3369827" y="2253331"/>
            <a:ext cx="1484149" cy="1421144"/>
          </a:xfrm>
          <a:prstGeom prst="cloud">
            <a:avLst/>
          </a:prstGeom>
          <a:noFill/>
          <a:ln w="85725" cap="flat">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defTabSz="457200"/>
            <a:endParaRPr lang="en-US">
              <a:solidFill>
                <a:prstClr val="white"/>
              </a:solidFill>
              <a:latin typeface="Calibri"/>
            </a:endParaRPr>
          </a:p>
        </p:txBody>
      </p:sp>
      <p:grpSp>
        <p:nvGrpSpPr>
          <p:cNvPr id="51" name="Group 50"/>
          <p:cNvGrpSpPr/>
          <p:nvPr/>
        </p:nvGrpSpPr>
        <p:grpSpPr>
          <a:xfrm>
            <a:off x="4781978" y="2174353"/>
            <a:ext cx="1746181" cy="1614376"/>
            <a:chOff x="259763" y="3706654"/>
            <a:chExt cx="2207981" cy="1690594"/>
          </a:xfrm>
        </p:grpSpPr>
        <p:sp>
          <p:nvSpPr>
            <p:cNvPr id="52" name="Cloud 51"/>
            <p:cNvSpPr/>
            <p:nvPr/>
          </p:nvSpPr>
          <p:spPr>
            <a:xfrm>
              <a:off x="259763" y="3706654"/>
              <a:ext cx="2207981" cy="1488244"/>
            </a:xfrm>
            <a:prstGeom prst="cloud">
              <a:avLst/>
            </a:prstGeom>
            <a:solidFill>
              <a:srgbClr val="FFFF00"/>
            </a:solidFill>
            <a:ln w="85725" cap="flat">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defTabSz="457200"/>
              <a:endParaRPr lang="en-US">
                <a:solidFill>
                  <a:prstClr val="white"/>
                </a:solidFill>
                <a:latin typeface="Calibri"/>
              </a:endParaRPr>
            </a:p>
          </p:txBody>
        </p:sp>
        <p:sp>
          <p:nvSpPr>
            <p:cNvPr id="53" name="TextBox 52"/>
            <p:cNvSpPr txBox="1"/>
            <p:nvPr/>
          </p:nvSpPr>
          <p:spPr>
            <a:xfrm>
              <a:off x="738184" y="5010478"/>
              <a:ext cx="1362540" cy="386770"/>
            </a:xfrm>
            <a:prstGeom prst="rect">
              <a:avLst/>
            </a:prstGeom>
            <a:solidFill>
              <a:srgbClr val="CCFFCC"/>
            </a:solidFill>
          </p:spPr>
          <p:txBody>
            <a:bodyPr wrap="none" rtlCol="0">
              <a:spAutoFit/>
            </a:bodyPr>
            <a:lstStyle/>
            <a:p>
              <a:pPr defTabSz="457200"/>
              <a:r>
                <a:rPr lang="en-US" b="1" dirty="0" smtClean="0">
                  <a:solidFill>
                    <a:prstClr val="black"/>
                  </a:solidFill>
                  <a:latin typeface="Calibri"/>
                </a:rPr>
                <a:t>Decoy AS</a:t>
              </a:r>
              <a:endParaRPr lang="en-US" b="1" dirty="0">
                <a:solidFill>
                  <a:prstClr val="black"/>
                </a:solidFill>
                <a:latin typeface="Calibri"/>
              </a:endParaRPr>
            </a:p>
          </p:txBody>
        </p:sp>
      </p:grpSp>
      <p:sp>
        <p:nvSpPr>
          <p:cNvPr id="55" name="Cloud 54"/>
          <p:cNvSpPr/>
          <p:nvPr/>
        </p:nvSpPr>
        <p:spPr>
          <a:xfrm>
            <a:off x="6577838" y="2101731"/>
            <a:ext cx="2108962" cy="1686998"/>
          </a:xfrm>
          <a:prstGeom prst="cloud">
            <a:avLst/>
          </a:prstGeom>
          <a:noFill/>
          <a:ln w="85725" cap="flat">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defTabSz="457200"/>
            <a:endParaRPr lang="en-US">
              <a:solidFill>
                <a:prstClr val="white"/>
              </a:solidFill>
              <a:latin typeface="Calibri"/>
            </a:endParaRPr>
          </a:p>
        </p:txBody>
      </p:sp>
      <p:grpSp>
        <p:nvGrpSpPr>
          <p:cNvPr id="57" name="Group 56"/>
          <p:cNvGrpSpPr/>
          <p:nvPr/>
        </p:nvGrpSpPr>
        <p:grpSpPr>
          <a:xfrm>
            <a:off x="6876869" y="2421967"/>
            <a:ext cx="1543336" cy="1085686"/>
            <a:chOff x="6387130" y="4744101"/>
            <a:chExt cx="1543336" cy="1085686"/>
          </a:xfrm>
        </p:grpSpPr>
        <p:pic>
          <p:nvPicPr>
            <p:cNvPr id="58" name="Picture 57" descr="green-server.jpg"/>
            <p:cNvPicPr>
              <a:picLocks noChangeAspect="1"/>
            </p:cNvPicPr>
            <p:nvPr/>
          </p:nvPicPr>
          <p:blipFill rotWithShape="1">
            <a:blip r:embed="rId5">
              <a:extLst>
                <a:ext uri="{28A0092B-C50C-407E-A947-70E740481C1C}">
                  <a14:useLocalDpi xmlns:a14="http://schemas.microsoft.com/office/drawing/2010/main" val="0"/>
                </a:ext>
              </a:extLst>
            </a:blip>
            <a:srcRect l="24621" r="15472"/>
            <a:stretch/>
          </p:blipFill>
          <p:spPr>
            <a:xfrm>
              <a:off x="6739029" y="4744101"/>
              <a:ext cx="676656" cy="847139"/>
            </a:xfrm>
            <a:prstGeom prst="rect">
              <a:avLst/>
            </a:prstGeom>
          </p:spPr>
        </p:pic>
        <p:sp>
          <p:nvSpPr>
            <p:cNvPr id="59" name="TextBox 58"/>
            <p:cNvSpPr txBox="1"/>
            <p:nvPr/>
          </p:nvSpPr>
          <p:spPr>
            <a:xfrm>
              <a:off x="6387130" y="5429677"/>
              <a:ext cx="1543336" cy="400110"/>
            </a:xfrm>
            <a:prstGeom prst="rect">
              <a:avLst/>
            </a:prstGeom>
            <a:noFill/>
          </p:spPr>
          <p:txBody>
            <a:bodyPr wrap="none" rtlCol="0">
              <a:spAutoFit/>
            </a:bodyPr>
            <a:lstStyle/>
            <a:p>
              <a:pPr defTabSz="457200"/>
              <a:r>
                <a:rPr lang="en-US" sz="2000" b="1" dirty="0" smtClean="0">
                  <a:solidFill>
                    <a:prstClr val="black"/>
                  </a:solidFill>
                  <a:latin typeface="Calibri"/>
                </a:rPr>
                <a:t>Non-blocked</a:t>
              </a:r>
              <a:endParaRPr lang="en-US" sz="2000" b="1" dirty="0">
                <a:solidFill>
                  <a:prstClr val="black"/>
                </a:solidFill>
                <a:latin typeface="Calibri"/>
              </a:endParaRPr>
            </a:p>
          </p:txBody>
        </p:sp>
      </p:grpSp>
      <p:cxnSp>
        <p:nvCxnSpPr>
          <p:cNvPr id="61" name="Straight Arrow Connector 60"/>
          <p:cNvCxnSpPr/>
          <p:nvPr/>
        </p:nvCxnSpPr>
        <p:spPr>
          <a:xfrm>
            <a:off x="2047890" y="2902747"/>
            <a:ext cx="5169437" cy="0"/>
          </a:xfrm>
          <a:prstGeom prst="straightConnector1">
            <a:avLst/>
          </a:prstGeom>
          <a:ln w="76200">
            <a:solidFill>
              <a:schemeClr val="bg1">
                <a:lumMod val="50000"/>
              </a:schemeClr>
            </a:solidFill>
            <a:headEnd type="arrow"/>
            <a:tailEnd type="arrow"/>
          </a:ln>
        </p:spPr>
        <p:style>
          <a:lnRef idx="2">
            <a:schemeClr val="accent1"/>
          </a:lnRef>
          <a:fillRef idx="0">
            <a:schemeClr val="accent1"/>
          </a:fillRef>
          <a:effectRef idx="1">
            <a:schemeClr val="accent1"/>
          </a:effectRef>
          <a:fontRef idx="minor">
            <a:schemeClr val="tx1"/>
          </a:fontRef>
        </p:style>
      </p:cxnSp>
      <p:pic>
        <p:nvPicPr>
          <p:cNvPr id="62" name="Picture 61" descr="router.png"/>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5399527" y="2735185"/>
            <a:ext cx="465319" cy="342010"/>
          </a:xfrm>
          <a:prstGeom prst="rect">
            <a:avLst/>
          </a:prstGeom>
        </p:spPr>
      </p:pic>
      <p:cxnSp>
        <p:nvCxnSpPr>
          <p:cNvPr id="63" name="Straight Arrow Connector 62"/>
          <p:cNvCxnSpPr>
            <a:stCxn id="17" idx="1"/>
            <a:endCxn id="62" idx="0"/>
          </p:cNvCxnSpPr>
          <p:nvPr/>
        </p:nvCxnSpPr>
        <p:spPr>
          <a:xfrm flipH="1">
            <a:off x="5632187" y="873404"/>
            <a:ext cx="1881039" cy="1861781"/>
          </a:xfrm>
          <a:prstGeom prst="straightConnector1">
            <a:avLst/>
          </a:prstGeom>
          <a:ln w="76200">
            <a:solidFill>
              <a:srgbClr val="FF0000"/>
            </a:solidFill>
            <a:headEnd type="arrow"/>
            <a:tailEnd type="arrow"/>
          </a:ln>
        </p:spPr>
        <p:style>
          <a:lnRef idx="2">
            <a:schemeClr val="accent1"/>
          </a:lnRef>
          <a:fillRef idx="0">
            <a:schemeClr val="accent1"/>
          </a:fillRef>
          <a:effectRef idx="1">
            <a:schemeClr val="accent1"/>
          </a:effectRef>
          <a:fontRef idx="minor">
            <a:schemeClr val="tx1"/>
          </a:fontRef>
        </p:style>
      </p:cxnSp>
      <p:sp>
        <p:nvSpPr>
          <p:cNvPr id="65" name="Cloud 64"/>
          <p:cNvSpPr/>
          <p:nvPr/>
        </p:nvSpPr>
        <p:spPr>
          <a:xfrm>
            <a:off x="1691823" y="4050907"/>
            <a:ext cx="1323809" cy="1260850"/>
          </a:xfrm>
          <a:prstGeom prst="cloud">
            <a:avLst/>
          </a:prstGeom>
          <a:solidFill>
            <a:srgbClr val="FF0000"/>
          </a:solidFill>
          <a:ln w="85725" cap="flat">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defTabSz="457200"/>
            <a:endParaRPr lang="en-US">
              <a:solidFill>
                <a:prstClr val="white"/>
              </a:solidFill>
              <a:latin typeface="Calibri"/>
            </a:endParaRPr>
          </a:p>
        </p:txBody>
      </p:sp>
      <p:sp>
        <p:nvSpPr>
          <p:cNvPr id="79" name="Cloud 78"/>
          <p:cNvSpPr/>
          <p:nvPr/>
        </p:nvSpPr>
        <p:spPr>
          <a:xfrm>
            <a:off x="3458169" y="4109389"/>
            <a:ext cx="1941358" cy="1260850"/>
          </a:xfrm>
          <a:prstGeom prst="cloud">
            <a:avLst/>
          </a:prstGeom>
          <a:noFill/>
          <a:ln w="85725" cap="flat">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defTabSz="457200"/>
            <a:endParaRPr lang="en-US">
              <a:solidFill>
                <a:prstClr val="white"/>
              </a:solidFill>
              <a:latin typeface="Calibri"/>
            </a:endParaRPr>
          </a:p>
        </p:txBody>
      </p:sp>
      <p:sp>
        <p:nvSpPr>
          <p:cNvPr id="82" name="Cloud 81"/>
          <p:cNvSpPr/>
          <p:nvPr/>
        </p:nvSpPr>
        <p:spPr>
          <a:xfrm>
            <a:off x="5632187" y="4093240"/>
            <a:ext cx="1552007" cy="1260850"/>
          </a:xfrm>
          <a:prstGeom prst="cloud">
            <a:avLst/>
          </a:prstGeom>
          <a:noFill/>
          <a:ln w="85725" cap="flat">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defTabSz="457200"/>
            <a:endParaRPr lang="en-US">
              <a:solidFill>
                <a:prstClr val="white"/>
              </a:solidFill>
              <a:latin typeface="Calibri"/>
            </a:endParaRPr>
          </a:p>
        </p:txBody>
      </p:sp>
      <p:sp>
        <p:nvSpPr>
          <p:cNvPr id="68" name="Cloud 67"/>
          <p:cNvSpPr/>
          <p:nvPr/>
        </p:nvSpPr>
        <p:spPr>
          <a:xfrm>
            <a:off x="6699010" y="264695"/>
            <a:ext cx="2048414" cy="1724147"/>
          </a:xfrm>
          <a:prstGeom prst="cloud">
            <a:avLst/>
          </a:prstGeom>
          <a:noFill/>
          <a:ln w="85725" cap="flat">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defTabSz="457200"/>
            <a:endParaRPr lang="en-US">
              <a:solidFill>
                <a:prstClr val="white"/>
              </a:solidFill>
              <a:latin typeface="Calibri"/>
            </a:endParaRPr>
          </a:p>
        </p:txBody>
      </p:sp>
      <p:sp>
        <p:nvSpPr>
          <p:cNvPr id="32" name="TextBox 31"/>
          <p:cNvSpPr txBox="1"/>
          <p:nvPr/>
        </p:nvSpPr>
        <p:spPr>
          <a:xfrm>
            <a:off x="1740191" y="5318795"/>
            <a:ext cx="1255923" cy="400110"/>
          </a:xfrm>
          <a:prstGeom prst="rect">
            <a:avLst/>
          </a:prstGeom>
          <a:solidFill>
            <a:srgbClr val="FFFF00"/>
          </a:solidFill>
        </p:spPr>
        <p:txBody>
          <a:bodyPr wrap="none" rtlCol="0">
            <a:spAutoFit/>
          </a:bodyPr>
          <a:lstStyle/>
          <a:p>
            <a:pPr defTabSz="457200"/>
            <a:r>
              <a:rPr lang="en-US" sz="2000" b="1" dirty="0" smtClean="0">
                <a:solidFill>
                  <a:prstClr val="black"/>
                </a:solidFill>
                <a:latin typeface="Calibri"/>
              </a:rPr>
              <a:t>Transit AS</a:t>
            </a:r>
            <a:endParaRPr lang="en-US" sz="2000" b="1" dirty="0">
              <a:solidFill>
                <a:prstClr val="black"/>
              </a:solidFill>
              <a:latin typeface="Calibri"/>
            </a:endParaRPr>
          </a:p>
        </p:txBody>
      </p:sp>
      <p:sp>
        <p:nvSpPr>
          <p:cNvPr id="3" name="Freeform 2"/>
          <p:cNvSpPr/>
          <p:nvPr/>
        </p:nvSpPr>
        <p:spPr>
          <a:xfrm>
            <a:off x="2062001" y="3429000"/>
            <a:ext cx="5572110" cy="1341510"/>
          </a:xfrm>
          <a:custGeom>
            <a:avLst/>
            <a:gdLst>
              <a:gd name="connsiteX0" fmla="*/ 6345 w 5806012"/>
              <a:gd name="connsiteY0" fmla="*/ 155222 h 1341510"/>
              <a:gd name="connsiteX1" fmla="*/ 740123 w 5806012"/>
              <a:gd name="connsiteY1" fmla="*/ 1072445 h 1341510"/>
              <a:gd name="connsiteX2" fmla="*/ 4648901 w 5806012"/>
              <a:gd name="connsiteY2" fmla="*/ 1270000 h 1341510"/>
              <a:gd name="connsiteX3" fmla="*/ 5806012 w 5806012"/>
              <a:gd name="connsiteY3" fmla="*/ 0 h 1341510"/>
            </a:gdLst>
            <a:ahLst/>
            <a:cxnLst>
              <a:cxn ang="0">
                <a:pos x="connsiteX0" y="connsiteY0"/>
              </a:cxn>
              <a:cxn ang="0">
                <a:pos x="connsiteX1" y="connsiteY1"/>
              </a:cxn>
              <a:cxn ang="0">
                <a:pos x="connsiteX2" y="connsiteY2"/>
              </a:cxn>
              <a:cxn ang="0">
                <a:pos x="connsiteX3" y="connsiteY3"/>
              </a:cxn>
            </a:cxnLst>
            <a:rect l="l" t="t" r="r" b="b"/>
            <a:pathLst>
              <a:path w="5806012" h="1341510">
                <a:moveTo>
                  <a:pt x="6345" y="155222"/>
                </a:moveTo>
                <a:cubicBezTo>
                  <a:pt x="-13646" y="520935"/>
                  <a:pt x="-33636" y="886649"/>
                  <a:pt x="740123" y="1072445"/>
                </a:cubicBezTo>
                <a:cubicBezTo>
                  <a:pt x="1513882" y="1258241"/>
                  <a:pt x="3804586" y="1448741"/>
                  <a:pt x="4648901" y="1270000"/>
                </a:cubicBezTo>
                <a:cubicBezTo>
                  <a:pt x="5493216" y="1091259"/>
                  <a:pt x="5806012" y="0"/>
                  <a:pt x="5806012" y="0"/>
                </a:cubicBezTo>
              </a:path>
            </a:pathLst>
          </a:custGeom>
          <a:ln w="85725">
            <a:solidFill>
              <a:srgbClr val="008000"/>
            </a:solidFill>
            <a:headEnd type="arrow"/>
            <a:tailEnd type="arrow"/>
          </a:ln>
        </p:spPr>
        <p:style>
          <a:lnRef idx="2">
            <a:schemeClr val="accent1"/>
          </a:lnRef>
          <a:fillRef idx="0">
            <a:schemeClr val="accent1"/>
          </a:fillRef>
          <a:effectRef idx="1">
            <a:schemeClr val="accent1"/>
          </a:effectRef>
          <a:fontRef idx="minor">
            <a:schemeClr val="tx1"/>
          </a:fontRef>
        </p:style>
        <p:txBody>
          <a:bodyPr rtlCol="0" anchor="ctr"/>
          <a:lstStyle/>
          <a:p>
            <a:pPr algn="ctr" defTabSz="457200"/>
            <a:endParaRPr lang="en-US">
              <a:solidFill>
                <a:prstClr val="black"/>
              </a:solidFill>
              <a:latin typeface="Calibri"/>
            </a:endParaRPr>
          </a:p>
        </p:txBody>
      </p:sp>
      <p:sp>
        <p:nvSpPr>
          <p:cNvPr id="34" name="Cloud 33"/>
          <p:cNvSpPr/>
          <p:nvPr/>
        </p:nvSpPr>
        <p:spPr>
          <a:xfrm>
            <a:off x="134132" y="2785484"/>
            <a:ext cx="945929" cy="1096030"/>
          </a:xfrm>
          <a:prstGeom prst="cloud">
            <a:avLst/>
          </a:prstGeom>
          <a:noFill/>
          <a:ln w="85725" cap="flat">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defTabSz="457200"/>
            <a:endParaRPr lang="en-US">
              <a:solidFill>
                <a:prstClr val="white"/>
              </a:solidFill>
              <a:latin typeface="Calibri"/>
            </a:endParaRPr>
          </a:p>
        </p:txBody>
      </p:sp>
      <p:sp>
        <p:nvSpPr>
          <p:cNvPr id="35" name="Cloud 34"/>
          <p:cNvSpPr/>
          <p:nvPr/>
        </p:nvSpPr>
        <p:spPr>
          <a:xfrm>
            <a:off x="162354" y="4123500"/>
            <a:ext cx="1263815" cy="1096030"/>
          </a:xfrm>
          <a:prstGeom prst="cloud">
            <a:avLst/>
          </a:prstGeom>
          <a:noFill/>
          <a:ln w="85725" cap="flat">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defTabSz="457200"/>
            <a:endParaRPr lang="en-US">
              <a:solidFill>
                <a:prstClr val="white"/>
              </a:solidFill>
              <a:latin typeface="Calibri"/>
            </a:endParaRPr>
          </a:p>
        </p:txBody>
      </p:sp>
      <p:sp>
        <p:nvSpPr>
          <p:cNvPr id="2" name="Freeform 1"/>
          <p:cNvSpPr/>
          <p:nvPr/>
        </p:nvSpPr>
        <p:spPr>
          <a:xfrm>
            <a:off x="889000" y="3499555"/>
            <a:ext cx="6886789" cy="1553984"/>
          </a:xfrm>
          <a:custGeom>
            <a:avLst/>
            <a:gdLst>
              <a:gd name="connsiteX0" fmla="*/ 0 w 6886789"/>
              <a:gd name="connsiteY0" fmla="*/ 1255889 h 1553984"/>
              <a:gd name="connsiteX1" fmla="*/ 5799667 w 6886789"/>
              <a:gd name="connsiteY1" fmla="*/ 1467556 h 1553984"/>
              <a:gd name="connsiteX2" fmla="*/ 6886222 w 6886789"/>
              <a:gd name="connsiteY2" fmla="*/ 0 h 1553984"/>
            </a:gdLst>
            <a:ahLst/>
            <a:cxnLst>
              <a:cxn ang="0">
                <a:pos x="connsiteX0" y="connsiteY0"/>
              </a:cxn>
              <a:cxn ang="0">
                <a:pos x="connsiteX1" y="connsiteY1"/>
              </a:cxn>
              <a:cxn ang="0">
                <a:pos x="connsiteX2" y="connsiteY2"/>
              </a:cxn>
            </a:cxnLst>
            <a:rect l="l" t="t" r="r" b="b"/>
            <a:pathLst>
              <a:path w="6886789" h="1553984">
                <a:moveTo>
                  <a:pt x="0" y="1255889"/>
                </a:moveTo>
                <a:cubicBezTo>
                  <a:pt x="2325981" y="1466380"/>
                  <a:pt x="4651963" y="1676871"/>
                  <a:pt x="5799667" y="1467556"/>
                </a:cubicBezTo>
                <a:cubicBezTo>
                  <a:pt x="6947371" y="1258241"/>
                  <a:pt x="6886222" y="0"/>
                  <a:pt x="6886222" y="0"/>
                </a:cubicBezTo>
              </a:path>
            </a:pathLst>
          </a:custGeom>
          <a:ln w="76200">
            <a:solidFill>
              <a:srgbClr val="008000"/>
            </a:solidFill>
            <a:headEnd type="arrow"/>
            <a:tailEnd type="arrow"/>
          </a:ln>
        </p:spPr>
        <p:style>
          <a:lnRef idx="2">
            <a:schemeClr val="accent1"/>
          </a:lnRef>
          <a:fillRef idx="0">
            <a:schemeClr val="accent1"/>
          </a:fillRef>
          <a:effectRef idx="1">
            <a:schemeClr val="accent1"/>
          </a:effectRef>
          <a:fontRef idx="minor">
            <a:schemeClr val="tx1"/>
          </a:fontRef>
        </p:style>
        <p:txBody>
          <a:bodyPr rtlCol="0" anchor="ctr"/>
          <a:lstStyle/>
          <a:p>
            <a:pPr algn="ctr" defTabSz="457200"/>
            <a:endParaRPr lang="en-US">
              <a:solidFill>
                <a:prstClr val="black"/>
              </a:solidFill>
              <a:latin typeface="Calibri"/>
            </a:endParaRPr>
          </a:p>
        </p:txBody>
      </p:sp>
      <p:sp>
        <p:nvSpPr>
          <p:cNvPr id="5" name="Freeform 4"/>
          <p:cNvSpPr/>
          <p:nvPr/>
        </p:nvSpPr>
        <p:spPr>
          <a:xfrm>
            <a:off x="776111" y="3316111"/>
            <a:ext cx="6942667" cy="1606905"/>
          </a:xfrm>
          <a:custGeom>
            <a:avLst/>
            <a:gdLst>
              <a:gd name="connsiteX0" fmla="*/ 0 w 6942667"/>
              <a:gd name="connsiteY0" fmla="*/ 0 h 1606905"/>
              <a:gd name="connsiteX1" fmla="*/ 1326445 w 6942667"/>
              <a:gd name="connsiteY1" fmla="*/ 1368778 h 1606905"/>
              <a:gd name="connsiteX2" fmla="*/ 3739445 w 6942667"/>
              <a:gd name="connsiteY2" fmla="*/ 1566333 h 1606905"/>
              <a:gd name="connsiteX3" fmla="*/ 5588000 w 6942667"/>
              <a:gd name="connsiteY3" fmla="*/ 1552222 h 1606905"/>
              <a:gd name="connsiteX4" fmla="*/ 6688667 w 6942667"/>
              <a:gd name="connsiteY4" fmla="*/ 1001889 h 1606905"/>
              <a:gd name="connsiteX5" fmla="*/ 6942667 w 6942667"/>
              <a:gd name="connsiteY5" fmla="*/ 183445 h 16069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42667" h="1606905">
                <a:moveTo>
                  <a:pt x="0" y="0"/>
                </a:moveTo>
                <a:cubicBezTo>
                  <a:pt x="351602" y="553861"/>
                  <a:pt x="703204" y="1107723"/>
                  <a:pt x="1326445" y="1368778"/>
                </a:cubicBezTo>
                <a:cubicBezTo>
                  <a:pt x="1949686" y="1629833"/>
                  <a:pt x="3029186" y="1535759"/>
                  <a:pt x="3739445" y="1566333"/>
                </a:cubicBezTo>
                <a:cubicBezTo>
                  <a:pt x="4449704" y="1596907"/>
                  <a:pt x="5096463" y="1646296"/>
                  <a:pt x="5588000" y="1552222"/>
                </a:cubicBezTo>
                <a:cubicBezTo>
                  <a:pt x="6079537" y="1458148"/>
                  <a:pt x="6462889" y="1230018"/>
                  <a:pt x="6688667" y="1001889"/>
                </a:cubicBezTo>
                <a:cubicBezTo>
                  <a:pt x="6914445" y="773760"/>
                  <a:pt x="6942667" y="183445"/>
                  <a:pt x="6942667" y="183445"/>
                </a:cubicBezTo>
              </a:path>
            </a:pathLst>
          </a:custGeom>
          <a:ln w="76200">
            <a:solidFill>
              <a:srgbClr val="008000"/>
            </a:solidFill>
            <a:headEnd type="arrow"/>
            <a:tailEnd type="arrow"/>
          </a:ln>
        </p:spPr>
        <p:style>
          <a:lnRef idx="2">
            <a:schemeClr val="accent1"/>
          </a:lnRef>
          <a:fillRef idx="0">
            <a:schemeClr val="accent1"/>
          </a:fillRef>
          <a:effectRef idx="1">
            <a:schemeClr val="accent1"/>
          </a:effectRef>
          <a:fontRef idx="minor">
            <a:schemeClr val="tx1"/>
          </a:fontRef>
        </p:style>
        <p:txBody>
          <a:bodyPr rtlCol="0" anchor="ctr"/>
          <a:lstStyle/>
          <a:p>
            <a:pPr algn="ctr" defTabSz="457200"/>
            <a:endParaRPr lang="en-US">
              <a:solidFill>
                <a:prstClr val="black"/>
              </a:solidFill>
              <a:latin typeface="Calibri"/>
            </a:endParaRPr>
          </a:p>
        </p:txBody>
      </p:sp>
      <p:sp>
        <p:nvSpPr>
          <p:cNvPr id="36" name="TextBox 35"/>
          <p:cNvSpPr txBox="1"/>
          <p:nvPr/>
        </p:nvSpPr>
        <p:spPr>
          <a:xfrm>
            <a:off x="1454112" y="1899678"/>
            <a:ext cx="1255923" cy="400110"/>
          </a:xfrm>
          <a:prstGeom prst="rect">
            <a:avLst/>
          </a:prstGeom>
          <a:solidFill>
            <a:srgbClr val="FFFF00"/>
          </a:solidFill>
        </p:spPr>
        <p:txBody>
          <a:bodyPr wrap="none" rtlCol="0">
            <a:spAutoFit/>
          </a:bodyPr>
          <a:lstStyle/>
          <a:p>
            <a:pPr defTabSz="457200"/>
            <a:r>
              <a:rPr lang="en-US" sz="2000" b="1" dirty="0" smtClean="0">
                <a:solidFill>
                  <a:prstClr val="black"/>
                </a:solidFill>
                <a:latin typeface="Calibri"/>
              </a:rPr>
              <a:t>Transit AS</a:t>
            </a:r>
            <a:endParaRPr lang="en-US" sz="2000" b="1" dirty="0">
              <a:solidFill>
                <a:prstClr val="black"/>
              </a:solidFill>
              <a:latin typeface="Calibri"/>
            </a:endParaRPr>
          </a:p>
        </p:txBody>
      </p:sp>
      <p:sp>
        <p:nvSpPr>
          <p:cNvPr id="7" name="TextBox 6"/>
          <p:cNvSpPr txBox="1"/>
          <p:nvPr/>
        </p:nvSpPr>
        <p:spPr>
          <a:xfrm>
            <a:off x="2830424" y="1248791"/>
            <a:ext cx="3017974" cy="523220"/>
          </a:xfrm>
          <a:prstGeom prst="rect">
            <a:avLst/>
          </a:prstGeom>
          <a:solidFill>
            <a:schemeClr val="bg1">
              <a:lumMod val="65000"/>
            </a:schemeClr>
          </a:solidFill>
          <a:ln>
            <a:solidFill>
              <a:schemeClr val="tx1"/>
            </a:solidFill>
          </a:ln>
        </p:spPr>
        <p:txBody>
          <a:bodyPr wrap="none" rtlCol="0">
            <a:spAutoFit/>
          </a:bodyPr>
          <a:lstStyle/>
          <a:p>
            <a:pPr defTabSz="457200"/>
            <a:r>
              <a:rPr lang="en-US" sz="2800" b="1" dirty="0" smtClean="0">
                <a:solidFill>
                  <a:prstClr val="black"/>
                </a:solidFill>
                <a:latin typeface="Calibri"/>
              </a:rPr>
              <a:t>Loses transit traffic</a:t>
            </a:r>
            <a:endParaRPr lang="en-US" sz="2800" b="1" dirty="0">
              <a:solidFill>
                <a:prstClr val="black"/>
              </a:solidFill>
              <a:latin typeface="Calibri"/>
            </a:endParaRPr>
          </a:p>
        </p:txBody>
      </p:sp>
      <p:cxnSp>
        <p:nvCxnSpPr>
          <p:cNvPr id="13" name="Straight Connector 12"/>
          <p:cNvCxnSpPr/>
          <p:nvPr/>
        </p:nvCxnSpPr>
        <p:spPr>
          <a:xfrm flipV="1">
            <a:off x="2494838" y="1772011"/>
            <a:ext cx="1157683" cy="649956"/>
          </a:xfrm>
          <a:prstGeom prst="line">
            <a:avLst/>
          </a:prstGeom>
          <a:ln w="57150" cmpd="sng">
            <a:solidFill>
              <a:srgbClr val="000000"/>
            </a:solidFill>
          </a:ln>
        </p:spPr>
        <p:style>
          <a:lnRef idx="2">
            <a:schemeClr val="accent1"/>
          </a:lnRef>
          <a:fillRef idx="0">
            <a:schemeClr val="accent1"/>
          </a:fillRef>
          <a:effectRef idx="1">
            <a:schemeClr val="accent1"/>
          </a:effectRef>
          <a:fontRef idx="minor">
            <a:schemeClr val="tx1"/>
          </a:fontRef>
        </p:style>
      </p:cxnSp>
      <p:sp>
        <p:nvSpPr>
          <p:cNvPr id="41" name="TextBox 40"/>
          <p:cNvSpPr txBox="1"/>
          <p:nvPr/>
        </p:nvSpPr>
        <p:spPr>
          <a:xfrm>
            <a:off x="3176473" y="5818598"/>
            <a:ext cx="1810136" cy="523220"/>
          </a:xfrm>
          <a:prstGeom prst="rect">
            <a:avLst/>
          </a:prstGeom>
          <a:solidFill>
            <a:schemeClr val="bg1">
              <a:lumMod val="65000"/>
            </a:schemeClr>
          </a:solidFill>
          <a:ln>
            <a:solidFill>
              <a:schemeClr val="tx1"/>
            </a:solidFill>
          </a:ln>
        </p:spPr>
        <p:txBody>
          <a:bodyPr wrap="none" rtlCol="0">
            <a:spAutoFit/>
          </a:bodyPr>
          <a:lstStyle/>
          <a:p>
            <a:pPr defTabSz="457200"/>
            <a:r>
              <a:rPr lang="en-US" sz="2800" b="1" dirty="0" smtClean="0">
                <a:solidFill>
                  <a:prstClr val="black"/>
                </a:solidFill>
                <a:latin typeface="Calibri"/>
              </a:rPr>
              <a:t>Over-loads</a:t>
            </a:r>
            <a:endParaRPr lang="en-US" sz="2800" b="1" dirty="0">
              <a:solidFill>
                <a:prstClr val="black"/>
              </a:solidFill>
              <a:latin typeface="Calibri"/>
            </a:endParaRPr>
          </a:p>
        </p:txBody>
      </p:sp>
      <p:cxnSp>
        <p:nvCxnSpPr>
          <p:cNvPr id="42" name="Straight Connector 41"/>
          <p:cNvCxnSpPr/>
          <p:nvPr/>
        </p:nvCxnSpPr>
        <p:spPr>
          <a:xfrm>
            <a:off x="2817812" y="5014195"/>
            <a:ext cx="1153483" cy="793281"/>
          </a:xfrm>
          <a:prstGeom prst="line">
            <a:avLst/>
          </a:prstGeom>
          <a:ln w="57150" cmpd="sng">
            <a:solidFill>
              <a:srgbClr val="000000"/>
            </a:solidFill>
          </a:ln>
        </p:spPr>
        <p:style>
          <a:lnRef idx="2">
            <a:schemeClr val="accent1"/>
          </a:lnRef>
          <a:fillRef idx="0">
            <a:schemeClr val="accent1"/>
          </a:fillRef>
          <a:effectRef idx="1">
            <a:schemeClr val="accent1"/>
          </a:effectRef>
          <a:fontRef idx="minor">
            <a:schemeClr val="tx1"/>
          </a:fontRef>
        </p:style>
      </p:cxnSp>
      <p:sp>
        <p:nvSpPr>
          <p:cNvPr id="6" name="Footer Placeholder 5"/>
          <p:cNvSpPr>
            <a:spLocks noGrp="1"/>
          </p:cNvSpPr>
          <p:nvPr>
            <p:ph type="ftr" sz="quarter" idx="11"/>
          </p:nvPr>
        </p:nvSpPr>
        <p:spPr/>
        <p:txBody>
          <a:bodyPr/>
          <a:lstStyle/>
          <a:p>
            <a:r>
              <a:rPr lang="en-US" smtClean="0">
                <a:solidFill>
                  <a:prstClr val="black">
                    <a:tint val="75000"/>
                  </a:prstClr>
                </a:solidFill>
                <a:latin typeface="Calibri"/>
              </a:rPr>
              <a:t>CS660 - Advanced Information Assurance - UMassAmherst</a:t>
            </a:r>
            <a:endParaRPr lang="en-US">
              <a:solidFill>
                <a:prstClr val="black">
                  <a:tint val="75000"/>
                </a:prstClr>
              </a:solidFill>
              <a:latin typeface="Calibri"/>
            </a:endParaRPr>
          </a:p>
        </p:txBody>
      </p:sp>
    </p:spTree>
    <p:extLst>
      <p:ext uri="{BB962C8B-B14F-4D97-AF65-F5344CB8AC3E}">
        <p14:creationId xmlns:p14="http://schemas.microsoft.com/office/powerpoint/2010/main" val="34495848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1"/>
                                        </p:tgtEl>
                                        <p:attrNameLst>
                                          <p:attrName>style.visibility</p:attrName>
                                        </p:attrNameLst>
                                      </p:cBhvr>
                                      <p:to>
                                        <p:strVal val="visible"/>
                                      </p:to>
                                    </p:set>
                                    <p:animEffect transition="in" filter="fade">
                                      <p:cBhvr>
                                        <p:cTn id="7" dur="500"/>
                                        <p:tgtEl>
                                          <p:spTgt spid="41"/>
                                        </p:tgtEl>
                                      </p:cBhvr>
                                    </p:animEffect>
                                  </p:childTnLst>
                                </p:cTn>
                              </p:par>
                              <p:par>
                                <p:cTn id="8" presetID="10" presetClass="entr" presetSubtype="0" fill="hold" nodeType="withEffect">
                                  <p:stCondLst>
                                    <p:cond delay="0"/>
                                  </p:stCondLst>
                                  <p:childTnLst>
                                    <p:set>
                                      <p:cBhvr>
                                        <p:cTn id="9" dur="1" fill="hold">
                                          <p:stCondLst>
                                            <p:cond delay="0"/>
                                          </p:stCondLst>
                                        </p:cTn>
                                        <p:tgtEl>
                                          <p:spTgt spid="42"/>
                                        </p:tgtEl>
                                        <p:attrNameLst>
                                          <p:attrName>style.visibility</p:attrName>
                                        </p:attrNameLst>
                                      </p:cBhvr>
                                      <p:to>
                                        <p:strVal val="visible"/>
                                      </p:to>
                                    </p:set>
                                    <p:animEffect transition="in" filter="fade">
                                      <p:cBhvr>
                                        <p:cTn id="10" dur="500"/>
                                        <p:tgtEl>
                                          <p:spTgt spid="42"/>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7"/>
                                        </p:tgtEl>
                                        <p:attrNameLst>
                                          <p:attrName>style.visibility</p:attrName>
                                        </p:attrNameLst>
                                      </p:cBhvr>
                                      <p:to>
                                        <p:strVal val="visible"/>
                                      </p:to>
                                    </p:set>
                                    <p:animEffect transition="in" filter="fade">
                                      <p:cBhvr>
                                        <p:cTn id="13" dur="500"/>
                                        <p:tgtEl>
                                          <p:spTgt spid="7"/>
                                        </p:tgtEl>
                                      </p:cBhvr>
                                    </p:animEffect>
                                  </p:childTnLst>
                                </p:cTn>
                              </p:par>
                              <p:par>
                                <p:cTn id="14" presetID="10" presetClass="entr" presetSubtype="0" fill="hold" nodeType="withEffect">
                                  <p:stCondLst>
                                    <p:cond delay="0"/>
                                  </p:stCondLst>
                                  <p:childTnLst>
                                    <p:set>
                                      <p:cBhvr>
                                        <p:cTn id="15" dur="1" fill="hold">
                                          <p:stCondLst>
                                            <p:cond delay="0"/>
                                          </p:stCondLst>
                                        </p:cTn>
                                        <p:tgtEl>
                                          <p:spTgt spid="13"/>
                                        </p:tgtEl>
                                        <p:attrNameLst>
                                          <p:attrName>style.visibility</p:attrName>
                                        </p:attrNameLst>
                                      </p:cBhvr>
                                      <p:to>
                                        <p:strVal val="visible"/>
                                      </p:to>
                                    </p:set>
                                    <p:animEffect transition="in" filter="fade">
                                      <p:cBhvr>
                                        <p:cTn id="16"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41"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Simulations</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Use CBGP simulator for BGP</a:t>
            </a:r>
          </a:p>
          <a:p>
            <a:pPr lvl="1"/>
            <a:r>
              <a:rPr lang="en-US" dirty="0" smtClean="0"/>
              <a:t>Python wrapper </a:t>
            </a:r>
          </a:p>
          <a:p>
            <a:r>
              <a:rPr lang="en-US" dirty="0" smtClean="0"/>
              <a:t>Datasets:</a:t>
            </a:r>
          </a:p>
          <a:p>
            <a:pPr lvl="1"/>
            <a:r>
              <a:rPr lang="en-US" dirty="0" smtClean="0"/>
              <a:t>Geographic location (</a:t>
            </a:r>
            <a:r>
              <a:rPr lang="en-US" dirty="0" err="1"/>
              <a:t>GeoLite</a:t>
            </a:r>
            <a:r>
              <a:rPr lang="en-US" dirty="0"/>
              <a:t> </a:t>
            </a:r>
            <a:r>
              <a:rPr lang="en-US" dirty="0" smtClean="0"/>
              <a:t>dataset)</a:t>
            </a:r>
          </a:p>
          <a:p>
            <a:pPr lvl="1"/>
            <a:r>
              <a:rPr lang="en-US" dirty="0" smtClean="0"/>
              <a:t>AS relations (CAIDA’s inferred AS relations)</a:t>
            </a:r>
          </a:p>
          <a:p>
            <a:pPr lvl="1"/>
            <a:r>
              <a:rPr lang="en-US" dirty="0" smtClean="0"/>
              <a:t>AS ranking (CAIDA’s AS rank dataset)</a:t>
            </a:r>
          </a:p>
          <a:p>
            <a:pPr lvl="1"/>
            <a:r>
              <a:rPr lang="en-US" dirty="0" smtClean="0"/>
              <a:t>Latency (</a:t>
            </a:r>
            <a:r>
              <a:rPr lang="en-US" dirty="0" err="1" smtClean="0"/>
              <a:t>iPlane’s</a:t>
            </a:r>
            <a:r>
              <a:rPr lang="en-US" dirty="0" smtClean="0"/>
              <a:t> Inter-</a:t>
            </a:r>
            <a:r>
              <a:rPr lang="en-US" dirty="0" err="1" smtClean="0"/>
              <a:t>PoP</a:t>
            </a:r>
            <a:r>
              <a:rPr lang="en-US" dirty="0" smtClean="0"/>
              <a:t> links dataset)</a:t>
            </a:r>
          </a:p>
          <a:p>
            <a:pPr lvl="1"/>
            <a:r>
              <a:rPr lang="en-US" dirty="0" smtClean="0"/>
              <a:t>Network origin (</a:t>
            </a:r>
            <a:r>
              <a:rPr lang="en-US" dirty="0" err="1" smtClean="0"/>
              <a:t>iPlane’s</a:t>
            </a:r>
            <a:r>
              <a:rPr lang="en-US" dirty="0" smtClean="0"/>
              <a:t> Origin AS mapping dataset)</a:t>
            </a:r>
            <a:endParaRPr lang="en-US" dirty="0"/>
          </a:p>
          <a:p>
            <a:r>
              <a:rPr lang="en-US" dirty="0" smtClean="0"/>
              <a:t>Analyze RAD for</a:t>
            </a:r>
          </a:p>
          <a:p>
            <a:pPr lvl="1"/>
            <a:r>
              <a:rPr lang="en-US" dirty="0" smtClean="0"/>
              <a:t>Various </a:t>
            </a:r>
            <a:r>
              <a:rPr lang="en-US" dirty="0"/>
              <a:t>placement </a:t>
            </a:r>
            <a:r>
              <a:rPr lang="en-US" dirty="0" smtClean="0"/>
              <a:t>strategies</a:t>
            </a:r>
          </a:p>
          <a:p>
            <a:pPr lvl="1"/>
            <a:r>
              <a:rPr lang="en-US" dirty="0" smtClean="0"/>
              <a:t>Various placement percentages</a:t>
            </a:r>
          </a:p>
          <a:p>
            <a:pPr lvl="1"/>
            <a:r>
              <a:rPr lang="en-US" dirty="0" smtClean="0"/>
              <a:t>Various target/deploying Internet regions</a:t>
            </a:r>
          </a:p>
        </p:txBody>
      </p:sp>
      <p:sp>
        <p:nvSpPr>
          <p:cNvPr id="4" name="Slide Number Placeholder 3"/>
          <p:cNvSpPr>
            <a:spLocks noGrp="1"/>
          </p:cNvSpPr>
          <p:nvPr>
            <p:ph type="sldNum" sz="quarter" idx="12"/>
          </p:nvPr>
        </p:nvSpPr>
        <p:spPr/>
        <p:txBody>
          <a:bodyPr/>
          <a:lstStyle/>
          <a:p>
            <a:fld id="{74C0455A-0D12-454A-B9D4-B7E043501F69}" type="slidenum">
              <a:rPr lang="en-US" smtClean="0">
                <a:solidFill>
                  <a:prstClr val="black">
                    <a:tint val="75000"/>
                  </a:prstClr>
                </a:solidFill>
                <a:latin typeface="Calibri"/>
              </a:rPr>
              <a:pPr/>
              <a:t>18</a:t>
            </a:fld>
            <a:endParaRPr lang="en-US">
              <a:solidFill>
                <a:prstClr val="black">
                  <a:tint val="75000"/>
                </a:prstClr>
              </a:solidFill>
              <a:latin typeface="Calibri"/>
            </a:endParaRPr>
          </a:p>
        </p:txBody>
      </p:sp>
      <p:sp>
        <p:nvSpPr>
          <p:cNvPr id="5" name="Footer Placeholder 4"/>
          <p:cNvSpPr>
            <a:spLocks noGrp="1"/>
          </p:cNvSpPr>
          <p:nvPr>
            <p:ph type="ftr" sz="quarter" idx="11"/>
          </p:nvPr>
        </p:nvSpPr>
        <p:spPr/>
        <p:txBody>
          <a:bodyPr/>
          <a:lstStyle/>
          <a:p>
            <a:r>
              <a:rPr lang="en-US" smtClean="0">
                <a:solidFill>
                  <a:prstClr val="black">
                    <a:tint val="75000"/>
                  </a:prstClr>
                </a:solidFill>
                <a:latin typeface="Calibri"/>
              </a:rPr>
              <a:t>CS660 - Advanced Information Assurance - UMassAmherst</a:t>
            </a:r>
            <a:endParaRPr lang="en-US">
              <a:solidFill>
                <a:prstClr val="black">
                  <a:tint val="75000"/>
                </a:prstClr>
              </a:solidFill>
              <a:latin typeface="Calibri"/>
            </a:endParaRPr>
          </a:p>
        </p:txBody>
      </p:sp>
    </p:spTree>
    <p:extLst>
      <p:ext uri="{BB962C8B-B14F-4D97-AF65-F5344CB8AC3E}">
        <p14:creationId xmlns:p14="http://schemas.microsoft.com/office/powerpoint/2010/main" val="108689782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Costs for the Great Firewall of China</a:t>
            </a:r>
            <a:endParaRPr lang="en-US" dirty="0"/>
          </a:p>
        </p:txBody>
      </p:sp>
      <p:sp>
        <p:nvSpPr>
          <p:cNvPr id="3" name="Content Placeholder 2"/>
          <p:cNvSpPr>
            <a:spLocks noGrp="1"/>
          </p:cNvSpPr>
          <p:nvPr>
            <p:ph idx="1"/>
          </p:nvPr>
        </p:nvSpPr>
        <p:spPr/>
        <p:txBody>
          <a:bodyPr>
            <a:normAutofit lnSpcReduction="10000"/>
          </a:bodyPr>
          <a:lstStyle/>
          <a:p>
            <a:r>
              <a:rPr lang="en-US" dirty="0" smtClean="0"/>
              <a:t>A 2% random decoy placement disconnects China from 4% of the Internet</a:t>
            </a:r>
          </a:p>
          <a:p>
            <a:r>
              <a:rPr lang="en-US" dirty="0" smtClean="0"/>
              <a:t>Additionally:</a:t>
            </a:r>
          </a:p>
          <a:p>
            <a:pPr lvl="1"/>
            <a:r>
              <a:rPr lang="en-US" dirty="0"/>
              <a:t>16% of routes become more </a:t>
            </a:r>
            <a:r>
              <a:rPr lang="en-US" dirty="0" smtClean="0"/>
              <a:t>expensive</a:t>
            </a:r>
          </a:p>
          <a:p>
            <a:pPr lvl="1"/>
            <a:r>
              <a:rPr lang="en-US" dirty="0" smtClean="0"/>
              <a:t>39% of Internet routes become longer</a:t>
            </a:r>
          </a:p>
          <a:p>
            <a:pPr lvl="1"/>
            <a:r>
              <a:rPr lang="en-US" dirty="0" smtClean="0"/>
              <a:t>Latency increases by a factor of 8</a:t>
            </a:r>
          </a:p>
          <a:p>
            <a:pPr lvl="1"/>
            <a:r>
              <a:rPr lang="en-US" dirty="0" smtClean="0"/>
              <a:t>The number of transit </a:t>
            </a:r>
            <a:r>
              <a:rPr lang="en-US" dirty="0" err="1" smtClean="0"/>
              <a:t>ASes</a:t>
            </a:r>
            <a:r>
              <a:rPr lang="en-US" dirty="0" smtClean="0"/>
              <a:t> increases by 150%</a:t>
            </a:r>
          </a:p>
          <a:p>
            <a:pPr lvl="1"/>
            <a:r>
              <a:rPr lang="en-US" dirty="0" smtClean="0"/>
              <a:t>Transit loads change drastically (one AS increases by a factor of 2800, the other decreases by 32%)</a:t>
            </a:r>
          </a:p>
          <a:p>
            <a:endParaRPr lang="en-US" dirty="0"/>
          </a:p>
        </p:txBody>
      </p:sp>
      <p:sp>
        <p:nvSpPr>
          <p:cNvPr id="4" name="Slide Number Placeholder 3"/>
          <p:cNvSpPr>
            <a:spLocks noGrp="1"/>
          </p:cNvSpPr>
          <p:nvPr>
            <p:ph type="sldNum" sz="quarter" idx="12"/>
          </p:nvPr>
        </p:nvSpPr>
        <p:spPr/>
        <p:txBody>
          <a:bodyPr/>
          <a:lstStyle/>
          <a:p>
            <a:fld id="{74C0455A-0D12-454A-B9D4-B7E043501F69}" type="slidenum">
              <a:rPr lang="en-US" smtClean="0">
                <a:solidFill>
                  <a:prstClr val="black">
                    <a:tint val="75000"/>
                  </a:prstClr>
                </a:solidFill>
                <a:latin typeface="Calibri"/>
              </a:rPr>
              <a:pPr/>
              <a:t>19</a:t>
            </a:fld>
            <a:endParaRPr lang="en-US">
              <a:solidFill>
                <a:prstClr val="black">
                  <a:tint val="75000"/>
                </a:prstClr>
              </a:solidFill>
              <a:latin typeface="Calibri"/>
            </a:endParaRPr>
          </a:p>
        </p:txBody>
      </p:sp>
      <p:sp>
        <p:nvSpPr>
          <p:cNvPr id="5" name="Footer Placeholder 4"/>
          <p:cNvSpPr>
            <a:spLocks noGrp="1"/>
          </p:cNvSpPr>
          <p:nvPr>
            <p:ph type="ftr" sz="quarter" idx="11"/>
          </p:nvPr>
        </p:nvSpPr>
        <p:spPr/>
        <p:txBody>
          <a:bodyPr/>
          <a:lstStyle/>
          <a:p>
            <a:r>
              <a:rPr lang="en-US" smtClean="0">
                <a:solidFill>
                  <a:prstClr val="black">
                    <a:tint val="75000"/>
                  </a:prstClr>
                </a:solidFill>
                <a:latin typeface="Calibri"/>
              </a:rPr>
              <a:t>CS660 - Advanced Information Assurance - UMassAmherst</a:t>
            </a:r>
            <a:endParaRPr lang="en-US">
              <a:solidFill>
                <a:prstClr val="black">
                  <a:tint val="75000"/>
                </a:prstClr>
              </a:solidFill>
              <a:latin typeface="Calibri"/>
            </a:endParaRPr>
          </a:p>
        </p:txBody>
      </p:sp>
    </p:spTree>
    <p:extLst>
      <p:ext uri="{BB962C8B-B14F-4D97-AF65-F5344CB8AC3E}">
        <p14:creationId xmlns:p14="http://schemas.microsoft.com/office/powerpoint/2010/main" val="41978222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par>
                                <p:cTn id="13" presetID="10" presetClass="entr" presetSubtype="0"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Effect transition="in" filter="fade">
                                      <p:cBhvr>
                                        <p:cTn id="15" dur="500"/>
                                        <p:tgtEl>
                                          <p:spTgt spid="3">
                                            <p:txEl>
                                              <p:pRg st="3" end="3"/>
                                            </p:txEl>
                                          </p:spTgt>
                                        </p:tgtEl>
                                      </p:cBhvr>
                                    </p:animEffect>
                                  </p:childTnLst>
                                </p:cTn>
                              </p:par>
                              <p:par>
                                <p:cTn id="16" presetID="10" presetClass="entr" presetSubtype="0" fill="hold" nodeType="withEffect">
                                  <p:stCondLst>
                                    <p:cond delay="0"/>
                                  </p:stCondLst>
                                  <p:childTnLst>
                                    <p:set>
                                      <p:cBhvr>
                                        <p:cTn id="17" dur="1" fill="hold">
                                          <p:stCondLst>
                                            <p:cond delay="0"/>
                                          </p:stCondLst>
                                        </p:cTn>
                                        <p:tgtEl>
                                          <p:spTgt spid="3">
                                            <p:txEl>
                                              <p:pRg st="4" end="4"/>
                                            </p:txEl>
                                          </p:spTgt>
                                        </p:tgtEl>
                                        <p:attrNameLst>
                                          <p:attrName>style.visibility</p:attrName>
                                        </p:attrNameLst>
                                      </p:cBhvr>
                                      <p:to>
                                        <p:strVal val="visible"/>
                                      </p:to>
                                    </p:set>
                                    <p:animEffect transition="in" filter="fade">
                                      <p:cBhvr>
                                        <p:cTn id="18" dur="500"/>
                                        <p:tgtEl>
                                          <p:spTgt spid="3">
                                            <p:txEl>
                                              <p:pRg st="4" end="4"/>
                                            </p:txEl>
                                          </p:spTgt>
                                        </p:tgtEl>
                                      </p:cBhvr>
                                    </p:animEffect>
                                  </p:childTnLst>
                                </p:cTn>
                              </p:par>
                              <p:par>
                                <p:cTn id="19" presetID="10" presetClass="entr" presetSubtype="0" fill="hold"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animEffect transition="in" filter="fade">
                                      <p:cBhvr>
                                        <p:cTn id="21" dur="500"/>
                                        <p:tgtEl>
                                          <p:spTgt spid="3">
                                            <p:txEl>
                                              <p:pRg st="5" end="5"/>
                                            </p:txEl>
                                          </p:spTgt>
                                        </p:tgtEl>
                                      </p:cBhvr>
                                    </p:animEffect>
                                  </p:childTnLst>
                                </p:cTn>
                              </p:par>
                              <p:par>
                                <p:cTn id="22" presetID="10" presetClass="entr" presetSubtype="0" fill="hold" nodeType="withEffect">
                                  <p:stCondLst>
                                    <p:cond delay="0"/>
                                  </p:stCondLst>
                                  <p:childTnLst>
                                    <p:set>
                                      <p:cBhvr>
                                        <p:cTn id="23" dur="1" fill="hold">
                                          <p:stCondLst>
                                            <p:cond delay="0"/>
                                          </p:stCondLst>
                                        </p:cTn>
                                        <p:tgtEl>
                                          <p:spTgt spid="3">
                                            <p:txEl>
                                              <p:pRg st="6" end="6"/>
                                            </p:txEl>
                                          </p:spTgt>
                                        </p:tgtEl>
                                        <p:attrNameLst>
                                          <p:attrName>style.visibility</p:attrName>
                                        </p:attrNameLst>
                                      </p:cBhvr>
                                      <p:to>
                                        <p:strVal val="visible"/>
                                      </p:to>
                                    </p:set>
                                    <p:animEffect transition="in" filter="fade">
                                      <p:cBhvr>
                                        <p:cTn id="24"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Review questions</a:t>
            </a:r>
            <a:endParaRPr lang="en-US" dirty="0"/>
          </a:p>
        </p:txBody>
      </p:sp>
      <p:sp>
        <p:nvSpPr>
          <p:cNvPr id="3" name="Content Placeholder 2"/>
          <p:cNvSpPr>
            <a:spLocks noGrp="1"/>
          </p:cNvSpPr>
          <p:nvPr>
            <p:ph idx="1"/>
          </p:nvPr>
        </p:nvSpPr>
        <p:spPr/>
        <p:txBody>
          <a:bodyPr/>
          <a:lstStyle/>
          <a:p>
            <a:pPr marL="457200" indent="-457200">
              <a:buFont typeface="+mj-lt"/>
              <a:buAutoNum type="arabicPeriod"/>
            </a:pPr>
            <a:r>
              <a:rPr lang="en-US" dirty="0" smtClean="0"/>
              <a:t>What type of censor adversary does decoy routing assume?</a:t>
            </a:r>
          </a:p>
          <a:p>
            <a:pPr marL="457200" indent="-457200">
              <a:buFont typeface="+mj-lt"/>
              <a:buAutoNum type="arabicPeriod"/>
            </a:pPr>
            <a:r>
              <a:rPr lang="en-US" dirty="0" smtClean="0"/>
              <a:t>How does it try to evade this type of censor? </a:t>
            </a:r>
          </a:p>
          <a:p>
            <a:pPr marL="457200" indent="-457200">
              <a:buFont typeface="+mj-lt"/>
              <a:buAutoNum type="arabicPeriod"/>
            </a:pPr>
            <a:r>
              <a:rPr lang="en-US" dirty="0" smtClean="0"/>
              <a:t>Describe how decoy routing works.</a:t>
            </a:r>
          </a:p>
          <a:p>
            <a:pPr marL="457200" indent="-457200">
              <a:buFont typeface="+mj-lt"/>
              <a:buAutoNum type="arabicPeriod"/>
            </a:pPr>
            <a:r>
              <a:rPr lang="en-US" dirty="0" smtClean="0"/>
              <a:t>What is a sentinel? What is its purpose? Give an example.</a:t>
            </a:r>
          </a:p>
          <a:p>
            <a:pPr marL="457200" indent="-457200">
              <a:buFont typeface="+mj-lt"/>
              <a:buAutoNum type="arabicPeriod"/>
            </a:pPr>
            <a:r>
              <a:rPr lang="en-US" dirty="0" smtClean="0"/>
              <a:t>Why would operators be reluctant to deploy Telex/</a:t>
            </a:r>
            <a:r>
              <a:rPr lang="en-US" dirty="0" err="1" smtClean="0"/>
              <a:t>Cirripede</a:t>
            </a:r>
            <a:r>
              <a:rPr lang="en-US" dirty="0" smtClean="0"/>
              <a:t>?</a:t>
            </a:r>
          </a:p>
          <a:p>
            <a:pPr marL="457200" indent="-457200">
              <a:buFont typeface="+mj-lt"/>
              <a:buAutoNum type="arabicPeriod"/>
            </a:pPr>
            <a:r>
              <a:rPr lang="en-US" dirty="0" smtClean="0"/>
              <a:t>What property of Tap Dance is meant to reduce operator reluctance?</a:t>
            </a:r>
          </a:p>
          <a:p>
            <a:pPr marL="457200" indent="-457200">
              <a:buFont typeface="+mj-lt"/>
              <a:buAutoNum type="arabicPeriod"/>
            </a:pPr>
            <a:r>
              <a:rPr lang="en-US" dirty="0" smtClean="0"/>
              <a:t>What key observation does Tap Dance use to suppress a response from the legitimate server? Why does this type of packet not get a response from the server?</a:t>
            </a:r>
          </a:p>
          <a:p>
            <a:pPr marL="457200" indent="-457200">
              <a:buFont typeface="+mj-lt"/>
              <a:buAutoNum type="arabicPeriod"/>
            </a:pPr>
            <a:endParaRPr lang="en-US" dirty="0"/>
          </a:p>
        </p:txBody>
      </p:sp>
    </p:spTree>
    <p:extLst>
      <p:ext uri="{BB962C8B-B14F-4D97-AF65-F5344CB8AC3E}">
        <p14:creationId xmlns:p14="http://schemas.microsoft.com/office/powerpoint/2010/main" val="11343096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Strategic placement</a:t>
            </a:r>
            <a:endParaRPr lang="en-US" dirty="0"/>
          </a:p>
        </p:txBody>
      </p:sp>
      <p:sp>
        <p:nvSpPr>
          <p:cNvPr id="3" name="Content Placeholder 2"/>
          <p:cNvSpPr>
            <a:spLocks noGrp="1"/>
          </p:cNvSpPr>
          <p:nvPr>
            <p:ph idx="1"/>
          </p:nvPr>
        </p:nvSpPr>
        <p:spPr/>
        <p:txBody>
          <a:bodyPr>
            <a:normAutofit/>
          </a:bodyPr>
          <a:lstStyle/>
          <a:p>
            <a:r>
              <a:rPr lang="en-US" dirty="0" smtClean="0"/>
              <a:t>RAD considers random selection for decoy </a:t>
            </a:r>
            <a:r>
              <a:rPr lang="en-US" dirty="0" err="1" smtClean="0"/>
              <a:t>ASes</a:t>
            </a:r>
            <a:endParaRPr lang="en-US" dirty="0"/>
          </a:p>
          <a:p>
            <a:pPr lvl="1"/>
            <a:r>
              <a:rPr lang="en-US" dirty="0" smtClean="0"/>
              <a:t>This mostly selects edge </a:t>
            </a:r>
            <a:r>
              <a:rPr lang="en-US" dirty="0" err="1" smtClean="0"/>
              <a:t>ASes</a:t>
            </a:r>
            <a:r>
              <a:rPr lang="en-US" dirty="0" smtClean="0"/>
              <a:t> </a:t>
            </a:r>
          </a:p>
          <a:p>
            <a:pPr lvl="1"/>
            <a:r>
              <a:rPr lang="en-US" dirty="0" smtClean="0"/>
              <a:t>Decoys should be deployed in transit </a:t>
            </a:r>
            <a:r>
              <a:rPr lang="en-US" dirty="0" err="1" smtClean="0"/>
              <a:t>ASes</a:t>
            </a:r>
            <a:r>
              <a:rPr lang="en-US" dirty="0" smtClean="0"/>
              <a:t> instead</a:t>
            </a:r>
          </a:p>
          <a:p>
            <a:pPr lvl="2"/>
            <a:r>
              <a:rPr lang="en-US" dirty="0" smtClean="0"/>
              <a:t>For better </a:t>
            </a:r>
            <a:r>
              <a:rPr lang="en-US" dirty="0" err="1" smtClean="0"/>
              <a:t>unobservability</a:t>
            </a:r>
            <a:endParaRPr lang="en-US" dirty="0" smtClean="0"/>
          </a:p>
          <a:p>
            <a:pPr lvl="2"/>
            <a:r>
              <a:rPr lang="en-US" dirty="0" smtClean="0"/>
              <a:t>For better resistance to blocking</a:t>
            </a:r>
            <a:endParaRPr lang="en-US" dirty="0"/>
          </a:p>
        </p:txBody>
      </p:sp>
      <p:sp>
        <p:nvSpPr>
          <p:cNvPr id="6" name="Slide Number Placeholder 5"/>
          <p:cNvSpPr>
            <a:spLocks noGrp="1"/>
          </p:cNvSpPr>
          <p:nvPr>
            <p:ph type="sldNum" sz="quarter" idx="12"/>
          </p:nvPr>
        </p:nvSpPr>
        <p:spPr/>
        <p:txBody>
          <a:bodyPr/>
          <a:lstStyle/>
          <a:p>
            <a:fld id="{74C0455A-0D12-454A-B9D4-B7E043501F69}" type="slidenum">
              <a:rPr lang="en-US" smtClean="0">
                <a:solidFill>
                  <a:prstClr val="black">
                    <a:tint val="75000"/>
                  </a:prstClr>
                </a:solidFill>
                <a:latin typeface="Calibri"/>
              </a:rPr>
              <a:pPr/>
              <a:t>20</a:t>
            </a:fld>
            <a:endParaRPr lang="en-US">
              <a:solidFill>
                <a:prstClr val="black">
                  <a:tint val="75000"/>
                </a:prstClr>
              </a:solidFill>
              <a:latin typeface="Calibri"/>
            </a:endParaRPr>
          </a:p>
        </p:txBody>
      </p:sp>
      <p:pic>
        <p:nvPicPr>
          <p:cNvPr id="7" name="Picture 6" descr="customercone.eps"/>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843825" y="3794067"/>
            <a:ext cx="3538293" cy="2653719"/>
          </a:xfrm>
          <a:prstGeom prst="rect">
            <a:avLst/>
          </a:prstGeom>
        </p:spPr>
      </p:pic>
      <p:sp>
        <p:nvSpPr>
          <p:cNvPr id="8" name="TextBox 7"/>
          <p:cNvSpPr txBox="1"/>
          <p:nvPr/>
        </p:nvSpPr>
        <p:spPr>
          <a:xfrm>
            <a:off x="6507506" y="4764587"/>
            <a:ext cx="2316955" cy="954107"/>
          </a:xfrm>
          <a:prstGeom prst="rect">
            <a:avLst/>
          </a:prstGeom>
          <a:solidFill>
            <a:schemeClr val="bg1">
              <a:lumMod val="65000"/>
            </a:schemeClr>
          </a:solidFill>
          <a:ln>
            <a:solidFill>
              <a:schemeClr val="tx1"/>
            </a:solidFill>
          </a:ln>
        </p:spPr>
        <p:txBody>
          <a:bodyPr wrap="square" rtlCol="0">
            <a:spAutoFit/>
          </a:bodyPr>
          <a:lstStyle/>
          <a:p>
            <a:pPr defTabSz="457200"/>
            <a:r>
              <a:rPr lang="en-US" sz="2800" b="1" dirty="0" smtClean="0">
                <a:solidFill>
                  <a:prstClr val="black"/>
                </a:solidFill>
                <a:latin typeface="Calibri"/>
              </a:rPr>
              <a:t>86% are edge </a:t>
            </a:r>
            <a:r>
              <a:rPr lang="en-US" sz="2800" b="1" dirty="0" err="1" smtClean="0">
                <a:solidFill>
                  <a:prstClr val="black"/>
                </a:solidFill>
                <a:latin typeface="Calibri"/>
              </a:rPr>
              <a:t>ASes</a:t>
            </a:r>
            <a:endParaRPr lang="en-US" sz="2800" b="1" dirty="0">
              <a:solidFill>
                <a:prstClr val="black"/>
              </a:solidFill>
              <a:latin typeface="Calibri"/>
            </a:endParaRPr>
          </a:p>
        </p:txBody>
      </p:sp>
      <p:sp>
        <p:nvSpPr>
          <p:cNvPr id="4" name="Footer Placeholder 3"/>
          <p:cNvSpPr>
            <a:spLocks noGrp="1"/>
          </p:cNvSpPr>
          <p:nvPr>
            <p:ph type="ftr" sz="quarter" idx="11"/>
          </p:nvPr>
        </p:nvSpPr>
        <p:spPr/>
        <p:txBody>
          <a:bodyPr/>
          <a:lstStyle/>
          <a:p>
            <a:r>
              <a:rPr lang="en-US" smtClean="0">
                <a:solidFill>
                  <a:prstClr val="black">
                    <a:tint val="75000"/>
                  </a:prstClr>
                </a:solidFill>
                <a:latin typeface="Calibri"/>
              </a:rPr>
              <a:t>CS660 - Advanced Information Assurance - UMassAmherst</a:t>
            </a:r>
            <a:endParaRPr lang="en-US">
              <a:solidFill>
                <a:prstClr val="black">
                  <a:tint val="75000"/>
                </a:prstClr>
              </a:solidFill>
              <a:latin typeface="Calibri"/>
            </a:endParaRPr>
          </a:p>
        </p:txBody>
      </p:sp>
    </p:spTree>
    <p:extLst>
      <p:ext uri="{BB962C8B-B14F-4D97-AF65-F5344CB8AC3E}">
        <p14:creationId xmlns:p14="http://schemas.microsoft.com/office/powerpoint/2010/main" val="15167237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Strategic placement</a:t>
            </a:r>
          </a:p>
        </p:txBody>
      </p:sp>
      <p:sp>
        <p:nvSpPr>
          <p:cNvPr id="4" name="Slide Number Placeholder 3"/>
          <p:cNvSpPr>
            <a:spLocks noGrp="1"/>
          </p:cNvSpPr>
          <p:nvPr>
            <p:ph type="sldNum" sz="quarter" idx="12"/>
          </p:nvPr>
        </p:nvSpPr>
        <p:spPr/>
        <p:txBody>
          <a:bodyPr/>
          <a:lstStyle/>
          <a:p>
            <a:fld id="{74C0455A-0D12-454A-B9D4-B7E043501F69}" type="slidenum">
              <a:rPr lang="en-US" smtClean="0">
                <a:solidFill>
                  <a:prstClr val="black">
                    <a:tint val="75000"/>
                  </a:prstClr>
                </a:solidFill>
                <a:latin typeface="Calibri"/>
              </a:rPr>
              <a:pPr/>
              <a:t>21</a:t>
            </a:fld>
            <a:endParaRPr lang="en-US">
              <a:solidFill>
                <a:prstClr val="black">
                  <a:tint val="75000"/>
                </a:prstClr>
              </a:solidFill>
              <a:latin typeface="Calibri"/>
            </a:endParaRPr>
          </a:p>
        </p:txBody>
      </p:sp>
      <p:pic>
        <p:nvPicPr>
          <p:cNvPr id="5" name="Picture 4" descr="Screen Shot 2014-02-23 at 8.24.18 P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47333" y="1783455"/>
            <a:ext cx="5297312" cy="4073189"/>
          </a:xfrm>
          <a:prstGeom prst="rect">
            <a:avLst/>
          </a:prstGeom>
        </p:spPr>
      </p:pic>
      <p:sp>
        <p:nvSpPr>
          <p:cNvPr id="6" name="TextBox 5"/>
          <p:cNvSpPr txBox="1"/>
          <p:nvPr/>
        </p:nvSpPr>
        <p:spPr>
          <a:xfrm>
            <a:off x="3783251" y="6184144"/>
            <a:ext cx="2852639" cy="523220"/>
          </a:xfrm>
          <a:prstGeom prst="rect">
            <a:avLst/>
          </a:prstGeom>
          <a:solidFill>
            <a:schemeClr val="bg1">
              <a:lumMod val="65000"/>
            </a:schemeClr>
          </a:solidFill>
          <a:ln>
            <a:solidFill>
              <a:schemeClr val="tx1"/>
            </a:solidFill>
          </a:ln>
        </p:spPr>
        <p:txBody>
          <a:bodyPr wrap="none" rtlCol="0">
            <a:spAutoFit/>
          </a:bodyPr>
          <a:lstStyle/>
          <a:p>
            <a:pPr defTabSz="457200"/>
            <a:r>
              <a:rPr lang="en-US" sz="2800" b="1" dirty="0" smtClean="0">
                <a:solidFill>
                  <a:prstClr val="black"/>
                </a:solidFill>
                <a:latin typeface="Calibri"/>
              </a:rPr>
              <a:t>4% unreachability</a:t>
            </a:r>
            <a:endParaRPr lang="en-US" sz="2800" b="1" dirty="0">
              <a:solidFill>
                <a:prstClr val="black"/>
              </a:solidFill>
              <a:latin typeface="Calibri"/>
            </a:endParaRPr>
          </a:p>
        </p:txBody>
      </p:sp>
      <p:cxnSp>
        <p:nvCxnSpPr>
          <p:cNvPr id="7" name="Straight Connector 6"/>
          <p:cNvCxnSpPr/>
          <p:nvPr/>
        </p:nvCxnSpPr>
        <p:spPr>
          <a:xfrm>
            <a:off x="3410479" y="5379741"/>
            <a:ext cx="1153483" cy="793281"/>
          </a:xfrm>
          <a:prstGeom prst="line">
            <a:avLst/>
          </a:prstGeom>
          <a:ln w="57150" cmpd="sng">
            <a:solidFill>
              <a:srgbClr val="000000"/>
            </a:solidFill>
          </a:ln>
        </p:spPr>
        <p:style>
          <a:lnRef idx="2">
            <a:schemeClr val="accent1"/>
          </a:lnRef>
          <a:fillRef idx="0">
            <a:schemeClr val="accent1"/>
          </a:fillRef>
          <a:effectRef idx="1">
            <a:schemeClr val="accent1"/>
          </a:effectRef>
          <a:fontRef idx="minor">
            <a:schemeClr val="tx1"/>
          </a:fontRef>
        </p:style>
      </p:cxnSp>
      <p:sp>
        <p:nvSpPr>
          <p:cNvPr id="8" name="TextBox 7"/>
          <p:cNvSpPr txBox="1"/>
          <p:nvPr/>
        </p:nvSpPr>
        <p:spPr>
          <a:xfrm>
            <a:off x="0" y="2441877"/>
            <a:ext cx="3034630" cy="523220"/>
          </a:xfrm>
          <a:prstGeom prst="rect">
            <a:avLst/>
          </a:prstGeom>
          <a:solidFill>
            <a:schemeClr val="bg1">
              <a:lumMod val="65000"/>
            </a:schemeClr>
          </a:solidFill>
          <a:ln>
            <a:solidFill>
              <a:schemeClr val="tx1"/>
            </a:solidFill>
          </a:ln>
        </p:spPr>
        <p:txBody>
          <a:bodyPr wrap="none" rtlCol="0">
            <a:spAutoFit/>
          </a:bodyPr>
          <a:lstStyle/>
          <a:p>
            <a:pPr defTabSz="457200"/>
            <a:r>
              <a:rPr lang="en-US" sz="2800" b="1" dirty="0" smtClean="0">
                <a:solidFill>
                  <a:prstClr val="black"/>
                </a:solidFill>
                <a:latin typeface="Calibri"/>
              </a:rPr>
              <a:t>20% unreachability</a:t>
            </a:r>
            <a:endParaRPr lang="en-US" sz="2800" b="1" dirty="0">
              <a:solidFill>
                <a:prstClr val="black"/>
              </a:solidFill>
              <a:latin typeface="Calibri"/>
            </a:endParaRPr>
          </a:p>
        </p:txBody>
      </p:sp>
      <p:cxnSp>
        <p:nvCxnSpPr>
          <p:cNvPr id="9" name="Straight Connector 8"/>
          <p:cNvCxnSpPr/>
          <p:nvPr/>
        </p:nvCxnSpPr>
        <p:spPr>
          <a:xfrm>
            <a:off x="1446760" y="2965097"/>
            <a:ext cx="1907275" cy="1821862"/>
          </a:xfrm>
          <a:prstGeom prst="line">
            <a:avLst/>
          </a:prstGeom>
          <a:ln w="57150" cmpd="sng">
            <a:solidFill>
              <a:srgbClr val="000000"/>
            </a:solidFill>
          </a:ln>
        </p:spPr>
        <p:style>
          <a:lnRef idx="2">
            <a:schemeClr val="accent1"/>
          </a:lnRef>
          <a:fillRef idx="0">
            <a:schemeClr val="accent1"/>
          </a:fillRef>
          <a:effectRef idx="1">
            <a:schemeClr val="accent1"/>
          </a:effectRef>
          <a:fontRef idx="minor">
            <a:schemeClr val="tx1"/>
          </a:fontRef>
        </p:style>
      </p:cxnSp>
      <p:sp>
        <p:nvSpPr>
          <p:cNvPr id="12" name="TextBox 11"/>
          <p:cNvSpPr txBox="1"/>
          <p:nvPr/>
        </p:nvSpPr>
        <p:spPr>
          <a:xfrm>
            <a:off x="4667956" y="3261428"/>
            <a:ext cx="3034630" cy="523220"/>
          </a:xfrm>
          <a:prstGeom prst="rect">
            <a:avLst/>
          </a:prstGeom>
          <a:solidFill>
            <a:schemeClr val="bg1">
              <a:lumMod val="65000"/>
            </a:schemeClr>
          </a:solidFill>
          <a:ln>
            <a:solidFill>
              <a:schemeClr val="tx1"/>
            </a:solidFill>
          </a:ln>
        </p:spPr>
        <p:txBody>
          <a:bodyPr wrap="none" rtlCol="0">
            <a:spAutoFit/>
          </a:bodyPr>
          <a:lstStyle/>
          <a:p>
            <a:pPr defTabSz="457200"/>
            <a:r>
              <a:rPr lang="en-US" sz="2800" b="1" dirty="0" smtClean="0">
                <a:solidFill>
                  <a:prstClr val="black"/>
                </a:solidFill>
                <a:latin typeface="Calibri"/>
              </a:rPr>
              <a:t>43% unreachability</a:t>
            </a:r>
            <a:endParaRPr lang="en-US" sz="2800" b="1" dirty="0">
              <a:solidFill>
                <a:prstClr val="black"/>
              </a:solidFill>
              <a:latin typeface="Calibri"/>
            </a:endParaRPr>
          </a:p>
        </p:txBody>
      </p:sp>
      <p:cxnSp>
        <p:nvCxnSpPr>
          <p:cNvPr id="13" name="Straight Connector 12"/>
          <p:cNvCxnSpPr/>
          <p:nvPr/>
        </p:nvCxnSpPr>
        <p:spPr>
          <a:xfrm flipV="1">
            <a:off x="3339924" y="3537149"/>
            <a:ext cx="1313921" cy="333051"/>
          </a:xfrm>
          <a:prstGeom prst="line">
            <a:avLst/>
          </a:prstGeom>
          <a:ln w="57150" cmpd="sng">
            <a:solidFill>
              <a:srgbClr val="000000"/>
            </a:solidFill>
          </a:ln>
        </p:spPr>
        <p:style>
          <a:lnRef idx="2">
            <a:schemeClr val="accent1"/>
          </a:lnRef>
          <a:fillRef idx="0">
            <a:schemeClr val="accent1"/>
          </a:fillRef>
          <a:effectRef idx="1">
            <a:schemeClr val="accent1"/>
          </a:effectRef>
          <a:fontRef idx="minor">
            <a:schemeClr val="tx1"/>
          </a:fontRef>
        </p:style>
      </p:cxnSp>
      <p:sp>
        <p:nvSpPr>
          <p:cNvPr id="3" name="Footer Placeholder 2"/>
          <p:cNvSpPr>
            <a:spLocks noGrp="1"/>
          </p:cNvSpPr>
          <p:nvPr>
            <p:ph type="ftr" sz="quarter" idx="11"/>
          </p:nvPr>
        </p:nvSpPr>
        <p:spPr/>
        <p:txBody>
          <a:bodyPr/>
          <a:lstStyle/>
          <a:p>
            <a:r>
              <a:rPr lang="en-US" smtClean="0">
                <a:solidFill>
                  <a:prstClr val="black">
                    <a:tint val="75000"/>
                  </a:prstClr>
                </a:solidFill>
                <a:latin typeface="Calibri"/>
              </a:rPr>
              <a:t>CS660 - Advanced Information Assurance - UMassAmherst</a:t>
            </a:r>
            <a:endParaRPr lang="en-US">
              <a:solidFill>
                <a:prstClr val="black">
                  <a:tint val="75000"/>
                </a:prstClr>
              </a:solidFill>
              <a:latin typeface="Calibri"/>
            </a:endParaRPr>
          </a:p>
        </p:txBody>
      </p:sp>
    </p:spTree>
    <p:extLst>
      <p:ext uri="{BB962C8B-B14F-4D97-AF65-F5344CB8AC3E}">
        <p14:creationId xmlns:p14="http://schemas.microsoft.com/office/powerpoint/2010/main" val="31525364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par>
                                <p:cTn id="8" presetID="10" presetClass="entr" presetSubtype="0" fill="hold" nodeType="withEffect">
                                  <p:stCondLst>
                                    <p:cond delay="0"/>
                                  </p:stCondLst>
                                  <p:childTnLst>
                                    <p:set>
                                      <p:cBhvr>
                                        <p:cTn id="9" dur="1" fill="hold">
                                          <p:stCondLst>
                                            <p:cond delay="0"/>
                                          </p:stCondLst>
                                        </p:cTn>
                                        <p:tgtEl>
                                          <p:spTgt spid="7"/>
                                        </p:tgtEl>
                                        <p:attrNameLst>
                                          <p:attrName>style.visibility</p:attrName>
                                        </p:attrNameLst>
                                      </p:cBhvr>
                                      <p:to>
                                        <p:strVal val="visible"/>
                                      </p:to>
                                    </p:set>
                                    <p:animEffect transition="in" filter="fade">
                                      <p:cBhvr>
                                        <p:cTn id="10" dur="500"/>
                                        <p:tgtEl>
                                          <p:spTgt spid="7"/>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animEffect transition="in" filter="fade">
                                      <p:cBhvr>
                                        <p:cTn id="15" dur="500"/>
                                        <p:tgtEl>
                                          <p:spTgt spid="8"/>
                                        </p:tgtEl>
                                      </p:cBhvr>
                                    </p:animEffect>
                                  </p:childTnLst>
                                </p:cTn>
                              </p:par>
                              <p:par>
                                <p:cTn id="16" presetID="10" presetClass="entr" presetSubtype="0" fill="hold" nodeType="withEffect">
                                  <p:stCondLst>
                                    <p:cond delay="0"/>
                                  </p:stCondLst>
                                  <p:childTnLst>
                                    <p:set>
                                      <p:cBhvr>
                                        <p:cTn id="17" dur="1" fill="hold">
                                          <p:stCondLst>
                                            <p:cond delay="0"/>
                                          </p:stCondLst>
                                        </p:cTn>
                                        <p:tgtEl>
                                          <p:spTgt spid="9"/>
                                        </p:tgtEl>
                                        <p:attrNameLst>
                                          <p:attrName>style.visibility</p:attrName>
                                        </p:attrNameLst>
                                      </p:cBhvr>
                                      <p:to>
                                        <p:strVal val="visible"/>
                                      </p:to>
                                    </p:set>
                                    <p:animEffect transition="in" filter="fade">
                                      <p:cBhvr>
                                        <p:cTn id="18" dur="500"/>
                                        <p:tgtEl>
                                          <p:spTgt spid="9"/>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12"/>
                                        </p:tgtEl>
                                        <p:attrNameLst>
                                          <p:attrName>style.visibility</p:attrName>
                                        </p:attrNameLst>
                                      </p:cBhvr>
                                      <p:to>
                                        <p:strVal val="visible"/>
                                      </p:to>
                                    </p:set>
                                    <p:animEffect transition="in" filter="fade">
                                      <p:cBhvr>
                                        <p:cTn id="23" dur="500"/>
                                        <p:tgtEl>
                                          <p:spTgt spid="12"/>
                                        </p:tgtEl>
                                      </p:cBhvr>
                                    </p:animEffect>
                                  </p:childTnLst>
                                </p:cTn>
                              </p:par>
                              <p:par>
                                <p:cTn id="24" presetID="10" presetClass="entr" presetSubtype="0" fill="hold" nodeType="withEffect">
                                  <p:stCondLst>
                                    <p:cond delay="0"/>
                                  </p:stCondLst>
                                  <p:childTnLst>
                                    <p:set>
                                      <p:cBhvr>
                                        <p:cTn id="25" dur="1" fill="hold">
                                          <p:stCondLst>
                                            <p:cond delay="0"/>
                                          </p:stCondLst>
                                        </p:cTn>
                                        <p:tgtEl>
                                          <p:spTgt spid="13"/>
                                        </p:tgtEl>
                                        <p:attrNameLst>
                                          <p:attrName>style.visibility</p:attrName>
                                        </p:attrNameLst>
                                      </p:cBhvr>
                                      <p:to>
                                        <p:strVal val="visible"/>
                                      </p:to>
                                    </p:set>
                                    <p:animEffect transition="in" filter="fade">
                                      <p:cBhvr>
                                        <p:cTn id="26"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8" grpId="0" animBg="1"/>
      <p:bldP spid="12"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Lessons</a:t>
            </a:r>
            <a:endParaRPr lang="en-US" dirty="0"/>
          </a:p>
        </p:txBody>
      </p:sp>
      <p:sp>
        <p:nvSpPr>
          <p:cNvPr id="3" name="Content Placeholder 2"/>
          <p:cNvSpPr>
            <a:spLocks noGrp="1"/>
          </p:cNvSpPr>
          <p:nvPr>
            <p:ph idx="1"/>
          </p:nvPr>
        </p:nvSpPr>
        <p:spPr/>
        <p:txBody>
          <a:bodyPr>
            <a:normAutofit fontScale="92500" lnSpcReduction="10000"/>
          </a:bodyPr>
          <a:lstStyle/>
          <a:p>
            <a:pPr marL="514350" indent="-514350">
              <a:buFont typeface="+mj-lt"/>
              <a:buAutoNum type="arabicPeriod"/>
            </a:pPr>
            <a:r>
              <a:rPr lang="en-US" dirty="0" smtClean="0"/>
              <a:t>RAD is prohibitively costly to the censors</a:t>
            </a:r>
          </a:p>
          <a:p>
            <a:pPr marL="914400" lvl="1" indent="-514350"/>
            <a:r>
              <a:rPr lang="en-US" dirty="0" smtClean="0"/>
              <a:t>Monetary costs, as well as collateral damage</a:t>
            </a:r>
          </a:p>
          <a:p>
            <a:pPr marL="514350" indent="-514350">
              <a:buFont typeface="+mj-lt"/>
              <a:buAutoNum type="arabicPeriod"/>
            </a:pPr>
            <a:r>
              <a:rPr lang="en-US" dirty="0" smtClean="0"/>
              <a:t>Strategic placement of decoys significantly increases the costs to the censors</a:t>
            </a:r>
          </a:p>
          <a:p>
            <a:pPr marL="514350" indent="-514350">
              <a:buFont typeface="+mj-lt"/>
              <a:buAutoNum type="arabicPeriod"/>
            </a:pPr>
            <a:r>
              <a:rPr lang="en-US" dirty="0" smtClean="0"/>
              <a:t>The RAD attack is more costly to less-connected state-level censors</a:t>
            </a:r>
          </a:p>
          <a:p>
            <a:pPr marL="514350" indent="-514350">
              <a:buFont typeface="+mj-lt"/>
              <a:buAutoNum type="arabicPeriod"/>
            </a:pPr>
            <a:r>
              <a:rPr lang="en-US" dirty="0"/>
              <a:t>Even a regional placement is effective </a:t>
            </a:r>
          </a:p>
          <a:p>
            <a:pPr marL="514350" indent="-514350">
              <a:buFont typeface="+mj-lt"/>
              <a:buAutoNum type="arabicPeriod"/>
            </a:pPr>
            <a:r>
              <a:rPr lang="en-US" dirty="0" smtClean="0">
                <a:solidFill>
                  <a:srgbClr val="800000"/>
                </a:solidFill>
              </a:rPr>
              <a:t>Analysis of inter-domain routing requires a fine</a:t>
            </a:r>
            <a:r>
              <a:rPr lang="en-US" dirty="0">
                <a:solidFill>
                  <a:srgbClr val="800000"/>
                </a:solidFill>
              </a:rPr>
              <a:t>-</a:t>
            </a:r>
            <a:r>
              <a:rPr lang="en-US" dirty="0" smtClean="0">
                <a:solidFill>
                  <a:srgbClr val="800000"/>
                </a:solidFill>
              </a:rPr>
              <a:t>grained data-driven approach</a:t>
            </a:r>
            <a:endParaRPr lang="en-US" dirty="0">
              <a:solidFill>
                <a:srgbClr val="800000"/>
              </a:solidFill>
            </a:endParaRPr>
          </a:p>
        </p:txBody>
      </p:sp>
      <p:sp>
        <p:nvSpPr>
          <p:cNvPr id="4" name="Slide Number Placeholder 3"/>
          <p:cNvSpPr>
            <a:spLocks noGrp="1"/>
          </p:cNvSpPr>
          <p:nvPr>
            <p:ph type="sldNum" sz="quarter" idx="12"/>
          </p:nvPr>
        </p:nvSpPr>
        <p:spPr/>
        <p:txBody>
          <a:bodyPr/>
          <a:lstStyle/>
          <a:p>
            <a:fld id="{74C0455A-0D12-454A-B9D4-B7E043501F69}" type="slidenum">
              <a:rPr lang="en-US" smtClean="0">
                <a:solidFill>
                  <a:prstClr val="black">
                    <a:tint val="75000"/>
                  </a:prstClr>
                </a:solidFill>
                <a:latin typeface="Calibri"/>
              </a:rPr>
              <a:pPr/>
              <a:t>22</a:t>
            </a:fld>
            <a:endParaRPr lang="en-US">
              <a:solidFill>
                <a:prstClr val="black">
                  <a:tint val="75000"/>
                </a:prstClr>
              </a:solidFill>
              <a:latin typeface="Calibri"/>
            </a:endParaRPr>
          </a:p>
        </p:txBody>
      </p:sp>
      <p:sp>
        <p:nvSpPr>
          <p:cNvPr id="5" name="Footer Placeholder 4"/>
          <p:cNvSpPr>
            <a:spLocks noGrp="1"/>
          </p:cNvSpPr>
          <p:nvPr>
            <p:ph type="ftr" sz="quarter" idx="11"/>
          </p:nvPr>
        </p:nvSpPr>
        <p:spPr/>
        <p:txBody>
          <a:bodyPr/>
          <a:lstStyle/>
          <a:p>
            <a:r>
              <a:rPr lang="en-US" smtClean="0">
                <a:solidFill>
                  <a:prstClr val="black">
                    <a:tint val="75000"/>
                  </a:prstClr>
                </a:solidFill>
                <a:latin typeface="Calibri"/>
              </a:rPr>
              <a:t>CS660 - Advanced Information Assurance - UMassAmherst</a:t>
            </a:r>
            <a:endParaRPr lang="en-US">
              <a:solidFill>
                <a:prstClr val="black">
                  <a:tint val="75000"/>
                </a:prstClr>
              </a:solidFill>
              <a:latin typeface="Calibri"/>
            </a:endParaRPr>
          </a:p>
        </p:txBody>
      </p:sp>
    </p:spTree>
    <p:extLst>
      <p:ext uri="{BB962C8B-B14F-4D97-AF65-F5344CB8AC3E}">
        <p14:creationId xmlns:p14="http://schemas.microsoft.com/office/powerpoint/2010/main" val="21652424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Today: decoy routing</a:t>
            </a:r>
            <a:endParaRPr lang="en-US" dirty="0"/>
          </a:p>
        </p:txBody>
      </p:sp>
      <p:sp>
        <p:nvSpPr>
          <p:cNvPr id="3" name="Content Placeholder 2"/>
          <p:cNvSpPr>
            <a:spLocks noGrp="1"/>
          </p:cNvSpPr>
          <p:nvPr>
            <p:ph idx="1"/>
          </p:nvPr>
        </p:nvSpPr>
        <p:spPr/>
        <p:txBody>
          <a:bodyPr/>
          <a:lstStyle/>
          <a:p>
            <a:r>
              <a:rPr lang="en-US" dirty="0" smtClean="0"/>
              <a:t>Defending against decoy routing!</a:t>
            </a:r>
          </a:p>
          <a:p>
            <a:r>
              <a:rPr lang="en-US" dirty="0"/>
              <a:t>	</a:t>
            </a:r>
            <a:r>
              <a:rPr lang="en-US" dirty="0" smtClean="0"/>
              <a:t>- Routing around decoys</a:t>
            </a:r>
          </a:p>
          <a:p>
            <a:r>
              <a:rPr lang="en-US" dirty="0"/>
              <a:t>	</a:t>
            </a:r>
            <a:r>
              <a:rPr lang="en-US" dirty="0" smtClean="0"/>
              <a:t>- No way home.</a:t>
            </a:r>
          </a:p>
          <a:p>
            <a:endParaRPr lang="en-US" dirty="0"/>
          </a:p>
          <a:p>
            <a:r>
              <a:rPr lang="en-US" dirty="0" smtClean="0"/>
              <a:t>ACKS: Slides courtesy Amir </a:t>
            </a:r>
            <a:r>
              <a:rPr lang="en-US" dirty="0" err="1" smtClean="0"/>
              <a:t>Houmansadr</a:t>
            </a:r>
            <a:r>
              <a:rPr lang="en-US" dirty="0" smtClean="0"/>
              <a:t> @ UMass. </a:t>
            </a:r>
          </a:p>
        </p:txBody>
      </p:sp>
    </p:spTree>
    <p:extLst>
      <p:ext uri="{BB962C8B-B14F-4D97-AF65-F5344CB8AC3E}">
        <p14:creationId xmlns:p14="http://schemas.microsoft.com/office/powerpoint/2010/main" val="135771142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US" dirty="0" smtClean="0"/>
              <a:t>Routing Around Decoys </a:t>
            </a:r>
            <a:endParaRPr lang="en-US" dirty="0"/>
          </a:p>
        </p:txBody>
      </p:sp>
      <p:sp>
        <p:nvSpPr>
          <p:cNvPr id="3" name="Content Placeholder 2"/>
          <p:cNvSpPr>
            <a:spLocks noGrp="1"/>
          </p:cNvSpPr>
          <p:nvPr>
            <p:ph type="subTitle" idx="1"/>
          </p:nvPr>
        </p:nvSpPr>
        <p:spPr/>
        <p:txBody>
          <a:bodyPr>
            <a:normAutofit/>
          </a:bodyPr>
          <a:lstStyle/>
          <a:p>
            <a:endParaRPr lang="en-US" dirty="0" smtClean="0"/>
          </a:p>
          <a:p>
            <a:pPr marL="0" indent="0">
              <a:buNone/>
            </a:pPr>
            <a:r>
              <a:rPr lang="en-US" dirty="0" err="1" smtClean="0"/>
              <a:t>Schuchard</a:t>
            </a:r>
            <a:r>
              <a:rPr lang="en-US" dirty="0" smtClean="0"/>
              <a:t> et al., ACM CCS 2012</a:t>
            </a:r>
            <a:endParaRPr lang="en-US" dirty="0"/>
          </a:p>
        </p:txBody>
      </p:sp>
    </p:spTree>
    <p:extLst>
      <p:ext uri="{BB962C8B-B14F-4D97-AF65-F5344CB8AC3E}">
        <p14:creationId xmlns:p14="http://schemas.microsoft.com/office/powerpoint/2010/main" val="395977024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 name="Group 9"/>
          <p:cNvGrpSpPr/>
          <p:nvPr/>
        </p:nvGrpSpPr>
        <p:grpSpPr>
          <a:xfrm>
            <a:off x="34321" y="377583"/>
            <a:ext cx="3226286" cy="6392567"/>
            <a:chOff x="34321" y="377583"/>
            <a:chExt cx="3226286" cy="6392567"/>
          </a:xfrm>
        </p:grpSpPr>
        <p:sp>
          <p:nvSpPr>
            <p:cNvPr id="8" name="Freeform 7"/>
            <p:cNvSpPr/>
            <p:nvPr/>
          </p:nvSpPr>
          <p:spPr>
            <a:xfrm>
              <a:off x="34321" y="377583"/>
              <a:ext cx="3226286" cy="5537889"/>
            </a:xfrm>
            <a:custGeom>
              <a:avLst/>
              <a:gdLst>
                <a:gd name="connsiteX0" fmla="*/ 68645 w 2711452"/>
                <a:gd name="connsiteY0" fmla="*/ 526329 h 5537889"/>
                <a:gd name="connsiteX1" fmla="*/ 91526 w 2711452"/>
                <a:gd name="connsiteY1" fmla="*/ 308932 h 5537889"/>
                <a:gd name="connsiteX2" fmla="*/ 102967 w 2711452"/>
                <a:gd name="connsiteY2" fmla="*/ 274606 h 5537889"/>
                <a:gd name="connsiteX3" fmla="*/ 148730 w 2711452"/>
                <a:gd name="connsiteY3" fmla="*/ 240281 h 5537889"/>
                <a:gd name="connsiteX4" fmla="*/ 205933 w 2711452"/>
                <a:gd name="connsiteY4" fmla="*/ 183071 h 5537889"/>
                <a:gd name="connsiteX5" fmla="*/ 263137 w 2711452"/>
                <a:gd name="connsiteY5" fmla="*/ 137303 h 5537889"/>
                <a:gd name="connsiteX6" fmla="*/ 400426 w 2711452"/>
                <a:gd name="connsiteY6" fmla="*/ 114420 h 5537889"/>
                <a:gd name="connsiteX7" fmla="*/ 560596 w 2711452"/>
                <a:gd name="connsiteY7" fmla="*/ 102978 h 5537889"/>
                <a:gd name="connsiteX8" fmla="*/ 617799 w 2711452"/>
                <a:gd name="connsiteY8" fmla="*/ 80094 h 5537889"/>
                <a:gd name="connsiteX9" fmla="*/ 675003 w 2711452"/>
                <a:gd name="connsiteY9" fmla="*/ 68652 h 5537889"/>
                <a:gd name="connsiteX10" fmla="*/ 709325 w 2711452"/>
                <a:gd name="connsiteY10" fmla="*/ 45768 h 5537889"/>
                <a:gd name="connsiteX11" fmla="*/ 789410 w 2711452"/>
                <a:gd name="connsiteY11" fmla="*/ 34326 h 5537889"/>
                <a:gd name="connsiteX12" fmla="*/ 823732 w 2711452"/>
                <a:gd name="connsiteY12" fmla="*/ 22884 h 5537889"/>
                <a:gd name="connsiteX13" fmla="*/ 961021 w 2711452"/>
                <a:gd name="connsiteY13" fmla="*/ 0 h 5537889"/>
                <a:gd name="connsiteX14" fmla="*/ 1258480 w 2711452"/>
                <a:gd name="connsiteY14" fmla="*/ 22884 h 5537889"/>
                <a:gd name="connsiteX15" fmla="*/ 1304243 w 2711452"/>
                <a:gd name="connsiteY15" fmla="*/ 57210 h 5537889"/>
                <a:gd name="connsiteX16" fmla="*/ 1395769 w 2711452"/>
                <a:gd name="connsiteY16" fmla="*/ 102978 h 5537889"/>
                <a:gd name="connsiteX17" fmla="*/ 1487295 w 2711452"/>
                <a:gd name="connsiteY17" fmla="*/ 137303 h 5537889"/>
                <a:gd name="connsiteX18" fmla="*/ 1590261 w 2711452"/>
                <a:gd name="connsiteY18" fmla="*/ 171629 h 5537889"/>
                <a:gd name="connsiteX19" fmla="*/ 1624583 w 2711452"/>
                <a:gd name="connsiteY19" fmla="*/ 194513 h 5537889"/>
                <a:gd name="connsiteX20" fmla="*/ 1670346 w 2711452"/>
                <a:gd name="connsiteY20" fmla="*/ 205955 h 5537889"/>
                <a:gd name="connsiteX21" fmla="*/ 1773313 w 2711452"/>
                <a:gd name="connsiteY21" fmla="*/ 251723 h 5537889"/>
                <a:gd name="connsiteX22" fmla="*/ 1807635 w 2711452"/>
                <a:gd name="connsiteY22" fmla="*/ 286048 h 5537889"/>
                <a:gd name="connsiteX23" fmla="*/ 1841957 w 2711452"/>
                <a:gd name="connsiteY23" fmla="*/ 308932 h 5537889"/>
                <a:gd name="connsiteX24" fmla="*/ 1876279 w 2711452"/>
                <a:gd name="connsiteY24" fmla="*/ 377584 h 5537889"/>
                <a:gd name="connsiteX25" fmla="*/ 1899161 w 2711452"/>
                <a:gd name="connsiteY25" fmla="*/ 411909 h 5537889"/>
                <a:gd name="connsiteX26" fmla="*/ 2356790 w 2711452"/>
                <a:gd name="connsiteY26" fmla="*/ 400467 h 5537889"/>
                <a:gd name="connsiteX27" fmla="*/ 2368230 w 2711452"/>
                <a:gd name="connsiteY27" fmla="*/ 526329 h 5537889"/>
                <a:gd name="connsiteX28" fmla="*/ 2391112 w 2711452"/>
                <a:gd name="connsiteY28" fmla="*/ 663632 h 5537889"/>
                <a:gd name="connsiteX29" fmla="*/ 2402553 w 2711452"/>
                <a:gd name="connsiteY29" fmla="*/ 778051 h 5537889"/>
                <a:gd name="connsiteX30" fmla="*/ 2413993 w 2711452"/>
                <a:gd name="connsiteY30" fmla="*/ 915354 h 5537889"/>
                <a:gd name="connsiteX31" fmla="*/ 2436875 w 2711452"/>
                <a:gd name="connsiteY31" fmla="*/ 995447 h 5537889"/>
                <a:gd name="connsiteX32" fmla="*/ 2471197 w 2711452"/>
                <a:gd name="connsiteY32" fmla="*/ 1086983 h 5537889"/>
                <a:gd name="connsiteX33" fmla="*/ 2482638 w 2711452"/>
                <a:gd name="connsiteY33" fmla="*/ 1121308 h 5537889"/>
                <a:gd name="connsiteX34" fmla="*/ 2516960 w 2711452"/>
                <a:gd name="connsiteY34" fmla="*/ 1167076 h 5537889"/>
                <a:gd name="connsiteX35" fmla="*/ 2539841 w 2711452"/>
                <a:gd name="connsiteY35" fmla="*/ 1247169 h 5537889"/>
                <a:gd name="connsiteX36" fmla="*/ 2551282 w 2711452"/>
                <a:gd name="connsiteY36" fmla="*/ 1350147 h 5537889"/>
                <a:gd name="connsiteX37" fmla="*/ 2539841 w 2711452"/>
                <a:gd name="connsiteY37" fmla="*/ 1945126 h 5537889"/>
                <a:gd name="connsiteX38" fmla="*/ 2516960 w 2711452"/>
                <a:gd name="connsiteY38" fmla="*/ 2036662 h 5537889"/>
                <a:gd name="connsiteX39" fmla="*/ 2494078 w 2711452"/>
                <a:gd name="connsiteY39" fmla="*/ 2116755 h 5537889"/>
                <a:gd name="connsiteX40" fmla="*/ 2516960 w 2711452"/>
                <a:gd name="connsiteY40" fmla="*/ 2311268 h 5537889"/>
                <a:gd name="connsiteX41" fmla="*/ 2539841 w 2711452"/>
                <a:gd name="connsiteY41" fmla="*/ 2345594 h 5537889"/>
                <a:gd name="connsiteX42" fmla="*/ 2574163 w 2711452"/>
                <a:gd name="connsiteY42" fmla="*/ 2368477 h 5537889"/>
                <a:gd name="connsiteX43" fmla="*/ 2597045 w 2711452"/>
                <a:gd name="connsiteY43" fmla="*/ 2402803 h 5537889"/>
                <a:gd name="connsiteX44" fmla="*/ 2619926 w 2711452"/>
                <a:gd name="connsiteY44" fmla="*/ 2528664 h 5537889"/>
                <a:gd name="connsiteX45" fmla="*/ 2608486 w 2711452"/>
                <a:gd name="connsiteY45" fmla="*/ 2746061 h 5537889"/>
                <a:gd name="connsiteX46" fmla="*/ 2597045 w 2711452"/>
                <a:gd name="connsiteY46" fmla="*/ 2791828 h 5537889"/>
                <a:gd name="connsiteX47" fmla="*/ 2585604 w 2711452"/>
                <a:gd name="connsiteY47" fmla="*/ 2906248 h 5537889"/>
                <a:gd name="connsiteX48" fmla="*/ 2597045 w 2711452"/>
                <a:gd name="connsiteY48" fmla="*/ 3535553 h 5537889"/>
                <a:gd name="connsiteX49" fmla="*/ 2619926 w 2711452"/>
                <a:gd name="connsiteY49" fmla="*/ 3581321 h 5537889"/>
                <a:gd name="connsiteX50" fmla="*/ 2631367 w 2711452"/>
                <a:gd name="connsiteY50" fmla="*/ 3627089 h 5537889"/>
                <a:gd name="connsiteX51" fmla="*/ 2677130 w 2711452"/>
                <a:gd name="connsiteY51" fmla="*/ 3695740 h 5537889"/>
                <a:gd name="connsiteX52" fmla="*/ 2711452 w 2711452"/>
                <a:gd name="connsiteY52" fmla="*/ 3867369 h 5537889"/>
                <a:gd name="connsiteX53" fmla="*/ 2700011 w 2711452"/>
                <a:gd name="connsiteY53" fmla="*/ 4141975 h 5537889"/>
                <a:gd name="connsiteX54" fmla="*/ 2665689 w 2711452"/>
                <a:gd name="connsiteY54" fmla="*/ 4233510 h 5537889"/>
                <a:gd name="connsiteX55" fmla="*/ 2642808 w 2711452"/>
                <a:gd name="connsiteY55" fmla="*/ 4267836 h 5537889"/>
                <a:gd name="connsiteX56" fmla="*/ 2608486 w 2711452"/>
                <a:gd name="connsiteY56" fmla="*/ 4347929 h 5537889"/>
                <a:gd name="connsiteX57" fmla="*/ 2597045 w 2711452"/>
                <a:gd name="connsiteY57" fmla="*/ 4428023 h 5537889"/>
                <a:gd name="connsiteX58" fmla="*/ 2585604 w 2711452"/>
                <a:gd name="connsiteY58" fmla="*/ 5206073 h 5537889"/>
                <a:gd name="connsiteX59" fmla="*/ 2516960 w 2711452"/>
                <a:gd name="connsiteY59" fmla="*/ 5217515 h 5537889"/>
                <a:gd name="connsiteX60" fmla="*/ 2459756 w 2711452"/>
                <a:gd name="connsiteY60" fmla="*/ 5228957 h 5537889"/>
                <a:gd name="connsiteX61" fmla="*/ 2413993 w 2711452"/>
                <a:gd name="connsiteY61" fmla="*/ 5240399 h 5537889"/>
                <a:gd name="connsiteX62" fmla="*/ 2242382 w 2711452"/>
                <a:gd name="connsiteY62" fmla="*/ 5274725 h 5537889"/>
                <a:gd name="connsiteX63" fmla="*/ 2139416 w 2711452"/>
                <a:gd name="connsiteY63" fmla="*/ 5366260 h 5537889"/>
                <a:gd name="connsiteX64" fmla="*/ 2116534 w 2711452"/>
                <a:gd name="connsiteY64" fmla="*/ 5400586 h 5537889"/>
                <a:gd name="connsiteX65" fmla="*/ 2105094 w 2711452"/>
                <a:gd name="connsiteY65" fmla="*/ 5434912 h 5537889"/>
                <a:gd name="connsiteX66" fmla="*/ 2047890 w 2711452"/>
                <a:gd name="connsiteY66" fmla="*/ 5480679 h 5537889"/>
                <a:gd name="connsiteX67" fmla="*/ 2002127 w 2711452"/>
                <a:gd name="connsiteY67" fmla="*/ 5492121 h 5537889"/>
                <a:gd name="connsiteX68" fmla="*/ 1967805 w 2711452"/>
                <a:gd name="connsiteY68" fmla="*/ 5515005 h 5537889"/>
                <a:gd name="connsiteX69" fmla="*/ 1418650 w 2711452"/>
                <a:gd name="connsiteY69" fmla="*/ 5537889 h 5537889"/>
                <a:gd name="connsiteX70" fmla="*/ 1063988 w 2711452"/>
                <a:gd name="connsiteY70" fmla="*/ 5515005 h 5537889"/>
                <a:gd name="connsiteX71" fmla="*/ 1006784 w 2711452"/>
                <a:gd name="connsiteY71" fmla="*/ 5503563 h 5537889"/>
                <a:gd name="connsiteX72" fmla="*/ 858055 w 2711452"/>
                <a:gd name="connsiteY72" fmla="*/ 5366260 h 5537889"/>
                <a:gd name="connsiteX73" fmla="*/ 777970 w 2711452"/>
                <a:gd name="connsiteY73" fmla="*/ 5297609 h 5537889"/>
                <a:gd name="connsiteX74" fmla="*/ 709325 w 2711452"/>
                <a:gd name="connsiteY74" fmla="*/ 5183189 h 5537889"/>
                <a:gd name="connsiteX75" fmla="*/ 686444 w 2711452"/>
                <a:gd name="connsiteY75" fmla="*/ 5148864 h 5537889"/>
                <a:gd name="connsiteX76" fmla="*/ 663562 w 2711452"/>
                <a:gd name="connsiteY76" fmla="*/ 5068770 h 5537889"/>
                <a:gd name="connsiteX77" fmla="*/ 640681 w 2711452"/>
                <a:gd name="connsiteY77" fmla="*/ 5034445 h 5537889"/>
                <a:gd name="connsiteX78" fmla="*/ 629240 w 2711452"/>
                <a:gd name="connsiteY78" fmla="*/ 4988677 h 5537889"/>
                <a:gd name="connsiteX79" fmla="*/ 617799 w 2711452"/>
                <a:gd name="connsiteY79" fmla="*/ 4805606 h 5537889"/>
                <a:gd name="connsiteX80" fmla="*/ 549155 w 2711452"/>
                <a:gd name="connsiteY80" fmla="*/ 4782722 h 5537889"/>
                <a:gd name="connsiteX81" fmla="*/ 446188 w 2711452"/>
                <a:gd name="connsiteY81" fmla="*/ 4759838 h 5537889"/>
                <a:gd name="connsiteX82" fmla="*/ 377544 w 2711452"/>
                <a:gd name="connsiteY82" fmla="*/ 4714071 h 5537889"/>
                <a:gd name="connsiteX83" fmla="*/ 297459 w 2711452"/>
                <a:gd name="connsiteY83" fmla="*/ 4691187 h 5537889"/>
                <a:gd name="connsiteX84" fmla="*/ 274578 w 2711452"/>
                <a:gd name="connsiteY84" fmla="*/ 4622535 h 5537889"/>
                <a:gd name="connsiteX85" fmla="*/ 263137 w 2711452"/>
                <a:gd name="connsiteY85" fmla="*/ 4588210 h 5537889"/>
                <a:gd name="connsiteX86" fmla="*/ 251696 w 2711452"/>
                <a:gd name="connsiteY86" fmla="*/ 4531000 h 5537889"/>
                <a:gd name="connsiteX87" fmla="*/ 240255 w 2711452"/>
                <a:gd name="connsiteY87" fmla="*/ 4496674 h 5537889"/>
                <a:gd name="connsiteX88" fmla="*/ 205933 w 2711452"/>
                <a:gd name="connsiteY88" fmla="*/ 4485232 h 5537889"/>
                <a:gd name="connsiteX89" fmla="*/ 171611 w 2711452"/>
                <a:gd name="connsiteY89" fmla="*/ 4462349 h 5537889"/>
                <a:gd name="connsiteX90" fmla="*/ 137289 w 2711452"/>
                <a:gd name="connsiteY90" fmla="*/ 4393697 h 5537889"/>
                <a:gd name="connsiteX91" fmla="*/ 114407 w 2711452"/>
                <a:gd name="connsiteY91" fmla="*/ 4233510 h 5537889"/>
                <a:gd name="connsiteX92" fmla="*/ 91526 w 2711452"/>
                <a:gd name="connsiteY92" fmla="*/ 4199184 h 5537889"/>
                <a:gd name="connsiteX93" fmla="*/ 57204 w 2711452"/>
                <a:gd name="connsiteY93" fmla="*/ 3993230 h 5537889"/>
                <a:gd name="connsiteX94" fmla="*/ 22882 w 2711452"/>
                <a:gd name="connsiteY94" fmla="*/ 3878811 h 5537889"/>
                <a:gd name="connsiteX95" fmla="*/ 11441 w 2711452"/>
                <a:gd name="connsiteY95" fmla="*/ 3844485 h 5537889"/>
                <a:gd name="connsiteX96" fmla="*/ 0 w 2711452"/>
                <a:gd name="connsiteY96" fmla="*/ 3775833 h 5537889"/>
                <a:gd name="connsiteX97" fmla="*/ 11441 w 2711452"/>
                <a:gd name="connsiteY97" fmla="*/ 3444018 h 5537889"/>
                <a:gd name="connsiteX98" fmla="*/ 22882 w 2711452"/>
                <a:gd name="connsiteY98" fmla="*/ 3352482 h 5537889"/>
                <a:gd name="connsiteX99" fmla="*/ 34322 w 2711452"/>
                <a:gd name="connsiteY99" fmla="*/ 2471455 h 5537889"/>
                <a:gd name="connsiteX100" fmla="*/ 68645 w 2711452"/>
                <a:gd name="connsiteY100" fmla="*/ 2368477 h 5537889"/>
                <a:gd name="connsiteX101" fmla="*/ 148730 w 2711452"/>
                <a:gd name="connsiteY101" fmla="*/ 2242616 h 5537889"/>
                <a:gd name="connsiteX102" fmla="*/ 125848 w 2711452"/>
                <a:gd name="connsiteY102" fmla="*/ 2059546 h 5537889"/>
                <a:gd name="connsiteX103" fmla="*/ 102967 w 2711452"/>
                <a:gd name="connsiteY103" fmla="*/ 1945126 h 5537889"/>
                <a:gd name="connsiteX104" fmla="*/ 68645 w 2711452"/>
                <a:gd name="connsiteY104" fmla="*/ 1842149 h 5537889"/>
                <a:gd name="connsiteX105" fmla="*/ 57204 w 2711452"/>
                <a:gd name="connsiteY105" fmla="*/ 1773498 h 5537889"/>
                <a:gd name="connsiteX106" fmla="*/ 45763 w 2711452"/>
                <a:gd name="connsiteY106" fmla="*/ 1727730 h 5537889"/>
                <a:gd name="connsiteX107" fmla="*/ 34322 w 2711452"/>
                <a:gd name="connsiteY107" fmla="*/ 1659079 h 5537889"/>
                <a:gd name="connsiteX108" fmla="*/ 11441 w 2711452"/>
                <a:gd name="connsiteY108" fmla="*/ 1167076 h 5537889"/>
                <a:gd name="connsiteX109" fmla="*/ 22882 w 2711452"/>
                <a:gd name="connsiteY109" fmla="*/ 697957 h 5537889"/>
                <a:gd name="connsiteX110" fmla="*/ 57204 w 2711452"/>
                <a:gd name="connsiteY110" fmla="*/ 572096 h 5537889"/>
                <a:gd name="connsiteX111" fmla="*/ 68645 w 2711452"/>
                <a:gd name="connsiteY111" fmla="*/ 537770 h 5537889"/>
                <a:gd name="connsiteX112" fmla="*/ 68645 w 2711452"/>
                <a:gd name="connsiteY112" fmla="*/ 526329 h 55378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Lst>
              <a:rect l="l" t="t" r="r" b="b"/>
              <a:pathLst>
                <a:path w="2711452" h="5537889">
                  <a:moveTo>
                    <a:pt x="68645" y="526329"/>
                  </a:moveTo>
                  <a:cubicBezTo>
                    <a:pt x="77113" y="399283"/>
                    <a:pt x="67282" y="393794"/>
                    <a:pt x="91526" y="308932"/>
                  </a:cubicBezTo>
                  <a:cubicBezTo>
                    <a:pt x="94839" y="297335"/>
                    <a:pt x="95246" y="283872"/>
                    <a:pt x="102967" y="274606"/>
                  </a:cubicBezTo>
                  <a:cubicBezTo>
                    <a:pt x="115174" y="259957"/>
                    <a:pt x="133476" y="251723"/>
                    <a:pt x="148730" y="240281"/>
                  </a:cubicBezTo>
                  <a:cubicBezTo>
                    <a:pt x="187954" y="181438"/>
                    <a:pt x="151454" y="226659"/>
                    <a:pt x="205933" y="183071"/>
                  </a:cubicBezTo>
                  <a:cubicBezTo>
                    <a:pt x="241402" y="154693"/>
                    <a:pt x="216189" y="160780"/>
                    <a:pt x="263137" y="137303"/>
                  </a:cubicBezTo>
                  <a:cubicBezTo>
                    <a:pt x="300805" y="118467"/>
                    <a:pt x="369705" y="117092"/>
                    <a:pt x="400426" y="114420"/>
                  </a:cubicBezTo>
                  <a:cubicBezTo>
                    <a:pt x="453751" y="109783"/>
                    <a:pt x="507206" y="106792"/>
                    <a:pt x="560596" y="102978"/>
                  </a:cubicBezTo>
                  <a:cubicBezTo>
                    <a:pt x="579664" y="95350"/>
                    <a:pt x="598128" y="85996"/>
                    <a:pt x="617799" y="80094"/>
                  </a:cubicBezTo>
                  <a:cubicBezTo>
                    <a:pt x="636424" y="74506"/>
                    <a:pt x="656796" y="75480"/>
                    <a:pt x="675003" y="68652"/>
                  </a:cubicBezTo>
                  <a:cubicBezTo>
                    <a:pt x="687878" y="63823"/>
                    <a:pt x="696155" y="49720"/>
                    <a:pt x="709325" y="45768"/>
                  </a:cubicBezTo>
                  <a:cubicBezTo>
                    <a:pt x="735154" y="38019"/>
                    <a:pt x="762715" y="38140"/>
                    <a:pt x="789410" y="34326"/>
                  </a:cubicBezTo>
                  <a:cubicBezTo>
                    <a:pt x="800851" y="30512"/>
                    <a:pt x="811907" y="25249"/>
                    <a:pt x="823732" y="22884"/>
                  </a:cubicBezTo>
                  <a:cubicBezTo>
                    <a:pt x="869225" y="13784"/>
                    <a:pt x="961021" y="0"/>
                    <a:pt x="961021" y="0"/>
                  </a:cubicBezTo>
                  <a:cubicBezTo>
                    <a:pt x="1060174" y="7628"/>
                    <a:pt x="1160387" y="6533"/>
                    <a:pt x="1258480" y="22884"/>
                  </a:cubicBezTo>
                  <a:cubicBezTo>
                    <a:pt x="1277289" y="26019"/>
                    <a:pt x="1287772" y="47601"/>
                    <a:pt x="1304243" y="57210"/>
                  </a:cubicBezTo>
                  <a:cubicBezTo>
                    <a:pt x="1333706" y="74399"/>
                    <a:pt x="1363409" y="92190"/>
                    <a:pt x="1395769" y="102978"/>
                  </a:cubicBezTo>
                  <a:cubicBezTo>
                    <a:pt x="1521872" y="145017"/>
                    <a:pt x="1295774" y="68896"/>
                    <a:pt x="1487295" y="137303"/>
                  </a:cubicBezTo>
                  <a:cubicBezTo>
                    <a:pt x="1521366" y="149472"/>
                    <a:pt x="1560159" y="151559"/>
                    <a:pt x="1590261" y="171629"/>
                  </a:cubicBezTo>
                  <a:cubicBezTo>
                    <a:pt x="1601702" y="179257"/>
                    <a:pt x="1611945" y="189096"/>
                    <a:pt x="1624583" y="194513"/>
                  </a:cubicBezTo>
                  <a:cubicBezTo>
                    <a:pt x="1639035" y="200708"/>
                    <a:pt x="1655227" y="201635"/>
                    <a:pt x="1670346" y="205955"/>
                  </a:cubicBezTo>
                  <a:cubicBezTo>
                    <a:pt x="1705232" y="215924"/>
                    <a:pt x="1744170" y="232293"/>
                    <a:pt x="1773313" y="251723"/>
                  </a:cubicBezTo>
                  <a:cubicBezTo>
                    <a:pt x="1786775" y="260699"/>
                    <a:pt x="1795205" y="275689"/>
                    <a:pt x="1807635" y="286048"/>
                  </a:cubicBezTo>
                  <a:cubicBezTo>
                    <a:pt x="1818198" y="294851"/>
                    <a:pt x="1830516" y="301304"/>
                    <a:pt x="1841957" y="308932"/>
                  </a:cubicBezTo>
                  <a:cubicBezTo>
                    <a:pt x="1907539" y="407318"/>
                    <a:pt x="1828905" y="282829"/>
                    <a:pt x="1876279" y="377584"/>
                  </a:cubicBezTo>
                  <a:cubicBezTo>
                    <a:pt x="1882428" y="389883"/>
                    <a:pt x="1891534" y="400467"/>
                    <a:pt x="1899161" y="411909"/>
                  </a:cubicBezTo>
                  <a:cubicBezTo>
                    <a:pt x="2038132" y="388746"/>
                    <a:pt x="2228940" y="347558"/>
                    <a:pt x="2356790" y="400467"/>
                  </a:cubicBezTo>
                  <a:cubicBezTo>
                    <a:pt x="2395715" y="416576"/>
                    <a:pt x="2363821" y="484433"/>
                    <a:pt x="2368230" y="526329"/>
                  </a:cubicBezTo>
                  <a:cubicBezTo>
                    <a:pt x="2377968" y="618855"/>
                    <a:pt x="2374082" y="595506"/>
                    <a:pt x="2391112" y="663632"/>
                  </a:cubicBezTo>
                  <a:cubicBezTo>
                    <a:pt x="2394926" y="701772"/>
                    <a:pt x="2399083" y="739879"/>
                    <a:pt x="2402553" y="778051"/>
                  </a:cubicBezTo>
                  <a:cubicBezTo>
                    <a:pt x="2406710" y="823789"/>
                    <a:pt x="2408297" y="869782"/>
                    <a:pt x="2413993" y="915354"/>
                  </a:cubicBezTo>
                  <a:cubicBezTo>
                    <a:pt x="2417967" y="947149"/>
                    <a:pt x="2428432" y="965893"/>
                    <a:pt x="2436875" y="995447"/>
                  </a:cubicBezTo>
                  <a:cubicBezTo>
                    <a:pt x="2467006" y="1100920"/>
                    <a:pt x="2425496" y="980339"/>
                    <a:pt x="2471197" y="1086983"/>
                  </a:cubicBezTo>
                  <a:cubicBezTo>
                    <a:pt x="2475948" y="1098068"/>
                    <a:pt x="2476655" y="1110836"/>
                    <a:pt x="2482638" y="1121308"/>
                  </a:cubicBezTo>
                  <a:cubicBezTo>
                    <a:pt x="2492098" y="1137865"/>
                    <a:pt x="2505519" y="1151820"/>
                    <a:pt x="2516960" y="1167076"/>
                  </a:cubicBezTo>
                  <a:cubicBezTo>
                    <a:pt x="2525504" y="1192711"/>
                    <a:pt x="2535736" y="1220483"/>
                    <a:pt x="2539841" y="1247169"/>
                  </a:cubicBezTo>
                  <a:cubicBezTo>
                    <a:pt x="2545092" y="1281305"/>
                    <a:pt x="2547468" y="1315821"/>
                    <a:pt x="2551282" y="1350147"/>
                  </a:cubicBezTo>
                  <a:cubicBezTo>
                    <a:pt x="2547468" y="1548473"/>
                    <a:pt x="2549746" y="1747010"/>
                    <a:pt x="2539841" y="1945126"/>
                  </a:cubicBezTo>
                  <a:cubicBezTo>
                    <a:pt x="2538271" y="1976538"/>
                    <a:pt x="2524587" y="2006150"/>
                    <a:pt x="2516960" y="2036662"/>
                  </a:cubicBezTo>
                  <a:cubicBezTo>
                    <a:pt x="2502596" y="2094125"/>
                    <a:pt x="2510490" y="2067515"/>
                    <a:pt x="2494078" y="2116755"/>
                  </a:cubicBezTo>
                  <a:cubicBezTo>
                    <a:pt x="2495886" y="2142072"/>
                    <a:pt x="2490956" y="2259254"/>
                    <a:pt x="2516960" y="2311268"/>
                  </a:cubicBezTo>
                  <a:cubicBezTo>
                    <a:pt x="2523109" y="2323568"/>
                    <a:pt x="2530118" y="2335870"/>
                    <a:pt x="2539841" y="2345594"/>
                  </a:cubicBezTo>
                  <a:cubicBezTo>
                    <a:pt x="2549563" y="2355317"/>
                    <a:pt x="2562722" y="2360849"/>
                    <a:pt x="2574163" y="2368477"/>
                  </a:cubicBezTo>
                  <a:cubicBezTo>
                    <a:pt x="2581790" y="2379919"/>
                    <a:pt x="2591629" y="2390163"/>
                    <a:pt x="2597045" y="2402803"/>
                  </a:cubicBezTo>
                  <a:cubicBezTo>
                    <a:pt x="2608605" y="2429779"/>
                    <a:pt x="2617275" y="2510101"/>
                    <a:pt x="2619926" y="2528664"/>
                  </a:cubicBezTo>
                  <a:cubicBezTo>
                    <a:pt x="2616113" y="2601130"/>
                    <a:pt x="2614772" y="2673768"/>
                    <a:pt x="2608486" y="2746061"/>
                  </a:cubicBezTo>
                  <a:cubicBezTo>
                    <a:pt x="2607124" y="2761727"/>
                    <a:pt x="2599269" y="2776261"/>
                    <a:pt x="2597045" y="2791828"/>
                  </a:cubicBezTo>
                  <a:cubicBezTo>
                    <a:pt x="2591625" y="2829773"/>
                    <a:pt x="2589418" y="2868108"/>
                    <a:pt x="2585604" y="2906248"/>
                  </a:cubicBezTo>
                  <a:cubicBezTo>
                    <a:pt x="2589418" y="3116016"/>
                    <a:pt x="2586392" y="3326021"/>
                    <a:pt x="2597045" y="3535553"/>
                  </a:cubicBezTo>
                  <a:cubicBezTo>
                    <a:pt x="2597911" y="3552587"/>
                    <a:pt x="2613938" y="3565350"/>
                    <a:pt x="2619926" y="3581321"/>
                  </a:cubicBezTo>
                  <a:cubicBezTo>
                    <a:pt x="2625447" y="3596045"/>
                    <a:pt x="2624335" y="3613023"/>
                    <a:pt x="2631367" y="3627089"/>
                  </a:cubicBezTo>
                  <a:cubicBezTo>
                    <a:pt x="2643665" y="3651688"/>
                    <a:pt x="2677130" y="3695740"/>
                    <a:pt x="2677130" y="3695740"/>
                  </a:cubicBezTo>
                  <a:cubicBezTo>
                    <a:pt x="2706551" y="3813439"/>
                    <a:pt x="2695564" y="3756141"/>
                    <a:pt x="2711452" y="3867369"/>
                  </a:cubicBezTo>
                  <a:cubicBezTo>
                    <a:pt x="2707638" y="3958904"/>
                    <a:pt x="2706537" y="4050593"/>
                    <a:pt x="2700011" y="4141975"/>
                  </a:cubicBezTo>
                  <a:cubicBezTo>
                    <a:pt x="2697712" y="4174158"/>
                    <a:pt x="2681202" y="4206359"/>
                    <a:pt x="2665689" y="4233510"/>
                  </a:cubicBezTo>
                  <a:cubicBezTo>
                    <a:pt x="2658867" y="4245450"/>
                    <a:pt x="2649630" y="4255896"/>
                    <a:pt x="2642808" y="4267836"/>
                  </a:cubicBezTo>
                  <a:cubicBezTo>
                    <a:pt x="2620186" y="4307428"/>
                    <a:pt x="2621321" y="4309417"/>
                    <a:pt x="2608486" y="4347929"/>
                  </a:cubicBezTo>
                  <a:cubicBezTo>
                    <a:pt x="2604672" y="4374627"/>
                    <a:pt x="2597764" y="4401064"/>
                    <a:pt x="2597045" y="4428023"/>
                  </a:cubicBezTo>
                  <a:cubicBezTo>
                    <a:pt x="2590131" y="4687309"/>
                    <a:pt x="2611781" y="4948019"/>
                    <a:pt x="2585604" y="5206073"/>
                  </a:cubicBezTo>
                  <a:cubicBezTo>
                    <a:pt x="2583263" y="5229152"/>
                    <a:pt x="2539783" y="5213365"/>
                    <a:pt x="2516960" y="5217515"/>
                  </a:cubicBezTo>
                  <a:cubicBezTo>
                    <a:pt x="2497828" y="5220994"/>
                    <a:pt x="2478739" y="5224738"/>
                    <a:pt x="2459756" y="5228957"/>
                  </a:cubicBezTo>
                  <a:cubicBezTo>
                    <a:pt x="2444407" y="5232368"/>
                    <a:pt x="2429448" y="5237501"/>
                    <a:pt x="2413993" y="5240399"/>
                  </a:cubicBezTo>
                  <a:cubicBezTo>
                    <a:pt x="2243496" y="5272371"/>
                    <a:pt x="2326258" y="5246764"/>
                    <a:pt x="2242382" y="5274725"/>
                  </a:cubicBezTo>
                  <a:cubicBezTo>
                    <a:pt x="2164015" y="5353100"/>
                    <a:pt x="2200663" y="5325424"/>
                    <a:pt x="2139416" y="5366260"/>
                  </a:cubicBezTo>
                  <a:cubicBezTo>
                    <a:pt x="2131789" y="5377702"/>
                    <a:pt x="2122683" y="5388286"/>
                    <a:pt x="2116534" y="5400586"/>
                  </a:cubicBezTo>
                  <a:cubicBezTo>
                    <a:pt x="2111141" y="5411374"/>
                    <a:pt x="2111299" y="5424570"/>
                    <a:pt x="2105094" y="5434912"/>
                  </a:cubicBezTo>
                  <a:cubicBezTo>
                    <a:pt x="2096578" y="5449107"/>
                    <a:pt x="2060482" y="5475282"/>
                    <a:pt x="2047890" y="5480679"/>
                  </a:cubicBezTo>
                  <a:cubicBezTo>
                    <a:pt x="2033438" y="5486873"/>
                    <a:pt x="2017381" y="5488307"/>
                    <a:pt x="2002127" y="5492121"/>
                  </a:cubicBezTo>
                  <a:cubicBezTo>
                    <a:pt x="1990686" y="5499749"/>
                    <a:pt x="1981528" y="5514129"/>
                    <a:pt x="1967805" y="5515005"/>
                  </a:cubicBezTo>
                  <a:cubicBezTo>
                    <a:pt x="1334084" y="5555460"/>
                    <a:pt x="1637978" y="5483051"/>
                    <a:pt x="1418650" y="5537889"/>
                  </a:cubicBezTo>
                  <a:lnTo>
                    <a:pt x="1063988" y="5515005"/>
                  </a:lnTo>
                  <a:cubicBezTo>
                    <a:pt x="1044609" y="5513390"/>
                    <a:pt x="1023905" y="5512783"/>
                    <a:pt x="1006784" y="5503563"/>
                  </a:cubicBezTo>
                  <a:cubicBezTo>
                    <a:pt x="919667" y="5456649"/>
                    <a:pt x="917616" y="5433274"/>
                    <a:pt x="858055" y="5366260"/>
                  </a:cubicBezTo>
                  <a:cubicBezTo>
                    <a:pt x="758436" y="5254177"/>
                    <a:pt x="897735" y="5417386"/>
                    <a:pt x="777970" y="5297609"/>
                  </a:cubicBezTo>
                  <a:cubicBezTo>
                    <a:pt x="741008" y="5260643"/>
                    <a:pt x="735121" y="5229627"/>
                    <a:pt x="709325" y="5183189"/>
                  </a:cubicBezTo>
                  <a:cubicBezTo>
                    <a:pt x="702648" y="5171168"/>
                    <a:pt x="694071" y="5160306"/>
                    <a:pt x="686444" y="5148864"/>
                  </a:cubicBezTo>
                  <a:cubicBezTo>
                    <a:pt x="682778" y="5134199"/>
                    <a:pt x="671769" y="5085185"/>
                    <a:pt x="663562" y="5068770"/>
                  </a:cubicBezTo>
                  <a:cubicBezTo>
                    <a:pt x="657413" y="5056471"/>
                    <a:pt x="648308" y="5045887"/>
                    <a:pt x="640681" y="5034445"/>
                  </a:cubicBezTo>
                  <a:cubicBezTo>
                    <a:pt x="636867" y="5019189"/>
                    <a:pt x="630805" y="5004324"/>
                    <a:pt x="629240" y="4988677"/>
                  </a:cubicBezTo>
                  <a:cubicBezTo>
                    <a:pt x="623157" y="4927838"/>
                    <a:pt x="639958" y="4862592"/>
                    <a:pt x="617799" y="4805606"/>
                  </a:cubicBezTo>
                  <a:cubicBezTo>
                    <a:pt x="609058" y="4783126"/>
                    <a:pt x="572946" y="4786688"/>
                    <a:pt x="549155" y="4782722"/>
                  </a:cubicBezTo>
                  <a:cubicBezTo>
                    <a:pt x="530529" y="4779617"/>
                    <a:pt x="470329" y="4773251"/>
                    <a:pt x="446188" y="4759838"/>
                  </a:cubicBezTo>
                  <a:cubicBezTo>
                    <a:pt x="422149" y="4746482"/>
                    <a:pt x="404223" y="4720742"/>
                    <a:pt x="377544" y="4714071"/>
                  </a:cubicBezTo>
                  <a:cubicBezTo>
                    <a:pt x="320081" y="4699704"/>
                    <a:pt x="346698" y="4707602"/>
                    <a:pt x="297459" y="4691187"/>
                  </a:cubicBezTo>
                  <a:lnTo>
                    <a:pt x="274578" y="4622535"/>
                  </a:lnTo>
                  <a:cubicBezTo>
                    <a:pt x="270764" y="4611093"/>
                    <a:pt x="265502" y="4600036"/>
                    <a:pt x="263137" y="4588210"/>
                  </a:cubicBezTo>
                  <a:cubicBezTo>
                    <a:pt x="259323" y="4569140"/>
                    <a:pt x="256412" y="4549867"/>
                    <a:pt x="251696" y="4531000"/>
                  </a:cubicBezTo>
                  <a:cubicBezTo>
                    <a:pt x="248771" y="4519299"/>
                    <a:pt x="248783" y="4505203"/>
                    <a:pt x="240255" y="4496674"/>
                  </a:cubicBezTo>
                  <a:cubicBezTo>
                    <a:pt x="231728" y="4488146"/>
                    <a:pt x="216719" y="4490626"/>
                    <a:pt x="205933" y="4485232"/>
                  </a:cubicBezTo>
                  <a:cubicBezTo>
                    <a:pt x="193635" y="4479082"/>
                    <a:pt x="183052" y="4469977"/>
                    <a:pt x="171611" y="4462349"/>
                  </a:cubicBezTo>
                  <a:cubicBezTo>
                    <a:pt x="155133" y="4437628"/>
                    <a:pt x="141595" y="4423842"/>
                    <a:pt x="137289" y="4393697"/>
                  </a:cubicBezTo>
                  <a:cubicBezTo>
                    <a:pt x="132027" y="4356859"/>
                    <a:pt x="137087" y="4278875"/>
                    <a:pt x="114407" y="4233510"/>
                  </a:cubicBezTo>
                  <a:cubicBezTo>
                    <a:pt x="108258" y="4221210"/>
                    <a:pt x="99153" y="4210626"/>
                    <a:pt x="91526" y="4199184"/>
                  </a:cubicBezTo>
                  <a:cubicBezTo>
                    <a:pt x="41650" y="3974716"/>
                    <a:pt x="91684" y="4217368"/>
                    <a:pt x="57204" y="3993230"/>
                  </a:cubicBezTo>
                  <a:cubicBezTo>
                    <a:pt x="52264" y="3961118"/>
                    <a:pt x="31790" y="3905539"/>
                    <a:pt x="22882" y="3878811"/>
                  </a:cubicBezTo>
                  <a:cubicBezTo>
                    <a:pt x="19068" y="3867369"/>
                    <a:pt x="13424" y="3856382"/>
                    <a:pt x="11441" y="3844485"/>
                  </a:cubicBezTo>
                  <a:lnTo>
                    <a:pt x="0" y="3775833"/>
                  </a:lnTo>
                  <a:cubicBezTo>
                    <a:pt x="3814" y="3665228"/>
                    <a:pt x="5468" y="3554527"/>
                    <a:pt x="11441" y="3444018"/>
                  </a:cubicBezTo>
                  <a:cubicBezTo>
                    <a:pt x="13101" y="3413313"/>
                    <a:pt x="22159" y="3383223"/>
                    <a:pt x="22882" y="3352482"/>
                  </a:cubicBezTo>
                  <a:cubicBezTo>
                    <a:pt x="29790" y="3058863"/>
                    <a:pt x="20678" y="2764838"/>
                    <a:pt x="34322" y="2471455"/>
                  </a:cubicBezTo>
                  <a:cubicBezTo>
                    <a:pt x="36003" y="2435312"/>
                    <a:pt x="52465" y="2400840"/>
                    <a:pt x="68645" y="2368477"/>
                  </a:cubicBezTo>
                  <a:cubicBezTo>
                    <a:pt x="90882" y="2323999"/>
                    <a:pt x="122035" y="2284570"/>
                    <a:pt x="148730" y="2242616"/>
                  </a:cubicBezTo>
                  <a:cubicBezTo>
                    <a:pt x="139167" y="2146981"/>
                    <a:pt x="141056" y="2140665"/>
                    <a:pt x="125848" y="2059546"/>
                  </a:cubicBezTo>
                  <a:cubicBezTo>
                    <a:pt x="118681" y="2021317"/>
                    <a:pt x="115266" y="1982026"/>
                    <a:pt x="102967" y="1945126"/>
                  </a:cubicBezTo>
                  <a:cubicBezTo>
                    <a:pt x="91526" y="1910800"/>
                    <a:pt x="74593" y="1877839"/>
                    <a:pt x="68645" y="1842149"/>
                  </a:cubicBezTo>
                  <a:cubicBezTo>
                    <a:pt x="64831" y="1819265"/>
                    <a:pt x="61753" y="1796247"/>
                    <a:pt x="57204" y="1773498"/>
                  </a:cubicBezTo>
                  <a:cubicBezTo>
                    <a:pt x="54120" y="1758078"/>
                    <a:pt x="48847" y="1743150"/>
                    <a:pt x="45763" y="1727730"/>
                  </a:cubicBezTo>
                  <a:cubicBezTo>
                    <a:pt x="41214" y="1704981"/>
                    <a:pt x="38136" y="1681963"/>
                    <a:pt x="34322" y="1659079"/>
                  </a:cubicBezTo>
                  <a:cubicBezTo>
                    <a:pt x="24586" y="1503280"/>
                    <a:pt x="11441" y="1317811"/>
                    <a:pt x="11441" y="1167076"/>
                  </a:cubicBezTo>
                  <a:cubicBezTo>
                    <a:pt x="11441" y="1010657"/>
                    <a:pt x="16088" y="854229"/>
                    <a:pt x="22882" y="697957"/>
                  </a:cubicBezTo>
                  <a:cubicBezTo>
                    <a:pt x="24499" y="660757"/>
                    <a:pt x="46223" y="605041"/>
                    <a:pt x="57204" y="572096"/>
                  </a:cubicBezTo>
                  <a:cubicBezTo>
                    <a:pt x="61018" y="560654"/>
                    <a:pt x="68645" y="549831"/>
                    <a:pt x="68645" y="537770"/>
                  </a:cubicBezTo>
                  <a:lnTo>
                    <a:pt x="68645" y="526329"/>
                  </a:lnTo>
                  <a:close/>
                </a:path>
              </a:pathLst>
            </a:custGeom>
            <a:pattFill prst="pct5">
              <a:fgClr>
                <a:schemeClr val="bg2"/>
              </a:fgClr>
              <a:bgClr>
                <a:prstClr val="white"/>
              </a:bgClr>
            </a:pattFill>
          </p:spPr>
          <p:style>
            <a:lnRef idx="1">
              <a:schemeClr val="accent1"/>
            </a:lnRef>
            <a:fillRef idx="3">
              <a:schemeClr val="accent1"/>
            </a:fillRef>
            <a:effectRef idx="2">
              <a:schemeClr val="accent1"/>
            </a:effectRef>
            <a:fontRef idx="minor">
              <a:schemeClr val="lt1"/>
            </a:fontRef>
          </p:style>
          <p:txBody>
            <a:bodyPr rtlCol="0" anchor="ctr"/>
            <a:lstStyle/>
            <a:p>
              <a:pPr algn="ctr" defTabSz="457200"/>
              <a:endParaRPr lang="en-US" dirty="0">
                <a:solidFill>
                  <a:prstClr val="white"/>
                </a:solidFill>
                <a:latin typeface="Calibri"/>
              </a:endParaRPr>
            </a:p>
          </p:txBody>
        </p:sp>
        <p:sp>
          <p:nvSpPr>
            <p:cNvPr id="9" name="TextBox 8"/>
            <p:cNvSpPr txBox="1"/>
            <p:nvPr/>
          </p:nvSpPr>
          <p:spPr>
            <a:xfrm>
              <a:off x="670608" y="5846820"/>
              <a:ext cx="2159816" cy="923330"/>
            </a:xfrm>
            <a:prstGeom prst="rect">
              <a:avLst/>
            </a:prstGeom>
            <a:noFill/>
          </p:spPr>
          <p:txBody>
            <a:bodyPr wrap="none" rtlCol="0">
              <a:spAutoFit/>
            </a:bodyPr>
            <a:lstStyle/>
            <a:p>
              <a:pPr algn="ctr" defTabSz="457200"/>
              <a:r>
                <a:rPr lang="en-US" b="1" dirty="0" smtClean="0">
                  <a:solidFill>
                    <a:prstClr val="black"/>
                  </a:solidFill>
                  <a:latin typeface="Calibri"/>
                </a:rPr>
                <a:t>The Non-Democratic </a:t>
              </a:r>
            </a:p>
            <a:p>
              <a:pPr algn="ctr" defTabSz="457200"/>
              <a:r>
                <a:rPr lang="en-US" b="1" dirty="0" smtClean="0">
                  <a:solidFill>
                    <a:prstClr val="black"/>
                  </a:solidFill>
                  <a:latin typeface="Calibri"/>
                </a:rPr>
                <a:t>Republic of </a:t>
              </a:r>
            </a:p>
            <a:p>
              <a:pPr algn="ctr" defTabSz="457200"/>
              <a:r>
                <a:rPr lang="en-US" b="1" dirty="0" err="1" smtClean="0">
                  <a:solidFill>
                    <a:prstClr val="black"/>
                  </a:solidFill>
                  <a:latin typeface="Calibri"/>
                </a:rPr>
                <a:t>Repressistan</a:t>
              </a:r>
              <a:endParaRPr lang="en-US" b="1" dirty="0">
                <a:solidFill>
                  <a:prstClr val="black"/>
                </a:solidFill>
                <a:latin typeface="Calibri"/>
              </a:endParaRPr>
            </a:p>
          </p:txBody>
        </p:sp>
      </p:grpSp>
      <p:grpSp>
        <p:nvGrpSpPr>
          <p:cNvPr id="47" name="Group 46"/>
          <p:cNvGrpSpPr/>
          <p:nvPr/>
        </p:nvGrpSpPr>
        <p:grpSpPr>
          <a:xfrm>
            <a:off x="2684989" y="2377409"/>
            <a:ext cx="967532" cy="1548537"/>
            <a:chOff x="2592125" y="3558821"/>
            <a:chExt cx="967532" cy="977692"/>
          </a:xfrm>
        </p:grpSpPr>
        <p:pic>
          <p:nvPicPr>
            <p:cNvPr id="60" name="Picture 59" descr="osa_server.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592125" y="3558821"/>
              <a:ext cx="887675" cy="887675"/>
            </a:xfrm>
            <a:prstGeom prst="rect">
              <a:avLst/>
            </a:prstGeom>
          </p:spPr>
        </p:pic>
        <p:sp>
          <p:nvSpPr>
            <p:cNvPr id="67" name="TextBox 66"/>
            <p:cNvSpPr txBox="1"/>
            <p:nvPr/>
          </p:nvSpPr>
          <p:spPr>
            <a:xfrm>
              <a:off x="2617171" y="4322762"/>
              <a:ext cx="942486" cy="213751"/>
            </a:xfrm>
            <a:prstGeom prst="rect">
              <a:avLst/>
            </a:prstGeom>
            <a:noFill/>
          </p:spPr>
          <p:txBody>
            <a:bodyPr wrap="none" rtlCol="0">
              <a:spAutoFit/>
            </a:bodyPr>
            <a:lstStyle/>
            <a:p>
              <a:pPr defTabSz="457200"/>
              <a:r>
                <a:rPr lang="en-US" sz="1600" b="1" dirty="0" smtClean="0">
                  <a:solidFill>
                    <a:prstClr val="black"/>
                  </a:solidFill>
                  <a:latin typeface="Calibri"/>
                </a:rPr>
                <a:t>Gateway</a:t>
              </a:r>
              <a:endParaRPr lang="en-US" sz="1600" b="1" dirty="0">
                <a:solidFill>
                  <a:prstClr val="black"/>
                </a:solidFill>
                <a:latin typeface="Calibri"/>
              </a:endParaRPr>
            </a:p>
          </p:txBody>
        </p:sp>
      </p:grpSp>
      <p:sp>
        <p:nvSpPr>
          <p:cNvPr id="4" name="Slide Number Placeholder 3"/>
          <p:cNvSpPr>
            <a:spLocks noGrp="1"/>
          </p:cNvSpPr>
          <p:nvPr>
            <p:ph type="sldNum" sz="quarter" idx="12"/>
          </p:nvPr>
        </p:nvSpPr>
        <p:spPr/>
        <p:txBody>
          <a:bodyPr/>
          <a:lstStyle/>
          <a:p>
            <a:fld id="{1B7BCCAD-8032-864E-98AA-654F9FA4FE16}" type="slidenum">
              <a:rPr lang="en-US" smtClean="0">
                <a:solidFill>
                  <a:prstClr val="black">
                    <a:tint val="75000"/>
                  </a:prstClr>
                </a:solidFill>
                <a:latin typeface="Calibri"/>
              </a:rPr>
              <a:pPr/>
              <a:t>5</a:t>
            </a:fld>
            <a:endParaRPr lang="en-US">
              <a:solidFill>
                <a:prstClr val="black">
                  <a:tint val="75000"/>
                </a:prstClr>
              </a:solidFill>
              <a:latin typeface="Calibri"/>
            </a:endParaRPr>
          </a:p>
        </p:txBody>
      </p:sp>
      <p:pic>
        <p:nvPicPr>
          <p:cNvPr id="11" name="Picture 10" descr="MC900433944.PN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58060" y="2709249"/>
            <a:ext cx="905596" cy="905596"/>
          </a:xfrm>
          <a:prstGeom prst="rect">
            <a:avLst/>
          </a:prstGeom>
          <a:scene3d>
            <a:camera prst="orthographicFront">
              <a:rot lat="0" lon="10800000" rev="0"/>
            </a:camera>
            <a:lightRig rig="threePt" dir="t"/>
          </a:scene3d>
        </p:spPr>
      </p:pic>
      <p:grpSp>
        <p:nvGrpSpPr>
          <p:cNvPr id="16" name="Group 15"/>
          <p:cNvGrpSpPr/>
          <p:nvPr/>
        </p:nvGrpSpPr>
        <p:grpSpPr>
          <a:xfrm>
            <a:off x="7333081" y="434492"/>
            <a:ext cx="1026493" cy="1157965"/>
            <a:chOff x="6350262" y="4156794"/>
            <a:chExt cx="1026493" cy="1157965"/>
          </a:xfrm>
        </p:grpSpPr>
        <p:pic>
          <p:nvPicPr>
            <p:cNvPr id="17" name="Picture 16" descr="red-computer.jpg"/>
            <p:cNvPicPr>
              <a:picLocks noChangeAspect="1"/>
            </p:cNvPicPr>
            <p:nvPr/>
          </p:nvPicPr>
          <p:blipFill rotWithShape="1">
            <a:blip r:embed="rId5" cstate="print">
              <a:extLst>
                <a:ext uri="{28A0092B-C50C-407E-A947-70E740481C1C}">
                  <a14:useLocalDpi xmlns:a14="http://schemas.microsoft.com/office/drawing/2010/main" val="0"/>
                </a:ext>
              </a:extLst>
            </a:blip>
            <a:srcRect b="17207"/>
            <a:stretch/>
          </p:blipFill>
          <p:spPr>
            <a:xfrm>
              <a:off x="6530407" y="4156794"/>
              <a:ext cx="718618" cy="877824"/>
            </a:xfrm>
            <a:prstGeom prst="rect">
              <a:avLst/>
            </a:prstGeom>
          </p:spPr>
        </p:pic>
        <p:sp>
          <p:nvSpPr>
            <p:cNvPr id="18" name="TextBox 17"/>
            <p:cNvSpPr txBox="1"/>
            <p:nvPr/>
          </p:nvSpPr>
          <p:spPr>
            <a:xfrm>
              <a:off x="6350262" y="4914649"/>
              <a:ext cx="1026493" cy="400110"/>
            </a:xfrm>
            <a:prstGeom prst="rect">
              <a:avLst/>
            </a:prstGeom>
            <a:noFill/>
          </p:spPr>
          <p:txBody>
            <a:bodyPr wrap="none" rtlCol="0">
              <a:spAutoFit/>
            </a:bodyPr>
            <a:lstStyle/>
            <a:p>
              <a:pPr algn="ctr" defTabSz="457200"/>
              <a:r>
                <a:rPr lang="en-US" sz="2000" b="1" dirty="0" smtClean="0">
                  <a:solidFill>
                    <a:prstClr val="black"/>
                  </a:solidFill>
                  <a:latin typeface="Calibri"/>
                </a:rPr>
                <a:t>Blocked</a:t>
              </a:r>
            </a:p>
          </p:txBody>
        </p:sp>
      </p:grpSp>
      <p:sp>
        <p:nvSpPr>
          <p:cNvPr id="33" name="TextBox 32"/>
          <p:cNvSpPr txBox="1"/>
          <p:nvPr/>
        </p:nvSpPr>
        <p:spPr>
          <a:xfrm>
            <a:off x="2353728" y="85715"/>
            <a:ext cx="4464033" cy="1077218"/>
          </a:xfrm>
          <a:prstGeom prst="rect">
            <a:avLst/>
          </a:prstGeom>
          <a:noFill/>
        </p:spPr>
        <p:txBody>
          <a:bodyPr wrap="square" rtlCol="0">
            <a:spAutoFit/>
          </a:bodyPr>
          <a:lstStyle/>
          <a:p>
            <a:pPr algn="ctr" defTabSz="457200"/>
            <a:r>
              <a:rPr lang="en-US" sz="3200" dirty="0" smtClean="0">
                <a:solidFill>
                  <a:prstClr val="black"/>
                </a:solidFill>
                <a:latin typeface="Calibri"/>
              </a:rPr>
              <a:t>Routing Around Decoys (RAD)</a:t>
            </a:r>
            <a:endParaRPr lang="en-US" sz="3200" dirty="0">
              <a:solidFill>
                <a:prstClr val="black"/>
              </a:solidFill>
              <a:latin typeface="Calibri"/>
            </a:endParaRPr>
          </a:p>
        </p:txBody>
      </p:sp>
      <p:sp>
        <p:nvSpPr>
          <p:cNvPr id="40" name="Cloud 39"/>
          <p:cNvSpPr/>
          <p:nvPr/>
        </p:nvSpPr>
        <p:spPr>
          <a:xfrm>
            <a:off x="740961" y="2368479"/>
            <a:ext cx="2085264" cy="1600835"/>
          </a:xfrm>
          <a:prstGeom prst="cloud">
            <a:avLst/>
          </a:prstGeom>
          <a:noFill/>
          <a:ln w="85725" cap="flat">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defTabSz="457200"/>
            <a:endParaRPr lang="en-US">
              <a:solidFill>
                <a:prstClr val="white"/>
              </a:solidFill>
              <a:latin typeface="Calibri"/>
            </a:endParaRPr>
          </a:p>
        </p:txBody>
      </p:sp>
      <p:sp>
        <p:nvSpPr>
          <p:cNvPr id="49" name="Cloud 48"/>
          <p:cNvSpPr/>
          <p:nvPr/>
        </p:nvSpPr>
        <p:spPr>
          <a:xfrm>
            <a:off x="3369827" y="2253331"/>
            <a:ext cx="1484149" cy="1421144"/>
          </a:xfrm>
          <a:prstGeom prst="cloud">
            <a:avLst/>
          </a:prstGeom>
          <a:noFill/>
          <a:ln w="85725" cap="flat">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defTabSz="457200"/>
            <a:endParaRPr lang="en-US">
              <a:solidFill>
                <a:prstClr val="white"/>
              </a:solidFill>
              <a:latin typeface="Calibri"/>
            </a:endParaRPr>
          </a:p>
        </p:txBody>
      </p:sp>
      <p:grpSp>
        <p:nvGrpSpPr>
          <p:cNvPr id="51" name="Group 50"/>
          <p:cNvGrpSpPr/>
          <p:nvPr/>
        </p:nvGrpSpPr>
        <p:grpSpPr>
          <a:xfrm>
            <a:off x="4781978" y="2174353"/>
            <a:ext cx="1746181" cy="1614376"/>
            <a:chOff x="259763" y="3706654"/>
            <a:chExt cx="2207981" cy="1690594"/>
          </a:xfrm>
        </p:grpSpPr>
        <p:sp>
          <p:nvSpPr>
            <p:cNvPr id="52" name="Cloud 51"/>
            <p:cNvSpPr/>
            <p:nvPr/>
          </p:nvSpPr>
          <p:spPr>
            <a:xfrm>
              <a:off x="259763" y="3706654"/>
              <a:ext cx="2207981" cy="1488244"/>
            </a:xfrm>
            <a:prstGeom prst="cloud">
              <a:avLst/>
            </a:prstGeom>
            <a:solidFill>
              <a:srgbClr val="FFFF00"/>
            </a:solidFill>
            <a:ln w="85725" cap="flat">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defTabSz="457200"/>
              <a:endParaRPr lang="en-US">
                <a:solidFill>
                  <a:prstClr val="white"/>
                </a:solidFill>
                <a:latin typeface="Calibri"/>
              </a:endParaRPr>
            </a:p>
          </p:txBody>
        </p:sp>
        <p:sp>
          <p:nvSpPr>
            <p:cNvPr id="53" name="TextBox 52"/>
            <p:cNvSpPr txBox="1"/>
            <p:nvPr/>
          </p:nvSpPr>
          <p:spPr>
            <a:xfrm>
              <a:off x="738184" y="5010478"/>
              <a:ext cx="1362540" cy="386770"/>
            </a:xfrm>
            <a:prstGeom prst="rect">
              <a:avLst/>
            </a:prstGeom>
            <a:solidFill>
              <a:srgbClr val="CCFFCC"/>
            </a:solidFill>
          </p:spPr>
          <p:txBody>
            <a:bodyPr wrap="none" rtlCol="0">
              <a:spAutoFit/>
            </a:bodyPr>
            <a:lstStyle/>
            <a:p>
              <a:pPr defTabSz="457200"/>
              <a:r>
                <a:rPr lang="en-US" b="1" dirty="0" smtClean="0">
                  <a:solidFill>
                    <a:prstClr val="black"/>
                  </a:solidFill>
                  <a:latin typeface="Calibri"/>
                </a:rPr>
                <a:t>Decoy AS</a:t>
              </a:r>
              <a:endParaRPr lang="en-US" b="1" dirty="0">
                <a:solidFill>
                  <a:prstClr val="black"/>
                </a:solidFill>
                <a:latin typeface="Calibri"/>
              </a:endParaRPr>
            </a:p>
          </p:txBody>
        </p:sp>
      </p:grpSp>
      <p:sp>
        <p:nvSpPr>
          <p:cNvPr id="55" name="Cloud 54"/>
          <p:cNvSpPr/>
          <p:nvPr/>
        </p:nvSpPr>
        <p:spPr>
          <a:xfrm>
            <a:off x="6577838" y="2101731"/>
            <a:ext cx="2108962" cy="1686998"/>
          </a:xfrm>
          <a:prstGeom prst="cloud">
            <a:avLst/>
          </a:prstGeom>
          <a:noFill/>
          <a:ln w="85725" cap="flat">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defTabSz="457200"/>
            <a:endParaRPr lang="en-US">
              <a:solidFill>
                <a:prstClr val="white"/>
              </a:solidFill>
              <a:latin typeface="Calibri"/>
            </a:endParaRPr>
          </a:p>
        </p:txBody>
      </p:sp>
      <p:grpSp>
        <p:nvGrpSpPr>
          <p:cNvPr id="57" name="Group 56"/>
          <p:cNvGrpSpPr/>
          <p:nvPr/>
        </p:nvGrpSpPr>
        <p:grpSpPr>
          <a:xfrm>
            <a:off x="6876869" y="2421967"/>
            <a:ext cx="1543336" cy="1085686"/>
            <a:chOff x="6387130" y="4744101"/>
            <a:chExt cx="1543336" cy="1085686"/>
          </a:xfrm>
        </p:grpSpPr>
        <p:pic>
          <p:nvPicPr>
            <p:cNvPr id="58" name="Picture 57" descr="green-server.jpg"/>
            <p:cNvPicPr>
              <a:picLocks noChangeAspect="1"/>
            </p:cNvPicPr>
            <p:nvPr/>
          </p:nvPicPr>
          <p:blipFill rotWithShape="1">
            <a:blip r:embed="rId6">
              <a:extLst>
                <a:ext uri="{28A0092B-C50C-407E-A947-70E740481C1C}">
                  <a14:useLocalDpi xmlns:a14="http://schemas.microsoft.com/office/drawing/2010/main" val="0"/>
                </a:ext>
              </a:extLst>
            </a:blip>
            <a:srcRect l="24621" r="15472"/>
            <a:stretch/>
          </p:blipFill>
          <p:spPr>
            <a:xfrm>
              <a:off x="6739029" y="4744101"/>
              <a:ext cx="676656" cy="847139"/>
            </a:xfrm>
            <a:prstGeom prst="rect">
              <a:avLst/>
            </a:prstGeom>
          </p:spPr>
        </p:pic>
        <p:sp>
          <p:nvSpPr>
            <p:cNvPr id="59" name="TextBox 58"/>
            <p:cNvSpPr txBox="1"/>
            <p:nvPr/>
          </p:nvSpPr>
          <p:spPr>
            <a:xfrm>
              <a:off x="6387130" y="5429677"/>
              <a:ext cx="1543336" cy="400110"/>
            </a:xfrm>
            <a:prstGeom prst="rect">
              <a:avLst/>
            </a:prstGeom>
            <a:noFill/>
          </p:spPr>
          <p:txBody>
            <a:bodyPr wrap="none" rtlCol="0">
              <a:spAutoFit/>
            </a:bodyPr>
            <a:lstStyle/>
            <a:p>
              <a:pPr defTabSz="457200"/>
              <a:r>
                <a:rPr lang="en-US" sz="2000" b="1" dirty="0" smtClean="0">
                  <a:solidFill>
                    <a:prstClr val="black"/>
                  </a:solidFill>
                  <a:latin typeface="Calibri"/>
                </a:rPr>
                <a:t>Non-blocked</a:t>
              </a:r>
              <a:endParaRPr lang="en-US" sz="2000" b="1" dirty="0">
                <a:solidFill>
                  <a:prstClr val="black"/>
                </a:solidFill>
                <a:latin typeface="Calibri"/>
              </a:endParaRPr>
            </a:p>
          </p:txBody>
        </p:sp>
      </p:grpSp>
      <p:cxnSp>
        <p:nvCxnSpPr>
          <p:cNvPr id="61" name="Straight Arrow Connector 60"/>
          <p:cNvCxnSpPr/>
          <p:nvPr/>
        </p:nvCxnSpPr>
        <p:spPr>
          <a:xfrm>
            <a:off x="2047890" y="2902747"/>
            <a:ext cx="5169437" cy="0"/>
          </a:xfrm>
          <a:prstGeom prst="straightConnector1">
            <a:avLst/>
          </a:prstGeom>
          <a:ln w="76200">
            <a:solidFill>
              <a:schemeClr val="bg1">
                <a:lumMod val="50000"/>
              </a:schemeClr>
            </a:solidFill>
            <a:headEnd type="arrow"/>
            <a:tailEnd type="arrow"/>
          </a:ln>
        </p:spPr>
        <p:style>
          <a:lnRef idx="2">
            <a:schemeClr val="accent1"/>
          </a:lnRef>
          <a:fillRef idx="0">
            <a:schemeClr val="accent1"/>
          </a:fillRef>
          <a:effectRef idx="1">
            <a:schemeClr val="accent1"/>
          </a:effectRef>
          <a:fontRef idx="minor">
            <a:schemeClr val="tx1"/>
          </a:fontRef>
        </p:style>
      </p:cxnSp>
      <p:pic>
        <p:nvPicPr>
          <p:cNvPr id="62" name="Picture 61" descr="router.png"/>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5399527" y="2735185"/>
            <a:ext cx="465319" cy="342010"/>
          </a:xfrm>
          <a:prstGeom prst="rect">
            <a:avLst/>
          </a:prstGeom>
        </p:spPr>
      </p:pic>
      <p:cxnSp>
        <p:nvCxnSpPr>
          <p:cNvPr id="63" name="Straight Arrow Connector 62"/>
          <p:cNvCxnSpPr>
            <a:stCxn id="17" idx="1"/>
            <a:endCxn id="62" idx="0"/>
          </p:cNvCxnSpPr>
          <p:nvPr/>
        </p:nvCxnSpPr>
        <p:spPr>
          <a:xfrm flipH="1">
            <a:off x="5632187" y="873404"/>
            <a:ext cx="1881039" cy="1861781"/>
          </a:xfrm>
          <a:prstGeom prst="straightConnector1">
            <a:avLst/>
          </a:prstGeom>
          <a:ln w="76200">
            <a:solidFill>
              <a:srgbClr val="FF0000"/>
            </a:solidFill>
            <a:headEnd type="arrow"/>
            <a:tailEnd type="arrow"/>
          </a:ln>
        </p:spPr>
        <p:style>
          <a:lnRef idx="2">
            <a:schemeClr val="accent1"/>
          </a:lnRef>
          <a:fillRef idx="0">
            <a:schemeClr val="accent1"/>
          </a:fillRef>
          <a:effectRef idx="1">
            <a:schemeClr val="accent1"/>
          </a:effectRef>
          <a:fontRef idx="minor">
            <a:schemeClr val="tx1"/>
          </a:fontRef>
        </p:style>
      </p:cxnSp>
      <p:sp>
        <p:nvSpPr>
          <p:cNvPr id="65" name="Cloud 64"/>
          <p:cNvSpPr/>
          <p:nvPr/>
        </p:nvSpPr>
        <p:spPr>
          <a:xfrm>
            <a:off x="3285712" y="4013895"/>
            <a:ext cx="1323809" cy="1260850"/>
          </a:xfrm>
          <a:prstGeom prst="cloud">
            <a:avLst/>
          </a:prstGeom>
          <a:noFill/>
          <a:ln w="85725" cap="flat">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defTabSz="457200"/>
            <a:endParaRPr lang="en-US">
              <a:solidFill>
                <a:prstClr val="white"/>
              </a:solidFill>
              <a:latin typeface="Calibri"/>
            </a:endParaRPr>
          </a:p>
        </p:txBody>
      </p:sp>
      <p:sp>
        <p:nvSpPr>
          <p:cNvPr id="79" name="Cloud 78"/>
          <p:cNvSpPr/>
          <p:nvPr/>
        </p:nvSpPr>
        <p:spPr>
          <a:xfrm>
            <a:off x="4642753" y="4131001"/>
            <a:ext cx="1323809" cy="1260850"/>
          </a:xfrm>
          <a:prstGeom prst="cloud">
            <a:avLst/>
          </a:prstGeom>
          <a:noFill/>
          <a:ln w="85725" cap="flat">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defTabSz="457200"/>
            <a:endParaRPr lang="en-US">
              <a:solidFill>
                <a:prstClr val="white"/>
              </a:solidFill>
              <a:latin typeface="Calibri"/>
            </a:endParaRPr>
          </a:p>
        </p:txBody>
      </p:sp>
      <p:sp>
        <p:nvSpPr>
          <p:cNvPr id="82" name="Cloud 81"/>
          <p:cNvSpPr/>
          <p:nvPr/>
        </p:nvSpPr>
        <p:spPr>
          <a:xfrm>
            <a:off x="6029717" y="4050907"/>
            <a:ext cx="1323809" cy="1260850"/>
          </a:xfrm>
          <a:prstGeom prst="cloud">
            <a:avLst/>
          </a:prstGeom>
          <a:noFill/>
          <a:ln w="85725" cap="flat">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defTabSz="457200"/>
            <a:endParaRPr lang="en-US">
              <a:solidFill>
                <a:prstClr val="white"/>
              </a:solidFill>
              <a:latin typeface="Calibri"/>
            </a:endParaRPr>
          </a:p>
        </p:txBody>
      </p:sp>
      <p:sp>
        <p:nvSpPr>
          <p:cNvPr id="6" name="Freeform 5"/>
          <p:cNvSpPr/>
          <p:nvPr/>
        </p:nvSpPr>
        <p:spPr>
          <a:xfrm>
            <a:off x="2059331" y="3204024"/>
            <a:ext cx="5457226" cy="1647720"/>
          </a:xfrm>
          <a:custGeom>
            <a:avLst/>
            <a:gdLst>
              <a:gd name="connsiteX0" fmla="*/ 0 w 5457226"/>
              <a:gd name="connsiteY0" fmla="*/ 125575 h 1647720"/>
              <a:gd name="connsiteX1" fmla="*/ 1075428 w 5457226"/>
              <a:gd name="connsiteY1" fmla="*/ 114133 h 1647720"/>
              <a:gd name="connsiteX2" fmla="*/ 1807635 w 5457226"/>
              <a:gd name="connsiteY2" fmla="*/ 1338418 h 1647720"/>
              <a:gd name="connsiteX3" fmla="*/ 4690697 w 5457226"/>
              <a:gd name="connsiteY3" fmla="*/ 1567256 h 1647720"/>
              <a:gd name="connsiteX4" fmla="*/ 5457226 w 5457226"/>
              <a:gd name="connsiteY4" fmla="*/ 194226 h 164772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457226" h="1647720">
                <a:moveTo>
                  <a:pt x="0" y="125575"/>
                </a:moveTo>
                <a:cubicBezTo>
                  <a:pt x="387078" y="18783"/>
                  <a:pt x="774156" y="-88008"/>
                  <a:pt x="1075428" y="114133"/>
                </a:cubicBezTo>
                <a:cubicBezTo>
                  <a:pt x="1376701" y="316274"/>
                  <a:pt x="1205090" y="1096231"/>
                  <a:pt x="1807635" y="1338418"/>
                </a:cubicBezTo>
                <a:cubicBezTo>
                  <a:pt x="2410180" y="1580605"/>
                  <a:pt x="4082432" y="1757955"/>
                  <a:pt x="4690697" y="1567256"/>
                </a:cubicBezTo>
                <a:cubicBezTo>
                  <a:pt x="5298962" y="1376557"/>
                  <a:pt x="5457226" y="194226"/>
                  <a:pt x="5457226" y="194226"/>
                </a:cubicBezTo>
              </a:path>
            </a:pathLst>
          </a:custGeom>
          <a:ln w="85725">
            <a:solidFill>
              <a:srgbClr val="008000"/>
            </a:solidFill>
            <a:headEnd type="arrow"/>
            <a:tailEnd type="arrow"/>
          </a:ln>
        </p:spPr>
        <p:style>
          <a:lnRef idx="2">
            <a:schemeClr val="accent1"/>
          </a:lnRef>
          <a:fillRef idx="0">
            <a:schemeClr val="accent1"/>
          </a:fillRef>
          <a:effectRef idx="1">
            <a:schemeClr val="accent1"/>
          </a:effectRef>
          <a:fontRef idx="minor">
            <a:schemeClr val="tx1"/>
          </a:fontRef>
        </p:style>
        <p:txBody>
          <a:bodyPr rtlCol="0" anchor="ctr"/>
          <a:lstStyle/>
          <a:p>
            <a:pPr algn="ctr" defTabSz="457200"/>
            <a:endParaRPr lang="en-US">
              <a:solidFill>
                <a:prstClr val="black"/>
              </a:solidFill>
              <a:latin typeface="Calibri"/>
            </a:endParaRPr>
          </a:p>
        </p:txBody>
      </p:sp>
      <p:sp>
        <p:nvSpPr>
          <p:cNvPr id="68" name="Cloud 67"/>
          <p:cNvSpPr/>
          <p:nvPr/>
        </p:nvSpPr>
        <p:spPr>
          <a:xfrm>
            <a:off x="6699010" y="264695"/>
            <a:ext cx="2048414" cy="1724147"/>
          </a:xfrm>
          <a:prstGeom prst="cloud">
            <a:avLst/>
          </a:prstGeom>
          <a:noFill/>
          <a:ln w="85725" cap="flat">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defTabSz="457200"/>
            <a:endParaRPr lang="en-US">
              <a:solidFill>
                <a:prstClr val="white"/>
              </a:solidFill>
              <a:latin typeface="Calibri"/>
            </a:endParaRPr>
          </a:p>
        </p:txBody>
      </p:sp>
      <p:sp>
        <p:nvSpPr>
          <p:cNvPr id="2" name="Footer Placeholder 1"/>
          <p:cNvSpPr>
            <a:spLocks noGrp="1"/>
          </p:cNvSpPr>
          <p:nvPr>
            <p:ph type="ftr" sz="quarter" idx="11"/>
          </p:nvPr>
        </p:nvSpPr>
        <p:spPr/>
        <p:txBody>
          <a:bodyPr/>
          <a:lstStyle/>
          <a:p>
            <a:r>
              <a:rPr lang="en-US" smtClean="0">
                <a:solidFill>
                  <a:prstClr val="black">
                    <a:tint val="75000"/>
                  </a:prstClr>
                </a:solidFill>
                <a:latin typeface="Calibri"/>
              </a:rPr>
              <a:t>CS660 - Advanced Information Assurance - UMassAmherst</a:t>
            </a:r>
            <a:endParaRPr lang="en-US">
              <a:solidFill>
                <a:prstClr val="black">
                  <a:tint val="75000"/>
                </a:prstClr>
              </a:solidFill>
              <a:latin typeface="Calibri"/>
            </a:endParaRPr>
          </a:p>
        </p:txBody>
      </p:sp>
    </p:spTree>
    <p:extLst>
      <p:ext uri="{BB962C8B-B14F-4D97-AF65-F5344CB8AC3E}">
        <p14:creationId xmlns:p14="http://schemas.microsoft.com/office/powerpoint/2010/main" val="7927406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dissolve">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US" dirty="0" smtClean="0"/>
              <a:t>The Costs of </a:t>
            </a:r>
            <a:br>
              <a:rPr lang="en-US" dirty="0" smtClean="0"/>
            </a:br>
            <a:r>
              <a:rPr lang="en-US" dirty="0" smtClean="0"/>
              <a:t>Routing Around Decoys </a:t>
            </a:r>
            <a:endParaRPr lang="en-US" dirty="0"/>
          </a:p>
        </p:txBody>
      </p:sp>
      <p:sp>
        <p:nvSpPr>
          <p:cNvPr id="3" name="Content Placeholder 2"/>
          <p:cNvSpPr>
            <a:spLocks noGrp="1"/>
          </p:cNvSpPr>
          <p:nvPr>
            <p:ph type="subTitle" idx="1"/>
          </p:nvPr>
        </p:nvSpPr>
        <p:spPr/>
        <p:txBody>
          <a:bodyPr>
            <a:normAutofit/>
          </a:bodyPr>
          <a:lstStyle/>
          <a:p>
            <a:endParaRPr lang="en-US" dirty="0" smtClean="0"/>
          </a:p>
          <a:p>
            <a:pPr marL="0" indent="0">
              <a:buNone/>
            </a:pPr>
            <a:r>
              <a:rPr lang="en-US" dirty="0" err="1" smtClean="0"/>
              <a:t>Houmansadr</a:t>
            </a:r>
            <a:r>
              <a:rPr lang="en-US" dirty="0" smtClean="0"/>
              <a:t> et al., NDSS 2014</a:t>
            </a:r>
            <a:endParaRPr lang="en-US" dirty="0"/>
          </a:p>
        </p:txBody>
      </p:sp>
    </p:spTree>
    <p:extLst>
      <p:ext uri="{BB962C8B-B14F-4D97-AF65-F5344CB8AC3E}">
        <p14:creationId xmlns:p14="http://schemas.microsoft.com/office/powerpoint/2010/main" val="9177544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This paper</a:t>
            </a:r>
            <a:endParaRPr lang="en-US" dirty="0"/>
          </a:p>
        </p:txBody>
      </p:sp>
      <p:sp>
        <p:nvSpPr>
          <p:cNvPr id="3" name="Content Placeholder 2"/>
          <p:cNvSpPr>
            <a:spLocks noGrp="1"/>
          </p:cNvSpPr>
          <p:nvPr>
            <p:ph idx="1"/>
          </p:nvPr>
        </p:nvSpPr>
        <p:spPr/>
        <p:txBody>
          <a:bodyPr/>
          <a:lstStyle/>
          <a:p>
            <a:r>
              <a:rPr lang="en-US" dirty="0"/>
              <a:t>C</a:t>
            </a:r>
            <a:r>
              <a:rPr lang="en-US" dirty="0" smtClean="0"/>
              <a:t>oncrete analysis based on real inter-domain routing data</a:t>
            </a:r>
            <a:endParaRPr lang="en-US" dirty="0"/>
          </a:p>
          <a:p>
            <a:pPr lvl="1"/>
            <a:r>
              <a:rPr lang="en-US" dirty="0" smtClean="0"/>
              <a:t>As opposed to relying on the AS graph</a:t>
            </a:r>
            <a:r>
              <a:rPr lang="en-US" dirty="0"/>
              <a:t> </a:t>
            </a:r>
            <a:r>
              <a:rPr lang="en-US" dirty="0" smtClean="0"/>
              <a:t>only</a:t>
            </a:r>
          </a:p>
          <a:p>
            <a:endParaRPr lang="en-US" dirty="0" smtClean="0"/>
          </a:p>
          <a:p>
            <a:r>
              <a:rPr lang="en-US" dirty="0" smtClean="0"/>
              <a:t>While technically feasible, RAD imposes significant costs to censors</a:t>
            </a:r>
          </a:p>
        </p:txBody>
      </p:sp>
      <p:sp>
        <p:nvSpPr>
          <p:cNvPr id="4" name="Slide Number Placeholder 3"/>
          <p:cNvSpPr>
            <a:spLocks noGrp="1"/>
          </p:cNvSpPr>
          <p:nvPr>
            <p:ph type="sldNum" sz="quarter" idx="12"/>
          </p:nvPr>
        </p:nvSpPr>
        <p:spPr/>
        <p:txBody>
          <a:bodyPr/>
          <a:lstStyle/>
          <a:p>
            <a:fld id="{74C0455A-0D12-454A-B9D4-B7E043501F69}" type="slidenum">
              <a:rPr lang="en-US" smtClean="0">
                <a:solidFill>
                  <a:prstClr val="black">
                    <a:tint val="75000"/>
                  </a:prstClr>
                </a:solidFill>
                <a:latin typeface="Calibri"/>
              </a:rPr>
              <a:pPr/>
              <a:t>7</a:t>
            </a:fld>
            <a:endParaRPr lang="en-US">
              <a:solidFill>
                <a:prstClr val="black">
                  <a:tint val="75000"/>
                </a:prstClr>
              </a:solidFill>
              <a:latin typeface="Calibri"/>
            </a:endParaRPr>
          </a:p>
        </p:txBody>
      </p:sp>
      <p:sp>
        <p:nvSpPr>
          <p:cNvPr id="5" name="Footer Placeholder 4"/>
          <p:cNvSpPr>
            <a:spLocks noGrp="1"/>
          </p:cNvSpPr>
          <p:nvPr>
            <p:ph type="ftr" sz="quarter" idx="11"/>
          </p:nvPr>
        </p:nvSpPr>
        <p:spPr/>
        <p:txBody>
          <a:bodyPr/>
          <a:lstStyle/>
          <a:p>
            <a:r>
              <a:rPr lang="en-US" smtClean="0">
                <a:solidFill>
                  <a:prstClr val="black">
                    <a:tint val="75000"/>
                  </a:prstClr>
                </a:solidFill>
                <a:latin typeface="Calibri"/>
              </a:rPr>
              <a:t>CS660 - Advanced Information Assurance - UMassAmherst</a:t>
            </a:r>
            <a:endParaRPr lang="en-US">
              <a:solidFill>
                <a:prstClr val="black">
                  <a:tint val="75000"/>
                </a:prstClr>
              </a:solidFill>
              <a:latin typeface="Calibri"/>
            </a:endParaRPr>
          </a:p>
        </p:txBody>
      </p:sp>
    </p:spTree>
    <p:extLst>
      <p:ext uri="{BB962C8B-B14F-4D97-AF65-F5344CB8AC3E}">
        <p14:creationId xmlns:p14="http://schemas.microsoft.com/office/powerpoint/2010/main" val="279294590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endParaRPr lang="en-US" dirty="0"/>
          </a:p>
          <a:p>
            <a:r>
              <a:rPr lang="en-US" dirty="0" smtClean="0"/>
              <a:t>Main intuition: Internet paths are not equal!</a:t>
            </a:r>
          </a:p>
          <a:p>
            <a:pPr lvl="1"/>
            <a:r>
              <a:rPr lang="en-US" dirty="0" smtClean="0"/>
              <a:t>Standard decision making in BGP aims to maximize </a:t>
            </a:r>
            <a:r>
              <a:rPr lang="en-US" dirty="0" err="1" smtClean="0"/>
              <a:t>QoS</a:t>
            </a:r>
            <a:r>
              <a:rPr lang="en-US" dirty="0" smtClean="0"/>
              <a:t> and minimize costs</a:t>
            </a:r>
            <a:endParaRPr lang="en-US" dirty="0"/>
          </a:p>
        </p:txBody>
      </p:sp>
      <p:sp>
        <p:nvSpPr>
          <p:cNvPr id="5" name="Slide Number Placeholder 4"/>
          <p:cNvSpPr>
            <a:spLocks noGrp="1"/>
          </p:cNvSpPr>
          <p:nvPr>
            <p:ph type="sldNum" sz="quarter" idx="12"/>
          </p:nvPr>
        </p:nvSpPr>
        <p:spPr/>
        <p:txBody>
          <a:bodyPr/>
          <a:lstStyle/>
          <a:p>
            <a:fld id="{74C0455A-0D12-454A-B9D4-B7E043501F69}" type="slidenum">
              <a:rPr lang="en-US" smtClean="0">
                <a:solidFill>
                  <a:prstClr val="black">
                    <a:tint val="75000"/>
                  </a:prstClr>
                </a:solidFill>
                <a:latin typeface="Calibri"/>
              </a:rPr>
              <a:pPr/>
              <a:t>8</a:t>
            </a:fld>
            <a:endParaRPr lang="en-US">
              <a:solidFill>
                <a:prstClr val="black">
                  <a:tint val="75000"/>
                </a:prstClr>
              </a:solidFill>
              <a:latin typeface="Calibri"/>
            </a:endParaRPr>
          </a:p>
        </p:txBody>
      </p:sp>
      <p:sp>
        <p:nvSpPr>
          <p:cNvPr id="2" name="Footer Placeholder 1"/>
          <p:cNvSpPr>
            <a:spLocks noGrp="1"/>
          </p:cNvSpPr>
          <p:nvPr>
            <p:ph type="ftr" sz="quarter" idx="11"/>
          </p:nvPr>
        </p:nvSpPr>
        <p:spPr/>
        <p:txBody>
          <a:bodyPr/>
          <a:lstStyle/>
          <a:p>
            <a:r>
              <a:rPr lang="en-US" smtClean="0">
                <a:solidFill>
                  <a:prstClr val="black">
                    <a:tint val="75000"/>
                  </a:prstClr>
                </a:solidFill>
                <a:latin typeface="Calibri"/>
              </a:rPr>
              <a:t>CS660 - Advanced Information Assurance - UMassAmherst</a:t>
            </a:r>
            <a:endParaRPr lang="en-US">
              <a:solidFill>
                <a:prstClr val="black">
                  <a:tint val="75000"/>
                </a:prstClr>
              </a:solidFill>
              <a:latin typeface="Calibri"/>
            </a:endParaRPr>
          </a:p>
        </p:txBody>
      </p:sp>
    </p:spTree>
    <p:extLst>
      <p:ext uri="{BB962C8B-B14F-4D97-AF65-F5344CB8AC3E}">
        <p14:creationId xmlns:p14="http://schemas.microsoft.com/office/powerpoint/2010/main" val="397640662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 name="Group 9"/>
          <p:cNvGrpSpPr/>
          <p:nvPr/>
        </p:nvGrpSpPr>
        <p:grpSpPr>
          <a:xfrm>
            <a:off x="34321" y="377583"/>
            <a:ext cx="3226286" cy="6392567"/>
            <a:chOff x="34321" y="377583"/>
            <a:chExt cx="3226286" cy="6392567"/>
          </a:xfrm>
        </p:grpSpPr>
        <p:sp>
          <p:nvSpPr>
            <p:cNvPr id="8" name="Freeform 7"/>
            <p:cNvSpPr/>
            <p:nvPr/>
          </p:nvSpPr>
          <p:spPr>
            <a:xfrm>
              <a:off x="34321" y="377583"/>
              <a:ext cx="3226286" cy="5537889"/>
            </a:xfrm>
            <a:custGeom>
              <a:avLst/>
              <a:gdLst>
                <a:gd name="connsiteX0" fmla="*/ 68645 w 2711452"/>
                <a:gd name="connsiteY0" fmla="*/ 526329 h 5537889"/>
                <a:gd name="connsiteX1" fmla="*/ 91526 w 2711452"/>
                <a:gd name="connsiteY1" fmla="*/ 308932 h 5537889"/>
                <a:gd name="connsiteX2" fmla="*/ 102967 w 2711452"/>
                <a:gd name="connsiteY2" fmla="*/ 274606 h 5537889"/>
                <a:gd name="connsiteX3" fmla="*/ 148730 w 2711452"/>
                <a:gd name="connsiteY3" fmla="*/ 240281 h 5537889"/>
                <a:gd name="connsiteX4" fmla="*/ 205933 w 2711452"/>
                <a:gd name="connsiteY4" fmla="*/ 183071 h 5537889"/>
                <a:gd name="connsiteX5" fmla="*/ 263137 w 2711452"/>
                <a:gd name="connsiteY5" fmla="*/ 137303 h 5537889"/>
                <a:gd name="connsiteX6" fmla="*/ 400426 w 2711452"/>
                <a:gd name="connsiteY6" fmla="*/ 114420 h 5537889"/>
                <a:gd name="connsiteX7" fmla="*/ 560596 w 2711452"/>
                <a:gd name="connsiteY7" fmla="*/ 102978 h 5537889"/>
                <a:gd name="connsiteX8" fmla="*/ 617799 w 2711452"/>
                <a:gd name="connsiteY8" fmla="*/ 80094 h 5537889"/>
                <a:gd name="connsiteX9" fmla="*/ 675003 w 2711452"/>
                <a:gd name="connsiteY9" fmla="*/ 68652 h 5537889"/>
                <a:gd name="connsiteX10" fmla="*/ 709325 w 2711452"/>
                <a:gd name="connsiteY10" fmla="*/ 45768 h 5537889"/>
                <a:gd name="connsiteX11" fmla="*/ 789410 w 2711452"/>
                <a:gd name="connsiteY11" fmla="*/ 34326 h 5537889"/>
                <a:gd name="connsiteX12" fmla="*/ 823732 w 2711452"/>
                <a:gd name="connsiteY12" fmla="*/ 22884 h 5537889"/>
                <a:gd name="connsiteX13" fmla="*/ 961021 w 2711452"/>
                <a:gd name="connsiteY13" fmla="*/ 0 h 5537889"/>
                <a:gd name="connsiteX14" fmla="*/ 1258480 w 2711452"/>
                <a:gd name="connsiteY14" fmla="*/ 22884 h 5537889"/>
                <a:gd name="connsiteX15" fmla="*/ 1304243 w 2711452"/>
                <a:gd name="connsiteY15" fmla="*/ 57210 h 5537889"/>
                <a:gd name="connsiteX16" fmla="*/ 1395769 w 2711452"/>
                <a:gd name="connsiteY16" fmla="*/ 102978 h 5537889"/>
                <a:gd name="connsiteX17" fmla="*/ 1487295 w 2711452"/>
                <a:gd name="connsiteY17" fmla="*/ 137303 h 5537889"/>
                <a:gd name="connsiteX18" fmla="*/ 1590261 w 2711452"/>
                <a:gd name="connsiteY18" fmla="*/ 171629 h 5537889"/>
                <a:gd name="connsiteX19" fmla="*/ 1624583 w 2711452"/>
                <a:gd name="connsiteY19" fmla="*/ 194513 h 5537889"/>
                <a:gd name="connsiteX20" fmla="*/ 1670346 w 2711452"/>
                <a:gd name="connsiteY20" fmla="*/ 205955 h 5537889"/>
                <a:gd name="connsiteX21" fmla="*/ 1773313 w 2711452"/>
                <a:gd name="connsiteY21" fmla="*/ 251723 h 5537889"/>
                <a:gd name="connsiteX22" fmla="*/ 1807635 w 2711452"/>
                <a:gd name="connsiteY22" fmla="*/ 286048 h 5537889"/>
                <a:gd name="connsiteX23" fmla="*/ 1841957 w 2711452"/>
                <a:gd name="connsiteY23" fmla="*/ 308932 h 5537889"/>
                <a:gd name="connsiteX24" fmla="*/ 1876279 w 2711452"/>
                <a:gd name="connsiteY24" fmla="*/ 377584 h 5537889"/>
                <a:gd name="connsiteX25" fmla="*/ 1899161 w 2711452"/>
                <a:gd name="connsiteY25" fmla="*/ 411909 h 5537889"/>
                <a:gd name="connsiteX26" fmla="*/ 2356790 w 2711452"/>
                <a:gd name="connsiteY26" fmla="*/ 400467 h 5537889"/>
                <a:gd name="connsiteX27" fmla="*/ 2368230 w 2711452"/>
                <a:gd name="connsiteY27" fmla="*/ 526329 h 5537889"/>
                <a:gd name="connsiteX28" fmla="*/ 2391112 w 2711452"/>
                <a:gd name="connsiteY28" fmla="*/ 663632 h 5537889"/>
                <a:gd name="connsiteX29" fmla="*/ 2402553 w 2711452"/>
                <a:gd name="connsiteY29" fmla="*/ 778051 h 5537889"/>
                <a:gd name="connsiteX30" fmla="*/ 2413993 w 2711452"/>
                <a:gd name="connsiteY30" fmla="*/ 915354 h 5537889"/>
                <a:gd name="connsiteX31" fmla="*/ 2436875 w 2711452"/>
                <a:gd name="connsiteY31" fmla="*/ 995447 h 5537889"/>
                <a:gd name="connsiteX32" fmla="*/ 2471197 w 2711452"/>
                <a:gd name="connsiteY32" fmla="*/ 1086983 h 5537889"/>
                <a:gd name="connsiteX33" fmla="*/ 2482638 w 2711452"/>
                <a:gd name="connsiteY33" fmla="*/ 1121308 h 5537889"/>
                <a:gd name="connsiteX34" fmla="*/ 2516960 w 2711452"/>
                <a:gd name="connsiteY34" fmla="*/ 1167076 h 5537889"/>
                <a:gd name="connsiteX35" fmla="*/ 2539841 w 2711452"/>
                <a:gd name="connsiteY35" fmla="*/ 1247169 h 5537889"/>
                <a:gd name="connsiteX36" fmla="*/ 2551282 w 2711452"/>
                <a:gd name="connsiteY36" fmla="*/ 1350147 h 5537889"/>
                <a:gd name="connsiteX37" fmla="*/ 2539841 w 2711452"/>
                <a:gd name="connsiteY37" fmla="*/ 1945126 h 5537889"/>
                <a:gd name="connsiteX38" fmla="*/ 2516960 w 2711452"/>
                <a:gd name="connsiteY38" fmla="*/ 2036662 h 5537889"/>
                <a:gd name="connsiteX39" fmla="*/ 2494078 w 2711452"/>
                <a:gd name="connsiteY39" fmla="*/ 2116755 h 5537889"/>
                <a:gd name="connsiteX40" fmla="*/ 2516960 w 2711452"/>
                <a:gd name="connsiteY40" fmla="*/ 2311268 h 5537889"/>
                <a:gd name="connsiteX41" fmla="*/ 2539841 w 2711452"/>
                <a:gd name="connsiteY41" fmla="*/ 2345594 h 5537889"/>
                <a:gd name="connsiteX42" fmla="*/ 2574163 w 2711452"/>
                <a:gd name="connsiteY42" fmla="*/ 2368477 h 5537889"/>
                <a:gd name="connsiteX43" fmla="*/ 2597045 w 2711452"/>
                <a:gd name="connsiteY43" fmla="*/ 2402803 h 5537889"/>
                <a:gd name="connsiteX44" fmla="*/ 2619926 w 2711452"/>
                <a:gd name="connsiteY44" fmla="*/ 2528664 h 5537889"/>
                <a:gd name="connsiteX45" fmla="*/ 2608486 w 2711452"/>
                <a:gd name="connsiteY45" fmla="*/ 2746061 h 5537889"/>
                <a:gd name="connsiteX46" fmla="*/ 2597045 w 2711452"/>
                <a:gd name="connsiteY46" fmla="*/ 2791828 h 5537889"/>
                <a:gd name="connsiteX47" fmla="*/ 2585604 w 2711452"/>
                <a:gd name="connsiteY47" fmla="*/ 2906248 h 5537889"/>
                <a:gd name="connsiteX48" fmla="*/ 2597045 w 2711452"/>
                <a:gd name="connsiteY48" fmla="*/ 3535553 h 5537889"/>
                <a:gd name="connsiteX49" fmla="*/ 2619926 w 2711452"/>
                <a:gd name="connsiteY49" fmla="*/ 3581321 h 5537889"/>
                <a:gd name="connsiteX50" fmla="*/ 2631367 w 2711452"/>
                <a:gd name="connsiteY50" fmla="*/ 3627089 h 5537889"/>
                <a:gd name="connsiteX51" fmla="*/ 2677130 w 2711452"/>
                <a:gd name="connsiteY51" fmla="*/ 3695740 h 5537889"/>
                <a:gd name="connsiteX52" fmla="*/ 2711452 w 2711452"/>
                <a:gd name="connsiteY52" fmla="*/ 3867369 h 5537889"/>
                <a:gd name="connsiteX53" fmla="*/ 2700011 w 2711452"/>
                <a:gd name="connsiteY53" fmla="*/ 4141975 h 5537889"/>
                <a:gd name="connsiteX54" fmla="*/ 2665689 w 2711452"/>
                <a:gd name="connsiteY54" fmla="*/ 4233510 h 5537889"/>
                <a:gd name="connsiteX55" fmla="*/ 2642808 w 2711452"/>
                <a:gd name="connsiteY55" fmla="*/ 4267836 h 5537889"/>
                <a:gd name="connsiteX56" fmla="*/ 2608486 w 2711452"/>
                <a:gd name="connsiteY56" fmla="*/ 4347929 h 5537889"/>
                <a:gd name="connsiteX57" fmla="*/ 2597045 w 2711452"/>
                <a:gd name="connsiteY57" fmla="*/ 4428023 h 5537889"/>
                <a:gd name="connsiteX58" fmla="*/ 2585604 w 2711452"/>
                <a:gd name="connsiteY58" fmla="*/ 5206073 h 5537889"/>
                <a:gd name="connsiteX59" fmla="*/ 2516960 w 2711452"/>
                <a:gd name="connsiteY59" fmla="*/ 5217515 h 5537889"/>
                <a:gd name="connsiteX60" fmla="*/ 2459756 w 2711452"/>
                <a:gd name="connsiteY60" fmla="*/ 5228957 h 5537889"/>
                <a:gd name="connsiteX61" fmla="*/ 2413993 w 2711452"/>
                <a:gd name="connsiteY61" fmla="*/ 5240399 h 5537889"/>
                <a:gd name="connsiteX62" fmla="*/ 2242382 w 2711452"/>
                <a:gd name="connsiteY62" fmla="*/ 5274725 h 5537889"/>
                <a:gd name="connsiteX63" fmla="*/ 2139416 w 2711452"/>
                <a:gd name="connsiteY63" fmla="*/ 5366260 h 5537889"/>
                <a:gd name="connsiteX64" fmla="*/ 2116534 w 2711452"/>
                <a:gd name="connsiteY64" fmla="*/ 5400586 h 5537889"/>
                <a:gd name="connsiteX65" fmla="*/ 2105094 w 2711452"/>
                <a:gd name="connsiteY65" fmla="*/ 5434912 h 5537889"/>
                <a:gd name="connsiteX66" fmla="*/ 2047890 w 2711452"/>
                <a:gd name="connsiteY66" fmla="*/ 5480679 h 5537889"/>
                <a:gd name="connsiteX67" fmla="*/ 2002127 w 2711452"/>
                <a:gd name="connsiteY67" fmla="*/ 5492121 h 5537889"/>
                <a:gd name="connsiteX68" fmla="*/ 1967805 w 2711452"/>
                <a:gd name="connsiteY68" fmla="*/ 5515005 h 5537889"/>
                <a:gd name="connsiteX69" fmla="*/ 1418650 w 2711452"/>
                <a:gd name="connsiteY69" fmla="*/ 5537889 h 5537889"/>
                <a:gd name="connsiteX70" fmla="*/ 1063988 w 2711452"/>
                <a:gd name="connsiteY70" fmla="*/ 5515005 h 5537889"/>
                <a:gd name="connsiteX71" fmla="*/ 1006784 w 2711452"/>
                <a:gd name="connsiteY71" fmla="*/ 5503563 h 5537889"/>
                <a:gd name="connsiteX72" fmla="*/ 858055 w 2711452"/>
                <a:gd name="connsiteY72" fmla="*/ 5366260 h 5537889"/>
                <a:gd name="connsiteX73" fmla="*/ 777970 w 2711452"/>
                <a:gd name="connsiteY73" fmla="*/ 5297609 h 5537889"/>
                <a:gd name="connsiteX74" fmla="*/ 709325 w 2711452"/>
                <a:gd name="connsiteY74" fmla="*/ 5183189 h 5537889"/>
                <a:gd name="connsiteX75" fmla="*/ 686444 w 2711452"/>
                <a:gd name="connsiteY75" fmla="*/ 5148864 h 5537889"/>
                <a:gd name="connsiteX76" fmla="*/ 663562 w 2711452"/>
                <a:gd name="connsiteY76" fmla="*/ 5068770 h 5537889"/>
                <a:gd name="connsiteX77" fmla="*/ 640681 w 2711452"/>
                <a:gd name="connsiteY77" fmla="*/ 5034445 h 5537889"/>
                <a:gd name="connsiteX78" fmla="*/ 629240 w 2711452"/>
                <a:gd name="connsiteY78" fmla="*/ 4988677 h 5537889"/>
                <a:gd name="connsiteX79" fmla="*/ 617799 w 2711452"/>
                <a:gd name="connsiteY79" fmla="*/ 4805606 h 5537889"/>
                <a:gd name="connsiteX80" fmla="*/ 549155 w 2711452"/>
                <a:gd name="connsiteY80" fmla="*/ 4782722 h 5537889"/>
                <a:gd name="connsiteX81" fmla="*/ 446188 w 2711452"/>
                <a:gd name="connsiteY81" fmla="*/ 4759838 h 5537889"/>
                <a:gd name="connsiteX82" fmla="*/ 377544 w 2711452"/>
                <a:gd name="connsiteY82" fmla="*/ 4714071 h 5537889"/>
                <a:gd name="connsiteX83" fmla="*/ 297459 w 2711452"/>
                <a:gd name="connsiteY83" fmla="*/ 4691187 h 5537889"/>
                <a:gd name="connsiteX84" fmla="*/ 274578 w 2711452"/>
                <a:gd name="connsiteY84" fmla="*/ 4622535 h 5537889"/>
                <a:gd name="connsiteX85" fmla="*/ 263137 w 2711452"/>
                <a:gd name="connsiteY85" fmla="*/ 4588210 h 5537889"/>
                <a:gd name="connsiteX86" fmla="*/ 251696 w 2711452"/>
                <a:gd name="connsiteY86" fmla="*/ 4531000 h 5537889"/>
                <a:gd name="connsiteX87" fmla="*/ 240255 w 2711452"/>
                <a:gd name="connsiteY87" fmla="*/ 4496674 h 5537889"/>
                <a:gd name="connsiteX88" fmla="*/ 205933 w 2711452"/>
                <a:gd name="connsiteY88" fmla="*/ 4485232 h 5537889"/>
                <a:gd name="connsiteX89" fmla="*/ 171611 w 2711452"/>
                <a:gd name="connsiteY89" fmla="*/ 4462349 h 5537889"/>
                <a:gd name="connsiteX90" fmla="*/ 137289 w 2711452"/>
                <a:gd name="connsiteY90" fmla="*/ 4393697 h 5537889"/>
                <a:gd name="connsiteX91" fmla="*/ 114407 w 2711452"/>
                <a:gd name="connsiteY91" fmla="*/ 4233510 h 5537889"/>
                <a:gd name="connsiteX92" fmla="*/ 91526 w 2711452"/>
                <a:gd name="connsiteY92" fmla="*/ 4199184 h 5537889"/>
                <a:gd name="connsiteX93" fmla="*/ 57204 w 2711452"/>
                <a:gd name="connsiteY93" fmla="*/ 3993230 h 5537889"/>
                <a:gd name="connsiteX94" fmla="*/ 22882 w 2711452"/>
                <a:gd name="connsiteY94" fmla="*/ 3878811 h 5537889"/>
                <a:gd name="connsiteX95" fmla="*/ 11441 w 2711452"/>
                <a:gd name="connsiteY95" fmla="*/ 3844485 h 5537889"/>
                <a:gd name="connsiteX96" fmla="*/ 0 w 2711452"/>
                <a:gd name="connsiteY96" fmla="*/ 3775833 h 5537889"/>
                <a:gd name="connsiteX97" fmla="*/ 11441 w 2711452"/>
                <a:gd name="connsiteY97" fmla="*/ 3444018 h 5537889"/>
                <a:gd name="connsiteX98" fmla="*/ 22882 w 2711452"/>
                <a:gd name="connsiteY98" fmla="*/ 3352482 h 5537889"/>
                <a:gd name="connsiteX99" fmla="*/ 34322 w 2711452"/>
                <a:gd name="connsiteY99" fmla="*/ 2471455 h 5537889"/>
                <a:gd name="connsiteX100" fmla="*/ 68645 w 2711452"/>
                <a:gd name="connsiteY100" fmla="*/ 2368477 h 5537889"/>
                <a:gd name="connsiteX101" fmla="*/ 148730 w 2711452"/>
                <a:gd name="connsiteY101" fmla="*/ 2242616 h 5537889"/>
                <a:gd name="connsiteX102" fmla="*/ 125848 w 2711452"/>
                <a:gd name="connsiteY102" fmla="*/ 2059546 h 5537889"/>
                <a:gd name="connsiteX103" fmla="*/ 102967 w 2711452"/>
                <a:gd name="connsiteY103" fmla="*/ 1945126 h 5537889"/>
                <a:gd name="connsiteX104" fmla="*/ 68645 w 2711452"/>
                <a:gd name="connsiteY104" fmla="*/ 1842149 h 5537889"/>
                <a:gd name="connsiteX105" fmla="*/ 57204 w 2711452"/>
                <a:gd name="connsiteY105" fmla="*/ 1773498 h 5537889"/>
                <a:gd name="connsiteX106" fmla="*/ 45763 w 2711452"/>
                <a:gd name="connsiteY106" fmla="*/ 1727730 h 5537889"/>
                <a:gd name="connsiteX107" fmla="*/ 34322 w 2711452"/>
                <a:gd name="connsiteY107" fmla="*/ 1659079 h 5537889"/>
                <a:gd name="connsiteX108" fmla="*/ 11441 w 2711452"/>
                <a:gd name="connsiteY108" fmla="*/ 1167076 h 5537889"/>
                <a:gd name="connsiteX109" fmla="*/ 22882 w 2711452"/>
                <a:gd name="connsiteY109" fmla="*/ 697957 h 5537889"/>
                <a:gd name="connsiteX110" fmla="*/ 57204 w 2711452"/>
                <a:gd name="connsiteY110" fmla="*/ 572096 h 5537889"/>
                <a:gd name="connsiteX111" fmla="*/ 68645 w 2711452"/>
                <a:gd name="connsiteY111" fmla="*/ 537770 h 5537889"/>
                <a:gd name="connsiteX112" fmla="*/ 68645 w 2711452"/>
                <a:gd name="connsiteY112" fmla="*/ 526329 h 55378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Lst>
              <a:rect l="l" t="t" r="r" b="b"/>
              <a:pathLst>
                <a:path w="2711452" h="5537889">
                  <a:moveTo>
                    <a:pt x="68645" y="526329"/>
                  </a:moveTo>
                  <a:cubicBezTo>
                    <a:pt x="77113" y="399283"/>
                    <a:pt x="67282" y="393794"/>
                    <a:pt x="91526" y="308932"/>
                  </a:cubicBezTo>
                  <a:cubicBezTo>
                    <a:pt x="94839" y="297335"/>
                    <a:pt x="95246" y="283872"/>
                    <a:pt x="102967" y="274606"/>
                  </a:cubicBezTo>
                  <a:cubicBezTo>
                    <a:pt x="115174" y="259957"/>
                    <a:pt x="133476" y="251723"/>
                    <a:pt x="148730" y="240281"/>
                  </a:cubicBezTo>
                  <a:cubicBezTo>
                    <a:pt x="187954" y="181438"/>
                    <a:pt x="151454" y="226659"/>
                    <a:pt x="205933" y="183071"/>
                  </a:cubicBezTo>
                  <a:cubicBezTo>
                    <a:pt x="241402" y="154693"/>
                    <a:pt x="216189" y="160780"/>
                    <a:pt x="263137" y="137303"/>
                  </a:cubicBezTo>
                  <a:cubicBezTo>
                    <a:pt x="300805" y="118467"/>
                    <a:pt x="369705" y="117092"/>
                    <a:pt x="400426" y="114420"/>
                  </a:cubicBezTo>
                  <a:cubicBezTo>
                    <a:pt x="453751" y="109783"/>
                    <a:pt x="507206" y="106792"/>
                    <a:pt x="560596" y="102978"/>
                  </a:cubicBezTo>
                  <a:cubicBezTo>
                    <a:pt x="579664" y="95350"/>
                    <a:pt x="598128" y="85996"/>
                    <a:pt x="617799" y="80094"/>
                  </a:cubicBezTo>
                  <a:cubicBezTo>
                    <a:pt x="636424" y="74506"/>
                    <a:pt x="656796" y="75480"/>
                    <a:pt x="675003" y="68652"/>
                  </a:cubicBezTo>
                  <a:cubicBezTo>
                    <a:pt x="687878" y="63823"/>
                    <a:pt x="696155" y="49720"/>
                    <a:pt x="709325" y="45768"/>
                  </a:cubicBezTo>
                  <a:cubicBezTo>
                    <a:pt x="735154" y="38019"/>
                    <a:pt x="762715" y="38140"/>
                    <a:pt x="789410" y="34326"/>
                  </a:cubicBezTo>
                  <a:cubicBezTo>
                    <a:pt x="800851" y="30512"/>
                    <a:pt x="811907" y="25249"/>
                    <a:pt x="823732" y="22884"/>
                  </a:cubicBezTo>
                  <a:cubicBezTo>
                    <a:pt x="869225" y="13784"/>
                    <a:pt x="961021" y="0"/>
                    <a:pt x="961021" y="0"/>
                  </a:cubicBezTo>
                  <a:cubicBezTo>
                    <a:pt x="1060174" y="7628"/>
                    <a:pt x="1160387" y="6533"/>
                    <a:pt x="1258480" y="22884"/>
                  </a:cubicBezTo>
                  <a:cubicBezTo>
                    <a:pt x="1277289" y="26019"/>
                    <a:pt x="1287772" y="47601"/>
                    <a:pt x="1304243" y="57210"/>
                  </a:cubicBezTo>
                  <a:cubicBezTo>
                    <a:pt x="1333706" y="74399"/>
                    <a:pt x="1363409" y="92190"/>
                    <a:pt x="1395769" y="102978"/>
                  </a:cubicBezTo>
                  <a:cubicBezTo>
                    <a:pt x="1521872" y="145017"/>
                    <a:pt x="1295774" y="68896"/>
                    <a:pt x="1487295" y="137303"/>
                  </a:cubicBezTo>
                  <a:cubicBezTo>
                    <a:pt x="1521366" y="149472"/>
                    <a:pt x="1560159" y="151559"/>
                    <a:pt x="1590261" y="171629"/>
                  </a:cubicBezTo>
                  <a:cubicBezTo>
                    <a:pt x="1601702" y="179257"/>
                    <a:pt x="1611945" y="189096"/>
                    <a:pt x="1624583" y="194513"/>
                  </a:cubicBezTo>
                  <a:cubicBezTo>
                    <a:pt x="1639035" y="200708"/>
                    <a:pt x="1655227" y="201635"/>
                    <a:pt x="1670346" y="205955"/>
                  </a:cubicBezTo>
                  <a:cubicBezTo>
                    <a:pt x="1705232" y="215924"/>
                    <a:pt x="1744170" y="232293"/>
                    <a:pt x="1773313" y="251723"/>
                  </a:cubicBezTo>
                  <a:cubicBezTo>
                    <a:pt x="1786775" y="260699"/>
                    <a:pt x="1795205" y="275689"/>
                    <a:pt x="1807635" y="286048"/>
                  </a:cubicBezTo>
                  <a:cubicBezTo>
                    <a:pt x="1818198" y="294851"/>
                    <a:pt x="1830516" y="301304"/>
                    <a:pt x="1841957" y="308932"/>
                  </a:cubicBezTo>
                  <a:cubicBezTo>
                    <a:pt x="1907539" y="407318"/>
                    <a:pt x="1828905" y="282829"/>
                    <a:pt x="1876279" y="377584"/>
                  </a:cubicBezTo>
                  <a:cubicBezTo>
                    <a:pt x="1882428" y="389883"/>
                    <a:pt x="1891534" y="400467"/>
                    <a:pt x="1899161" y="411909"/>
                  </a:cubicBezTo>
                  <a:cubicBezTo>
                    <a:pt x="2038132" y="388746"/>
                    <a:pt x="2228940" y="347558"/>
                    <a:pt x="2356790" y="400467"/>
                  </a:cubicBezTo>
                  <a:cubicBezTo>
                    <a:pt x="2395715" y="416576"/>
                    <a:pt x="2363821" y="484433"/>
                    <a:pt x="2368230" y="526329"/>
                  </a:cubicBezTo>
                  <a:cubicBezTo>
                    <a:pt x="2377968" y="618855"/>
                    <a:pt x="2374082" y="595506"/>
                    <a:pt x="2391112" y="663632"/>
                  </a:cubicBezTo>
                  <a:cubicBezTo>
                    <a:pt x="2394926" y="701772"/>
                    <a:pt x="2399083" y="739879"/>
                    <a:pt x="2402553" y="778051"/>
                  </a:cubicBezTo>
                  <a:cubicBezTo>
                    <a:pt x="2406710" y="823789"/>
                    <a:pt x="2408297" y="869782"/>
                    <a:pt x="2413993" y="915354"/>
                  </a:cubicBezTo>
                  <a:cubicBezTo>
                    <a:pt x="2417967" y="947149"/>
                    <a:pt x="2428432" y="965893"/>
                    <a:pt x="2436875" y="995447"/>
                  </a:cubicBezTo>
                  <a:cubicBezTo>
                    <a:pt x="2467006" y="1100920"/>
                    <a:pt x="2425496" y="980339"/>
                    <a:pt x="2471197" y="1086983"/>
                  </a:cubicBezTo>
                  <a:cubicBezTo>
                    <a:pt x="2475948" y="1098068"/>
                    <a:pt x="2476655" y="1110836"/>
                    <a:pt x="2482638" y="1121308"/>
                  </a:cubicBezTo>
                  <a:cubicBezTo>
                    <a:pt x="2492098" y="1137865"/>
                    <a:pt x="2505519" y="1151820"/>
                    <a:pt x="2516960" y="1167076"/>
                  </a:cubicBezTo>
                  <a:cubicBezTo>
                    <a:pt x="2525504" y="1192711"/>
                    <a:pt x="2535736" y="1220483"/>
                    <a:pt x="2539841" y="1247169"/>
                  </a:cubicBezTo>
                  <a:cubicBezTo>
                    <a:pt x="2545092" y="1281305"/>
                    <a:pt x="2547468" y="1315821"/>
                    <a:pt x="2551282" y="1350147"/>
                  </a:cubicBezTo>
                  <a:cubicBezTo>
                    <a:pt x="2547468" y="1548473"/>
                    <a:pt x="2549746" y="1747010"/>
                    <a:pt x="2539841" y="1945126"/>
                  </a:cubicBezTo>
                  <a:cubicBezTo>
                    <a:pt x="2538271" y="1976538"/>
                    <a:pt x="2524587" y="2006150"/>
                    <a:pt x="2516960" y="2036662"/>
                  </a:cubicBezTo>
                  <a:cubicBezTo>
                    <a:pt x="2502596" y="2094125"/>
                    <a:pt x="2510490" y="2067515"/>
                    <a:pt x="2494078" y="2116755"/>
                  </a:cubicBezTo>
                  <a:cubicBezTo>
                    <a:pt x="2495886" y="2142072"/>
                    <a:pt x="2490956" y="2259254"/>
                    <a:pt x="2516960" y="2311268"/>
                  </a:cubicBezTo>
                  <a:cubicBezTo>
                    <a:pt x="2523109" y="2323568"/>
                    <a:pt x="2530118" y="2335870"/>
                    <a:pt x="2539841" y="2345594"/>
                  </a:cubicBezTo>
                  <a:cubicBezTo>
                    <a:pt x="2549563" y="2355317"/>
                    <a:pt x="2562722" y="2360849"/>
                    <a:pt x="2574163" y="2368477"/>
                  </a:cubicBezTo>
                  <a:cubicBezTo>
                    <a:pt x="2581790" y="2379919"/>
                    <a:pt x="2591629" y="2390163"/>
                    <a:pt x="2597045" y="2402803"/>
                  </a:cubicBezTo>
                  <a:cubicBezTo>
                    <a:pt x="2608605" y="2429779"/>
                    <a:pt x="2617275" y="2510101"/>
                    <a:pt x="2619926" y="2528664"/>
                  </a:cubicBezTo>
                  <a:cubicBezTo>
                    <a:pt x="2616113" y="2601130"/>
                    <a:pt x="2614772" y="2673768"/>
                    <a:pt x="2608486" y="2746061"/>
                  </a:cubicBezTo>
                  <a:cubicBezTo>
                    <a:pt x="2607124" y="2761727"/>
                    <a:pt x="2599269" y="2776261"/>
                    <a:pt x="2597045" y="2791828"/>
                  </a:cubicBezTo>
                  <a:cubicBezTo>
                    <a:pt x="2591625" y="2829773"/>
                    <a:pt x="2589418" y="2868108"/>
                    <a:pt x="2585604" y="2906248"/>
                  </a:cubicBezTo>
                  <a:cubicBezTo>
                    <a:pt x="2589418" y="3116016"/>
                    <a:pt x="2586392" y="3326021"/>
                    <a:pt x="2597045" y="3535553"/>
                  </a:cubicBezTo>
                  <a:cubicBezTo>
                    <a:pt x="2597911" y="3552587"/>
                    <a:pt x="2613938" y="3565350"/>
                    <a:pt x="2619926" y="3581321"/>
                  </a:cubicBezTo>
                  <a:cubicBezTo>
                    <a:pt x="2625447" y="3596045"/>
                    <a:pt x="2624335" y="3613023"/>
                    <a:pt x="2631367" y="3627089"/>
                  </a:cubicBezTo>
                  <a:cubicBezTo>
                    <a:pt x="2643665" y="3651688"/>
                    <a:pt x="2677130" y="3695740"/>
                    <a:pt x="2677130" y="3695740"/>
                  </a:cubicBezTo>
                  <a:cubicBezTo>
                    <a:pt x="2706551" y="3813439"/>
                    <a:pt x="2695564" y="3756141"/>
                    <a:pt x="2711452" y="3867369"/>
                  </a:cubicBezTo>
                  <a:cubicBezTo>
                    <a:pt x="2707638" y="3958904"/>
                    <a:pt x="2706537" y="4050593"/>
                    <a:pt x="2700011" y="4141975"/>
                  </a:cubicBezTo>
                  <a:cubicBezTo>
                    <a:pt x="2697712" y="4174158"/>
                    <a:pt x="2681202" y="4206359"/>
                    <a:pt x="2665689" y="4233510"/>
                  </a:cubicBezTo>
                  <a:cubicBezTo>
                    <a:pt x="2658867" y="4245450"/>
                    <a:pt x="2649630" y="4255896"/>
                    <a:pt x="2642808" y="4267836"/>
                  </a:cubicBezTo>
                  <a:cubicBezTo>
                    <a:pt x="2620186" y="4307428"/>
                    <a:pt x="2621321" y="4309417"/>
                    <a:pt x="2608486" y="4347929"/>
                  </a:cubicBezTo>
                  <a:cubicBezTo>
                    <a:pt x="2604672" y="4374627"/>
                    <a:pt x="2597764" y="4401064"/>
                    <a:pt x="2597045" y="4428023"/>
                  </a:cubicBezTo>
                  <a:cubicBezTo>
                    <a:pt x="2590131" y="4687309"/>
                    <a:pt x="2611781" y="4948019"/>
                    <a:pt x="2585604" y="5206073"/>
                  </a:cubicBezTo>
                  <a:cubicBezTo>
                    <a:pt x="2583263" y="5229152"/>
                    <a:pt x="2539783" y="5213365"/>
                    <a:pt x="2516960" y="5217515"/>
                  </a:cubicBezTo>
                  <a:cubicBezTo>
                    <a:pt x="2497828" y="5220994"/>
                    <a:pt x="2478739" y="5224738"/>
                    <a:pt x="2459756" y="5228957"/>
                  </a:cubicBezTo>
                  <a:cubicBezTo>
                    <a:pt x="2444407" y="5232368"/>
                    <a:pt x="2429448" y="5237501"/>
                    <a:pt x="2413993" y="5240399"/>
                  </a:cubicBezTo>
                  <a:cubicBezTo>
                    <a:pt x="2243496" y="5272371"/>
                    <a:pt x="2326258" y="5246764"/>
                    <a:pt x="2242382" y="5274725"/>
                  </a:cubicBezTo>
                  <a:cubicBezTo>
                    <a:pt x="2164015" y="5353100"/>
                    <a:pt x="2200663" y="5325424"/>
                    <a:pt x="2139416" y="5366260"/>
                  </a:cubicBezTo>
                  <a:cubicBezTo>
                    <a:pt x="2131789" y="5377702"/>
                    <a:pt x="2122683" y="5388286"/>
                    <a:pt x="2116534" y="5400586"/>
                  </a:cubicBezTo>
                  <a:cubicBezTo>
                    <a:pt x="2111141" y="5411374"/>
                    <a:pt x="2111299" y="5424570"/>
                    <a:pt x="2105094" y="5434912"/>
                  </a:cubicBezTo>
                  <a:cubicBezTo>
                    <a:pt x="2096578" y="5449107"/>
                    <a:pt x="2060482" y="5475282"/>
                    <a:pt x="2047890" y="5480679"/>
                  </a:cubicBezTo>
                  <a:cubicBezTo>
                    <a:pt x="2033438" y="5486873"/>
                    <a:pt x="2017381" y="5488307"/>
                    <a:pt x="2002127" y="5492121"/>
                  </a:cubicBezTo>
                  <a:cubicBezTo>
                    <a:pt x="1990686" y="5499749"/>
                    <a:pt x="1981528" y="5514129"/>
                    <a:pt x="1967805" y="5515005"/>
                  </a:cubicBezTo>
                  <a:cubicBezTo>
                    <a:pt x="1334084" y="5555460"/>
                    <a:pt x="1637978" y="5483051"/>
                    <a:pt x="1418650" y="5537889"/>
                  </a:cubicBezTo>
                  <a:lnTo>
                    <a:pt x="1063988" y="5515005"/>
                  </a:lnTo>
                  <a:cubicBezTo>
                    <a:pt x="1044609" y="5513390"/>
                    <a:pt x="1023905" y="5512783"/>
                    <a:pt x="1006784" y="5503563"/>
                  </a:cubicBezTo>
                  <a:cubicBezTo>
                    <a:pt x="919667" y="5456649"/>
                    <a:pt x="917616" y="5433274"/>
                    <a:pt x="858055" y="5366260"/>
                  </a:cubicBezTo>
                  <a:cubicBezTo>
                    <a:pt x="758436" y="5254177"/>
                    <a:pt x="897735" y="5417386"/>
                    <a:pt x="777970" y="5297609"/>
                  </a:cubicBezTo>
                  <a:cubicBezTo>
                    <a:pt x="741008" y="5260643"/>
                    <a:pt x="735121" y="5229627"/>
                    <a:pt x="709325" y="5183189"/>
                  </a:cubicBezTo>
                  <a:cubicBezTo>
                    <a:pt x="702648" y="5171168"/>
                    <a:pt x="694071" y="5160306"/>
                    <a:pt x="686444" y="5148864"/>
                  </a:cubicBezTo>
                  <a:cubicBezTo>
                    <a:pt x="682778" y="5134199"/>
                    <a:pt x="671769" y="5085185"/>
                    <a:pt x="663562" y="5068770"/>
                  </a:cubicBezTo>
                  <a:cubicBezTo>
                    <a:pt x="657413" y="5056471"/>
                    <a:pt x="648308" y="5045887"/>
                    <a:pt x="640681" y="5034445"/>
                  </a:cubicBezTo>
                  <a:cubicBezTo>
                    <a:pt x="636867" y="5019189"/>
                    <a:pt x="630805" y="5004324"/>
                    <a:pt x="629240" y="4988677"/>
                  </a:cubicBezTo>
                  <a:cubicBezTo>
                    <a:pt x="623157" y="4927838"/>
                    <a:pt x="639958" y="4862592"/>
                    <a:pt x="617799" y="4805606"/>
                  </a:cubicBezTo>
                  <a:cubicBezTo>
                    <a:pt x="609058" y="4783126"/>
                    <a:pt x="572946" y="4786688"/>
                    <a:pt x="549155" y="4782722"/>
                  </a:cubicBezTo>
                  <a:cubicBezTo>
                    <a:pt x="530529" y="4779617"/>
                    <a:pt x="470329" y="4773251"/>
                    <a:pt x="446188" y="4759838"/>
                  </a:cubicBezTo>
                  <a:cubicBezTo>
                    <a:pt x="422149" y="4746482"/>
                    <a:pt x="404223" y="4720742"/>
                    <a:pt x="377544" y="4714071"/>
                  </a:cubicBezTo>
                  <a:cubicBezTo>
                    <a:pt x="320081" y="4699704"/>
                    <a:pt x="346698" y="4707602"/>
                    <a:pt x="297459" y="4691187"/>
                  </a:cubicBezTo>
                  <a:lnTo>
                    <a:pt x="274578" y="4622535"/>
                  </a:lnTo>
                  <a:cubicBezTo>
                    <a:pt x="270764" y="4611093"/>
                    <a:pt x="265502" y="4600036"/>
                    <a:pt x="263137" y="4588210"/>
                  </a:cubicBezTo>
                  <a:cubicBezTo>
                    <a:pt x="259323" y="4569140"/>
                    <a:pt x="256412" y="4549867"/>
                    <a:pt x="251696" y="4531000"/>
                  </a:cubicBezTo>
                  <a:cubicBezTo>
                    <a:pt x="248771" y="4519299"/>
                    <a:pt x="248783" y="4505203"/>
                    <a:pt x="240255" y="4496674"/>
                  </a:cubicBezTo>
                  <a:cubicBezTo>
                    <a:pt x="231728" y="4488146"/>
                    <a:pt x="216719" y="4490626"/>
                    <a:pt x="205933" y="4485232"/>
                  </a:cubicBezTo>
                  <a:cubicBezTo>
                    <a:pt x="193635" y="4479082"/>
                    <a:pt x="183052" y="4469977"/>
                    <a:pt x="171611" y="4462349"/>
                  </a:cubicBezTo>
                  <a:cubicBezTo>
                    <a:pt x="155133" y="4437628"/>
                    <a:pt x="141595" y="4423842"/>
                    <a:pt x="137289" y="4393697"/>
                  </a:cubicBezTo>
                  <a:cubicBezTo>
                    <a:pt x="132027" y="4356859"/>
                    <a:pt x="137087" y="4278875"/>
                    <a:pt x="114407" y="4233510"/>
                  </a:cubicBezTo>
                  <a:cubicBezTo>
                    <a:pt x="108258" y="4221210"/>
                    <a:pt x="99153" y="4210626"/>
                    <a:pt x="91526" y="4199184"/>
                  </a:cubicBezTo>
                  <a:cubicBezTo>
                    <a:pt x="41650" y="3974716"/>
                    <a:pt x="91684" y="4217368"/>
                    <a:pt x="57204" y="3993230"/>
                  </a:cubicBezTo>
                  <a:cubicBezTo>
                    <a:pt x="52264" y="3961118"/>
                    <a:pt x="31790" y="3905539"/>
                    <a:pt x="22882" y="3878811"/>
                  </a:cubicBezTo>
                  <a:cubicBezTo>
                    <a:pt x="19068" y="3867369"/>
                    <a:pt x="13424" y="3856382"/>
                    <a:pt x="11441" y="3844485"/>
                  </a:cubicBezTo>
                  <a:lnTo>
                    <a:pt x="0" y="3775833"/>
                  </a:lnTo>
                  <a:cubicBezTo>
                    <a:pt x="3814" y="3665228"/>
                    <a:pt x="5468" y="3554527"/>
                    <a:pt x="11441" y="3444018"/>
                  </a:cubicBezTo>
                  <a:cubicBezTo>
                    <a:pt x="13101" y="3413313"/>
                    <a:pt x="22159" y="3383223"/>
                    <a:pt x="22882" y="3352482"/>
                  </a:cubicBezTo>
                  <a:cubicBezTo>
                    <a:pt x="29790" y="3058863"/>
                    <a:pt x="20678" y="2764838"/>
                    <a:pt x="34322" y="2471455"/>
                  </a:cubicBezTo>
                  <a:cubicBezTo>
                    <a:pt x="36003" y="2435312"/>
                    <a:pt x="52465" y="2400840"/>
                    <a:pt x="68645" y="2368477"/>
                  </a:cubicBezTo>
                  <a:cubicBezTo>
                    <a:pt x="90882" y="2323999"/>
                    <a:pt x="122035" y="2284570"/>
                    <a:pt x="148730" y="2242616"/>
                  </a:cubicBezTo>
                  <a:cubicBezTo>
                    <a:pt x="139167" y="2146981"/>
                    <a:pt x="141056" y="2140665"/>
                    <a:pt x="125848" y="2059546"/>
                  </a:cubicBezTo>
                  <a:cubicBezTo>
                    <a:pt x="118681" y="2021317"/>
                    <a:pt x="115266" y="1982026"/>
                    <a:pt x="102967" y="1945126"/>
                  </a:cubicBezTo>
                  <a:cubicBezTo>
                    <a:pt x="91526" y="1910800"/>
                    <a:pt x="74593" y="1877839"/>
                    <a:pt x="68645" y="1842149"/>
                  </a:cubicBezTo>
                  <a:cubicBezTo>
                    <a:pt x="64831" y="1819265"/>
                    <a:pt x="61753" y="1796247"/>
                    <a:pt x="57204" y="1773498"/>
                  </a:cubicBezTo>
                  <a:cubicBezTo>
                    <a:pt x="54120" y="1758078"/>
                    <a:pt x="48847" y="1743150"/>
                    <a:pt x="45763" y="1727730"/>
                  </a:cubicBezTo>
                  <a:cubicBezTo>
                    <a:pt x="41214" y="1704981"/>
                    <a:pt x="38136" y="1681963"/>
                    <a:pt x="34322" y="1659079"/>
                  </a:cubicBezTo>
                  <a:cubicBezTo>
                    <a:pt x="24586" y="1503280"/>
                    <a:pt x="11441" y="1317811"/>
                    <a:pt x="11441" y="1167076"/>
                  </a:cubicBezTo>
                  <a:cubicBezTo>
                    <a:pt x="11441" y="1010657"/>
                    <a:pt x="16088" y="854229"/>
                    <a:pt x="22882" y="697957"/>
                  </a:cubicBezTo>
                  <a:cubicBezTo>
                    <a:pt x="24499" y="660757"/>
                    <a:pt x="46223" y="605041"/>
                    <a:pt x="57204" y="572096"/>
                  </a:cubicBezTo>
                  <a:cubicBezTo>
                    <a:pt x="61018" y="560654"/>
                    <a:pt x="68645" y="549831"/>
                    <a:pt x="68645" y="537770"/>
                  </a:cubicBezTo>
                  <a:lnTo>
                    <a:pt x="68645" y="526329"/>
                  </a:lnTo>
                  <a:close/>
                </a:path>
              </a:pathLst>
            </a:custGeom>
            <a:pattFill prst="pct5">
              <a:fgClr>
                <a:schemeClr val="bg2"/>
              </a:fgClr>
              <a:bgClr>
                <a:prstClr val="white"/>
              </a:bgClr>
            </a:pattFill>
          </p:spPr>
          <p:style>
            <a:lnRef idx="1">
              <a:schemeClr val="accent1"/>
            </a:lnRef>
            <a:fillRef idx="3">
              <a:schemeClr val="accent1"/>
            </a:fillRef>
            <a:effectRef idx="2">
              <a:schemeClr val="accent1"/>
            </a:effectRef>
            <a:fontRef idx="minor">
              <a:schemeClr val="lt1"/>
            </a:fontRef>
          </p:style>
          <p:txBody>
            <a:bodyPr rtlCol="0" anchor="ctr"/>
            <a:lstStyle/>
            <a:p>
              <a:pPr algn="ctr" defTabSz="457200"/>
              <a:endParaRPr lang="en-US" dirty="0">
                <a:solidFill>
                  <a:prstClr val="white"/>
                </a:solidFill>
                <a:latin typeface="Calibri"/>
              </a:endParaRPr>
            </a:p>
          </p:txBody>
        </p:sp>
        <p:sp>
          <p:nvSpPr>
            <p:cNvPr id="9" name="TextBox 8"/>
            <p:cNvSpPr txBox="1"/>
            <p:nvPr/>
          </p:nvSpPr>
          <p:spPr>
            <a:xfrm>
              <a:off x="670608" y="5846820"/>
              <a:ext cx="2159816" cy="923330"/>
            </a:xfrm>
            <a:prstGeom prst="rect">
              <a:avLst/>
            </a:prstGeom>
            <a:noFill/>
          </p:spPr>
          <p:txBody>
            <a:bodyPr wrap="none" rtlCol="0">
              <a:spAutoFit/>
            </a:bodyPr>
            <a:lstStyle/>
            <a:p>
              <a:pPr algn="ctr" defTabSz="457200"/>
              <a:r>
                <a:rPr lang="en-US" b="1" dirty="0" smtClean="0">
                  <a:solidFill>
                    <a:prstClr val="black"/>
                  </a:solidFill>
                  <a:latin typeface="Calibri"/>
                </a:rPr>
                <a:t>The Non-Democratic </a:t>
              </a:r>
            </a:p>
            <a:p>
              <a:pPr algn="ctr" defTabSz="457200"/>
              <a:r>
                <a:rPr lang="en-US" b="1" dirty="0" smtClean="0">
                  <a:solidFill>
                    <a:prstClr val="black"/>
                  </a:solidFill>
                  <a:latin typeface="Calibri"/>
                </a:rPr>
                <a:t>Republic of </a:t>
              </a:r>
            </a:p>
            <a:p>
              <a:pPr algn="ctr" defTabSz="457200"/>
              <a:r>
                <a:rPr lang="en-US" b="1" dirty="0" err="1" smtClean="0">
                  <a:solidFill>
                    <a:prstClr val="black"/>
                  </a:solidFill>
                  <a:latin typeface="Calibri"/>
                </a:rPr>
                <a:t>Repressistan</a:t>
              </a:r>
              <a:endParaRPr lang="en-US" b="1" dirty="0">
                <a:solidFill>
                  <a:prstClr val="black"/>
                </a:solidFill>
                <a:latin typeface="Calibri"/>
              </a:endParaRPr>
            </a:p>
          </p:txBody>
        </p:sp>
      </p:grpSp>
      <p:grpSp>
        <p:nvGrpSpPr>
          <p:cNvPr id="47" name="Group 46"/>
          <p:cNvGrpSpPr/>
          <p:nvPr/>
        </p:nvGrpSpPr>
        <p:grpSpPr>
          <a:xfrm>
            <a:off x="2684989" y="2377409"/>
            <a:ext cx="967532" cy="1548537"/>
            <a:chOff x="2592125" y="3558821"/>
            <a:chExt cx="967532" cy="977692"/>
          </a:xfrm>
        </p:grpSpPr>
        <p:pic>
          <p:nvPicPr>
            <p:cNvPr id="60" name="Picture 59" descr="osa_server.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592125" y="3558821"/>
              <a:ext cx="887675" cy="887675"/>
            </a:xfrm>
            <a:prstGeom prst="rect">
              <a:avLst/>
            </a:prstGeom>
          </p:spPr>
        </p:pic>
        <p:sp>
          <p:nvSpPr>
            <p:cNvPr id="67" name="TextBox 66"/>
            <p:cNvSpPr txBox="1"/>
            <p:nvPr/>
          </p:nvSpPr>
          <p:spPr>
            <a:xfrm>
              <a:off x="2617171" y="4322762"/>
              <a:ext cx="942486" cy="213751"/>
            </a:xfrm>
            <a:prstGeom prst="rect">
              <a:avLst/>
            </a:prstGeom>
            <a:noFill/>
          </p:spPr>
          <p:txBody>
            <a:bodyPr wrap="none" rtlCol="0">
              <a:spAutoFit/>
            </a:bodyPr>
            <a:lstStyle/>
            <a:p>
              <a:pPr defTabSz="457200"/>
              <a:r>
                <a:rPr lang="en-US" sz="1600" b="1" dirty="0" smtClean="0">
                  <a:solidFill>
                    <a:prstClr val="black"/>
                  </a:solidFill>
                  <a:latin typeface="Calibri"/>
                </a:rPr>
                <a:t>Gateway</a:t>
              </a:r>
              <a:endParaRPr lang="en-US" sz="1600" b="1" dirty="0">
                <a:solidFill>
                  <a:prstClr val="black"/>
                </a:solidFill>
                <a:latin typeface="Calibri"/>
              </a:endParaRPr>
            </a:p>
          </p:txBody>
        </p:sp>
      </p:grpSp>
      <p:sp>
        <p:nvSpPr>
          <p:cNvPr id="4" name="Slide Number Placeholder 3"/>
          <p:cNvSpPr>
            <a:spLocks noGrp="1"/>
          </p:cNvSpPr>
          <p:nvPr>
            <p:ph type="sldNum" sz="quarter" idx="12"/>
          </p:nvPr>
        </p:nvSpPr>
        <p:spPr/>
        <p:txBody>
          <a:bodyPr/>
          <a:lstStyle/>
          <a:p>
            <a:fld id="{1B7BCCAD-8032-864E-98AA-654F9FA4FE16}" type="slidenum">
              <a:rPr lang="en-US" smtClean="0">
                <a:solidFill>
                  <a:prstClr val="black">
                    <a:tint val="75000"/>
                  </a:prstClr>
                </a:solidFill>
                <a:latin typeface="Calibri"/>
              </a:rPr>
              <a:pPr/>
              <a:t>9</a:t>
            </a:fld>
            <a:endParaRPr lang="en-US">
              <a:solidFill>
                <a:prstClr val="black">
                  <a:tint val="75000"/>
                </a:prstClr>
              </a:solidFill>
              <a:latin typeface="Calibri"/>
            </a:endParaRPr>
          </a:p>
        </p:txBody>
      </p:sp>
      <p:pic>
        <p:nvPicPr>
          <p:cNvPr id="11" name="Picture 10" descr="MC900433944.PN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58060" y="2709249"/>
            <a:ext cx="905596" cy="905596"/>
          </a:xfrm>
          <a:prstGeom prst="rect">
            <a:avLst/>
          </a:prstGeom>
          <a:scene3d>
            <a:camera prst="orthographicFront">
              <a:rot lat="0" lon="10800000" rev="0"/>
            </a:camera>
            <a:lightRig rig="threePt" dir="t"/>
          </a:scene3d>
        </p:spPr>
      </p:pic>
      <p:grpSp>
        <p:nvGrpSpPr>
          <p:cNvPr id="16" name="Group 15"/>
          <p:cNvGrpSpPr/>
          <p:nvPr/>
        </p:nvGrpSpPr>
        <p:grpSpPr>
          <a:xfrm>
            <a:off x="7333081" y="434492"/>
            <a:ext cx="1026493" cy="1157965"/>
            <a:chOff x="6350262" y="4156794"/>
            <a:chExt cx="1026493" cy="1157965"/>
          </a:xfrm>
        </p:grpSpPr>
        <p:pic>
          <p:nvPicPr>
            <p:cNvPr id="17" name="Picture 16" descr="red-computer.jpg"/>
            <p:cNvPicPr>
              <a:picLocks noChangeAspect="1"/>
            </p:cNvPicPr>
            <p:nvPr/>
          </p:nvPicPr>
          <p:blipFill rotWithShape="1">
            <a:blip r:embed="rId5" cstate="print">
              <a:extLst>
                <a:ext uri="{28A0092B-C50C-407E-A947-70E740481C1C}">
                  <a14:useLocalDpi xmlns:a14="http://schemas.microsoft.com/office/drawing/2010/main" val="0"/>
                </a:ext>
              </a:extLst>
            </a:blip>
            <a:srcRect b="17207"/>
            <a:stretch/>
          </p:blipFill>
          <p:spPr>
            <a:xfrm>
              <a:off x="6530407" y="4156794"/>
              <a:ext cx="718618" cy="877824"/>
            </a:xfrm>
            <a:prstGeom prst="rect">
              <a:avLst/>
            </a:prstGeom>
          </p:spPr>
        </p:pic>
        <p:sp>
          <p:nvSpPr>
            <p:cNvPr id="18" name="TextBox 17"/>
            <p:cNvSpPr txBox="1"/>
            <p:nvPr/>
          </p:nvSpPr>
          <p:spPr>
            <a:xfrm>
              <a:off x="6350262" y="4914649"/>
              <a:ext cx="1026493" cy="400110"/>
            </a:xfrm>
            <a:prstGeom prst="rect">
              <a:avLst/>
            </a:prstGeom>
            <a:noFill/>
          </p:spPr>
          <p:txBody>
            <a:bodyPr wrap="none" rtlCol="0">
              <a:spAutoFit/>
            </a:bodyPr>
            <a:lstStyle/>
            <a:p>
              <a:pPr algn="ctr" defTabSz="457200"/>
              <a:r>
                <a:rPr lang="en-US" sz="2000" b="1" dirty="0" smtClean="0">
                  <a:solidFill>
                    <a:prstClr val="black"/>
                  </a:solidFill>
                  <a:latin typeface="Calibri"/>
                </a:rPr>
                <a:t>Blocked</a:t>
              </a:r>
            </a:p>
          </p:txBody>
        </p:sp>
      </p:grpSp>
      <p:sp>
        <p:nvSpPr>
          <p:cNvPr id="33" name="TextBox 32"/>
          <p:cNvSpPr txBox="1"/>
          <p:nvPr/>
        </p:nvSpPr>
        <p:spPr>
          <a:xfrm>
            <a:off x="2413939" y="15160"/>
            <a:ext cx="4523343" cy="1077218"/>
          </a:xfrm>
          <a:prstGeom prst="rect">
            <a:avLst/>
          </a:prstGeom>
          <a:noFill/>
        </p:spPr>
        <p:txBody>
          <a:bodyPr wrap="square" rtlCol="0">
            <a:spAutoFit/>
          </a:bodyPr>
          <a:lstStyle/>
          <a:p>
            <a:pPr marL="514350" indent="-514350" algn="ctr" defTabSz="457200">
              <a:buFontTx/>
              <a:buAutoNum type="arabicPeriod"/>
            </a:pPr>
            <a:r>
              <a:rPr lang="en-US" sz="3200" dirty="0" smtClean="0">
                <a:solidFill>
                  <a:prstClr val="black"/>
                </a:solidFill>
                <a:latin typeface="Calibri"/>
              </a:rPr>
              <a:t>Degraded </a:t>
            </a:r>
          </a:p>
          <a:p>
            <a:pPr algn="ctr" defTabSz="457200"/>
            <a:r>
              <a:rPr lang="en-US" sz="3200" dirty="0" smtClean="0">
                <a:solidFill>
                  <a:prstClr val="black"/>
                </a:solidFill>
                <a:latin typeface="Calibri"/>
              </a:rPr>
              <a:t>Internet </a:t>
            </a:r>
            <a:r>
              <a:rPr lang="en-US" sz="3200" dirty="0">
                <a:solidFill>
                  <a:prstClr val="black"/>
                </a:solidFill>
                <a:latin typeface="Calibri"/>
              </a:rPr>
              <a:t>reachability </a:t>
            </a:r>
          </a:p>
        </p:txBody>
      </p:sp>
      <p:sp>
        <p:nvSpPr>
          <p:cNvPr id="40" name="Cloud 39"/>
          <p:cNvSpPr/>
          <p:nvPr/>
        </p:nvSpPr>
        <p:spPr>
          <a:xfrm>
            <a:off x="740961" y="2368479"/>
            <a:ext cx="2085264" cy="1600835"/>
          </a:xfrm>
          <a:prstGeom prst="cloud">
            <a:avLst/>
          </a:prstGeom>
          <a:noFill/>
          <a:ln w="85725" cap="flat">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defTabSz="457200"/>
            <a:endParaRPr lang="en-US">
              <a:solidFill>
                <a:prstClr val="white"/>
              </a:solidFill>
              <a:latin typeface="Calibri"/>
            </a:endParaRPr>
          </a:p>
        </p:txBody>
      </p:sp>
      <p:sp>
        <p:nvSpPr>
          <p:cNvPr id="49" name="Cloud 48"/>
          <p:cNvSpPr/>
          <p:nvPr/>
        </p:nvSpPr>
        <p:spPr>
          <a:xfrm>
            <a:off x="3369827" y="2253331"/>
            <a:ext cx="1484149" cy="1421144"/>
          </a:xfrm>
          <a:prstGeom prst="cloud">
            <a:avLst/>
          </a:prstGeom>
          <a:noFill/>
          <a:ln w="85725" cap="flat">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defTabSz="457200"/>
            <a:endParaRPr lang="en-US">
              <a:solidFill>
                <a:prstClr val="white"/>
              </a:solidFill>
              <a:latin typeface="Calibri"/>
            </a:endParaRPr>
          </a:p>
        </p:txBody>
      </p:sp>
      <p:grpSp>
        <p:nvGrpSpPr>
          <p:cNvPr id="51" name="Group 50"/>
          <p:cNvGrpSpPr/>
          <p:nvPr/>
        </p:nvGrpSpPr>
        <p:grpSpPr>
          <a:xfrm>
            <a:off x="4781978" y="2174353"/>
            <a:ext cx="1746181" cy="1614376"/>
            <a:chOff x="259763" y="3706654"/>
            <a:chExt cx="2207981" cy="1690594"/>
          </a:xfrm>
        </p:grpSpPr>
        <p:sp>
          <p:nvSpPr>
            <p:cNvPr id="52" name="Cloud 51"/>
            <p:cNvSpPr/>
            <p:nvPr/>
          </p:nvSpPr>
          <p:spPr>
            <a:xfrm>
              <a:off x="259763" y="3706654"/>
              <a:ext cx="2207981" cy="1488244"/>
            </a:xfrm>
            <a:prstGeom prst="cloud">
              <a:avLst/>
            </a:prstGeom>
            <a:solidFill>
              <a:srgbClr val="FFFF00"/>
            </a:solidFill>
            <a:ln w="85725" cap="flat">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defTabSz="457200"/>
              <a:endParaRPr lang="en-US">
                <a:solidFill>
                  <a:prstClr val="white"/>
                </a:solidFill>
                <a:latin typeface="Calibri"/>
              </a:endParaRPr>
            </a:p>
          </p:txBody>
        </p:sp>
        <p:sp>
          <p:nvSpPr>
            <p:cNvPr id="53" name="TextBox 52"/>
            <p:cNvSpPr txBox="1"/>
            <p:nvPr/>
          </p:nvSpPr>
          <p:spPr>
            <a:xfrm>
              <a:off x="738184" y="5010478"/>
              <a:ext cx="1362540" cy="386770"/>
            </a:xfrm>
            <a:prstGeom prst="rect">
              <a:avLst/>
            </a:prstGeom>
            <a:solidFill>
              <a:srgbClr val="CCFFCC"/>
            </a:solidFill>
          </p:spPr>
          <p:txBody>
            <a:bodyPr wrap="none" rtlCol="0">
              <a:spAutoFit/>
            </a:bodyPr>
            <a:lstStyle/>
            <a:p>
              <a:pPr defTabSz="457200"/>
              <a:r>
                <a:rPr lang="en-US" b="1" dirty="0" smtClean="0">
                  <a:solidFill>
                    <a:prstClr val="black"/>
                  </a:solidFill>
                  <a:latin typeface="Calibri"/>
                </a:rPr>
                <a:t>Decoy AS</a:t>
              </a:r>
              <a:endParaRPr lang="en-US" b="1" dirty="0">
                <a:solidFill>
                  <a:prstClr val="black"/>
                </a:solidFill>
                <a:latin typeface="Calibri"/>
              </a:endParaRPr>
            </a:p>
          </p:txBody>
        </p:sp>
      </p:grpSp>
      <p:sp>
        <p:nvSpPr>
          <p:cNvPr id="55" name="Cloud 54"/>
          <p:cNvSpPr/>
          <p:nvPr/>
        </p:nvSpPr>
        <p:spPr>
          <a:xfrm>
            <a:off x="6577838" y="2101731"/>
            <a:ext cx="2108962" cy="1686998"/>
          </a:xfrm>
          <a:prstGeom prst="cloud">
            <a:avLst/>
          </a:prstGeom>
          <a:noFill/>
          <a:ln w="85725" cap="flat">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defTabSz="457200"/>
            <a:endParaRPr lang="en-US">
              <a:solidFill>
                <a:prstClr val="white"/>
              </a:solidFill>
              <a:latin typeface="Calibri"/>
            </a:endParaRPr>
          </a:p>
        </p:txBody>
      </p:sp>
      <p:grpSp>
        <p:nvGrpSpPr>
          <p:cNvPr id="57" name="Group 56"/>
          <p:cNvGrpSpPr/>
          <p:nvPr/>
        </p:nvGrpSpPr>
        <p:grpSpPr>
          <a:xfrm>
            <a:off x="6876869" y="2421967"/>
            <a:ext cx="1543336" cy="1085686"/>
            <a:chOff x="6387130" y="4744101"/>
            <a:chExt cx="1543336" cy="1085686"/>
          </a:xfrm>
        </p:grpSpPr>
        <p:pic>
          <p:nvPicPr>
            <p:cNvPr id="58" name="Picture 57" descr="green-server.jpg"/>
            <p:cNvPicPr>
              <a:picLocks noChangeAspect="1"/>
            </p:cNvPicPr>
            <p:nvPr/>
          </p:nvPicPr>
          <p:blipFill rotWithShape="1">
            <a:blip r:embed="rId6">
              <a:extLst>
                <a:ext uri="{28A0092B-C50C-407E-A947-70E740481C1C}">
                  <a14:useLocalDpi xmlns:a14="http://schemas.microsoft.com/office/drawing/2010/main" val="0"/>
                </a:ext>
              </a:extLst>
            </a:blip>
            <a:srcRect l="24621" r="15472"/>
            <a:stretch/>
          </p:blipFill>
          <p:spPr>
            <a:xfrm>
              <a:off x="6739029" y="4744101"/>
              <a:ext cx="676656" cy="847139"/>
            </a:xfrm>
            <a:prstGeom prst="rect">
              <a:avLst/>
            </a:prstGeom>
          </p:spPr>
        </p:pic>
        <p:sp>
          <p:nvSpPr>
            <p:cNvPr id="59" name="TextBox 58"/>
            <p:cNvSpPr txBox="1"/>
            <p:nvPr/>
          </p:nvSpPr>
          <p:spPr>
            <a:xfrm>
              <a:off x="6387130" y="5429677"/>
              <a:ext cx="1543336" cy="400110"/>
            </a:xfrm>
            <a:prstGeom prst="rect">
              <a:avLst/>
            </a:prstGeom>
            <a:noFill/>
          </p:spPr>
          <p:txBody>
            <a:bodyPr wrap="none" rtlCol="0">
              <a:spAutoFit/>
            </a:bodyPr>
            <a:lstStyle/>
            <a:p>
              <a:pPr defTabSz="457200"/>
              <a:r>
                <a:rPr lang="en-US" sz="2000" b="1" dirty="0" smtClean="0">
                  <a:solidFill>
                    <a:prstClr val="black"/>
                  </a:solidFill>
                  <a:latin typeface="Calibri"/>
                </a:rPr>
                <a:t>Non-blocked</a:t>
              </a:r>
              <a:endParaRPr lang="en-US" sz="2000" b="1" dirty="0">
                <a:solidFill>
                  <a:prstClr val="black"/>
                </a:solidFill>
                <a:latin typeface="Calibri"/>
              </a:endParaRPr>
            </a:p>
          </p:txBody>
        </p:sp>
      </p:grpSp>
      <p:cxnSp>
        <p:nvCxnSpPr>
          <p:cNvPr id="61" name="Straight Arrow Connector 60"/>
          <p:cNvCxnSpPr/>
          <p:nvPr/>
        </p:nvCxnSpPr>
        <p:spPr>
          <a:xfrm>
            <a:off x="2047890" y="2902747"/>
            <a:ext cx="5169437" cy="0"/>
          </a:xfrm>
          <a:prstGeom prst="straightConnector1">
            <a:avLst/>
          </a:prstGeom>
          <a:ln w="76200">
            <a:solidFill>
              <a:schemeClr val="bg1">
                <a:lumMod val="50000"/>
              </a:schemeClr>
            </a:solidFill>
            <a:headEnd type="arrow"/>
            <a:tailEnd type="arrow"/>
          </a:ln>
        </p:spPr>
        <p:style>
          <a:lnRef idx="2">
            <a:schemeClr val="accent1"/>
          </a:lnRef>
          <a:fillRef idx="0">
            <a:schemeClr val="accent1"/>
          </a:fillRef>
          <a:effectRef idx="1">
            <a:schemeClr val="accent1"/>
          </a:effectRef>
          <a:fontRef idx="minor">
            <a:schemeClr val="tx1"/>
          </a:fontRef>
        </p:style>
      </p:cxnSp>
      <p:pic>
        <p:nvPicPr>
          <p:cNvPr id="62" name="Picture 61" descr="router.png"/>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5399527" y="2735185"/>
            <a:ext cx="465319" cy="342010"/>
          </a:xfrm>
          <a:prstGeom prst="rect">
            <a:avLst/>
          </a:prstGeom>
        </p:spPr>
      </p:pic>
      <p:cxnSp>
        <p:nvCxnSpPr>
          <p:cNvPr id="63" name="Straight Arrow Connector 62"/>
          <p:cNvCxnSpPr>
            <a:stCxn id="17" idx="1"/>
            <a:endCxn id="62" idx="0"/>
          </p:cNvCxnSpPr>
          <p:nvPr/>
        </p:nvCxnSpPr>
        <p:spPr>
          <a:xfrm flipH="1">
            <a:off x="5632187" y="873404"/>
            <a:ext cx="1881039" cy="1861781"/>
          </a:xfrm>
          <a:prstGeom prst="straightConnector1">
            <a:avLst/>
          </a:prstGeom>
          <a:ln w="76200">
            <a:solidFill>
              <a:srgbClr val="FF0000"/>
            </a:solidFill>
            <a:headEnd type="arrow"/>
            <a:tailEnd type="arrow"/>
          </a:ln>
        </p:spPr>
        <p:style>
          <a:lnRef idx="2">
            <a:schemeClr val="accent1"/>
          </a:lnRef>
          <a:fillRef idx="0">
            <a:schemeClr val="accent1"/>
          </a:fillRef>
          <a:effectRef idx="1">
            <a:schemeClr val="accent1"/>
          </a:effectRef>
          <a:fontRef idx="minor">
            <a:schemeClr val="tx1"/>
          </a:fontRef>
        </p:style>
      </p:cxnSp>
      <p:sp>
        <p:nvSpPr>
          <p:cNvPr id="65" name="Cloud 64"/>
          <p:cNvSpPr/>
          <p:nvPr/>
        </p:nvSpPr>
        <p:spPr>
          <a:xfrm>
            <a:off x="3285712" y="4013895"/>
            <a:ext cx="1323809" cy="1260850"/>
          </a:xfrm>
          <a:prstGeom prst="cloud">
            <a:avLst/>
          </a:prstGeom>
          <a:noFill/>
          <a:ln w="85725" cap="flat">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defTabSz="457200"/>
            <a:endParaRPr lang="en-US">
              <a:solidFill>
                <a:prstClr val="white"/>
              </a:solidFill>
              <a:latin typeface="Calibri"/>
            </a:endParaRPr>
          </a:p>
        </p:txBody>
      </p:sp>
      <p:sp>
        <p:nvSpPr>
          <p:cNvPr id="79" name="Cloud 78"/>
          <p:cNvSpPr/>
          <p:nvPr/>
        </p:nvSpPr>
        <p:spPr>
          <a:xfrm>
            <a:off x="4642753" y="4131001"/>
            <a:ext cx="1323809" cy="1260850"/>
          </a:xfrm>
          <a:prstGeom prst="cloud">
            <a:avLst/>
          </a:prstGeom>
          <a:noFill/>
          <a:ln w="85725" cap="flat">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defTabSz="457200"/>
            <a:endParaRPr lang="en-US">
              <a:solidFill>
                <a:prstClr val="white"/>
              </a:solidFill>
              <a:latin typeface="Calibri"/>
            </a:endParaRPr>
          </a:p>
        </p:txBody>
      </p:sp>
      <p:sp>
        <p:nvSpPr>
          <p:cNvPr id="82" name="Cloud 81"/>
          <p:cNvSpPr/>
          <p:nvPr/>
        </p:nvSpPr>
        <p:spPr>
          <a:xfrm>
            <a:off x="6029717" y="4050907"/>
            <a:ext cx="1323809" cy="1260850"/>
          </a:xfrm>
          <a:prstGeom prst="cloud">
            <a:avLst/>
          </a:prstGeom>
          <a:solidFill>
            <a:srgbClr val="FFFF00"/>
          </a:solidFill>
          <a:ln w="85725" cap="flat">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defTabSz="457200"/>
            <a:endParaRPr lang="en-US">
              <a:solidFill>
                <a:prstClr val="white"/>
              </a:solidFill>
              <a:latin typeface="Calibri"/>
            </a:endParaRPr>
          </a:p>
        </p:txBody>
      </p:sp>
      <p:sp>
        <p:nvSpPr>
          <p:cNvPr id="6" name="Freeform 5"/>
          <p:cNvSpPr/>
          <p:nvPr/>
        </p:nvSpPr>
        <p:spPr>
          <a:xfrm>
            <a:off x="2059331" y="3204024"/>
            <a:ext cx="5457226" cy="1647720"/>
          </a:xfrm>
          <a:custGeom>
            <a:avLst/>
            <a:gdLst>
              <a:gd name="connsiteX0" fmla="*/ 0 w 5457226"/>
              <a:gd name="connsiteY0" fmla="*/ 125575 h 1647720"/>
              <a:gd name="connsiteX1" fmla="*/ 1075428 w 5457226"/>
              <a:gd name="connsiteY1" fmla="*/ 114133 h 1647720"/>
              <a:gd name="connsiteX2" fmla="*/ 1807635 w 5457226"/>
              <a:gd name="connsiteY2" fmla="*/ 1338418 h 1647720"/>
              <a:gd name="connsiteX3" fmla="*/ 4690697 w 5457226"/>
              <a:gd name="connsiteY3" fmla="*/ 1567256 h 1647720"/>
              <a:gd name="connsiteX4" fmla="*/ 5457226 w 5457226"/>
              <a:gd name="connsiteY4" fmla="*/ 194226 h 164772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457226" h="1647720">
                <a:moveTo>
                  <a:pt x="0" y="125575"/>
                </a:moveTo>
                <a:cubicBezTo>
                  <a:pt x="387078" y="18783"/>
                  <a:pt x="774156" y="-88008"/>
                  <a:pt x="1075428" y="114133"/>
                </a:cubicBezTo>
                <a:cubicBezTo>
                  <a:pt x="1376701" y="316274"/>
                  <a:pt x="1205090" y="1096231"/>
                  <a:pt x="1807635" y="1338418"/>
                </a:cubicBezTo>
                <a:cubicBezTo>
                  <a:pt x="2410180" y="1580605"/>
                  <a:pt x="4082432" y="1757955"/>
                  <a:pt x="4690697" y="1567256"/>
                </a:cubicBezTo>
                <a:cubicBezTo>
                  <a:pt x="5298962" y="1376557"/>
                  <a:pt x="5457226" y="194226"/>
                  <a:pt x="5457226" y="194226"/>
                </a:cubicBezTo>
              </a:path>
            </a:pathLst>
          </a:custGeom>
          <a:ln w="85725">
            <a:solidFill>
              <a:srgbClr val="008000"/>
            </a:solidFill>
            <a:headEnd type="arrow"/>
            <a:tailEnd type="arrow"/>
          </a:ln>
        </p:spPr>
        <p:style>
          <a:lnRef idx="2">
            <a:schemeClr val="accent1"/>
          </a:lnRef>
          <a:fillRef idx="0">
            <a:schemeClr val="accent1"/>
          </a:fillRef>
          <a:effectRef idx="1">
            <a:schemeClr val="accent1"/>
          </a:effectRef>
          <a:fontRef idx="minor">
            <a:schemeClr val="tx1"/>
          </a:fontRef>
        </p:style>
        <p:txBody>
          <a:bodyPr rtlCol="0" anchor="ctr"/>
          <a:lstStyle/>
          <a:p>
            <a:pPr algn="ctr" defTabSz="457200"/>
            <a:endParaRPr lang="en-US">
              <a:solidFill>
                <a:prstClr val="black"/>
              </a:solidFill>
              <a:latin typeface="Calibri"/>
            </a:endParaRPr>
          </a:p>
        </p:txBody>
      </p:sp>
      <p:sp>
        <p:nvSpPr>
          <p:cNvPr id="68" name="Cloud 67"/>
          <p:cNvSpPr/>
          <p:nvPr/>
        </p:nvSpPr>
        <p:spPr>
          <a:xfrm>
            <a:off x="6699010" y="264695"/>
            <a:ext cx="2048414" cy="1724147"/>
          </a:xfrm>
          <a:prstGeom prst="cloud">
            <a:avLst/>
          </a:prstGeom>
          <a:noFill/>
          <a:ln w="85725" cap="flat">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defTabSz="457200"/>
            <a:endParaRPr lang="en-US">
              <a:solidFill>
                <a:prstClr val="white"/>
              </a:solidFill>
              <a:latin typeface="Calibri"/>
            </a:endParaRPr>
          </a:p>
        </p:txBody>
      </p:sp>
      <p:sp>
        <p:nvSpPr>
          <p:cNvPr id="31" name="TextBox 30"/>
          <p:cNvSpPr txBox="1"/>
          <p:nvPr/>
        </p:nvSpPr>
        <p:spPr>
          <a:xfrm>
            <a:off x="6263705" y="5225867"/>
            <a:ext cx="1077564" cy="369333"/>
          </a:xfrm>
          <a:prstGeom prst="rect">
            <a:avLst/>
          </a:prstGeom>
          <a:solidFill>
            <a:srgbClr val="CCFFCC"/>
          </a:solidFill>
        </p:spPr>
        <p:txBody>
          <a:bodyPr wrap="none" rtlCol="0">
            <a:spAutoFit/>
          </a:bodyPr>
          <a:lstStyle/>
          <a:p>
            <a:pPr defTabSz="457200"/>
            <a:r>
              <a:rPr lang="en-US" b="1" dirty="0" smtClean="0">
                <a:solidFill>
                  <a:prstClr val="black"/>
                </a:solidFill>
                <a:latin typeface="Calibri"/>
              </a:rPr>
              <a:t>Decoy AS</a:t>
            </a:r>
            <a:endParaRPr lang="en-US" b="1" dirty="0">
              <a:solidFill>
                <a:prstClr val="black"/>
              </a:solidFill>
              <a:latin typeface="Calibri"/>
            </a:endParaRPr>
          </a:p>
        </p:txBody>
      </p:sp>
      <p:pic>
        <p:nvPicPr>
          <p:cNvPr id="32" name="Picture 31" descr="router.png"/>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6528159" y="4581262"/>
            <a:ext cx="465319" cy="342010"/>
          </a:xfrm>
          <a:prstGeom prst="rect">
            <a:avLst/>
          </a:prstGeom>
        </p:spPr>
      </p:pic>
      <p:sp>
        <p:nvSpPr>
          <p:cNvPr id="2" name="Footer Placeholder 1"/>
          <p:cNvSpPr>
            <a:spLocks noGrp="1"/>
          </p:cNvSpPr>
          <p:nvPr>
            <p:ph type="ftr" sz="quarter" idx="11"/>
          </p:nvPr>
        </p:nvSpPr>
        <p:spPr/>
        <p:txBody>
          <a:bodyPr/>
          <a:lstStyle/>
          <a:p>
            <a:r>
              <a:rPr lang="en-US" smtClean="0">
                <a:solidFill>
                  <a:prstClr val="black">
                    <a:tint val="75000"/>
                  </a:prstClr>
                </a:solidFill>
                <a:latin typeface="Calibri"/>
              </a:rPr>
              <a:t>CS660 - Advanced Information Assurance - UMassAmherst</a:t>
            </a:r>
            <a:endParaRPr lang="en-US">
              <a:solidFill>
                <a:prstClr val="black">
                  <a:tint val="75000"/>
                </a:prstClr>
              </a:solidFill>
              <a:latin typeface="Calibri"/>
            </a:endParaRPr>
          </a:p>
        </p:txBody>
      </p:sp>
    </p:spTree>
    <p:extLst>
      <p:ext uri="{BB962C8B-B14F-4D97-AF65-F5344CB8AC3E}">
        <p14:creationId xmlns:p14="http://schemas.microsoft.com/office/powerpoint/2010/main" val="2959898498"/>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ssential">
  <a:themeElements>
    <a:clrScheme name="Essential">
      <a:dk1>
        <a:srgbClr val="000000"/>
      </a:dk1>
      <a:lt1>
        <a:srgbClr val="FFFFFF"/>
      </a:lt1>
      <a:dk2>
        <a:srgbClr val="D1282E"/>
      </a:dk2>
      <a:lt2>
        <a:srgbClr val="C8C8B1"/>
      </a:lt2>
      <a:accent1>
        <a:srgbClr val="7A7A7A"/>
      </a:accent1>
      <a:accent2>
        <a:srgbClr val="F5C201"/>
      </a:accent2>
      <a:accent3>
        <a:srgbClr val="526DB0"/>
      </a:accent3>
      <a:accent4>
        <a:srgbClr val="989AAC"/>
      </a:accent4>
      <a:accent5>
        <a:srgbClr val="DC5924"/>
      </a:accent5>
      <a:accent6>
        <a:srgbClr val="B4B392"/>
      </a:accent6>
      <a:hlink>
        <a:srgbClr val="CC9900"/>
      </a:hlink>
      <a:folHlink>
        <a:srgbClr val="969696"/>
      </a:folHlink>
    </a:clrScheme>
    <a:fontScheme name="Essential">
      <a:majorFont>
        <a:latin typeface="Arial Black"/>
        <a:ea typeface=""/>
        <a:cs typeface=""/>
        <a:font script="Jpan" typeface="ＭＳ Ｐゴシック"/>
        <a:font script="Hang" typeface="HY견고딕"/>
        <a:font script="Hans" typeface="微软雅黑"/>
        <a:font script="Hant" typeface="微軟正黑體"/>
        <a:font script="Arab" typeface="Tahoma"/>
        <a:font script="Hebr" typeface="Tahoma"/>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sential">
      <a:fillStyleLst>
        <a:solidFill>
          <a:schemeClr val="phClr"/>
        </a:solidFill>
        <a:gradFill rotWithShape="1">
          <a:gsLst>
            <a:gs pos="0">
              <a:schemeClr val="phClr">
                <a:tint val="60000"/>
                <a:satMod val="250000"/>
              </a:schemeClr>
            </a:gs>
            <a:gs pos="35000">
              <a:schemeClr val="phClr">
                <a:tint val="47000"/>
                <a:satMod val="275000"/>
              </a:schemeClr>
            </a:gs>
            <a:gs pos="100000">
              <a:schemeClr val="phClr">
                <a:tint val="25000"/>
                <a:satMod val="300000"/>
              </a:schemeClr>
            </a:gs>
          </a:gsLst>
          <a:lin ang="16200000" scaled="1"/>
        </a:gradFill>
        <a:solidFill>
          <a:schemeClr val="phClr">
            <a:satMod val="110000"/>
          </a:schemeClr>
        </a:solidFill>
      </a:fillStyleLst>
      <a:lnStyleLst>
        <a:ln w="12700" cap="flat" cmpd="sng" algn="ctr">
          <a:solidFill>
            <a:schemeClr val="phClr">
              <a:shade val="95000"/>
              <a:satMod val="105000"/>
            </a:schemeClr>
          </a:solidFill>
          <a:prstDash val="solid"/>
        </a:ln>
        <a:ln w="28575" cap="flat" cmpd="sng" algn="ctr">
          <a:solidFill>
            <a:schemeClr val="phClr"/>
          </a:solidFill>
          <a:prstDash val="solid"/>
        </a:ln>
        <a:ln w="41275" cap="flat" cmpd="sng" algn="ctr">
          <a:solidFill>
            <a:schemeClr val="phClr"/>
          </a:solidFill>
          <a:prstDash val="solid"/>
        </a:ln>
      </a:lnStyleLst>
      <a:effectStyleLst>
        <a:effectStyle>
          <a:effectLst/>
        </a:effectStyle>
        <a:effectStyle>
          <a:effectLst>
            <a:outerShdw blurRad="39999" dist="23000" algn="bl" rotWithShape="0">
              <a:srgbClr val="000000">
                <a:alpha val="40000"/>
              </a:srgbClr>
            </a:outerShdw>
          </a:effectLst>
        </a:effectStyle>
        <a:effectStyle>
          <a:effectLst>
            <a:outerShdw blurRad="38100" dist="19050" algn="bl" rotWithShape="0">
              <a:srgbClr val="000000">
                <a:alpha val="60000"/>
              </a:srgbClr>
            </a:outerShdw>
          </a:effectLst>
          <a:scene3d>
            <a:camera prst="orthographicFront">
              <a:rot lat="0" lon="0" rev="0"/>
            </a:camera>
            <a:lightRig rig="balanced" dir="l"/>
          </a:scene3d>
          <a:sp3d prstMaterial="plastic">
            <a:bevelT w="38100" h="31750"/>
          </a:sp3d>
        </a:effectStyle>
      </a:effectStyleLst>
      <a:bgFillStyleLst>
        <a:solidFill>
          <a:schemeClr val="phClr"/>
        </a:solidFill>
        <a:blipFill rotWithShape="1">
          <a:blip xmlns:r="http://schemas.openxmlformats.org/officeDocument/2006/relationships" r:embed="rId1">
            <a:duotone>
              <a:schemeClr val="phClr">
                <a:tint val="96000"/>
              </a:schemeClr>
              <a:schemeClr val="phClr">
                <a:shade val="94000"/>
              </a:schemeClr>
            </a:duotone>
          </a:blip>
          <a:tile tx="0" ty="0" sx="100000" sy="100000" flip="none" algn="tl"/>
        </a:blipFill>
        <a:gradFill rotWithShape="1">
          <a:gsLst>
            <a:gs pos="0">
              <a:schemeClr val="phClr">
                <a:tint val="84000"/>
                <a:satMod val="110000"/>
              </a:schemeClr>
            </a:gs>
            <a:gs pos="44000">
              <a:schemeClr val="phClr">
                <a:tint val="93000"/>
                <a:satMod val="115000"/>
              </a:schemeClr>
            </a:gs>
            <a:gs pos="100000">
              <a:schemeClr val="phClr">
                <a:tint val="100000"/>
                <a:shade val="59000"/>
                <a:satMod val="120000"/>
              </a:schemeClr>
            </a:gs>
          </a:gsLst>
          <a:path path="circle">
            <a:fillToRect l="40000" t="60000" r="60000" b="40000"/>
          </a:path>
        </a:gradFill>
      </a:bgFillStyleLst>
    </a:fmtScheme>
  </a:themeElements>
  <a:objectDefaults/>
  <a:extraClrSchemeLst/>
</a:theme>
</file>

<file path=ppt/theme/theme2.xml><?xml version="1.0" encoding="utf-8"?>
<a:theme xmlns:a="http://schemas.openxmlformats.org/drawingml/2006/main" name="CS660">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Essential.thmx</Template>
  <TotalTime>17743</TotalTime>
  <Words>1029</Words>
  <Application>Microsoft Macintosh PowerPoint</Application>
  <PresentationFormat>On-screen Show (4:3)</PresentationFormat>
  <Paragraphs>226</Paragraphs>
  <Slides>22</Slides>
  <Notes>12</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22</vt:i4>
      </vt:variant>
    </vt:vector>
  </HeadingPairs>
  <TitlesOfParts>
    <vt:vector size="27" baseType="lpstr">
      <vt:lpstr>Arial</vt:lpstr>
      <vt:lpstr>Arial Black</vt:lpstr>
      <vt:lpstr>Calibri</vt:lpstr>
      <vt:lpstr>Essential</vt:lpstr>
      <vt:lpstr>CS660</vt:lpstr>
      <vt:lpstr>CS590B/690B Detecting Network Interference</vt:lpstr>
      <vt:lpstr>Review questions</vt:lpstr>
      <vt:lpstr>Today: decoy routing</vt:lpstr>
      <vt:lpstr>Routing Around Decoys </vt:lpstr>
      <vt:lpstr>PowerPoint Presentation</vt:lpstr>
      <vt:lpstr>The Costs of  Routing Around Decoys </vt:lpstr>
      <vt:lpstr>This paper</vt:lpstr>
      <vt:lpstr>PowerPoint Presentation</vt:lpstr>
      <vt:lpstr>PowerPoint Presentation</vt:lpstr>
      <vt:lpstr>Path preference in BGP</vt:lpstr>
      <vt:lpstr>Valley-free routing</vt:lpstr>
      <vt:lpstr>PowerPoint Presentation</vt:lpstr>
      <vt:lpstr>PowerPoint Presentation</vt:lpstr>
      <vt:lpstr>PowerPoint Presentation</vt:lpstr>
      <vt:lpstr>PowerPoint Presentation</vt:lpstr>
      <vt:lpstr>PowerPoint Presentation</vt:lpstr>
      <vt:lpstr>PowerPoint Presentation</vt:lpstr>
      <vt:lpstr>Simulations</vt:lpstr>
      <vt:lpstr>Costs for the Great Firewall of China</vt:lpstr>
      <vt:lpstr>Strategic placement</vt:lpstr>
      <vt:lpstr>Strategic placement</vt:lpstr>
      <vt:lpstr>Lessons</vt:lpstr>
    </vt:vector>
  </TitlesOfParts>
  <Company>SUNY Stony Brook</Company>
  <LinksUpToDate>false</LinksUpToDate>
  <SharedDoc>false</SharedDoc>
  <HyperlinksChanged>false</HyperlinksChanged>
  <AppVersion>15.0031</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Phillipa Gill</dc:creator>
  <cp:lastModifiedBy>Microsoft Office User</cp:lastModifiedBy>
  <cp:revision>281</cp:revision>
  <dcterms:created xsi:type="dcterms:W3CDTF">2014-01-23T15:43:34Z</dcterms:created>
  <dcterms:modified xsi:type="dcterms:W3CDTF">2018-04-23T12:52:32Z</dcterms:modified>
</cp:coreProperties>
</file>