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7"/>
  </p:notesMasterIdLst>
  <p:sldIdLst>
    <p:sldId id="256" r:id="rId2"/>
    <p:sldId id="263" r:id="rId3"/>
    <p:sldId id="265" r:id="rId4"/>
    <p:sldId id="266" r:id="rId5"/>
    <p:sldId id="264" r:id="rId6"/>
    <p:sldId id="288" r:id="rId7"/>
    <p:sldId id="267" r:id="rId8"/>
    <p:sldId id="289" r:id="rId9"/>
    <p:sldId id="290" r:id="rId10"/>
    <p:sldId id="291" r:id="rId11"/>
    <p:sldId id="292" r:id="rId12"/>
    <p:sldId id="278" r:id="rId13"/>
    <p:sldId id="279" r:id="rId14"/>
    <p:sldId id="280" r:id="rId15"/>
    <p:sldId id="281" r:id="rId16"/>
    <p:sldId id="282" r:id="rId17"/>
    <p:sldId id="283" r:id="rId18"/>
    <p:sldId id="286" r:id="rId19"/>
    <p:sldId id="287" r:id="rId20"/>
    <p:sldId id="293" r:id="rId21"/>
    <p:sldId id="294" r:id="rId22"/>
    <p:sldId id="295" r:id="rId23"/>
    <p:sldId id="296" r:id="rId24"/>
    <p:sldId id="299" r:id="rId25"/>
    <p:sldId id="300" r:id="rId26"/>
    <p:sldId id="303" r:id="rId27"/>
    <p:sldId id="304" r:id="rId28"/>
    <p:sldId id="307" r:id="rId29"/>
    <p:sldId id="308" r:id="rId30"/>
    <p:sldId id="309" r:id="rId31"/>
    <p:sldId id="311" r:id="rId32"/>
    <p:sldId id="313" r:id="rId33"/>
    <p:sldId id="315" r:id="rId34"/>
    <p:sldId id="316" r:id="rId35"/>
    <p:sldId id="31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1" autoAdjust="0"/>
    <p:restoredTop sz="79658" autoAdjust="0"/>
  </p:normalViewPr>
  <p:slideViewPr>
    <p:cSldViewPr snapToGrid="0" snapToObjects="1">
      <p:cViewPr>
        <p:scale>
          <a:sx n="86" d="100"/>
          <a:sy n="86" d="100"/>
        </p:scale>
        <p:origin x="1048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AD1B-EB22-0442-9464-530090A09004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585A-B397-5140-899A-CAF31D000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42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6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B585A-B397-5140-899A-CAF31D0003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3F6D-7C6A-5341-B4C2-6BFC6963B2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1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3F6D-7C6A-5341-B4C2-6BFC6963B2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Looks strange!!!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3F6D-7C6A-5341-B4C2-6BFC6963B2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03F6D-7C6A-5341-B4C2-6BFC6963B2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0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10,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10,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10,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10,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10,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57028"/>
            <a:ext cx="3798107" cy="47258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945" y="1257028"/>
            <a:ext cx="3797042" cy="47258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10,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10,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10,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10,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10,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10,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05786" cy="672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112993"/>
            <a:ext cx="8105787" cy="5013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10,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dis.cs.yale.edu/dissent/papers/parrot-slides.ppt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vuW6tQ021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png"/><Relationship Id="rId8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1.jpeg"/><Relationship Id="rId6" Type="http://schemas.openxmlformats.org/officeDocument/2006/relationships/image" Target="../media/image16.PNG"/><Relationship Id="rId7" Type="http://schemas.openxmlformats.org/officeDocument/2006/relationships/image" Target="../media/image19.jpg"/><Relationship Id="rId8" Type="http://schemas.openxmlformats.org/officeDocument/2006/relationships/image" Target="../media/image20.png"/><Relationship Id="rId9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jpg"/><Relationship Id="rId5" Type="http://schemas.openxmlformats.org/officeDocument/2006/relationships/image" Target="../media/image20.pn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CS590B/690B</a:t>
            </a:r>
            <a:br>
              <a:rPr lang="en-US" sz="3600" dirty="0" smtClean="0"/>
            </a:br>
            <a:r>
              <a:rPr lang="en-US" sz="3600" dirty="0" smtClean="0"/>
              <a:t>Detecting Network Interference</a:t>
            </a:r>
            <a:br>
              <a:rPr lang="en-US" sz="3600" dirty="0" smtClean="0"/>
            </a:br>
            <a:r>
              <a:rPr lang="en-US" sz="3600" dirty="0" smtClean="0"/>
              <a:t>(Spring 2018)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746500"/>
            <a:ext cx="8057237" cy="2387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Lecture 17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Phillipa Gill – </a:t>
            </a:r>
            <a:r>
              <a:rPr lang="en-US" dirty="0" err="1" smtClean="0"/>
              <a:t>Umass</a:t>
            </a:r>
            <a:r>
              <a:rPr lang="en-US" dirty="0" smtClean="0"/>
              <a:t> -- Amherst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730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morph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Tor obfuscation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Disguises communication between client and Tor relay as a Skype video call.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Pluggable transport: user can specify to disguise her traffic as a Skype video call and connect to a special </a:t>
            </a:r>
            <a:r>
              <a:rPr lang="en-US" dirty="0" err="1" smtClean="0"/>
              <a:t>SkypeMorph</a:t>
            </a:r>
            <a:r>
              <a:rPr lang="en-US" dirty="0" smtClean="0"/>
              <a:t> relay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Basic process: Client’s Skype log in makes a “call” to the relay, but drops the call and exchanges Tor traffic over the connection.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UDP-based implementation to match Skype.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Improves existing traffic shaping to preserve inter-packet delay between consecutive packets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Can perform better than regular steganography because the channel is encrypted (the data looks random anyways)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Skype Morph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750" r="-127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7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obfuscation:</a:t>
            </a:r>
          </a:p>
          <a:p>
            <a:r>
              <a:rPr lang="en-US" dirty="0"/>
              <a:t>	</a:t>
            </a:r>
            <a:r>
              <a:rPr lang="en-US" dirty="0" smtClean="0"/>
              <a:t>Hide covert traffic *within* an *actual* implementation of an application.</a:t>
            </a:r>
          </a:p>
          <a:p>
            <a:endParaRPr lang="en-US" dirty="0"/>
          </a:p>
          <a:p>
            <a:r>
              <a:rPr lang="en-US" dirty="0" smtClean="0"/>
              <a:t>Server obfuscation:  </a:t>
            </a:r>
          </a:p>
          <a:p>
            <a:r>
              <a:rPr lang="en-US" dirty="0"/>
              <a:t>	</a:t>
            </a:r>
            <a:r>
              <a:rPr lang="en-US" dirty="0" smtClean="0"/>
              <a:t>Leverage oblivious participants in VOIP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179"/>
            <a:ext cx="8105786" cy="672206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/>
              <a:t>FreeWave</a:t>
            </a:r>
            <a:r>
              <a:rPr lang="en-US" sz="4400" dirty="0" smtClean="0"/>
              <a:t>: IP over Voice-over-IP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protocol: Voice-over IP (VoIP)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VoIP</a:t>
            </a:r>
          </a:p>
          <a:p>
            <a:pPr lvl="1"/>
            <a:r>
              <a:rPr lang="en-US" dirty="0" smtClean="0"/>
              <a:t>Widely used </a:t>
            </a:r>
            <a:r>
              <a:rPr lang="en-US" dirty="0"/>
              <a:t>protocol </a:t>
            </a:r>
            <a:r>
              <a:rPr lang="en-US" dirty="0" smtClean="0"/>
              <a:t>(only 663 Million Skype users)</a:t>
            </a:r>
          </a:p>
          <a:p>
            <a:pPr lvl="2"/>
            <a:r>
              <a:rPr lang="en-US" dirty="0" smtClean="0"/>
              <a:t>Collateral </a:t>
            </a:r>
            <a:r>
              <a:rPr lang="en-US" dirty="0"/>
              <a:t>damage to </a:t>
            </a:r>
            <a:r>
              <a:rPr lang="en-US" dirty="0" smtClean="0"/>
              <a:t>block</a:t>
            </a:r>
          </a:p>
          <a:p>
            <a:pPr lvl="1"/>
            <a:r>
              <a:rPr lang="en-US" dirty="0" smtClean="0"/>
              <a:t>Encrypted</a:t>
            </a:r>
          </a:p>
          <a:p>
            <a:pPr lvl="1"/>
            <a:endParaRPr lang="en-US" dirty="0"/>
          </a:p>
          <a:p>
            <a:r>
              <a:rPr lang="en-US" dirty="0" smtClean="0"/>
              <a:t>How to hide?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dial-up modems </a:t>
            </a:r>
            <a:r>
              <a:rPr lang="en-US" dirty="0" smtClean="0"/>
              <a:t>are back!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dialupmod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29" y="3859945"/>
            <a:ext cx="3397810" cy="2548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99378" y="6482635"/>
            <a:ext cx="6401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dedis.cs.yale.edu</a:t>
            </a:r>
            <a:r>
              <a:rPr lang="en-US" dirty="0"/>
              <a:t>/dissent/papers/</a:t>
            </a:r>
            <a:r>
              <a:rPr lang="en-US" dirty="0" err="1"/>
              <a:t>freewave-slides.pptx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nsor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6" t="-19" r="599" b="6155"/>
          <a:stretch/>
        </p:blipFill>
        <p:spPr>
          <a:xfrm>
            <a:off x="503300" y="4309263"/>
            <a:ext cx="1296866" cy="1491396"/>
          </a:xfrm>
          <a:prstGeom prst="rect">
            <a:avLst/>
          </a:prstGeom>
        </p:spPr>
      </p:pic>
      <p:pic>
        <p:nvPicPr>
          <p:cNvPr id="3" name="Picture 2" descr="wave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7377723" y="2001412"/>
            <a:ext cx="905526" cy="54942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35944" y="1611210"/>
            <a:ext cx="3213426" cy="2817628"/>
          </a:xfrm>
          <a:prstGeom prst="cloud">
            <a:avLst/>
          </a:prstGeom>
          <a:noFill/>
          <a:ln w="85725"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FreeWave</a:t>
            </a:r>
            <a:r>
              <a:rPr lang="en-US" dirty="0" smtClean="0"/>
              <a:t> architecture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62761" y="2355795"/>
            <a:ext cx="1372699" cy="904450"/>
            <a:chOff x="2373492" y="-88900"/>
            <a:chExt cx="1821827" cy="1553584"/>
          </a:xfrm>
        </p:grpSpPr>
        <p:pic>
          <p:nvPicPr>
            <p:cNvPr id="11" name="Picture 1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235" y="228600"/>
              <a:ext cx="1236084" cy="1236084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12" name="TextBox 11"/>
            <p:cNvSpPr txBox="1"/>
            <p:nvPr/>
          </p:nvSpPr>
          <p:spPr>
            <a:xfrm>
              <a:off x="2373492" y="-889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3" name="Picture 12" descr="blocked-websit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95" y="4673124"/>
            <a:ext cx="1368257" cy="1139186"/>
          </a:xfrm>
          <a:prstGeom prst="rect">
            <a:avLst/>
          </a:prstGeom>
          <a:ln w="73025">
            <a:solidFill>
              <a:srgbClr val="FF0000"/>
            </a:solidFill>
          </a:ln>
        </p:spPr>
      </p:pic>
      <p:pic>
        <p:nvPicPr>
          <p:cNvPr id="14" name="Picture 13" descr="skyp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60" y="2006736"/>
            <a:ext cx="560772" cy="5683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1108" y="3306377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54061" y="3096815"/>
            <a:ext cx="1135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FreeWave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8" name="Picture 27" descr="wave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7377723" y="2001412"/>
            <a:ext cx="905526" cy="549420"/>
          </a:xfrm>
          <a:prstGeom prst="rect">
            <a:avLst/>
          </a:prstGeom>
        </p:spPr>
      </p:pic>
      <p:pic>
        <p:nvPicPr>
          <p:cNvPr id="7" name="Picture 6" descr="MP900433153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4"/>
          <a:stretch/>
        </p:blipFill>
        <p:spPr>
          <a:xfrm>
            <a:off x="457200" y="2787194"/>
            <a:ext cx="822960" cy="63569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280160" y="3260245"/>
            <a:ext cx="5570498" cy="1912746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ultiply 19"/>
          <p:cNvSpPr/>
          <p:nvPr/>
        </p:nvSpPr>
        <p:spPr>
          <a:xfrm>
            <a:off x="3060960" y="3605878"/>
            <a:ext cx="822960" cy="822960"/>
          </a:xfrm>
          <a:prstGeom prst="mathMultiply">
            <a:avLst>
              <a:gd name="adj1" fmla="val 1709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9" name="Straight Connector 28"/>
          <p:cNvCxnSpPr>
            <a:stCxn id="7" idx="3"/>
          </p:cNvCxnSpPr>
          <p:nvPr/>
        </p:nvCxnSpPr>
        <p:spPr>
          <a:xfrm flipV="1">
            <a:off x="1280160" y="2901069"/>
            <a:ext cx="6072272" cy="203972"/>
          </a:xfrm>
          <a:prstGeom prst="line">
            <a:avLst/>
          </a:prstGeom>
          <a:ln w="177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99520" y="2901069"/>
            <a:ext cx="6362706" cy="20490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7550573" y="2901069"/>
            <a:ext cx="419571" cy="1712680"/>
          </a:xfrm>
          <a:custGeom>
            <a:avLst/>
            <a:gdLst>
              <a:gd name="connsiteX0" fmla="*/ 0 w 419571"/>
              <a:gd name="connsiteY0" fmla="*/ 0 h 1712680"/>
              <a:gd name="connsiteX1" fmla="*/ 337911 w 419571"/>
              <a:gd name="connsiteY1" fmla="*/ 174764 h 1712680"/>
              <a:gd name="connsiteX2" fmla="*/ 407824 w 419571"/>
              <a:gd name="connsiteY2" fmla="*/ 897118 h 1712680"/>
              <a:gd name="connsiteX3" fmla="*/ 419476 w 419571"/>
              <a:gd name="connsiteY3" fmla="*/ 1712680 h 171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571" h="1712680">
                <a:moveTo>
                  <a:pt x="0" y="0"/>
                </a:moveTo>
                <a:cubicBezTo>
                  <a:pt x="134970" y="12622"/>
                  <a:pt x="269940" y="25244"/>
                  <a:pt x="337911" y="174764"/>
                </a:cubicBezTo>
                <a:cubicBezTo>
                  <a:pt x="405882" y="324284"/>
                  <a:pt x="394230" y="640799"/>
                  <a:pt x="407824" y="897118"/>
                </a:cubicBezTo>
                <a:cubicBezTo>
                  <a:pt x="421418" y="1153437"/>
                  <a:pt x="419476" y="1712680"/>
                  <a:pt x="419476" y="1712680"/>
                </a:cubicBezTo>
              </a:path>
            </a:pathLst>
          </a:cu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kyp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9" y="2242180"/>
            <a:ext cx="560772" cy="5683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99378" y="6482635"/>
            <a:ext cx="6401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dedis.cs.yale.edu</a:t>
            </a:r>
            <a:r>
              <a:rPr lang="en-US" dirty="0"/>
              <a:t>/dissent/papers/</a:t>
            </a:r>
            <a:r>
              <a:rPr lang="en-US" dirty="0" err="1"/>
              <a:t>freewave-slides.pptx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417E-6 -4.08744E-6 L -0.77959 0.036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80" y="1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  <p:bldP spid="27" grpId="0"/>
      <p:bldP spid="20" grpId="0" animBg="1"/>
      <p:bldP spid="20" grpId="1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 +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User connects to the Internet via a censoring ISP which precludes access to specific destinations.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+ limits access to circumvention tools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ISP does not want to compromise usability of the network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E.g. political/economic pressures</a:t>
            </a:r>
          </a:p>
          <a:p>
            <a:r>
              <a:rPr lang="en-US" dirty="0" smtClean="0"/>
              <a:t>Goals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Unblockability</a:t>
            </a:r>
            <a:r>
              <a:rPr lang="en-US" dirty="0" smtClean="0"/>
              <a:t>: </a:t>
            </a:r>
            <a:r>
              <a:rPr lang="en-US" b="0" dirty="0" smtClean="0"/>
              <a:t>the systems needs to be </a:t>
            </a:r>
            <a:r>
              <a:rPr lang="en-US" b="0" dirty="0" err="1" smtClean="0"/>
              <a:t>unblockable</a:t>
            </a:r>
            <a:r>
              <a:rPr lang="en-US" b="0" dirty="0" smtClean="0"/>
              <a:t> by censors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Unobservability</a:t>
            </a:r>
            <a:r>
              <a:rPr lang="en-US" dirty="0" smtClean="0"/>
              <a:t>: </a:t>
            </a:r>
            <a:r>
              <a:rPr lang="en-US" b="0" dirty="0" smtClean="0"/>
              <a:t>should hide the fact that users are using the circumvention system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Security: </a:t>
            </a:r>
            <a:r>
              <a:rPr lang="en-US" b="0" dirty="0" smtClean="0"/>
              <a:t>anonymity, privacy and confidentiality of users need to be protected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Deployment </a:t>
            </a:r>
            <a:r>
              <a:rPr lang="en-US" dirty="0" err="1" smtClean="0"/>
              <a:t>feasibilty</a:t>
            </a:r>
            <a:r>
              <a:rPr lang="en-US" dirty="0" smtClean="0"/>
              <a:t>:</a:t>
            </a:r>
            <a:r>
              <a:rPr lang="en-US" b="0" dirty="0" smtClean="0"/>
              <a:t> avoid dependencies on other systems (</a:t>
            </a:r>
            <a:r>
              <a:rPr lang="en-US" b="0" dirty="0" err="1" smtClean="0"/>
              <a:t>e.g</a:t>
            </a:r>
            <a:r>
              <a:rPr lang="en-US" b="0" dirty="0" smtClean="0"/>
              <a:t> ISPs)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/>
              <a:t>QoS</a:t>
            </a:r>
            <a:r>
              <a:rPr lang="en-US" dirty="0" smtClean="0"/>
              <a:t>: </a:t>
            </a:r>
            <a:r>
              <a:rPr lang="en-US" b="0" dirty="0" smtClean="0"/>
              <a:t>Needs to provide adequate bandwidth and latency appropriate for Web browsing.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65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 of </a:t>
            </a:r>
            <a:r>
              <a:rPr lang="en-US" dirty="0" err="1" smtClean="0"/>
              <a:t>Freewave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User downloads the </a:t>
            </a:r>
            <a:r>
              <a:rPr lang="en-US" dirty="0" err="1" smtClean="0"/>
              <a:t>Freewave</a:t>
            </a:r>
            <a:r>
              <a:rPr lang="en-US" dirty="0" smtClean="0"/>
              <a:t> Client and enters her VoIP ID and makes a call to the </a:t>
            </a:r>
            <a:r>
              <a:rPr lang="en-US" dirty="0" err="1" smtClean="0"/>
              <a:t>FreeWave</a:t>
            </a:r>
            <a:r>
              <a:rPr lang="en-US" dirty="0" smtClean="0"/>
              <a:t> server (by entering its VoIP ID).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Server is set up such that connections will go via an oblivious VoIP client (e.g., Skype </a:t>
            </a:r>
            <a:r>
              <a:rPr lang="en-US" dirty="0" err="1" smtClean="0"/>
              <a:t>supernode</a:t>
            </a:r>
            <a:r>
              <a:rPr lang="en-US" dirty="0" smtClean="0"/>
              <a:t>).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Since VoIP connection is encrypted censor cannot ID server’s VoIP ID and censor it.</a:t>
            </a:r>
          </a:p>
          <a:p>
            <a:r>
              <a:rPr lang="en-US" u="sng" dirty="0" smtClean="0"/>
              <a:t>Components: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VoIP client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Virtual Sound Card (virtual sound card interface: any application can use it the same way a physical sound card is utilized).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err="1" smtClean="0"/>
              <a:t>MoDem</a:t>
            </a:r>
            <a:r>
              <a:rPr lang="en-US" b="0" dirty="0" smtClean="0"/>
              <a:t>: application that translates network traffic into acoustic signals and vice versa (aka Modulator Demodulator)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Proxy: Server uses this to relay traffic received via VoIP connections to its final destination.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53164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components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8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379" b="-1337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52048" y="5599759"/>
            <a:ext cx="22150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16-19 kbps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644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FreeWave’s</a:t>
            </a:r>
            <a:r>
              <a:rPr lang="en-US" dirty="0" smtClean="0"/>
              <a:t> </a:t>
            </a:r>
            <a:r>
              <a:rPr lang="en-US" dirty="0" err="1" smtClean="0"/>
              <a:t>unobservability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analysis (packet rates and sizes)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Fixed rate codecs (e.g., G.7 series)</a:t>
            </a:r>
          </a:p>
          <a:p>
            <a:pPr lvl="1"/>
            <a:r>
              <a:rPr lang="en-US" dirty="0" smtClean="0"/>
              <a:t>Not an issue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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Variable bit-rates (e.g., Skype’s SILK)</a:t>
            </a:r>
          </a:p>
          <a:p>
            <a:pPr lvl="1"/>
            <a:r>
              <a:rPr lang="en-US" dirty="0" smtClean="0"/>
              <a:t>Simple analysis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Superimpose with recoded conversation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52" y="3183498"/>
            <a:ext cx="4725944" cy="10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time: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Attacks on Tor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Timing attacks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Today: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Review/discussion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Covert channels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Why imitating existing protocols doesn’t work. 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covert channels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imitating existing protocols doesn’t work. </a:t>
            </a:r>
          </a:p>
          <a:p>
            <a:endParaRPr lang="en-US" dirty="0"/>
          </a:p>
          <a:p>
            <a:r>
              <a:rPr lang="en-US" dirty="0" smtClean="0"/>
              <a:t>-&gt; Parrot is Dead </a:t>
            </a:r>
          </a:p>
          <a:p>
            <a:r>
              <a:rPr lang="en-US" dirty="0"/>
              <a:t>	</a:t>
            </a:r>
            <a:r>
              <a:rPr lang="en-US" dirty="0" smtClean="0"/>
              <a:t>Idea: imitation doesn’t work</a:t>
            </a:r>
          </a:p>
          <a:p>
            <a:r>
              <a:rPr lang="en-US" dirty="0"/>
              <a:t>ACKs: </a:t>
            </a:r>
            <a:r>
              <a:rPr lang="en-US" dirty="0">
                <a:hlinkClick r:id="rId2"/>
              </a:rPr>
              <a:t>http://dedis.cs.yale.edu/dissent/papers/parrot-</a:t>
            </a:r>
            <a:r>
              <a:rPr lang="en-US" dirty="0" smtClean="0">
                <a:hlinkClick r:id="rId2"/>
              </a:rPr>
              <a:t>slides.pptx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-&gt; Cover your ACKS</a:t>
            </a:r>
          </a:p>
          <a:p>
            <a:r>
              <a:rPr lang="en-US" dirty="0"/>
              <a:t>	</a:t>
            </a:r>
            <a:r>
              <a:rPr lang="en-US" dirty="0" smtClean="0"/>
              <a:t>Idea: even tunneling over another protocol isn’t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3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Parrot </a:t>
            </a:r>
            <a:r>
              <a:rPr lang="en-US" dirty="0" smtClean="0"/>
              <a:t>is dead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of unobservable circumvention:</a:t>
            </a:r>
          </a:p>
          <a:p>
            <a:endParaRPr lang="en-US" dirty="0"/>
          </a:p>
          <a:p>
            <a:r>
              <a:rPr lang="en-US" dirty="0" smtClean="0"/>
              <a:t>Censors should not be able to identify </a:t>
            </a:r>
          </a:p>
          <a:p>
            <a:r>
              <a:rPr lang="en-US" dirty="0"/>
              <a:t>	</a:t>
            </a:r>
            <a:r>
              <a:rPr lang="en-US" dirty="0" smtClean="0"/>
              <a:t>circumvention </a:t>
            </a:r>
            <a:r>
              <a:rPr lang="en-US" dirty="0"/>
              <a:t>traffic or </a:t>
            </a:r>
            <a:r>
              <a:rPr lang="en-US" dirty="0" smtClean="0"/>
              <a:t>end</a:t>
            </a:r>
            <a:r>
              <a:rPr lang="en-US" dirty="0"/>
              <a:t>-hosts through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passive</a:t>
            </a:r>
            <a:r>
              <a:rPr lang="en-US" dirty="0"/>
              <a:t>, active, or proactive </a:t>
            </a:r>
            <a:r>
              <a:rPr lang="en-US" dirty="0" smtClean="0"/>
              <a:t>techniques</a:t>
            </a:r>
          </a:p>
          <a:p>
            <a:endParaRPr lang="en-US" dirty="0"/>
          </a:p>
          <a:p>
            <a:r>
              <a:rPr lang="en-US" dirty="0" smtClean="0"/>
              <a:t>Side note: Parrot is dead is a reference to </a:t>
            </a:r>
            <a:r>
              <a:rPr lang="en-US" dirty="0"/>
              <a:t>this skit: </a:t>
            </a:r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4vuW6tQ0218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38603" y="1566865"/>
            <a:ext cx="0" cy="4937997"/>
          </a:xfrm>
          <a:prstGeom prst="line">
            <a:avLst/>
          </a:prstGeom>
          <a:ln w="73025" cmpd="thinThick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1026" y="1008966"/>
            <a:ext cx="228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Censorship Region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44836" y="976700"/>
            <a:ext cx="155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Internet</a:t>
            </a:r>
            <a:endParaRPr lang="en-US" b="1" dirty="0"/>
          </a:p>
        </p:txBody>
      </p:sp>
      <p:pic>
        <p:nvPicPr>
          <p:cNvPr id="16" name="Picture 15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42" y="1614345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8" name="Picture 17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85" y="2620263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9" name="Picture 18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5" y="4479387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0" name="Picture 19" descr="MC9004339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545" y="5359512"/>
            <a:ext cx="905596" cy="90559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1" name="Picture 20" descr="mycomputer_Clipart_Fre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29" y="3525859"/>
            <a:ext cx="719611" cy="719611"/>
          </a:xfrm>
          <a:prstGeom prst="rect">
            <a:avLst/>
          </a:prstGeom>
        </p:spPr>
      </p:pic>
      <p:pic>
        <p:nvPicPr>
          <p:cNvPr id="22" name="Picture 21" descr="green-serve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7049657" y="1566865"/>
            <a:ext cx="676656" cy="847139"/>
          </a:xfrm>
          <a:prstGeom prst="rect">
            <a:avLst/>
          </a:prstGeom>
        </p:spPr>
      </p:pic>
      <p:pic>
        <p:nvPicPr>
          <p:cNvPr id="23" name="Picture 22" descr="red-computer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7"/>
          <a:stretch/>
        </p:blipFill>
        <p:spPr>
          <a:xfrm>
            <a:off x="7584810" y="3367080"/>
            <a:ext cx="718618" cy="877824"/>
          </a:xfrm>
          <a:prstGeom prst="rect">
            <a:avLst/>
          </a:prstGeom>
        </p:spPr>
      </p:pic>
      <p:pic>
        <p:nvPicPr>
          <p:cNvPr id="24" name="Picture 23" descr="green-serve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7726313" y="4376042"/>
            <a:ext cx="676656" cy="847139"/>
          </a:xfrm>
          <a:prstGeom prst="rect">
            <a:avLst/>
          </a:prstGeom>
        </p:spPr>
      </p:pic>
      <p:pic>
        <p:nvPicPr>
          <p:cNvPr id="25" name="Picture 24" descr="green-serve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6086106" y="5359512"/>
            <a:ext cx="676656" cy="847139"/>
          </a:xfrm>
          <a:prstGeom prst="rect">
            <a:avLst/>
          </a:prstGeom>
        </p:spPr>
      </p:pic>
      <p:pic>
        <p:nvPicPr>
          <p:cNvPr id="26" name="Picture 25" descr="green-serve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1" r="15472"/>
          <a:stretch/>
        </p:blipFill>
        <p:spPr>
          <a:xfrm>
            <a:off x="6364224" y="2519941"/>
            <a:ext cx="676656" cy="847139"/>
          </a:xfrm>
          <a:prstGeom prst="rect">
            <a:avLst/>
          </a:prstGeom>
        </p:spPr>
      </p:pic>
      <p:cxnSp>
        <p:nvCxnSpPr>
          <p:cNvPr id="28" name="Straight Arrow Connector 27"/>
          <p:cNvCxnSpPr>
            <a:stCxn id="16" idx="3"/>
            <a:endCxn id="22" idx="1"/>
          </p:cNvCxnSpPr>
          <p:nvPr/>
        </p:nvCxnSpPr>
        <p:spPr>
          <a:xfrm flipV="1">
            <a:off x="2157038" y="1990435"/>
            <a:ext cx="4892619" cy="76708"/>
          </a:xfrm>
          <a:prstGeom prst="straightConnector1">
            <a:avLst/>
          </a:prstGeom>
          <a:ln w="76200" cmpd="sng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3"/>
          </p:cNvCxnSpPr>
          <p:nvPr/>
        </p:nvCxnSpPr>
        <p:spPr>
          <a:xfrm flipV="1">
            <a:off x="2521481" y="2938551"/>
            <a:ext cx="3842743" cy="134510"/>
          </a:xfrm>
          <a:prstGeom prst="straightConnector1">
            <a:avLst/>
          </a:prstGeom>
          <a:ln w="76200" cmpd="sng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24" idx="1"/>
          </p:cNvCxnSpPr>
          <p:nvPr/>
        </p:nvCxnSpPr>
        <p:spPr>
          <a:xfrm flipV="1">
            <a:off x="1704241" y="4799612"/>
            <a:ext cx="6022072" cy="132573"/>
          </a:xfrm>
          <a:prstGeom prst="straightConnector1">
            <a:avLst/>
          </a:prstGeom>
          <a:ln w="76200" cmpd="sng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3"/>
            <a:endCxn id="25" idx="1"/>
          </p:cNvCxnSpPr>
          <p:nvPr/>
        </p:nvCxnSpPr>
        <p:spPr>
          <a:xfrm flipV="1">
            <a:off x="2764141" y="5783082"/>
            <a:ext cx="3321965" cy="29228"/>
          </a:xfrm>
          <a:prstGeom prst="straightConnector1">
            <a:avLst/>
          </a:prstGeom>
          <a:ln w="76200" cmpd="sng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15885" y="3801654"/>
            <a:ext cx="3489980" cy="1"/>
          </a:xfrm>
          <a:prstGeom prst="straightConnector1">
            <a:avLst/>
          </a:prstGeom>
          <a:ln w="76200" cmpd="sng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proxy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865" y="3457871"/>
            <a:ext cx="655676" cy="787599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>
            <a:off x="5737801" y="3801655"/>
            <a:ext cx="1835139" cy="0"/>
          </a:xfrm>
          <a:prstGeom prst="straightConnector1">
            <a:avLst/>
          </a:prstGeom>
          <a:ln w="76200" cmpd="sng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officer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r="12882"/>
          <a:stretch/>
        </p:blipFill>
        <p:spPr>
          <a:xfrm>
            <a:off x="2541394" y="397552"/>
            <a:ext cx="996696" cy="1141601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858544" y="107576"/>
            <a:ext cx="7212489" cy="643986"/>
          </a:xfrm>
        </p:spPr>
        <p:txBody>
          <a:bodyPr/>
          <a:lstStyle/>
          <a:p>
            <a:r>
              <a:rPr lang="en-US" dirty="0" smtClean="0"/>
              <a:t>Let’s hide!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0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4F43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Parrot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Imitate a popular protocol 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SkypeMorph</a:t>
            </a:r>
            <a:r>
              <a:rPr lang="en-US" dirty="0"/>
              <a:t> </a:t>
            </a:r>
            <a:r>
              <a:rPr lang="en-US" dirty="0" smtClean="0"/>
              <a:t>(CCS’12)</a:t>
            </a:r>
            <a:endParaRPr lang="en-US" dirty="0"/>
          </a:p>
          <a:p>
            <a:pPr lvl="1"/>
            <a:r>
              <a:rPr lang="en-US" dirty="0" err="1" smtClean="0"/>
              <a:t>StegoTorus</a:t>
            </a:r>
            <a:r>
              <a:rPr lang="en-US" dirty="0" smtClean="0"/>
              <a:t> </a:t>
            </a:r>
            <a:r>
              <a:rPr lang="en-US" dirty="0"/>
              <a:t>(CCS’12)</a:t>
            </a:r>
          </a:p>
          <a:p>
            <a:pPr lvl="1"/>
            <a:r>
              <a:rPr lang="en-US" dirty="0" err="1" smtClean="0"/>
              <a:t>CensorSpoofer</a:t>
            </a:r>
            <a:r>
              <a:rPr lang="en-US" dirty="0" smtClean="0"/>
              <a:t> </a:t>
            </a:r>
            <a:r>
              <a:rPr lang="en-US" dirty="0"/>
              <a:t>(CCS’12)</a:t>
            </a:r>
          </a:p>
          <a:p>
            <a:endParaRPr lang="en-US" dirty="0"/>
          </a:p>
        </p:txBody>
      </p:sp>
      <p:pic>
        <p:nvPicPr>
          <p:cNvPr id="4" name="Picture 3" descr="parr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52" y="1982321"/>
            <a:ext cx="1962926" cy="195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5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038603" y="1970451"/>
            <a:ext cx="0" cy="4534411"/>
          </a:xfrm>
          <a:prstGeom prst="line">
            <a:avLst/>
          </a:prstGeom>
          <a:ln w="73025" cmpd="thinThick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1026" y="1448156"/>
            <a:ext cx="228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Censorship Region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44836" y="1309060"/>
            <a:ext cx="155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Internet</a:t>
            </a:r>
            <a:endParaRPr lang="en-US" b="1" dirty="0"/>
          </a:p>
        </p:txBody>
      </p:sp>
      <p:pic>
        <p:nvPicPr>
          <p:cNvPr id="21" name="Picture 20" descr="mycomputer_Clipart_F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4" y="4792726"/>
            <a:ext cx="719611" cy="719611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19" idx="3"/>
            <a:endCxn id="24" idx="1"/>
          </p:cNvCxnSpPr>
          <p:nvPr/>
        </p:nvCxnSpPr>
        <p:spPr>
          <a:xfrm flipV="1">
            <a:off x="1675235" y="2568017"/>
            <a:ext cx="5962722" cy="85093"/>
          </a:xfrm>
          <a:prstGeom prst="straightConnector1">
            <a:avLst/>
          </a:prstGeom>
          <a:ln w="76200" cmpd="sng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1" idx="3"/>
            <a:endCxn id="45" idx="1"/>
          </p:cNvCxnSpPr>
          <p:nvPr/>
        </p:nvCxnSpPr>
        <p:spPr>
          <a:xfrm flipV="1">
            <a:off x="1691685" y="5082928"/>
            <a:ext cx="3757715" cy="69604"/>
          </a:xfrm>
          <a:prstGeom prst="straightConnector1">
            <a:avLst/>
          </a:prstGeom>
          <a:ln w="76200" cmpd="sng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5" idx="3"/>
          </p:cNvCxnSpPr>
          <p:nvPr/>
        </p:nvCxnSpPr>
        <p:spPr>
          <a:xfrm flipV="1">
            <a:off x="6105076" y="5032912"/>
            <a:ext cx="1811399" cy="50016"/>
          </a:xfrm>
          <a:prstGeom prst="straightConnector1">
            <a:avLst/>
          </a:prstGeom>
          <a:ln w="76200" cmpd="sng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0169"/>
          </a:xfrm>
        </p:spPr>
        <p:txBody>
          <a:bodyPr/>
          <a:lstStyle/>
          <a:p>
            <a:r>
              <a:rPr lang="en-US" dirty="0" err="1" smtClean="0"/>
              <a:t>SkypeMorph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37957" y="2094212"/>
            <a:ext cx="676656" cy="897374"/>
            <a:chOff x="7637957" y="2094212"/>
            <a:chExt cx="676656" cy="897374"/>
          </a:xfrm>
        </p:grpSpPr>
        <p:pic>
          <p:nvPicPr>
            <p:cNvPr id="24" name="Picture 23" descr="green-server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1" r="15472"/>
            <a:stretch/>
          </p:blipFill>
          <p:spPr>
            <a:xfrm>
              <a:off x="7637957" y="2144447"/>
              <a:ext cx="676656" cy="847139"/>
            </a:xfrm>
            <a:prstGeom prst="rect">
              <a:avLst/>
            </a:prstGeom>
          </p:spPr>
        </p:pic>
        <p:pic>
          <p:nvPicPr>
            <p:cNvPr id="31" name="Picture 30" descr="skyp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86" y="2094212"/>
              <a:ext cx="326507" cy="33089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69639" y="2200312"/>
            <a:ext cx="905596" cy="905596"/>
            <a:chOff x="769639" y="2200312"/>
            <a:chExt cx="905596" cy="905596"/>
          </a:xfrm>
        </p:grpSpPr>
        <p:pic>
          <p:nvPicPr>
            <p:cNvPr id="19" name="Picture 18" descr="MC90043394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39" y="2200312"/>
              <a:ext cx="905596" cy="905596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33" name="Picture 32" descr="skyp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823" y="2246612"/>
              <a:ext cx="326507" cy="330899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7240709" y="4633947"/>
            <a:ext cx="1352353" cy="1259592"/>
            <a:chOff x="7240709" y="4633947"/>
            <a:chExt cx="1352353" cy="1259592"/>
          </a:xfrm>
        </p:grpSpPr>
        <p:pic>
          <p:nvPicPr>
            <p:cNvPr id="23" name="Picture 22" descr="red-computer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7572255" y="4633947"/>
              <a:ext cx="718618" cy="87782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240709" y="5524207"/>
              <a:ext cx="1352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Tor node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950860" y="4689128"/>
            <a:ext cx="1550838" cy="1381882"/>
            <a:chOff x="4594770" y="4724738"/>
            <a:chExt cx="1550838" cy="1381882"/>
          </a:xfrm>
        </p:grpSpPr>
        <p:pic>
          <p:nvPicPr>
            <p:cNvPr id="45" name="Picture 44" descr="proxy_server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310" y="4724738"/>
              <a:ext cx="655676" cy="78759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594770" y="5460289"/>
              <a:ext cx="15508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SkypeMorph</a:t>
              </a:r>
              <a:endParaRPr lang="en-US" dirty="0" smtClean="0"/>
            </a:p>
            <a:p>
              <a:pPr algn="ctr"/>
              <a:r>
                <a:rPr lang="en-US" dirty="0" smtClean="0"/>
                <a:t>Bridge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85475" y="2742013"/>
            <a:ext cx="5946642" cy="374889"/>
            <a:chOff x="1685475" y="2742013"/>
            <a:chExt cx="5946642" cy="374889"/>
          </a:xfrm>
        </p:grpSpPr>
        <p:sp>
          <p:nvSpPr>
            <p:cNvPr id="11" name="Freeform 10"/>
            <p:cNvSpPr/>
            <p:nvPr/>
          </p:nvSpPr>
          <p:spPr>
            <a:xfrm>
              <a:off x="1685475" y="2742013"/>
              <a:ext cx="5946642" cy="106832"/>
            </a:xfrm>
            <a:custGeom>
              <a:avLst/>
              <a:gdLst>
                <a:gd name="connsiteX0" fmla="*/ 0 w 5946642"/>
                <a:gd name="connsiteY0" fmla="*/ 106832 h 106832"/>
                <a:gd name="connsiteX1" fmla="*/ 5946642 w 5946642"/>
                <a:gd name="connsiteY1" fmla="*/ 0 h 106832"/>
                <a:gd name="connsiteX2" fmla="*/ 5946642 w 5946642"/>
                <a:gd name="connsiteY2" fmla="*/ 0 h 10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6642" h="106832">
                  <a:moveTo>
                    <a:pt x="0" y="106832"/>
                  </a:moveTo>
                  <a:lnTo>
                    <a:pt x="5946642" y="0"/>
                  </a:lnTo>
                  <a:lnTo>
                    <a:pt x="5946642" y="0"/>
                  </a:lnTo>
                </a:path>
              </a:pathLst>
            </a:custGeom>
            <a:ln w="50800" cap="flat" cmpd="sng">
              <a:solidFill>
                <a:schemeClr val="accent5">
                  <a:lumMod val="75000"/>
                </a:schemeClr>
              </a:solidFill>
              <a:round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13688" y="2747570"/>
              <a:ext cx="1471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TCP control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86139" y="1817488"/>
            <a:ext cx="455098" cy="559512"/>
            <a:chOff x="7637957" y="2094212"/>
            <a:chExt cx="676656" cy="897374"/>
          </a:xfrm>
        </p:grpSpPr>
        <p:pic>
          <p:nvPicPr>
            <p:cNvPr id="42" name="Picture 41" descr="green-server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1" r="15472"/>
            <a:stretch/>
          </p:blipFill>
          <p:spPr>
            <a:xfrm>
              <a:off x="7637957" y="2144447"/>
              <a:ext cx="676656" cy="847139"/>
            </a:xfrm>
            <a:prstGeom prst="rect">
              <a:avLst/>
            </a:prstGeom>
          </p:spPr>
        </p:pic>
        <p:pic>
          <p:nvPicPr>
            <p:cNvPr id="43" name="Picture 42" descr="skyp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86" y="2094212"/>
              <a:ext cx="326507" cy="33089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213688" y="3276860"/>
            <a:ext cx="455098" cy="559512"/>
            <a:chOff x="7637957" y="2094212"/>
            <a:chExt cx="676656" cy="897374"/>
          </a:xfrm>
        </p:grpSpPr>
        <p:pic>
          <p:nvPicPr>
            <p:cNvPr id="46" name="Picture 45" descr="green-server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1" r="15472"/>
            <a:stretch/>
          </p:blipFill>
          <p:spPr>
            <a:xfrm>
              <a:off x="7637957" y="2144447"/>
              <a:ext cx="676656" cy="847139"/>
            </a:xfrm>
            <a:prstGeom prst="rect">
              <a:avLst/>
            </a:prstGeom>
          </p:spPr>
        </p:pic>
        <p:pic>
          <p:nvPicPr>
            <p:cNvPr id="47" name="Picture 46" descr="skyp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86" y="2094212"/>
              <a:ext cx="326507" cy="330899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542356" y="3759031"/>
            <a:ext cx="455098" cy="559512"/>
            <a:chOff x="7637957" y="2094212"/>
            <a:chExt cx="676656" cy="897374"/>
          </a:xfrm>
        </p:grpSpPr>
        <p:pic>
          <p:nvPicPr>
            <p:cNvPr id="51" name="Picture 50" descr="green-server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1" r="15472"/>
            <a:stretch/>
          </p:blipFill>
          <p:spPr>
            <a:xfrm>
              <a:off x="7637957" y="2144447"/>
              <a:ext cx="676656" cy="847139"/>
            </a:xfrm>
            <a:prstGeom prst="rect">
              <a:avLst/>
            </a:prstGeom>
          </p:spPr>
        </p:pic>
        <p:pic>
          <p:nvPicPr>
            <p:cNvPr id="54" name="Picture 53" descr="skyp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86" y="2094212"/>
              <a:ext cx="326507" cy="330899"/>
            </a:xfrm>
            <a:prstGeom prst="rect">
              <a:avLst/>
            </a:prstGeom>
          </p:spPr>
        </p:pic>
      </p:grpSp>
      <p:cxnSp>
        <p:nvCxnSpPr>
          <p:cNvPr id="17" name="Straight Arrow Connector 16"/>
          <p:cNvCxnSpPr>
            <a:endCxn id="42" idx="1"/>
          </p:cNvCxnSpPr>
          <p:nvPr/>
        </p:nvCxnSpPr>
        <p:spPr>
          <a:xfrm flipV="1">
            <a:off x="1691685" y="2112905"/>
            <a:ext cx="2294454" cy="455112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691685" y="2991586"/>
            <a:ext cx="2522003" cy="491589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746165" y="3082168"/>
            <a:ext cx="583223" cy="672574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66823" y="3709016"/>
            <a:ext cx="455098" cy="559512"/>
            <a:chOff x="7637957" y="2094212"/>
            <a:chExt cx="676656" cy="897374"/>
          </a:xfrm>
        </p:grpSpPr>
        <p:pic>
          <p:nvPicPr>
            <p:cNvPr id="58" name="Picture 57" descr="green-server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21" r="15472"/>
            <a:stretch/>
          </p:blipFill>
          <p:spPr>
            <a:xfrm>
              <a:off x="7637957" y="2144447"/>
              <a:ext cx="676656" cy="847139"/>
            </a:xfrm>
            <a:prstGeom prst="rect">
              <a:avLst/>
            </a:prstGeom>
          </p:spPr>
        </p:pic>
        <p:pic>
          <p:nvPicPr>
            <p:cNvPr id="59" name="Picture 58" descr="skype.jpe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886" y="2094212"/>
              <a:ext cx="326507" cy="330899"/>
            </a:xfrm>
            <a:prstGeom prst="rect">
              <a:avLst/>
            </a:prstGeom>
          </p:spPr>
        </p:pic>
      </p:grpSp>
      <p:cxnSp>
        <p:nvCxnSpPr>
          <p:cNvPr id="60" name="Straight Arrow Connector 59"/>
          <p:cNvCxnSpPr>
            <a:endCxn id="59" idx="1"/>
          </p:cNvCxnSpPr>
          <p:nvPr/>
        </p:nvCxnSpPr>
        <p:spPr>
          <a:xfrm>
            <a:off x="1464136" y="3082168"/>
            <a:ext cx="790286" cy="730006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officer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r="12882"/>
          <a:stretch/>
        </p:blipFill>
        <p:spPr>
          <a:xfrm>
            <a:off x="2541394" y="799250"/>
            <a:ext cx="996696" cy="114160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92591" y="5442342"/>
            <a:ext cx="1550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SkypeMorph</a:t>
            </a:r>
            <a:endParaRPr lang="en-US" dirty="0" smtClean="0"/>
          </a:p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9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SkypeMorph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Let’s imitate the missing!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r>
              <a:rPr lang="en-US" dirty="0" smtClean="0"/>
              <a:t> Hard to mimic dynamic behavior </a:t>
            </a:r>
          </a:p>
          <a:p>
            <a:pPr lvl="1"/>
            <a:r>
              <a:rPr lang="en-US" dirty="0" smtClean="0"/>
              <a:t>Active/proactive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9277" y="2073272"/>
          <a:ext cx="8042274" cy="4036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758"/>
                <a:gridCol w="2680758"/>
                <a:gridCol w="2680758"/>
              </a:tblGrid>
              <a:tr h="418029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SkypeMorph</a:t>
                      </a:r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dirty="0" smtClean="0"/>
                        <a:t>Flush </a:t>
                      </a:r>
                      <a:r>
                        <a:rPr lang="en-US" dirty="0" err="1" smtClean="0"/>
                        <a:t>Supernode</a:t>
                      </a:r>
                      <a:r>
                        <a:rPr lang="en-US" dirty="0" smtClean="0"/>
                        <a:t> cache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Serves as a 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Rejects all Skype messages</a:t>
                      </a:r>
                      <a:endParaRPr lang="en-US" dirty="0"/>
                    </a:p>
                  </a:txBody>
                  <a:tcPr/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dirty="0" smtClean="0"/>
                        <a:t>Drop UDP packets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Burst of packets in TCP</a:t>
                      </a:r>
                      <a:r>
                        <a:rPr lang="en-US" baseline="0" dirty="0" smtClean="0"/>
                        <a:t>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reaction</a:t>
                      </a:r>
                      <a:endParaRPr lang="en-US" dirty="0"/>
                    </a:p>
                  </a:txBody>
                  <a:tcPr/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dirty="0" smtClean="0"/>
                        <a:t>Close TCP channel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Ends the UDP</a:t>
                      </a:r>
                      <a:r>
                        <a:rPr lang="en-US" baseline="0" dirty="0" smtClean="0"/>
                        <a:t> 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reaction</a:t>
                      </a:r>
                      <a:endParaRPr lang="en-US" dirty="0"/>
                    </a:p>
                  </a:txBody>
                  <a:tcPr/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dirty="0" smtClean="0"/>
                        <a:t>Delay TCP packets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Reacts depending on the type of message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reaction</a:t>
                      </a:r>
                      <a:endParaRPr lang="en-US" dirty="0"/>
                    </a:p>
                  </a:txBody>
                  <a:tcPr/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dirty="0" smtClean="0"/>
                        <a:t>Close TCP connection to a 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Initiates UDP probes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reaction</a:t>
                      </a:r>
                      <a:endParaRPr lang="en-US" dirty="0"/>
                    </a:p>
                  </a:txBody>
                  <a:tcPr/>
                </a:tc>
              </a:tr>
              <a:tr h="418029">
                <a:tc>
                  <a:txBody>
                    <a:bodyPr/>
                    <a:lstStyle/>
                    <a:p>
                      <a:r>
                        <a:rPr lang="en-US" dirty="0" smtClean="0"/>
                        <a:t>Block the default TCP</a:t>
                      </a:r>
                      <a:r>
                        <a:rPr lang="en-US" baseline="0" dirty="0" smtClean="0"/>
                        <a:t>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Connects</a:t>
                      </a:r>
                      <a:r>
                        <a:rPr lang="en-US" baseline="0" dirty="0" smtClean="0"/>
                        <a:t> to TCP ports 80 and 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reaction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3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41797" y="4268804"/>
            <a:ext cx="1400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StegoTorus</a:t>
            </a:r>
            <a:endParaRPr lang="en-US" dirty="0" smtClean="0"/>
          </a:p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38603" y="1970451"/>
            <a:ext cx="0" cy="4534411"/>
          </a:xfrm>
          <a:prstGeom prst="line">
            <a:avLst/>
          </a:prstGeom>
          <a:ln w="73025" cmpd="thinThick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1026" y="1448156"/>
            <a:ext cx="228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Censorship Region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44836" y="1309060"/>
            <a:ext cx="155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Internet</a:t>
            </a:r>
            <a:endParaRPr lang="en-US" b="1" dirty="0"/>
          </a:p>
        </p:txBody>
      </p:sp>
      <p:pic>
        <p:nvPicPr>
          <p:cNvPr id="21" name="Picture 20" descr="mycomputer_Clipart_Fre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74" y="3624706"/>
            <a:ext cx="719611" cy="719611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45" idx="3"/>
            <a:endCxn id="23" idx="1"/>
          </p:cNvCxnSpPr>
          <p:nvPr/>
        </p:nvCxnSpPr>
        <p:spPr>
          <a:xfrm flipV="1">
            <a:off x="6342486" y="3904839"/>
            <a:ext cx="1229769" cy="22999"/>
          </a:xfrm>
          <a:prstGeom prst="straightConnector1">
            <a:avLst/>
          </a:prstGeom>
          <a:ln w="76200" cmpd="sng">
            <a:solidFill>
              <a:schemeClr val="tx2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30169"/>
          </a:xfrm>
        </p:spPr>
        <p:txBody>
          <a:bodyPr/>
          <a:lstStyle/>
          <a:p>
            <a:r>
              <a:rPr lang="en-US" dirty="0" err="1" smtClean="0"/>
              <a:t>StegoTorus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240709" y="3465927"/>
            <a:ext cx="1352353" cy="1259592"/>
            <a:chOff x="7240709" y="4633947"/>
            <a:chExt cx="1352353" cy="1259592"/>
          </a:xfrm>
        </p:grpSpPr>
        <p:pic>
          <p:nvPicPr>
            <p:cNvPr id="23" name="Picture 22" descr="red-computer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7"/>
            <a:stretch/>
          </p:blipFill>
          <p:spPr>
            <a:xfrm>
              <a:off x="7572255" y="4633947"/>
              <a:ext cx="718618" cy="877824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7240709" y="5524207"/>
              <a:ext cx="1352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Tor node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263394" y="3534038"/>
            <a:ext cx="1400594" cy="1381882"/>
            <a:chOff x="4669894" y="4724738"/>
            <a:chExt cx="1400594" cy="1381882"/>
          </a:xfrm>
        </p:grpSpPr>
        <p:pic>
          <p:nvPicPr>
            <p:cNvPr id="45" name="Picture 44" descr="proxy_server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310" y="4724738"/>
              <a:ext cx="655676" cy="78759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4669894" y="5460289"/>
              <a:ext cx="14005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StegoTorus</a:t>
              </a:r>
              <a:endParaRPr lang="en-US" dirty="0" smtClean="0"/>
            </a:p>
            <a:p>
              <a:pPr algn="ctr"/>
              <a:r>
                <a:rPr lang="en-US" dirty="0" smtClean="0"/>
                <a:t>Bridge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2190" y="2049358"/>
            <a:ext cx="4144619" cy="1575348"/>
            <a:chOff x="1542190" y="2049358"/>
            <a:chExt cx="4144619" cy="1575348"/>
          </a:xfrm>
        </p:grpSpPr>
        <p:sp>
          <p:nvSpPr>
            <p:cNvPr id="41" name="Freeform 40"/>
            <p:cNvSpPr/>
            <p:nvPr/>
          </p:nvSpPr>
          <p:spPr>
            <a:xfrm>
              <a:off x="1542190" y="2324746"/>
              <a:ext cx="4144619" cy="1299960"/>
            </a:xfrm>
            <a:custGeom>
              <a:avLst/>
              <a:gdLst>
                <a:gd name="connsiteX0" fmla="*/ 0 w 4002892"/>
                <a:gd name="connsiteY0" fmla="*/ 861860 h 861860"/>
                <a:gd name="connsiteX1" fmla="*/ 1666926 w 4002892"/>
                <a:gd name="connsiteY1" fmla="*/ 3 h 861860"/>
                <a:gd name="connsiteX2" fmla="*/ 4002892 w 4002892"/>
                <a:gd name="connsiteY2" fmla="*/ 850520 h 86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2892" h="861860">
                  <a:moveTo>
                    <a:pt x="0" y="861860"/>
                  </a:moveTo>
                  <a:cubicBezTo>
                    <a:pt x="499888" y="431876"/>
                    <a:pt x="999777" y="1893"/>
                    <a:pt x="1666926" y="3"/>
                  </a:cubicBezTo>
                  <a:cubicBezTo>
                    <a:pt x="2334075" y="-1887"/>
                    <a:pt x="4002892" y="850520"/>
                    <a:pt x="4002892" y="850520"/>
                  </a:cubicBezTo>
                </a:path>
              </a:pathLst>
            </a:cu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2406" y="2049358"/>
              <a:ext cx="795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66927" y="2598663"/>
            <a:ext cx="4002892" cy="1200312"/>
            <a:chOff x="1666927" y="2598663"/>
            <a:chExt cx="4002892" cy="1200312"/>
          </a:xfrm>
        </p:grpSpPr>
        <p:sp>
          <p:nvSpPr>
            <p:cNvPr id="2" name="Freeform 1"/>
            <p:cNvSpPr/>
            <p:nvPr/>
          </p:nvSpPr>
          <p:spPr>
            <a:xfrm>
              <a:off x="1666927" y="2937115"/>
              <a:ext cx="4002892" cy="861860"/>
            </a:xfrm>
            <a:custGeom>
              <a:avLst/>
              <a:gdLst>
                <a:gd name="connsiteX0" fmla="*/ 0 w 4002892"/>
                <a:gd name="connsiteY0" fmla="*/ 861860 h 861860"/>
                <a:gd name="connsiteX1" fmla="*/ 1666926 w 4002892"/>
                <a:gd name="connsiteY1" fmla="*/ 3 h 861860"/>
                <a:gd name="connsiteX2" fmla="*/ 4002892 w 4002892"/>
                <a:gd name="connsiteY2" fmla="*/ 850520 h 861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2892" h="861860">
                  <a:moveTo>
                    <a:pt x="0" y="861860"/>
                  </a:moveTo>
                  <a:cubicBezTo>
                    <a:pt x="499888" y="431876"/>
                    <a:pt x="999777" y="1893"/>
                    <a:pt x="1666926" y="3"/>
                  </a:cubicBezTo>
                  <a:cubicBezTo>
                    <a:pt x="2334075" y="-1887"/>
                    <a:pt x="4002892" y="850520"/>
                    <a:pt x="4002892" y="850520"/>
                  </a:cubicBezTo>
                </a:path>
              </a:pathLst>
            </a:cu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38603" y="2598663"/>
              <a:ext cx="795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21568" y="3614309"/>
            <a:ext cx="4065242" cy="370203"/>
            <a:chOff x="1621568" y="3614309"/>
            <a:chExt cx="4065242" cy="370203"/>
          </a:xfrm>
        </p:grpSpPr>
        <p:cxnSp>
          <p:nvCxnSpPr>
            <p:cNvPr id="36" name="Straight Arrow Connector 35"/>
            <p:cNvCxnSpPr>
              <a:endCxn id="45" idx="1"/>
            </p:cNvCxnSpPr>
            <p:nvPr/>
          </p:nvCxnSpPr>
          <p:spPr>
            <a:xfrm flipV="1">
              <a:off x="1621568" y="3927838"/>
              <a:ext cx="4065242" cy="56674"/>
            </a:xfrm>
            <a:prstGeom prst="straightConnector1">
              <a:avLst/>
            </a:prstGeom>
            <a:ln w="76200" cmpd="sng">
              <a:solidFill>
                <a:schemeClr val="accent5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106643" y="3614309"/>
              <a:ext cx="841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Skype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21568" y="3984513"/>
            <a:ext cx="4014232" cy="1159054"/>
            <a:chOff x="1621568" y="3984513"/>
            <a:chExt cx="4014232" cy="1159054"/>
          </a:xfrm>
        </p:grpSpPr>
        <p:sp>
          <p:nvSpPr>
            <p:cNvPr id="3" name="Freeform 2"/>
            <p:cNvSpPr/>
            <p:nvPr/>
          </p:nvSpPr>
          <p:spPr>
            <a:xfrm>
              <a:off x="1621568" y="3984513"/>
              <a:ext cx="4014232" cy="846422"/>
            </a:xfrm>
            <a:custGeom>
              <a:avLst/>
              <a:gdLst>
                <a:gd name="connsiteX0" fmla="*/ 0 w 4014232"/>
                <a:gd name="connsiteY0" fmla="*/ 0 h 964162"/>
                <a:gd name="connsiteX1" fmla="*/ 1542191 w 4014232"/>
                <a:gd name="connsiteY1" fmla="*/ 963919 h 964162"/>
                <a:gd name="connsiteX2" fmla="*/ 4014232 w 4014232"/>
                <a:gd name="connsiteY2" fmla="*/ 102062 h 9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4232" h="964162">
                  <a:moveTo>
                    <a:pt x="0" y="0"/>
                  </a:moveTo>
                  <a:cubicBezTo>
                    <a:pt x="436576" y="473454"/>
                    <a:pt x="873152" y="946909"/>
                    <a:pt x="1542191" y="963919"/>
                  </a:cubicBezTo>
                  <a:cubicBezTo>
                    <a:pt x="2211230" y="980929"/>
                    <a:pt x="4014232" y="102062"/>
                    <a:pt x="4014232" y="102062"/>
                  </a:cubicBezTo>
                </a:path>
              </a:pathLst>
            </a:custGeom>
            <a:ln w="76200" cmpd="sng">
              <a:solidFill>
                <a:schemeClr val="accent3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75243" y="4774235"/>
              <a:ext cx="1015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Ventrilo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2190" y="4116501"/>
            <a:ext cx="4093610" cy="1686631"/>
            <a:chOff x="1542190" y="4116501"/>
            <a:chExt cx="4093610" cy="1686631"/>
          </a:xfrm>
        </p:grpSpPr>
        <p:sp>
          <p:nvSpPr>
            <p:cNvPr id="34" name="Freeform 33"/>
            <p:cNvSpPr/>
            <p:nvPr/>
          </p:nvSpPr>
          <p:spPr>
            <a:xfrm>
              <a:off x="1542190" y="4116501"/>
              <a:ext cx="4093610" cy="1326806"/>
            </a:xfrm>
            <a:custGeom>
              <a:avLst/>
              <a:gdLst>
                <a:gd name="connsiteX0" fmla="*/ 0 w 4014232"/>
                <a:gd name="connsiteY0" fmla="*/ 0 h 964162"/>
                <a:gd name="connsiteX1" fmla="*/ 1542191 w 4014232"/>
                <a:gd name="connsiteY1" fmla="*/ 963919 h 964162"/>
                <a:gd name="connsiteX2" fmla="*/ 4014232 w 4014232"/>
                <a:gd name="connsiteY2" fmla="*/ 102062 h 9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4232" h="964162">
                  <a:moveTo>
                    <a:pt x="0" y="0"/>
                  </a:moveTo>
                  <a:cubicBezTo>
                    <a:pt x="436576" y="473454"/>
                    <a:pt x="873152" y="946909"/>
                    <a:pt x="1542191" y="963919"/>
                  </a:cubicBezTo>
                  <a:cubicBezTo>
                    <a:pt x="2211230" y="980929"/>
                    <a:pt x="4014232" y="102062"/>
                    <a:pt x="4014232" y="102062"/>
                  </a:cubicBezTo>
                </a:path>
              </a:pathLst>
            </a:custGeom>
            <a:ln w="76200" cmpd="sng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81066" y="5433800"/>
              <a:ext cx="795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</a:t>
              </a:r>
              <a:endParaRPr lang="en-US" dirty="0"/>
            </a:p>
          </p:txBody>
        </p:sp>
      </p:grpSp>
      <p:pic>
        <p:nvPicPr>
          <p:cNvPr id="47" name="Picture 46" descr="office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" r="12882"/>
          <a:stretch/>
        </p:blipFill>
        <p:spPr>
          <a:xfrm>
            <a:off x="2541394" y="799250"/>
            <a:ext cx="996696" cy="11416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44836" y="1970451"/>
            <a:ext cx="20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 does this???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8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err="1"/>
              <a:t>U</a:t>
            </a:r>
            <a:r>
              <a:rPr lang="en-US" sz="2800" b="1" dirty="0" err="1" smtClean="0"/>
              <a:t>nobservability</a:t>
            </a:r>
            <a:r>
              <a:rPr lang="en-US" sz="2800" b="1" dirty="0" smtClean="0"/>
              <a:t> </a:t>
            </a:r>
            <a:r>
              <a:rPr lang="en-US" sz="2800" b="1" dirty="0"/>
              <a:t>by imitation </a:t>
            </a:r>
            <a:r>
              <a:rPr lang="en-US" sz="2800" b="1" dirty="0" smtClean="0"/>
              <a:t>is</a:t>
            </a:r>
          </a:p>
          <a:p>
            <a:pPr marL="0" indent="0" algn="ctr">
              <a:buNone/>
            </a:pPr>
            <a:r>
              <a:rPr lang="en-US" sz="2800" b="1" dirty="0" smtClean="0"/>
              <a:t>fundamentally flawed!</a:t>
            </a:r>
            <a:endParaRPr lang="en-US" sz="2800" b="1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7018" y="4480854"/>
            <a:ext cx="5616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basically have to implement the entire protocol…</a:t>
            </a:r>
          </a:p>
          <a:p>
            <a:endParaRPr lang="en-US" dirty="0"/>
          </a:p>
          <a:p>
            <a:r>
              <a:rPr lang="en-US" dirty="0" smtClean="0"/>
              <a:t>Bugs and all!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Partial imitation is worse than no imitation!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46085" y="4304442"/>
            <a:ext cx="5341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you looked like a Tor user…</a:t>
            </a:r>
          </a:p>
          <a:p>
            <a:r>
              <a:rPr lang="en-US" dirty="0"/>
              <a:t>	</a:t>
            </a:r>
            <a:r>
              <a:rPr lang="en-US" dirty="0" smtClean="0"/>
              <a:t>… now you look like a </a:t>
            </a:r>
            <a:r>
              <a:rPr lang="en-US" dirty="0" err="1" smtClean="0"/>
              <a:t>SkypeMorph</a:t>
            </a:r>
            <a:r>
              <a:rPr lang="en-US" dirty="0" smtClean="0"/>
              <a:t> users</a:t>
            </a:r>
          </a:p>
          <a:p>
            <a:endParaRPr lang="en-US" dirty="0"/>
          </a:p>
          <a:p>
            <a:r>
              <a:rPr lang="en-US" dirty="0" smtClean="0"/>
              <a:t>K anonymity anyone?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questions – Tor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does it mean to be anonymous? Informally? Formally?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might an adversary compromise an anonymity network?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confidentiality not enough to ensure anonymity?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might law enforcement want to be anonymous?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might dissidents want to be anonymous?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 you need multiple groups to ensure anonymity?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onion routing?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some weaknesses of 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 not imitate, but </a:t>
            </a:r>
            <a:r>
              <a:rPr lang="en-US" b="1" dirty="0" smtClean="0"/>
              <a:t>Run </a:t>
            </a:r>
            <a:r>
              <a:rPr lang="en-US" dirty="0" smtClean="0"/>
              <a:t>the target protocol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IP over Voice-over-IP [NDSS’13</a:t>
            </a:r>
            <a:r>
              <a:rPr lang="en-US" dirty="0" smtClean="0"/>
              <a:t>]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Castle [EuroS&amp;P’16]</a:t>
            </a:r>
            <a:endParaRPr lang="en-US" dirty="0" smtClean="0"/>
          </a:p>
          <a:p>
            <a:pPr>
              <a:buFont typeface="Wingdings" charset="2"/>
              <a:buChar char="u"/>
            </a:pP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 smtClean="0"/>
              <a:t>Challenge: efficiency</a:t>
            </a:r>
            <a:endParaRPr lang="en-US" dirty="0"/>
          </a:p>
        </p:txBody>
      </p:sp>
      <p:pic>
        <p:nvPicPr>
          <p:cNvPr id="4" name="Picture 3" descr="ques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45" y="150009"/>
            <a:ext cx="2005450" cy="19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128"/>
            <a:ext cx="8105786" cy="672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Does </a:t>
            </a:r>
            <a:r>
              <a:rPr lang="en-US" dirty="0" smtClean="0"/>
              <a:t>running the protocol save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Paper: Cover your ACKs. Geddes et al. ACM CCS 2013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Observation: running over the original protocol isn’t enough.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There may be mismatches between the proxy protocol and the protocol you tunnel over!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3 types of mismatches: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Architectural: e.g., reusing a P2P VoIP protocol to mimic a client-&gt; proxy protocol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E.g., </a:t>
            </a:r>
            <a:r>
              <a:rPr lang="en-US" dirty="0" err="1" smtClean="0"/>
              <a:t>FreeWave</a:t>
            </a:r>
            <a:r>
              <a:rPr lang="en-US" dirty="0" smtClean="0"/>
              <a:t> uses Skype </a:t>
            </a:r>
            <a:r>
              <a:rPr lang="en-US" dirty="0" err="1" smtClean="0"/>
              <a:t>SuperNodes</a:t>
            </a:r>
            <a:r>
              <a:rPr lang="en-US" dirty="0" smtClean="0"/>
              <a:t> extensively when the default is to use them as a last resort.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Channel mismatches: e.g., codecs for VoIP are tolerant of loss, but covert traffic may not be. Means a censor can take actions which will only impact covert users.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Content Mismatches: E.g., human speech vs. modem produced audio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9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tolerance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9236" b="-39236"/>
          <a:stretch>
            <a:fillRect/>
          </a:stretch>
        </p:blipFill>
        <p:spPr>
          <a:xfrm>
            <a:off x="457200" y="1112993"/>
            <a:ext cx="5452114" cy="3371959"/>
          </a:xfrm>
        </p:spPr>
      </p:pic>
      <p:sp>
        <p:nvSpPr>
          <p:cNvPr id="5" name="TextBox 4"/>
          <p:cNvSpPr txBox="1"/>
          <p:nvPr/>
        </p:nvSpPr>
        <p:spPr>
          <a:xfrm>
            <a:off x="6050431" y="2116939"/>
            <a:ext cx="2441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= “annoying”</a:t>
            </a:r>
          </a:p>
          <a:p>
            <a:r>
              <a:rPr lang="en-US" dirty="0" smtClean="0"/>
              <a:t>3 = “slightly annoying”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60565"/>
            <a:ext cx="8034925" cy="526180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92420" y="1499497"/>
            <a:ext cx="2857637" cy="2998997"/>
          </a:xfrm>
          <a:prstGeom prst="roundRect">
            <a:avLst/>
          </a:prstGeom>
          <a:noFill/>
          <a:ln>
            <a:solidFill>
              <a:srgbClr val="2C7C9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50057" y="824924"/>
            <a:ext cx="2121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Pretty high, </a:t>
            </a:r>
          </a:p>
          <a:p>
            <a:r>
              <a:rPr lang="en-US" dirty="0" smtClean="0"/>
              <a:t>But only needs to</a:t>
            </a:r>
          </a:p>
          <a:p>
            <a:r>
              <a:rPr lang="en-US" dirty="0" smtClean="0"/>
              <a:t>Happen for 0.25 of </a:t>
            </a:r>
          </a:p>
          <a:p>
            <a:r>
              <a:rPr lang="en-US" dirty="0" smtClean="0"/>
              <a:t>A second for 2048</a:t>
            </a:r>
          </a:p>
          <a:p>
            <a:r>
              <a:rPr lang="en-US" dirty="0" smtClean="0"/>
              <a:t>preamble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080" y="861422"/>
            <a:ext cx="3635221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Preamble used by the modem to synchronize the messages. Just need to break synchronization.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mismatch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2431" b="-3243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599751" y="1411293"/>
            <a:ext cx="772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While average packet-rate and size are not so bad, variance gives it away!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487"/>
            <a:ext cx="8105786" cy="672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Packet length of speech vs. Modem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52486" b="-5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73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4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Review – Relay-based Timing Attacks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755961"/>
            <a:ext cx="8105787" cy="5013171"/>
          </a:xfrm>
        </p:spPr>
        <p:txBody>
          <a:bodyPr/>
          <a:lstStyle/>
          <a:p>
            <a:r>
              <a:rPr lang="en-US" dirty="0" smtClean="0"/>
              <a:t>Why are these plots different for the different applications when we consider exit-relay or </a:t>
            </a:r>
            <a:r>
              <a:rPr lang="en-US" dirty="0" err="1" smtClean="0"/>
              <a:t>guard+exit-relay</a:t>
            </a:r>
            <a:r>
              <a:rPr lang="en-US" dirty="0" smtClean="0"/>
              <a:t> compromises but the same when we only consider guard-relay compromise?</a:t>
            </a:r>
            <a:endParaRPr lang="en-US" dirty="0"/>
          </a:p>
        </p:txBody>
      </p:sp>
      <p:pic>
        <p:nvPicPr>
          <p:cNvPr id="4" name="Picture 3" descr="Screen Shot 2015-11-15 at 2.2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696409"/>
            <a:ext cx="4381500" cy="2463800"/>
          </a:xfrm>
          <a:prstGeom prst="rect">
            <a:avLst/>
          </a:prstGeom>
        </p:spPr>
      </p:pic>
      <p:pic>
        <p:nvPicPr>
          <p:cNvPr id="5" name="Picture 4" descr="Screen Shot 2015-11-15 at 2.20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0372"/>
            <a:ext cx="4394200" cy="2476500"/>
          </a:xfrm>
          <a:prstGeom prst="rect">
            <a:avLst/>
          </a:prstGeom>
        </p:spPr>
      </p:pic>
      <p:pic>
        <p:nvPicPr>
          <p:cNvPr id="6" name="Picture 5" descr="Screen Shot 2015-11-15 at 2.20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91" y="4160209"/>
            <a:ext cx="4356100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6400" y="2469762"/>
            <a:ext cx="113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Exit relay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08800" y="376573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Guard+Exit</a:t>
            </a:r>
            <a:r>
              <a:rPr lang="en-US" dirty="0" smtClean="0"/>
              <a:t> relay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5383" y="3859893"/>
            <a:ext cx="13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Guard relay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9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– AS AWARE Tor clients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What are three fundamental challenges faced by AS-aware Tor clients?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 users get routed and holding all the </a:t>
            </a:r>
            <a:r>
              <a:rPr lang="en-US" dirty="0" err="1" smtClean="0"/>
              <a:t>ASes</a:t>
            </a:r>
            <a:r>
              <a:rPr lang="en-US" dirty="0" smtClean="0"/>
              <a:t> differ in their approach to predicting network paths?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List the AS-level attacks discussed in </a:t>
            </a:r>
            <a:r>
              <a:rPr lang="en-US" dirty="0" err="1" smtClean="0"/>
              <a:t>RAPTor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What challenges do these attacks post to researchers developing AS-aware Tor clients?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How does an adversary on the reverse path learn packet timings and sizes?</a:t>
            </a:r>
          </a:p>
          <a:p>
            <a:pPr marL="342900" indent="-342900">
              <a:buFont typeface="Arial"/>
              <a:buChar char="•"/>
            </a:pPr>
            <a:r>
              <a:rPr lang="en-US" smtClean="0"/>
              <a:t>Why is increasing the AS-level diversity of Tor relays challenging?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8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Today: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Review/discussion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Covert channels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Why imitating existing protocols doesn’t work. 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5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Circumvention tools can get around censorship, but have a hard time not being observable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Ie</a:t>
            </a:r>
            <a:r>
              <a:rPr lang="en-US" dirty="0" smtClean="0"/>
              <a:t>., they generally cannot hide the fact that users are using them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E.g., Tor is not completely effective for circumvention because a censor can just block the IPs of known relays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Users who are seen using these tools may face trouble from the government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.. And the censor can leverage </a:t>
            </a:r>
            <a:r>
              <a:rPr lang="en-US" dirty="0" err="1" smtClean="0"/>
              <a:t>observability</a:t>
            </a:r>
            <a:r>
              <a:rPr lang="en-US" dirty="0" smtClean="0"/>
              <a:t> to stop the system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Reduce availability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Attempts to improve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Sharing secrets between users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Tor Bridges: volunteer proxies who’s IPs are selectively shared with members of the Tor network. </a:t>
            </a:r>
            <a:endParaRPr lang="en-US" dirty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In contrast to publicly announced entry nodes.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Sharing secrets is hard to scale -&gt; how to share with a large number of users but not the censors?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Obfuscation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err="1" smtClean="0"/>
              <a:t>UltraSurf</a:t>
            </a:r>
            <a:r>
              <a:rPr lang="en-US" dirty="0" smtClean="0"/>
              <a:t> + </a:t>
            </a:r>
            <a:r>
              <a:rPr lang="en-US" dirty="0" err="1" smtClean="0"/>
              <a:t>Psiphon</a:t>
            </a:r>
            <a:r>
              <a:rPr lang="en-US" dirty="0" smtClean="0"/>
              <a:t> do this.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However, these tools are not rigorously analyzed and can jeopardize users security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Pluggable transports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Protocol level obfuscation (e.g., </a:t>
            </a:r>
            <a:r>
              <a:rPr lang="en-US" dirty="0" err="1" smtClean="0"/>
              <a:t>obfsproxy</a:t>
            </a:r>
            <a:r>
              <a:rPr lang="en-US" dirty="0"/>
              <a:t> </a:t>
            </a:r>
            <a:r>
              <a:rPr lang="en-US" dirty="0" smtClean="0"/>
              <a:t>– performs TLS encryption but does not obfuscate timings).</a:t>
            </a:r>
          </a:p>
        </p:txBody>
      </p:sp>
    </p:spTree>
    <p:extLst>
      <p:ext uri="{BB962C8B-B14F-4D97-AF65-F5344CB8AC3E}">
        <p14:creationId xmlns:p14="http://schemas.microsoft.com/office/powerpoint/2010/main" val="9812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Attempts…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Mask the traffic as a different type of traffic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E.g., </a:t>
            </a:r>
            <a:r>
              <a:rPr lang="en-US" dirty="0" err="1" smtClean="0"/>
              <a:t>SkypeMorph</a:t>
            </a:r>
            <a:r>
              <a:rPr lang="en-US" dirty="0" smtClean="0"/>
              <a:t> morphs Tor traffic into Skype video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Integrate circumvention into the network infrastructure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 HTTPS + cooperative ISPs to conceal circumvented traffic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…but hard to deploy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19765</TotalTime>
  <Words>1341</Words>
  <Application>Microsoft Macintosh PowerPoint</Application>
  <PresentationFormat>On-screen Show (4:3)</PresentationFormat>
  <Paragraphs>271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 Black</vt:lpstr>
      <vt:lpstr>Calibri</vt:lpstr>
      <vt:lpstr>Wingdings</vt:lpstr>
      <vt:lpstr>Arial</vt:lpstr>
      <vt:lpstr>Essential</vt:lpstr>
      <vt:lpstr>CS590B/690B Detecting Network Interference (Spring 2018)</vt:lpstr>
      <vt:lpstr>Where we are</vt:lpstr>
      <vt:lpstr>Review questions – Tor basics</vt:lpstr>
      <vt:lpstr>Review – Relay-based Timing Attacks </vt:lpstr>
      <vt:lpstr>Review – AS AWARE Tor clients</vt:lpstr>
      <vt:lpstr>Where we are</vt:lpstr>
      <vt:lpstr>Challenge</vt:lpstr>
      <vt:lpstr>Attempts to improve things</vt:lpstr>
      <vt:lpstr>Other Attempts…</vt:lpstr>
      <vt:lpstr>Skype morph</vt:lpstr>
      <vt:lpstr>Skype Morph overview</vt:lpstr>
      <vt:lpstr>freewave</vt:lpstr>
      <vt:lpstr>FreeWave: IP over Voice-over-IP</vt:lpstr>
      <vt:lpstr>FreeWave architecture </vt:lpstr>
      <vt:lpstr>Threat model + Goals</vt:lpstr>
      <vt:lpstr>Basic idea of Freewave</vt:lpstr>
      <vt:lpstr>Basic components</vt:lpstr>
      <vt:lpstr>Performance</vt:lpstr>
      <vt:lpstr>FreeWave’s unobservability</vt:lpstr>
      <vt:lpstr>Where covert channels fail</vt:lpstr>
      <vt:lpstr>Parrot is dead</vt:lpstr>
      <vt:lpstr>Let’s hide!</vt:lpstr>
      <vt:lpstr>Parrot systems</vt:lpstr>
      <vt:lpstr>SkypeMorph</vt:lpstr>
      <vt:lpstr>SkypeMorph+</vt:lpstr>
      <vt:lpstr>Other tests</vt:lpstr>
      <vt:lpstr>StegoTorus</vt:lpstr>
      <vt:lpstr>Lesson 1</vt:lpstr>
      <vt:lpstr>Lesson 2</vt:lpstr>
      <vt:lpstr>Alternatives</vt:lpstr>
      <vt:lpstr>Does running the protocol save you?</vt:lpstr>
      <vt:lpstr>Loss tolerance</vt:lpstr>
      <vt:lpstr>Content mismatch</vt:lpstr>
      <vt:lpstr>Packet length of speech vs. Modem</vt:lpstr>
      <vt:lpstr>Discussion</vt:lpstr>
    </vt:vector>
  </TitlesOfParts>
  <Company>SUNY Stony Brook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Phillipa Gill</dc:creator>
  <cp:lastModifiedBy>Microsoft Office User</cp:lastModifiedBy>
  <cp:revision>286</cp:revision>
  <dcterms:created xsi:type="dcterms:W3CDTF">2014-01-23T15:43:34Z</dcterms:created>
  <dcterms:modified xsi:type="dcterms:W3CDTF">2018-04-11T12:49:09Z</dcterms:modified>
</cp:coreProperties>
</file>