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4" r:id="rId3"/>
  </p:sldMasterIdLst>
  <p:notesMasterIdLst>
    <p:notesMasterId r:id="rId20"/>
  </p:notesMasterIdLst>
  <p:sldIdLst>
    <p:sldId id="275" r:id="rId4"/>
    <p:sldId id="276" r:id="rId5"/>
    <p:sldId id="278" r:id="rId6"/>
    <p:sldId id="279" r:id="rId7"/>
    <p:sldId id="273" r:id="rId8"/>
    <p:sldId id="258" r:id="rId9"/>
    <p:sldId id="259" r:id="rId10"/>
    <p:sldId id="260" r:id="rId11"/>
    <p:sldId id="261" r:id="rId12"/>
    <p:sldId id="262" r:id="rId13"/>
    <p:sldId id="263" r:id="rId14"/>
    <p:sldId id="264" r:id="rId15"/>
    <p:sldId id="265" r:id="rId16"/>
    <p:sldId id="266" r:id="rId17"/>
    <p:sldId id="267"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50000" autoAdjust="0"/>
  </p:normalViewPr>
  <p:slideViewPr>
    <p:cSldViewPr snapToGrid="0">
      <p:cViewPr varScale="1">
        <p:scale>
          <a:sx n="62" d="100"/>
          <a:sy n="62" d="100"/>
        </p:scale>
        <p:origin x="203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D6351F-A74B-4A48-8E18-418EF296E3F9}" type="datetimeFigureOut">
              <a:rPr lang="en-US" smtClean="0"/>
              <a:t>4/2/18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D5287-534E-41AE-A614-A2B9C714796D}" type="slidenum">
              <a:rPr lang="en-US" smtClean="0"/>
              <a:t>‹#›</a:t>
            </a:fld>
            <a:endParaRPr lang="en-US"/>
          </a:p>
        </p:txBody>
      </p:sp>
    </p:spTree>
    <p:extLst>
      <p:ext uri="{BB962C8B-B14F-4D97-AF65-F5344CB8AC3E}">
        <p14:creationId xmlns:p14="http://schemas.microsoft.com/office/powerpoint/2010/main" val="179579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One of the challenges of the </a:t>
            </a:r>
            <a:r>
              <a:rPr lang="en-US" dirty="0" err="1" smtClean="0"/>
              <a:t>Intenret</a:t>
            </a:r>
            <a:r>
              <a:rPr lang="en-US" dirty="0" smtClean="0"/>
              <a:t> is that it was not designed with anonymity in mind. So somebody</a:t>
            </a:r>
            <a:r>
              <a:rPr lang="en-US" baseline="0" dirty="0" smtClean="0"/>
              <a:t> observing network traffic can observe the source and destination of each connection and learn about what sites people are visiting even if the connection is encrypted.</a:t>
            </a:r>
          </a:p>
          <a:p>
            <a:endParaRPr lang="en-US" baseline="0" dirty="0" smtClean="0"/>
          </a:p>
          <a:p>
            <a:r>
              <a:rPr lang="en-US" baseline="0" dirty="0" smtClean="0"/>
              <a:t>As we’ve seen with the NSA revelations in recent years even this sort of meta data about who talks to who can be incredibly valuable for tracking peoples behaviors </a:t>
            </a:r>
            <a:r>
              <a:rPr lang="en-US" baseline="0" dirty="0" err="1" smtClean="0"/>
              <a:t>intersts</a:t>
            </a:r>
            <a:r>
              <a:rPr lang="en-US" baseline="0" dirty="0" smtClean="0"/>
              <a:t> and activities. </a:t>
            </a:r>
          </a:p>
          <a:p>
            <a:endParaRPr lang="en-US" baseline="0" dirty="0" smtClean="0"/>
          </a:p>
          <a:p>
            <a:r>
              <a:rPr lang="en-US" baseline="0" dirty="0" smtClean="0"/>
              <a:t>Tor is a system that tries to resolve this issue by providing users an anonymous way to access content online. It does this using encryption and by bouncing the users traffic off of three relays or Tor routers </a:t>
            </a:r>
            <a:r>
              <a:rPr lang="en-US" baseline="0" dirty="0" err="1" smtClean="0"/>
              <a:t>refered</a:t>
            </a:r>
            <a:r>
              <a:rPr lang="en-US" baseline="0" dirty="0" smtClean="0"/>
              <a:t> to as the entry, middle and exit relay. The basic idea is that someone observing at the entry relay only learns the identify of the source but not the destination and the exit knows the destination but not the source. </a:t>
            </a:r>
            <a:endParaRPr lang="en-US" dirty="0" smtClean="0"/>
          </a:p>
          <a:p>
            <a:endParaRPr lang="en-US" dirty="0" smtClean="0"/>
          </a:p>
          <a:p>
            <a:r>
              <a:rPr lang="en-US" dirty="0" smtClean="0"/>
              <a:t>On the Internet,</a:t>
            </a:r>
            <a:r>
              <a:rPr lang="en-US" baseline="0" dirty="0" smtClean="0"/>
              <a:t> by default there is no anonymity, someone observing packets can easily observe the source and destination of the connection and infer who is talking to whom, even if they use encryption .</a:t>
            </a:r>
          </a:p>
          <a:p>
            <a:endParaRPr lang="en-US" baseline="0" dirty="0" smtClean="0"/>
          </a:p>
          <a:p>
            <a:r>
              <a:rPr lang="en-US" baseline="0" dirty="0" smtClean="0"/>
              <a:t>And as we’ve seen with the NSA </a:t>
            </a:r>
            <a:r>
              <a:rPr lang="en-US" baseline="0" dirty="0" err="1" smtClean="0"/>
              <a:t>relevations</a:t>
            </a:r>
            <a:r>
              <a:rPr lang="en-US" baseline="0" dirty="0" smtClean="0"/>
              <a:t> this meta data is actually quite critical, you can track communications, behaviors, interests and so on.</a:t>
            </a:r>
          </a:p>
          <a:p>
            <a:endParaRPr lang="en-US" baseline="0" dirty="0" smtClean="0"/>
          </a:p>
          <a:p>
            <a:r>
              <a:rPr lang="en-US" baseline="0" dirty="0" smtClean="0"/>
              <a:t>So what systems like to try to do is provide users with the ability to use the internet in an anonymous way. </a:t>
            </a:r>
            <a:endParaRPr lang="en-US"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latin typeface="Calibri"/>
              </a:rPr>
              <a:pPr/>
              <a:t>2</a:t>
            </a:fld>
            <a:endParaRPr lang="en-CA">
              <a:solidFill>
                <a:prstClr val="black"/>
              </a:solidFill>
              <a:latin typeface="Calibri"/>
            </a:endParaRPr>
          </a:p>
        </p:txBody>
      </p:sp>
    </p:spTree>
    <p:extLst>
      <p:ext uri="{BB962C8B-B14F-4D97-AF65-F5344CB8AC3E}">
        <p14:creationId xmlns:p14="http://schemas.microsoft.com/office/powerpoint/2010/main" val="1587898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Constructs the path out of three Tor routers/relays.</a:t>
            </a:r>
          </a:p>
          <a:p>
            <a:r>
              <a:rPr lang="en-US" dirty="0" smtClean="0"/>
              <a:t>	- HOW ARE RELAYS chosen? </a:t>
            </a:r>
            <a:r>
              <a:rPr lang="en-US" dirty="0" smtClean="0">
                <a:sym typeface="Wingdings"/>
              </a:rPr>
              <a:t> based on capacity/load </a:t>
            </a:r>
          </a:p>
          <a:p>
            <a:r>
              <a:rPr lang="en-US" baseline="0" dirty="0" smtClean="0">
                <a:sym typeface="Wingdings"/>
              </a:rPr>
              <a:t>Client iteratively exchanges keys with relays on the path and tunnels to the next relay</a:t>
            </a:r>
          </a:p>
          <a:p>
            <a:r>
              <a:rPr lang="en-US" baseline="0" dirty="0" smtClean="0">
                <a:sym typeface="Wingdings"/>
              </a:rPr>
              <a:t>	- When the relay decrypts the message it learns the identity of the next hop on the path. In this way each relay only learns the hop before it and after it in the circuit.</a:t>
            </a:r>
          </a:p>
          <a:p>
            <a:r>
              <a:rPr lang="en-US" baseline="0" dirty="0" smtClean="0">
                <a:sym typeface="Wingdings"/>
              </a:rPr>
              <a:t>	- exit see the actual traffic so if the data contains information about the client the exit can learn who it is.  Tor browser is important.</a:t>
            </a:r>
            <a:endParaRPr lang="en-US"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latin typeface="Calibri"/>
              </a:rPr>
              <a:pPr/>
              <a:t>3</a:t>
            </a:fld>
            <a:endParaRPr lang="en-CA">
              <a:solidFill>
                <a:prstClr val="black"/>
              </a:solidFill>
              <a:latin typeface="Calibri"/>
            </a:endParaRPr>
          </a:p>
        </p:txBody>
      </p:sp>
    </p:spTree>
    <p:extLst>
      <p:ext uri="{BB962C8B-B14F-4D97-AF65-F5344CB8AC3E}">
        <p14:creationId xmlns:p14="http://schemas.microsoft.com/office/powerpoint/2010/main" val="15463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Constructs the path out of three Tor routers/relays.</a:t>
            </a:r>
          </a:p>
          <a:p>
            <a:r>
              <a:rPr lang="en-US" dirty="0" smtClean="0"/>
              <a:t>	- HOW ARE RELAYS chosen? </a:t>
            </a:r>
            <a:r>
              <a:rPr lang="en-US" dirty="0" smtClean="0">
                <a:sym typeface="Wingdings"/>
              </a:rPr>
              <a:t> based on capacity/load </a:t>
            </a:r>
          </a:p>
          <a:p>
            <a:r>
              <a:rPr lang="en-US" baseline="0" dirty="0" smtClean="0">
                <a:sym typeface="Wingdings"/>
              </a:rPr>
              <a:t>Client iteratively exchanges keys with relays on the path and tunnels to the next relay</a:t>
            </a:r>
          </a:p>
          <a:p>
            <a:r>
              <a:rPr lang="en-US" baseline="0" dirty="0" smtClean="0">
                <a:sym typeface="Wingdings"/>
              </a:rPr>
              <a:t>	- When the relay decrypts the message it learns the identity of the next hop on the path. In this way each relay only learns the hop before it and after it in the circuit.</a:t>
            </a:r>
          </a:p>
          <a:p>
            <a:r>
              <a:rPr lang="en-US" baseline="0" dirty="0" smtClean="0">
                <a:sym typeface="Wingdings"/>
              </a:rPr>
              <a:t>	- exit see the actual traffic so if the data contains information about the client the exit can learn who it is.  Tor browser is important.</a:t>
            </a:r>
            <a:endParaRPr lang="en-US" dirty="0"/>
          </a:p>
        </p:txBody>
      </p:sp>
      <p:sp>
        <p:nvSpPr>
          <p:cNvPr id="4" name="Slide Number Placeholder 3"/>
          <p:cNvSpPr>
            <a:spLocks noGrp="1"/>
          </p:cNvSpPr>
          <p:nvPr>
            <p:ph type="sldNum" sz="quarter" idx="10"/>
          </p:nvPr>
        </p:nvSpPr>
        <p:spPr/>
        <p:txBody>
          <a:bodyPr/>
          <a:lstStyle/>
          <a:p>
            <a:fld id="{43FA00D3-8589-4CA0-95F9-D7C99CDDB5CF}" type="slidenum">
              <a:rPr lang="en-CA" smtClean="0">
                <a:solidFill>
                  <a:prstClr val="black"/>
                </a:solidFill>
                <a:latin typeface="Calibri"/>
              </a:rPr>
              <a:pPr/>
              <a:t>4</a:t>
            </a:fld>
            <a:endParaRPr lang="en-CA">
              <a:solidFill>
                <a:prstClr val="black"/>
              </a:solidFill>
              <a:latin typeface="Calibri"/>
            </a:endParaRPr>
          </a:p>
        </p:txBody>
      </p:sp>
    </p:spTree>
    <p:extLst>
      <p:ext uri="{BB962C8B-B14F-4D97-AF65-F5344CB8AC3E}">
        <p14:creationId xmlns:p14="http://schemas.microsoft.com/office/powerpoint/2010/main" val="15463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D5287-534E-41AE-A614-A2B9C714796D}" type="slidenum">
              <a:rPr lang="en-US" smtClean="0"/>
              <a:t>15</a:t>
            </a:fld>
            <a:endParaRPr lang="en-US"/>
          </a:p>
        </p:txBody>
      </p:sp>
    </p:spTree>
    <p:extLst>
      <p:ext uri="{BB962C8B-B14F-4D97-AF65-F5344CB8AC3E}">
        <p14:creationId xmlns:p14="http://schemas.microsoft.com/office/powerpoint/2010/main" val="554194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73D67F-C071-40C7-A53F-D8B1A7322D64}" type="datetime1">
              <a:rPr lang="en-US" smtClean="0"/>
              <a:t>4/2/18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EBFE46-0EE4-4610-BF24-069A38DC5B55}" type="datetime1">
              <a:rPr lang="en-US" smtClean="0"/>
              <a:t>4/2/18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8C8A7A-5AFA-40CB-8A33-68E3B5637D00}" type="datetime1">
              <a:rPr lang="en-US" smtClean="0"/>
              <a:t>4/2/18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E3E9FDF-DE2D-40B6-BC06-63F22C6AE610}" type="datetime1">
              <a:rPr lang="en-US" smtClean="0"/>
              <a:t>4/2/18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
        <p:nvSpPr>
          <p:cNvPr id="10" name="Title 1"/>
          <p:cNvSpPr>
            <a:spLocks noGrp="1"/>
          </p:cNvSpPr>
          <p:nvPr>
            <p:ph type="title"/>
          </p:nvPr>
        </p:nvSpPr>
        <p:spPr>
          <a:xfrm>
            <a:off x="1097280" y="286604"/>
            <a:ext cx="10058400" cy="814610"/>
          </a:xfrm>
        </p:spPr>
        <p:txBody>
          <a:bodyPr/>
          <a:lstStyle/>
          <a:p>
            <a:r>
              <a:rPr lang="en-US" smtClean="0"/>
              <a:t>Click to edit Master title style</a:t>
            </a:r>
            <a:endParaRPr lang="en-US" dirty="0"/>
          </a:p>
        </p:txBody>
      </p:sp>
      <p:sp>
        <p:nvSpPr>
          <p:cNvPr id="11" name="Content Placeholder 2"/>
          <p:cNvSpPr>
            <a:spLocks noGrp="1"/>
          </p:cNvSpPr>
          <p:nvPr>
            <p:ph idx="1"/>
          </p:nvPr>
        </p:nvSpPr>
        <p:spPr>
          <a:xfrm>
            <a:off x="1097280" y="1229032"/>
            <a:ext cx="10058400" cy="4866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3" name="Straight Connector 2"/>
          <p:cNvCxnSpPr/>
          <p:nvPr userDrawn="1"/>
        </p:nvCxnSpPr>
        <p:spPr>
          <a:xfrm>
            <a:off x="1097280" y="1101214"/>
            <a:ext cx="10058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419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solidFill>
                  <a:srgbClr val="000000"/>
                </a:solidFill>
                <a:latin typeface="Arial"/>
              </a:rPr>
              <a:pPr/>
              <a:t>April 2, 2018</a:t>
            </a:fld>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p>
            <a:endParaRPr lang="en-US" dirty="0">
              <a:solidFill>
                <a:srgbClr val="000000"/>
              </a:solidFill>
              <a:latin typeface="Arial"/>
            </a:endParaRPr>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Arial"/>
            </a:endParaRPr>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Aria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2783452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solidFill>
                  <a:srgbClr val="000000"/>
                </a:solidFill>
                <a:latin typeface="Arial"/>
              </a:rPr>
              <a:pPr/>
              <a:t>April 2, 2018</a:t>
            </a:fld>
            <a:endParaRPr lang="en-US">
              <a:solidFill>
                <a:srgbClr val="000000"/>
              </a:solidFill>
              <a:latin typeface="Arial"/>
            </a:endParaRPr>
          </a:p>
        </p:txBody>
      </p:sp>
      <p:sp>
        <p:nvSpPr>
          <p:cNvPr id="5" name="Footer Placeholder 4"/>
          <p:cNvSpPr>
            <a:spLocks noGrp="1"/>
          </p:cNvSpPr>
          <p:nvPr>
            <p:ph type="ftr" sz="quarter" idx="11"/>
          </p:nvPr>
        </p:nvSpPr>
        <p:spPr/>
        <p:txBody>
          <a:body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735142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solidFill>
                  <a:srgbClr val="000000"/>
                </a:solidFill>
                <a:latin typeface="Arial"/>
              </a:rPr>
              <a:pPr/>
              <a:t>April 2, 2018</a:t>
            </a:fld>
            <a:endParaRPr lang="en-US" dirty="0">
              <a:solidFill>
                <a:srgbClr val="000000"/>
              </a:solidFill>
              <a:latin typeface="Arial"/>
            </a:endParaRPr>
          </a:p>
        </p:txBody>
      </p:sp>
      <p:sp>
        <p:nvSpPr>
          <p:cNvPr id="8" name="Slide Number Placeholder 7"/>
          <p:cNvSpPr>
            <a:spLocks noGrp="1"/>
          </p:cNvSpPr>
          <p:nvPr>
            <p:ph type="sldNum" sz="quarter" idx="11"/>
          </p:nvPr>
        </p:nvSpPr>
        <p:spPr/>
        <p:txBody>
          <a:bodyPr/>
          <a:lstStyle/>
          <a:p>
            <a:fld id="{F38DF745-7D3F-47F4-83A3-874385CFAA69}" type="slidenum">
              <a:rPr lang="en-US" smtClean="0">
                <a:solidFill>
                  <a:srgbClr val="D1282E"/>
                </a:solidFill>
                <a:latin typeface="Arial"/>
              </a:rPr>
              <a:pPr/>
              <a:t>‹#›</a:t>
            </a:fld>
            <a:endParaRPr lang="en-US" dirty="0">
              <a:solidFill>
                <a:srgbClr val="D1282E"/>
              </a:solidFill>
              <a:latin typeface="Arial"/>
            </a:endParaRPr>
          </a:p>
        </p:txBody>
      </p:sp>
      <p:sp>
        <p:nvSpPr>
          <p:cNvPr id="9" name="Footer Placeholder 8"/>
          <p:cNvSpPr>
            <a:spLocks noGrp="1"/>
          </p:cNvSpPr>
          <p:nvPr>
            <p:ph type="ftr" sz="quarter" idx="12"/>
          </p:nvPr>
        </p:nvSpPr>
        <p:spPr/>
        <p:txBody>
          <a:bodyPr/>
          <a:lstStyle/>
          <a:p>
            <a:endParaRPr lang="en-US" dirty="0">
              <a:solidFill>
                <a:srgbClr val="000000"/>
              </a:solidFill>
              <a:latin typeface="Arial"/>
            </a:endParaRPr>
          </a:p>
        </p:txBody>
      </p:sp>
    </p:spTree>
    <p:extLst>
      <p:ext uri="{BB962C8B-B14F-4D97-AF65-F5344CB8AC3E}">
        <p14:creationId xmlns:p14="http://schemas.microsoft.com/office/powerpoint/2010/main" val="3119452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99" y="1257028"/>
            <a:ext cx="5064143" cy="4725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54593" y="1257029"/>
            <a:ext cx="5062723" cy="47258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solidFill>
                  <a:srgbClr val="000000"/>
                </a:solidFill>
                <a:latin typeface="Arial"/>
              </a:rPr>
              <a:pPr/>
              <a:t>April 2, 2018</a:t>
            </a:fld>
            <a:endParaRPr lang="en-US">
              <a:solidFill>
                <a:srgbClr val="000000"/>
              </a:solidFill>
              <a:latin typeface="Arial"/>
            </a:endParaRPr>
          </a:p>
        </p:txBody>
      </p:sp>
      <p:sp>
        <p:nvSpPr>
          <p:cNvPr id="6" name="Footer Placeholder 5"/>
          <p:cNvSpPr>
            <a:spLocks noGrp="1"/>
          </p:cNvSpPr>
          <p:nvPr>
            <p:ph type="ftr" sz="quarter" idx="11"/>
          </p:nvPr>
        </p:nvSpPr>
        <p:spPr/>
        <p:txBody>
          <a:bodyPr/>
          <a:lstStyle/>
          <a:p>
            <a:endParaRPr lang="en-US">
              <a:solidFill>
                <a:srgbClr val="000000"/>
              </a:solidFill>
              <a:latin typeface="Arial"/>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1279630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solidFill>
                  <a:srgbClr val="000000"/>
                </a:solidFill>
                <a:latin typeface="Arial"/>
              </a:rPr>
              <a:pPr/>
              <a:t>April 2, 2018</a:t>
            </a:fld>
            <a:endParaRPr lang="en-US">
              <a:solidFill>
                <a:srgbClr val="000000"/>
              </a:solidFill>
              <a:latin typeface="Arial"/>
            </a:endParaRPr>
          </a:p>
        </p:txBody>
      </p:sp>
      <p:sp>
        <p:nvSpPr>
          <p:cNvPr id="8" name="Footer Placeholder 7"/>
          <p:cNvSpPr>
            <a:spLocks noGrp="1"/>
          </p:cNvSpPr>
          <p:nvPr>
            <p:ph type="ftr" sz="quarter" idx="11"/>
          </p:nvPr>
        </p:nvSpPr>
        <p:spPr/>
        <p:txBody>
          <a:bodyPr/>
          <a:lstStyle/>
          <a:p>
            <a:endParaRPr lang="en-US">
              <a:solidFill>
                <a:srgbClr val="000000"/>
              </a:solidFill>
              <a:latin typeface="Arial"/>
            </a:endParaRPr>
          </a:p>
        </p:txBody>
      </p:sp>
      <p:sp>
        <p:nvSpPr>
          <p:cNvPr id="9" name="Slide Number Placeholder 8"/>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2431199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solidFill>
                  <a:srgbClr val="000000"/>
                </a:solidFill>
                <a:latin typeface="Arial"/>
              </a:rPr>
              <a:pPr/>
              <a:t>April 2, 2018</a:t>
            </a:fld>
            <a:endParaRPr lang="en-US">
              <a:solidFill>
                <a:srgbClr val="000000"/>
              </a:solidFill>
              <a:latin typeface="Arial"/>
            </a:endParaRPr>
          </a:p>
        </p:txBody>
      </p:sp>
      <p:sp>
        <p:nvSpPr>
          <p:cNvPr id="4" name="Footer Placeholder 3"/>
          <p:cNvSpPr>
            <a:spLocks noGrp="1"/>
          </p:cNvSpPr>
          <p:nvPr>
            <p:ph type="ftr" sz="quarter" idx="11"/>
          </p:nvPr>
        </p:nvSpPr>
        <p:spPr/>
        <p:txBody>
          <a:bodyPr/>
          <a:lstStyle/>
          <a:p>
            <a:endParaRPr lang="en-US">
              <a:solidFill>
                <a:srgbClr val="000000"/>
              </a:solidFill>
              <a:latin typeface="Arial"/>
            </a:endParaRPr>
          </a:p>
        </p:txBody>
      </p:sp>
      <p:sp>
        <p:nvSpPr>
          <p:cNvPr id="5" name="Slide Number Placeholder 4"/>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3052308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solidFill>
                  <a:srgbClr val="000000"/>
                </a:solidFill>
                <a:latin typeface="Arial"/>
              </a:rPr>
              <a:pPr/>
              <a:t>April 2, 2018</a:t>
            </a:fld>
            <a:endParaRPr lang="en-US">
              <a:solidFill>
                <a:srgbClr val="000000"/>
              </a:solidFill>
              <a:latin typeface="Arial"/>
            </a:endParaRPr>
          </a:p>
        </p:txBody>
      </p:sp>
      <p:sp>
        <p:nvSpPr>
          <p:cNvPr id="3" name="Footer Placeholder 2"/>
          <p:cNvSpPr>
            <a:spLocks noGrp="1"/>
          </p:cNvSpPr>
          <p:nvPr>
            <p:ph type="ftr" sz="quarter" idx="11"/>
          </p:nvPr>
        </p:nvSpPr>
        <p:spPr/>
        <p:txBody>
          <a:bodyPr/>
          <a:lstStyle/>
          <a:p>
            <a:endParaRPr lang="en-US">
              <a:solidFill>
                <a:srgbClr val="000000"/>
              </a:solidFill>
              <a:latin typeface="Arial"/>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92957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BBCB49-67EC-4B17-B507-F7C5AECDC11B}" type="datetime1">
              <a:rPr lang="en-US" smtClean="0"/>
              <a:t>4/2/18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solidFill>
                  <a:srgbClr val="000000"/>
                </a:solidFill>
                <a:latin typeface="Arial"/>
              </a:rPr>
              <a:pPr/>
              <a:t>April 2, 2018</a:t>
            </a:fld>
            <a:endParaRPr lang="en-US">
              <a:solidFill>
                <a:srgbClr val="000000"/>
              </a:solidFill>
              <a:latin typeface="Arial"/>
            </a:endParaRPr>
          </a:p>
        </p:txBody>
      </p:sp>
      <p:sp>
        <p:nvSpPr>
          <p:cNvPr id="6" name="Footer Placeholder 5"/>
          <p:cNvSpPr>
            <a:spLocks noGrp="1"/>
          </p:cNvSpPr>
          <p:nvPr>
            <p:ph type="ftr" sz="quarter" idx="11"/>
          </p:nvPr>
        </p:nvSpPr>
        <p:spPr/>
        <p:txBody>
          <a:bodyPr/>
          <a:lstStyle/>
          <a:p>
            <a:endParaRPr lang="en-US">
              <a:solidFill>
                <a:srgbClr val="000000"/>
              </a:solidFill>
              <a:latin typeface="Arial"/>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963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Arial"/>
            </a:endParaRPr>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solidFill>
                  <a:srgbClr val="000000"/>
                </a:solidFill>
                <a:latin typeface="Arial"/>
              </a:rPr>
              <a:pPr/>
              <a:t>April 2, 2018</a:t>
            </a:fld>
            <a:endParaRPr lang="en-US">
              <a:solidFill>
                <a:srgbClr val="000000"/>
              </a:solidFill>
              <a:latin typeface="Arial"/>
            </a:endParaRPr>
          </a:p>
        </p:txBody>
      </p:sp>
      <p:sp>
        <p:nvSpPr>
          <p:cNvPr id="6" name="Footer Placeholder 5"/>
          <p:cNvSpPr>
            <a:spLocks noGrp="1"/>
          </p:cNvSpPr>
          <p:nvPr>
            <p:ph type="ftr" sz="quarter" idx="11"/>
          </p:nvPr>
        </p:nvSpPr>
        <p:spPr/>
        <p:txBody>
          <a:bodyPr/>
          <a:lstStyle/>
          <a:p>
            <a:endParaRPr lang="en-US">
              <a:solidFill>
                <a:srgbClr val="000000"/>
              </a:solidFill>
              <a:latin typeface="Aria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solidFill>
                  <a:srgbClr val="000000"/>
                </a:solidFill>
                <a:latin typeface="Arial"/>
              </a:rPr>
              <a:pPr/>
              <a:t>‹#›</a:t>
            </a:fld>
            <a:endParaRPr lang="en-US" dirty="0">
              <a:solidFill>
                <a:srgbClr val="000000"/>
              </a:solidFill>
              <a:latin typeface="Arial"/>
            </a:endParaRPr>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Arial"/>
            </a:endParaRPr>
          </a:p>
        </p:txBody>
      </p:sp>
    </p:spTree>
    <p:extLst>
      <p:ext uri="{BB962C8B-B14F-4D97-AF65-F5344CB8AC3E}">
        <p14:creationId xmlns:p14="http://schemas.microsoft.com/office/powerpoint/2010/main" val="3487369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solidFill>
                  <a:srgbClr val="000000"/>
                </a:solidFill>
                <a:latin typeface="Arial"/>
              </a:rPr>
              <a:pPr/>
              <a:t>April 2, 2018</a:t>
            </a:fld>
            <a:endParaRPr lang="en-US">
              <a:solidFill>
                <a:srgbClr val="000000"/>
              </a:solidFill>
              <a:latin typeface="Arial"/>
            </a:endParaRPr>
          </a:p>
        </p:txBody>
      </p:sp>
      <p:sp>
        <p:nvSpPr>
          <p:cNvPr id="5" name="Footer Placeholder 4"/>
          <p:cNvSpPr>
            <a:spLocks noGrp="1"/>
          </p:cNvSpPr>
          <p:nvPr>
            <p:ph type="ftr" sz="quarter" idx="11"/>
          </p:nvPr>
        </p:nvSpPr>
        <p:spPr/>
        <p:txBody>
          <a:body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1070457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solidFill>
                  <a:srgbClr val="000000"/>
                </a:solidFill>
                <a:latin typeface="Arial"/>
              </a:rPr>
              <a:pPr/>
              <a:t>April 2, 2018</a:t>
            </a:fld>
            <a:endParaRPr lang="en-US">
              <a:solidFill>
                <a:srgbClr val="000000"/>
              </a:solidFill>
              <a:latin typeface="Arial"/>
            </a:endParaRPr>
          </a:p>
        </p:txBody>
      </p:sp>
      <p:sp>
        <p:nvSpPr>
          <p:cNvPr id="5" name="Footer Placeholder 4"/>
          <p:cNvSpPr>
            <a:spLocks noGrp="1"/>
          </p:cNvSpPr>
          <p:nvPr>
            <p:ph type="ftr" sz="quarter" idx="11"/>
          </p:nvPr>
        </p:nvSpPr>
        <p:spPr/>
        <p:txBody>
          <a:body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3949454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1B302B-D6FC-4F49-ABF5-D8B12326FA43}" type="datetime1">
              <a:rPr lang="en-US" smtClean="0">
                <a:solidFill>
                  <a:prstClr val="black">
                    <a:tint val="75000"/>
                  </a:prstClr>
                </a:solidFill>
                <a:latin typeface="Corbel"/>
              </a:rPr>
              <a:pPr/>
              <a:t>4/2/18</a:t>
            </a:fld>
            <a:endParaRPr lang="en-US">
              <a:solidFill>
                <a:prstClr val="black">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orbe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orbel"/>
              </a:rPr>
              <a:pPr/>
              <a:t>‹#›</a:t>
            </a:fld>
            <a:endParaRPr lang="en-US">
              <a:solidFill>
                <a:prstClr val="black">
                  <a:tint val="75000"/>
                </a:prstClr>
              </a:solidFill>
              <a:latin typeface="Corbel"/>
            </a:endParaRPr>
          </a:p>
        </p:txBody>
      </p:sp>
    </p:spTree>
    <p:extLst>
      <p:ext uri="{BB962C8B-B14F-4D97-AF65-F5344CB8AC3E}">
        <p14:creationId xmlns:p14="http://schemas.microsoft.com/office/powerpoint/2010/main" val="4090293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noAutofit/>
          </a:bodyPr>
          <a:lstStyle>
            <a:lvl1pPr>
              <a:defRPr sz="4000">
                <a:latin typeface="Gill Sans"/>
                <a:cs typeface="Gill Sans"/>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838201"/>
            <a:ext cx="10972800" cy="5287963"/>
          </a:xfrm>
        </p:spPr>
        <p:txBody>
          <a:bodyPr/>
          <a:lstStyle>
            <a:lvl1pPr>
              <a:defRPr sz="2400"/>
            </a:lvl1pPr>
            <a:lvl2pPr>
              <a:defRPr sz="22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600" y="6553201"/>
            <a:ext cx="2844800" cy="168275"/>
          </a:xfrm>
        </p:spPr>
        <p:txBody>
          <a:bodyPr/>
          <a:lstStyle/>
          <a:p>
            <a:fld id="{1CA54057-04C0-4918-87D1-82255DB328E1}" type="datetime1">
              <a:rPr lang="en-US" smtClean="0">
                <a:solidFill>
                  <a:prstClr val="black">
                    <a:tint val="75000"/>
                  </a:prstClr>
                </a:solidFill>
                <a:latin typeface="Corbel"/>
              </a:rPr>
              <a:pPr/>
              <a:t>4/2/18</a:t>
            </a:fld>
            <a:endParaRPr lang="en-US">
              <a:solidFill>
                <a:prstClr val="black">
                  <a:tint val="75000"/>
                </a:prstClr>
              </a:solidFill>
              <a:latin typeface="Corbel"/>
            </a:endParaRPr>
          </a:p>
        </p:txBody>
      </p:sp>
      <p:sp>
        <p:nvSpPr>
          <p:cNvPr id="5" name="Footer Placeholder 4"/>
          <p:cNvSpPr>
            <a:spLocks noGrp="1"/>
          </p:cNvSpPr>
          <p:nvPr>
            <p:ph type="ftr" sz="quarter" idx="11"/>
          </p:nvPr>
        </p:nvSpPr>
        <p:spPr>
          <a:xfrm>
            <a:off x="4165600" y="6553201"/>
            <a:ext cx="3860800" cy="168275"/>
          </a:xfrm>
        </p:spPr>
        <p:txBody>
          <a:bodyPr/>
          <a:lstStyle/>
          <a:p>
            <a:endParaRPr lang="en-US" dirty="0">
              <a:solidFill>
                <a:prstClr val="black">
                  <a:tint val="75000"/>
                </a:prstClr>
              </a:solidFill>
              <a:latin typeface="Corbel"/>
            </a:endParaRPr>
          </a:p>
        </p:txBody>
      </p:sp>
      <p:sp>
        <p:nvSpPr>
          <p:cNvPr id="6" name="Slide Number Placeholder 5"/>
          <p:cNvSpPr>
            <a:spLocks noGrp="1"/>
          </p:cNvSpPr>
          <p:nvPr>
            <p:ph type="sldNum" sz="quarter" idx="12"/>
          </p:nvPr>
        </p:nvSpPr>
        <p:spPr>
          <a:xfrm>
            <a:off x="8737600" y="6553201"/>
            <a:ext cx="2844800" cy="168275"/>
          </a:xfrm>
        </p:spPr>
        <p:txBody>
          <a:bodyPr/>
          <a:lstStyle/>
          <a:p>
            <a:fld id="{B6F15528-21DE-4FAA-801E-634DDDAF4B2B}" type="slidenum">
              <a:rPr lang="en-US" smtClean="0">
                <a:solidFill>
                  <a:prstClr val="black">
                    <a:tint val="75000"/>
                  </a:prstClr>
                </a:solidFill>
                <a:latin typeface="Corbel"/>
              </a:rPr>
              <a:pPr/>
              <a:t>‹#›</a:t>
            </a:fld>
            <a:endParaRPr lang="en-US">
              <a:solidFill>
                <a:prstClr val="black">
                  <a:tint val="75000"/>
                </a:prstClr>
              </a:solidFill>
              <a:latin typeface="Corbel"/>
            </a:endParaRPr>
          </a:p>
        </p:txBody>
      </p:sp>
    </p:spTree>
    <p:extLst>
      <p:ext uri="{BB962C8B-B14F-4D97-AF65-F5344CB8AC3E}">
        <p14:creationId xmlns:p14="http://schemas.microsoft.com/office/powerpoint/2010/main" val="160209827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6AB341-21FB-4628-A603-ED435F425285}" type="datetime1">
              <a:rPr lang="en-US" smtClean="0">
                <a:solidFill>
                  <a:prstClr val="black">
                    <a:tint val="75000"/>
                  </a:prstClr>
                </a:solidFill>
                <a:latin typeface="Corbel"/>
              </a:rPr>
              <a:pPr/>
              <a:t>4/2/18</a:t>
            </a:fld>
            <a:endParaRPr lang="en-US">
              <a:solidFill>
                <a:prstClr val="black">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orbe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orbel"/>
              </a:rPr>
              <a:pPr/>
              <a:t>‹#›</a:t>
            </a:fld>
            <a:endParaRPr lang="en-US">
              <a:solidFill>
                <a:prstClr val="black">
                  <a:tint val="75000"/>
                </a:prstClr>
              </a:solidFill>
              <a:latin typeface="Corbel"/>
            </a:endParaRPr>
          </a:p>
        </p:txBody>
      </p:sp>
    </p:spTree>
    <p:extLst>
      <p:ext uri="{BB962C8B-B14F-4D97-AF65-F5344CB8AC3E}">
        <p14:creationId xmlns:p14="http://schemas.microsoft.com/office/powerpoint/2010/main" val="2855081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990600"/>
            <a:ext cx="53848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990600"/>
            <a:ext cx="53848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9CE1635-841A-4F2F-A5AB-4B57A4EFE3D2}" type="datetime1">
              <a:rPr lang="en-US" smtClean="0">
                <a:solidFill>
                  <a:prstClr val="black">
                    <a:tint val="75000"/>
                  </a:prstClr>
                </a:solidFill>
                <a:latin typeface="Corbel"/>
              </a:rPr>
              <a:pPr/>
              <a:t>4/2/18</a:t>
            </a:fld>
            <a:endParaRPr lang="en-US">
              <a:solidFill>
                <a:prstClr val="black">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orbe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orbel"/>
              </a:rPr>
              <a:pPr/>
              <a:t>‹#›</a:t>
            </a:fld>
            <a:endParaRPr lang="en-US">
              <a:solidFill>
                <a:prstClr val="black">
                  <a:tint val="75000"/>
                </a:prstClr>
              </a:solidFill>
              <a:latin typeface="Corbel"/>
            </a:endParaRPr>
          </a:p>
        </p:txBody>
      </p:sp>
    </p:spTree>
    <p:extLst>
      <p:ext uri="{BB962C8B-B14F-4D97-AF65-F5344CB8AC3E}">
        <p14:creationId xmlns:p14="http://schemas.microsoft.com/office/powerpoint/2010/main" val="153960507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ED5714-592E-4BEF-B6A0-BE378609BDFA}" type="datetime1">
              <a:rPr lang="en-US" smtClean="0">
                <a:solidFill>
                  <a:prstClr val="black">
                    <a:tint val="75000"/>
                  </a:prstClr>
                </a:solidFill>
                <a:latin typeface="Corbel"/>
              </a:rPr>
              <a:pPr/>
              <a:t>4/2/18</a:t>
            </a:fld>
            <a:endParaRPr lang="en-US">
              <a:solidFill>
                <a:prstClr val="black">
                  <a:tint val="75000"/>
                </a:prstClr>
              </a:solidFill>
              <a:latin typeface="Corbe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orbe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orbel"/>
              </a:rPr>
              <a:pPr/>
              <a:t>‹#›</a:t>
            </a:fld>
            <a:endParaRPr lang="en-US">
              <a:solidFill>
                <a:prstClr val="black">
                  <a:tint val="75000"/>
                </a:prstClr>
              </a:solidFill>
              <a:latin typeface="Corbel"/>
            </a:endParaRPr>
          </a:p>
        </p:txBody>
      </p:sp>
    </p:spTree>
    <p:extLst>
      <p:ext uri="{BB962C8B-B14F-4D97-AF65-F5344CB8AC3E}">
        <p14:creationId xmlns:p14="http://schemas.microsoft.com/office/powerpoint/2010/main" val="325361853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358C14-E262-4C55-AEE3-4BAD16FAD4D9}" type="datetime1">
              <a:rPr lang="en-US" smtClean="0">
                <a:solidFill>
                  <a:prstClr val="black">
                    <a:tint val="75000"/>
                  </a:prstClr>
                </a:solidFill>
                <a:latin typeface="Corbel"/>
              </a:rPr>
              <a:pPr/>
              <a:t>4/2/18</a:t>
            </a:fld>
            <a:endParaRPr lang="en-US">
              <a:solidFill>
                <a:prstClr val="black">
                  <a:tint val="75000"/>
                </a:prstClr>
              </a:solidFill>
              <a:latin typeface="Corbe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orbe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orbel"/>
              </a:rPr>
              <a:pPr/>
              <a:t>‹#›</a:t>
            </a:fld>
            <a:endParaRPr lang="en-US">
              <a:solidFill>
                <a:prstClr val="black">
                  <a:tint val="75000"/>
                </a:prstClr>
              </a:solidFill>
              <a:latin typeface="Corbel"/>
            </a:endParaRPr>
          </a:p>
        </p:txBody>
      </p:sp>
    </p:spTree>
    <p:extLst>
      <p:ext uri="{BB962C8B-B14F-4D97-AF65-F5344CB8AC3E}">
        <p14:creationId xmlns:p14="http://schemas.microsoft.com/office/powerpoint/2010/main" val="171553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5BDB2F-8AC9-4910-B22E-8E8FBD5065D9}" type="datetime1">
              <a:rPr lang="en-US" smtClean="0"/>
              <a:t>4/2/18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95EAF-5606-4609-8AA3-699DCC41B57D}" type="datetime1">
              <a:rPr lang="en-US" smtClean="0">
                <a:solidFill>
                  <a:prstClr val="black">
                    <a:tint val="75000"/>
                  </a:prstClr>
                </a:solidFill>
                <a:latin typeface="Corbel"/>
              </a:rPr>
              <a:pPr/>
              <a:t>4/2/18</a:t>
            </a:fld>
            <a:endParaRPr lang="en-US">
              <a:solidFill>
                <a:prstClr val="black">
                  <a:tint val="75000"/>
                </a:prstClr>
              </a:solidFill>
              <a:latin typeface="Corbe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orbe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orbel"/>
              </a:rPr>
              <a:pPr/>
              <a:t>‹#›</a:t>
            </a:fld>
            <a:endParaRPr lang="en-US">
              <a:solidFill>
                <a:prstClr val="black">
                  <a:tint val="75000"/>
                </a:prstClr>
              </a:solidFill>
              <a:latin typeface="Corbel"/>
            </a:endParaRPr>
          </a:p>
        </p:txBody>
      </p:sp>
    </p:spTree>
    <p:extLst>
      <p:ext uri="{BB962C8B-B14F-4D97-AF65-F5344CB8AC3E}">
        <p14:creationId xmlns:p14="http://schemas.microsoft.com/office/powerpoint/2010/main" val="8716444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120B98-BA3A-462D-A0EC-F16BECD35E2E}" type="datetime1">
              <a:rPr lang="en-US" smtClean="0">
                <a:solidFill>
                  <a:prstClr val="black">
                    <a:tint val="75000"/>
                  </a:prstClr>
                </a:solidFill>
                <a:latin typeface="Corbel"/>
              </a:rPr>
              <a:pPr/>
              <a:t>4/2/18</a:t>
            </a:fld>
            <a:endParaRPr lang="en-US">
              <a:solidFill>
                <a:prstClr val="black">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orbe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orbel"/>
              </a:rPr>
              <a:pPr/>
              <a:t>‹#›</a:t>
            </a:fld>
            <a:endParaRPr lang="en-US">
              <a:solidFill>
                <a:prstClr val="black">
                  <a:tint val="75000"/>
                </a:prstClr>
              </a:solidFill>
              <a:latin typeface="Corbel"/>
            </a:endParaRPr>
          </a:p>
        </p:txBody>
      </p:sp>
    </p:spTree>
    <p:extLst>
      <p:ext uri="{BB962C8B-B14F-4D97-AF65-F5344CB8AC3E}">
        <p14:creationId xmlns:p14="http://schemas.microsoft.com/office/powerpoint/2010/main" val="2438530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ADBB6F-1D79-40D0-B7CE-5A6BE45E271B}" type="datetime1">
              <a:rPr lang="en-US" smtClean="0">
                <a:solidFill>
                  <a:prstClr val="black">
                    <a:tint val="75000"/>
                  </a:prstClr>
                </a:solidFill>
                <a:latin typeface="Corbel"/>
              </a:rPr>
              <a:pPr/>
              <a:t>4/2/18</a:t>
            </a:fld>
            <a:endParaRPr lang="en-US">
              <a:solidFill>
                <a:prstClr val="black">
                  <a:tint val="7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orbe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orbel"/>
              </a:rPr>
              <a:pPr/>
              <a:t>‹#›</a:t>
            </a:fld>
            <a:endParaRPr lang="en-US">
              <a:solidFill>
                <a:prstClr val="black">
                  <a:tint val="75000"/>
                </a:prstClr>
              </a:solidFill>
              <a:latin typeface="Corbel"/>
            </a:endParaRPr>
          </a:p>
        </p:txBody>
      </p:sp>
    </p:spTree>
    <p:extLst>
      <p:ext uri="{BB962C8B-B14F-4D97-AF65-F5344CB8AC3E}">
        <p14:creationId xmlns:p14="http://schemas.microsoft.com/office/powerpoint/2010/main" val="709753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4793DC-FD21-4A35-B33A-A3207F494ED7}" type="datetime1">
              <a:rPr lang="en-US" smtClean="0">
                <a:solidFill>
                  <a:prstClr val="black">
                    <a:tint val="75000"/>
                  </a:prstClr>
                </a:solidFill>
                <a:latin typeface="Corbel"/>
              </a:rPr>
              <a:pPr/>
              <a:t>4/2/18</a:t>
            </a:fld>
            <a:endParaRPr lang="en-US">
              <a:solidFill>
                <a:prstClr val="black">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orbe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orbel"/>
              </a:rPr>
              <a:pPr/>
              <a:t>‹#›</a:t>
            </a:fld>
            <a:endParaRPr lang="en-US">
              <a:solidFill>
                <a:prstClr val="black">
                  <a:tint val="75000"/>
                </a:prstClr>
              </a:solidFill>
              <a:latin typeface="Corbel"/>
            </a:endParaRPr>
          </a:p>
        </p:txBody>
      </p:sp>
    </p:spTree>
    <p:extLst>
      <p:ext uri="{BB962C8B-B14F-4D97-AF65-F5344CB8AC3E}">
        <p14:creationId xmlns:p14="http://schemas.microsoft.com/office/powerpoint/2010/main" val="317862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3DD95-1BDE-4B6B-A325-578F5F521C33}" type="datetime1">
              <a:rPr lang="en-US" smtClean="0">
                <a:solidFill>
                  <a:prstClr val="black">
                    <a:tint val="75000"/>
                  </a:prstClr>
                </a:solidFill>
                <a:latin typeface="Corbel"/>
              </a:rPr>
              <a:pPr/>
              <a:t>4/2/18</a:t>
            </a:fld>
            <a:endParaRPr lang="en-US">
              <a:solidFill>
                <a:prstClr val="black">
                  <a:tint val="7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orbe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orbel"/>
              </a:rPr>
              <a:pPr/>
              <a:t>‹#›</a:t>
            </a:fld>
            <a:endParaRPr lang="en-US">
              <a:solidFill>
                <a:prstClr val="black">
                  <a:tint val="75000"/>
                </a:prstClr>
              </a:solidFill>
              <a:latin typeface="Corbel"/>
            </a:endParaRPr>
          </a:p>
        </p:txBody>
      </p:sp>
    </p:spTree>
    <p:extLst>
      <p:ext uri="{BB962C8B-B14F-4D97-AF65-F5344CB8AC3E}">
        <p14:creationId xmlns:p14="http://schemas.microsoft.com/office/powerpoint/2010/main" val="7846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36753C-CA5F-4475-9E46-7DCAAA415CB4}" type="datetime1">
              <a:rPr lang="en-US" smtClean="0"/>
              <a:t>4/2/18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6AC181-9C70-47BD-9E82-A8631DDED031}" type="datetime1">
              <a:rPr lang="en-US" smtClean="0"/>
              <a:t>4/2/18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EB2918-0113-4D38-A26F-AFEE5845E83B}" type="datetime1">
              <a:rPr lang="en-US" smtClean="0"/>
              <a:t>4/2/18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E3E9FDF-DE2D-40B6-BC06-63F22C6AE610}" type="datetime1">
              <a:rPr lang="en-US" smtClean="0"/>
              <a:t>4/2/18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
        <p:nvSpPr>
          <p:cNvPr id="10" name="Title 1"/>
          <p:cNvSpPr>
            <a:spLocks noGrp="1"/>
          </p:cNvSpPr>
          <p:nvPr>
            <p:ph type="title"/>
          </p:nvPr>
        </p:nvSpPr>
        <p:spPr>
          <a:xfrm>
            <a:off x="1097280" y="286604"/>
            <a:ext cx="10058400" cy="814610"/>
          </a:xfrm>
        </p:spPr>
        <p:txBody>
          <a:bodyPr/>
          <a:lstStyle/>
          <a:p>
            <a:r>
              <a:rPr lang="en-US" smtClean="0"/>
              <a:t>Click to edit Master title style</a:t>
            </a:r>
            <a:endParaRPr lang="en-US" dirty="0"/>
          </a:p>
        </p:txBody>
      </p:sp>
      <p:sp>
        <p:nvSpPr>
          <p:cNvPr id="11" name="Content Placeholder 2"/>
          <p:cNvSpPr>
            <a:spLocks noGrp="1"/>
          </p:cNvSpPr>
          <p:nvPr>
            <p:ph idx="1"/>
          </p:nvPr>
        </p:nvSpPr>
        <p:spPr>
          <a:xfrm>
            <a:off x="1097280" y="1229032"/>
            <a:ext cx="10058400" cy="4866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3" name="Straight Connector 2"/>
          <p:cNvCxnSpPr/>
          <p:nvPr userDrawn="1"/>
        </p:nvCxnSpPr>
        <p:spPr>
          <a:xfrm>
            <a:off x="1097280" y="1101214"/>
            <a:ext cx="10058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B67EF445-72BF-416A-9364-32A1C63104E8}" type="datetime1">
              <a:rPr lang="en-US" smtClean="0"/>
              <a:t>4/2/18</a:t>
            </a:fld>
            <a:endParaRPr lang="en-US" dirty="0"/>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59AE8-EE75-40F1-89D4-F6F2429320CB}" type="datetime1">
              <a:rPr lang="en-US" smtClean="0"/>
              <a:t>4/2/18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15B981A2-D097-43CC-867B-04E5AC24F9FE}" type="datetime1">
              <a:rPr lang="en-US" smtClean="0"/>
              <a:t>4/2/18</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1">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10807715" cy="67220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99" y="1112994"/>
            <a:ext cx="10807716" cy="501317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pPr defTabSz="914400"/>
            <a:fld id="{17D0EFEE-2756-4A20-BF2A-63F0A94F99AC}" type="datetime4">
              <a:rPr lang="en-US" smtClean="0">
                <a:solidFill>
                  <a:srgbClr val="000000"/>
                </a:solidFill>
                <a:latin typeface="Arial"/>
              </a:rPr>
              <a:pPr defTabSz="914400"/>
              <a:t>April 2, 2018</a:t>
            </a:fld>
            <a:endParaRPr lang="en-US" dirty="0">
              <a:solidFill>
                <a:srgbClr val="000000"/>
              </a:solidFill>
              <a:latin typeface="Arial"/>
            </a:endParaRPr>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pPr defTabSz="914400"/>
            <a:endParaRPr lang="en-US" dirty="0">
              <a:solidFill>
                <a:srgbClr val="000000"/>
              </a:solidFill>
              <a:latin typeface="Arial"/>
            </a:endParaRPr>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pPr defTabSz="914400"/>
            <a:fld id="{F38DF745-7D3F-47F4-83A3-874385CFAA69}" type="slidenum">
              <a:rPr lang="en-US" smtClean="0">
                <a:solidFill>
                  <a:srgbClr val="D1282E"/>
                </a:solidFill>
                <a:latin typeface="Arial"/>
              </a:rPr>
              <a:pPr defTabSz="914400"/>
              <a:t>‹#›</a:t>
            </a:fld>
            <a:endParaRPr lang="en-US" dirty="0">
              <a:solidFill>
                <a:srgbClr val="D1282E"/>
              </a:solidFill>
              <a:latin typeface="Arial"/>
            </a:endParaRPr>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Arial"/>
            </a:endParaRPr>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latin typeface="Arial"/>
            </a:endParaRPr>
          </a:p>
        </p:txBody>
      </p:sp>
    </p:spTree>
    <p:extLst>
      <p:ext uri="{BB962C8B-B14F-4D97-AF65-F5344CB8AC3E}">
        <p14:creationId xmlns:p14="http://schemas.microsoft.com/office/powerpoint/2010/main" val="186613804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685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990600"/>
            <a:ext cx="10972800" cy="5410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477001"/>
            <a:ext cx="2844800" cy="24447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4C2DCD0-58F9-48B5-97CA-3859C6F428FC}" type="datetime1">
              <a:rPr lang="en-US" smtClean="0">
                <a:solidFill>
                  <a:prstClr val="black">
                    <a:tint val="75000"/>
                  </a:prstClr>
                </a:solidFill>
                <a:latin typeface="Corbel"/>
              </a:rPr>
              <a:pPr defTabSz="914400"/>
              <a:t>4/2/18</a:t>
            </a:fld>
            <a:endParaRPr lang="en-US">
              <a:solidFill>
                <a:prstClr val="black">
                  <a:tint val="75000"/>
                </a:prstClr>
              </a:solidFill>
              <a:latin typeface="Corbel"/>
            </a:endParaRPr>
          </a:p>
        </p:txBody>
      </p:sp>
      <p:sp>
        <p:nvSpPr>
          <p:cNvPr id="5" name="Footer Placeholder 4"/>
          <p:cNvSpPr>
            <a:spLocks noGrp="1"/>
          </p:cNvSpPr>
          <p:nvPr>
            <p:ph type="ftr" sz="quarter" idx="3"/>
          </p:nvPr>
        </p:nvSpPr>
        <p:spPr>
          <a:xfrm>
            <a:off x="4165600" y="6477001"/>
            <a:ext cx="3860800" cy="24447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latin typeface="Corbel"/>
            </a:endParaRPr>
          </a:p>
        </p:txBody>
      </p:sp>
      <p:sp>
        <p:nvSpPr>
          <p:cNvPr id="6" name="Slide Number Placeholder 5"/>
          <p:cNvSpPr>
            <a:spLocks noGrp="1"/>
          </p:cNvSpPr>
          <p:nvPr>
            <p:ph type="sldNum" sz="quarter" idx="4"/>
          </p:nvPr>
        </p:nvSpPr>
        <p:spPr>
          <a:xfrm>
            <a:off x="8737600" y="6477001"/>
            <a:ext cx="2844800" cy="24447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latin typeface="Corbel"/>
              </a:rPr>
              <a:pPr defTabSz="914400"/>
              <a:t>‹#›</a:t>
            </a:fld>
            <a:endParaRPr lang="en-US">
              <a:solidFill>
                <a:prstClr val="black">
                  <a:tint val="75000"/>
                </a:prstClr>
              </a:solidFill>
              <a:latin typeface="Corbel"/>
            </a:endParaRPr>
          </a:p>
        </p:txBody>
      </p:sp>
    </p:spTree>
    <p:extLst>
      <p:ext uri="{BB962C8B-B14F-4D97-AF65-F5344CB8AC3E}">
        <p14:creationId xmlns:p14="http://schemas.microsoft.com/office/powerpoint/2010/main" val="15777974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effectLst>
            <a:outerShdw blurRad="50800" dist="38100" dir="8100000" algn="tr" rotWithShape="0">
              <a:prstClr val="black">
                <a:alpha val="40000"/>
              </a:prstClr>
            </a:outerShdw>
          </a:effectLst>
          <a:latin typeface="Gill Sans"/>
          <a:ea typeface="+mj-ea"/>
          <a:cs typeface="Gill San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200" b="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www.baidu.com/" TargetMode="External"/><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hyperlink" Target="http://www.google.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WMF"/><Relationship Id="rId3" Type="http://schemas.openxmlformats.org/officeDocument/2006/relationships/image" Target="../media/image2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2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WMF"/><Relationship Id="rId6" Type="http://schemas.openxmlformats.org/officeDocument/2006/relationships/image" Target="../media/image23.png"/><Relationship Id="rId7"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WMF"/><Relationship Id="rId6" Type="http://schemas.openxmlformats.org/officeDocument/2006/relationships/image" Target="../media/image23.png"/><Relationship Id="rId7"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dirty="0" smtClean="0"/>
              <a:t>CS590B/690B Detecting Network Interference </a:t>
            </a:r>
            <a:r>
              <a:rPr lang="en-US" sz="3600" dirty="0" smtClean="0"/>
              <a:t>(Spring 2018)</a:t>
            </a:r>
            <a:endParaRPr lang="en-US" sz="3600" dirty="0"/>
          </a:p>
        </p:txBody>
      </p:sp>
      <p:sp>
        <p:nvSpPr>
          <p:cNvPr id="3" name="Subtitle 2"/>
          <p:cNvSpPr>
            <a:spLocks noGrp="1"/>
          </p:cNvSpPr>
          <p:nvPr>
            <p:ph type="subTitle" idx="1"/>
          </p:nvPr>
        </p:nvSpPr>
        <p:spPr>
          <a:xfrm>
            <a:off x="609601" y="3746500"/>
            <a:ext cx="10742983" cy="2387600"/>
          </a:xfrm>
        </p:spPr>
        <p:txBody>
          <a:bodyPr>
            <a:normAutofit/>
          </a:bodyPr>
          <a:lstStyle/>
          <a:p>
            <a:pPr algn="ctr"/>
            <a:r>
              <a:rPr lang="en-US" dirty="0" smtClean="0"/>
              <a:t>Lecture 14</a:t>
            </a:r>
          </a:p>
          <a:p>
            <a:pPr algn="ctr"/>
            <a:endParaRPr lang="en-US" dirty="0"/>
          </a:p>
          <a:p>
            <a:pPr algn="ctr"/>
            <a:r>
              <a:rPr lang="en-US" dirty="0" smtClean="0"/>
              <a:t>Phillipa Gill – </a:t>
            </a:r>
            <a:r>
              <a:rPr lang="en-US" dirty="0" err="1" smtClean="0"/>
              <a:t>Umass</a:t>
            </a:r>
            <a:r>
              <a:rPr lang="en-US" dirty="0" smtClean="0"/>
              <a:t> Amherst</a:t>
            </a:r>
          </a:p>
          <a:p>
            <a:pPr algn="ctr"/>
            <a:r>
              <a:rPr lang="en-US" dirty="0" smtClean="0"/>
              <a:t>(Web site fingerprinting Slides courtesy of R. </a:t>
            </a:r>
            <a:r>
              <a:rPr lang="en-US" dirty="0" err="1" smtClean="0"/>
              <a:t>Nithyanand</a:t>
            </a:r>
            <a:r>
              <a:rPr lang="en-US" dirty="0" smtClean="0"/>
              <a:t>)</a:t>
            </a:r>
          </a:p>
          <a:p>
            <a:pPr algn="ctr"/>
            <a:endParaRPr lang="en-US" dirty="0" smtClean="0"/>
          </a:p>
        </p:txBody>
      </p:sp>
    </p:spTree>
    <p:extLst>
      <p:ext uri="{BB962C8B-B14F-4D97-AF65-F5344CB8AC3E}">
        <p14:creationId xmlns:p14="http://schemas.microsoft.com/office/powerpoint/2010/main" val="2480139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chemeClr val="accent2"/>
                </a:solidFill>
              </a:rPr>
              <a:t>Security Definitions</a:t>
            </a:r>
          </a:p>
        </p:txBody>
      </p:sp>
      <p:sp>
        <p:nvSpPr>
          <p:cNvPr id="3" name="Content Placeholder 2"/>
          <p:cNvSpPr>
            <a:spLocks noGrp="1"/>
          </p:cNvSpPr>
          <p:nvPr>
            <p:ph idx="1"/>
          </p:nvPr>
        </p:nvSpPr>
        <p:spPr>
          <a:xfrm>
            <a:off x="1097280" y="1229037"/>
            <a:ext cx="10058400" cy="2046183"/>
          </a:xfrm>
        </p:spPr>
        <p:txBody>
          <a:bodyPr/>
          <a:lstStyle/>
          <a:p>
            <a:r>
              <a:rPr lang="en-US" dirty="0" smtClean="0">
                <a:solidFill>
                  <a:schemeClr val="accent2"/>
                </a:solidFill>
              </a:rPr>
              <a:t>Assumption:</a:t>
            </a:r>
            <a:r>
              <a:rPr lang="en-US" dirty="0" smtClean="0"/>
              <a:t> We are working with the optimal adversary (ADV). ADV can always distinguish between any pair of traces, unless they are exactly identical.</a:t>
            </a:r>
          </a:p>
          <a:p>
            <a:pPr lvl="1"/>
            <a:endParaRPr lang="en-US" dirty="0" smtClean="0"/>
          </a:p>
          <a:p>
            <a:pPr lvl="1"/>
            <a:r>
              <a:rPr lang="en-US" dirty="0" smtClean="0"/>
              <a:t>E.g., load </a:t>
            </a:r>
            <a:r>
              <a:rPr lang="en-US" dirty="0" smtClean="0">
                <a:hlinkClick r:id="rId2"/>
              </a:rPr>
              <a:t>www.google.com</a:t>
            </a:r>
            <a:r>
              <a:rPr lang="en-US" dirty="0" smtClean="0"/>
              <a:t> and </a:t>
            </a:r>
            <a:r>
              <a:rPr lang="en-US" dirty="0" smtClean="0">
                <a:hlinkClick r:id="rId3"/>
              </a:rPr>
              <a:t>www.baidu.com</a:t>
            </a:r>
            <a:r>
              <a:rPr lang="en-US" dirty="0" smtClean="0"/>
              <a:t>. Even if the difference is only an extra byte in the 131</a:t>
            </a:r>
            <a:r>
              <a:rPr lang="en-US" baseline="30000" dirty="0" smtClean="0"/>
              <a:t>st</a:t>
            </a:r>
            <a:r>
              <a:rPr lang="en-US" dirty="0" smtClean="0"/>
              <a:t> packet, our ADV knows which trace belongs to which site.</a:t>
            </a:r>
          </a:p>
          <a:p>
            <a:pPr marL="201163" lvl="1" indent="0">
              <a:buNone/>
            </a:pPr>
            <a:endParaRPr lang="en-US" dirty="0"/>
          </a:p>
          <a:p>
            <a:pPr marL="201163" lvl="1" indent="0">
              <a:buNone/>
            </a:pPr>
            <a:endParaRPr lang="en-US" dirty="0" smtClean="0"/>
          </a:p>
          <a:p>
            <a:pPr marL="201163" lvl="1" indent="0">
              <a:buNone/>
            </a:pPr>
            <a:endParaRPr lang="en-US" dirty="0"/>
          </a:p>
          <a:p>
            <a:pPr marL="201163" lvl="1" indent="0">
              <a:buNone/>
            </a:pPr>
            <a:endParaRPr lang="en-US" dirty="0" smtClean="0"/>
          </a:p>
          <a:p>
            <a:pPr marL="201163" lvl="1" indent="0">
              <a:buNone/>
            </a:pPr>
            <a:endParaRPr lang="en-US" dirty="0"/>
          </a:p>
          <a:p>
            <a:pPr marL="201163" lvl="1" indent="0">
              <a:buNone/>
            </a:pPr>
            <a:endParaRPr lang="en-US" dirty="0" smtClean="0"/>
          </a:p>
          <a:p>
            <a:pPr marL="201163" lvl="1" indent="0">
              <a:buNone/>
            </a:pPr>
            <a:endParaRPr lang="en-US" dirty="0"/>
          </a:p>
          <a:p>
            <a:pPr marL="201163" lvl="1" indent="0">
              <a:buNone/>
            </a:pPr>
            <a:endParaRPr lang="en-US" dirty="0" smtClean="0"/>
          </a:p>
          <a:p>
            <a:pPr marL="201163" lvl="1" indent="0">
              <a:buNone/>
            </a:pPr>
            <a:endParaRPr lang="en-US" dirty="0" smtClean="0"/>
          </a:p>
        </p:txBody>
      </p:sp>
      <p:pic>
        <p:nvPicPr>
          <p:cNvPr id="4" name="Picture 3"/>
          <p:cNvPicPr>
            <a:picLocks noChangeAspect="1"/>
          </p:cNvPicPr>
          <p:nvPr/>
        </p:nvPicPr>
        <p:blipFill>
          <a:blip r:embed="rId4"/>
          <a:stretch>
            <a:fillRect/>
          </a:stretch>
        </p:blipFill>
        <p:spPr>
          <a:xfrm>
            <a:off x="2621380" y="3497878"/>
            <a:ext cx="7010200" cy="2310537"/>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176953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chemeClr val="accent2"/>
                </a:solidFill>
              </a:rPr>
              <a:t>Security Definitions</a:t>
            </a:r>
            <a:endParaRPr lang="en-US" sz="3200" dirty="0"/>
          </a:p>
        </p:txBody>
      </p:sp>
      <p:pic>
        <p:nvPicPr>
          <p:cNvPr id="4" name="Picture 3"/>
          <p:cNvPicPr>
            <a:picLocks noChangeAspect="1"/>
          </p:cNvPicPr>
          <p:nvPr/>
        </p:nvPicPr>
        <p:blipFill>
          <a:blip r:embed="rId2"/>
          <a:stretch>
            <a:fillRect/>
          </a:stretch>
        </p:blipFill>
        <p:spPr>
          <a:xfrm>
            <a:off x="2621380" y="1298956"/>
            <a:ext cx="7010200" cy="2310537"/>
          </a:xfrm>
          <a:prstGeom prst="rect">
            <a:avLst/>
          </a:prstGeom>
        </p:spPr>
      </p:pic>
      <p:sp>
        <p:nvSpPr>
          <p:cNvPr id="5" name="TextBox 4"/>
          <p:cNvSpPr txBox="1"/>
          <p:nvPr/>
        </p:nvSpPr>
        <p:spPr>
          <a:xfrm>
            <a:off x="1097280" y="3940234"/>
            <a:ext cx="10058400" cy="2031325"/>
          </a:xfrm>
          <a:prstGeom prst="rect">
            <a:avLst/>
          </a:prstGeom>
          <a:noFill/>
        </p:spPr>
        <p:txBody>
          <a:bodyPr wrap="square" rtlCol="0">
            <a:spAutoFit/>
          </a:bodyPr>
          <a:lstStyle/>
          <a:p>
            <a:r>
              <a:rPr lang="en-US" dirty="0">
                <a:solidFill>
                  <a:schemeClr val="accent2"/>
                </a:solidFill>
              </a:rPr>
              <a:t>Non Uniformly </a:t>
            </a:r>
            <a:r>
              <a:rPr lang="el-GR" dirty="0">
                <a:solidFill>
                  <a:schemeClr val="accent2"/>
                </a:solidFill>
              </a:rPr>
              <a:t>ε</a:t>
            </a:r>
            <a:r>
              <a:rPr lang="en-US" dirty="0">
                <a:solidFill>
                  <a:schemeClr val="accent2"/>
                </a:solidFill>
              </a:rPr>
              <a:t> Secure: </a:t>
            </a:r>
            <a:r>
              <a:rPr lang="en-US" dirty="0"/>
              <a:t>On </a:t>
            </a:r>
            <a:r>
              <a:rPr lang="en-US" b="1" dirty="0">
                <a:solidFill>
                  <a:srgbClr val="C00000"/>
                </a:solidFill>
              </a:rPr>
              <a:t>average</a:t>
            </a:r>
            <a:r>
              <a:rPr lang="en-US" dirty="0"/>
              <a:t>, ADV success rate is bounded by </a:t>
            </a:r>
            <a:r>
              <a:rPr lang="el-GR" dirty="0"/>
              <a:t>ε</a:t>
            </a:r>
            <a:r>
              <a:rPr lang="en-US" dirty="0"/>
              <a:t>. There are no guarantees about the minimum level of protection for any site.</a:t>
            </a:r>
          </a:p>
          <a:p>
            <a:r>
              <a:rPr lang="en-US" dirty="0"/>
              <a:t>The above defense is  (3/11)-Non Uniformly Secure.</a:t>
            </a:r>
          </a:p>
          <a:p>
            <a:endParaRPr lang="en-US" dirty="0">
              <a:solidFill>
                <a:schemeClr val="accent2"/>
              </a:solidFill>
            </a:endParaRPr>
          </a:p>
          <a:p>
            <a:r>
              <a:rPr lang="en-US" dirty="0">
                <a:solidFill>
                  <a:schemeClr val="accent2"/>
                </a:solidFill>
              </a:rPr>
              <a:t>Uniformly </a:t>
            </a:r>
            <a:r>
              <a:rPr lang="el-GR" dirty="0">
                <a:solidFill>
                  <a:schemeClr val="accent2"/>
                </a:solidFill>
              </a:rPr>
              <a:t>ε</a:t>
            </a:r>
            <a:r>
              <a:rPr lang="en-US" dirty="0">
                <a:solidFill>
                  <a:schemeClr val="accent2"/>
                </a:solidFill>
              </a:rPr>
              <a:t> Secure: </a:t>
            </a:r>
            <a:r>
              <a:rPr lang="en-US" dirty="0"/>
              <a:t>The </a:t>
            </a:r>
            <a:r>
              <a:rPr lang="en-US" b="1" dirty="0">
                <a:solidFill>
                  <a:srgbClr val="C00000"/>
                </a:solidFill>
              </a:rPr>
              <a:t>maximum</a:t>
            </a:r>
            <a:r>
              <a:rPr lang="en-US" dirty="0"/>
              <a:t> ADV success rate is always bounded by </a:t>
            </a:r>
            <a:r>
              <a:rPr lang="el-GR" dirty="0"/>
              <a:t>ε</a:t>
            </a:r>
            <a:r>
              <a:rPr lang="en-US" dirty="0"/>
              <a:t> for any site. All sites are guaranteed to be protected to some degree.</a:t>
            </a:r>
          </a:p>
          <a:p>
            <a:r>
              <a:rPr lang="en-US" dirty="0"/>
              <a:t>The above defense is (1/3)-Uniformly Secure.</a:t>
            </a:r>
          </a:p>
        </p:txBody>
      </p:sp>
      <p:sp>
        <p:nvSpPr>
          <p:cNvPr id="3" name="Slide Number Placeholder 2"/>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40056866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913322" y="4248436"/>
            <a:ext cx="1509220" cy="1131816"/>
          </a:xfrm>
          <a:prstGeom prst="rect">
            <a:avLst/>
          </a:prstGeom>
          <a:solidFill>
            <a:srgbClr val="92D05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sz="3200" dirty="0">
                <a:solidFill>
                  <a:schemeClr val="accent2"/>
                </a:solidFill>
              </a:rPr>
              <a:t>Building the Optimal Defense</a:t>
            </a:r>
          </a:p>
        </p:txBody>
      </p:sp>
      <p:sp>
        <p:nvSpPr>
          <p:cNvPr id="3" name="Content Placeholder 2"/>
          <p:cNvSpPr>
            <a:spLocks noGrp="1"/>
          </p:cNvSpPr>
          <p:nvPr>
            <p:ph idx="1"/>
          </p:nvPr>
        </p:nvSpPr>
        <p:spPr>
          <a:xfrm>
            <a:off x="1097280" y="1423780"/>
            <a:ext cx="10058400" cy="2370339"/>
          </a:xfrm>
        </p:spPr>
        <p:txBody>
          <a:bodyPr/>
          <a:lstStyle/>
          <a:p>
            <a:r>
              <a:rPr lang="en-US" dirty="0" smtClean="0"/>
              <a:t>The optimal non-uniform </a:t>
            </a:r>
            <a:r>
              <a:rPr lang="el-GR" dirty="0" smtClean="0"/>
              <a:t>ε</a:t>
            </a:r>
            <a:r>
              <a:rPr lang="en-US" dirty="0" smtClean="0"/>
              <a:t>-defense (</a:t>
            </a:r>
            <a:r>
              <a:rPr lang="el-GR" dirty="0" smtClean="0"/>
              <a:t>ε</a:t>
            </a:r>
            <a:r>
              <a:rPr lang="en-US" dirty="0" smtClean="0"/>
              <a:t>-OPT) over a set of </a:t>
            </a:r>
            <a:r>
              <a:rPr lang="en-US" i="1" dirty="0" smtClean="0"/>
              <a:t>n</a:t>
            </a:r>
            <a:r>
              <a:rPr lang="en-US" dirty="0" smtClean="0"/>
              <a:t> websites:</a:t>
            </a:r>
          </a:p>
          <a:p>
            <a:pPr lvl="1"/>
            <a:r>
              <a:rPr lang="en-US" dirty="0" smtClean="0"/>
              <a:t>Creates n</a:t>
            </a:r>
            <a:r>
              <a:rPr lang="el-GR" dirty="0" smtClean="0"/>
              <a:t>ε</a:t>
            </a:r>
            <a:r>
              <a:rPr lang="en-US" dirty="0" smtClean="0"/>
              <a:t> partitions of the n websites.</a:t>
            </a:r>
          </a:p>
          <a:p>
            <a:pPr lvl="1"/>
            <a:r>
              <a:rPr lang="en-US" dirty="0" smtClean="0"/>
              <a:t>Modifies each site trace so that it is identical to all other traces in its partition. (by buffering/merging/adding/padding packets).</a:t>
            </a:r>
          </a:p>
          <a:p>
            <a:pPr lvl="1"/>
            <a:r>
              <a:rPr lang="en-US" dirty="0" smtClean="0">
                <a:solidFill>
                  <a:schemeClr val="accent2"/>
                </a:solidFill>
              </a:rPr>
              <a:t>Minimizes the total number of bytes.</a:t>
            </a:r>
            <a:endParaRPr lang="en-US" dirty="0">
              <a:solidFill>
                <a:schemeClr val="accent2"/>
              </a:solidFill>
            </a:endParaRPr>
          </a:p>
        </p:txBody>
      </p:sp>
      <p:pic>
        <p:nvPicPr>
          <p:cNvPr id="9" name="Picture 8"/>
          <p:cNvPicPr>
            <a:picLocks noChangeAspect="1"/>
          </p:cNvPicPr>
          <p:nvPr/>
        </p:nvPicPr>
        <p:blipFill>
          <a:blip r:embed="rId2"/>
          <a:stretch>
            <a:fillRect/>
          </a:stretch>
        </p:blipFill>
        <p:spPr>
          <a:xfrm>
            <a:off x="3934361" y="3529477"/>
            <a:ext cx="4213799" cy="1517631"/>
          </a:xfrm>
          <a:prstGeom prst="rect">
            <a:avLst/>
          </a:prstGeom>
        </p:spPr>
      </p:pic>
      <p:cxnSp>
        <p:nvCxnSpPr>
          <p:cNvPr id="11" name="Straight Connector 10"/>
          <p:cNvCxnSpPr/>
          <p:nvPr/>
        </p:nvCxnSpPr>
        <p:spPr>
          <a:xfrm>
            <a:off x="6732097" y="3529477"/>
            <a:ext cx="0" cy="587439"/>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196136" y="3529477"/>
            <a:ext cx="0" cy="587439"/>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48751" y="4459669"/>
            <a:ext cx="0" cy="587439"/>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196136" y="4440445"/>
            <a:ext cx="0" cy="587439"/>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907048" y="3118483"/>
            <a:ext cx="2908803" cy="1131816"/>
          </a:xfrm>
          <a:prstGeom prst="rect">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802827" y="3116443"/>
            <a:ext cx="1466443" cy="1131816"/>
          </a:xfrm>
          <a:prstGeom prst="rect">
            <a:avLst/>
          </a:prstGeom>
          <a:solidFill>
            <a:srgbClr val="FFFF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19481" y="4248436"/>
            <a:ext cx="2849791" cy="1131816"/>
          </a:xfrm>
          <a:prstGeom prst="rect">
            <a:avLst/>
          </a:prstGeom>
          <a:solidFill>
            <a:srgbClr val="00B0F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0480" y="5647609"/>
            <a:ext cx="12192000" cy="584775"/>
          </a:xfrm>
          <a:prstGeom prst="rect">
            <a:avLst/>
          </a:prstGeom>
          <a:noFill/>
        </p:spPr>
        <p:txBody>
          <a:bodyPr wrap="square" rtlCol="0">
            <a:spAutoFit/>
          </a:bodyPr>
          <a:lstStyle/>
          <a:p>
            <a:pPr algn="ctr"/>
            <a:r>
              <a:rPr lang="en-US" sz="3200" b="1" dirty="0">
                <a:solidFill>
                  <a:schemeClr val="accent2"/>
                </a:solidFill>
              </a:rPr>
              <a:t>Strongly NP-Complete via Binary Shortest Common </a:t>
            </a:r>
            <a:r>
              <a:rPr lang="en-US" sz="3200" b="1" dirty="0" err="1">
                <a:solidFill>
                  <a:schemeClr val="accent2"/>
                </a:solidFill>
              </a:rPr>
              <a:t>Supersequence</a:t>
            </a:r>
            <a:r>
              <a:rPr lang="en-US" sz="3200" b="1" dirty="0">
                <a:solidFill>
                  <a:schemeClr val="accent2"/>
                </a:solidFill>
              </a:rPr>
              <a:t>!</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12</a:t>
            </a:fld>
            <a:endParaRPr lang="en-US" dirty="0"/>
          </a:p>
        </p:txBody>
      </p:sp>
      <p:sp>
        <p:nvSpPr>
          <p:cNvPr id="5" name="Right Brace 4"/>
          <p:cNvSpPr/>
          <p:nvPr/>
        </p:nvSpPr>
        <p:spPr>
          <a:xfrm>
            <a:off x="8340000" y="3116354"/>
            <a:ext cx="516064" cy="226380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8926793" y="3912766"/>
            <a:ext cx="1947333" cy="646331"/>
          </a:xfrm>
          <a:prstGeom prst="rect">
            <a:avLst/>
          </a:prstGeom>
          <a:noFill/>
        </p:spPr>
        <p:txBody>
          <a:bodyPr wrap="square" rtlCol="0">
            <a:spAutoFit/>
          </a:bodyPr>
          <a:lstStyle/>
          <a:p>
            <a:r>
              <a:rPr lang="en-US" dirty="0"/>
              <a:t>n</a:t>
            </a:r>
            <a:r>
              <a:rPr lang="en-US" dirty="0" smtClean="0"/>
              <a:t> = 12</a:t>
            </a:r>
          </a:p>
          <a:p>
            <a:r>
              <a:rPr lang="el-GR" dirty="0" smtClean="0"/>
              <a:t>ε</a:t>
            </a:r>
            <a:r>
              <a:rPr lang="en-US" dirty="0" smtClean="0"/>
              <a:t> = 1/3</a:t>
            </a:r>
            <a:endParaRPr lang="en-US" dirty="0"/>
          </a:p>
        </p:txBody>
      </p:sp>
    </p:spTree>
    <p:extLst>
      <p:ext uri="{BB962C8B-B14F-4D97-AF65-F5344CB8AC3E}">
        <p14:creationId xmlns:p14="http://schemas.microsoft.com/office/powerpoint/2010/main" val="267905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17" grpId="0" animBg="1"/>
      <p:bldP spid="19"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chemeClr val="accent2"/>
                </a:solidFill>
              </a:rPr>
              <a:t>Dealing with NP-Completeness</a:t>
            </a:r>
          </a:p>
        </p:txBody>
      </p:sp>
      <p:sp>
        <p:nvSpPr>
          <p:cNvPr id="3" name="Content Placeholder 2"/>
          <p:cNvSpPr>
            <a:spLocks noGrp="1"/>
          </p:cNvSpPr>
          <p:nvPr>
            <p:ph idx="1"/>
          </p:nvPr>
        </p:nvSpPr>
        <p:spPr>
          <a:xfrm>
            <a:off x="1097280" y="1229035"/>
            <a:ext cx="10058400" cy="3969500"/>
          </a:xfrm>
        </p:spPr>
        <p:txBody>
          <a:bodyPr>
            <a:normAutofit/>
          </a:bodyPr>
          <a:lstStyle/>
          <a:p>
            <a:r>
              <a:rPr lang="en-US" dirty="0" smtClean="0"/>
              <a:t>Building the optimal defense (OPT) against an optimal adversary (ADV) is NP-complete.</a:t>
            </a:r>
          </a:p>
          <a:p>
            <a:r>
              <a:rPr lang="en-US" dirty="0" smtClean="0"/>
              <a:t>Instead, we will build the optimal defense (OPT’) against a weaker adversary (ADV’). </a:t>
            </a:r>
          </a:p>
          <a:p>
            <a:r>
              <a:rPr lang="en-US" dirty="0" smtClean="0"/>
              <a:t>Why?</a:t>
            </a:r>
          </a:p>
          <a:p>
            <a:pPr lvl="1"/>
            <a:r>
              <a:rPr lang="en-US" dirty="0" smtClean="0"/>
              <a:t>Derive a limit for the best that OPT can achieve against ADV.</a:t>
            </a:r>
          </a:p>
          <a:p>
            <a:pPr lvl="1"/>
            <a:r>
              <a:rPr lang="en-US" dirty="0" smtClean="0"/>
              <a:t>Give ideas to bootstrap a good heuristic defense against ADV.</a:t>
            </a:r>
          </a:p>
          <a:p>
            <a:pPr marL="201163" lvl="1" indent="0">
              <a:buNone/>
            </a:pPr>
            <a:endParaRPr lang="en-US" dirty="0" smtClean="0"/>
          </a:p>
          <a:p>
            <a:r>
              <a:rPr lang="en-US" dirty="0" smtClean="0"/>
              <a:t>How?</a:t>
            </a:r>
          </a:p>
          <a:p>
            <a:pPr lvl="1"/>
            <a:r>
              <a:rPr lang="en-US" dirty="0" smtClean="0"/>
              <a:t>Reduce information available to ADV.</a:t>
            </a:r>
          </a:p>
          <a:p>
            <a:pPr lvl="1"/>
            <a:r>
              <a:rPr lang="en-US" dirty="0" smtClean="0"/>
              <a:t>ADV can see a complete trace for each site (Trace={&lt;dir</a:t>
            </a:r>
            <a:r>
              <a:rPr lang="en-US" baseline="-25000" dirty="0" smtClean="0"/>
              <a:t>1</a:t>
            </a:r>
            <a:r>
              <a:rPr lang="en-US" dirty="0" smtClean="0"/>
              <a:t>, size</a:t>
            </a:r>
            <a:r>
              <a:rPr lang="en-US" baseline="-25000" dirty="0" smtClean="0"/>
              <a:t>1</a:t>
            </a:r>
            <a:r>
              <a:rPr lang="en-US" dirty="0" smtClean="0"/>
              <a:t>, time</a:t>
            </a:r>
            <a:r>
              <a:rPr lang="en-US" baseline="-25000" dirty="0" smtClean="0"/>
              <a:t>1</a:t>
            </a:r>
            <a:r>
              <a:rPr lang="en-US" dirty="0" smtClean="0"/>
              <a:t>&gt;, …, &lt;</a:t>
            </a:r>
            <a:r>
              <a:rPr lang="en-US" dirty="0" err="1" smtClean="0"/>
              <a:t>dir</a:t>
            </a:r>
            <a:r>
              <a:rPr lang="en-US" baseline="-25000" dirty="0" err="1" smtClean="0"/>
              <a:t>n</a:t>
            </a:r>
            <a:r>
              <a:rPr lang="en-US" dirty="0" smtClean="0"/>
              <a:t>, </a:t>
            </a:r>
            <a:r>
              <a:rPr lang="en-US" dirty="0" err="1" smtClean="0"/>
              <a:t>size</a:t>
            </a:r>
            <a:r>
              <a:rPr lang="en-US" baseline="-25000" dirty="0" err="1" smtClean="0"/>
              <a:t>n</a:t>
            </a:r>
            <a:r>
              <a:rPr lang="en-US" dirty="0" smtClean="0"/>
              <a:t>, </a:t>
            </a:r>
            <a:r>
              <a:rPr lang="en-US" dirty="0" err="1" smtClean="0"/>
              <a:t>time</a:t>
            </a:r>
            <a:r>
              <a:rPr lang="en-US" baseline="-25000" dirty="0" err="1" smtClean="0"/>
              <a:t>n</a:t>
            </a:r>
            <a:r>
              <a:rPr lang="en-US" dirty="0" smtClean="0"/>
              <a:t>&gt;})</a:t>
            </a:r>
          </a:p>
          <a:p>
            <a:pPr lvl="1"/>
            <a:r>
              <a:rPr lang="en-US" dirty="0" smtClean="0"/>
              <a:t>ADV’ can only see the total number of bytes loaded (T’={</a:t>
            </a:r>
            <a:r>
              <a:rPr lang="el-GR" dirty="0" smtClean="0"/>
              <a:t>Σ</a:t>
            </a:r>
            <a:r>
              <a:rPr lang="en-US" dirty="0" err="1" smtClean="0"/>
              <a:t>size</a:t>
            </a:r>
            <a:r>
              <a:rPr lang="en-US" baseline="-25000" dirty="0" err="1" smtClean="0"/>
              <a:t>i</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690" y="5326354"/>
            <a:ext cx="902228" cy="713679"/>
          </a:xfrm>
          <a:prstGeom prst="rect">
            <a:avLst/>
          </a:prstGeom>
        </p:spPr>
      </p:pic>
      <p:sp>
        <p:nvSpPr>
          <p:cNvPr id="5" name="TextBox 4"/>
          <p:cNvSpPr txBox="1"/>
          <p:nvPr/>
        </p:nvSpPr>
        <p:spPr>
          <a:xfrm>
            <a:off x="1887379" y="5930857"/>
            <a:ext cx="3692849" cy="369332"/>
          </a:xfrm>
          <a:prstGeom prst="rect">
            <a:avLst/>
          </a:prstGeom>
          <a:noFill/>
        </p:spPr>
        <p:txBody>
          <a:bodyPr wrap="square" rtlCol="0">
            <a:spAutoFit/>
          </a:bodyPr>
          <a:lstStyle/>
          <a:p>
            <a:pPr algn="ctr"/>
            <a:r>
              <a:rPr lang="en-US" dirty="0" smtClean="0"/>
              <a:t>ADV: Per-packet </a:t>
            </a:r>
            <a:r>
              <a:rPr lang="en-US" dirty="0"/>
              <a:t>size, time, direction</a:t>
            </a:r>
          </a:p>
        </p:txBody>
      </p:sp>
      <p:sp>
        <p:nvSpPr>
          <p:cNvPr id="7" name="TextBox 6"/>
          <p:cNvSpPr txBox="1"/>
          <p:nvPr/>
        </p:nvSpPr>
        <p:spPr>
          <a:xfrm>
            <a:off x="6584687" y="5946559"/>
            <a:ext cx="3302000" cy="369332"/>
          </a:xfrm>
          <a:prstGeom prst="rect">
            <a:avLst/>
          </a:prstGeom>
          <a:noFill/>
        </p:spPr>
        <p:txBody>
          <a:bodyPr wrap="square" rtlCol="0">
            <a:spAutoFit/>
          </a:bodyPr>
          <a:lstStyle/>
          <a:p>
            <a:pPr algn="ctr"/>
            <a:r>
              <a:rPr lang="en-US" dirty="0" smtClean="0"/>
              <a:t>ADV’: Total </a:t>
            </a:r>
            <a:r>
              <a:rPr lang="en-US" dirty="0"/>
              <a:t>trace size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3426" y="5264341"/>
            <a:ext cx="864527" cy="837696"/>
          </a:xfrm>
          <a:prstGeom prst="rect">
            <a:avLst/>
          </a:prstGeom>
        </p:spPr>
      </p:pic>
      <p:sp>
        <p:nvSpPr>
          <p:cNvPr id="9" name="Slide Number Placeholder 8"/>
          <p:cNvSpPr>
            <a:spLocks noGrp="1"/>
          </p:cNvSpPr>
          <p:nvPr>
            <p:ph type="sldNum" sz="quarter" idx="12"/>
          </p:nvPr>
        </p:nvSpPr>
        <p:spPr/>
        <p:txBody>
          <a:bodyPr/>
          <a:lstStyle/>
          <a:p>
            <a:fld id="{4FAB73BC-B049-4115-A692-8D63A059BFB8}" type="slidenum">
              <a:rPr lang="en-US" smtClean="0"/>
              <a:pPr/>
              <a:t>13</a:t>
            </a:fld>
            <a:endParaRPr lang="en-US" dirty="0"/>
          </a:p>
        </p:txBody>
      </p:sp>
      <p:cxnSp>
        <p:nvCxnSpPr>
          <p:cNvPr id="11" name="Straight Arrow Connector 10"/>
          <p:cNvCxnSpPr>
            <a:stCxn id="4" idx="3"/>
            <a:endCxn id="8" idx="1"/>
          </p:cNvCxnSpPr>
          <p:nvPr/>
        </p:nvCxnSpPr>
        <p:spPr>
          <a:xfrm flipV="1">
            <a:off x="4184918" y="5683189"/>
            <a:ext cx="3618508" cy="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1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chemeClr val="accent2"/>
                </a:solidFill>
              </a:rPr>
              <a:t>Building OPT’</a:t>
            </a:r>
          </a:p>
        </p:txBody>
      </p:sp>
      <p:sp>
        <p:nvSpPr>
          <p:cNvPr id="3" name="Content Placeholder 2"/>
          <p:cNvSpPr>
            <a:spLocks noGrp="1"/>
          </p:cNvSpPr>
          <p:nvPr>
            <p:ph idx="1"/>
          </p:nvPr>
        </p:nvSpPr>
        <p:spPr/>
        <p:txBody>
          <a:bodyPr/>
          <a:lstStyle/>
          <a:p>
            <a:r>
              <a:rPr lang="en-US" dirty="0">
                <a:solidFill>
                  <a:schemeClr val="accent2"/>
                </a:solidFill>
              </a:rPr>
              <a:t>The optimal non-uniform </a:t>
            </a:r>
            <a:r>
              <a:rPr lang="el-GR" dirty="0">
                <a:solidFill>
                  <a:schemeClr val="accent2"/>
                </a:solidFill>
              </a:rPr>
              <a:t>ε</a:t>
            </a:r>
            <a:r>
              <a:rPr lang="en-US" dirty="0">
                <a:solidFill>
                  <a:schemeClr val="accent2"/>
                </a:solidFill>
              </a:rPr>
              <a:t>-defense </a:t>
            </a:r>
            <a:r>
              <a:rPr lang="en-US" dirty="0" smtClean="0">
                <a:solidFill>
                  <a:schemeClr val="accent2"/>
                </a:solidFill>
              </a:rPr>
              <a:t>(OPT</a:t>
            </a:r>
            <a:r>
              <a:rPr lang="en-US" dirty="0">
                <a:solidFill>
                  <a:schemeClr val="accent2"/>
                </a:solidFill>
              </a:rPr>
              <a:t>’)  against ADV’ over a set of </a:t>
            </a:r>
            <a:r>
              <a:rPr lang="en-US" i="1" dirty="0">
                <a:solidFill>
                  <a:schemeClr val="accent2"/>
                </a:solidFill>
              </a:rPr>
              <a:t>n</a:t>
            </a:r>
            <a:r>
              <a:rPr lang="en-US" dirty="0">
                <a:solidFill>
                  <a:schemeClr val="accent2"/>
                </a:solidFill>
              </a:rPr>
              <a:t> </a:t>
            </a:r>
            <a:r>
              <a:rPr lang="en-US" dirty="0" smtClean="0">
                <a:solidFill>
                  <a:schemeClr val="accent2"/>
                </a:solidFill>
              </a:rPr>
              <a:t>websites:</a:t>
            </a:r>
          </a:p>
          <a:p>
            <a:pPr lvl="1"/>
            <a:r>
              <a:rPr lang="en-US" dirty="0" smtClean="0"/>
              <a:t>Creates </a:t>
            </a:r>
            <a:r>
              <a:rPr lang="en-US" dirty="0"/>
              <a:t>n</a:t>
            </a:r>
            <a:r>
              <a:rPr lang="el-GR" dirty="0"/>
              <a:t>ε</a:t>
            </a:r>
            <a:r>
              <a:rPr lang="en-US" dirty="0"/>
              <a:t> partitions of the n websites.</a:t>
            </a:r>
          </a:p>
          <a:p>
            <a:pPr lvl="1"/>
            <a:r>
              <a:rPr lang="en-US" dirty="0"/>
              <a:t>Modifies each site trace so that it is identical to all other traces in its </a:t>
            </a:r>
            <a:r>
              <a:rPr lang="en-US" dirty="0" smtClean="0"/>
              <a:t>partition (by simply increasing total trace size).</a:t>
            </a:r>
            <a:endParaRPr lang="en-US" dirty="0"/>
          </a:p>
          <a:p>
            <a:pPr lvl="1"/>
            <a:r>
              <a:rPr lang="en-US" dirty="0"/>
              <a:t>Minimizes the total number of bytes added to each trace</a:t>
            </a:r>
            <a:r>
              <a:rPr lang="en-US" dirty="0" smtClean="0"/>
              <a:t>.</a:t>
            </a:r>
          </a:p>
          <a:p>
            <a:pPr marL="0" indent="0">
              <a:buNone/>
            </a:pPr>
            <a:r>
              <a:rPr lang="en-US" dirty="0" smtClean="0">
                <a:solidFill>
                  <a:schemeClr val="accent2"/>
                </a:solidFill>
              </a:rPr>
              <a:t> Properties </a:t>
            </a:r>
            <a:r>
              <a:rPr lang="en-US" dirty="0">
                <a:solidFill>
                  <a:schemeClr val="accent2"/>
                </a:solidFill>
              </a:rPr>
              <a:t>of </a:t>
            </a:r>
            <a:r>
              <a:rPr lang="en-US" dirty="0" smtClean="0">
                <a:solidFill>
                  <a:schemeClr val="accent2"/>
                </a:solidFill>
              </a:rPr>
              <a:t>OPT’:</a:t>
            </a:r>
            <a:endParaRPr lang="en-US" dirty="0">
              <a:solidFill>
                <a:schemeClr val="accent2"/>
              </a:solidFill>
            </a:endParaRPr>
          </a:p>
          <a:p>
            <a:pPr lvl="1"/>
            <a:r>
              <a:rPr lang="en-US" dirty="0">
                <a:solidFill>
                  <a:schemeClr val="tx1"/>
                </a:solidFill>
              </a:rPr>
              <a:t>The range of </a:t>
            </a:r>
            <a:r>
              <a:rPr lang="en-US" dirty="0" smtClean="0">
                <a:solidFill>
                  <a:schemeClr val="tx1"/>
                </a:solidFill>
              </a:rPr>
              <a:t>OPT’ </a:t>
            </a:r>
            <a:r>
              <a:rPr lang="en-US" dirty="0">
                <a:solidFill>
                  <a:schemeClr val="tx1"/>
                </a:solidFill>
              </a:rPr>
              <a:t>is a subset of the domain of </a:t>
            </a:r>
            <a:r>
              <a:rPr lang="en-US" dirty="0" smtClean="0">
                <a:solidFill>
                  <a:schemeClr val="tx1"/>
                </a:solidFill>
              </a:rPr>
              <a:t>OPT’</a:t>
            </a:r>
            <a:r>
              <a:rPr lang="en-US" baseline="-25000" dirty="0" smtClean="0">
                <a:solidFill>
                  <a:schemeClr val="tx1"/>
                </a:solidFill>
              </a:rPr>
              <a:t> </a:t>
            </a:r>
            <a:r>
              <a:rPr lang="en-US" dirty="0">
                <a:solidFill>
                  <a:schemeClr val="tx1"/>
                </a:solidFill>
              </a:rPr>
              <a:t>– i.e., it is an </a:t>
            </a:r>
            <a:r>
              <a:rPr lang="en-US" dirty="0" err="1">
                <a:solidFill>
                  <a:schemeClr val="tx1"/>
                </a:solidFill>
              </a:rPr>
              <a:t>endofunction</a:t>
            </a:r>
            <a:r>
              <a:rPr lang="en-US" dirty="0">
                <a:solidFill>
                  <a:schemeClr val="tx1"/>
                </a:solidFill>
              </a:rPr>
              <a:t>.</a:t>
            </a:r>
          </a:p>
          <a:p>
            <a:pPr lvl="1"/>
            <a:r>
              <a:rPr lang="en-US" dirty="0" smtClean="0">
                <a:solidFill>
                  <a:schemeClr val="tx1"/>
                </a:solidFill>
              </a:rPr>
              <a:t>The </a:t>
            </a:r>
            <a:r>
              <a:rPr lang="en-US" dirty="0">
                <a:solidFill>
                  <a:schemeClr val="tx1"/>
                </a:solidFill>
              </a:rPr>
              <a:t>mapping of </a:t>
            </a:r>
            <a:r>
              <a:rPr lang="en-US" dirty="0" smtClean="0">
                <a:solidFill>
                  <a:schemeClr val="tx1"/>
                </a:solidFill>
              </a:rPr>
              <a:t>OPT’ </a:t>
            </a:r>
            <a:r>
              <a:rPr lang="en-US" dirty="0">
                <a:solidFill>
                  <a:schemeClr val="tx1"/>
                </a:solidFill>
              </a:rPr>
              <a:t>is monotonically increasing.</a:t>
            </a:r>
          </a:p>
          <a:p>
            <a:pPr lvl="1"/>
            <a:r>
              <a:rPr lang="en-US" dirty="0" smtClean="0">
                <a:solidFill>
                  <a:schemeClr val="tx1"/>
                </a:solidFill>
              </a:rPr>
              <a:t>OPT’ </a:t>
            </a:r>
            <a:r>
              <a:rPr lang="en-US" dirty="0">
                <a:solidFill>
                  <a:schemeClr val="tx1"/>
                </a:solidFill>
              </a:rPr>
              <a:t>is a deterministic algorithm.</a:t>
            </a:r>
          </a:p>
          <a:p>
            <a:pPr marL="0" indent="0">
              <a:buNone/>
            </a:pPr>
            <a:endParaRPr lang="en-US" dirty="0"/>
          </a:p>
        </p:txBody>
      </p:sp>
      <p:cxnSp>
        <p:nvCxnSpPr>
          <p:cNvPr id="5" name="Straight Arrow Connector 4"/>
          <p:cNvCxnSpPr/>
          <p:nvPr/>
        </p:nvCxnSpPr>
        <p:spPr>
          <a:xfrm flipV="1">
            <a:off x="2529269" y="4780005"/>
            <a:ext cx="7194431" cy="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16341" y="4696593"/>
            <a:ext cx="1940944" cy="369332"/>
          </a:xfrm>
          <a:prstGeom prst="rect">
            <a:avLst/>
          </a:prstGeom>
          <a:noFill/>
        </p:spPr>
        <p:txBody>
          <a:bodyPr wrap="square" rtlCol="0">
            <a:spAutoFit/>
          </a:bodyPr>
          <a:lstStyle/>
          <a:p>
            <a:pPr algn="ctr"/>
            <a:r>
              <a:rPr lang="en-US" dirty="0">
                <a:solidFill>
                  <a:srgbClr val="C00000"/>
                </a:solidFill>
              </a:rPr>
              <a:t>Website sizes</a:t>
            </a:r>
          </a:p>
        </p:txBody>
      </p:sp>
      <p:sp>
        <p:nvSpPr>
          <p:cNvPr id="7" name="Oval 6"/>
          <p:cNvSpPr/>
          <p:nvPr/>
        </p:nvSpPr>
        <p:spPr>
          <a:xfrm>
            <a:off x="3038226" y="4702371"/>
            <a:ext cx="171428" cy="121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61838" y="4702371"/>
            <a:ext cx="171428" cy="121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60970" y="4702371"/>
            <a:ext cx="171428" cy="121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95766" y="4702371"/>
            <a:ext cx="171428" cy="121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255407" y="4702371"/>
            <a:ext cx="171428" cy="121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307174" y="4702371"/>
            <a:ext cx="171428" cy="121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41019" y="4479144"/>
            <a:ext cx="365837" cy="276999"/>
          </a:xfrm>
          <a:prstGeom prst="rect">
            <a:avLst/>
          </a:prstGeom>
          <a:noFill/>
        </p:spPr>
        <p:txBody>
          <a:bodyPr wrap="square" rtlCol="0">
            <a:spAutoFit/>
          </a:bodyPr>
          <a:lstStyle/>
          <a:p>
            <a:r>
              <a:rPr lang="en-US" sz="1200" dirty="0">
                <a:solidFill>
                  <a:srgbClr val="C00000"/>
                </a:solidFill>
              </a:rPr>
              <a:t>w</a:t>
            </a:r>
            <a:r>
              <a:rPr lang="en-US" sz="1200" baseline="-25000" dirty="0">
                <a:solidFill>
                  <a:srgbClr val="C00000"/>
                </a:solidFill>
              </a:rPr>
              <a:t>1</a:t>
            </a:r>
          </a:p>
        </p:txBody>
      </p:sp>
      <p:sp>
        <p:nvSpPr>
          <p:cNvPr id="14" name="TextBox 13"/>
          <p:cNvSpPr txBox="1"/>
          <p:nvPr/>
        </p:nvSpPr>
        <p:spPr>
          <a:xfrm>
            <a:off x="3783528" y="4467645"/>
            <a:ext cx="365837" cy="276999"/>
          </a:xfrm>
          <a:prstGeom prst="rect">
            <a:avLst/>
          </a:prstGeom>
          <a:noFill/>
        </p:spPr>
        <p:txBody>
          <a:bodyPr wrap="square" rtlCol="0">
            <a:spAutoFit/>
          </a:bodyPr>
          <a:lstStyle/>
          <a:p>
            <a:r>
              <a:rPr lang="en-US" sz="1200" dirty="0">
                <a:solidFill>
                  <a:srgbClr val="C00000"/>
                </a:solidFill>
              </a:rPr>
              <a:t>w</a:t>
            </a:r>
            <a:r>
              <a:rPr lang="en-US" sz="1200" baseline="-25000" dirty="0">
                <a:solidFill>
                  <a:srgbClr val="C00000"/>
                </a:solidFill>
              </a:rPr>
              <a:t>2</a:t>
            </a:r>
          </a:p>
        </p:txBody>
      </p:sp>
      <p:sp>
        <p:nvSpPr>
          <p:cNvPr id="15" name="TextBox 14"/>
          <p:cNvSpPr txBox="1"/>
          <p:nvPr/>
        </p:nvSpPr>
        <p:spPr>
          <a:xfrm>
            <a:off x="4073948" y="4464773"/>
            <a:ext cx="365837" cy="276999"/>
          </a:xfrm>
          <a:prstGeom prst="rect">
            <a:avLst/>
          </a:prstGeom>
          <a:noFill/>
        </p:spPr>
        <p:txBody>
          <a:bodyPr wrap="square" rtlCol="0">
            <a:spAutoFit/>
          </a:bodyPr>
          <a:lstStyle/>
          <a:p>
            <a:r>
              <a:rPr lang="en-US" sz="1200" dirty="0">
                <a:solidFill>
                  <a:srgbClr val="C00000"/>
                </a:solidFill>
              </a:rPr>
              <a:t>w</a:t>
            </a:r>
            <a:r>
              <a:rPr lang="en-US" sz="1200" baseline="-25000" dirty="0">
                <a:solidFill>
                  <a:srgbClr val="C00000"/>
                </a:solidFill>
              </a:rPr>
              <a:t>3</a:t>
            </a:r>
          </a:p>
        </p:txBody>
      </p:sp>
      <p:sp>
        <p:nvSpPr>
          <p:cNvPr id="16" name="TextBox 15"/>
          <p:cNvSpPr txBox="1"/>
          <p:nvPr/>
        </p:nvSpPr>
        <p:spPr>
          <a:xfrm>
            <a:off x="4519640" y="4479149"/>
            <a:ext cx="365837" cy="276999"/>
          </a:xfrm>
          <a:prstGeom prst="rect">
            <a:avLst/>
          </a:prstGeom>
          <a:noFill/>
        </p:spPr>
        <p:txBody>
          <a:bodyPr wrap="square" rtlCol="0">
            <a:spAutoFit/>
          </a:bodyPr>
          <a:lstStyle/>
          <a:p>
            <a:r>
              <a:rPr lang="en-US" sz="1200" dirty="0">
                <a:solidFill>
                  <a:srgbClr val="C00000"/>
                </a:solidFill>
              </a:rPr>
              <a:t>w</a:t>
            </a:r>
            <a:r>
              <a:rPr lang="en-US" sz="1200" baseline="-25000" dirty="0">
                <a:solidFill>
                  <a:srgbClr val="C00000"/>
                </a:solidFill>
              </a:rPr>
              <a:t>4</a:t>
            </a:r>
          </a:p>
        </p:txBody>
      </p:sp>
      <p:sp>
        <p:nvSpPr>
          <p:cNvPr id="17" name="TextBox 16"/>
          <p:cNvSpPr txBox="1"/>
          <p:nvPr/>
        </p:nvSpPr>
        <p:spPr>
          <a:xfrm>
            <a:off x="7173702" y="4476277"/>
            <a:ext cx="365837" cy="276999"/>
          </a:xfrm>
          <a:prstGeom prst="rect">
            <a:avLst/>
          </a:prstGeom>
          <a:noFill/>
        </p:spPr>
        <p:txBody>
          <a:bodyPr wrap="square" rtlCol="0">
            <a:spAutoFit/>
          </a:bodyPr>
          <a:lstStyle/>
          <a:p>
            <a:r>
              <a:rPr lang="en-US" sz="1200" dirty="0">
                <a:solidFill>
                  <a:srgbClr val="C00000"/>
                </a:solidFill>
              </a:rPr>
              <a:t>w</a:t>
            </a:r>
            <a:r>
              <a:rPr lang="en-US" sz="1200" baseline="-25000" dirty="0">
                <a:solidFill>
                  <a:srgbClr val="C00000"/>
                </a:solidFill>
              </a:rPr>
              <a:t>5</a:t>
            </a:r>
          </a:p>
        </p:txBody>
      </p:sp>
      <p:sp>
        <p:nvSpPr>
          <p:cNvPr id="18" name="TextBox 17"/>
          <p:cNvSpPr txBox="1"/>
          <p:nvPr/>
        </p:nvSpPr>
        <p:spPr>
          <a:xfrm>
            <a:off x="8240503" y="4482032"/>
            <a:ext cx="365837" cy="276999"/>
          </a:xfrm>
          <a:prstGeom prst="rect">
            <a:avLst/>
          </a:prstGeom>
          <a:noFill/>
        </p:spPr>
        <p:txBody>
          <a:bodyPr wrap="square" rtlCol="0">
            <a:spAutoFit/>
          </a:bodyPr>
          <a:lstStyle/>
          <a:p>
            <a:r>
              <a:rPr lang="en-US" sz="1200" dirty="0">
                <a:solidFill>
                  <a:srgbClr val="C00000"/>
                </a:solidFill>
              </a:rPr>
              <a:t>w</a:t>
            </a:r>
            <a:r>
              <a:rPr lang="en-US" sz="1200" baseline="-25000" dirty="0">
                <a:solidFill>
                  <a:srgbClr val="C00000"/>
                </a:solidFill>
              </a:rPr>
              <a:t>6</a:t>
            </a:r>
          </a:p>
        </p:txBody>
      </p:sp>
      <p:cxnSp>
        <p:nvCxnSpPr>
          <p:cNvPr id="19" name="Curved Connector 18"/>
          <p:cNvCxnSpPr>
            <a:stCxn id="7" idx="5"/>
            <a:endCxn id="8" idx="4"/>
          </p:cNvCxnSpPr>
          <p:nvPr/>
        </p:nvCxnSpPr>
        <p:spPr>
          <a:xfrm rot="16200000" flipH="1">
            <a:off x="3557127" y="4433769"/>
            <a:ext cx="17840" cy="763003"/>
          </a:xfrm>
          <a:prstGeom prst="curvedConnector3">
            <a:avLst>
              <a:gd name="adj1" fmla="val 138139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7" idx="5"/>
          </p:cNvCxnSpPr>
          <p:nvPr/>
        </p:nvCxnSpPr>
        <p:spPr>
          <a:xfrm rot="5400000" flipH="1" flipV="1">
            <a:off x="3349407" y="4615141"/>
            <a:ext cx="26351" cy="356067"/>
          </a:xfrm>
          <a:prstGeom prst="curvedConnector4">
            <a:avLst>
              <a:gd name="adj1" fmla="val -867552"/>
              <a:gd name="adj2" fmla="val 94711"/>
            </a:avLst>
          </a:prstGeom>
          <a:ln>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38228" y="5008860"/>
            <a:ext cx="1481417" cy="261610"/>
          </a:xfrm>
          <a:prstGeom prst="rect">
            <a:avLst/>
          </a:prstGeom>
          <a:noFill/>
        </p:spPr>
        <p:txBody>
          <a:bodyPr wrap="square" rtlCol="0">
            <a:spAutoFit/>
          </a:bodyPr>
          <a:lstStyle/>
          <a:p>
            <a:r>
              <a:rPr lang="en-US" sz="1100" dirty="0" err="1"/>
              <a:t>Endofunction</a:t>
            </a:r>
            <a:endParaRPr lang="en-US" sz="1100" dirty="0"/>
          </a:p>
        </p:txBody>
      </p:sp>
      <p:cxnSp>
        <p:nvCxnSpPr>
          <p:cNvPr id="22" name="Curved Connector 21"/>
          <p:cNvCxnSpPr>
            <a:stCxn id="15" idx="2"/>
            <a:endCxn id="12" idx="4"/>
          </p:cNvCxnSpPr>
          <p:nvPr/>
        </p:nvCxnSpPr>
        <p:spPr>
          <a:xfrm rot="16200000" flipH="1">
            <a:off x="6283666" y="2714972"/>
            <a:ext cx="82422" cy="4136021"/>
          </a:xfrm>
          <a:prstGeom prst="curvedConnector3">
            <a:avLst>
              <a:gd name="adj1" fmla="val 377353"/>
            </a:avLst>
          </a:prstGeom>
          <a:ln>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0" idx="4"/>
            <a:endCxn id="11" idx="5"/>
          </p:cNvCxnSpPr>
          <p:nvPr/>
        </p:nvCxnSpPr>
        <p:spPr>
          <a:xfrm rot="5400000" flipH="1" flipV="1">
            <a:off x="6032681" y="3455145"/>
            <a:ext cx="17840" cy="2720251"/>
          </a:xfrm>
          <a:prstGeom prst="curvedConnector3">
            <a:avLst>
              <a:gd name="adj1" fmla="val 2006704"/>
            </a:avLst>
          </a:prstGeom>
          <a:ln>
            <a:prstDash val="sysDot"/>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64339" y="4505230"/>
            <a:ext cx="1631071" cy="261610"/>
          </a:xfrm>
          <a:prstGeom prst="rect">
            <a:avLst/>
          </a:prstGeom>
          <a:noFill/>
        </p:spPr>
        <p:txBody>
          <a:bodyPr wrap="square" rtlCol="0">
            <a:spAutoFit/>
          </a:bodyPr>
          <a:lstStyle/>
          <a:p>
            <a:r>
              <a:rPr lang="en-US" sz="1100" dirty="0"/>
              <a:t>Monotonically Increasing</a:t>
            </a:r>
          </a:p>
        </p:txBody>
      </p:sp>
      <p:cxnSp>
        <p:nvCxnSpPr>
          <p:cNvPr id="25" name="Curved Connector 24"/>
          <p:cNvCxnSpPr>
            <a:stCxn id="9" idx="4"/>
            <a:endCxn id="11" idx="4"/>
          </p:cNvCxnSpPr>
          <p:nvPr/>
        </p:nvCxnSpPr>
        <p:spPr>
          <a:xfrm rot="16200000" flipH="1">
            <a:off x="5793902" y="3276972"/>
            <a:ext cx="12700" cy="3094437"/>
          </a:xfrm>
          <a:prstGeom prst="curvedConnector3">
            <a:avLst>
              <a:gd name="adj1" fmla="val 363396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0" idx="4"/>
            <a:endCxn id="11" idx="4"/>
          </p:cNvCxnSpPr>
          <p:nvPr/>
        </p:nvCxnSpPr>
        <p:spPr>
          <a:xfrm rot="16200000" flipH="1">
            <a:off x="6011301" y="3494369"/>
            <a:ext cx="12700" cy="2659643"/>
          </a:xfrm>
          <a:prstGeom prst="curvedConnector3">
            <a:avLst>
              <a:gd name="adj1" fmla="val 180000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88" y="5582815"/>
            <a:ext cx="12192000" cy="584775"/>
          </a:xfrm>
          <a:prstGeom prst="rect">
            <a:avLst/>
          </a:prstGeom>
          <a:noFill/>
        </p:spPr>
        <p:txBody>
          <a:bodyPr wrap="square" rtlCol="0">
            <a:spAutoFit/>
          </a:bodyPr>
          <a:lstStyle/>
          <a:p>
            <a:pPr algn="ctr"/>
            <a:r>
              <a:rPr lang="en-US" sz="3200" b="1" dirty="0">
                <a:solidFill>
                  <a:schemeClr val="accent2"/>
                </a:solidFill>
              </a:rPr>
              <a:t>Solvable in O(n</a:t>
            </a:r>
            <a:r>
              <a:rPr lang="en-US" sz="3200" b="1" baseline="30000" dirty="0">
                <a:solidFill>
                  <a:schemeClr val="accent2"/>
                </a:solidFill>
              </a:rPr>
              <a:t>2</a:t>
            </a:r>
            <a:r>
              <a:rPr lang="el-GR" sz="3200" b="1" dirty="0">
                <a:solidFill>
                  <a:schemeClr val="accent2"/>
                </a:solidFill>
              </a:rPr>
              <a:t>ε</a:t>
            </a:r>
            <a:r>
              <a:rPr lang="en-US" sz="3200" b="1" dirty="0">
                <a:solidFill>
                  <a:schemeClr val="accent2"/>
                </a:solidFill>
              </a:rPr>
              <a:t>) time with simple dynamic programming!</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36159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chemeClr val="accent2"/>
                </a:solidFill>
              </a:rPr>
              <a:t>The Security-Bandwidth Trade-off</a:t>
            </a:r>
            <a:endParaRPr lang="en-US" sz="3200" dirty="0"/>
          </a:p>
        </p:txBody>
      </p:sp>
      <p:cxnSp>
        <p:nvCxnSpPr>
          <p:cNvPr id="5" name="Straight Arrow Connector 4"/>
          <p:cNvCxnSpPr/>
          <p:nvPr/>
        </p:nvCxnSpPr>
        <p:spPr>
          <a:xfrm flipV="1">
            <a:off x="2619854" y="1983751"/>
            <a:ext cx="7194431" cy="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735715" y="1656090"/>
            <a:ext cx="1940944" cy="369332"/>
          </a:xfrm>
          <a:prstGeom prst="rect">
            <a:avLst/>
          </a:prstGeom>
          <a:noFill/>
        </p:spPr>
        <p:txBody>
          <a:bodyPr wrap="square" rtlCol="0">
            <a:spAutoFit/>
          </a:bodyPr>
          <a:lstStyle/>
          <a:p>
            <a:pPr algn="ctr"/>
            <a:r>
              <a:rPr lang="en-US" dirty="0">
                <a:solidFill>
                  <a:srgbClr val="C00000"/>
                </a:solidFill>
              </a:rPr>
              <a:t>Website sizes</a:t>
            </a:r>
          </a:p>
        </p:txBody>
      </p:sp>
      <p:sp>
        <p:nvSpPr>
          <p:cNvPr id="7" name="Oval 6"/>
          <p:cNvSpPr/>
          <p:nvPr/>
        </p:nvSpPr>
        <p:spPr>
          <a:xfrm>
            <a:off x="3128813" y="1906117"/>
            <a:ext cx="171428" cy="121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52425" y="1906117"/>
            <a:ext cx="171428" cy="121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51557" y="1906117"/>
            <a:ext cx="171428" cy="121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86351" y="1906117"/>
            <a:ext cx="171428" cy="121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345994" y="1906117"/>
            <a:ext cx="171428" cy="121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397761" y="1906117"/>
            <a:ext cx="171428" cy="1218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031604" y="1682889"/>
            <a:ext cx="365837" cy="276999"/>
          </a:xfrm>
          <a:prstGeom prst="rect">
            <a:avLst/>
          </a:prstGeom>
          <a:noFill/>
        </p:spPr>
        <p:txBody>
          <a:bodyPr wrap="square" rtlCol="0">
            <a:spAutoFit/>
          </a:bodyPr>
          <a:lstStyle/>
          <a:p>
            <a:r>
              <a:rPr lang="en-US" sz="1200" dirty="0">
                <a:solidFill>
                  <a:srgbClr val="C00000"/>
                </a:solidFill>
              </a:rPr>
              <a:t>w</a:t>
            </a:r>
            <a:r>
              <a:rPr lang="en-US" sz="1200" baseline="-25000" dirty="0">
                <a:solidFill>
                  <a:srgbClr val="C00000"/>
                </a:solidFill>
              </a:rPr>
              <a:t>1</a:t>
            </a:r>
          </a:p>
        </p:txBody>
      </p:sp>
      <p:sp>
        <p:nvSpPr>
          <p:cNvPr id="14" name="TextBox 13"/>
          <p:cNvSpPr txBox="1"/>
          <p:nvPr/>
        </p:nvSpPr>
        <p:spPr>
          <a:xfrm>
            <a:off x="4610227" y="1682895"/>
            <a:ext cx="365837" cy="276999"/>
          </a:xfrm>
          <a:prstGeom prst="rect">
            <a:avLst/>
          </a:prstGeom>
          <a:noFill/>
        </p:spPr>
        <p:txBody>
          <a:bodyPr wrap="square" rtlCol="0">
            <a:spAutoFit/>
          </a:bodyPr>
          <a:lstStyle/>
          <a:p>
            <a:r>
              <a:rPr lang="en-US" sz="1200" dirty="0">
                <a:solidFill>
                  <a:srgbClr val="C00000"/>
                </a:solidFill>
              </a:rPr>
              <a:t>w</a:t>
            </a:r>
            <a:r>
              <a:rPr lang="en-US" sz="1200" baseline="-25000" dirty="0">
                <a:solidFill>
                  <a:srgbClr val="C00000"/>
                </a:solidFill>
              </a:rPr>
              <a:t>4</a:t>
            </a:r>
          </a:p>
        </p:txBody>
      </p:sp>
      <p:sp>
        <p:nvSpPr>
          <p:cNvPr id="15" name="TextBox 14"/>
          <p:cNvSpPr txBox="1"/>
          <p:nvPr/>
        </p:nvSpPr>
        <p:spPr>
          <a:xfrm>
            <a:off x="7264288" y="1680023"/>
            <a:ext cx="365837" cy="276999"/>
          </a:xfrm>
          <a:prstGeom prst="rect">
            <a:avLst/>
          </a:prstGeom>
          <a:noFill/>
        </p:spPr>
        <p:txBody>
          <a:bodyPr wrap="square" rtlCol="0">
            <a:spAutoFit/>
          </a:bodyPr>
          <a:lstStyle/>
          <a:p>
            <a:r>
              <a:rPr lang="en-US" sz="1200" dirty="0">
                <a:solidFill>
                  <a:srgbClr val="C00000"/>
                </a:solidFill>
              </a:rPr>
              <a:t>w</a:t>
            </a:r>
            <a:r>
              <a:rPr lang="en-US" sz="1200" baseline="-25000" dirty="0">
                <a:solidFill>
                  <a:srgbClr val="C00000"/>
                </a:solidFill>
              </a:rPr>
              <a:t>5</a:t>
            </a:r>
          </a:p>
        </p:txBody>
      </p:sp>
      <p:sp>
        <p:nvSpPr>
          <p:cNvPr id="16" name="TextBox 15"/>
          <p:cNvSpPr txBox="1"/>
          <p:nvPr/>
        </p:nvSpPr>
        <p:spPr>
          <a:xfrm>
            <a:off x="8331088" y="1685777"/>
            <a:ext cx="365837" cy="276999"/>
          </a:xfrm>
          <a:prstGeom prst="rect">
            <a:avLst/>
          </a:prstGeom>
          <a:noFill/>
        </p:spPr>
        <p:txBody>
          <a:bodyPr wrap="square" rtlCol="0">
            <a:spAutoFit/>
          </a:bodyPr>
          <a:lstStyle/>
          <a:p>
            <a:r>
              <a:rPr lang="en-US" sz="1200" dirty="0">
                <a:solidFill>
                  <a:srgbClr val="C00000"/>
                </a:solidFill>
              </a:rPr>
              <a:t>w</a:t>
            </a:r>
            <a:r>
              <a:rPr lang="en-US" sz="1200" baseline="-25000" dirty="0">
                <a:solidFill>
                  <a:srgbClr val="C00000"/>
                </a:solidFill>
              </a:rPr>
              <a:t>6</a:t>
            </a:r>
          </a:p>
        </p:txBody>
      </p:sp>
      <p:sp>
        <p:nvSpPr>
          <p:cNvPr id="17" name="TextBox 16"/>
          <p:cNvSpPr txBox="1"/>
          <p:nvPr/>
        </p:nvSpPr>
        <p:spPr>
          <a:xfrm>
            <a:off x="3855500" y="1671401"/>
            <a:ext cx="365837" cy="276999"/>
          </a:xfrm>
          <a:prstGeom prst="rect">
            <a:avLst/>
          </a:prstGeom>
          <a:noFill/>
        </p:spPr>
        <p:txBody>
          <a:bodyPr wrap="square" rtlCol="0">
            <a:spAutoFit/>
          </a:bodyPr>
          <a:lstStyle/>
          <a:p>
            <a:r>
              <a:rPr lang="en-US" sz="1200" dirty="0">
                <a:solidFill>
                  <a:srgbClr val="C00000"/>
                </a:solidFill>
              </a:rPr>
              <a:t>w</a:t>
            </a:r>
            <a:r>
              <a:rPr lang="en-US" sz="1200" baseline="-25000" dirty="0">
                <a:solidFill>
                  <a:srgbClr val="C00000"/>
                </a:solidFill>
              </a:rPr>
              <a:t>2</a:t>
            </a:r>
          </a:p>
        </p:txBody>
      </p:sp>
      <p:sp>
        <p:nvSpPr>
          <p:cNvPr id="18" name="TextBox 17"/>
          <p:cNvSpPr txBox="1"/>
          <p:nvPr/>
        </p:nvSpPr>
        <p:spPr>
          <a:xfrm>
            <a:off x="4173684" y="1667173"/>
            <a:ext cx="365837" cy="276999"/>
          </a:xfrm>
          <a:prstGeom prst="rect">
            <a:avLst/>
          </a:prstGeom>
          <a:noFill/>
        </p:spPr>
        <p:txBody>
          <a:bodyPr wrap="square" rtlCol="0">
            <a:spAutoFit/>
          </a:bodyPr>
          <a:lstStyle/>
          <a:p>
            <a:r>
              <a:rPr lang="en-US" sz="1200" dirty="0">
                <a:solidFill>
                  <a:srgbClr val="C00000"/>
                </a:solidFill>
              </a:rPr>
              <a:t>w</a:t>
            </a:r>
            <a:r>
              <a:rPr lang="en-US" sz="1200" baseline="-25000" dirty="0">
                <a:solidFill>
                  <a:srgbClr val="C00000"/>
                </a:solidFill>
              </a:rPr>
              <a:t>3</a:t>
            </a:r>
          </a:p>
        </p:txBody>
      </p:sp>
      <p:sp>
        <p:nvSpPr>
          <p:cNvPr id="19" name="Rectangle 18"/>
          <p:cNvSpPr/>
          <p:nvPr/>
        </p:nvSpPr>
        <p:spPr>
          <a:xfrm>
            <a:off x="2966079" y="1765025"/>
            <a:ext cx="2009984" cy="34632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225499" y="1783859"/>
            <a:ext cx="1471427" cy="346327"/>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37363" y="1982217"/>
            <a:ext cx="2275122" cy="338554"/>
          </a:xfrm>
          <a:prstGeom prst="rect">
            <a:avLst/>
          </a:prstGeom>
          <a:noFill/>
        </p:spPr>
        <p:txBody>
          <a:bodyPr wrap="square" rtlCol="0">
            <a:spAutoFit/>
          </a:bodyPr>
          <a:lstStyle/>
          <a:p>
            <a:r>
              <a:rPr lang="en-US" sz="1600" dirty="0">
                <a:solidFill>
                  <a:srgbClr val="C00000"/>
                </a:solidFill>
              </a:rPr>
              <a:t>OH = </a:t>
            </a:r>
            <a:r>
              <a:rPr lang="en-US" sz="1600" dirty="0" smtClean="0">
                <a:solidFill>
                  <a:srgbClr val="C00000"/>
                </a:solidFill>
              </a:rPr>
              <a:t>(4W</a:t>
            </a:r>
            <a:r>
              <a:rPr lang="en-US" sz="1600" baseline="-25000" dirty="0" smtClean="0">
                <a:solidFill>
                  <a:srgbClr val="C00000"/>
                </a:solidFill>
              </a:rPr>
              <a:t>4</a:t>
            </a:r>
            <a:r>
              <a:rPr lang="en-US" sz="1600" dirty="0" smtClean="0">
                <a:solidFill>
                  <a:srgbClr val="C00000"/>
                </a:solidFill>
              </a:rPr>
              <a:t> </a:t>
            </a:r>
            <a:r>
              <a:rPr lang="en-US" sz="1600" dirty="0">
                <a:solidFill>
                  <a:srgbClr val="C00000"/>
                </a:solidFill>
              </a:rPr>
              <a:t>+ </a:t>
            </a:r>
            <a:r>
              <a:rPr lang="en-US" sz="1600" dirty="0" smtClean="0">
                <a:solidFill>
                  <a:srgbClr val="C00000"/>
                </a:solidFill>
              </a:rPr>
              <a:t>2W</a:t>
            </a:r>
            <a:r>
              <a:rPr lang="en-US" sz="1600" baseline="-25000" dirty="0" smtClean="0">
                <a:solidFill>
                  <a:srgbClr val="C00000"/>
                </a:solidFill>
              </a:rPr>
              <a:t>6</a:t>
            </a:r>
            <a:r>
              <a:rPr lang="en-US" sz="1600" dirty="0" smtClean="0">
                <a:solidFill>
                  <a:srgbClr val="C00000"/>
                </a:solidFill>
              </a:rPr>
              <a:t> )/(</a:t>
            </a:r>
            <a:r>
              <a:rPr lang="el-GR" sz="1600" dirty="0" smtClean="0">
                <a:solidFill>
                  <a:srgbClr val="C00000"/>
                </a:solidFill>
              </a:rPr>
              <a:t>Σ</a:t>
            </a:r>
            <a:r>
              <a:rPr lang="en-US" sz="1600" dirty="0" smtClean="0">
                <a:solidFill>
                  <a:srgbClr val="C00000"/>
                </a:solidFill>
              </a:rPr>
              <a:t>W</a:t>
            </a:r>
            <a:r>
              <a:rPr lang="en-US" sz="1600" baseline="-25000" dirty="0" smtClean="0">
                <a:solidFill>
                  <a:srgbClr val="C00000"/>
                </a:solidFill>
              </a:rPr>
              <a:t>i</a:t>
            </a:r>
            <a:r>
              <a:rPr lang="en-US" sz="1600" dirty="0" smtClean="0">
                <a:solidFill>
                  <a:srgbClr val="C00000"/>
                </a:solidFill>
              </a:rPr>
              <a:t>)</a:t>
            </a:r>
            <a:endParaRPr lang="en-US" sz="1600" baseline="-25000" dirty="0">
              <a:solidFill>
                <a:srgbClr val="C00000"/>
              </a:solidFill>
            </a:endParaRPr>
          </a:p>
        </p:txBody>
      </p:sp>
      <p:pic>
        <p:nvPicPr>
          <p:cNvPr id="22" name="Picture 21"/>
          <p:cNvPicPr>
            <a:picLocks noChangeAspect="1"/>
          </p:cNvPicPr>
          <p:nvPr/>
        </p:nvPicPr>
        <p:blipFill>
          <a:blip r:embed="rId3"/>
          <a:stretch>
            <a:fillRect/>
          </a:stretch>
        </p:blipFill>
        <p:spPr>
          <a:xfrm>
            <a:off x="2943178" y="2328290"/>
            <a:ext cx="5809325" cy="3491463"/>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15</a:t>
            </a:fld>
            <a:endParaRPr lang="en-US" dirty="0"/>
          </a:p>
        </p:txBody>
      </p:sp>
      <p:sp>
        <p:nvSpPr>
          <p:cNvPr id="4" name="Left Brace 3"/>
          <p:cNvSpPr/>
          <p:nvPr/>
        </p:nvSpPr>
        <p:spPr>
          <a:xfrm>
            <a:off x="2198451" y="1507787"/>
            <a:ext cx="291830" cy="9029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972766" y="1498062"/>
            <a:ext cx="1225685" cy="923330"/>
          </a:xfrm>
          <a:prstGeom prst="rect">
            <a:avLst/>
          </a:prstGeom>
          <a:noFill/>
        </p:spPr>
        <p:txBody>
          <a:bodyPr wrap="square" rtlCol="0">
            <a:spAutoFit/>
          </a:bodyPr>
          <a:lstStyle/>
          <a:p>
            <a:r>
              <a:rPr lang="en-US" dirty="0" smtClean="0"/>
              <a:t>n = 6</a:t>
            </a:r>
          </a:p>
          <a:p>
            <a:r>
              <a:rPr lang="en-US" dirty="0" smtClean="0"/>
              <a:t>ε = 1/3</a:t>
            </a:r>
          </a:p>
          <a:p>
            <a:r>
              <a:rPr lang="en-US" dirty="0" smtClean="0"/>
              <a:t>OPT’</a:t>
            </a:r>
            <a:endParaRPr lang="en-US" dirty="0"/>
          </a:p>
        </p:txBody>
      </p:sp>
      <p:sp>
        <p:nvSpPr>
          <p:cNvPr id="25" name="TextBox 24"/>
          <p:cNvSpPr txBox="1"/>
          <p:nvPr/>
        </p:nvSpPr>
        <p:spPr>
          <a:xfrm>
            <a:off x="4442257" y="5877751"/>
            <a:ext cx="3642512" cy="369332"/>
          </a:xfrm>
          <a:prstGeom prst="rect">
            <a:avLst/>
          </a:prstGeom>
          <a:noFill/>
        </p:spPr>
        <p:txBody>
          <a:bodyPr wrap="square" rtlCol="0">
            <a:spAutoFit/>
          </a:bodyPr>
          <a:lstStyle/>
          <a:p>
            <a:r>
              <a:rPr lang="en-US" dirty="0" smtClean="0"/>
              <a:t>Accuracy of </a:t>
            </a:r>
            <a:r>
              <a:rPr lang="en-US" dirty="0" err="1" smtClean="0"/>
              <a:t>Panchenko</a:t>
            </a:r>
            <a:r>
              <a:rPr lang="en-US" dirty="0" smtClean="0"/>
              <a:t> Classifier</a:t>
            </a:r>
            <a:endParaRPr lang="en-US" dirty="0"/>
          </a:p>
        </p:txBody>
      </p:sp>
    </p:spTree>
    <p:extLst>
      <p:ext uri="{BB962C8B-B14F-4D97-AF65-F5344CB8AC3E}">
        <p14:creationId xmlns:p14="http://schemas.microsoft.com/office/powerpoint/2010/main" val="137594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16</a:t>
            </a:fld>
            <a:endParaRPr lang="en-US" dirty="0"/>
          </a:p>
        </p:txBody>
      </p:sp>
      <p:sp>
        <p:nvSpPr>
          <p:cNvPr id="3" name="Title 2"/>
          <p:cNvSpPr>
            <a:spLocks noGrp="1"/>
          </p:cNvSpPr>
          <p:nvPr>
            <p:ph type="title"/>
          </p:nvPr>
        </p:nvSpPr>
        <p:spPr/>
        <p:txBody>
          <a:bodyPr>
            <a:normAutofit/>
          </a:bodyPr>
          <a:lstStyle/>
          <a:p>
            <a:pPr algn="ctr"/>
            <a:r>
              <a:rPr lang="en-US" sz="3200" dirty="0" smtClean="0">
                <a:solidFill>
                  <a:schemeClr val="accent2"/>
                </a:solidFill>
              </a:rPr>
              <a:t>Conclusions</a:t>
            </a:r>
            <a:endParaRPr lang="en-US" sz="3200" dirty="0">
              <a:solidFill>
                <a:schemeClr val="accent2"/>
              </a:solidFill>
            </a:endParaRPr>
          </a:p>
        </p:txBody>
      </p:sp>
      <p:sp>
        <p:nvSpPr>
          <p:cNvPr id="4" name="Content Placeholder 3"/>
          <p:cNvSpPr>
            <a:spLocks noGrp="1"/>
          </p:cNvSpPr>
          <p:nvPr>
            <p:ph idx="1"/>
          </p:nvPr>
        </p:nvSpPr>
        <p:spPr/>
        <p:txBody>
          <a:bodyPr/>
          <a:lstStyle/>
          <a:p>
            <a:r>
              <a:rPr lang="en-US" dirty="0">
                <a:solidFill>
                  <a:schemeClr val="accent2"/>
                </a:solidFill>
              </a:rPr>
              <a:t>Foundations: Understand what…</a:t>
            </a:r>
          </a:p>
          <a:p>
            <a:pPr lvl="1"/>
            <a:r>
              <a:rPr lang="en-US" b="1" dirty="0"/>
              <a:t>It means for a defense to be secure.</a:t>
            </a:r>
          </a:p>
          <a:p>
            <a:pPr lvl="1"/>
            <a:r>
              <a:rPr lang="en-US" b="1" dirty="0"/>
              <a:t>The security-overhead trade-off curve looks like.</a:t>
            </a:r>
          </a:p>
          <a:p>
            <a:pPr lvl="1"/>
            <a:endParaRPr lang="en-US" dirty="0"/>
          </a:p>
          <a:p>
            <a:r>
              <a:rPr lang="en-US" dirty="0">
                <a:solidFill>
                  <a:schemeClr val="accent2"/>
                </a:solidFill>
              </a:rPr>
              <a:t>Constructions: Build defenses that…</a:t>
            </a:r>
          </a:p>
          <a:p>
            <a:pPr lvl="1"/>
            <a:r>
              <a:rPr lang="en-US" b="1" dirty="0"/>
              <a:t>Can provide security guarantees.</a:t>
            </a:r>
          </a:p>
          <a:p>
            <a:pPr lvl="1"/>
            <a:r>
              <a:rPr lang="en-US" b="1" dirty="0"/>
              <a:t>Are efficient.</a:t>
            </a:r>
          </a:p>
          <a:p>
            <a:pPr lvl="1"/>
            <a:endParaRPr lang="en-US" dirty="0"/>
          </a:p>
          <a:p>
            <a:r>
              <a:rPr lang="en-US" dirty="0">
                <a:solidFill>
                  <a:schemeClr val="accent2"/>
                </a:solidFill>
              </a:rPr>
              <a:t>Evaluation: Allow researchers to…</a:t>
            </a:r>
          </a:p>
          <a:p>
            <a:pPr lvl="1"/>
            <a:r>
              <a:rPr lang="en-US" dirty="0"/>
              <a:t>Translate closed-world results into open-world approximations.</a:t>
            </a:r>
          </a:p>
          <a:p>
            <a:pPr lvl="1"/>
            <a:r>
              <a:rPr lang="en-US" b="1" dirty="0"/>
              <a:t>Compare defenses with different trade-offs.</a:t>
            </a:r>
          </a:p>
          <a:p>
            <a:endParaRPr lang="en-US" dirty="0"/>
          </a:p>
          <a:p>
            <a:endParaRPr lang="en-US" dirty="0"/>
          </a:p>
        </p:txBody>
      </p:sp>
    </p:spTree>
    <p:extLst>
      <p:ext uri="{BB962C8B-B14F-4D97-AF65-F5344CB8AC3E}">
        <p14:creationId xmlns:p14="http://schemas.microsoft.com/office/powerpoint/2010/main" val="4294495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Anonymity on the Internet</a:t>
            </a:r>
            <a:endParaRPr lang="en-US" dirty="0"/>
          </a:p>
        </p:txBody>
      </p:sp>
      <p:sp>
        <p:nvSpPr>
          <p:cNvPr id="3" name="Content Placeholder 2"/>
          <p:cNvSpPr>
            <a:spLocks noGrp="1"/>
          </p:cNvSpPr>
          <p:nvPr>
            <p:ph idx="1"/>
          </p:nvPr>
        </p:nvSpPr>
        <p:spPr/>
        <p:txBody>
          <a:bodyPr/>
          <a:lstStyle/>
          <a:p>
            <a:r>
              <a:rPr lang="en-US" b="1" dirty="0" smtClean="0"/>
              <a:t>Challenge: </a:t>
            </a:r>
            <a:r>
              <a:rPr lang="en-US" dirty="0" smtClean="0"/>
              <a:t>By observing Internet traffic one can infer who is talking to whom</a:t>
            </a:r>
          </a:p>
          <a:p>
            <a:pPr lvl="1"/>
            <a:r>
              <a:rPr lang="en-US" b="1" dirty="0" smtClean="0"/>
              <a:t>Meta data is the message!</a:t>
            </a:r>
            <a:endParaRPr lang="en-US" dirty="0" smtClean="0"/>
          </a:p>
          <a:p>
            <a:pPr lvl="1"/>
            <a:r>
              <a:rPr lang="en-US" dirty="0" smtClean="0"/>
              <a:t>Track communications over time… </a:t>
            </a:r>
          </a:p>
          <a:p>
            <a:pPr lvl="2"/>
            <a:r>
              <a:rPr lang="en-US" dirty="0" smtClean="0"/>
              <a:t>…behaviors, interests, activities</a:t>
            </a:r>
          </a:p>
          <a:p>
            <a:pPr lvl="2"/>
            <a:endParaRPr lang="en-US" dirty="0" smtClean="0"/>
          </a:p>
          <a:p>
            <a:r>
              <a:rPr lang="en-US" b="1" dirty="0" smtClean="0"/>
              <a:t>Tor </a:t>
            </a:r>
            <a:r>
              <a:rPr lang="en-US" dirty="0" smtClean="0"/>
              <a:t>aims to solve this:</a:t>
            </a:r>
          </a:p>
          <a:p>
            <a:r>
              <a:rPr lang="en-US" b="1" dirty="0"/>
              <a:t> </a:t>
            </a:r>
            <a:r>
              <a:rPr lang="en-US" b="1" dirty="0" smtClean="0"/>
              <a:t>     </a:t>
            </a:r>
            <a:endParaRPr lang="en-US" b="1" dirty="0"/>
          </a:p>
        </p:txBody>
      </p:sp>
      <p:grpSp>
        <p:nvGrpSpPr>
          <p:cNvPr id="15" name="Group 14"/>
          <p:cNvGrpSpPr/>
          <p:nvPr/>
        </p:nvGrpSpPr>
        <p:grpSpPr>
          <a:xfrm>
            <a:off x="304802" y="3869836"/>
            <a:ext cx="1319676" cy="1083167"/>
            <a:chOff x="41275" y="3941763"/>
            <a:chExt cx="1536216" cy="1833562"/>
          </a:xfrm>
        </p:grpSpPr>
        <p:pic>
          <p:nvPicPr>
            <p:cNvPr id="16" name="Picture 15"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1275" y="3941763"/>
              <a:ext cx="1536216" cy="1833562"/>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02836" y="4083461"/>
              <a:ext cx="456796" cy="569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23" name="Cloud 22"/>
          <p:cNvSpPr/>
          <p:nvPr/>
        </p:nvSpPr>
        <p:spPr>
          <a:xfrm>
            <a:off x="10261600" y="4522116"/>
            <a:ext cx="2032000" cy="1375879"/>
          </a:xfrm>
          <a:prstGeom prst="cloud">
            <a:avLst/>
          </a:prstGeom>
          <a:solidFill>
            <a:schemeClr val="tx2">
              <a:lumMod val="25000"/>
              <a:lumOff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a:endParaRPr lang="en-CA">
              <a:solidFill>
                <a:prstClr val="white"/>
              </a:solidFill>
              <a:latin typeface="Corbel"/>
            </a:endParaRPr>
          </a:p>
        </p:txBody>
      </p:sp>
      <p:cxnSp>
        <p:nvCxnSpPr>
          <p:cNvPr id="25" name="Straight Connector 24"/>
          <p:cNvCxnSpPr/>
          <p:nvPr/>
        </p:nvCxnSpPr>
        <p:spPr>
          <a:xfrm rot="267237">
            <a:off x="1684768" y="4782119"/>
            <a:ext cx="3251200" cy="0"/>
          </a:xfrm>
          <a:prstGeom prst="line">
            <a:avLst/>
          </a:prstGeom>
        </p:spPr>
        <p:style>
          <a:lnRef idx="3">
            <a:schemeClr val="dk1"/>
          </a:lnRef>
          <a:fillRef idx="0">
            <a:schemeClr val="dk1"/>
          </a:fillRef>
          <a:effectRef idx="2">
            <a:schemeClr val="dk1"/>
          </a:effectRef>
          <a:fontRef idx="minor">
            <a:schemeClr val="tx1"/>
          </a:fontRef>
        </p:style>
      </p:cxnSp>
      <p:sp>
        <p:nvSpPr>
          <p:cNvPr id="38" name="Cloud 37"/>
          <p:cNvSpPr/>
          <p:nvPr/>
        </p:nvSpPr>
        <p:spPr>
          <a:xfrm>
            <a:off x="4470400" y="4293513"/>
            <a:ext cx="3048000" cy="16002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en-US" sz="2400" b="1" dirty="0" smtClean="0">
                <a:solidFill>
                  <a:prstClr val="black"/>
                </a:solidFill>
                <a:latin typeface="Gill Sans"/>
                <a:cs typeface="Gill Sans"/>
              </a:rPr>
              <a:t>Tor</a:t>
            </a:r>
            <a:endParaRPr lang="en-US" b="1" dirty="0">
              <a:solidFill>
                <a:prstClr val="black"/>
              </a:solidFill>
              <a:latin typeface="Gill Sans"/>
              <a:cs typeface="Gill Sans"/>
            </a:endParaRPr>
          </a:p>
        </p:txBody>
      </p:sp>
      <p:cxnSp>
        <p:nvCxnSpPr>
          <p:cNvPr id="40" name="Straight Connector 39"/>
          <p:cNvCxnSpPr/>
          <p:nvPr/>
        </p:nvCxnSpPr>
        <p:spPr>
          <a:xfrm>
            <a:off x="7518400" y="5207913"/>
            <a:ext cx="3251200" cy="0"/>
          </a:xfrm>
          <a:prstGeom prst="line">
            <a:avLst/>
          </a:prstGeom>
        </p:spPr>
        <p:style>
          <a:lnRef idx="3">
            <a:schemeClr val="dk1"/>
          </a:lnRef>
          <a:fillRef idx="0">
            <a:schemeClr val="dk1"/>
          </a:fillRef>
          <a:effectRef idx="2">
            <a:schemeClr val="dk1"/>
          </a:effectRef>
          <a:fontRef idx="minor">
            <a:schemeClr val="tx1"/>
          </a:fontRef>
        </p:style>
      </p:cxnSp>
      <p:pic>
        <p:nvPicPr>
          <p:cNvPr id="48" name="Picture 47"/>
          <p:cNvPicPr>
            <a:picLocks noChangeAspect="1"/>
          </p:cNvPicPr>
          <p:nvPr/>
        </p:nvPicPr>
        <p:blipFill>
          <a:blip r:embed="rId5"/>
          <a:stretch>
            <a:fillRect/>
          </a:stretch>
        </p:blipFill>
        <p:spPr>
          <a:xfrm>
            <a:off x="10565185" y="4648203"/>
            <a:ext cx="1525217" cy="1143913"/>
          </a:xfrm>
          <a:prstGeom prst="rect">
            <a:avLst/>
          </a:prstGeom>
        </p:spPr>
      </p:pic>
      <p:sp>
        <p:nvSpPr>
          <p:cNvPr id="128" name="Rounded Rectangular Callout 127"/>
          <p:cNvSpPr/>
          <p:nvPr/>
        </p:nvSpPr>
        <p:spPr>
          <a:xfrm>
            <a:off x="7416800" y="6096000"/>
            <a:ext cx="3251200" cy="533400"/>
          </a:xfrm>
          <a:prstGeom prst="wedgeRoundRectCallout">
            <a:avLst>
              <a:gd name="adj1" fmla="val -7620"/>
              <a:gd name="adj2" fmla="val -19306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en-US" dirty="0" smtClean="0">
                <a:solidFill>
                  <a:prstClr val="black"/>
                </a:solidFill>
                <a:latin typeface="Gill Sans"/>
                <a:cs typeface="Gill Sans"/>
              </a:rPr>
              <a:t>Does not know source</a:t>
            </a:r>
            <a:endParaRPr lang="en-US" dirty="0">
              <a:solidFill>
                <a:prstClr val="black"/>
              </a:solidFill>
              <a:latin typeface="Gill Sans"/>
              <a:cs typeface="Gill Sans"/>
            </a:endParaRPr>
          </a:p>
        </p:txBody>
      </p:sp>
      <p:sp>
        <p:nvSpPr>
          <p:cNvPr id="129" name="Rounded Rectangular Callout 128"/>
          <p:cNvSpPr/>
          <p:nvPr/>
        </p:nvSpPr>
        <p:spPr>
          <a:xfrm>
            <a:off x="609600" y="5562600"/>
            <a:ext cx="3759200" cy="533400"/>
          </a:xfrm>
          <a:prstGeom prst="wedgeRoundRectCallout">
            <a:avLst>
              <a:gd name="adj1" fmla="val 13080"/>
              <a:gd name="adj2" fmla="val -18256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914400"/>
            <a:r>
              <a:rPr lang="en-US" dirty="0" smtClean="0">
                <a:solidFill>
                  <a:prstClr val="black"/>
                </a:solidFill>
                <a:latin typeface="Gill Sans"/>
                <a:cs typeface="Gill Sans"/>
              </a:rPr>
              <a:t>Does not know destination</a:t>
            </a:r>
            <a:endParaRPr lang="en-US" dirty="0">
              <a:solidFill>
                <a:prstClr val="black"/>
              </a:solidFill>
              <a:latin typeface="Gill Sans"/>
              <a:cs typeface="Gill Sans"/>
            </a:endParaRPr>
          </a:p>
        </p:txBody>
      </p:sp>
    </p:spTree>
    <p:extLst>
      <p:ext uri="{BB962C8B-B14F-4D97-AF65-F5344CB8AC3E}">
        <p14:creationId xmlns:p14="http://schemas.microsoft.com/office/powerpoint/2010/main" val="312525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8" grpId="0" animBg="1"/>
      <p:bldP spid="128" grpId="0" animBg="1"/>
      <p:bldP spid="1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model</a:t>
            </a:r>
            <a:endParaRPr lang="en-US" dirty="0"/>
          </a:p>
        </p:txBody>
      </p:sp>
      <p:grpSp>
        <p:nvGrpSpPr>
          <p:cNvPr id="5" name="Group 4"/>
          <p:cNvGrpSpPr/>
          <p:nvPr/>
        </p:nvGrpSpPr>
        <p:grpSpPr>
          <a:xfrm>
            <a:off x="304802" y="1888636"/>
            <a:ext cx="1319676" cy="1083167"/>
            <a:chOff x="41275" y="3941763"/>
            <a:chExt cx="1536216" cy="1833562"/>
          </a:xfrm>
        </p:grpSpPr>
        <p:pic>
          <p:nvPicPr>
            <p:cNvPr id="6" name="Picture 5"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1275" y="3941763"/>
              <a:ext cx="1536216" cy="1833562"/>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02836" y="4083461"/>
              <a:ext cx="456796" cy="569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8" name="Cloud 7"/>
          <p:cNvSpPr/>
          <p:nvPr/>
        </p:nvSpPr>
        <p:spPr>
          <a:xfrm>
            <a:off x="10261600" y="2540916"/>
            <a:ext cx="2032000" cy="1375879"/>
          </a:xfrm>
          <a:prstGeom prst="cloud">
            <a:avLst/>
          </a:prstGeom>
          <a:solidFill>
            <a:schemeClr val="tx2">
              <a:lumMod val="25000"/>
              <a:lumOff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a:endParaRPr lang="en-CA">
              <a:solidFill>
                <a:prstClr val="white"/>
              </a:solidFill>
              <a:latin typeface="Corbel"/>
            </a:endParaRPr>
          </a:p>
        </p:txBody>
      </p:sp>
      <p:sp>
        <p:nvSpPr>
          <p:cNvPr id="10" name="Cloud 9"/>
          <p:cNvSpPr/>
          <p:nvPr/>
        </p:nvSpPr>
        <p:spPr>
          <a:xfrm>
            <a:off x="3860800" y="2362203"/>
            <a:ext cx="4267200" cy="2412087"/>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en-US" sz="2400" b="1" dirty="0" smtClean="0">
                <a:solidFill>
                  <a:prstClr val="black"/>
                </a:solidFill>
                <a:latin typeface="Gill Sans"/>
                <a:cs typeface="Gill Sans"/>
              </a:rPr>
              <a:t>Tor</a:t>
            </a:r>
            <a:endParaRPr lang="en-US" b="1" dirty="0">
              <a:solidFill>
                <a:prstClr val="black"/>
              </a:solidFill>
              <a:latin typeface="Gill Sans"/>
              <a:cs typeface="Gill Sans"/>
            </a:endParaRPr>
          </a:p>
        </p:txBody>
      </p:sp>
      <p:cxnSp>
        <p:nvCxnSpPr>
          <p:cNvPr id="11" name="Straight Connector 10"/>
          <p:cNvCxnSpPr/>
          <p:nvPr/>
        </p:nvCxnSpPr>
        <p:spPr>
          <a:xfrm>
            <a:off x="7518400" y="3226713"/>
            <a:ext cx="3251200" cy="0"/>
          </a:xfrm>
          <a:prstGeom prst="line">
            <a:avLst/>
          </a:prstGeom>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p:nvPicPr>
        <p:blipFill>
          <a:blip r:embed="rId5"/>
          <a:stretch>
            <a:fillRect/>
          </a:stretch>
        </p:blipFill>
        <p:spPr>
          <a:xfrm>
            <a:off x="10565185" y="2667003"/>
            <a:ext cx="1525217" cy="1143913"/>
          </a:xfrm>
          <a:prstGeom prst="rect">
            <a:avLst/>
          </a:prstGeom>
        </p:spPr>
      </p:pic>
      <p:grpSp>
        <p:nvGrpSpPr>
          <p:cNvPr id="13" name="Group 229"/>
          <p:cNvGrpSpPr>
            <a:grpSpLocks/>
          </p:cNvGrpSpPr>
          <p:nvPr/>
        </p:nvGrpSpPr>
        <p:grpSpPr bwMode="auto">
          <a:xfrm>
            <a:off x="4368800" y="3276600"/>
            <a:ext cx="914400" cy="542690"/>
            <a:chOff x="4115" y="3158"/>
            <a:chExt cx="1215" cy="633"/>
          </a:xfrm>
        </p:grpSpPr>
        <p:sp>
          <p:nvSpPr>
            <p:cNvPr id="14" name="Oval 230"/>
            <p:cNvSpPr>
              <a:spLocks noChangeArrowheads="1"/>
            </p:cNvSpPr>
            <p:nvPr/>
          </p:nvSpPr>
          <p:spPr bwMode="auto">
            <a:xfrm>
              <a:off x="4119" y="3426"/>
              <a:ext cx="1206" cy="365"/>
            </a:xfrm>
            <a:prstGeom prst="ellipse">
              <a:avLst/>
            </a:prstGeom>
            <a:solidFill>
              <a:srgbClr val="0078AA"/>
            </a:solidFill>
            <a:ln w="12700" cap="sq">
              <a:solidFill>
                <a:srgbClr val="AAE6FF"/>
              </a:solidFill>
              <a:miter lim="800000"/>
              <a:headEnd/>
              <a:tailEnd/>
            </a:ln>
          </p:spPr>
          <p:txBody>
            <a:bodyPr/>
            <a:lstStyle/>
            <a:p>
              <a:pPr algn="ctr" defTabSz="914400"/>
              <a:endParaRPr lang="en-US">
                <a:solidFill>
                  <a:prstClr val="black"/>
                </a:solidFill>
                <a:latin typeface="Corbel"/>
              </a:endParaRPr>
            </a:p>
          </p:txBody>
        </p:sp>
        <p:sp>
          <p:nvSpPr>
            <p:cNvPr id="15" name="Rectangle 231"/>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defTabSz="914400"/>
              <a:endParaRPr lang="en-US">
                <a:solidFill>
                  <a:prstClr val="black"/>
                </a:solidFill>
                <a:latin typeface="Corbel"/>
              </a:endParaRPr>
            </a:p>
          </p:txBody>
        </p:sp>
        <p:sp>
          <p:nvSpPr>
            <p:cNvPr id="16" name="Rectangle 232"/>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defTabSz="914400"/>
              <a:endParaRPr lang="en-US">
                <a:solidFill>
                  <a:prstClr val="black"/>
                </a:solidFill>
                <a:latin typeface="Corbel"/>
              </a:endParaRPr>
            </a:p>
          </p:txBody>
        </p:sp>
        <p:sp>
          <p:nvSpPr>
            <p:cNvPr id="17" name="Oval 233"/>
            <p:cNvSpPr>
              <a:spLocks noChangeArrowheads="1"/>
            </p:cNvSpPr>
            <p:nvPr/>
          </p:nvSpPr>
          <p:spPr bwMode="auto">
            <a:xfrm>
              <a:off x="4119" y="3158"/>
              <a:ext cx="1206" cy="366"/>
            </a:xfrm>
            <a:prstGeom prst="ellipse">
              <a:avLst/>
            </a:prstGeom>
            <a:solidFill>
              <a:srgbClr val="00B4FF"/>
            </a:solidFill>
            <a:ln w="12700" cap="sq">
              <a:solidFill>
                <a:srgbClr val="AAE6FF"/>
              </a:solidFill>
              <a:miter lim="800000"/>
              <a:headEnd/>
              <a:tailEnd/>
            </a:ln>
          </p:spPr>
          <p:txBody>
            <a:bodyPr/>
            <a:lstStyle/>
            <a:p>
              <a:pPr algn="ctr" defTabSz="914400"/>
              <a:endParaRPr lang="en-US">
                <a:solidFill>
                  <a:prstClr val="black"/>
                </a:solidFill>
                <a:latin typeface="Corbel"/>
              </a:endParaRPr>
            </a:p>
          </p:txBody>
        </p:sp>
        <p:sp>
          <p:nvSpPr>
            <p:cNvPr id="18" name="Freeform 234"/>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19" name="Freeform 235"/>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20" name="Freeform 236"/>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21" name="Freeform 237"/>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22" name="Freeform 238"/>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23" name="Freeform 239"/>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24" name="Freeform 240"/>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25" name="Freeform 241"/>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26" name="Freeform 242"/>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27" name="Freeform 243"/>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28" name="Freeform 244"/>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29" name="Freeform 245"/>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30"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31"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32" name="Freeform 248"/>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33" name="Freeform 249"/>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34" name="Line 250"/>
            <p:cNvSpPr>
              <a:spLocks noChangeShapeType="1"/>
            </p:cNvSpPr>
            <p:nvPr/>
          </p:nvSpPr>
          <p:spPr bwMode="auto">
            <a:xfrm>
              <a:off x="4115" y="3341"/>
              <a:ext cx="1" cy="267"/>
            </a:xfrm>
            <a:prstGeom prst="line">
              <a:avLst/>
            </a:prstGeom>
            <a:noFill/>
            <a:ln w="12700" cap="sq">
              <a:solidFill>
                <a:srgbClr val="AAE6FF"/>
              </a:solidFill>
              <a:miter lim="800000"/>
              <a:headEnd/>
              <a:tailEnd/>
            </a:ln>
          </p:spPr>
          <p:txBody>
            <a:bodyPr/>
            <a:lstStyle/>
            <a:p>
              <a:pPr defTabSz="914400"/>
              <a:endParaRPr lang="en-US">
                <a:solidFill>
                  <a:prstClr val="black"/>
                </a:solidFill>
                <a:latin typeface="Corbel"/>
              </a:endParaRPr>
            </a:p>
          </p:txBody>
        </p:sp>
        <p:sp>
          <p:nvSpPr>
            <p:cNvPr id="35" name="Line 251"/>
            <p:cNvSpPr>
              <a:spLocks noChangeShapeType="1"/>
            </p:cNvSpPr>
            <p:nvPr/>
          </p:nvSpPr>
          <p:spPr bwMode="auto">
            <a:xfrm>
              <a:off x="5329" y="3341"/>
              <a:ext cx="1" cy="267"/>
            </a:xfrm>
            <a:prstGeom prst="line">
              <a:avLst/>
            </a:prstGeom>
            <a:noFill/>
            <a:ln w="12700" cap="sq">
              <a:solidFill>
                <a:srgbClr val="AAE6FF"/>
              </a:solidFill>
              <a:miter lim="800000"/>
              <a:headEnd/>
              <a:tailEnd/>
            </a:ln>
          </p:spPr>
          <p:txBody>
            <a:bodyPr/>
            <a:lstStyle/>
            <a:p>
              <a:pPr defTabSz="914400"/>
              <a:endParaRPr lang="en-US">
                <a:solidFill>
                  <a:prstClr val="black"/>
                </a:solidFill>
                <a:latin typeface="Corbel"/>
              </a:endParaRPr>
            </a:p>
          </p:txBody>
        </p:sp>
      </p:grpSp>
      <p:grpSp>
        <p:nvGrpSpPr>
          <p:cNvPr id="36" name="Group 229"/>
          <p:cNvGrpSpPr>
            <a:grpSpLocks/>
          </p:cNvGrpSpPr>
          <p:nvPr/>
        </p:nvGrpSpPr>
        <p:grpSpPr bwMode="auto">
          <a:xfrm>
            <a:off x="5588000" y="2133600"/>
            <a:ext cx="914400" cy="542690"/>
            <a:chOff x="4115" y="3158"/>
            <a:chExt cx="1215" cy="633"/>
          </a:xfrm>
        </p:grpSpPr>
        <p:sp>
          <p:nvSpPr>
            <p:cNvPr id="37" name="Oval 230"/>
            <p:cNvSpPr>
              <a:spLocks noChangeArrowheads="1"/>
            </p:cNvSpPr>
            <p:nvPr/>
          </p:nvSpPr>
          <p:spPr bwMode="auto">
            <a:xfrm>
              <a:off x="4119" y="3426"/>
              <a:ext cx="1206" cy="365"/>
            </a:xfrm>
            <a:prstGeom prst="ellipse">
              <a:avLst/>
            </a:prstGeom>
            <a:solidFill>
              <a:srgbClr val="0078AA"/>
            </a:solidFill>
            <a:ln w="12700" cap="sq">
              <a:solidFill>
                <a:srgbClr val="AAE6FF"/>
              </a:solidFill>
              <a:miter lim="800000"/>
              <a:headEnd/>
              <a:tailEnd/>
            </a:ln>
          </p:spPr>
          <p:txBody>
            <a:bodyPr/>
            <a:lstStyle/>
            <a:p>
              <a:pPr algn="ctr" defTabSz="914400"/>
              <a:endParaRPr lang="en-US">
                <a:solidFill>
                  <a:prstClr val="black"/>
                </a:solidFill>
                <a:latin typeface="Corbel"/>
              </a:endParaRPr>
            </a:p>
          </p:txBody>
        </p:sp>
        <p:sp>
          <p:nvSpPr>
            <p:cNvPr id="38" name="Rectangle 231"/>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defTabSz="914400"/>
              <a:endParaRPr lang="en-US">
                <a:solidFill>
                  <a:prstClr val="black"/>
                </a:solidFill>
                <a:latin typeface="Corbel"/>
              </a:endParaRPr>
            </a:p>
          </p:txBody>
        </p:sp>
        <p:sp>
          <p:nvSpPr>
            <p:cNvPr id="39" name="Rectangle 232"/>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defTabSz="914400"/>
              <a:endParaRPr lang="en-US">
                <a:solidFill>
                  <a:prstClr val="black"/>
                </a:solidFill>
                <a:latin typeface="Corbel"/>
              </a:endParaRPr>
            </a:p>
          </p:txBody>
        </p:sp>
        <p:sp>
          <p:nvSpPr>
            <p:cNvPr id="40" name="Oval 233"/>
            <p:cNvSpPr>
              <a:spLocks noChangeArrowheads="1"/>
            </p:cNvSpPr>
            <p:nvPr/>
          </p:nvSpPr>
          <p:spPr bwMode="auto">
            <a:xfrm>
              <a:off x="4119" y="3158"/>
              <a:ext cx="1206" cy="366"/>
            </a:xfrm>
            <a:prstGeom prst="ellipse">
              <a:avLst/>
            </a:prstGeom>
            <a:solidFill>
              <a:srgbClr val="00B4FF"/>
            </a:solidFill>
            <a:ln w="12700" cap="sq">
              <a:solidFill>
                <a:srgbClr val="AAE6FF"/>
              </a:solidFill>
              <a:miter lim="800000"/>
              <a:headEnd/>
              <a:tailEnd/>
            </a:ln>
          </p:spPr>
          <p:txBody>
            <a:bodyPr/>
            <a:lstStyle/>
            <a:p>
              <a:pPr algn="ctr" defTabSz="914400"/>
              <a:endParaRPr lang="en-US">
                <a:solidFill>
                  <a:prstClr val="black"/>
                </a:solidFill>
                <a:latin typeface="Corbel"/>
              </a:endParaRPr>
            </a:p>
          </p:txBody>
        </p:sp>
        <p:sp>
          <p:nvSpPr>
            <p:cNvPr id="41" name="Freeform 234"/>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42" name="Freeform 235"/>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43" name="Freeform 236"/>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44" name="Freeform 237"/>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45" name="Freeform 238"/>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46" name="Freeform 239"/>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47" name="Freeform 240"/>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48" name="Freeform 241"/>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49" name="Freeform 242"/>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50" name="Freeform 243"/>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51" name="Freeform 244"/>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52" name="Freeform 245"/>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5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5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55" name="Freeform 248"/>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56" name="Freeform 249"/>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57" name="Line 250"/>
            <p:cNvSpPr>
              <a:spLocks noChangeShapeType="1"/>
            </p:cNvSpPr>
            <p:nvPr/>
          </p:nvSpPr>
          <p:spPr bwMode="auto">
            <a:xfrm>
              <a:off x="4115" y="3341"/>
              <a:ext cx="1" cy="267"/>
            </a:xfrm>
            <a:prstGeom prst="line">
              <a:avLst/>
            </a:prstGeom>
            <a:noFill/>
            <a:ln w="12700" cap="sq">
              <a:solidFill>
                <a:srgbClr val="AAE6FF"/>
              </a:solidFill>
              <a:miter lim="800000"/>
              <a:headEnd/>
              <a:tailEnd/>
            </a:ln>
          </p:spPr>
          <p:txBody>
            <a:bodyPr/>
            <a:lstStyle/>
            <a:p>
              <a:pPr defTabSz="914400"/>
              <a:endParaRPr lang="en-US">
                <a:solidFill>
                  <a:prstClr val="black"/>
                </a:solidFill>
                <a:latin typeface="Corbel"/>
              </a:endParaRPr>
            </a:p>
          </p:txBody>
        </p:sp>
        <p:sp>
          <p:nvSpPr>
            <p:cNvPr id="58" name="Line 251"/>
            <p:cNvSpPr>
              <a:spLocks noChangeShapeType="1"/>
            </p:cNvSpPr>
            <p:nvPr/>
          </p:nvSpPr>
          <p:spPr bwMode="auto">
            <a:xfrm>
              <a:off x="5329" y="3341"/>
              <a:ext cx="1" cy="267"/>
            </a:xfrm>
            <a:prstGeom prst="line">
              <a:avLst/>
            </a:prstGeom>
            <a:noFill/>
            <a:ln w="12700" cap="sq">
              <a:solidFill>
                <a:srgbClr val="AAE6FF"/>
              </a:solidFill>
              <a:miter lim="800000"/>
              <a:headEnd/>
              <a:tailEnd/>
            </a:ln>
          </p:spPr>
          <p:txBody>
            <a:bodyPr/>
            <a:lstStyle/>
            <a:p>
              <a:pPr defTabSz="914400"/>
              <a:endParaRPr lang="en-US">
                <a:solidFill>
                  <a:prstClr val="black"/>
                </a:solidFill>
                <a:latin typeface="Corbel"/>
              </a:endParaRPr>
            </a:p>
          </p:txBody>
        </p:sp>
      </p:grpSp>
      <p:grpSp>
        <p:nvGrpSpPr>
          <p:cNvPr id="59" name="Group 229"/>
          <p:cNvGrpSpPr>
            <a:grpSpLocks/>
          </p:cNvGrpSpPr>
          <p:nvPr/>
        </p:nvGrpSpPr>
        <p:grpSpPr bwMode="auto">
          <a:xfrm>
            <a:off x="6807200" y="3048000"/>
            <a:ext cx="914400" cy="542690"/>
            <a:chOff x="4115" y="3158"/>
            <a:chExt cx="1215" cy="633"/>
          </a:xfrm>
        </p:grpSpPr>
        <p:sp>
          <p:nvSpPr>
            <p:cNvPr id="60" name="Oval 230"/>
            <p:cNvSpPr>
              <a:spLocks noChangeArrowheads="1"/>
            </p:cNvSpPr>
            <p:nvPr/>
          </p:nvSpPr>
          <p:spPr bwMode="auto">
            <a:xfrm>
              <a:off x="4119" y="3426"/>
              <a:ext cx="1206" cy="365"/>
            </a:xfrm>
            <a:prstGeom prst="ellipse">
              <a:avLst/>
            </a:prstGeom>
            <a:solidFill>
              <a:srgbClr val="0078AA"/>
            </a:solidFill>
            <a:ln w="12700" cap="sq">
              <a:solidFill>
                <a:srgbClr val="AAE6FF"/>
              </a:solidFill>
              <a:miter lim="800000"/>
              <a:headEnd/>
              <a:tailEnd/>
            </a:ln>
          </p:spPr>
          <p:txBody>
            <a:bodyPr/>
            <a:lstStyle/>
            <a:p>
              <a:pPr algn="ctr" defTabSz="914400"/>
              <a:endParaRPr lang="en-US">
                <a:solidFill>
                  <a:prstClr val="black"/>
                </a:solidFill>
                <a:latin typeface="Corbel"/>
              </a:endParaRPr>
            </a:p>
          </p:txBody>
        </p:sp>
        <p:sp>
          <p:nvSpPr>
            <p:cNvPr id="61" name="Rectangle 231"/>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defTabSz="914400"/>
              <a:endParaRPr lang="en-US">
                <a:solidFill>
                  <a:prstClr val="black"/>
                </a:solidFill>
                <a:latin typeface="Corbel"/>
              </a:endParaRPr>
            </a:p>
          </p:txBody>
        </p:sp>
        <p:sp>
          <p:nvSpPr>
            <p:cNvPr id="62" name="Rectangle 232"/>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defTabSz="914400"/>
              <a:endParaRPr lang="en-US">
                <a:solidFill>
                  <a:prstClr val="black"/>
                </a:solidFill>
                <a:latin typeface="Corbel"/>
              </a:endParaRPr>
            </a:p>
          </p:txBody>
        </p:sp>
        <p:sp>
          <p:nvSpPr>
            <p:cNvPr id="63" name="Oval 233"/>
            <p:cNvSpPr>
              <a:spLocks noChangeArrowheads="1"/>
            </p:cNvSpPr>
            <p:nvPr/>
          </p:nvSpPr>
          <p:spPr bwMode="auto">
            <a:xfrm>
              <a:off x="4119" y="3158"/>
              <a:ext cx="1206" cy="366"/>
            </a:xfrm>
            <a:prstGeom prst="ellipse">
              <a:avLst/>
            </a:prstGeom>
            <a:solidFill>
              <a:srgbClr val="00B4FF"/>
            </a:solidFill>
            <a:ln w="12700" cap="sq">
              <a:solidFill>
                <a:srgbClr val="AAE6FF"/>
              </a:solidFill>
              <a:miter lim="800000"/>
              <a:headEnd/>
              <a:tailEnd/>
            </a:ln>
          </p:spPr>
          <p:txBody>
            <a:bodyPr/>
            <a:lstStyle/>
            <a:p>
              <a:pPr algn="ctr" defTabSz="914400"/>
              <a:endParaRPr lang="en-US">
                <a:solidFill>
                  <a:prstClr val="black"/>
                </a:solidFill>
                <a:latin typeface="Corbel"/>
              </a:endParaRPr>
            </a:p>
          </p:txBody>
        </p:sp>
        <p:sp>
          <p:nvSpPr>
            <p:cNvPr id="64" name="Freeform 234"/>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65" name="Freeform 235"/>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66" name="Freeform 236"/>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67" name="Freeform 237"/>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68" name="Freeform 238"/>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69" name="Freeform 239"/>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70" name="Freeform 240"/>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71" name="Freeform 241"/>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72" name="Freeform 242"/>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73" name="Freeform 243"/>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74" name="Freeform 244"/>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75" name="Freeform 245"/>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76"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77"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78" name="Freeform 248"/>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79" name="Freeform 249"/>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80" name="Line 250"/>
            <p:cNvSpPr>
              <a:spLocks noChangeShapeType="1"/>
            </p:cNvSpPr>
            <p:nvPr/>
          </p:nvSpPr>
          <p:spPr bwMode="auto">
            <a:xfrm>
              <a:off x="4115" y="3341"/>
              <a:ext cx="1" cy="267"/>
            </a:xfrm>
            <a:prstGeom prst="line">
              <a:avLst/>
            </a:prstGeom>
            <a:noFill/>
            <a:ln w="12700" cap="sq">
              <a:solidFill>
                <a:srgbClr val="AAE6FF"/>
              </a:solidFill>
              <a:miter lim="800000"/>
              <a:headEnd/>
              <a:tailEnd/>
            </a:ln>
          </p:spPr>
          <p:txBody>
            <a:bodyPr/>
            <a:lstStyle/>
            <a:p>
              <a:pPr defTabSz="914400"/>
              <a:endParaRPr lang="en-US">
                <a:solidFill>
                  <a:prstClr val="black"/>
                </a:solidFill>
                <a:latin typeface="Corbel"/>
              </a:endParaRPr>
            </a:p>
          </p:txBody>
        </p:sp>
        <p:sp>
          <p:nvSpPr>
            <p:cNvPr id="81" name="Line 251"/>
            <p:cNvSpPr>
              <a:spLocks noChangeShapeType="1"/>
            </p:cNvSpPr>
            <p:nvPr/>
          </p:nvSpPr>
          <p:spPr bwMode="auto">
            <a:xfrm>
              <a:off x="5329" y="3341"/>
              <a:ext cx="1" cy="267"/>
            </a:xfrm>
            <a:prstGeom prst="line">
              <a:avLst/>
            </a:prstGeom>
            <a:noFill/>
            <a:ln w="12700" cap="sq">
              <a:solidFill>
                <a:srgbClr val="AAE6FF"/>
              </a:solidFill>
              <a:miter lim="800000"/>
              <a:headEnd/>
              <a:tailEnd/>
            </a:ln>
          </p:spPr>
          <p:txBody>
            <a:bodyPr/>
            <a:lstStyle/>
            <a:p>
              <a:pPr defTabSz="914400"/>
              <a:endParaRPr lang="en-US">
                <a:solidFill>
                  <a:prstClr val="black"/>
                </a:solidFill>
                <a:latin typeface="Corbel"/>
              </a:endParaRPr>
            </a:p>
          </p:txBody>
        </p:sp>
      </p:grpSp>
      <p:sp>
        <p:nvSpPr>
          <p:cNvPr id="82" name="TextBox 81"/>
          <p:cNvSpPr txBox="1"/>
          <p:nvPr/>
        </p:nvSpPr>
        <p:spPr>
          <a:xfrm>
            <a:off x="4267202" y="3745468"/>
            <a:ext cx="838691" cy="369332"/>
          </a:xfrm>
          <a:prstGeom prst="rect">
            <a:avLst/>
          </a:prstGeom>
          <a:noFill/>
        </p:spPr>
        <p:txBody>
          <a:bodyPr wrap="none" rtlCol="0">
            <a:spAutoFit/>
          </a:bodyPr>
          <a:lstStyle/>
          <a:p>
            <a:pPr defTabSz="914400"/>
            <a:r>
              <a:rPr lang="en-US" b="1" dirty="0" smtClean="0">
                <a:solidFill>
                  <a:prstClr val="black"/>
                </a:solidFill>
                <a:latin typeface="Gill Sans"/>
                <a:cs typeface="Gill Sans"/>
              </a:rPr>
              <a:t>Entry</a:t>
            </a:r>
            <a:endParaRPr lang="en-US" b="1" dirty="0">
              <a:solidFill>
                <a:prstClr val="black"/>
              </a:solidFill>
              <a:latin typeface="Gill Sans"/>
              <a:cs typeface="Gill Sans"/>
            </a:endParaRPr>
          </a:p>
        </p:txBody>
      </p:sp>
      <p:sp>
        <p:nvSpPr>
          <p:cNvPr id="83" name="TextBox 82"/>
          <p:cNvSpPr txBox="1"/>
          <p:nvPr/>
        </p:nvSpPr>
        <p:spPr>
          <a:xfrm>
            <a:off x="6807202" y="3516868"/>
            <a:ext cx="659155" cy="369332"/>
          </a:xfrm>
          <a:prstGeom prst="rect">
            <a:avLst/>
          </a:prstGeom>
          <a:noFill/>
        </p:spPr>
        <p:txBody>
          <a:bodyPr wrap="none" rtlCol="0">
            <a:spAutoFit/>
          </a:bodyPr>
          <a:lstStyle/>
          <a:p>
            <a:pPr defTabSz="914400"/>
            <a:r>
              <a:rPr lang="en-US" b="1" dirty="0" smtClean="0">
                <a:solidFill>
                  <a:prstClr val="black"/>
                </a:solidFill>
                <a:latin typeface="Gill Sans"/>
                <a:cs typeface="Gill Sans"/>
              </a:rPr>
              <a:t>Exit</a:t>
            </a:r>
            <a:endParaRPr lang="en-US" b="1" dirty="0">
              <a:solidFill>
                <a:prstClr val="black"/>
              </a:solidFill>
              <a:latin typeface="Gill Sans"/>
              <a:cs typeface="Gill Sans"/>
            </a:endParaRPr>
          </a:p>
        </p:txBody>
      </p:sp>
      <p:sp>
        <p:nvSpPr>
          <p:cNvPr id="84" name="TextBox 83"/>
          <p:cNvSpPr txBox="1"/>
          <p:nvPr/>
        </p:nvSpPr>
        <p:spPr>
          <a:xfrm>
            <a:off x="5384802" y="1828800"/>
            <a:ext cx="978941" cy="369332"/>
          </a:xfrm>
          <a:prstGeom prst="rect">
            <a:avLst/>
          </a:prstGeom>
          <a:noFill/>
        </p:spPr>
        <p:txBody>
          <a:bodyPr wrap="none" rtlCol="0">
            <a:spAutoFit/>
          </a:bodyPr>
          <a:lstStyle/>
          <a:p>
            <a:pPr defTabSz="914400"/>
            <a:r>
              <a:rPr lang="en-US" b="1" dirty="0" smtClean="0">
                <a:solidFill>
                  <a:prstClr val="black"/>
                </a:solidFill>
                <a:latin typeface="Gill Sans"/>
                <a:cs typeface="Gill Sans"/>
              </a:rPr>
              <a:t>Middle</a:t>
            </a:r>
            <a:endParaRPr lang="en-US" b="1" dirty="0">
              <a:solidFill>
                <a:prstClr val="black"/>
              </a:solidFill>
              <a:latin typeface="Gill Sans"/>
              <a:cs typeface="Gill Sans"/>
            </a:endParaRPr>
          </a:p>
        </p:txBody>
      </p:sp>
      <p:cxnSp>
        <p:nvCxnSpPr>
          <p:cNvPr id="85" name="Straight Connector 84"/>
          <p:cNvCxnSpPr>
            <a:endCxn id="17" idx="0"/>
          </p:cNvCxnSpPr>
          <p:nvPr/>
        </p:nvCxnSpPr>
        <p:spPr>
          <a:xfrm flipH="1">
            <a:off x="4825624" y="2667000"/>
            <a:ext cx="660776" cy="609600"/>
          </a:xfrm>
          <a:prstGeom prst="line">
            <a:avLst/>
          </a:prstGeom>
        </p:spPr>
        <p:style>
          <a:lnRef idx="3">
            <a:schemeClr val="dk1"/>
          </a:lnRef>
          <a:fillRef idx="0">
            <a:schemeClr val="dk1"/>
          </a:fillRef>
          <a:effectRef idx="2">
            <a:schemeClr val="dk1"/>
          </a:effectRef>
          <a:fontRef idx="minor">
            <a:schemeClr val="tx1"/>
          </a:fontRef>
        </p:style>
      </p:cxnSp>
      <p:cxnSp>
        <p:nvCxnSpPr>
          <p:cNvPr id="86" name="Straight Connector 85"/>
          <p:cNvCxnSpPr>
            <a:stCxn id="63" idx="0"/>
          </p:cNvCxnSpPr>
          <p:nvPr/>
        </p:nvCxnSpPr>
        <p:spPr>
          <a:xfrm flipH="1" flipV="1">
            <a:off x="6604000" y="2667000"/>
            <a:ext cx="660024" cy="3810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a:endCxn id="34" idx="0"/>
          </p:cNvCxnSpPr>
          <p:nvPr/>
        </p:nvCxnSpPr>
        <p:spPr>
          <a:xfrm>
            <a:off x="1524000" y="2743203"/>
            <a:ext cx="2844800" cy="690291"/>
          </a:xfrm>
          <a:prstGeom prst="line">
            <a:avLst/>
          </a:prstGeom>
        </p:spPr>
        <p:style>
          <a:lnRef idx="3">
            <a:schemeClr val="dk1"/>
          </a:lnRef>
          <a:fillRef idx="0">
            <a:schemeClr val="dk1"/>
          </a:fillRef>
          <a:effectRef idx="2">
            <a:schemeClr val="dk1"/>
          </a:effectRef>
          <a:fontRef idx="minor">
            <a:schemeClr val="tx1"/>
          </a:fontRef>
        </p:style>
      </p:cxnSp>
      <p:grpSp>
        <p:nvGrpSpPr>
          <p:cNvPr id="107" name="Group 79"/>
          <p:cNvGrpSpPr/>
          <p:nvPr/>
        </p:nvGrpSpPr>
        <p:grpSpPr bwMode="auto">
          <a:xfrm>
            <a:off x="4572000" y="3200404"/>
            <a:ext cx="508000" cy="685799"/>
            <a:chOff x="6858000" y="5257797"/>
            <a:chExt cx="914400" cy="1600196"/>
          </a:xfrm>
          <a:solidFill>
            <a:schemeClr val="accent4"/>
          </a:solidFill>
          <a:scene3d>
            <a:camera prst="isometricTopUp"/>
            <a:lightRig rig="balanced" dir="t">
              <a:rot lat="0" lon="0" rev="8700000"/>
            </a:lightRig>
          </a:scene3d>
        </p:grpSpPr>
        <p:sp>
          <p:nvSpPr>
            <p:cNvPr id="108" name="Flowchart: Alternate Process 231"/>
            <p:cNvSpPr/>
            <p:nvPr/>
          </p:nvSpPr>
          <p:spPr bwMode="auto">
            <a:xfrm>
              <a:off x="6858000" y="5257797"/>
              <a:ext cx="914400" cy="609599"/>
            </a:xfrm>
            <a:prstGeom prst="flowChartAlternateProcess">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09" name="Rectangle 108"/>
            <p:cNvSpPr/>
            <p:nvPr/>
          </p:nvSpPr>
          <p:spPr bwMode="auto">
            <a:xfrm>
              <a:off x="7086600" y="5791194"/>
              <a:ext cx="381000" cy="10667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10" name="Rectangle 109"/>
            <p:cNvSpPr/>
            <p:nvPr/>
          </p:nvSpPr>
          <p:spPr bwMode="auto">
            <a:xfrm>
              <a:off x="7239000" y="6019788"/>
              <a:ext cx="381000" cy="1523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11" name="Rectangle 110"/>
            <p:cNvSpPr/>
            <p:nvPr/>
          </p:nvSpPr>
          <p:spPr bwMode="auto">
            <a:xfrm>
              <a:off x="7239000" y="6248387"/>
              <a:ext cx="381000" cy="1523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12" name="Rectangle 111"/>
            <p:cNvSpPr/>
            <p:nvPr/>
          </p:nvSpPr>
          <p:spPr bwMode="auto">
            <a:xfrm>
              <a:off x="7239000" y="6629401"/>
              <a:ext cx="381000" cy="1523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grpSp>
      <p:grpSp>
        <p:nvGrpSpPr>
          <p:cNvPr id="113" name="Group 79"/>
          <p:cNvGrpSpPr/>
          <p:nvPr/>
        </p:nvGrpSpPr>
        <p:grpSpPr bwMode="auto">
          <a:xfrm>
            <a:off x="5791200" y="2057404"/>
            <a:ext cx="508000" cy="685799"/>
            <a:chOff x="6858000" y="5257797"/>
            <a:chExt cx="914400" cy="1600196"/>
          </a:xfrm>
          <a:solidFill>
            <a:schemeClr val="accent2"/>
          </a:solidFill>
          <a:scene3d>
            <a:camera prst="isometricTopUp"/>
            <a:lightRig rig="balanced" dir="t">
              <a:rot lat="0" lon="0" rev="8700000"/>
            </a:lightRig>
          </a:scene3d>
        </p:grpSpPr>
        <p:sp>
          <p:nvSpPr>
            <p:cNvPr id="114" name="Flowchart: Alternate Process 231"/>
            <p:cNvSpPr/>
            <p:nvPr/>
          </p:nvSpPr>
          <p:spPr bwMode="auto">
            <a:xfrm>
              <a:off x="6858000" y="5257797"/>
              <a:ext cx="914400" cy="609599"/>
            </a:xfrm>
            <a:prstGeom prst="flowChartAlternateProcess">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15" name="Rectangle 114"/>
            <p:cNvSpPr/>
            <p:nvPr/>
          </p:nvSpPr>
          <p:spPr bwMode="auto">
            <a:xfrm>
              <a:off x="7086600" y="5791194"/>
              <a:ext cx="381000" cy="10667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16" name="Rectangle 115"/>
            <p:cNvSpPr/>
            <p:nvPr/>
          </p:nvSpPr>
          <p:spPr bwMode="auto">
            <a:xfrm>
              <a:off x="7239000" y="6019788"/>
              <a:ext cx="381000" cy="1523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17" name="Rectangle 116"/>
            <p:cNvSpPr/>
            <p:nvPr/>
          </p:nvSpPr>
          <p:spPr bwMode="auto">
            <a:xfrm>
              <a:off x="7239000" y="6248387"/>
              <a:ext cx="381000" cy="1523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18" name="Rectangle 117"/>
            <p:cNvSpPr/>
            <p:nvPr/>
          </p:nvSpPr>
          <p:spPr bwMode="auto">
            <a:xfrm>
              <a:off x="7239000" y="6629401"/>
              <a:ext cx="381000" cy="1523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grpSp>
      <p:grpSp>
        <p:nvGrpSpPr>
          <p:cNvPr id="119" name="Group 79"/>
          <p:cNvGrpSpPr/>
          <p:nvPr/>
        </p:nvGrpSpPr>
        <p:grpSpPr bwMode="auto">
          <a:xfrm>
            <a:off x="7010400" y="2971804"/>
            <a:ext cx="508000" cy="685799"/>
            <a:chOff x="6858000" y="5257797"/>
            <a:chExt cx="914400" cy="1600196"/>
          </a:xfrm>
          <a:solidFill>
            <a:schemeClr val="accent3"/>
          </a:solidFill>
          <a:scene3d>
            <a:camera prst="isometricTopUp"/>
            <a:lightRig rig="balanced" dir="t">
              <a:rot lat="0" lon="0" rev="8700000"/>
            </a:lightRig>
          </a:scene3d>
        </p:grpSpPr>
        <p:sp>
          <p:nvSpPr>
            <p:cNvPr id="120" name="Flowchart: Alternate Process 231"/>
            <p:cNvSpPr/>
            <p:nvPr/>
          </p:nvSpPr>
          <p:spPr bwMode="auto">
            <a:xfrm>
              <a:off x="6858000" y="5257797"/>
              <a:ext cx="914400" cy="609599"/>
            </a:xfrm>
            <a:prstGeom prst="flowChartAlternateProcess">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21" name="Rectangle 120"/>
            <p:cNvSpPr/>
            <p:nvPr/>
          </p:nvSpPr>
          <p:spPr bwMode="auto">
            <a:xfrm>
              <a:off x="7086600" y="5791194"/>
              <a:ext cx="381000" cy="10667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22" name="Rectangle 121"/>
            <p:cNvSpPr/>
            <p:nvPr/>
          </p:nvSpPr>
          <p:spPr bwMode="auto">
            <a:xfrm>
              <a:off x="7239000" y="6019788"/>
              <a:ext cx="381000" cy="1523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23" name="Rectangle 122"/>
            <p:cNvSpPr/>
            <p:nvPr/>
          </p:nvSpPr>
          <p:spPr bwMode="auto">
            <a:xfrm>
              <a:off x="7239000" y="6248387"/>
              <a:ext cx="381000" cy="1523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24" name="Rectangle 123"/>
            <p:cNvSpPr/>
            <p:nvPr/>
          </p:nvSpPr>
          <p:spPr bwMode="auto">
            <a:xfrm>
              <a:off x="7239000" y="6629401"/>
              <a:ext cx="381000" cy="1523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grpSp>
      <p:pic>
        <p:nvPicPr>
          <p:cNvPr id="126" name="Picture 125"/>
          <p:cNvPicPr>
            <a:picLocks noChangeAspect="1"/>
          </p:cNvPicPr>
          <p:nvPr/>
        </p:nvPicPr>
        <p:blipFill>
          <a:blip r:embed="rId6"/>
          <a:stretch>
            <a:fillRect/>
          </a:stretch>
        </p:blipFill>
        <p:spPr>
          <a:xfrm>
            <a:off x="4876800" y="3048000"/>
            <a:ext cx="759627" cy="533400"/>
          </a:xfrm>
          <a:prstGeom prst="rect">
            <a:avLst/>
          </a:prstGeom>
        </p:spPr>
      </p:pic>
      <p:sp>
        <p:nvSpPr>
          <p:cNvPr id="3" name="TextBox 2"/>
          <p:cNvSpPr txBox="1"/>
          <p:nvPr/>
        </p:nvSpPr>
        <p:spPr>
          <a:xfrm>
            <a:off x="0" y="5172672"/>
            <a:ext cx="4737194" cy="1361911"/>
          </a:xfrm>
          <a:prstGeom prst="rect">
            <a:avLst/>
          </a:prstGeom>
          <a:noFill/>
        </p:spPr>
        <p:txBody>
          <a:bodyPr wrap="none" rtlCol="0">
            <a:spAutoFit/>
          </a:bodyPr>
          <a:lstStyle/>
          <a:p>
            <a:pPr defTabSz="914400"/>
            <a:r>
              <a:rPr lang="en-US" b="1" dirty="0" smtClean="0">
                <a:solidFill>
                  <a:prstClr val="black"/>
                </a:solidFill>
                <a:latin typeface="Gill Sans"/>
                <a:cs typeface="Gill Sans"/>
              </a:rPr>
              <a:t>Relay-based attacks</a:t>
            </a:r>
          </a:p>
          <a:p>
            <a:pPr marL="285750" indent="-285750" defTabSz="914400">
              <a:buFont typeface="Arial"/>
              <a:buChar char="•"/>
            </a:pPr>
            <a:r>
              <a:rPr lang="en-US" dirty="0" smtClean="0">
                <a:solidFill>
                  <a:prstClr val="black"/>
                </a:solidFill>
                <a:latin typeface="Gill Sans"/>
                <a:cs typeface="Gill Sans"/>
              </a:rPr>
              <a:t>Finger print Web sites based on packet timing</a:t>
            </a:r>
          </a:p>
          <a:p>
            <a:pPr marL="285750" indent="-285750" defTabSz="914400">
              <a:buFont typeface="Arial"/>
              <a:buChar char="•"/>
            </a:pPr>
            <a:r>
              <a:rPr lang="en-US" dirty="0" smtClean="0">
                <a:solidFill>
                  <a:prstClr val="black"/>
                </a:solidFill>
                <a:latin typeface="Gill Sans"/>
                <a:cs typeface="Gill Sans"/>
              </a:rPr>
              <a:t>Exit relay can observe users’ traffic</a:t>
            </a:r>
          </a:p>
          <a:p>
            <a:pPr marL="285750" indent="-285750" defTabSz="914400">
              <a:buFont typeface="Arial"/>
              <a:buChar char="•"/>
            </a:pPr>
            <a:endParaRPr lang="en-US" sz="1050" dirty="0" smtClean="0">
              <a:solidFill>
                <a:prstClr val="black"/>
              </a:solidFill>
              <a:latin typeface="Gill Sans"/>
              <a:cs typeface="Gill Sans"/>
            </a:endParaRPr>
          </a:p>
          <a:p>
            <a:pPr algn="ctr" defTabSz="914400"/>
            <a:r>
              <a:rPr lang="en-US" b="1" dirty="0" smtClean="0">
                <a:solidFill>
                  <a:srgbClr val="D89500"/>
                </a:solidFill>
                <a:latin typeface="Gill Sans"/>
                <a:cs typeface="Gill Sans"/>
              </a:rPr>
              <a:t>                (Today)</a:t>
            </a:r>
            <a:endParaRPr lang="en-US" b="1" dirty="0">
              <a:solidFill>
                <a:srgbClr val="D89500"/>
              </a:solidFill>
              <a:latin typeface="Gill Sans"/>
              <a:cs typeface="Gill Sans"/>
            </a:endParaRPr>
          </a:p>
        </p:txBody>
      </p:sp>
      <p:pic>
        <p:nvPicPr>
          <p:cNvPr id="127" name="Picture 126"/>
          <p:cNvPicPr>
            <a:picLocks noChangeAspect="1"/>
          </p:cNvPicPr>
          <p:nvPr/>
        </p:nvPicPr>
        <p:blipFill>
          <a:blip r:embed="rId6"/>
          <a:stretch>
            <a:fillRect/>
          </a:stretch>
        </p:blipFill>
        <p:spPr>
          <a:xfrm>
            <a:off x="7213601" y="2743200"/>
            <a:ext cx="759627" cy="533400"/>
          </a:xfrm>
          <a:prstGeom prst="rect">
            <a:avLst/>
          </a:prstGeom>
        </p:spPr>
      </p:pic>
      <p:pic>
        <p:nvPicPr>
          <p:cNvPr id="128" name="Picture 127"/>
          <p:cNvPicPr>
            <a:picLocks noChangeAspect="1"/>
          </p:cNvPicPr>
          <p:nvPr/>
        </p:nvPicPr>
        <p:blipFill>
          <a:blip r:embed="rId6"/>
          <a:stretch>
            <a:fillRect/>
          </a:stretch>
        </p:blipFill>
        <p:spPr>
          <a:xfrm>
            <a:off x="2540001" y="2514600"/>
            <a:ext cx="759627" cy="533400"/>
          </a:xfrm>
          <a:prstGeom prst="rect">
            <a:avLst/>
          </a:prstGeom>
        </p:spPr>
      </p:pic>
      <p:pic>
        <p:nvPicPr>
          <p:cNvPr id="129" name="Picture 128"/>
          <p:cNvPicPr>
            <a:picLocks noChangeAspect="1"/>
          </p:cNvPicPr>
          <p:nvPr/>
        </p:nvPicPr>
        <p:blipFill>
          <a:blip r:embed="rId6"/>
          <a:stretch>
            <a:fillRect/>
          </a:stretch>
        </p:blipFill>
        <p:spPr>
          <a:xfrm>
            <a:off x="8737601" y="2743200"/>
            <a:ext cx="759627" cy="533400"/>
          </a:xfrm>
          <a:prstGeom prst="rect">
            <a:avLst/>
          </a:prstGeom>
        </p:spPr>
      </p:pic>
      <p:sp>
        <p:nvSpPr>
          <p:cNvPr id="130" name="TextBox 129"/>
          <p:cNvSpPr txBox="1"/>
          <p:nvPr/>
        </p:nvSpPr>
        <p:spPr>
          <a:xfrm>
            <a:off x="6604002" y="5105402"/>
            <a:ext cx="4031873" cy="1361911"/>
          </a:xfrm>
          <a:prstGeom prst="rect">
            <a:avLst/>
          </a:prstGeom>
          <a:noFill/>
        </p:spPr>
        <p:txBody>
          <a:bodyPr wrap="none" rtlCol="0">
            <a:spAutoFit/>
          </a:bodyPr>
          <a:lstStyle/>
          <a:p>
            <a:pPr defTabSz="914400"/>
            <a:r>
              <a:rPr lang="en-US" b="1" dirty="0" smtClean="0">
                <a:solidFill>
                  <a:prstClr val="black"/>
                </a:solidFill>
                <a:latin typeface="Gill Sans"/>
                <a:cs typeface="Gill Sans"/>
              </a:rPr>
              <a:t>Network-based attacks</a:t>
            </a:r>
          </a:p>
          <a:p>
            <a:pPr marL="285750" indent="-285750" defTabSz="914400">
              <a:buFont typeface="Arial"/>
              <a:buChar char="•"/>
            </a:pPr>
            <a:r>
              <a:rPr lang="en-US" dirty="0" smtClean="0">
                <a:solidFill>
                  <a:prstClr val="black"/>
                </a:solidFill>
                <a:latin typeface="Gill Sans"/>
                <a:cs typeface="Gill Sans"/>
              </a:rPr>
              <a:t>Timing attacks can </a:t>
            </a:r>
            <a:r>
              <a:rPr lang="en-US" dirty="0" err="1" smtClean="0">
                <a:solidFill>
                  <a:prstClr val="black"/>
                </a:solidFill>
                <a:latin typeface="Gill Sans"/>
                <a:cs typeface="Gill Sans"/>
              </a:rPr>
              <a:t>deanonymize</a:t>
            </a:r>
            <a:r>
              <a:rPr lang="en-US" dirty="0" smtClean="0">
                <a:solidFill>
                  <a:prstClr val="black"/>
                </a:solidFill>
                <a:latin typeface="Gill Sans"/>
                <a:cs typeface="Gill Sans"/>
              </a:rPr>
              <a:t> users</a:t>
            </a:r>
          </a:p>
          <a:p>
            <a:pPr marL="285750" indent="-285750" defTabSz="914400">
              <a:buFont typeface="Arial"/>
              <a:buChar char="•"/>
            </a:pPr>
            <a:r>
              <a:rPr lang="en-US" dirty="0" smtClean="0">
                <a:solidFill>
                  <a:prstClr val="black"/>
                </a:solidFill>
                <a:latin typeface="Gill Sans"/>
                <a:cs typeface="Gill Sans"/>
              </a:rPr>
              <a:t>Actually being tried by gov’t agencies!</a:t>
            </a:r>
          </a:p>
          <a:p>
            <a:pPr marL="285750" indent="-285750" defTabSz="914400">
              <a:buFont typeface="Arial"/>
              <a:buChar char="•"/>
            </a:pPr>
            <a:endParaRPr lang="en-US" sz="1050" dirty="0" smtClean="0">
              <a:solidFill>
                <a:prstClr val="black"/>
              </a:solidFill>
              <a:latin typeface="Gill Sans"/>
              <a:cs typeface="Gill Sans"/>
            </a:endParaRPr>
          </a:p>
          <a:p>
            <a:pPr defTabSz="914400"/>
            <a:r>
              <a:rPr lang="en-US" b="1" dirty="0" smtClean="0">
                <a:solidFill>
                  <a:srgbClr val="4A9900"/>
                </a:solidFill>
                <a:latin typeface="Gill Sans"/>
                <a:cs typeface="Gill Sans"/>
              </a:rPr>
              <a:t>           (Upcoming lectures)</a:t>
            </a:r>
            <a:endParaRPr lang="en-US" b="1" dirty="0">
              <a:solidFill>
                <a:srgbClr val="4A9900"/>
              </a:solidFill>
              <a:latin typeface="Gill Sans"/>
              <a:cs typeface="Gill Sans"/>
            </a:endParaRPr>
          </a:p>
        </p:txBody>
      </p:sp>
      <p:grpSp>
        <p:nvGrpSpPr>
          <p:cNvPr id="131" name="Group 130"/>
          <p:cNvGrpSpPr/>
          <p:nvPr/>
        </p:nvGrpSpPr>
        <p:grpSpPr>
          <a:xfrm>
            <a:off x="48603" y="3962403"/>
            <a:ext cx="1319676" cy="1083167"/>
            <a:chOff x="41275" y="3941763"/>
            <a:chExt cx="1536216" cy="1833562"/>
          </a:xfrm>
        </p:grpSpPr>
        <p:pic>
          <p:nvPicPr>
            <p:cNvPr id="132" name="Picture 131"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1275" y="3941763"/>
              <a:ext cx="1536216" cy="1833562"/>
            </a:xfrm>
            <a:prstGeom prst="rect">
              <a:avLst/>
            </a:prstGeom>
            <a:noFill/>
            <a:extLst>
              <a:ext uri="{909E8E84-426E-40dd-AFC4-6F175D3DCCD1}">
                <a14:hiddenFill xmlns="" xmlns:a14="http://schemas.microsoft.com/office/drawing/2010/main">
                  <a:solidFill>
                    <a:srgbClr val="FFFFFF"/>
                  </a:solidFill>
                </a14:hiddenFill>
              </a:ext>
            </a:extLst>
          </p:spPr>
        </p:pic>
        <p:pic>
          <p:nvPicPr>
            <p:cNvPr id="13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02836" y="4083461"/>
              <a:ext cx="456796" cy="569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cxnSp>
        <p:nvCxnSpPr>
          <p:cNvPr id="134" name="Straight Connector 133"/>
          <p:cNvCxnSpPr>
            <a:endCxn id="14" idx="2"/>
          </p:cNvCxnSpPr>
          <p:nvPr/>
        </p:nvCxnSpPr>
        <p:spPr>
          <a:xfrm flipV="1">
            <a:off x="1422401" y="3662827"/>
            <a:ext cx="2949411" cy="909174"/>
          </a:xfrm>
          <a:prstGeom prst="line">
            <a:avLst/>
          </a:prstGeom>
        </p:spPr>
        <p:style>
          <a:lnRef idx="3">
            <a:schemeClr val="dk1"/>
          </a:lnRef>
          <a:fillRef idx="0">
            <a:schemeClr val="dk1"/>
          </a:fillRef>
          <a:effectRef idx="2">
            <a:schemeClr val="dk1"/>
          </a:effectRef>
          <a:fontRef idx="minor">
            <a:schemeClr val="tx1"/>
          </a:fontRef>
        </p:style>
      </p:cxnSp>
      <p:pic>
        <p:nvPicPr>
          <p:cNvPr id="135" name="Picture 134"/>
          <p:cNvPicPr>
            <a:picLocks noChangeAspect="1"/>
          </p:cNvPicPr>
          <p:nvPr/>
        </p:nvPicPr>
        <p:blipFill>
          <a:blip r:embed="rId6"/>
          <a:stretch>
            <a:fillRect/>
          </a:stretch>
        </p:blipFill>
        <p:spPr>
          <a:xfrm>
            <a:off x="2133601" y="3733800"/>
            <a:ext cx="759627" cy="533400"/>
          </a:xfrm>
          <a:prstGeom prst="rect">
            <a:avLst/>
          </a:prstGeom>
        </p:spPr>
      </p:pic>
    </p:spTree>
    <p:extLst>
      <p:ext uri="{BB962C8B-B14F-4D97-AF65-F5344CB8AC3E}">
        <p14:creationId xmlns:p14="http://schemas.microsoft.com/office/powerpoint/2010/main" val="198575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26"/>
                                        </p:tgtEl>
                                        <p:attrNameLst>
                                          <p:attrName>style.visibility</p:attrName>
                                        </p:attrNameLst>
                                      </p:cBhvr>
                                      <p:to>
                                        <p:strVal val="visible"/>
                                      </p:to>
                                    </p:set>
                                    <p:animEffect transition="in" filter="dissolve">
                                      <p:cBhvr>
                                        <p:cTn id="10" dur="500"/>
                                        <p:tgtEl>
                                          <p:spTgt spid="126"/>
                                        </p:tgtEl>
                                      </p:cBhvr>
                                    </p:animEffect>
                                  </p:childTnLst>
                                </p:cTn>
                              </p:par>
                              <p:par>
                                <p:cTn id="11" presetID="9" presetClass="entr" presetSubtype="0" fill="hold" nodeType="with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dissolve">
                                      <p:cBhvr>
                                        <p:cTn id="13" dur="500"/>
                                        <p:tgtEl>
                                          <p:spTgt spid="12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500"/>
                                        <p:tgtEl>
                                          <p:spTgt spid="126"/>
                                        </p:tgtEl>
                                      </p:cBhvr>
                                    </p:animEffect>
                                    <p:set>
                                      <p:cBhvr>
                                        <p:cTn id="18" dur="1" fill="hold">
                                          <p:stCondLst>
                                            <p:cond delay="499"/>
                                          </p:stCondLst>
                                        </p:cTn>
                                        <p:tgtEl>
                                          <p:spTgt spid="126"/>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127"/>
                                        </p:tgtEl>
                                      </p:cBhvr>
                                    </p:animEffect>
                                    <p:set>
                                      <p:cBhvr>
                                        <p:cTn id="21" dur="1" fill="hold">
                                          <p:stCondLst>
                                            <p:cond delay="499"/>
                                          </p:stCondLst>
                                        </p:cTn>
                                        <p:tgtEl>
                                          <p:spTgt spid="127"/>
                                        </p:tgtEl>
                                        <p:attrNameLst>
                                          <p:attrName>style.visibility</p:attrName>
                                        </p:attrNameLst>
                                      </p:cBhvr>
                                      <p:to>
                                        <p:strVal val="hidden"/>
                                      </p:to>
                                    </p:set>
                                  </p:childTnLst>
                                </p:cTn>
                              </p:par>
                              <p:par>
                                <p:cTn id="22" presetID="9" presetClass="entr" presetSubtype="0" fill="hold" nodeType="withEffect">
                                  <p:stCondLst>
                                    <p:cond delay="0"/>
                                  </p:stCondLst>
                                  <p:childTnLst>
                                    <p:set>
                                      <p:cBhvr>
                                        <p:cTn id="23" dur="1" fill="hold">
                                          <p:stCondLst>
                                            <p:cond delay="0"/>
                                          </p:stCondLst>
                                        </p:cTn>
                                        <p:tgtEl>
                                          <p:spTgt spid="128"/>
                                        </p:tgtEl>
                                        <p:attrNameLst>
                                          <p:attrName>style.visibility</p:attrName>
                                        </p:attrNameLst>
                                      </p:cBhvr>
                                      <p:to>
                                        <p:strVal val="visible"/>
                                      </p:to>
                                    </p:set>
                                    <p:animEffect transition="in" filter="dissolve">
                                      <p:cBhvr>
                                        <p:cTn id="24" dur="500"/>
                                        <p:tgtEl>
                                          <p:spTgt spid="128"/>
                                        </p:tgtEl>
                                      </p:cBhvr>
                                    </p:animEffect>
                                  </p:childTnLst>
                                </p:cTn>
                              </p:par>
                              <p:par>
                                <p:cTn id="25" presetID="9" presetClass="entr" presetSubtype="0" fill="hold" nodeType="with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dissolve">
                                      <p:cBhvr>
                                        <p:cTn id="27" dur="500"/>
                                        <p:tgtEl>
                                          <p:spTgt spid="129"/>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0"/>
                                        </p:tgtEl>
                                        <p:attrNameLst>
                                          <p:attrName>style.visibility</p:attrName>
                                        </p:attrNameLst>
                                      </p:cBhvr>
                                      <p:to>
                                        <p:strVal val="visible"/>
                                      </p:to>
                                    </p:set>
                                    <p:animEffect transition="in" filter="dissolve">
                                      <p:cBhvr>
                                        <p:cTn id="30" dur="500"/>
                                        <p:tgtEl>
                                          <p:spTgt spid="130"/>
                                        </p:tgtEl>
                                      </p:cBhvr>
                                    </p:animEffect>
                                  </p:childTnLst>
                                </p:cTn>
                              </p:par>
                              <p:par>
                                <p:cTn id="31" presetID="9" presetClass="entr" presetSubtype="0" fill="hold" nodeType="withEffect">
                                  <p:stCondLst>
                                    <p:cond delay="0"/>
                                  </p:stCondLst>
                                  <p:childTnLst>
                                    <p:set>
                                      <p:cBhvr>
                                        <p:cTn id="32" dur="1" fill="hold">
                                          <p:stCondLst>
                                            <p:cond delay="0"/>
                                          </p:stCondLst>
                                        </p:cTn>
                                        <p:tgtEl>
                                          <p:spTgt spid="135"/>
                                        </p:tgtEl>
                                        <p:attrNameLst>
                                          <p:attrName>style.visibility</p:attrName>
                                        </p:attrNameLst>
                                      </p:cBhvr>
                                      <p:to>
                                        <p:strVal val="visible"/>
                                      </p:to>
                                    </p:set>
                                    <p:animEffect transition="in" filter="dissolve">
                                      <p:cBhvr>
                                        <p:cTn id="33" dur="500"/>
                                        <p:tgtEl>
                                          <p:spTgt spid="13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nodeType="clickEffect">
                                  <p:stCondLst>
                                    <p:cond delay="0"/>
                                  </p:stCondLst>
                                  <p:childTnLst>
                                    <p:animEffect transition="out" filter="dissolve">
                                      <p:cBhvr>
                                        <p:cTn id="37" dur="500"/>
                                        <p:tgtEl>
                                          <p:spTgt spid="135"/>
                                        </p:tgtEl>
                                      </p:cBhvr>
                                    </p:animEffect>
                                    <p:set>
                                      <p:cBhvr>
                                        <p:cTn id="38" dur="1" fill="hold">
                                          <p:stCondLst>
                                            <p:cond delay="499"/>
                                          </p:stCondLst>
                                        </p:cTn>
                                        <p:tgtEl>
                                          <p:spTgt spid="135"/>
                                        </p:tgtEl>
                                        <p:attrNameLst>
                                          <p:attrName>style.visibility</p:attrName>
                                        </p:attrNameLst>
                                      </p:cBhvr>
                                      <p:to>
                                        <p:strVal val="hidden"/>
                                      </p:to>
                                    </p:set>
                                  </p:childTnLst>
                                </p:cTn>
                              </p:par>
                              <p:par>
                                <p:cTn id="39" presetID="9" presetClass="exit" presetSubtype="0" fill="hold" nodeType="withEffect">
                                  <p:stCondLst>
                                    <p:cond delay="0"/>
                                  </p:stCondLst>
                                  <p:childTnLst>
                                    <p:animEffect transition="out" filter="dissolve">
                                      <p:cBhvr>
                                        <p:cTn id="40" dur="500"/>
                                        <p:tgtEl>
                                          <p:spTgt spid="128"/>
                                        </p:tgtEl>
                                      </p:cBhvr>
                                    </p:animEffect>
                                    <p:set>
                                      <p:cBhvr>
                                        <p:cTn id="41" dur="1" fill="hold">
                                          <p:stCondLst>
                                            <p:cond delay="499"/>
                                          </p:stCondLst>
                                        </p:cTn>
                                        <p:tgtEl>
                                          <p:spTgt spid="128"/>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129"/>
                                        </p:tgtEl>
                                      </p:cBhvr>
                                    </p:animEffect>
                                    <p:set>
                                      <p:cBhvr>
                                        <p:cTn id="44" dur="1" fill="hold">
                                          <p:stCondLst>
                                            <p:cond delay="499"/>
                                          </p:stCondLst>
                                        </p:cTn>
                                        <p:tgtEl>
                                          <p:spTgt spid="1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model</a:t>
            </a:r>
            <a:endParaRPr lang="en-US" dirty="0"/>
          </a:p>
        </p:txBody>
      </p:sp>
      <p:grpSp>
        <p:nvGrpSpPr>
          <p:cNvPr id="5" name="Group 4"/>
          <p:cNvGrpSpPr/>
          <p:nvPr/>
        </p:nvGrpSpPr>
        <p:grpSpPr>
          <a:xfrm>
            <a:off x="304802" y="1888636"/>
            <a:ext cx="1319676" cy="1083167"/>
            <a:chOff x="41275" y="3941763"/>
            <a:chExt cx="1536216" cy="1833562"/>
          </a:xfrm>
        </p:grpSpPr>
        <p:pic>
          <p:nvPicPr>
            <p:cNvPr id="6" name="Picture 5"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1275" y="3941763"/>
              <a:ext cx="1536216" cy="1833562"/>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02836" y="4083461"/>
              <a:ext cx="456796" cy="569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8" name="Cloud 7"/>
          <p:cNvSpPr/>
          <p:nvPr/>
        </p:nvSpPr>
        <p:spPr>
          <a:xfrm>
            <a:off x="10261600" y="2540916"/>
            <a:ext cx="2032000" cy="1375879"/>
          </a:xfrm>
          <a:prstGeom prst="cloud">
            <a:avLst/>
          </a:prstGeom>
          <a:solidFill>
            <a:schemeClr val="tx2">
              <a:lumMod val="25000"/>
              <a:lumOff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914400"/>
            <a:endParaRPr lang="en-CA">
              <a:solidFill>
                <a:prstClr val="white"/>
              </a:solidFill>
              <a:latin typeface="Corbel"/>
            </a:endParaRPr>
          </a:p>
        </p:txBody>
      </p:sp>
      <p:sp>
        <p:nvSpPr>
          <p:cNvPr id="10" name="Cloud 9"/>
          <p:cNvSpPr/>
          <p:nvPr/>
        </p:nvSpPr>
        <p:spPr>
          <a:xfrm>
            <a:off x="3860800" y="2362203"/>
            <a:ext cx="4267200" cy="2412087"/>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en-US" sz="2400" b="1" dirty="0" smtClean="0">
                <a:solidFill>
                  <a:prstClr val="black"/>
                </a:solidFill>
                <a:latin typeface="Gill Sans"/>
                <a:cs typeface="Gill Sans"/>
              </a:rPr>
              <a:t>Tor</a:t>
            </a:r>
            <a:endParaRPr lang="en-US" b="1" dirty="0">
              <a:solidFill>
                <a:prstClr val="black"/>
              </a:solidFill>
              <a:latin typeface="Gill Sans"/>
              <a:cs typeface="Gill Sans"/>
            </a:endParaRPr>
          </a:p>
        </p:txBody>
      </p:sp>
      <p:cxnSp>
        <p:nvCxnSpPr>
          <p:cNvPr id="11" name="Straight Connector 10"/>
          <p:cNvCxnSpPr/>
          <p:nvPr/>
        </p:nvCxnSpPr>
        <p:spPr>
          <a:xfrm>
            <a:off x="7518400" y="3226713"/>
            <a:ext cx="3251200" cy="0"/>
          </a:xfrm>
          <a:prstGeom prst="line">
            <a:avLst/>
          </a:prstGeom>
        </p:spPr>
        <p:style>
          <a:lnRef idx="3">
            <a:schemeClr val="dk1"/>
          </a:lnRef>
          <a:fillRef idx="0">
            <a:schemeClr val="dk1"/>
          </a:fillRef>
          <a:effectRef idx="2">
            <a:schemeClr val="dk1"/>
          </a:effectRef>
          <a:fontRef idx="minor">
            <a:schemeClr val="tx1"/>
          </a:fontRef>
        </p:style>
      </p:cxnSp>
      <p:pic>
        <p:nvPicPr>
          <p:cNvPr id="12" name="Picture 11"/>
          <p:cNvPicPr>
            <a:picLocks noChangeAspect="1"/>
          </p:cNvPicPr>
          <p:nvPr/>
        </p:nvPicPr>
        <p:blipFill>
          <a:blip r:embed="rId5"/>
          <a:stretch>
            <a:fillRect/>
          </a:stretch>
        </p:blipFill>
        <p:spPr>
          <a:xfrm>
            <a:off x="10565185" y="2667003"/>
            <a:ext cx="1525217" cy="1143913"/>
          </a:xfrm>
          <a:prstGeom prst="rect">
            <a:avLst/>
          </a:prstGeom>
        </p:spPr>
      </p:pic>
      <p:grpSp>
        <p:nvGrpSpPr>
          <p:cNvPr id="13" name="Group 229"/>
          <p:cNvGrpSpPr>
            <a:grpSpLocks/>
          </p:cNvGrpSpPr>
          <p:nvPr/>
        </p:nvGrpSpPr>
        <p:grpSpPr bwMode="auto">
          <a:xfrm>
            <a:off x="4368800" y="3276600"/>
            <a:ext cx="914400" cy="542690"/>
            <a:chOff x="4115" y="3158"/>
            <a:chExt cx="1215" cy="633"/>
          </a:xfrm>
        </p:grpSpPr>
        <p:sp>
          <p:nvSpPr>
            <p:cNvPr id="14" name="Oval 230"/>
            <p:cNvSpPr>
              <a:spLocks noChangeArrowheads="1"/>
            </p:cNvSpPr>
            <p:nvPr/>
          </p:nvSpPr>
          <p:spPr bwMode="auto">
            <a:xfrm>
              <a:off x="4119" y="3426"/>
              <a:ext cx="1206" cy="365"/>
            </a:xfrm>
            <a:prstGeom prst="ellipse">
              <a:avLst/>
            </a:prstGeom>
            <a:solidFill>
              <a:srgbClr val="0078AA"/>
            </a:solidFill>
            <a:ln w="12700" cap="sq">
              <a:solidFill>
                <a:srgbClr val="AAE6FF"/>
              </a:solidFill>
              <a:miter lim="800000"/>
              <a:headEnd/>
              <a:tailEnd/>
            </a:ln>
          </p:spPr>
          <p:txBody>
            <a:bodyPr/>
            <a:lstStyle/>
            <a:p>
              <a:pPr algn="ctr" defTabSz="914400"/>
              <a:endParaRPr lang="en-US">
                <a:solidFill>
                  <a:prstClr val="black"/>
                </a:solidFill>
                <a:latin typeface="Corbel"/>
              </a:endParaRPr>
            </a:p>
          </p:txBody>
        </p:sp>
        <p:sp>
          <p:nvSpPr>
            <p:cNvPr id="15" name="Rectangle 231"/>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defTabSz="914400"/>
              <a:endParaRPr lang="en-US">
                <a:solidFill>
                  <a:prstClr val="black"/>
                </a:solidFill>
                <a:latin typeface="Corbel"/>
              </a:endParaRPr>
            </a:p>
          </p:txBody>
        </p:sp>
        <p:sp>
          <p:nvSpPr>
            <p:cNvPr id="16" name="Rectangle 232"/>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defTabSz="914400"/>
              <a:endParaRPr lang="en-US">
                <a:solidFill>
                  <a:prstClr val="black"/>
                </a:solidFill>
                <a:latin typeface="Corbel"/>
              </a:endParaRPr>
            </a:p>
          </p:txBody>
        </p:sp>
        <p:sp>
          <p:nvSpPr>
            <p:cNvPr id="17" name="Oval 233"/>
            <p:cNvSpPr>
              <a:spLocks noChangeArrowheads="1"/>
            </p:cNvSpPr>
            <p:nvPr/>
          </p:nvSpPr>
          <p:spPr bwMode="auto">
            <a:xfrm>
              <a:off x="4119" y="3158"/>
              <a:ext cx="1206" cy="366"/>
            </a:xfrm>
            <a:prstGeom prst="ellipse">
              <a:avLst/>
            </a:prstGeom>
            <a:solidFill>
              <a:srgbClr val="00B4FF"/>
            </a:solidFill>
            <a:ln w="12700" cap="sq">
              <a:solidFill>
                <a:srgbClr val="AAE6FF"/>
              </a:solidFill>
              <a:miter lim="800000"/>
              <a:headEnd/>
              <a:tailEnd/>
            </a:ln>
          </p:spPr>
          <p:txBody>
            <a:bodyPr/>
            <a:lstStyle/>
            <a:p>
              <a:pPr algn="ctr" defTabSz="914400"/>
              <a:endParaRPr lang="en-US">
                <a:solidFill>
                  <a:prstClr val="black"/>
                </a:solidFill>
                <a:latin typeface="Corbel"/>
              </a:endParaRPr>
            </a:p>
          </p:txBody>
        </p:sp>
        <p:sp>
          <p:nvSpPr>
            <p:cNvPr id="18" name="Freeform 234"/>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19" name="Freeform 235"/>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20" name="Freeform 236"/>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21" name="Freeform 237"/>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22" name="Freeform 238"/>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23" name="Freeform 239"/>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24" name="Freeform 240"/>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25" name="Freeform 241"/>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26" name="Freeform 242"/>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27" name="Freeform 243"/>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28" name="Freeform 244"/>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29" name="Freeform 245"/>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30"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31"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32" name="Freeform 248"/>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33" name="Freeform 249"/>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34" name="Line 250"/>
            <p:cNvSpPr>
              <a:spLocks noChangeShapeType="1"/>
            </p:cNvSpPr>
            <p:nvPr/>
          </p:nvSpPr>
          <p:spPr bwMode="auto">
            <a:xfrm>
              <a:off x="4115" y="3341"/>
              <a:ext cx="1" cy="267"/>
            </a:xfrm>
            <a:prstGeom prst="line">
              <a:avLst/>
            </a:prstGeom>
            <a:noFill/>
            <a:ln w="12700" cap="sq">
              <a:solidFill>
                <a:srgbClr val="AAE6FF"/>
              </a:solidFill>
              <a:miter lim="800000"/>
              <a:headEnd/>
              <a:tailEnd/>
            </a:ln>
          </p:spPr>
          <p:txBody>
            <a:bodyPr/>
            <a:lstStyle/>
            <a:p>
              <a:pPr defTabSz="914400"/>
              <a:endParaRPr lang="en-US">
                <a:solidFill>
                  <a:prstClr val="black"/>
                </a:solidFill>
                <a:latin typeface="Corbel"/>
              </a:endParaRPr>
            </a:p>
          </p:txBody>
        </p:sp>
        <p:sp>
          <p:nvSpPr>
            <p:cNvPr id="35" name="Line 251"/>
            <p:cNvSpPr>
              <a:spLocks noChangeShapeType="1"/>
            </p:cNvSpPr>
            <p:nvPr/>
          </p:nvSpPr>
          <p:spPr bwMode="auto">
            <a:xfrm>
              <a:off x="5329" y="3341"/>
              <a:ext cx="1" cy="267"/>
            </a:xfrm>
            <a:prstGeom prst="line">
              <a:avLst/>
            </a:prstGeom>
            <a:noFill/>
            <a:ln w="12700" cap="sq">
              <a:solidFill>
                <a:srgbClr val="AAE6FF"/>
              </a:solidFill>
              <a:miter lim="800000"/>
              <a:headEnd/>
              <a:tailEnd/>
            </a:ln>
          </p:spPr>
          <p:txBody>
            <a:bodyPr/>
            <a:lstStyle/>
            <a:p>
              <a:pPr defTabSz="914400"/>
              <a:endParaRPr lang="en-US">
                <a:solidFill>
                  <a:prstClr val="black"/>
                </a:solidFill>
                <a:latin typeface="Corbel"/>
              </a:endParaRPr>
            </a:p>
          </p:txBody>
        </p:sp>
      </p:grpSp>
      <p:grpSp>
        <p:nvGrpSpPr>
          <p:cNvPr id="36" name="Group 229"/>
          <p:cNvGrpSpPr>
            <a:grpSpLocks/>
          </p:cNvGrpSpPr>
          <p:nvPr/>
        </p:nvGrpSpPr>
        <p:grpSpPr bwMode="auto">
          <a:xfrm>
            <a:off x="5588000" y="2133600"/>
            <a:ext cx="914400" cy="542690"/>
            <a:chOff x="4115" y="3158"/>
            <a:chExt cx="1215" cy="633"/>
          </a:xfrm>
        </p:grpSpPr>
        <p:sp>
          <p:nvSpPr>
            <p:cNvPr id="37" name="Oval 230"/>
            <p:cNvSpPr>
              <a:spLocks noChangeArrowheads="1"/>
            </p:cNvSpPr>
            <p:nvPr/>
          </p:nvSpPr>
          <p:spPr bwMode="auto">
            <a:xfrm>
              <a:off x="4119" y="3426"/>
              <a:ext cx="1206" cy="365"/>
            </a:xfrm>
            <a:prstGeom prst="ellipse">
              <a:avLst/>
            </a:prstGeom>
            <a:solidFill>
              <a:srgbClr val="0078AA"/>
            </a:solidFill>
            <a:ln w="12700" cap="sq">
              <a:solidFill>
                <a:srgbClr val="AAE6FF"/>
              </a:solidFill>
              <a:miter lim="800000"/>
              <a:headEnd/>
              <a:tailEnd/>
            </a:ln>
          </p:spPr>
          <p:txBody>
            <a:bodyPr/>
            <a:lstStyle/>
            <a:p>
              <a:pPr algn="ctr" defTabSz="914400"/>
              <a:endParaRPr lang="en-US">
                <a:solidFill>
                  <a:prstClr val="black"/>
                </a:solidFill>
                <a:latin typeface="Corbel"/>
              </a:endParaRPr>
            </a:p>
          </p:txBody>
        </p:sp>
        <p:sp>
          <p:nvSpPr>
            <p:cNvPr id="38" name="Rectangle 231"/>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defTabSz="914400"/>
              <a:endParaRPr lang="en-US">
                <a:solidFill>
                  <a:prstClr val="black"/>
                </a:solidFill>
                <a:latin typeface="Corbel"/>
              </a:endParaRPr>
            </a:p>
          </p:txBody>
        </p:sp>
        <p:sp>
          <p:nvSpPr>
            <p:cNvPr id="39" name="Rectangle 232"/>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defTabSz="914400"/>
              <a:endParaRPr lang="en-US">
                <a:solidFill>
                  <a:prstClr val="black"/>
                </a:solidFill>
                <a:latin typeface="Corbel"/>
              </a:endParaRPr>
            </a:p>
          </p:txBody>
        </p:sp>
        <p:sp>
          <p:nvSpPr>
            <p:cNvPr id="40" name="Oval 233"/>
            <p:cNvSpPr>
              <a:spLocks noChangeArrowheads="1"/>
            </p:cNvSpPr>
            <p:nvPr/>
          </p:nvSpPr>
          <p:spPr bwMode="auto">
            <a:xfrm>
              <a:off x="4119" y="3158"/>
              <a:ext cx="1206" cy="366"/>
            </a:xfrm>
            <a:prstGeom prst="ellipse">
              <a:avLst/>
            </a:prstGeom>
            <a:solidFill>
              <a:srgbClr val="00B4FF"/>
            </a:solidFill>
            <a:ln w="12700" cap="sq">
              <a:solidFill>
                <a:srgbClr val="AAE6FF"/>
              </a:solidFill>
              <a:miter lim="800000"/>
              <a:headEnd/>
              <a:tailEnd/>
            </a:ln>
          </p:spPr>
          <p:txBody>
            <a:bodyPr/>
            <a:lstStyle/>
            <a:p>
              <a:pPr algn="ctr" defTabSz="914400"/>
              <a:endParaRPr lang="en-US">
                <a:solidFill>
                  <a:prstClr val="black"/>
                </a:solidFill>
                <a:latin typeface="Corbel"/>
              </a:endParaRPr>
            </a:p>
          </p:txBody>
        </p:sp>
        <p:sp>
          <p:nvSpPr>
            <p:cNvPr id="41" name="Freeform 234"/>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42" name="Freeform 235"/>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43" name="Freeform 236"/>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44" name="Freeform 237"/>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45" name="Freeform 238"/>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46" name="Freeform 239"/>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47" name="Freeform 240"/>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48" name="Freeform 241"/>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49" name="Freeform 242"/>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50" name="Freeform 243"/>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51" name="Freeform 244"/>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52" name="Freeform 245"/>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53"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54"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55" name="Freeform 248"/>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56" name="Freeform 249"/>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57" name="Line 250"/>
            <p:cNvSpPr>
              <a:spLocks noChangeShapeType="1"/>
            </p:cNvSpPr>
            <p:nvPr/>
          </p:nvSpPr>
          <p:spPr bwMode="auto">
            <a:xfrm>
              <a:off x="4115" y="3341"/>
              <a:ext cx="1" cy="267"/>
            </a:xfrm>
            <a:prstGeom prst="line">
              <a:avLst/>
            </a:prstGeom>
            <a:noFill/>
            <a:ln w="12700" cap="sq">
              <a:solidFill>
                <a:srgbClr val="AAE6FF"/>
              </a:solidFill>
              <a:miter lim="800000"/>
              <a:headEnd/>
              <a:tailEnd/>
            </a:ln>
          </p:spPr>
          <p:txBody>
            <a:bodyPr/>
            <a:lstStyle/>
            <a:p>
              <a:pPr defTabSz="914400"/>
              <a:endParaRPr lang="en-US">
                <a:solidFill>
                  <a:prstClr val="black"/>
                </a:solidFill>
                <a:latin typeface="Corbel"/>
              </a:endParaRPr>
            </a:p>
          </p:txBody>
        </p:sp>
        <p:sp>
          <p:nvSpPr>
            <p:cNvPr id="58" name="Line 251"/>
            <p:cNvSpPr>
              <a:spLocks noChangeShapeType="1"/>
            </p:cNvSpPr>
            <p:nvPr/>
          </p:nvSpPr>
          <p:spPr bwMode="auto">
            <a:xfrm>
              <a:off x="5329" y="3341"/>
              <a:ext cx="1" cy="267"/>
            </a:xfrm>
            <a:prstGeom prst="line">
              <a:avLst/>
            </a:prstGeom>
            <a:noFill/>
            <a:ln w="12700" cap="sq">
              <a:solidFill>
                <a:srgbClr val="AAE6FF"/>
              </a:solidFill>
              <a:miter lim="800000"/>
              <a:headEnd/>
              <a:tailEnd/>
            </a:ln>
          </p:spPr>
          <p:txBody>
            <a:bodyPr/>
            <a:lstStyle/>
            <a:p>
              <a:pPr defTabSz="914400"/>
              <a:endParaRPr lang="en-US">
                <a:solidFill>
                  <a:prstClr val="black"/>
                </a:solidFill>
                <a:latin typeface="Corbel"/>
              </a:endParaRPr>
            </a:p>
          </p:txBody>
        </p:sp>
      </p:grpSp>
      <p:grpSp>
        <p:nvGrpSpPr>
          <p:cNvPr id="59" name="Group 229"/>
          <p:cNvGrpSpPr>
            <a:grpSpLocks/>
          </p:cNvGrpSpPr>
          <p:nvPr/>
        </p:nvGrpSpPr>
        <p:grpSpPr bwMode="auto">
          <a:xfrm>
            <a:off x="6807200" y="3048000"/>
            <a:ext cx="914400" cy="542690"/>
            <a:chOff x="4115" y="3158"/>
            <a:chExt cx="1215" cy="633"/>
          </a:xfrm>
        </p:grpSpPr>
        <p:sp>
          <p:nvSpPr>
            <p:cNvPr id="60" name="Oval 230"/>
            <p:cNvSpPr>
              <a:spLocks noChangeArrowheads="1"/>
            </p:cNvSpPr>
            <p:nvPr/>
          </p:nvSpPr>
          <p:spPr bwMode="auto">
            <a:xfrm>
              <a:off x="4119" y="3426"/>
              <a:ext cx="1206" cy="365"/>
            </a:xfrm>
            <a:prstGeom prst="ellipse">
              <a:avLst/>
            </a:prstGeom>
            <a:solidFill>
              <a:srgbClr val="0078AA"/>
            </a:solidFill>
            <a:ln w="12700" cap="sq">
              <a:solidFill>
                <a:srgbClr val="AAE6FF"/>
              </a:solidFill>
              <a:miter lim="800000"/>
              <a:headEnd/>
              <a:tailEnd/>
            </a:ln>
          </p:spPr>
          <p:txBody>
            <a:bodyPr/>
            <a:lstStyle/>
            <a:p>
              <a:pPr algn="ctr" defTabSz="914400"/>
              <a:endParaRPr lang="en-US">
                <a:solidFill>
                  <a:prstClr val="black"/>
                </a:solidFill>
                <a:latin typeface="Corbel"/>
              </a:endParaRPr>
            </a:p>
          </p:txBody>
        </p:sp>
        <p:sp>
          <p:nvSpPr>
            <p:cNvPr id="61" name="Rectangle 231"/>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defTabSz="914400"/>
              <a:endParaRPr lang="en-US">
                <a:solidFill>
                  <a:prstClr val="black"/>
                </a:solidFill>
                <a:latin typeface="Corbel"/>
              </a:endParaRPr>
            </a:p>
          </p:txBody>
        </p:sp>
        <p:sp>
          <p:nvSpPr>
            <p:cNvPr id="62" name="Rectangle 232"/>
            <p:cNvSpPr>
              <a:spLocks noChangeArrowheads="1"/>
            </p:cNvSpPr>
            <p:nvPr/>
          </p:nvSpPr>
          <p:spPr bwMode="auto">
            <a:xfrm>
              <a:off x="4115" y="3348"/>
              <a:ext cx="1214" cy="267"/>
            </a:xfrm>
            <a:prstGeom prst="rect">
              <a:avLst/>
            </a:prstGeom>
            <a:solidFill>
              <a:srgbClr val="0078AA"/>
            </a:solidFill>
            <a:ln w="9525">
              <a:noFill/>
              <a:miter lim="800000"/>
              <a:headEnd/>
              <a:tailEnd/>
            </a:ln>
          </p:spPr>
          <p:txBody>
            <a:bodyPr/>
            <a:lstStyle/>
            <a:p>
              <a:pPr algn="ctr" defTabSz="914400"/>
              <a:endParaRPr lang="en-US">
                <a:solidFill>
                  <a:prstClr val="black"/>
                </a:solidFill>
                <a:latin typeface="Corbel"/>
              </a:endParaRPr>
            </a:p>
          </p:txBody>
        </p:sp>
        <p:sp>
          <p:nvSpPr>
            <p:cNvPr id="63" name="Oval 233"/>
            <p:cNvSpPr>
              <a:spLocks noChangeArrowheads="1"/>
            </p:cNvSpPr>
            <p:nvPr/>
          </p:nvSpPr>
          <p:spPr bwMode="auto">
            <a:xfrm>
              <a:off x="4119" y="3158"/>
              <a:ext cx="1206" cy="366"/>
            </a:xfrm>
            <a:prstGeom prst="ellipse">
              <a:avLst/>
            </a:prstGeom>
            <a:solidFill>
              <a:srgbClr val="00B4FF"/>
            </a:solidFill>
            <a:ln w="12700" cap="sq">
              <a:solidFill>
                <a:srgbClr val="AAE6FF"/>
              </a:solidFill>
              <a:miter lim="800000"/>
              <a:headEnd/>
              <a:tailEnd/>
            </a:ln>
          </p:spPr>
          <p:txBody>
            <a:bodyPr/>
            <a:lstStyle/>
            <a:p>
              <a:pPr algn="ctr" defTabSz="914400"/>
              <a:endParaRPr lang="en-US">
                <a:solidFill>
                  <a:prstClr val="black"/>
                </a:solidFill>
                <a:latin typeface="Corbel"/>
              </a:endParaRPr>
            </a:p>
          </p:txBody>
        </p:sp>
        <p:sp>
          <p:nvSpPr>
            <p:cNvPr id="64" name="Freeform 234"/>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65" name="Freeform 235"/>
            <p:cNvSpPr>
              <a:spLocks/>
            </p:cNvSpPr>
            <p:nvPr/>
          </p:nvSpPr>
          <p:spPr bwMode="auto">
            <a:xfrm>
              <a:off x="4737" y="3208"/>
              <a:ext cx="400" cy="120"/>
            </a:xfrm>
            <a:custGeom>
              <a:avLst/>
              <a:gdLst>
                <a:gd name="T0" fmla="*/ 0 w 400"/>
                <a:gd name="T1" fmla="*/ 93 h 120"/>
                <a:gd name="T2" fmla="*/ 89 w 400"/>
                <a:gd name="T3" fmla="*/ 120 h 120"/>
                <a:gd name="T4" fmla="*/ 303 w 400"/>
                <a:gd name="T5" fmla="*/ 40 h 120"/>
                <a:gd name="T6" fmla="*/ 400 w 400"/>
                <a:gd name="T7" fmla="*/ 67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3" y="40"/>
                  </a:lnTo>
                  <a:lnTo>
                    <a:pt x="400" y="67"/>
                  </a:lnTo>
                  <a:lnTo>
                    <a:pt x="348" y="0"/>
                  </a:lnTo>
                  <a:lnTo>
                    <a:pt x="96" y="0"/>
                  </a:lnTo>
                  <a:lnTo>
                    <a:pt x="200" y="20"/>
                  </a:lnTo>
                  <a:lnTo>
                    <a:pt x="0" y="93"/>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66" name="Freeform 236"/>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67" name="Freeform 237"/>
            <p:cNvSpPr>
              <a:spLocks/>
            </p:cNvSpPr>
            <p:nvPr/>
          </p:nvSpPr>
          <p:spPr bwMode="auto">
            <a:xfrm>
              <a:off x="4300" y="3348"/>
              <a:ext cx="400" cy="127"/>
            </a:xfrm>
            <a:custGeom>
              <a:avLst/>
              <a:gdLst>
                <a:gd name="T0" fmla="*/ 400 w 400"/>
                <a:gd name="T1" fmla="*/ 27 h 127"/>
                <a:gd name="T2" fmla="*/ 311 w 400"/>
                <a:gd name="T3" fmla="*/ 0 h 127"/>
                <a:gd name="T4" fmla="*/ 103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7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7"/>
                  </a:moveTo>
                  <a:lnTo>
                    <a:pt x="311" y="0"/>
                  </a:lnTo>
                  <a:lnTo>
                    <a:pt x="103" y="80"/>
                  </a:lnTo>
                  <a:lnTo>
                    <a:pt x="0" y="53"/>
                  </a:lnTo>
                  <a:lnTo>
                    <a:pt x="52" y="127"/>
                  </a:lnTo>
                  <a:lnTo>
                    <a:pt x="311" y="127"/>
                  </a:lnTo>
                  <a:lnTo>
                    <a:pt x="200" y="100"/>
                  </a:lnTo>
                  <a:lnTo>
                    <a:pt x="40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68" name="Freeform 238"/>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69" name="Freeform 239"/>
            <p:cNvSpPr>
              <a:spLocks/>
            </p:cNvSpPr>
            <p:nvPr/>
          </p:nvSpPr>
          <p:spPr bwMode="auto">
            <a:xfrm>
              <a:off x="4322" y="3201"/>
              <a:ext cx="400" cy="120"/>
            </a:xfrm>
            <a:custGeom>
              <a:avLst/>
              <a:gdLst>
                <a:gd name="T0" fmla="*/ 0 w 400"/>
                <a:gd name="T1" fmla="*/ 27 h 120"/>
                <a:gd name="T2" fmla="*/ 89 w 400"/>
                <a:gd name="T3" fmla="*/ 0 h 120"/>
                <a:gd name="T4" fmla="*/ 304 w 400"/>
                <a:gd name="T5" fmla="*/ 74 h 120"/>
                <a:gd name="T6" fmla="*/ 400 w 400"/>
                <a:gd name="T7" fmla="*/ 54 h 120"/>
                <a:gd name="T8" fmla="*/ 348 w 400"/>
                <a:gd name="T9" fmla="*/ 120 h 120"/>
                <a:gd name="T10" fmla="*/ 96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4"/>
                  </a:lnTo>
                  <a:lnTo>
                    <a:pt x="400" y="54"/>
                  </a:lnTo>
                  <a:lnTo>
                    <a:pt x="348" y="120"/>
                  </a:lnTo>
                  <a:lnTo>
                    <a:pt x="96" y="120"/>
                  </a:lnTo>
                  <a:lnTo>
                    <a:pt x="200" y="100"/>
                  </a:lnTo>
                  <a:lnTo>
                    <a:pt x="0" y="27"/>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70" name="Freeform 240"/>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71" name="Freeform 241"/>
            <p:cNvSpPr>
              <a:spLocks/>
            </p:cNvSpPr>
            <p:nvPr/>
          </p:nvSpPr>
          <p:spPr bwMode="auto">
            <a:xfrm>
              <a:off x="4722" y="3361"/>
              <a:ext cx="400" cy="121"/>
            </a:xfrm>
            <a:custGeom>
              <a:avLst/>
              <a:gdLst>
                <a:gd name="T0" fmla="*/ 400 w 400"/>
                <a:gd name="T1" fmla="*/ 94 h 121"/>
                <a:gd name="T2" fmla="*/ 311 w 400"/>
                <a:gd name="T3" fmla="*/ 121 h 121"/>
                <a:gd name="T4" fmla="*/ 104 w 400"/>
                <a:gd name="T5" fmla="*/ 40 h 121"/>
                <a:gd name="T6" fmla="*/ 0 w 400"/>
                <a:gd name="T7" fmla="*/ 67 h 121"/>
                <a:gd name="T8" fmla="*/ 52 w 400"/>
                <a:gd name="T9" fmla="*/ 0 h 121"/>
                <a:gd name="T10" fmla="*/ 311 w 400"/>
                <a:gd name="T11" fmla="*/ 0 h 121"/>
                <a:gd name="T12" fmla="*/ 200 w 400"/>
                <a:gd name="T13" fmla="*/ 20 h 121"/>
                <a:gd name="T14" fmla="*/ 400 w 400"/>
                <a:gd name="T15" fmla="*/ 94 h 121"/>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1"/>
                <a:gd name="T26" fmla="*/ 400 w 400"/>
                <a:gd name="T27" fmla="*/ 121 h 1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1">
                  <a:moveTo>
                    <a:pt x="400" y="94"/>
                  </a:moveTo>
                  <a:lnTo>
                    <a:pt x="311" y="121"/>
                  </a:lnTo>
                  <a:lnTo>
                    <a:pt x="104" y="40"/>
                  </a:lnTo>
                  <a:lnTo>
                    <a:pt x="0" y="67"/>
                  </a:lnTo>
                  <a:lnTo>
                    <a:pt x="52" y="0"/>
                  </a:lnTo>
                  <a:lnTo>
                    <a:pt x="311" y="0"/>
                  </a:lnTo>
                  <a:lnTo>
                    <a:pt x="200" y="20"/>
                  </a:lnTo>
                  <a:lnTo>
                    <a:pt x="400" y="94"/>
                  </a:lnTo>
                  <a:close/>
                </a:path>
              </a:pathLst>
            </a:custGeom>
            <a:solidFill>
              <a:srgbClr val="000000"/>
            </a:solidFill>
            <a:ln w="9525">
              <a:noFill/>
              <a:round/>
              <a:headEnd/>
              <a:tailEnd/>
            </a:ln>
          </p:spPr>
          <p:txBody>
            <a:bodyPr/>
            <a:lstStyle/>
            <a:p>
              <a:pPr algn="ctr" defTabSz="914400"/>
              <a:endParaRPr lang="en-US">
                <a:solidFill>
                  <a:prstClr val="black"/>
                </a:solidFill>
                <a:latin typeface="Corbel"/>
              </a:endParaRPr>
            </a:p>
          </p:txBody>
        </p:sp>
        <p:sp>
          <p:nvSpPr>
            <p:cNvPr id="72" name="Freeform 242"/>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73" name="Freeform 243"/>
            <p:cNvSpPr>
              <a:spLocks/>
            </p:cNvSpPr>
            <p:nvPr/>
          </p:nvSpPr>
          <p:spPr bwMode="auto">
            <a:xfrm>
              <a:off x="4744" y="3215"/>
              <a:ext cx="400" cy="120"/>
            </a:xfrm>
            <a:custGeom>
              <a:avLst/>
              <a:gdLst>
                <a:gd name="T0" fmla="*/ 0 w 400"/>
                <a:gd name="T1" fmla="*/ 93 h 120"/>
                <a:gd name="T2" fmla="*/ 89 w 400"/>
                <a:gd name="T3" fmla="*/ 120 h 120"/>
                <a:gd name="T4" fmla="*/ 304 w 400"/>
                <a:gd name="T5" fmla="*/ 40 h 120"/>
                <a:gd name="T6" fmla="*/ 400 w 400"/>
                <a:gd name="T7" fmla="*/ 66 h 120"/>
                <a:gd name="T8" fmla="*/ 348 w 400"/>
                <a:gd name="T9" fmla="*/ 0 h 120"/>
                <a:gd name="T10" fmla="*/ 96 w 400"/>
                <a:gd name="T11" fmla="*/ 0 h 120"/>
                <a:gd name="T12" fmla="*/ 200 w 400"/>
                <a:gd name="T13" fmla="*/ 20 h 120"/>
                <a:gd name="T14" fmla="*/ 0 w 400"/>
                <a:gd name="T15" fmla="*/ 93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93"/>
                  </a:moveTo>
                  <a:lnTo>
                    <a:pt x="89" y="120"/>
                  </a:lnTo>
                  <a:lnTo>
                    <a:pt x="304" y="40"/>
                  </a:lnTo>
                  <a:lnTo>
                    <a:pt x="400" y="66"/>
                  </a:lnTo>
                  <a:lnTo>
                    <a:pt x="348" y="0"/>
                  </a:lnTo>
                  <a:lnTo>
                    <a:pt x="96" y="0"/>
                  </a:lnTo>
                  <a:lnTo>
                    <a:pt x="200" y="20"/>
                  </a:lnTo>
                  <a:lnTo>
                    <a:pt x="0" y="93"/>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74" name="Freeform 244"/>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75" name="Freeform 245"/>
            <p:cNvSpPr>
              <a:spLocks/>
            </p:cNvSpPr>
            <p:nvPr/>
          </p:nvSpPr>
          <p:spPr bwMode="auto">
            <a:xfrm>
              <a:off x="4307" y="3355"/>
              <a:ext cx="400" cy="127"/>
            </a:xfrm>
            <a:custGeom>
              <a:avLst/>
              <a:gdLst>
                <a:gd name="T0" fmla="*/ 400 w 400"/>
                <a:gd name="T1" fmla="*/ 26 h 127"/>
                <a:gd name="T2" fmla="*/ 311 w 400"/>
                <a:gd name="T3" fmla="*/ 0 h 127"/>
                <a:gd name="T4" fmla="*/ 104 w 400"/>
                <a:gd name="T5" fmla="*/ 80 h 127"/>
                <a:gd name="T6" fmla="*/ 0 w 400"/>
                <a:gd name="T7" fmla="*/ 53 h 127"/>
                <a:gd name="T8" fmla="*/ 52 w 400"/>
                <a:gd name="T9" fmla="*/ 127 h 127"/>
                <a:gd name="T10" fmla="*/ 311 w 400"/>
                <a:gd name="T11" fmla="*/ 127 h 127"/>
                <a:gd name="T12" fmla="*/ 200 w 400"/>
                <a:gd name="T13" fmla="*/ 100 h 127"/>
                <a:gd name="T14" fmla="*/ 400 w 400"/>
                <a:gd name="T15" fmla="*/ 26 h 127"/>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7"/>
                <a:gd name="T26" fmla="*/ 400 w 400"/>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7">
                  <a:moveTo>
                    <a:pt x="400" y="26"/>
                  </a:moveTo>
                  <a:lnTo>
                    <a:pt x="311" y="0"/>
                  </a:lnTo>
                  <a:lnTo>
                    <a:pt x="104" y="80"/>
                  </a:lnTo>
                  <a:lnTo>
                    <a:pt x="0" y="53"/>
                  </a:lnTo>
                  <a:lnTo>
                    <a:pt x="52" y="127"/>
                  </a:lnTo>
                  <a:lnTo>
                    <a:pt x="311" y="127"/>
                  </a:lnTo>
                  <a:lnTo>
                    <a:pt x="200" y="100"/>
                  </a:lnTo>
                  <a:lnTo>
                    <a:pt x="400" y="26"/>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76" name="Freeform 246"/>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77" name="Freeform 247"/>
            <p:cNvSpPr>
              <a:spLocks/>
            </p:cNvSpPr>
            <p:nvPr/>
          </p:nvSpPr>
          <p:spPr bwMode="auto">
            <a:xfrm>
              <a:off x="4329" y="3208"/>
              <a:ext cx="400" cy="120"/>
            </a:xfrm>
            <a:custGeom>
              <a:avLst/>
              <a:gdLst>
                <a:gd name="T0" fmla="*/ 0 w 400"/>
                <a:gd name="T1" fmla="*/ 27 h 120"/>
                <a:gd name="T2" fmla="*/ 89 w 400"/>
                <a:gd name="T3" fmla="*/ 0 h 120"/>
                <a:gd name="T4" fmla="*/ 304 w 400"/>
                <a:gd name="T5" fmla="*/ 73 h 120"/>
                <a:gd name="T6" fmla="*/ 400 w 400"/>
                <a:gd name="T7" fmla="*/ 53 h 120"/>
                <a:gd name="T8" fmla="*/ 348 w 400"/>
                <a:gd name="T9" fmla="*/ 120 h 120"/>
                <a:gd name="T10" fmla="*/ 97 w 400"/>
                <a:gd name="T11" fmla="*/ 120 h 120"/>
                <a:gd name="T12" fmla="*/ 200 w 400"/>
                <a:gd name="T13" fmla="*/ 100 h 120"/>
                <a:gd name="T14" fmla="*/ 0 w 400"/>
                <a:gd name="T15" fmla="*/ 27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0" y="27"/>
                  </a:moveTo>
                  <a:lnTo>
                    <a:pt x="89" y="0"/>
                  </a:lnTo>
                  <a:lnTo>
                    <a:pt x="304" y="73"/>
                  </a:lnTo>
                  <a:lnTo>
                    <a:pt x="400" y="53"/>
                  </a:lnTo>
                  <a:lnTo>
                    <a:pt x="348" y="120"/>
                  </a:lnTo>
                  <a:lnTo>
                    <a:pt x="97" y="120"/>
                  </a:lnTo>
                  <a:lnTo>
                    <a:pt x="200" y="100"/>
                  </a:lnTo>
                  <a:lnTo>
                    <a:pt x="0" y="27"/>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78" name="Freeform 248"/>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79" name="Freeform 249"/>
            <p:cNvSpPr>
              <a:spLocks/>
            </p:cNvSpPr>
            <p:nvPr/>
          </p:nvSpPr>
          <p:spPr bwMode="auto">
            <a:xfrm>
              <a:off x="4729" y="3368"/>
              <a:ext cx="400" cy="120"/>
            </a:xfrm>
            <a:custGeom>
              <a:avLst/>
              <a:gdLst>
                <a:gd name="T0" fmla="*/ 400 w 400"/>
                <a:gd name="T1" fmla="*/ 94 h 120"/>
                <a:gd name="T2" fmla="*/ 311 w 400"/>
                <a:gd name="T3" fmla="*/ 120 h 120"/>
                <a:gd name="T4" fmla="*/ 104 w 400"/>
                <a:gd name="T5" fmla="*/ 40 h 120"/>
                <a:gd name="T6" fmla="*/ 0 w 400"/>
                <a:gd name="T7" fmla="*/ 67 h 120"/>
                <a:gd name="T8" fmla="*/ 52 w 400"/>
                <a:gd name="T9" fmla="*/ 0 h 120"/>
                <a:gd name="T10" fmla="*/ 311 w 400"/>
                <a:gd name="T11" fmla="*/ 0 h 120"/>
                <a:gd name="T12" fmla="*/ 200 w 400"/>
                <a:gd name="T13" fmla="*/ 20 h 120"/>
                <a:gd name="T14" fmla="*/ 400 w 400"/>
                <a:gd name="T15" fmla="*/ 94 h 120"/>
                <a:gd name="T16" fmla="*/ 0 60000 65536"/>
                <a:gd name="T17" fmla="*/ 0 60000 65536"/>
                <a:gd name="T18" fmla="*/ 0 60000 65536"/>
                <a:gd name="T19" fmla="*/ 0 60000 65536"/>
                <a:gd name="T20" fmla="*/ 0 60000 65536"/>
                <a:gd name="T21" fmla="*/ 0 60000 65536"/>
                <a:gd name="T22" fmla="*/ 0 60000 65536"/>
                <a:gd name="T23" fmla="*/ 0 60000 65536"/>
                <a:gd name="T24" fmla="*/ 0 w 400"/>
                <a:gd name="T25" fmla="*/ 0 h 120"/>
                <a:gd name="T26" fmla="*/ 400 w 400"/>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0" h="120">
                  <a:moveTo>
                    <a:pt x="400" y="94"/>
                  </a:moveTo>
                  <a:lnTo>
                    <a:pt x="311" y="120"/>
                  </a:lnTo>
                  <a:lnTo>
                    <a:pt x="104" y="40"/>
                  </a:lnTo>
                  <a:lnTo>
                    <a:pt x="0" y="67"/>
                  </a:lnTo>
                  <a:lnTo>
                    <a:pt x="52" y="0"/>
                  </a:lnTo>
                  <a:lnTo>
                    <a:pt x="311" y="0"/>
                  </a:lnTo>
                  <a:lnTo>
                    <a:pt x="200" y="20"/>
                  </a:lnTo>
                  <a:lnTo>
                    <a:pt x="400" y="94"/>
                  </a:lnTo>
                  <a:close/>
                </a:path>
              </a:pathLst>
            </a:custGeom>
            <a:solidFill>
              <a:srgbClr val="FFFFFF"/>
            </a:solidFill>
            <a:ln w="9525">
              <a:noFill/>
              <a:round/>
              <a:headEnd/>
              <a:tailEnd/>
            </a:ln>
          </p:spPr>
          <p:txBody>
            <a:bodyPr/>
            <a:lstStyle/>
            <a:p>
              <a:pPr algn="ctr" defTabSz="914400"/>
              <a:endParaRPr lang="en-US">
                <a:solidFill>
                  <a:prstClr val="black"/>
                </a:solidFill>
                <a:latin typeface="Corbel"/>
              </a:endParaRPr>
            </a:p>
          </p:txBody>
        </p:sp>
        <p:sp>
          <p:nvSpPr>
            <p:cNvPr id="80" name="Line 250"/>
            <p:cNvSpPr>
              <a:spLocks noChangeShapeType="1"/>
            </p:cNvSpPr>
            <p:nvPr/>
          </p:nvSpPr>
          <p:spPr bwMode="auto">
            <a:xfrm>
              <a:off x="4115" y="3341"/>
              <a:ext cx="1" cy="267"/>
            </a:xfrm>
            <a:prstGeom prst="line">
              <a:avLst/>
            </a:prstGeom>
            <a:noFill/>
            <a:ln w="12700" cap="sq">
              <a:solidFill>
                <a:srgbClr val="AAE6FF"/>
              </a:solidFill>
              <a:miter lim="800000"/>
              <a:headEnd/>
              <a:tailEnd/>
            </a:ln>
          </p:spPr>
          <p:txBody>
            <a:bodyPr/>
            <a:lstStyle/>
            <a:p>
              <a:pPr defTabSz="914400"/>
              <a:endParaRPr lang="en-US">
                <a:solidFill>
                  <a:prstClr val="black"/>
                </a:solidFill>
                <a:latin typeface="Corbel"/>
              </a:endParaRPr>
            </a:p>
          </p:txBody>
        </p:sp>
        <p:sp>
          <p:nvSpPr>
            <p:cNvPr id="81" name="Line 251"/>
            <p:cNvSpPr>
              <a:spLocks noChangeShapeType="1"/>
            </p:cNvSpPr>
            <p:nvPr/>
          </p:nvSpPr>
          <p:spPr bwMode="auto">
            <a:xfrm>
              <a:off x="5329" y="3341"/>
              <a:ext cx="1" cy="267"/>
            </a:xfrm>
            <a:prstGeom prst="line">
              <a:avLst/>
            </a:prstGeom>
            <a:noFill/>
            <a:ln w="12700" cap="sq">
              <a:solidFill>
                <a:srgbClr val="AAE6FF"/>
              </a:solidFill>
              <a:miter lim="800000"/>
              <a:headEnd/>
              <a:tailEnd/>
            </a:ln>
          </p:spPr>
          <p:txBody>
            <a:bodyPr/>
            <a:lstStyle/>
            <a:p>
              <a:pPr defTabSz="914400"/>
              <a:endParaRPr lang="en-US">
                <a:solidFill>
                  <a:prstClr val="black"/>
                </a:solidFill>
                <a:latin typeface="Corbel"/>
              </a:endParaRPr>
            </a:p>
          </p:txBody>
        </p:sp>
      </p:grpSp>
      <p:sp>
        <p:nvSpPr>
          <p:cNvPr id="82" name="TextBox 81"/>
          <p:cNvSpPr txBox="1"/>
          <p:nvPr/>
        </p:nvSpPr>
        <p:spPr>
          <a:xfrm>
            <a:off x="4267202" y="3745468"/>
            <a:ext cx="838691" cy="369332"/>
          </a:xfrm>
          <a:prstGeom prst="rect">
            <a:avLst/>
          </a:prstGeom>
          <a:noFill/>
        </p:spPr>
        <p:txBody>
          <a:bodyPr wrap="none" rtlCol="0">
            <a:spAutoFit/>
          </a:bodyPr>
          <a:lstStyle/>
          <a:p>
            <a:pPr defTabSz="914400"/>
            <a:r>
              <a:rPr lang="en-US" b="1" dirty="0" smtClean="0">
                <a:solidFill>
                  <a:prstClr val="black"/>
                </a:solidFill>
                <a:latin typeface="Gill Sans"/>
                <a:cs typeface="Gill Sans"/>
              </a:rPr>
              <a:t>Entry</a:t>
            </a:r>
            <a:endParaRPr lang="en-US" b="1" dirty="0">
              <a:solidFill>
                <a:prstClr val="black"/>
              </a:solidFill>
              <a:latin typeface="Gill Sans"/>
              <a:cs typeface="Gill Sans"/>
            </a:endParaRPr>
          </a:p>
        </p:txBody>
      </p:sp>
      <p:sp>
        <p:nvSpPr>
          <p:cNvPr id="83" name="TextBox 82"/>
          <p:cNvSpPr txBox="1"/>
          <p:nvPr/>
        </p:nvSpPr>
        <p:spPr>
          <a:xfrm>
            <a:off x="6807202" y="3516868"/>
            <a:ext cx="659155" cy="369332"/>
          </a:xfrm>
          <a:prstGeom prst="rect">
            <a:avLst/>
          </a:prstGeom>
          <a:noFill/>
        </p:spPr>
        <p:txBody>
          <a:bodyPr wrap="none" rtlCol="0">
            <a:spAutoFit/>
          </a:bodyPr>
          <a:lstStyle/>
          <a:p>
            <a:pPr defTabSz="914400"/>
            <a:r>
              <a:rPr lang="en-US" b="1" dirty="0" smtClean="0">
                <a:solidFill>
                  <a:prstClr val="black"/>
                </a:solidFill>
                <a:latin typeface="Gill Sans"/>
                <a:cs typeface="Gill Sans"/>
              </a:rPr>
              <a:t>Exit</a:t>
            </a:r>
            <a:endParaRPr lang="en-US" b="1" dirty="0">
              <a:solidFill>
                <a:prstClr val="black"/>
              </a:solidFill>
              <a:latin typeface="Gill Sans"/>
              <a:cs typeface="Gill Sans"/>
            </a:endParaRPr>
          </a:p>
        </p:txBody>
      </p:sp>
      <p:sp>
        <p:nvSpPr>
          <p:cNvPr id="84" name="TextBox 83"/>
          <p:cNvSpPr txBox="1"/>
          <p:nvPr/>
        </p:nvSpPr>
        <p:spPr>
          <a:xfrm>
            <a:off x="5384802" y="1828800"/>
            <a:ext cx="978941" cy="369332"/>
          </a:xfrm>
          <a:prstGeom prst="rect">
            <a:avLst/>
          </a:prstGeom>
          <a:noFill/>
        </p:spPr>
        <p:txBody>
          <a:bodyPr wrap="none" rtlCol="0">
            <a:spAutoFit/>
          </a:bodyPr>
          <a:lstStyle/>
          <a:p>
            <a:pPr defTabSz="914400"/>
            <a:r>
              <a:rPr lang="en-US" b="1" dirty="0" smtClean="0">
                <a:solidFill>
                  <a:prstClr val="black"/>
                </a:solidFill>
                <a:latin typeface="Gill Sans"/>
                <a:cs typeface="Gill Sans"/>
              </a:rPr>
              <a:t>Middle</a:t>
            </a:r>
            <a:endParaRPr lang="en-US" b="1" dirty="0">
              <a:solidFill>
                <a:prstClr val="black"/>
              </a:solidFill>
              <a:latin typeface="Gill Sans"/>
              <a:cs typeface="Gill Sans"/>
            </a:endParaRPr>
          </a:p>
        </p:txBody>
      </p:sp>
      <p:cxnSp>
        <p:nvCxnSpPr>
          <p:cNvPr id="85" name="Straight Connector 84"/>
          <p:cNvCxnSpPr>
            <a:endCxn id="17" idx="0"/>
          </p:cNvCxnSpPr>
          <p:nvPr/>
        </p:nvCxnSpPr>
        <p:spPr>
          <a:xfrm flipH="1">
            <a:off x="4825624" y="2667000"/>
            <a:ext cx="660776" cy="609600"/>
          </a:xfrm>
          <a:prstGeom prst="line">
            <a:avLst/>
          </a:prstGeom>
        </p:spPr>
        <p:style>
          <a:lnRef idx="3">
            <a:schemeClr val="dk1"/>
          </a:lnRef>
          <a:fillRef idx="0">
            <a:schemeClr val="dk1"/>
          </a:fillRef>
          <a:effectRef idx="2">
            <a:schemeClr val="dk1"/>
          </a:effectRef>
          <a:fontRef idx="minor">
            <a:schemeClr val="tx1"/>
          </a:fontRef>
        </p:style>
      </p:cxnSp>
      <p:cxnSp>
        <p:nvCxnSpPr>
          <p:cNvPr id="86" name="Straight Connector 85"/>
          <p:cNvCxnSpPr>
            <a:stCxn id="63" idx="0"/>
          </p:cNvCxnSpPr>
          <p:nvPr/>
        </p:nvCxnSpPr>
        <p:spPr>
          <a:xfrm flipH="1" flipV="1">
            <a:off x="6604000" y="2667000"/>
            <a:ext cx="660024" cy="3810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a:endCxn id="34" idx="0"/>
          </p:cNvCxnSpPr>
          <p:nvPr/>
        </p:nvCxnSpPr>
        <p:spPr>
          <a:xfrm>
            <a:off x="1524000" y="2743203"/>
            <a:ext cx="2844800" cy="690291"/>
          </a:xfrm>
          <a:prstGeom prst="line">
            <a:avLst/>
          </a:prstGeom>
        </p:spPr>
        <p:style>
          <a:lnRef idx="3">
            <a:schemeClr val="dk1"/>
          </a:lnRef>
          <a:fillRef idx="0">
            <a:schemeClr val="dk1"/>
          </a:fillRef>
          <a:effectRef idx="2">
            <a:schemeClr val="dk1"/>
          </a:effectRef>
          <a:fontRef idx="minor">
            <a:schemeClr val="tx1"/>
          </a:fontRef>
        </p:style>
      </p:cxnSp>
      <p:grpSp>
        <p:nvGrpSpPr>
          <p:cNvPr id="107" name="Group 79"/>
          <p:cNvGrpSpPr/>
          <p:nvPr/>
        </p:nvGrpSpPr>
        <p:grpSpPr bwMode="auto">
          <a:xfrm>
            <a:off x="4572000" y="3200404"/>
            <a:ext cx="508000" cy="685799"/>
            <a:chOff x="6858000" y="5257797"/>
            <a:chExt cx="914400" cy="1600196"/>
          </a:xfrm>
          <a:solidFill>
            <a:schemeClr val="accent4"/>
          </a:solidFill>
          <a:scene3d>
            <a:camera prst="isometricTopUp"/>
            <a:lightRig rig="balanced" dir="t">
              <a:rot lat="0" lon="0" rev="8700000"/>
            </a:lightRig>
          </a:scene3d>
        </p:grpSpPr>
        <p:sp>
          <p:nvSpPr>
            <p:cNvPr id="108" name="Flowchart: Alternate Process 231"/>
            <p:cNvSpPr/>
            <p:nvPr/>
          </p:nvSpPr>
          <p:spPr bwMode="auto">
            <a:xfrm>
              <a:off x="6858000" y="5257797"/>
              <a:ext cx="914400" cy="609599"/>
            </a:xfrm>
            <a:prstGeom prst="flowChartAlternateProcess">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09" name="Rectangle 108"/>
            <p:cNvSpPr/>
            <p:nvPr/>
          </p:nvSpPr>
          <p:spPr bwMode="auto">
            <a:xfrm>
              <a:off x="7086600" y="5791194"/>
              <a:ext cx="381000" cy="10667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10" name="Rectangle 109"/>
            <p:cNvSpPr/>
            <p:nvPr/>
          </p:nvSpPr>
          <p:spPr bwMode="auto">
            <a:xfrm>
              <a:off x="7239000" y="6019788"/>
              <a:ext cx="381000" cy="1523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11" name="Rectangle 110"/>
            <p:cNvSpPr/>
            <p:nvPr/>
          </p:nvSpPr>
          <p:spPr bwMode="auto">
            <a:xfrm>
              <a:off x="7239000" y="6248387"/>
              <a:ext cx="381000" cy="1523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12" name="Rectangle 111"/>
            <p:cNvSpPr/>
            <p:nvPr/>
          </p:nvSpPr>
          <p:spPr bwMode="auto">
            <a:xfrm>
              <a:off x="7239000" y="6629401"/>
              <a:ext cx="381000" cy="1523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grpSp>
      <p:grpSp>
        <p:nvGrpSpPr>
          <p:cNvPr id="113" name="Group 79"/>
          <p:cNvGrpSpPr/>
          <p:nvPr/>
        </p:nvGrpSpPr>
        <p:grpSpPr bwMode="auto">
          <a:xfrm>
            <a:off x="5791200" y="2057404"/>
            <a:ext cx="508000" cy="685799"/>
            <a:chOff x="6858000" y="5257797"/>
            <a:chExt cx="914400" cy="1600196"/>
          </a:xfrm>
          <a:solidFill>
            <a:schemeClr val="accent2"/>
          </a:solidFill>
          <a:scene3d>
            <a:camera prst="isometricTopUp"/>
            <a:lightRig rig="balanced" dir="t">
              <a:rot lat="0" lon="0" rev="8700000"/>
            </a:lightRig>
          </a:scene3d>
        </p:grpSpPr>
        <p:sp>
          <p:nvSpPr>
            <p:cNvPr id="114" name="Flowchart: Alternate Process 231"/>
            <p:cNvSpPr/>
            <p:nvPr/>
          </p:nvSpPr>
          <p:spPr bwMode="auto">
            <a:xfrm>
              <a:off x="6858000" y="5257797"/>
              <a:ext cx="914400" cy="609599"/>
            </a:xfrm>
            <a:prstGeom prst="flowChartAlternateProcess">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15" name="Rectangle 114"/>
            <p:cNvSpPr/>
            <p:nvPr/>
          </p:nvSpPr>
          <p:spPr bwMode="auto">
            <a:xfrm>
              <a:off x="7086600" y="5791194"/>
              <a:ext cx="381000" cy="10667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16" name="Rectangle 115"/>
            <p:cNvSpPr/>
            <p:nvPr/>
          </p:nvSpPr>
          <p:spPr bwMode="auto">
            <a:xfrm>
              <a:off x="7239000" y="6019788"/>
              <a:ext cx="381000" cy="1523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17" name="Rectangle 116"/>
            <p:cNvSpPr/>
            <p:nvPr/>
          </p:nvSpPr>
          <p:spPr bwMode="auto">
            <a:xfrm>
              <a:off x="7239000" y="6248387"/>
              <a:ext cx="381000" cy="1523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18" name="Rectangle 117"/>
            <p:cNvSpPr/>
            <p:nvPr/>
          </p:nvSpPr>
          <p:spPr bwMode="auto">
            <a:xfrm>
              <a:off x="7239000" y="6629401"/>
              <a:ext cx="381000" cy="1523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grpSp>
      <p:grpSp>
        <p:nvGrpSpPr>
          <p:cNvPr id="119" name="Group 79"/>
          <p:cNvGrpSpPr/>
          <p:nvPr/>
        </p:nvGrpSpPr>
        <p:grpSpPr bwMode="auto">
          <a:xfrm>
            <a:off x="7010400" y="2971804"/>
            <a:ext cx="508000" cy="685799"/>
            <a:chOff x="6858000" y="5257797"/>
            <a:chExt cx="914400" cy="1600196"/>
          </a:xfrm>
          <a:solidFill>
            <a:schemeClr val="accent3"/>
          </a:solidFill>
          <a:scene3d>
            <a:camera prst="isometricTopUp"/>
            <a:lightRig rig="balanced" dir="t">
              <a:rot lat="0" lon="0" rev="8700000"/>
            </a:lightRig>
          </a:scene3d>
        </p:grpSpPr>
        <p:sp>
          <p:nvSpPr>
            <p:cNvPr id="120" name="Flowchart: Alternate Process 231"/>
            <p:cNvSpPr/>
            <p:nvPr/>
          </p:nvSpPr>
          <p:spPr bwMode="auto">
            <a:xfrm>
              <a:off x="6858000" y="5257797"/>
              <a:ext cx="914400" cy="609599"/>
            </a:xfrm>
            <a:prstGeom prst="flowChartAlternateProcess">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21" name="Rectangle 120"/>
            <p:cNvSpPr/>
            <p:nvPr/>
          </p:nvSpPr>
          <p:spPr bwMode="auto">
            <a:xfrm>
              <a:off x="7086600" y="5791194"/>
              <a:ext cx="381000" cy="10667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22" name="Rectangle 121"/>
            <p:cNvSpPr/>
            <p:nvPr/>
          </p:nvSpPr>
          <p:spPr bwMode="auto">
            <a:xfrm>
              <a:off x="7239000" y="6019788"/>
              <a:ext cx="381000" cy="1523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23" name="Rectangle 122"/>
            <p:cNvSpPr/>
            <p:nvPr/>
          </p:nvSpPr>
          <p:spPr bwMode="auto">
            <a:xfrm>
              <a:off x="7239000" y="6248387"/>
              <a:ext cx="381000" cy="1523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sp>
          <p:nvSpPr>
            <p:cNvPr id="124" name="Rectangle 123"/>
            <p:cNvSpPr/>
            <p:nvPr/>
          </p:nvSpPr>
          <p:spPr bwMode="auto">
            <a:xfrm>
              <a:off x="7239000" y="6629401"/>
              <a:ext cx="381000" cy="152399"/>
            </a:xfrm>
            <a:prstGeom prst="rect">
              <a:avLst/>
            </a:prstGeom>
            <a:grpFill/>
            <a:ln w="952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wrap="none" anchor="ctr"/>
            <a:lstStyle/>
            <a:p>
              <a:pPr algn="ctr" defTabSz="914400">
                <a:defRPr/>
              </a:pPr>
              <a:endParaRPr lang="en-US">
                <a:solidFill>
                  <a:prstClr val="black"/>
                </a:solidFill>
                <a:latin typeface="Corbel"/>
              </a:endParaRPr>
            </a:p>
          </p:txBody>
        </p:sp>
      </p:grpSp>
      <p:sp>
        <p:nvSpPr>
          <p:cNvPr id="3" name="TextBox 2"/>
          <p:cNvSpPr txBox="1"/>
          <p:nvPr/>
        </p:nvSpPr>
        <p:spPr>
          <a:xfrm>
            <a:off x="0" y="5172672"/>
            <a:ext cx="4737194" cy="1084912"/>
          </a:xfrm>
          <a:prstGeom prst="rect">
            <a:avLst/>
          </a:prstGeom>
          <a:noFill/>
        </p:spPr>
        <p:txBody>
          <a:bodyPr wrap="none" rtlCol="0">
            <a:spAutoFit/>
          </a:bodyPr>
          <a:lstStyle/>
          <a:p>
            <a:pPr defTabSz="914400"/>
            <a:r>
              <a:rPr lang="en-US" b="1" dirty="0" smtClean="0">
                <a:solidFill>
                  <a:prstClr val="black"/>
                </a:solidFill>
                <a:latin typeface="Gill Sans"/>
                <a:cs typeface="Gill Sans"/>
              </a:rPr>
              <a:t>Relay-based attacks</a:t>
            </a:r>
          </a:p>
          <a:p>
            <a:pPr marL="285750" indent="-285750" defTabSz="914400">
              <a:buFont typeface="Arial"/>
              <a:buChar char="•"/>
            </a:pPr>
            <a:r>
              <a:rPr lang="en-US" dirty="0" smtClean="0">
                <a:solidFill>
                  <a:prstClr val="black"/>
                </a:solidFill>
                <a:latin typeface="Gill Sans"/>
                <a:cs typeface="Gill Sans"/>
              </a:rPr>
              <a:t>Finger print Web sites based on packet timing</a:t>
            </a:r>
          </a:p>
          <a:p>
            <a:pPr marL="285750" indent="-285750" defTabSz="914400">
              <a:buFont typeface="Arial"/>
              <a:buChar char="•"/>
            </a:pPr>
            <a:r>
              <a:rPr lang="en-US" dirty="0" smtClean="0">
                <a:solidFill>
                  <a:prstClr val="black"/>
                </a:solidFill>
                <a:latin typeface="Gill Sans"/>
                <a:cs typeface="Gill Sans"/>
              </a:rPr>
              <a:t>Exit relay can observe users’ traffic</a:t>
            </a:r>
          </a:p>
          <a:p>
            <a:pPr marL="285750" indent="-285750" defTabSz="914400">
              <a:buFont typeface="Arial"/>
              <a:buChar char="•"/>
            </a:pPr>
            <a:endParaRPr lang="en-US" sz="1050" dirty="0" smtClean="0">
              <a:solidFill>
                <a:prstClr val="black"/>
              </a:solidFill>
              <a:latin typeface="Gill Sans"/>
              <a:cs typeface="Gill Sans"/>
            </a:endParaRPr>
          </a:p>
        </p:txBody>
      </p:sp>
      <p:sp>
        <p:nvSpPr>
          <p:cNvPr id="130" name="TextBox 129"/>
          <p:cNvSpPr txBox="1"/>
          <p:nvPr/>
        </p:nvSpPr>
        <p:spPr>
          <a:xfrm>
            <a:off x="6604002" y="5105402"/>
            <a:ext cx="4031873" cy="1084912"/>
          </a:xfrm>
          <a:prstGeom prst="rect">
            <a:avLst/>
          </a:prstGeom>
          <a:noFill/>
        </p:spPr>
        <p:txBody>
          <a:bodyPr wrap="none" rtlCol="0">
            <a:spAutoFit/>
          </a:bodyPr>
          <a:lstStyle/>
          <a:p>
            <a:pPr defTabSz="914400"/>
            <a:r>
              <a:rPr lang="en-US" b="1" dirty="0" smtClean="0">
                <a:solidFill>
                  <a:prstClr val="black"/>
                </a:solidFill>
                <a:latin typeface="Gill Sans"/>
                <a:cs typeface="Gill Sans"/>
              </a:rPr>
              <a:t>Network-based attacks</a:t>
            </a:r>
          </a:p>
          <a:p>
            <a:pPr marL="285750" indent="-285750" defTabSz="914400">
              <a:buFont typeface="Arial"/>
              <a:buChar char="•"/>
            </a:pPr>
            <a:r>
              <a:rPr lang="en-US" dirty="0" smtClean="0">
                <a:solidFill>
                  <a:prstClr val="black"/>
                </a:solidFill>
                <a:latin typeface="Gill Sans"/>
                <a:cs typeface="Gill Sans"/>
              </a:rPr>
              <a:t>Timing attacks can </a:t>
            </a:r>
            <a:r>
              <a:rPr lang="en-US" dirty="0" err="1" smtClean="0">
                <a:solidFill>
                  <a:prstClr val="black"/>
                </a:solidFill>
                <a:latin typeface="Gill Sans"/>
                <a:cs typeface="Gill Sans"/>
              </a:rPr>
              <a:t>deanonymize</a:t>
            </a:r>
            <a:r>
              <a:rPr lang="en-US" dirty="0" smtClean="0">
                <a:solidFill>
                  <a:prstClr val="black"/>
                </a:solidFill>
                <a:latin typeface="Gill Sans"/>
                <a:cs typeface="Gill Sans"/>
              </a:rPr>
              <a:t> users</a:t>
            </a:r>
          </a:p>
          <a:p>
            <a:pPr marL="285750" indent="-285750" defTabSz="914400">
              <a:buFont typeface="Arial"/>
              <a:buChar char="•"/>
            </a:pPr>
            <a:r>
              <a:rPr lang="en-US" dirty="0" smtClean="0">
                <a:solidFill>
                  <a:prstClr val="black"/>
                </a:solidFill>
                <a:latin typeface="Gill Sans"/>
                <a:cs typeface="Gill Sans"/>
              </a:rPr>
              <a:t>Actually being tried by gov’t agencies!</a:t>
            </a:r>
          </a:p>
          <a:p>
            <a:pPr marL="285750" indent="-285750" defTabSz="914400">
              <a:buFont typeface="Arial"/>
              <a:buChar char="•"/>
            </a:pPr>
            <a:endParaRPr lang="en-US" sz="1050" dirty="0" smtClean="0">
              <a:solidFill>
                <a:prstClr val="black"/>
              </a:solidFill>
              <a:latin typeface="Gill Sans"/>
              <a:cs typeface="Gill Sans"/>
            </a:endParaRPr>
          </a:p>
        </p:txBody>
      </p:sp>
      <p:grpSp>
        <p:nvGrpSpPr>
          <p:cNvPr id="131" name="Group 130"/>
          <p:cNvGrpSpPr/>
          <p:nvPr/>
        </p:nvGrpSpPr>
        <p:grpSpPr>
          <a:xfrm>
            <a:off x="48603" y="3962403"/>
            <a:ext cx="1319676" cy="1083167"/>
            <a:chOff x="41275" y="3941763"/>
            <a:chExt cx="1536216" cy="1833562"/>
          </a:xfrm>
        </p:grpSpPr>
        <p:pic>
          <p:nvPicPr>
            <p:cNvPr id="132" name="Picture 131"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1275" y="3941763"/>
              <a:ext cx="1536216" cy="1833562"/>
            </a:xfrm>
            <a:prstGeom prst="rect">
              <a:avLst/>
            </a:prstGeom>
            <a:noFill/>
            <a:extLst>
              <a:ext uri="{909E8E84-426E-40dd-AFC4-6F175D3DCCD1}">
                <a14:hiddenFill xmlns="" xmlns:a14="http://schemas.microsoft.com/office/drawing/2010/main">
                  <a:solidFill>
                    <a:srgbClr val="FFFFFF"/>
                  </a:solidFill>
                </a14:hiddenFill>
              </a:ext>
            </a:extLst>
          </p:spPr>
        </p:pic>
        <p:pic>
          <p:nvPicPr>
            <p:cNvPr id="13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02836" y="4083461"/>
              <a:ext cx="456796" cy="569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cxnSp>
        <p:nvCxnSpPr>
          <p:cNvPr id="134" name="Straight Connector 133"/>
          <p:cNvCxnSpPr>
            <a:endCxn id="14" idx="2"/>
          </p:cNvCxnSpPr>
          <p:nvPr/>
        </p:nvCxnSpPr>
        <p:spPr>
          <a:xfrm flipV="1">
            <a:off x="1422401" y="3662827"/>
            <a:ext cx="2949411" cy="909174"/>
          </a:xfrm>
          <a:prstGeom prst="line">
            <a:avLst/>
          </a:prstGeom>
        </p:spPr>
        <p:style>
          <a:lnRef idx="3">
            <a:schemeClr val="dk1"/>
          </a:lnRef>
          <a:fillRef idx="0">
            <a:schemeClr val="dk1"/>
          </a:fillRef>
          <a:effectRef idx="2">
            <a:schemeClr val="dk1"/>
          </a:effectRef>
          <a:fontRef idx="minor">
            <a:schemeClr val="tx1"/>
          </a:fontRef>
        </p:style>
      </p:cxnSp>
      <p:grpSp>
        <p:nvGrpSpPr>
          <p:cNvPr id="136" name="Group 135"/>
          <p:cNvGrpSpPr/>
          <p:nvPr/>
        </p:nvGrpSpPr>
        <p:grpSpPr>
          <a:xfrm rot="1093566">
            <a:off x="1537776" y="2655858"/>
            <a:ext cx="3251200" cy="457200"/>
            <a:chOff x="2362200" y="5486400"/>
            <a:chExt cx="2438400" cy="457200"/>
          </a:xfrm>
        </p:grpSpPr>
        <p:cxnSp>
          <p:nvCxnSpPr>
            <p:cNvPr id="137" name="Straight Connector 136"/>
            <p:cNvCxnSpPr/>
            <p:nvPr/>
          </p:nvCxnSpPr>
          <p:spPr>
            <a:xfrm>
              <a:off x="2362200" y="5943600"/>
              <a:ext cx="2438400" cy="0"/>
            </a:xfrm>
            <a:prstGeom prst="line">
              <a:avLst/>
            </a:prstGeom>
          </p:spPr>
          <p:style>
            <a:lnRef idx="3">
              <a:schemeClr val="dk1"/>
            </a:lnRef>
            <a:fillRef idx="0">
              <a:schemeClr val="dk1"/>
            </a:fillRef>
            <a:effectRef idx="2">
              <a:schemeClr val="dk1"/>
            </a:effectRef>
            <a:fontRef idx="minor">
              <a:schemeClr val="tx1"/>
            </a:fontRef>
          </p:style>
        </p:cxnSp>
        <p:sp>
          <p:nvSpPr>
            <p:cNvPr id="138" name="Rectangle 137"/>
            <p:cNvSpPr/>
            <p:nvPr/>
          </p:nvSpPr>
          <p:spPr>
            <a:xfrm>
              <a:off x="2362200" y="5486400"/>
              <a:ext cx="1524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orbel"/>
              </a:endParaRPr>
            </a:p>
          </p:txBody>
        </p:sp>
        <p:sp>
          <p:nvSpPr>
            <p:cNvPr id="139" name="Rectangle 138"/>
            <p:cNvSpPr/>
            <p:nvPr/>
          </p:nvSpPr>
          <p:spPr>
            <a:xfrm>
              <a:off x="2590800" y="5486400"/>
              <a:ext cx="1524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orbel"/>
              </a:endParaRPr>
            </a:p>
          </p:txBody>
        </p:sp>
        <p:sp>
          <p:nvSpPr>
            <p:cNvPr id="140" name="Rectangle 139"/>
            <p:cNvSpPr/>
            <p:nvPr/>
          </p:nvSpPr>
          <p:spPr>
            <a:xfrm>
              <a:off x="3124200" y="5486400"/>
              <a:ext cx="1524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orbel"/>
              </a:endParaRPr>
            </a:p>
          </p:txBody>
        </p:sp>
        <p:sp>
          <p:nvSpPr>
            <p:cNvPr id="141" name="Rectangle 140"/>
            <p:cNvSpPr/>
            <p:nvPr/>
          </p:nvSpPr>
          <p:spPr>
            <a:xfrm>
              <a:off x="3657600" y="5486400"/>
              <a:ext cx="3048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orbel"/>
              </a:endParaRPr>
            </a:p>
          </p:txBody>
        </p:sp>
        <p:sp>
          <p:nvSpPr>
            <p:cNvPr id="142" name="Rectangle 141"/>
            <p:cNvSpPr/>
            <p:nvPr/>
          </p:nvSpPr>
          <p:spPr>
            <a:xfrm>
              <a:off x="4343400" y="5486400"/>
              <a:ext cx="762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orbel"/>
              </a:endParaRPr>
            </a:p>
          </p:txBody>
        </p:sp>
      </p:grpSp>
      <p:grpSp>
        <p:nvGrpSpPr>
          <p:cNvPr id="143" name="Group 142"/>
          <p:cNvGrpSpPr/>
          <p:nvPr/>
        </p:nvGrpSpPr>
        <p:grpSpPr>
          <a:xfrm rot="20313015">
            <a:off x="1116471" y="3689867"/>
            <a:ext cx="3251200" cy="457200"/>
            <a:chOff x="2514600" y="6248400"/>
            <a:chExt cx="2438400" cy="457200"/>
          </a:xfrm>
        </p:grpSpPr>
        <p:cxnSp>
          <p:nvCxnSpPr>
            <p:cNvPr id="144" name="Straight Connector 143"/>
            <p:cNvCxnSpPr/>
            <p:nvPr/>
          </p:nvCxnSpPr>
          <p:spPr>
            <a:xfrm>
              <a:off x="2514600" y="6705600"/>
              <a:ext cx="2438400" cy="0"/>
            </a:xfrm>
            <a:prstGeom prst="line">
              <a:avLst/>
            </a:prstGeom>
          </p:spPr>
          <p:style>
            <a:lnRef idx="3">
              <a:schemeClr val="dk1"/>
            </a:lnRef>
            <a:fillRef idx="0">
              <a:schemeClr val="dk1"/>
            </a:fillRef>
            <a:effectRef idx="2">
              <a:schemeClr val="dk1"/>
            </a:effectRef>
            <a:fontRef idx="minor">
              <a:schemeClr val="tx1"/>
            </a:fontRef>
          </p:style>
        </p:cxnSp>
        <p:sp>
          <p:nvSpPr>
            <p:cNvPr id="145" name="Rectangle 144"/>
            <p:cNvSpPr/>
            <p:nvPr/>
          </p:nvSpPr>
          <p:spPr>
            <a:xfrm>
              <a:off x="2514600" y="6248400"/>
              <a:ext cx="1524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orbel"/>
              </a:endParaRPr>
            </a:p>
          </p:txBody>
        </p:sp>
        <p:sp>
          <p:nvSpPr>
            <p:cNvPr id="146" name="Rectangle 145"/>
            <p:cNvSpPr/>
            <p:nvPr/>
          </p:nvSpPr>
          <p:spPr>
            <a:xfrm>
              <a:off x="2743200" y="6248400"/>
              <a:ext cx="4572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orbel"/>
              </a:endParaRPr>
            </a:p>
          </p:txBody>
        </p:sp>
        <p:sp>
          <p:nvSpPr>
            <p:cNvPr id="147" name="Rectangle 146"/>
            <p:cNvSpPr/>
            <p:nvPr/>
          </p:nvSpPr>
          <p:spPr>
            <a:xfrm>
              <a:off x="3276600" y="6248400"/>
              <a:ext cx="1524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orbel"/>
              </a:endParaRPr>
            </a:p>
          </p:txBody>
        </p:sp>
        <p:sp>
          <p:nvSpPr>
            <p:cNvPr id="148" name="Rectangle 147"/>
            <p:cNvSpPr/>
            <p:nvPr/>
          </p:nvSpPr>
          <p:spPr>
            <a:xfrm>
              <a:off x="4495800" y="6248400"/>
              <a:ext cx="762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orbel"/>
              </a:endParaRPr>
            </a:p>
          </p:txBody>
        </p:sp>
        <p:sp>
          <p:nvSpPr>
            <p:cNvPr id="149" name="Rectangle 148"/>
            <p:cNvSpPr/>
            <p:nvPr/>
          </p:nvSpPr>
          <p:spPr>
            <a:xfrm>
              <a:off x="4343400" y="6248400"/>
              <a:ext cx="762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orbel"/>
              </a:endParaRPr>
            </a:p>
          </p:txBody>
        </p:sp>
      </p:grpSp>
      <p:grpSp>
        <p:nvGrpSpPr>
          <p:cNvPr id="150" name="Group 149"/>
          <p:cNvGrpSpPr/>
          <p:nvPr/>
        </p:nvGrpSpPr>
        <p:grpSpPr>
          <a:xfrm>
            <a:off x="7518400" y="2743200"/>
            <a:ext cx="2743200" cy="381000"/>
            <a:chOff x="2362200" y="5486400"/>
            <a:chExt cx="2057400" cy="381000"/>
          </a:xfrm>
        </p:grpSpPr>
        <p:sp>
          <p:nvSpPr>
            <p:cNvPr id="152" name="Rectangle 151"/>
            <p:cNvSpPr/>
            <p:nvPr/>
          </p:nvSpPr>
          <p:spPr>
            <a:xfrm>
              <a:off x="2362200" y="5486400"/>
              <a:ext cx="1524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orbel"/>
              </a:endParaRPr>
            </a:p>
          </p:txBody>
        </p:sp>
        <p:sp>
          <p:nvSpPr>
            <p:cNvPr id="153" name="Rectangle 152"/>
            <p:cNvSpPr/>
            <p:nvPr/>
          </p:nvSpPr>
          <p:spPr>
            <a:xfrm>
              <a:off x="2590800" y="5486400"/>
              <a:ext cx="1524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orbel"/>
              </a:endParaRPr>
            </a:p>
          </p:txBody>
        </p:sp>
        <p:sp>
          <p:nvSpPr>
            <p:cNvPr id="154" name="Rectangle 153"/>
            <p:cNvSpPr/>
            <p:nvPr/>
          </p:nvSpPr>
          <p:spPr>
            <a:xfrm>
              <a:off x="3124200" y="5486400"/>
              <a:ext cx="1524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orbel"/>
              </a:endParaRPr>
            </a:p>
          </p:txBody>
        </p:sp>
        <p:sp>
          <p:nvSpPr>
            <p:cNvPr id="155" name="Rectangle 154"/>
            <p:cNvSpPr/>
            <p:nvPr/>
          </p:nvSpPr>
          <p:spPr>
            <a:xfrm>
              <a:off x="3657600" y="5486400"/>
              <a:ext cx="3048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orbel"/>
              </a:endParaRPr>
            </a:p>
          </p:txBody>
        </p:sp>
        <p:sp>
          <p:nvSpPr>
            <p:cNvPr id="156" name="Rectangle 155"/>
            <p:cNvSpPr/>
            <p:nvPr/>
          </p:nvSpPr>
          <p:spPr>
            <a:xfrm>
              <a:off x="4343400" y="5486400"/>
              <a:ext cx="762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orbel"/>
              </a:endParaRPr>
            </a:p>
          </p:txBody>
        </p:sp>
      </p:grpSp>
      <p:sp>
        <p:nvSpPr>
          <p:cNvPr id="157" name="TextBox 156"/>
          <p:cNvSpPr txBox="1"/>
          <p:nvPr/>
        </p:nvSpPr>
        <p:spPr>
          <a:xfrm>
            <a:off x="4978400" y="1143003"/>
            <a:ext cx="6807200" cy="43088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defTabSz="914400"/>
            <a:r>
              <a:rPr lang="en-US" sz="2200" dirty="0" smtClean="0">
                <a:solidFill>
                  <a:prstClr val="white"/>
                </a:solidFill>
                <a:latin typeface="Gill Sans"/>
                <a:cs typeface="Gill Sans"/>
              </a:rPr>
              <a:t>Which user is visiting the site?</a:t>
            </a:r>
            <a:endParaRPr lang="en-US" sz="2200" dirty="0">
              <a:solidFill>
                <a:prstClr val="white"/>
              </a:solidFill>
              <a:latin typeface="Gill Sans"/>
              <a:cs typeface="Gill Sans"/>
            </a:endParaRPr>
          </a:p>
        </p:txBody>
      </p:sp>
    </p:spTree>
    <p:extLst>
      <p:ext uri="{BB962C8B-B14F-4D97-AF65-F5344CB8AC3E}">
        <p14:creationId xmlns:p14="http://schemas.microsoft.com/office/powerpoint/2010/main" val="111458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dissolve">
                                      <p:cBhvr>
                                        <p:cTn id="10" dur="500"/>
                                        <p:tgtEl>
                                          <p:spTgt spid="130"/>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3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50"/>
                                        </p:tgtEl>
                                        <p:attrNameLst>
                                          <p:attrName>style.visibility</p:attrName>
                                        </p:attrNameLst>
                                      </p:cBhvr>
                                      <p:to>
                                        <p:strVal val="visible"/>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57"/>
                                        </p:tgtEl>
                                        <p:attrNameLst>
                                          <p:attrName>style.visibility</p:attrName>
                                        </p:attrNameLst>
                                      </p:cBhvr>
                                      <p:to>
                                        <p:strVal val="visible"/>
                                      </p:to>
                                    </p:set>
                                    <p:animEffect transition="in" filter="fade">
                                      <p:cBhvr>
                                        <p:cTn id="21"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0" grpId="0"/>
      <p:bldP spid="1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200" dirty="0">
                <a:solidFill>
                  <a:schemeClr val="accent2"/>
                </a:solidFill>
              </a:rPr>
              <a:t>Attacks on Security, Privacy, and Anonymity on the Internet</a:t>
            </a:r>
          </a:p>
        </p:txBody>
      </p:sp>
      <p:pic>
        <p:nvPicPr>
          <p:cNvPr id="6" name="Picture 5"/>
          <p:cNvPicPr>
            <a:picLocks noChangeAspect="1"/>
          </p:cNvPicPr>
          <p:nvPr/>
        </p:nvPicPr>
        <p:blipFill rotWithShape="1">
          <a:blip r:embed="rId2"/>
          <a:srcRect l="23871" t="59715" r="40323" b="27781"/>
          <a:stretch/>
        </p:blipFill>
        <p:spPr>
          <a:xfrm>
            <a:off x="314635" y="1453595"/>
            <a:ext cx="6548283" cy="1229035"/>
          </a:xfrm>
          <a:prstGeom prst="rect">
            <a:avLst/>
          </a:prstGeom>
        </p:spPr>
      </p:pic>
      <p:pic>
        <p:nvPicPr>
          <p:cNvPr id="7" name="Picture 6"/>
          <p:cNvPicPr>
            <a:picLocks noChangeAspect="1"/>
          </p:cNvPicPr>
          <p:nvPr/>
        </p:nvPicPr>
        <p:blipFill rotWithShape="1">
          <a:blip r:embed="rId3"/>
          <a:srcRect l="29193" t="23590" r="43495" b="68313"/>
          <a:stretch/>
        </p:blipFill>
        <p:spPr>
          <a:xfrm>
            <a:off x="6862917" y="1623571"/>
            <a:ext cx="4994787" cy="795919"/>
          </a:xfrm>
          <a:prstGeom prst="rect">
            <a:avLst/>
          </a:prstGeom>
        </p:spPr>
      </p:pic>
      <p:pic>
        <p:nvPicPr>
          <p:cNvPr id="8" name="Picture 7"/>
          <p:cNvPicPr>
            <a:picLocks noChangeAspect="1"/>
          </p:cNvPicPr>
          <p:nvPr/>
        </p:nvPicPr>
        <p:blipFill rotWithShape="1">
          <a:blip r:embed="rId4"/>
          <a:srcRect l="29678" t="45124" r="46075" b="47274"/>
          <a:stretch/>
        </p:blipFill>
        <p:spPr>
          <a:xfrm>
            <a:off x="1" y="2797207"/>
            <a:ext cx="3588755" cy="604759"/>
          </a:xfrm>
          <a:prstGeom prst="rect">
            <a:avLst/>
          </a:prstGeom>
        </p:spPr>
      </p:pic>
      <p:pic>
        <p:nvPicPr>
          <p:cNvPr id="9" name="Picture 8"/>
          <p:cNvPicPr>
            <a:picLocks noChangeAspect="1"/>
          </p:cNvPicPr>
          <p:nvPr/>
        </p:nvPicPr>
        <p:blipFill rotWithShape="1">
          <a:blip r:embed="rId5"/>
          <a:srcRect l="12419" t="40323" r="41775" b="39472"/>
          <a:stretch/>
        </p:blipFill>
        <p:spPr>
          <a:xfrm>
            <a:off x="7881369" y="2941841"/>
            <a:ext cx="3771824" cy="894259"/>
          </a:xfrm>
          <a:prstGeom prst="rect">
            <a:avLst/>
          </a:prstGeom>
        </p:spPr>
      </p:pic>
      <p:pic>
        <p:nvPicPr>
          <p:cNvPr id="10" name="Picture 9"/>
          <p:cNvPicPr>
            <a:picLocks noChangeAspect="1"/>
          </p:cNvPicPr>
          <p:nvPr/>
        </p:nvPicPr>
        <p:blipFill rotWithShape="1">
          <a:blip r:embed="rId6"/>
          <a:srcRect l="28118" t="33221" r="43549" b="58977"/>
          <a:stretch/>
        </p:blipFill>
        <p:spPr>
          <a:xfrm>
            <a:off x="314635" y="4459971"/>
            <a:ext cx="4208205" cy="622847"/>
          </a:xfrm>
          <a:prstGeom prst="rect">
            <a:avLst/>
          </a:prstGeom>
        </p:spPr>
      </p:pic>
      <p:pic>
        <p:nvPicPr>
          <p:cNvPr id="11" name="Picture 10"/>
          <p:cNvPicPr>
            <a:picLocks noChangeAspect="1"/>
          </p:cNvPicPr>
          <p:nvPr/>
        </p:nvPicPr>
        <p:blipFill rotWithShape="1">
          <a:blip r:embed="rId7"/>
          <a:srcRect l="23441" t="37421" r="40860" b="54677"/>
          <a:stretch/>
        </p:blipFill>
        <p:spPr>
          <a:xfrm>
            <a:off x="4269165" y="4114727"/>
            <a:ext cx="4589699" cy="546063"/>
          </a:xfrm>
          <a:prstGeom prst="rect">
            <a:avLst/>
          </a:prstGeom>
        </p:spPr>
      </p:pic>
      <p:pic>
        <p:nvPicPr>
          <p:cNvPr id="1028" name="Picture 4" descr="File:Tor-logo-2011-flat.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6193" y="3110556"/>
            <a:ext cx="1534187" cy="927531"/>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1"/>
          <p:cNvPicPr>
            <a:picLocks noChangeAspect="1"/>
          </p:cNvPicPr>
          <p:nvPr/>
        </p:nvPicPr>
        <p:blipFill rotWithShape="1">
          <a:blip r:embed="rId9"/>
          <a:srcRect l="23387" t="55326" r="38764" b="16567"/>
          <a:stretch/>
        </p:blipFill>
        <p:spPr>
          <a:xfrm>
            <a:off x="8315472" y="3574321"/>
            <a:ext cx="3876528" cy="1611844"/>
          </a:xfrm>
          <a:prstGeom prst="rect">
            <a:avLst/>
          </a:prstGeom>
        </p:spPr>
      </p:pic>
      <p:pic>
        <p:nvPicPr>
          <p:cNvPr id="13" name="Picture 12"/>
          <p:cNvPicPr>
            <a:picLocks noChangeAspect="1"/>
          </p:cNvPicPr>
          <p:nvPr/>
        </p:nvPicPr>
        <p:blipFill rotWithShape="1">
          <a:blip r:embed="rId10"/>
          <a:srcRect l="23388" t="30900" r="42418" b="59112"/>
          <a:stretch/>
        </p:blipFill>
        <p:spPr>
          <a:xfrm>
            <a:off x="314638" y="3440087"/>
            <a:ext cx="4208244" cy="660685"/>
          </a:xfrm>
          <a:prstGeom prst="rect">
            <a:avLst/>
          </a:prstGeom>
        </p:spPr>
      </p:pic>
      <p:pic>
        <p:nvPicPr>
          <p:cNvPr id="14" name="Picture 13"/>
          <p:cNvPicPr>
            <a:picLocks noChangeAspect="1"/>
          </p:cNvPicPr>
          <p:nvPr/>
        </p:nvPicPr>
        <p:blipFill rotWithShape="1">
          <a:blip r:embed="rId11"/>
          <a:srcRect l="22365" t="36621" r="42850" b="52063"/>
          <a:stretch/>
        </p:blipFill>
        <p:spPr>
          <a:xfrm>
            <a:off x="6103073" y="4520243"/>
            <a:ext cx="4176784" cy="730349"/>
          </a:xfrm>
          <a:prstGeom prst="rect">
            <a:avLst/>
          </a:prstGeom>
        </p:spPr>
      </p:pic>
      <p:pic>
        <p:nvPicPr>
          <p:cNvPr id="1030" name="Picture 6" descr="https://britgaming.com/wp-content/uploads/2014/09/ssl.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78045" y="2779461"/>
            <a:ext cx="1625828" cy="81291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3" name="Picture 2"/>
          <p:cNvPicPr>
            <a:picLocks noChangeAspect="1"/>
          </p:cNvPicPr>
          <p:nvPr/>
        </p:nvPicPr>
        <p:blipFill rotWithShape="1">
          <a:blip r:embed="rId13"/>
          <a:srcRect l="23950" t="28492" r="40812" b="60787"/>
          <a:stretch/>
        </p:blipFill>
        <p:spPr>
          <a:xfrm>
            <a:off x="1326071" y="5287613"/>
            <a:ext cx="4140122" cy="682308"/>
          </a:xfrm>
          <a:prstGeom prst="rect">
            <a:avLst/>
          </a:prstGeom>
        </p:spPr>
      </p:pic>
      <p:sp>
        <p:nvSpPr>
          <p:cNvPr id="5" name="Rectangle 4"/>
          <p:cNvSpPr/>
          <p:nvPr/>
        </p:nvSpPr>
        <p:spPr>
          <a:xfrm>
            <a:off x="1121130" y="5082818"/>
            <a:ext cx="4510914" cy="1144134"/>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14"/>
          <a:srcRect l="23812" t="47921" r="41310" b="45401"/>
          <a:stretch/>
        </p:blipFill>
        <p:spPr>
          <a:xfrm>
            <a:off x="5668970" y="5449075"/>
            <a:ext cx="6382138" cy="643812"/>
          </a:xfrm>
          <a:prstGeom prst="rect">
            <a:avLst/>
          </a:prstGeom>
        </p:spPr>
      </p:pic>
      <p:sp>
        <p:nvSpPr>
          <p:cNvPr id="18" name="Rectangle 17"/>
          <p:cNvSpPr/>
          <p:nvPr/>
        </p:nvSpPr>
        <p:spPr>
          <a:xfrm>
            <a:off x="5742822" y="5511831"/>
            <a:ext cx="6308286" cy="728395"/>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900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chemeClr val="accent2"/>
                </a:solidFill>
              </a:rPr>
              <a:t>Website Fingerprinting Attacks</a:t>
            </a:r>
          </a:p>
        </p:txBody>
      </p:sp>
      <p:pic>
        <p:nvPicPr>
          <p:cNvPr id="2050" name="Picture 2" descr="http://www.computero.com/media/HP-ser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972" y="3954367"/>
            <a:ext cx="805213" cy="104204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 name="Group 4"/>
          <p:cNvGrpSpPr/>
          <p:nvPr/>
        </p:nvGrpSpPr>
        <p:grpSpPr>
          <a:xfrm>
            <a:off x="1093155" y="1311125"/>
            <a:ext cx="3849743" cy="2009956"/>
            <a:chOff x="478974" y="2199736"/>
            <a:chExt cx="2592030" cy="2009956"/>
          </a:xfrm>
        </p:grpSpPr>
        <p:pic>
          <p:nvPicPr>
            <p:cNvPr id="16" name="Picture 4" descr="http://computertechsreno.com/wp-content/uploads/2014/02/computer-tablet-phone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50" y="2354687"/>
              <a:ext cx="2153489" cy="1407717"/>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6" descr="http://upload.wikimedia.org/wikipedia/commons/thumb/1/15/Tor-logo-2011-flat.svg/2000px-Tor-logo-2011-flat.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5112" y="3058545"/>
              <a:ext cx="849527" cy="513539"/>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Rectangle 17"/>
            <p:cNvSpPr/>
            <p:nvPr/>
          </p:nvSpPr>
          <p:spPr>
            <a:xfrm>
              <a:off x="620517" y="2199736"/>
              <a:ext cx="2233864" cy="2009956"/>
            </a:xfrm>
            <a:prstGeom prst="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78974" y="3736913"/>
              <a:ext cx="2592030" cy="338554"/>
            </a:xfrm>
            <a:prstGeom prst="rect">
              <a:avLst/>
            </a:prstGeom>
            <a:noFill/>
          </p:spPr>
          <p:txBody>
            <a:bodyPr wrap="square" rtlCol="0">
              <a:spAutoFit/>
            </a:bodyPr>
            <a:lstStyle/>
            <a:p>
              <a:pPr algn="ctr"/>
              <a:r>
                <a:rPr lang="en-US" sz="1600" dirty="0"/>
                <a:t>Victim</a:t>
              </a:r>
            </a:p>
          </p:txBody>
        </p:sp>
      </p:grpSp>
      <p:sp>
        <p:nvSpPr>
          <p:cNvPr id="6" name="Cloud 5"/>
          <p:cNvSpPr/>
          <p:nvPr/>
        </p:nvSpPr>
        <p:spPr>
          <a:xfrm>
            <a:off x="6044948" y="3874464"/>
            <a:ext cx="4955499" cy="1544128"/>
          </a:xfrm>
          <a:prstGeom prst="cloud">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WWW</a:t>
            </a:r>
          </a:p>
        </p:txBody>
      </p:sp>
      <p:cxnSp>
        <p:nvCxnSpPr>
          <p:cNvPr id="7" name="Curved Connector 6"/>
          <p:cNvCxnSpPr>
            <a:stCxn id="18" idx="2"/>
          </p:cNvCxnSpPr>
          <p:nvPr/>
        </p:nvCxnSpPr>
        <p:spPr>
          <a:xfrm rot="16200000" flipH="1">
            <a:off x="3567628" y="2715719"/>
            <a:ext cx="1259219" cy="2469940"/>
          </a:xfrm>
          <a:prstGeom prst="curvedConnector2">
            <a:avLst/>
          </a:prstGeom>
          <a:ln>
            <a:headEnd type="stealth"/>
            <a:tailEnd type="stealth"/>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9346" y="4170862"/>
            <a:ext cx="973903" cy="687396"/>
          </a:xfrm>
          <a:prstGeom prst="rect">
            <a:avLst/>
          </a:prstGeom>
        </p:spPr>
      </p:pic>
      <p:pic>
        <p:nvPicPr>
          <p:cNvPr id="9" name="Picture 8"/>
          <p:cNvPicPr>
            <a:picLocks noChangeAspect="1"/>
          </p:cNvPicPr>
          <p:nvPr/>
        </p:nvPicPr>
        <p:blipFill rotWithShape="1">
          <a:blip r:embed="rId6"/>
          <a:srcRect l="3001" t="14075" r="53466" b="60233"/>
          <a:stretch/>
        </p:blipFill>
        <p:spPr>
          <a:xfrm>
            <a:off x="6767560" y="1339579"/>
            <a:ext cx="4388120" cy="980836"/>
          </a:xfrm>
          <a:prstGeom prst="rect">
            <a:avLst/>
          </a:prstGeom>
        </p:spPr>
      </p:pic>
      <p:cxnSp>
        <p:nvCxnSpPr>
          <p:cNvPr id="10" name="Curved Connector 9"/>
          <p:cNvCxnSpPr>
            <a:stCxn id="6" idx="0"/>
            <a:endCxn id="12" idx="3"/>
          </p:cNvCxnSpPr>
          <p:nvPr/>
        </p:nvCxnSpPr>
        <p:spPr>
          <a:xfrm flipH="1" flipV="1">
            <a:off x="10331023" y="2515427"/>
            <a:ext cx="665294" cy="2131101"/>
          </a:xfrm>
          <a:prstGeom prst="curvedConnector3">
            <a:avLst>
              <a:gd name="adj1" fmla="val -34982"/>
            </a:avLst>
          </a:prstGeom>
          <a:ln>
            <a:headEnd type="stealth" w="med" len="med"/>
            <a:tailEnd type="stealth"/>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6" idx="2"/>
            <a:endCxn id="6" idx="0"/>
          </p:cNvCxnSpPr>
          <p:nvPr/>
        </p:nvCxnSpPr>
        <p:spPr>
          <a:xfrm rot="10800000" flipH="1">
            <a:off x="6060320" y="4646531"/>
            <a:ext cx="4935997" cy="12700"/>
          </a:xfrm>
          <a:prstGeom prst="curvedConnector5">
            <a:avLst>
              <a:gd name="adj1" fmla="val 27922"/>
              <a:gd name="adj2" fmla="val -2340110"/>
              <a:gd name="adj3" fmla="val 64319"/>
            </a:avLst>
          </a:prstGeom>
          <a:ln>
            <a:prstDash val="dash"/>
            <a:headEnd type="stealth"/>
            <a:tailEnd type="stealt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92222" y="2330761"/>
            <a:ext cx="2738801" cy="369332"/>
          </a:xfrm>
          <a:prstGeom prst="rect">
            <a:avLst/>
          </a:prstGeom>
          <a:noFill/>
        </p:spPr>
        <p:txBody>
          <a:bodyPr wrap="square" rtlCol="0">
            <a:spAutoFit/>
          </a:bodyPr>
          <a:lstStyle/>
          <a:p>
            <a:r>
              <a:rPr lang="en-US" dirty="0"/>
              <a:t>Blocked Webpage</a:t>
            </a:r>
          </a:p>
        </p:txBody>
      </p:sp>
      <p:sp>
        <p:nvSpPr>
          <p:cNvPr id="13" name="Vertical Scroll 12"/>
          <p:cNvSpPr/>
          <p:nvPr/>
        </p:nvSpPr>
        <p:spPr>
          <a:xfrm>
            <a:off x="1556562" y="3795528"/>
            <a:ext cx="1377095" cy="784765"/>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+166 @ 0</a:t>
            </a:r>
            <a:br>
              <a:rPr lang="en-US" sz="900" dirty="0">
                <a:solidFill>
                  <a:schemeClr val="tx1"/>
                </a:solidFill>
              </a:rPr>
            </a:br>
            <a:r>
              <a:rPr lang="en-US" sz="900" dirty="0">
                <a:solidFill>
                  <a:schemeClr val="tx1"/>
                </a:solidFill>
              </a:rPr>
              <a:t>-1412 @ 12</a:t>
            </a:r>
            <a:br>
              <a:rPr lang="en-US" sz="900" dirty="0">
                <a:solidFill>
                  <a:schemeClr val="tx1"/>
                </a:solidFill>
              </a:rPr>
            </a:br>
            <a:r>
              <a:rPr lang="en-US" sz="900" dirty="0">
                <a:solidFill>
                  <a:schemeClr val="tx1"/>
                </a:solidFill>
              </a:rPr>
              <a:t>…</a:t>
            </a:r>
          </a:p>
        </p:txBody>
      </p:sp>
      <p:sp>
        <p:nvSpPr>
          <p:cNvPr id="14" name="TextBox 13"/>
          <p:cNvSpPr txBox="1"/>
          <p:nvPr/>
        </p:nvSpPr>
        <p:spPr>
          <a:xfrm>
            <a:off x="1303375" y="3424077"/>
            <a:ext cx="2454808" cy="369332"/>
          </a:xfrm>
          <a:prstGeom prst="rect">
            <a:avLst/>
          </a:prstGeom>
          <a:noFill/>
        </p:spPr>
        <p:txBody>
          <a:bodyPr wrap="square" rtlCol="0">
            <a:spAutoFit/>
          </a:bodyPr>
          <a:lstStyle/>
          <a:p>
            <a:r>
              <a:rPr lang="en-US" dirty="0"/>
              <a:t>Webpage Trace</a:t>
            </a:r>
          </a:p>
        </p:txBody>
      </p:sp>
      <p:sp>
        <p:nvSpPr>
          <p:cNvPr id="15" name="TextBox 14"/>
          <p:cNvSpPr txBox="1"/>
          <p:nvPr/>
        </p:nvSpPr>
        <p:spPr>
          <a:xfrm>
            <a:off x="1974463" y="4969935"/>
            <a:ext cx="2646699" cy="646331"/>
          </a:xfrm>
          <a:prstGeom prst="rect">
            <a:avLst/>
          </a:prstGeom>
          <a:noFill/>
        </p:spPr>
        <p:txBody>
          <a:bodyPr wrap="square" rtlCol="0">
            <a:spAutoFit/>
          </a:bodyPr>
          <a:lstStyle/>
          <a:p>
            <a:r>
              <a:rPr lang="en-US" dirty="0"/>
              <a:t>Is Rishab trying to get to that blocked page again?</a:t>
            </a:r>
          </a:p>
        </p:txBody>
      </p:sp>
      <p:pic>
        <p:nvPicPr>
          <p:cNvPr id="38" name="Picture 4" descr="File:Tor-logo-2011-flat.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7497" y="4259337"/>
            <a:ext cx="404707" cy="244676"/>
          </a:xfrm>
          <a:prstGeom prst="rect">
            <a:avLst/>
          </a:prstGeom>
          <a:noFill/>
          <a:extLst>
            <a:ext uri="{909E8E84-426E-40dd-AFC4-6F175D3DCCD1}">
              <a14:hiddenFill xmlns="" xmlns:a14="http://schemas.microsoft.com/office/drawing/2010/main">
                <a:solidFill>
                  <a:srgbClr val="FFFFFF"/>
                </a:solidFill>
              </a14:hiddenFill>
            </a:ext>
          </a:extLst>
        </p:spPr>
      </p:pic>
      <p:sp>
        <p:nvSpPr>
          <p:cNvPr id="41" name="TextBox 40"/>
          <p:cNvSpPr txBox="1"/>
          <p:nvPr/>
        </p:nvSpPr>
        <p:spPr>
          <a:xfrm>
            <a:off x="3749593" y="4830239"/>
            <a:ext cx="3849743" cy="338554"/>
          </a:xfrm>
          <a:prstGeom prst="rect">
            <a:avLst/>
          </a:prstGeom>
          <a:noFill/>
        </p:spPr>
        <p:txBody>
          <a:bodyPr wrap="square" rtlCol="0">
            <a:spAutoFit/>
          </a:bodyPr>
          <a:lstStyle/>
          <a:p>
            <a:pPr algn="ctr"/>
            <a:r>
              <a:rPr lang="en-US" sz="1600" dirty="0"/>
              <a:t>Proxy Server</a:t>
            </a:r>
          </a:p>
        </p:txBody>
      </p:sp>
      <p:sp>
        <p:nvSpPr>
          <p:cNvPr id="42" name="TextBox 41"/>
          <p:cNvSpPr txBox="1"/>
          <p:nvPr/>
        </p:nvSpPr>
        <p:spPr>
          <a:xfrm>
            <a:off x="6391469" y="5364444"/>
            <a:ext cx="5800531" cy="1015663"/>
          </a:xfrm>
          <a:prstGeom prst="rect">
            <a:avLst/>
          </a:prstGeom>
          <a:noFill/>
        </p:spPr>
        <p:txBody>
          <a:bodyPr wrap="square" rtlCol="0">
            <a:spAutoFit/>
          </a:bodyPr>
          <a:lstStyle/>
          <a:p>
            <a:r>
              <a:rPr lang="en-US" sz="2000" dirty="0">
                <a:solidFill>
                  <a:schemeClr val="accent2"/>
                </a:solidFill>
              </a:rPr>
              <a:t>Trace: {(d</a:t>
            </a:r>
            <a:r>
              <a:rPr lang="en-US" sz="2000" baseline="-25000" dirty="0">
                <a:solidFill>
                  <a:schemeClr val="accent2"/>
                </a:solidFill>
              </a:rPr>
              <a:t>1</a:t>
            </a:r>
            <a:r>
              <a:rPr lang="en-US" sz="2000" dirty="0">
                <a:solidFill>
                  <a:schemeClr val="accent2"/>
                </a:solidFill>
              </a:rPr>
              <a:t>, s</a:t>
            </a:r>
            <a:r>
              <a:rPr lang="en-US" sz="2000" baseline="-25000" dirty="0">
                <a:solidFill>
                  <a:schemeClr val="accent2"/>
                </a:solidFill>
              </a:rPr>
              <a:t>1</a:t>
            </a:r>
            <a:r>
              <a:rPr lang="en-US" sz="2000" dirty="0">
                <a:solidFill>
                  <a:schemeClr val="accent2"/>
                </a:solidFill>
              </a:rPr>
              <a:t>, t</a:t>
            </a:r>
            <a:r>
              <a:rPr lang="en-US" sz="2000" baseline="-25000" dirty="0">
                <a:solidFill>
                  <a:schemeClr val="accent2"/>
                </a:solidFill>
              </a:rPr>
              <a:t>1</a:t>
            </a:r>
            <a:r>
              <a:rPr lang="en-US" sz="2000" dirty="0">
                <a:solidFill>
                  <a:schemeClr val="accent2"/>
                </a:solidFill>
              </a:rPr>
              <a:t>), (d</a:t>
            </a:r>
            <a:r>
              <a:rPr lang="en-US" sz="2000" baseline="-25000" dirty="0">
                <a:solidFill>
                  <a:schemeClr val="accent2"/>
                </a:solidFill>
              </a:rPr>
              <a:t>2</a:t>
            </a:r>
            <a:r>
              <a:rPr lang="en-US" sz="2000" dirty="0">
                <a:solidFill>
                  <a:schemeClr val="accent2"/>
                </a:solidFill>
              </a:rPr>
              <a:t>, s</a:t>
            </a:r>
            <a:r>
              <a:rPr lang="en-US" sz="2000" baseline="-25000" dirty="0">
                <a:solidFill>
                  <a:schemeClr val="accent2"/>
                </a:solidFill>
              </a:rPr>
              <a:t>2</a:t>
            </a:r>
            <a:r>
              <a:rPr lang="en-US" sz="2000" dirty="0">
                <a:solidFill>
                  <a:schemeClr val="accent2"/>
                </a:solidFill>
              </a:rPr>
              <a:t>, t</a:t>
            </a:r>
            <a:r>
              <a:rPr lang="en-US" sz="2000" baseline="-25000" dirty="0">
                <a:solidFill>
                  <a:schemeClr val="accent2"/>
                </a:solidFill>
              </a:rPr>
              <a:t>2</a:t>
            </a:r>
            <a:r>
              <a:rPr lang="en-US" sz="2000" dirty="0">
                <a:solidFill>
                  <a:schemeClr val="accent2"/>
                </a:solidFill>
              </a:rPr>
              <a:t>), …, (</a:t>
            </a:r>
            <a:r>
              <a:rPr lang="en-US" sz="2000" dirty="0" err="1">
                <a:solidFill>
                  <a:schemeClr val="accent2"/>
                </a:solidFill>
              </a:rPr>
              <a:t>d</a:t>
            </a:r>
            <a:r>
              <a:rPr lang="en-US" sz="2000" baseline="-25000" dirty="0" err="1">
                <a:solidFill>
                  <a:schemeClr val="accent2"/>
                </a:solidFill>
              </a:rPr>
              <a:t>n</a:t>
            </a:r>
            <a:r>
              <a:rPr lang="en-US" sz="2000" dirty="0">
                <a:solidFill>
                  <a:schemeClr val="accent2"/>
                </a:solidFill>
              </a:rPr>
              <a:t>, </a:t>
            </a:r>
            <a:r>
              <a:rPr lang="en-US" sz="2000" dirty="0" err="1">
                <a:solidFill>
                  <a:schemeClr val="accent2"/>
                </a:solidFill>
              </a:rPr>
              <a:t>s</a:t>
            </a:r>
            <a:r>
              <a:rPr lang="en-US" sz="2000" baseline="-25000" dirty="0" err="1">
                <a:solidFill>
                  <a:schemeClr val="accent2"/>
                </a:solidFill>
              </a:rPr>
              <a:t>n</a:t>
            </a:r>
            <a:r>
              <a:rPr lang="en-US" sz="2000" dirty="0">
                <a:solidFill>
                  <a:schemeClr val="accent2"/>
                </a:solidFill>
              </a:rPr>
              <a:t>, </a:t>
            </a:r>
            <a:r>
              <a:rPr lang="en-US" sz="2000" dirty="0" err="1">
                <a:solidFill>
                  <a:schemeClr val="accent2"/>
                </a:solidFill>
              </a:rPr>
              <a:t>t</a:t>
            </a:r>
            <a:r>
              <a:rPr lang="en-US" sz="2000" baseline="-25000" dirty="0" err="1">
                <a:solidFill>
                  <a:schemeClr val="accent2"/>
                </a:solidFill>
              </a:rPr>
              <a:t>n</a:t>
            </a:r>
            <a:r>
              <a:rPr lang="en-US" sz="2000" dirty="0">
                <a:solidFill>
                  <a:schemeClr val="accent2"/>
                </a:solidFill>
              </a:rPr>
              <a:t>)}</a:t>
            </a:r>
          </a:p>
          <a:p>
            <a:endParaRPr lang="en-US" sz="2000" dirty="0">
              <a:solidFill>
                <a:schemeClr val="accent2"/>
              </a:solidFill>
            </a:endParaRPr>
          </a:p>
          <a:p>
            <a:r>
              <a:rPr lang="en-US" sz="2000" dirty="0">
                <a:solidFill>
                  <a:schemeClr val="accent2"/>
                </a:solidFill>
              </a:rPr>
              <a:t>“What webpage generated this trace?”</a:t>
            </a:r>
          </a:p>
        </p:txBody>
      </p:sp>
      <p:sp>
        <p:nvSpPr>
          <p:cNvPr id="3" name="Slide Number Placeholder 2"/>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189721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chemeClr val="accent2"/>
                </a:solidFill>
              </a:rPr>
              <a:t>A Brief History of Website Fingerprinting Research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8623064"/>
              </p:ext>
            </p:extLst>
          </p:nvPr>
        </p:nvGraphicFramePr>
        <p:xfrm>
          <a:off x="1097280" y="1138538"/>
          <a:ext cx="10058400" cy="5133337"/>
        </p:xfrm>
        <a:graphic>
          <a:graphicData uri="http://schemas.openxmlformats.org/drawingml/2006/table">
            <a:tbl>
              <a:tblPr firstRow="1" bandRow="1">
                <a:tableStyleId>{5C22544A-7EE6-4342-B048-85BDC9FD1C3A}</a:tableStyleId>
              </a:tblPr>
              <a:tblGrid>
                <a:gridCol w="2407068"/>
                <a:gridCol w="7651332"/>
              </a:tblGrid>
              <a:tr h="466667">
                <a:tc>
                  <a:txBody>
                    <a:bodyPr/>
                    <a:lstStyle/>
                    <a:p>
                      <a:pPr algn="ctr"/>
                      <a:r>
                        <a:rPr lang="en-US" sz="1900" dirty="0" smtClean="0"/>
                        <a:t>Type</a:t>
                      </a:r>
                      <a:endParaRPr lang="en-US" sz="1900" dirty="0"/>
                    </a:p>
                  </a:txBody>
                  <a:tcPr/>
                </a:tc>
                <a:tc>
                  <a:txBody>
                    <a:bodyPr/>
                    <a:lstStyle/>
                    <a:p>
                      <a:pPr algn="ctr"/>
                      <a:r>
                        <a:rPr lang="en-US" sz="1900" dirty="0" smtClean="0"/>
                        <a:t>Work</a:t>
                      </a:r>
                      <a:endParaRPr lang="en-US" sz="1900" dirty="0"/>
                    </a:p>
                  </a:txBody>
                  <a:tcPr/>
                </a:tc>
              </a:tr>
              <a:tr h="466667">
                <a:tc>
                  <a:txBody>
                    <a:bodyPr/>
                    <a:lstStyle/>
                    <a:p>
                      <a:r>
                        <a:rPr lang="en-US" sz="1900" dirty="0" smtClean="0">
                          <a:solidFill>
                            <a:schemeClr val="accent2"/>
                          </a:solidFill>
                        </a:rPr>
                        <a:t>Attack</a:t>
                      </a:r>
                      <a:endParaRPr lang="en-US" sz="1900" dirty="0">
                        <a:solidFill>
                          <a:schemeClr val="accent2"/>
                        </a:solidFill>
                      </a:endParaRPr>
                    </a:p>
                  </a:txBody>
                  <a:tcPr/>
                </a:tc>
                <a:tc>
                  <a:txBody>
                    <a:bodyPr/>
                    <a:lstStyle/>
                    <a:p>
                      <a:r>
                        <a:rPr lang="en-US" sz="1900" dirty="0" smtClean="0"/>
                        <a:t>Levine and </a:t>
                      </a:r>
                      <a:r>
                        <a:rPr lang="en-US" sz="1900" dirty="0" err="1" smtClean="0"/>
                        <a:t>Liberatore</a:t>
                      </a:r>
                      <a:r>
                        <a:rPr lang="en-US" sz="1900" dirty="0" smtClean="0"/>
                        <a:t> [CCS 2006]</a:t>
                      </a:r>
                      <a:endParaRPr lang="en-US" sz="1900" dirty="0"/>
                    </a:p>
                  </a:txBody>
                  <a:tcPr/>
                </a:tc>
              </a:tr>
              <a:tr h="466667">
                <a:tc>
                  <a:txBody>
                    <a:bodyPr/>
                    <a:lstStyle/>
                    <a:p>
                      <a:r>
                        <a:rPr lang="en-US" sz="1900" dirty="0" smtClean="0">
                          <a:solidFill>
                            <a:schemeClr val="accent2"/>
                          </a:solidFill>
                        </a:rPr>
                        <a:t>Attack</a:t>
                      </a:r>
                      <a:endParaRPr lang="en-US" sz="1900" dirty="0">
                        <a:solidFill>
                          <a:schemeClr val="accent2"/>
                        </a:solidFill>
                      </a:endParaRPr>
                    </a:p>
                  </a:txBody>
                  <a:tcPr/>
                </a:tc>
                <a:tc>
                  <a:txBody>
                    <a:bodyPr/>
                    <a:lstStyle/>
                    <a:p>
                      <a:r>
                        <a:rPr lang="en-US" sz="1900" dirty="0" smtClean="0"/>
                        <a:t>Hermann et al. [CCSW 2009]</a:t>
                      </a:r>
                      <a:endParaRPr lang="en-US" sz="1900" dirty="0"/>
                    </a:p>
                  </a:txBody>
                  <a:tcPr/>
                </a:tc>
              </a:tr>
              <a:tr h="466667">
                <a:tc>
                  <a:txBody>
                    <a:bodyPr/>
                    <a:lstStyle/>
                    <a:p>
                      <a:r>
                        <a:rPr lang="en-US" sz="1900" dirty="0" smtClean="0">
                          <a:solidFill>
                            <a:srgbClr val="00B050"/>
                          </a:solidFill>
                        </a:rPr>
                        <a:t>Defense</a:t>
                      </a:r>
                      <a:endParaRPr lang="en-US" sz="1900" dirty="0">
                        <a:solidFill>
                          <a:srgbClr val="00B050"/>
                        </a:solidFill>
                      </a:endParaRPr>
                    </a:p>
                  </a:txBody>
                  <a:tcPr/>
                </a:tc>
                <a:tc>
                  <a:txBody>
                    <a:bodyPr/>
                    <a:lstStyle/>
                    <a:p>
                      <a:r>
                        <a:rPr lang="en-US" sz="1900" dirty="0" smtClean="0"/>
                        <a:t>Wright et al. [NDSS 2009]</a:t>
                      </a:r>
                      <a:endParaRPr lang="en-US" sz="1900" dirty="0"/>
                    </a:p>
                  </a:txBody>
                  <a:tcPr/>
                </a:tc>
              </a:tr>
              <a:tr h="466667">
                <a:tc>
                  <a:txBody>
                    <a:bodyPr/>
                    <a:lstStyle/>
                    <a:p>
                      <a:r>
                        <a:rPr lang="en-US" sz="1900" dirty="0" smtClean="0">
                          <a:solidFill>
                            <a:schemeClr val="accent2"/>
                          </a:solidFill>
                        </a:rPr>
                        <a:t>Attack</a:t>
                      </a:r>
                      <a:endParaRPr lang="en-US" sz="1900" dirty="0">
                        <a:solidFill>
                          <a:schemeClr val="accent2"/>
                        </a:solidFill>
                      </a:endParaRPr>
                    </a:p>
                  </a:txBody>
                  <a:tcPr/>
                </a:tc>
                <a:tc>
                  <a:txBody>
                    <a:bodyPr/>
                    <a:lstStyle/>
                    <a:p>
                      <a:r>
                        <a:rPr lang="en-US" sz="1900" dirty="0" smtClean="0"/>
                        <a:t>Lu et al. [ESORICS 2010]</a:t>
                      </a:r>
                      <a:endParaRPr lang="en-US" sz="1900" dirty="0"/>
                    </a:p>
                  </a:txBody>
                  <a:tcPr/>
                </a:tc>
              </a:tr>
              <a:tr h="466667">
                <a:tc>
                  <a:txBody>
                    <a:bodyPr/>
                    <a:lstStyle/>
                    <a:p>
                      <a:r>
                        <a:rPr lang="en-US" sz="1900" dirty="0" smtClean="0">
                          <a:solidFill>
                            <a:srgbClr val="00B050"/>
                          </a:solidFill>
                        </a:rPr>
                        <a:t>Defense</a:t>
                      </a:r>
                      <a:endParaRPr lang="en-US" sz="1900" dirty="0">
                        <a:solidFill>
                          <a:srgbClr val="00B050"/>
                        </a:solidFill>
                      </a:endParaRPr>
                    </a:p>
                  </a:txBody>
                  <a:tcPr/>
                </a:tc>
                <a:tc>
                  <a:txBody>
                    <a:bodyPr/>
                    <a:lstStyle/>
                    <a:p>
                      <a:r>
                        <a:rPr lang="en-US" sz="1900" dirty="0" smtClean="0"/>
                        <a:t>Luo et al.</a:t>
                      </a:r>
                      <a:r>
                        <a:rPr lang="en-US" sz="1900" baseline="0" dirty="0" smtClean="0"/>
                        <a:t> [NDSS 2011]</a:t>
                      </a:r>
                      <a:endParaRPr lang="en-US" sz="1900" dirty="0"/>
                    </a:p>
                  </a:txBody>
                  <a:tcPr/>
                </a:tc>
              </a:tr>
              <a:tr h="466667">
                <a:tc>
                  <a:txBody>
                    <a:bodyPr/>
                    <a:lstStyle/>
                    <a:p>
                      <a:r>
                        <a:rPr lang="en-US" sz="1900" dirty="0" smtClean="0">
                          <a:solidFill>
                            <a:schemeClr val="accent2"/>
                          </a:solidFill>
                        </a:rPr>
                        <a:t>Attack</a:t>
                      </a:r>
                      <a:endParaRPr lang="en-US" sz="1900" dirty="0">
                        <a:solidFill>
                          <a:schemeClr val="accent2"/>
                        </a:solidFill>
                      </a:endParaRPr>
                    </a:p>
                  </a:txBody>
                  <a:tcPr/>
                </a:tc>
                <a:tc>
                  <a:txBody>
                    <a:bodyPr/>
                    <a:lstStyle/>
                    <a:p>
                      <a:r>
                        <a:rPr lang="en-US" sz="1900" dirty="0" err="1" smtClean="0"/>
                        <a:t>Panchenko</a:t>
                      </a:r>
                      <a:r>
                        <a:rPr lang="en-US" sz="1900" dirty="0" smtClean="0"/>
                        <a:t> et al. [CCS 2011]</a:t>
                      </a:r>
                      <a:endParaRPr lang="en-US" sz="1900" dirty="0"/>
                    </a:p>
                  </a:txBody>
                  <a:tcPr/>
                </a:tc>
              </a:tr>
              <a:tr h="466667">
                <a:tc>
                  <a:txBody>
                    <a:bodyPr/>
                    <a:lstStyle/>
                    <a:p>
                      <a:r>
                        <a:rPr lang="en-US" sz="1900" dirty="0" smtClean="0">
                          <a:solidFill>
                            <a:schemeClr val="accent2"/>
                          </a:solidFill>
                        </a:rPr>
                        <a:t>Attack/</a:t>
                      </a:r>
                      <a:r>
                        <a:rPr lang="en-US" sz="1900" dirty="0" smtClean="0">
                          <a:solidFill>
                            <a:srgbClr val="00B050"/>
                          </a:solidFill>
                        </a:rPr>
                        <a:t>Defense</a:t>
                      </a:r>
                      <a:endParaRPr lang="en-US" sz="1900" dirty="0">
                        <a:solidFill>
                          <a:srgbClr val="00B050"/>
                        </a:solidFill>
                      </a:endParaRPr>
                    </a:p>
                  </a:txBody>
                  <a:tcPr/>
                </a:tc>
                <a:tc>
                  <a:txBody>
                    <a:bodyPr/>
                    <a:lstStyle/>
                    <a:p>
                      <a:r>
                        <a:rPr lang="en-US" sz="1900" dirty="0" smtClean="0"/>
                        <a:t>Dyer et al. [S&amp;P 2012]</a:t>
                      </a:r>
                      <a:endParaRPr lang="en-US" sz="1900" dirty="0"/>
                    </a:p>
                  </a:txBody>
                  <a:tcPr/>
                </a:tc>
              </a:tr>
              <a:tr h="466667">
                <a:tc>
                  <a:txBody>
                    <a:bodyPr/>
                    <a:lstStyle/>
                    <a:p>
                      <a:r>
                        <a:rPr lang="en-US" sz="1900" b="0" dirty="0" smtClean="0">
                          <a:solidFill>
                            <a:schemeClr val="accent2"/>
                          </a:solidFill>
                        </a:rPr>
                        <a:t>Attack</a:t>
                      </a:r>
                      <a:endParaRPr lang="en-US" sz="1900" b="0" dirty="0">
                        <a:solidFill>
                          <a:schemeClr val="accent2"/>
                        </a:solidFill>
                      </a:endParaRPr>
                    </a:p>
                  </a:txBody>
                  <a:tcPr/>
                </a:tc>
                <a:tc>
                  <a:txBody>
                    <a:bodyPr/>
                    <a:lstStyle/>
                    <a:p>
                      <a:r>
                        <a:rPr lang="en-US" sz="1900" b="0" dirty="0" err="1" smtClean="0"/>
                        <a:t>Cai</a:t>
                      </a:r>
                      <a:r>
                        <a:rPr lang="en-US" sz="1900" b="0" dirty="0" smtClean="0"/>
                        <a:t> et al. [CCS 2012]</a:t>
                      </a:r>
                      <a:endParaRPr lang="en-US" sz="1900" b="0" dirty="0"/>
                    </a:p>
                  </a:txBody>
                  <a:tcPr/>
                </a:tc>
              </a:tr>
              <a:tr h="466667">
                <a:tc>
                  <a:txBody>
                    <a:bodyPr/>
                    <a:lstStyle/>
                    <a:p>
                      <a:r>
                        <a:rPr lang="en-US" sz="1900" b="0" dirty="0" smtClean="0">
                          <a:solidFill>
                            <a:schemeClr val="accent2"/>
                          </a:solidFill>
                        </a:rPr>
                        <a:t>Attack</a:t>
                      </a:r>
                      <a:endParaRPr lang="en-US" sz="1900" b="0" dirty="0">
                        <a:solidFill>
                          <a:schemeClr val="accent2"/>
                        </a:solidFill>
                      </a:endParaRPr>
                    </a:p>
                  </a:txBody>
                  <a:tcPr/>
                </a:tc>
                <a:tc>
                  <a:txBody>
                    <a:bodyPr/>
                    <a:lstStyle/>
                    <a:p>
                      <a:r>
                        <a:rPr lang="en-US" sz="1900" b="0" dirty="0" smtClean="0"/>
                        <a:t>Wang and</a:t>
                      </a:r>
                      <a:r>
                        <a:rPr lang="en-US" sz="1900" b="0" baseline="0" dirty="0" smtClean="0"/>
                        <a:t> Goldberg [WPES 2013]</a:t>
                      </a:r>
                      <a:endParaRPr lang="en-US" sz="1900" b="0" dirty="0"/>
                    </a:p>
                  </a:txBody>
                  <a:tcPr/>
                </a:tc>
              </a:tr>
              <a:tr h="466667">
                <a:tc>
                  <a:txBody>
                    <a:bodyPr/>
                    <a:lstStyle/>
                    <a:p>
                      <a:r>
                        <a:rPr lang="en-US" sz="1900" b="0" dirty="0" smtClean="0">
                          <a:solidFill>
                            <a:schemeClr val="accent2"/>
                          </a:solidFill>
                        </a:rPr>
                        <a:t>Attack/</a:t>
                      </a:r>
                      <a:r>
                        <a:rPr lang="en-US" sz="1900" b="0" dirty="0" smtClean="0">
                          <a:solidFill>
                            <a:srgbClr val="00B050"/>
                          </a:solidFill>
                        </a:rPr>
                        <a:t>Defense</a:t>
                      </a:r>
                      <a:endParaRPr lang="en-US" sz="1900" b="0" dirty="0">
                        <a:solidFill>
                          <a:schemeClr val="accent2"/>
                        </a:solidFill>
                      </a:endParaRPr>
                    </a:p>
                  </a:txBody>
                  <a:tcPr/>
                </a:tc>
                <a:tc>
                  <a:txBody>
                    <a:bodyPr/>
                    <a:lstStyle/>
                    <a:p>
                      <a:r>
                        <a:rPr lang="en-US" sz="1900" b="0" dirty="0" smtClean="0"/>
                        <a:t>Wang</a:t>
                      </a:r>
                      <a:r>
                        <a:rPr lang="en-US" sz="1900" b="0" baseline="0" dirty="0" smtClean="0"/>
                        <a:t> et al. [Security 2014]</a:t>
                      </a:r>
                      <a:endParaRPr lang="en-US" sz="1900" b="0" dirty="0"/>
                    </a:p>
                  </a:txBody>
                  <a:tcPr/>
                </a:tc>
              </a:tr>
            </a:tbl>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4067061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chemeClr val="accent2"/>
                </a:solidFill>
              </a:rPr>
              <a:t>Contributions</a:t>
            </a:r>
            <a:endParaRPr lang="en-US" sz="3200" dirty="0">
              <a:solidFill>
                <a:schemeClr val="accent2"/>
              </a:solidFill>
            </a:endParaRPr>
          </a:p>
        </p:txBody>
      </p:sp>
      <p:sp>
        <p:nvSpPr>
          <p:cNvPr id="3" name="Content Placeholder 2"/>
          <p:cNvSpPr>
            <a:spLocks noGrp="1"/>
          </p:cNvSpPr>
          <p:nvPr>
            <p:ph idx="1"/>
          </p:nvPr>
        </p:nvSpPr>
        <p:spPr/>
        <p:txBody>
          <a:bodyPr/>
          <a:lstStyle/>
          <a:p>
            <a:r>
              <a:rPr lang="en-US" dirty="0" smtClean="0">
                <a:solidFill>
                  <a:schemeClr val="accent2"/>
                </a:solidFill>
              </a:rPr>
              <a:t>Foundations</a:t>
            </a:r>
            <a:r>
              <a:rPr lang="en-US" dirty="0">
                <a:solidFill>
                  <a:schemeClr val="accent2"/>
                </a:solidFill>
              </a:rPr>
              <a:t>: Understand what…</a:t>
            </a:r>
          </a:p>
          <a:p>
            <a:pPr lvl="1"/>
            <a:r>
              <a:rPr lang="en-US" dirty="0" smtClean="0"/>
              <a:t>It means for a defense to be secure.</a:t>
            </a:r>
          </a:p>
          <a:p>
            <a:pPr lvl="1"/>
            <a:r>
              <a:rPr lang="en-US" dirty="0" smtClean="0"/>
              <a:t>The security-overhead trade-off curve looks like.</a:t>
            </a:r>
            <a:endParaRPr lang="en-US" dirty="0"/>
          </a:p>
          <a:p>
            <a:pPr lvl="1"/>
            <a:endParaRPr lang="en-US" dirty="0"/>
          </a:p>
          <a:p>
            <a:r>
              <a:rPr lang="en-US" dirty="0" smtClean="0">
                <a:solidFill>
                  <a:schemeClr val="accent2"/>
                </a:solidFill>
              </a:rPr>
              <a:t>Constructions</a:t>
            </a:r>
            <a:r>
              <a:rPr lang="en-US" dirty="0">
                <a:solidFill>
                  <a:schemeClr val="accent2"/>
                </a:solidFill>
              </a:rPr>
              <a:t>: Build defenses that…</a:t>
            </a:r>
          </a:p>
          <a:p>
            <a:pPr lvl="1"/>
            <a:r>
              <a:rPr lang="en-US" dirty="0" smtClean="0"/>
              <a:t>Can provide security guarantees.</a:t>
            </a:r>
          </a:p>
          <a:p>
            <a:pPr lvl="1"/>
            <a:r>
              <a:rPr lang="en-US" dirty="0" smtClean="0"/>
              <a:t>Are efficient.</a:t>
            </a:r>
            <a:endParaRPr lang="en-US" dirty="0"/>
          </a:p>
          <a:p>
            <a:pPr lvl="1"/>
            <a:endParaRPr lang="en-US" dirty="0"/>
          </a:p>
          <a:p>
            <a:r>
              <a:rPr lang="en-US" dirty="0" smtClean="0">
                <a:solidFill>
                  <a:schemeClr val="accent2"/>
                </a:solidFill>
              </a:rPr>
              <a:t>Evaluation</a:t>
            </a:r>
            <a:r>
              <a:rPr lang="en-US" dirty="0">
                <a:solidFill>
                  <a:schemeClr val="accent2"/>
                </a:solidFill>
              </a:rPr>
              <a:t>: Allow researchers to…</a:t>
            </a:r>
          </a:p>
          <a:p>
            <a:pPr lvl="1"/>
            <a:r>
              <a:rPr lang="en-US" dirty="0"/>
              <a:t>Translate closed-world results into open-world </a:t>
            </a:r>
            <a:r>
              <a:rPr lang="en-US" dirty="0" smtClean="0"/>
              <a:t>approximations.</a:t>
            </a:r>
            <a:endParaRPr lang="en-US" dirty="0"/>
          </a:p>
          <a:p>
            <a:pPr lvl="1"/>
            <a:r>
              <a:rPr lang="en-US" dirty="0" smtClean="0"/>
              <a:t>Compare defenses with different trade-offs.</a:t>
            </a:r>
            <a:endParaRPr lang="en-US"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1091386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chemeClr val="accent2"/>
                </a:solidFill>
              </a:rPr>
              <a:t>Understanding Website Fingerprinting Defenses</a:t>
            </a:r>
          </a:p>
        </p:txBody>
      </p:sp>
      <p:sp>
        <p:nvSpPr>
          <p:cNvPr id="5" name="TextBox 4"/>
          <p:cNvSpPr txBox="1"/>
          <p:nvPr/>
        </p:nvSpPr>
        <p:spPr>
          <a:xfrm>
            <a:off x="1097052" y="4849611"/>
            <a:ext cx="10058629" cy="1138773"/>
          </a:xfrm>
          <a:prstGeom prst="rect">
            <a:avLst/>
          </a:prstGeom>
          <a:noFill/>
        </p:spPr>
        <p:txBody>
          <a:bodyPr wrap="square" rtlCol="0">
            <a:spAutoFit/>
          </a:bodyPr>
          <a:lstStyle/>
          <a:p>
            <a:pPr marL="342891" indent="-342891">
              <a:buFont typeface="Arial" panose="020B0604020202020204" pitchFamily="34" charset="0"/>
              <a:buChar char="•"/>
            </a:pPr>
            <a:r>
              <a:rPr lang="en-US" sz="2400" dirty="0"/>
              <a:t>The goal is to prevent attackers from drawing definite conclusions about the site being visited.</a:t>
            </a:r>
          </a:p>
          <a:p>
            <a:pPr marL="800080" lvl="1" indent="-342891">
              <a:buFont typeface="Arial" panose="020B0604020202020204" pitchFamily="34" charset="0"/>
              <a:buChar char="•"/>
            </a:pPr>
            <a:r>
              <a:rPr lang="en-US" sz="2000" dirty="0"/>
              <a:t>Transform traces from page loads by: </a:t>
            </a:r>
            <a:r>
              <a:rPr lang="en-US" sz="2000" dirty="0">
                <a:solidFill>
                  <a:schemeClr val="accent2"/>
                </a:solidFill>
              </a:rPr>
              <a:t>adding, padding, merging, or delaying packets</a:t>
            </a:r>
            <a:r>
              <a:rPr lang="en-US" sz="2000" dirty="0"/>
              <a:t>. </a:t>
            </a:r>
          </a:p>
        </p:txBody>
      </p:sp>
      <p:grpSp>
        <p:nvGrpSpPr>
          <p:cNvPr id="44" name="Group 43"/>
          <p:cNvGrpSpPr/>
          <p:nvPr/>
        </p:nvGrpSpPr>
        <p:grpSpPr>
          <a:xfrm>
            <a:off x="2015748" y="1254399"/>
            <a:ext cx="8221241" cy="3422332"/>
            <a:chOff x="1093151" y="1311121"/>
            <a:chExt cx="11098848" cy="5228944"/>
          </a:xfrm>
        </p:grpSpPr>
        <p:pic>
          <p:nvPicPr>
            <p:cNvPr id="25" name="Picture 2" descr="http://www.computero.com/media/HP-ser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971" y="3954367"/>
              <a:ext cx="805213" cy="104204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6" name="Group 25"/>
            <p:cNvGrpSpPr/>
            <p:nvPr/>
          </p:nvGrpSpPr>
          <p:grpSpPr>
            <a:xfrm>
              <a:off x="1093151" y="1311121"/>
              <a:ext cx="3849743" cy="2054449"/>
              <a:chOff x="478974" y="2199736"/>
              <a:chExt cx="2592030" cy="2054449"/>
            </a:xfrm>
          </p:grpSpPr>
          <p:pic>
            <p:nvPicPr>
              <p:cNvPr id="27" name="Picture 4" descr="http://computertechsreno.com/wp-content/uploads/2014/02/computer-tablet-phone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50" y="2354687"/>
                <a:ext cx="2153489" cy="1407717"/>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6" descr="http://upload.wikimedia.org/wikipedia/commons/thumb/1/15/Tor-logo-2011-flat.svg/2000px-Tor-logo-2011-flat.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5112" y="3058545"/>
                <a:ext cx="849527" cy="513539"/>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Rectangle 28"/>
              <p:cNvSpPr/>
              <p:nvPr/>
            </p:nvSpPr>
            <p:spPr>
              <a:xfrm>
                <a:off x="620517" y="2199736"/>
                <a:ext cx="2233864" cy="2009956"/>
              </a:xfrm>
              <a:prstGeom prst="rect">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78974" y="3736912"/>
                <a:ext cx="2592030" cy="517273"/>
              </a:xfrm>
              <a:prstGeom prst="rect">
                <a:avLst/>
              </a:prstGeom>
              <a:noFill/>
            </p:spPr>
            <p:txBody>
              <a:bodyPr wrap="square" rtlCol="0">
                <a:spAutoFit/>
              </a:bodyPr>
              <a:lstStyle/>
              <a:p>
                <a:pPr algn="ctr"/>
                <a:r>
                  <a:rPr lang="en-US" sz="1600" dirty="0"/>
                  <a:t>Victim</a:t>
                </a:r>
              </a:p>
            </p:txBody>
          </p:sp>
        </p:grpSp>
        <p:sp>
          <p:nvSpPr>
            <p:cNvPr id="31" name="Cloud 30"/>
            <p:cNvSpPr/>
            <p:nvPr/>
          </p:nvSpPr>
          <p:spPr>
            <a:xfrm>
              <a:off x="6044948" y="3874464"/>
              <a:ext cx="4955498" cy="1544128"/>
            </a:xfrm>
            <a:prstGeom prst="cloud">
              <a:avLst/>
            </a:prstGeom>
            <a:solidFill>
              <a:srgbClr val="C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WWW</a:t>
              </a:r>
            </a:p>
          </p:txBody>
        </p:sp>
        <p:cxnSp>
          <p:nvCxnSpPr>
            <p:cNvPr id="32" name="Curved Connector 31"/>
            <p:cNvCxnSpPr>
              <a:stCxn id="29" idx="2"/>
            </p:cNvCxnSpPr>
            <p:nvPr/>
          </p:nvCxnSpPr>
          <p:spPr>
            <a:xfrm rot="16200000" flipH="1">
              <a:off x="3567628" y="2715716"/>
              <a:ext cx="1259218" cy="2469940"/>
            </a:xfrm>
            <a:prstGeom prst="curvedConnector2">
              <a:avLst/>
            </a:prstGeom>
            <a:ln>
              <a:headEnd type="stealth"/>
              <a:tailEnd type="stealth"/>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9342" y="4170859"/>
              <a:ext cx="973903" cy="687396"/>
            </a:xfrm>
            <a:prstGeom prst="rect">
              <a:avLst/>
            </a:prstGeom>
          </p:spPr>
        </p:pic>
        <p:pic>
          <p:nvPicPr>
            <p:cNvPr id="34" name="Picture 33"/>
            <p:cNvPicPr>
              <a:picLocks noChangeAspect="1"/>
            </p:cNvPicPr>
            <p:nvPr/>
          </p:nvPicPr>
          <p:blipFill rotWithShape="1">
            <a:blip r:embed="rId6"/>
            <a:srcRect l="3001" t="14075" r="53466" b="60233"/>
            <a:stretch/>
          </p:blipFill>
          <p:spPr>
            <a:xfrm>
              <a:off x="6767560" y="1339576"/>
              <a:ext cx="4388120" cy="980836"/>
            </a:xfrm>
            <a:prstGeom prst="rect">
              <a:avLst/>
            </a:prstGeom>
          </p:spPr>
        </p:pic>
        <p:cxnSp>
          <p:nvCxnSpPr>
            <p:cNvPr id="35" name="Curved Connector 34"/>
            <p:cNvCxnSpPr>
              <a:stCxn id="31" idx="0"/>
              <a:endCxn id="37" idx="3"/>
            </p:cNvCxnSpPr>
            <p:nvPr/>
          </p:nvCxnSpPr>
          <p:spPr>
            <a:xfrm flipH="1" flipV="1">
              <a:off x="10331021" y="2612910"/>
              <a:ext cx="665296" cy="2033617"/>
            </a:xfrm>
            <a:prstGeom prst="curvedConnector3">
              <a:avLst>
                <a:gd name="adj1" fmla="val -47008"/>
              </a:avLst>
            </a:prstGeom>
            <a:ln>
              <a:headEnd type="stealth" w="med" len="med"/>
              <a:tailEnd type="stealth"/>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1" idx="2"/>
              <a:endCxn id="31" idx="0"/>
            </p:cNvCxnSpPr>
            <p:nvPr/>
          </p:nvCxnSpPr>
          <p:spPr>
            <a:xfrm rot="10800000" flipH="1">
              <a:off x="6060320" y="4646528"/>
              <a:ext cx="4935997" cy="12700"/>
            </a:xfrm>
            <a:prstGeom prst="curvedConnector5">
              <a:avLst>
                <a:gd name="adj1" fmla="val 27922"/>
                <a:gd name="adj2" fmla="val -2340110"/>
                <a:gd name="adj3" fmla="val 64319"/>
              </a:avLst>
            </a:prstGeom>
            <a:ln>
              <a:prstDash val="dash"/>
              <a:headEnd type="stealth"/>
              <a:tailEnd type="stealt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592218" y="2330761"/>
              <a:ext cx="2738802" cy="564298"/>
            </a:xfrm>
            <a:prstGeom prst="rect">
              <a:avLst/>
            </a:prstGeom>
            <a:noFill/>
          </p:spPr>
          <p:txBody>
            <a:bodyPr wrap="square" rtlCol="0">
              <a:spAutoFit/>
            </a:bodyPr>
            <a:lstStyle/>
            <a:p>
              <a:r>
                <a:rPr lang="en-US" dirty="0"/>
                <a:t>Blocked Webpage</a:t>
              </a:r>
            </a:p>
          </p:txBody>
        </p:sp>
        <p:sp>
          <p:nvSpPr>
            <p:cNvPr id="38" name="Vertical Scroll 37"/>
            <p:cNvSpPr/>
            <p:nvPr/>
          </p:nvSpPr>
          <p:spPr>
            <a:xfrm>
              <a:off x="1556558" y="3795528"/>
              <a:ext cx="1377095" cy="784765"/>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+166 @ 0</a:t>
              </a:r>
              <a:br>
                <a:rPr lang="en-US" sz="800" dirty="0">
                  <a:solidFill>
                    <a:schemeClr val="tx1"/>
                  </a:solidFill>
                </a:rPr>
              </a:br>
              <a:r>
                <a:rPr lang="en-US" sz="800" dirty="0">
                  <a:solidFill>
                    <a:schemeClr val="tx1"/>
                  </a:solidFill>
                </a:rPr>
                <a:t>-1412 @ 12</a:t>
              </a:r>
              <a:br>
                <a:rPr lang="en-US" sz="800" dirty="0">
                  <a:solidFill>
                    <a:schemeClr val="tx1"/>
                  </a:solidFill>
                </a:rPr>
              </a:br>
              <a:r>
                <a:rPr lang="en-US" sz="800" dirty="0">
                  <a:solidFill>
                    <a:schemeClr val="tx1"/>
                  </a:solidFill>
                </a:rPr>
                <a:t>…</a:t>
              </a:r>
            </a:p>
          </p:txBody>
        </p:sp>
        <p:sp>
          <p:nvSpPr>
            <p:cNvPr id="39" name="TextBox 38"/>
            <p:cNvSpPr txBox="1"/>
            <p:nvPr/>
          </p:nvSpPr>
          <p:spPr>
            <a:xfrm>
              <a:off x="1303374" y="3341379"/>
              <a:ext cx="2454808" cy="564298"/>
            </a:xfrm>
            <a:prstGeom prst="rect">
              <a:avLst/>
            </a:prstGeom>
            <a:noFill/>
          </p:spPr>
          <p:txBody>
            <a:bodyPr wrap="square" rtlCol="0">
              <a:spAutoFit/>
            </a:bodyPr>
            <a:lstStyle/>
            <a:p>
              <a:r>
                <a:rPr lang="en-US" dirty="0"/>
                <a:t>Webpage Trace</a:t>
              </a:r>
            </a:p>
          </p:txBody>
        </p:sp>
        <p:sp>
          <p:nvSpPr>
            <p:cNvPr id="40" name="TextBox 39"/>
            <p:cNvSpPr txBox="1"/>
            <p:nvPr/>
          </p:nvSpPr>
          <p:spPr>
            <a:xfrm>
              <a:off x="1974464" y="4969930"/>
              <a:ext cx="2646700" cy="799422"/>
            </a:xfrm>
            <a:prstGeom prst="rect">
              <a:avLst/>
            </a:prstGeom>
            <a:noFill/>
          </p:spPr>
          <p:txBody>
            <a:bodyPr wrap="square" rtlCol="0">
              <a:spAutoFit/>
            </a:bodyPr>
            <a:lstStyle/>
            <a:p>
              <a:r>
                <a:rPr lang="en-US" sz="1400" dirty="0"/>
                <a:t>Is Rishab trying to get to that blocked page?</a:t>
              </a:r>
            </a:p>
          </p:txBody>
        </p:sp>
        <p:pic>
          <p:nvPicPr>
            <p:cNvPr id="41" name="Picture 4" descr="File:Tor-logo-2011-flat.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7497" y="4259333"/>
              <a:ext cx="404707" cy="244676"/>
            </a:xfrm>
            <a:prstGeom prst="rect">
              <a:avLst/>
            </a:prstGeom>
            <a:noFill/>
            <a:extLst>
              <a:ext uri="{909E8E84-426E-40dd-AFC4-6F175D3DCCD1}">
                <a14:hiddenFill xmlns="" xmlns:a14="http://schemas.microsoft.com/office/drawing/2010/main">
                  <a:solidFill>
                    <a:srgbClr val="FFFFFF"/>
                  </a:solidFill>
                </a14:hiddenFill>
              </a:ext>
            </a:extLst>
          </p:spPr>
        </p:pic>
        <p:sp>
          <p:nvSpPr>
            <p:cNvPr id="42" name="TextBox 41"/>
            <p:cNvSpPr txBox="1"/>
            <p:nvPr/>
          </p:nvSpPr>
          <p:spPr>
            <a:xfrm>
              <a:off x="3749589" y="4830235"/>
              <a:ext cx="3849743" cy="517273"/>
            </a:xfrm>
            <a:prstGeom prst="rect">
              <a:avLst/>
            </a:prstGeom>
            <a:noFill/>
          </p:spPr>
          <p:txBody>
            <a:bodyPr wrap="square" rtlCol="0">
              <a:spAutoFit/>
            </a:bodyPr>
            <a:lstStyle/>
            <a:p>
              <a:pPr algn="ctr"/>
              <a:r>
                <a:rPr lang="en-US" sz="1600" dirty="0"/>
                <a:t>Proxy Server</a:t>
              </a:r>
            </a:p>
          </p:txBody>
        </p:sp>
        <p:sp>
          <p:nvSpPr>
            <p:cNvPr id="43" name="TextBox 42"/>
            <p:cNvSpPr txBox="1"/>
            <p:nvPr/>
          </p:nvSpPr>
          <p:spPr>
            <a:xfrm>
              <a:off x="6391468" y="5364444"/>
              <a:ext cx="5800531" cy="1175621"/>
            </a:xfrm>
            <a:prstGeom prst="rect">
              <a:avLst/>
            </a:prstGeom>
            <a:noFill/>
          </p:spPr>
          <p:txBody>
            <a:bodyPr wrap="square" rtlCol="0">
              <a:spAutoFit/>
            </a:bodyPr>
            <a:lstStyle/>
            <a:p>
              <a:r>
                <a:rPr lang="en-US" sz="1600" dirty="0">
                  <a:solidFill>
                    <a:schemeClr val="accent2"/>
                  </a:solidFill>
                </a:rPr>
                <a:t>Trace: {(d</a:t>
              </a:r>
              <a:r>
                <a:rPr lang="en-US" sz="1600" baseline="-25000" dirty="0">
                  <a:solidFill>
                    <a:schemeClr val="accent2"/>
                  </a:solidFill>
                </a:rPr>
                <a:t>1</a:t>
              </a:r>
              <a:r>
                <a:rPr lang="en-US" sz="1600" dirty="0">
                  <a:solidFill>
                    <a:schemeClr val="accent2"/>
                  </a:solidFill>
                </a:rPr>
                <a:t>, s</a:t>
              </a:r>
              <a:r>
                <a:rPr lang="en-US" sz="1600" baseline="-25000" dirty="0">
                  <a:solidFill>
                    <a:schemeClr val="accent2"/>
                  </a:solidFill>
                </a:rPr>
                <a:t>1</a:t>
              </a:r>
              <a:r>
                <a:rPr lang="en-US" sz="1600" dirty="0">
                  <a:solidFill>
                    <a:schemeClr val="accent2"/>
                  </a:solidFill>
                </a:rPr>
                <a:t>, t</a:t>
              </a:r>
              <a:r>
                <a:rPr lang="en-US" sz="1600" baseline="-25000" dirty="0">
                  <a:solidFill>
                    <a:schemeClr val="accent2"/>
                  </a:solidFill>
                </a:rPr>
                <a:t>1</a:t>
              </a:r>
              <a:r>
                <a:rPr lang="en-US" sz="1600" dirty="0">
                  <a:solidFill>
                    <a:schemeClr val="accent2"/>
                  </a:solidFill>
                </a:rPr>
                <a:t>), (d</a:t>
              </a:r>
              <a:r>
                <a:rPr lang="en-US" sz="1600" baseline="-25000" dirty="0">
                  <a:solidFill>
                    <a:schemeClr val="accent2"/>
                  </a:solidFill>
                </a:rPr>
                <a:t>2</a:t>
              </a:r>
              <a:r>
                <a:rPr lang="en-US" sz="1600" dirty="0">
                  <a:solidFill>
                    <a:schemeClr val="accent2"/>
                  </a:solidFill>
                </a:rPr>
                <a:t>, s</a:t>
              </a:r>
              <a:r>
                <a:rPr lang="en-US" sz="1600" baseline="-25000" dirty="0">
                  <a:solidFill>
                    <a:schemeClr val="accent2"/>
                  </a:solidFill>
                </a:rPr>
                <a:t>2</a:t>
              </a:r>
              <a:r>
                <a:rPr lang="en-US" sz="1600" dirty="0">
                  <a:solidFill>
                    <a:schemeClr val="accent2"/>
                  </a:solidFill>
                </a:rPr>
                <a:t>, t</a:t>
              </a:r>
              <a:r>
                <a:rPr lang="en-US" sz="1600" baseline="-25000" dirty="0">
                  <a:solidFill>
                    <a:schemeClr val="accent2"/>
                  </a:solidFill>
                </a:rPr>
                <a:t>2</a:t>
              </a:r>
              <a:r>
                <a:rPr lang="en-US" sz="1600" dirty="0">
                  <a:solidFill>
                    <a:schemeClr val="accent2"/>
                  </a:solidFill>
                </a:rPr>
                <a:t>), …, (</a:t>
              </a:r>
              <a:r>
                <a:rPr lang="en-US" sz="1600" dirty="0" err="1">
                  <a:solidFill>
                    <a:schemeClr val="accent2"/>
                  </a:solidFill>
                </a:rPr>
                <a:t>d</a:t>
              </a:r>
              <a:r>
                <a:rPr lang="en-US" sz="1600" baseline="-25000" dirty="0" err="1">
                  <a:solidFill>
                    <a:schemeClr val="accent2"/>
                  </a:solidFill>
                </a:rPr>
                <a:t>n</a:t>
              </a:r>
              <a:r>
                <a:rPr lang="en-US" sz="1600" dirty="0">
                  <a:solidFill>
                    <a:schemeClr val="accent2"/>
                  </a:solidFill>
                </a:rPr>
                <a:t>, </a:t>
              </a:r>
              <a:r>
                <a:rPr lang="en-US" sz="1600" dirty="0" err="1">
                  <a:solidFill>
                    <a:schemeClr val="accent2"/>
                  </a:solidFill>
                </a:rPr>
                <a:t>s</a:t>
              </a:r>
              <a:r>
                <a:rPr lang="en-US" sz="1600" baseline="-25000" dirty="0" err="1">
                  <a:solidFill>
                    <a:schemeClr val="accent2"/>
                  </a:solidFill>
                </a:rPr>
                <a:t>n</a:t>
              </a:r>
              <a:r>
                <a:rPr lang="en-US" sz="1600" dirty="0">
                  <a:solidFill>
                    <a:schemeClr val="accent2"/>
                  </a:solidFill>
                </a:rPr>
                <a:t>, </a:t>
              </a:r>
              <a:r>
                <a:rPr lang="en-US" sz="1600" dirty="0" err="1">
                  <a:solidFill>
                    <a:schemeClr val="accent2"/>
                  </a:solidFill>
                </a:rPr>
                <a:t>t</a:t>
              </a:r>
              <a:r>
                <a:rPr lang="en-US" sz="1600" baseline="-25000" dirty="0" err="1">
                  <a:solidFill>
                    <a:schemeClr val="accent2"/>
                  </a:solidFill>
                </a:rPr>
                <a:t>n</a:t>
              </a:r>
              <a:r>
                <a:rPr lang="en-US" sz="1600" dirty="0">
                  <a:solidFill>
                    <a:schemeClr val="accent2"/>
                  </a:solidFill>
                </a:rPr>
                <a:t>)}</a:t>
              </a:r>
            </a:p>
            <a:p>
              <a:endParaRPr lang="en-US" sz="1400" dirty="0"/>
            </a:p>
            <a:p>
              <a:r>
                <a:rPr lang="en-US" sz="1400" dirty="0">
                  <a:solidFill>
                    <a:schemeClr val="accent2"/>
                  </a:solidFill>
                </a:rPr>
                <a:t>“What webpage generated this trace?”</a:t>
              </a:r>
            </a:p>
          </p:txBody>
        </p:sp>
      </p:grpSp>
      <p:sp>
        <p:nvSpPr>
          <p:cNvPr id="3" name="Slide Number Placeholder 2"/>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17796858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Office Theme">
  <a:themeElements>
    <a:clrScheme name="Custom 8">
      <a:dk1>
        <a:sysClr val="windowText" lastClr="000000"/>
      </a:dk1>
      <a:lt1>
        <a:sysClr val="window" lastClr="FFFFFF"/>
      </a:lt1>
      <a:dk2>
        <a:srgbClr val="1F497D"/>
      </a:dk2>
      <a:lt2>
        <a:srgbClr val="EEECE1"/>
      </a:lt2>
      <a:accent1>
        <a:srgbClr val="1489AF"/>
      </a:accent1>
      <a:accent2>
        <a:srgbClr val="822B9F"/>
      </a:accent2>
      <a:accent3>
        <a:srgbClr val="4A9900"/>
      </a:accent3>
      <a:accent4>
        <a:srgbClr val="D89500"/>
      </a:accent4>
      <a:accent5>
        <a:srgbClr val="E00000"/>
      </a:accent5>
      <a:accent6>
        <a:srgbClr val="990000"/>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8546</TotalTime>
  <Words>1324</Words>
  <Application>Microsoft Macintosh PowerPoint</Application>
  <PresentationFormat>Widescreen</PresentationFormat>
  <Paragraphs>222</Paragraphs>
  <Slides>16</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Arial Black</vt:lpstr>
      <vt:lpstr>Calibri</vt:lpstr>
      <vt:lpstr>Calibri Light</vt:lpstr>
      <vt:lpstr>Corbel</vt:lpstr>
      <vt:lpstr>Gill Sans</vt:lpstr>
      <vt:lpstr>Gill Sans MT</vt:lpstr>
      <vt:lpstr>Wingdings</vt:lpstr>
      <vt:lpstr>Arial</vt:lpstr>
      <vt:lpstr>Retrospect</vt:lpstr>
      <vt:lpstr>Essential</vt:lpstr>
      <vt:lpstr>Office Theme</vt:lpstr>
      <vt:lpstr>CS590B/690B Detecting Network Interference (Spring 2018)</vt:lpstr>
      <vt:lpstr>Anonymity on the Internet</vt:lpstr>
      <vt:lpstr>Threat model</vt:lpstr>
      <vt:lpstr>Threat model</vt:lpstr>
      <vt:lpstr>Attacks on Security, Privacy, and Anonymity on the Internet</vt:lpstr>
      <vt:lpstr>Website Fingerprinting Attacks</vt:lpstr>
      <vt:lpstr>A Brief History of Website Fingerprinting Research</vt:lpstr>
      <vt:lpstr>Contributions</vt:lpstr>
      <vt:lpstr>Understanding Website Fingerprinting Defenses</vt:lpstr>
      <vt:lpstr>Security Definitions</vt:lpstr>
      <vt:lpstr>Security Definitions</vt:lpstr>
      <vt:lpstr>Building the Optimal Defense</vt:lpstr>
      <vt:lpstr>Dealing with NP-Completeness</vt:lpstr>
      <vt:lpstr>Building OPT’</vt:lpstr>
      <vt:lpstr>The Security-Bandwidth Trade-off</vt:lpstr>
      <vt:lpstr>Conclusions</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Systematic Approach to Developing and Evaluating Website Fingerprinting Defenses</dc:title>
  <dc:creator>Rishab Nithyanand</dc:creator>
  <cp:lastModifiedBy>Microsoft Office User</cp:lastModifiedBy>
  <cp:revision>65</cp:revision>
  <dcterms:created xsi:type="dcterms:W3CDTF">2014-10-26T16:50:27Z</dcterms:created>
  <dcterms:modified xsi:type="dcterms:W3CDTF">2018-04-02T13:00:53Z</dcterms:modified>
</cp:coreProperties>
</file>