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36" r:id="rId3"/>
  </p:sldMasterIdLst>
  <p:notesMasterIdLst>
    <p:notesMasterId r:id="rId120"/>
  </p:notesMasterIdLst>
  <p:sldIdLst>
    <p:sldId id="256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1" r:id="rId29"/>
    <p:sldId id="333" r:id="rId30"/>
    <p:sldId id="332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03" r:id="rId54"/>
    <p:sldId id="356" r:id="rId55"/>
    <p:sldId id="357" r:id="rId56"/>
    <p:sldId id="358" r:id="rId57"/>
    <p:sldId id="359" r:id="rId58"/>
    <p:sldId id="360" r:id="rId59"/>
    <p:sldId id="361" r:id="rId60"/>
    <p:sldId id="362" r:id="rId61"/>
    <p:sldId id="363" r:id="rId62"/>
    <p:sldId id="364" r:id="rId63"/>
    <p:sldId id="365" r:id="rId64"/>
    <p:sldId id="366" r:id="rId65"/>
    <p:sldId id="367" r:id="rId66"/>
    <p:sldId id="368" r:id="rId67"/>
    <p:sldId id="369" r:id="rId68"/>
    <p:sldId id="370" r:id="rId69"/>
    <p:sldId id="371" r:id="rId70"/>
    <p:sldId id="372" r:id="rId71"/>
    <p:sldId id="373" r:id="rId72"/>
    <p:sldId id="374" r:id="rId73"/>
    <p:sldId id="375" r:id="rId74"/>
    <p:sldId id="376" r:id="rId75"/>
    <p:sldId id="377" r:id="rId76"/>
    <p:sldId id="378" r:id="rId77"/>
    <p:sldId id="379" r:id="rId78"/>
    <p:sldId id="380" r:id="rId79"/>
    <p:sldId id="381" r:id="rId80"/>
    <p:sldId id="382" r:id="rId81"/>
    <p:sldId id="383" r:id="rId82"/>
    <p:sldId id="384" r:id="rId83"/>
    <p:sldId id="385" r:id="rId84"/>
    <p:sldId id="386" r:id="rId85"/>
    <p:sldId id="387" r:id="rId86"/>
    <p:sldId id="388" r:id="rId87"/>
    <p:sldId id="389" r:id="rId88"/>
    <p:sldId id="390" r:id="rId89"/>
    <p:sldId id="391" r:id="rId90"/>
    <p:sldId id="392" r:id="rId91"/>
    <p:sldId id="393" r:id="rId92"/>
    <p:sldId id="394" r:id="rId93"/>
    <p:sldId id="395" r:id="rId94"/>
    <p:sldId id="396" r:id="rId95"/>
    <p:sldId id="397" r:id="rId96"/>
    <p:sldId id="398" r:id="rId97"/>
    <p:sldId id="399" r:id="rId98"/>
    <p:sldId id="400" r:id="rId99"/>
    <p:sldId id="401" r:id="rId100"/>
    <p:sldId id="402" r:id="rId101"/>
    <p:sldId id="403" r:id="rId102"/>
    <p:sldId id="404" r:id="rId103"/>
    <p:sldId id="405" r:id="rId104"/>
    <p:sldId id="406" r:id="rId105"/>
    <p:sldId id="407" r:id="rId106"/>
    <p:sldId id="408" r:id="rId107"/>
    <p:sldId id="409" r:id="rId108"/>
    <p:sldId id="410" r:id="rId109"/>
    <p:sldId id="411" r:id="rId110"/>
    <p:sldId id="412" r:id="rId111"/>
    <p:sldId id="413" r:id="rId112"/>
    <p:sldId id="414" r:id="rId113"/>
    <p:sldId id="415" r:id="rId114"/>
    <p:sldId id="416" r:id="rId115"/>
    <p:sldId id="417" r:id="rId116"/>
    <p:sldId id="418" r:id="rId117"/>
    <p:sldId id="419" r:id="rId118"/>
    <p:sldId id="420" r:id="rId1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1AB375-BC9A-554A-89DD-7E5D9C1AF193}">
          <p14:sldIdLst>
            <p14:sldId id="256"/>
            <p14:sldId id="304"/>
            <p14:sldId id="305"/>
            <p14:sldId id="306"/>
            <p14:sldId id="307"/>
            <p14:sldId id="308"/>
            <p14:sldId id="309"/>
            <p14:sldId id="310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1"/>
            <p14:sldId id="333"/>
            <p14:sldId id="332"/>
            <p14:sldId id="334"/>
          </p14:sldIdLst>
        </p14:section>
        <p14:section name="Dissent" id="{3B0A8FA3-E483-0049-9E0F-EED5817E4600}">
          <p14:sldIdLst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03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85" autoAdjust="0"/>
    <p:restoredTop sz="72636" autoAdjust="0"/>
  </p:normalViewPr>
  <p:slideViewPr>
    <p:cSldViewPr snapToGrid="0" snapToObjects="1">
      <p:cViewPr>
        <p:scale>
          <a:sx n="72" d="100"/>
          <a:sy n="72" d="100"/>
        </p:scale>
        <p:origin x="247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120" Type="http://schemas.openxmlformats.org/officeDocument/2006/relationships/notesMaster" Target="notesMasters/notesMaster1.xml"/><Relationship Id="rId121" Type="http://schemas.openxmlformats.org/officeDocument/2006/relationships/presProps" Target="presProps.xml"/><Relationship Id="rId122" Type="http://schemas.openxmlformats.org/officeDocument/2006/relationships/viewProps" Target="viewProps.xml"/><Relationship Id="rId123" Type="http://schemas.openxmlformats.org/officeDocument/2006/relationships/theme" Target="theme/theme1.xml"/><Relationship Id="rId124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101" Type="http://schemas.openxmlformats.org/officeDocument/2006/relationships/slide" Target="slides/slide98.xml"/><Relationship Id="rId102" Type="http://schemas.openxmlformats.org/officeDocument/2006/relationships/slide" Target="slides/slide99.xml"/><Relationship Id="rId103" Type="http://schemas.openxmlformats.org/officeDocument/2006/relationships/slide" Target="slides/slide100.xml"/><Relationship Id="rId104" Type="http://schemas.openxmlformats.org/officeDocument/2006/relationships/slide" Target="slides/slide101.xml"/><Relationship Id="rId105" Type="http://schemas.openxmlformats.org/officeDocument/2006/relationships/slide" Target="slides/slide102.xml"/><Relationship Id="rId106" Type="http://schemas.openxmlformats.org/officeDocument/2006/relationships/slide" Target="slides/slide103.xml"/><Relationship Id="rId107" Type="http://schemas.openxmlformats.org/officeDocument/2006/relationships/slide" Target="slides/slide104.xml"/><Relationship Id="rId108" Type="http://schemas.openxmlformats.org/officeDocument/2006/relationships/slide" Target="slides/slide105.xml"/><Relationship Id="rId109" Type="http://schemas.openxmlformats.org/officeDocument/2006/relationships/slide" Target="slides/slide106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00" Type="http://schemas.openxmlformats.org/officeDocument/2006/relationships/slide" Target="slides/slide97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110" Type="http://schemas.openxmlformats.org/officeDocument/2006/relationships/slide" Target="slides/slide107.xml"/><Relationship Id="rId111" Type="http://schemas.openxmlformats.org/officeDocument/2006/relationships/slide" Target="slides/slide108.xml"/><Relationship Id="rId112" Type="http://schemas.openxmlformats.org/officeDocument/2006/relationships/slide" Target="slides/slide109.xml"/><Relationship Id="rId113" Type="http://schemas.openxmlformats.org/officeDocument/2006/relationships/slide" Target="slides/slide110.xml"/><Relationship Id="rId114" Type="http://schemas.openxmlformats.org/officeDocument/2006/relationships/slide" Target="slides/slide111.xml"/><Relationship Id="rId115" Type="http://schemas.openxmlformats.org/officeDocument/2006/relationships/slide" Target="slides/slide112.xml"/><Relationship Id="rId116" Type="http://schemas.openxmlformats.org/officeDocument/2006/relationships/slide" Target="slides/slide113.xml"/><Relationship Id="rId117" Type="http://schemas.openxmlformats.org/officeDocument/2006/relationships/slide" Target="slides/slide114.xml"/><Relationship Id="rId118" Type="http://schemas.openxmlformats.org/officeDocument/2006/relationships/slide" Target="slides/slide115.xml"/><Relationship Id="rId119" Type="http://schemas.openxmlformats.org/officeDocument/2006/relationships/slide" Target="slides/slide1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6AD1B-EB22-0442-9464-530090A09004}" type="datetimeFigureOut">
              <a:rPr lang="en-US" smtClean="0"/>
              <a:t>3/27/18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B585A-B397-5140-899A-CAF31D00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4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Filtering products</a:t>
            </a:r>
            <a:r>
              <a:rPr lang="en-US" baseline="0" dirty="0" smtClean="0"/>
              <a:t> can be used in enterprise/academic networks vs. for national censorship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User reports, logos</a:t>
            </a:r>
            <a:r>
              <a:rPr lang="en-US" baseline="0" dirty="0" smtClean="0"/>
              <a:t> on block pages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What web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Create bogus domains/submit them to the product’s Web site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Need to know what categories of content the ISP is blocking. Need to create sites matching that content for submission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69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36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97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0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89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50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68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7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32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0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6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 set sizes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80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86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98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1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0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4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92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86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24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429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60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4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(8/2/13 13:56) -----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F9C89-F6D9-2840-8852-47278732031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46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654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100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1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(8/2/13 14:01) -----</a:t>
            </a:r>
          </a:p>
          <a:p>
            <a:r>
              <a:rPr lang="en-US" dirty="0"/>
              <a:t>- UK-based VPN </a:t>
            </a:r>
            <a:r>
              <a:rPr lang="en-US" dirty="0" err="1"/>
              <a:t>HideMyAss</a:t>
            </a:r>
            <a:r>
              <a:rPr lang="en-US" dirty="0"/>
              <a:t> was compelled to reveal identity of user to 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F9C89-F6D9-2840-8852-472787320319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8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(8/2/13 14:01) -----</a:t>
            </a:r>
          </a:p>
          <a:p>
            <a:r>
              <a:rPr lang="en-US"/>
              <a:t>- told that early Wikileaks used design that was vulnerable to 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F9C89-F6D9-2840-8852-472787320319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(8/2/13 14:01) -----</a:t>
            </a:r>
          </a:p>
          <a:p>
            <a:r>
              <a:rPr lang="en-US"/>
              <a:t>- told that early Wikileaks used design that was vulnerable to 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F9C89-F6D9-2840-8852-472787320319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43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(8/2/13 14:01) -----</a:t>
            </a:r>
          </a:p>
          <a:p>
            <a:r>
              <a:rPr lang="en-US"/>
              <a:t>- told that early Wikileaks used design that was vulnerable to 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F9C89-F6D9-2840-8852-472787320319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21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(8/2/13 14:01) -----</a:t>
            </a:r>
          </a:p>
          <a:p>
            <a:r>
              <a:rPr lang="en-US"/>
              <a:t>- told that early Wikileaks used design that was vulnerable to 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F9C89-F6D9-2840-8852-472787320319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9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5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27,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March 27,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March 27,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1AD6-7E35-7545-92EE-A0E5CE9977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2049-BBDC-AC4E-8BD3-8F81764B6C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48AF-2575-9544-9E04-81BFA3433E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E46C-734E-0246-BDB3-A1427476CB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365F-A9E1-B44A-A756-9728D01DE3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FF59-E14F-3D4E-81F9-40A57E4029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4988-6752-A645-866C-385A0AAA0C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FF21-4EC9-664F-8DFA-33D418950F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27,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3A72-1307-D447-9092-C90A80D1BE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DF5D-73F5-D14E-9497-F97848FEA2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8455-2787-4E42-BAC6-BE5B6F4E7E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2E39-2F65-7040-BBC3-3002B24B12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C125-D0C9-1140-A793-19BF2766C0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D920-ADB5-904D-AEC8-80A807F3FC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3F37-4810-ED46-BA52-C52EA6B5C6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D185-850C-6D42-88B4-5B450D5E17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4308-9C74-2945-A12C-7BB64057AE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69B1-350D-8245-B3B9-B331093472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March 27,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1F19-41B8-AF4E-BC89-242A741326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00CD-CEF1-654F-8F5C-52734880A5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9747-2179-154B-97EF-C2D884F375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70C5-EF9C-8741-94DD-4CF1AF6B03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57028"/>
            <a:ext cx="3798107" cy="47258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945" y="1257028"/>
            <a:ext cx="3797042" cy="47258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27,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March 27,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March 27,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March 27,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27,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March 27,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05786" cy="6722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112993"/>
            <a:ext cx="8105787" cy="501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27,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E7258EB-BB71-E143-BD7B-6F10584C74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defTabSz="457200"/>
            <a:fld id="{482546FC-433F-AA4D-BD97-4209A3AFCA6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7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71F7C23-21F8-2441-A7EE-6939532BD9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2825726-C5BE-EA45-80E6-8680983E4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0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0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1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2.emf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3.emf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3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md.edu/~jkatz/security/f09/lectures/syverson.pdf" TargetMode="External"/><Relationship Id="rId3" Type="http://schemas.openxmlformats.org/officeDocument/2006/relationships/hyperlink" Target="https://crysp.uwaterloo.ca/courses/cs458/W14-lectures/Module5.pd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CS590B/690B Detecting Network Interference </a:t>
            </a:r>
            <a:r>
              <a:rPr lang="en-US" sz="3600" dirty="0" smtClean="0"/>
              <a:t>(</a:t>
            </a:r>
            <a:r>
              <a:rPr lang="en-US" sz="3600" dirty="0" smtClean="0"/>
              <a:t>Spring 2018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746500"/>
            <a:ext cx="8057237" cy="2387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Lecture 13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Phillipa</a:t>
            </a:r>
            <a:r>
              <a:rPr lang="en-US" dirty="0" smtClean="0"/>
              <a:t> Gill – </a:t>
            </a:r>
            <a:r>
              <a:rPr lang="en-US" dirty="0" err="1" smtClean="0"/>
              <a:t>Umass</a:t>
            </a:r>
            <a:r>
              <a:rPr lang="en-US" dirty="0" smtClean="0"/>
              <a:t> Amherst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73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anonymity?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2993"/>
            <a:ext cx="8105787" cy="536131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Regular citizens don’t want to be tracked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People around the world experience censored Internet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Their speech on the Internet is also censored…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… can lead to arrest, persecution, or worse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Not just for dissidents…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… if you write something bad about your employer you could be fired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Law enforcement needs it too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Investigating a suspect: why is </a:t>
            </a:r>
            <a:r>
              <a:rPr lang="en-US" dirty="0" err="1" smtClean="0"/>
              <a:t>alice.fbi.gov</a:t>
            </a:r>
            <a:r>
              <a:rPr lang="en-US" dirty="0" smtClean="0"/>
              <a:t> reading my Web page?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Sting operation: why is </a:t>
            </a:r>
            <a:r>
              <a:rPr lang="en-US" dirty="0" err="1" smtClean="0"/>
              <a:t>alice.fbi.gov</a:t>
            </a:r>
            <a:r>
              <a:rPr lang="en-US" dirty="0" smtClean="0"/>
              <a:t> selling counterfeits on </a:t>
            </a:r>
            <a:r>
              <a:rPr lang="en-US" dirty="0" err="1" smtClean="0"/>
              <a:t>ebay</a:t>
            </a:r>
            <a:r>
              <a:rPr lang="en-US" dirty="0" smtClean="0"/>
              <a:t>?</a:t>
            </a:r>
            <a:r>
              <a:rPr lang="en-US" dirty="0"/>
              <a:t>	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Corporations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Are your employees reading a competitor’s jobs page?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Government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Hide list of IPs in Baghdad receiving .</a:t>
            </a:r>
            <a:r>
              <a:rPr lang="en-US" dirty="0" err="1" smtClean="0"/>
              <a:t>gov</a:t>
            </a:r>
            <a:r>
              <a:rPr lang="en-US" dirty="0" smtClean="0"/>
              <a:t> e-mail (untrusted ISP)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What does the CIA Google for? (untrusted service)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3: 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group members destroy secondary private keys, they can safely </a:t>
            </a:r>
            <a:r>
              <a:rPr lang="en-US" b="1" dirty="0" smtClean="0">
                <a:solidFill>
                  <a:srgbClr val="1F497D"/>
                </a:solidFill>
              </a:rPr>
              <a:t>reveal the </a:t>
            </a:r>
            <a:r>
              <a:rPr lang="en-US" b="1" dirty="0" smtClean="0">
                <a:solidFill>
                  <a:schemeClr val="tx2"/>
                </a:solidFill>
              </a:rPr>
              <a:t>secret permutation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07964" y="3561413"/>
            <a:ext cx="1255452" cy="12409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64" y="4921759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smtClean="0">
                <a:solidFill>
                  <a:prstClr val="black"/>
                </a:solidFill>
              </a:rPr>
              <a:t>Bob</a:t>
            </a:r>
            <a:endParaRPr lang="en-US" sz="3200" b="1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90460" y="4204564"/>
            <a:ext cx="817504" cy="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2770" y="3561413"/>
            <a:ext cx="262769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Alice’s signed outgoing message set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990682" y="4204566"/>
            <a:ext cx="817504" cy="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08186" y="3561413"/>
            <a:ext cx="262769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Bob’s signed outgoing message set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0262" y="5506535"/>
            <a:ext cx="625624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smtClean="0">
                <a:solidFill>
                  <a:prstClr val="black"/>
                </a:solidFill>
              </a:rPr>
              <a:t>+</a:t>
            </a:r>
            <a:r>
              <a:rPr lang="en-US" sz="3200" dirty="0" smtClean="0">
                <a:solidFill>
                  <a:prstClr val="black"/>
                </a:solidFill>
              </a:rPr>
              <a:t> proof that Bob correctly decrypted and permuted Alice’s message set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Fixed-Length Shuffle Recap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Group members </a:t>
            </a:r>
            <a:r>
              <a:rPr lang="en-US" b="1" dirty="0" smtClean="0">
                <a:solidFill>
                  <a:srgbClr val="1F497D"/>
                </a:solidFill>
              </a:rPr>
              <a:t>encrypt</a:t>
            </a:r>
            <a:r>
              <a:rPr lang="en-US" dirty="0" smtClean="0"/>
              <a:t> their message with two layers of onion encryption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Each group member </a:t>
            </a:r>
            <a:r>
              <a:rPr lang="en-US" b="1" dirty="0" smtClean="0">
                <a:solidFill>
                  <a:srgbClr val="1F497D"/>
                </a:solidFill>
              </a:rPr>
              <a:t>permutes </a:t>
            </a:r>
            <a:r>
              <a:rPr lang="en-US" dirty="0" smtClean="0"/>
              <a:t>the set and </a:t>
            </a:r>
            <a:r>
              <a:rPr lang="en-US" b="1" dirty="0" smtClean="0">
                <a:solidFill>
                  <a:srgbClr val="1F497D"/>
                </a:solidFill>
              </a:rPr>
              <a:t>decrypts </a:t>
            </a:r>
            <a:r>
              <a:rPr lang="en-US" dirty="0" smtClean="0"/>
              <a:t>a layer of primary key encryption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Members send a </a:t>
            </a:r>
            <a:r>
              <a:rPr lang="en-US" b="1" dirty="0" smtClean="0">
                <a:solidFill>
                  <a:srgbClr val="1F497D"/>
                </a:solidFill>
              </a:rPr>
              <a:t>Go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chemeClr val="tx2"/>
                </a:solidFill>
              </a:rPr>
              <a:t>No-Go</a:t>
            </a:r>
            <a:r>
              <a:rPr lang="en-US" dirty="0" smtClean="0"/>
              <a:t> message indicating whether or not to decrypt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Members publish either their secondary private keys </a:t>
            </a:r>
            <a:r>
              <a:rPr lang="en-US" b="1" dirty="0" smtClean="0">
                <a:solidFill>
                  <a:srgbClr val="1F497D"/>
                </a:solidFill>
              </a:rPr>
              <a:t>OR</a:t>
            </a:r>
            <a:r>
              <a:rPr lang="en-US" b="1" dirty="0" smtClean="0"/>
              <a:t> </a:t>
            </a:r>
            <a:r>
              <a:rPr lang="en-US" dirty="0" smtClean="0"/>
              <a:t>proofs of their correctness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Dissent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Dissent works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Overall protocol: Variable-length shuffle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Key component: Fixed-length shuffle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Prototype and experimental 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Goals for future work</a:t>
            </a:r>
          </a:p>
        </p:txBody>
      </p:sp>
    </p:spTree>
    <p:extLst>
      <p:ext uri="{BB962C8B-B14F-4D97-AF65-F5344CB8AC3E}">
        <p14:creationId xmlns:p14="http://schemas.microsoft.com/office/powerpoint/2010/main" val="2692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Implemented fixed-length and full Dissent (variable-length) protocols in Python</a:t>
            </a:r>
          </a:p>
          <a:p>
            <a:r>
              <a:rPr lang="en-US" dirty="0" smtClean="0"/>
              <a:t>Used </a:t>
            </a:r>
            <a:r>
              <a:rPr lang="en-US" dirty="0" err="1" smtClean="0"/>
              <a:t>Emulab</a:t>
            </a:r>
            <a:r>
              <a:rPr lang="en-US" dirty="0" smtClean="0"/>
              <a:t>, a network </a:t>
            </a:r>
            <a:r>
              <a:rPr lang="en-US" dirty="0" err="1" smtClean="0"/>
              <a:t>testbed</a:t>
            </a:r>
            <a:r>
              <a:rPr lang="en-US" dirty="0" smtClean="0"/>
              <a:t>, to run performance tests</a:t>
            </a:r>
          </a:p>
          <a:p>
            <a:pPr lvl="1"/>
            <a:r>
              <a:rPr lang="en-US" sz="2600" dirty="0" smtClean="0"/>
              <a:t>100ms node-to-node latency, 5Mbps link bandwidth</a:t>
            </a:r>
          </a:p>
          <a:p>
            <a:pPr lvl="1"/>
            <a:r>
              <a:rPr lang="en-US" sz="2600" dirty="0" smtClean="0"/>
              <a:t>Up to 44 nodes</a:t>
            </a:r>
          </a:p>
          <a:p>
            <a:r>
              <a:rPr lang="en-US" dirty="0" smtClean="0"/>
              <a:t>Did not implement “blame” phases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42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43" descr="Balanc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611" r="-9611"/>
          <a:stretch>
            <a:fillRect/>
          </a:stretch>
        </p:blipFill>
        <p:spPr>
          <a:xfrm>
            <a:off x="676656" y="1280160"/>
            <a:ext cx="8180297" cy="4498848"/>
          </a:xfrm>
        </p:spPr>
      </p:pic>
      <p:sp>
        <p:nvSpPr>
          <p:cNvPr id="33" name="Rectangle 32"/>
          <p:cNvSpPr/>
          <p:nvPr/>
        </p:nvSpPr>
        <p:spPr>
          <a:xfrm>
            <a:off x="954222" y="5752226"/>
            <a:ext cx="7461645" cy="330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450" y="1282930"/>
            <a:ext cx="615553" cy="43554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Time (minutes) – log scale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222" y="6160079"/>
            <a:ext cx="689713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Total size of message set – log scale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1276" y="2506780"/>
            <a:ext cx="26340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1F497D"/>
                </a:solidFill>
              </a:rPr>
              <a:t>Variable-Length</a:t>
            </a:r>
          </a:p>
          <a:p>
            <a:pPr algn="ctr" defTabSz="457200"/>
            <a:r>
              <a:rPr lang="en-US" sz="2400" b="1" dirty="0" smtClean="0">
                <a:solidFill>
                  <a:srgbClr val="1F497D"/>
                </a:solidFill>
              </a:rPr>
              <a:t>(Dissent)</a:t>
            </a:r>
            <a:endParaRPr lang="en-US" sz="2400" b="1" dirty="0">
              <a:solidFill>
                <a:srgbClr val="1F497D"/>
              </a:solidFill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rot="16200000" flipH="1">
            <a:off x="4585170" y="3420893"/>
            <a:ext cx="797127" cy="630894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74934" y="3673242"/>
            <a:ext cx="2032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9BBB59">
                    <a:lumMod val="50000"/>
                  </a:srgbClr>
                </a:solidFill>
              </a:rPr>
              <a:t>Fixed-Length Only</a:t>
            </a:r>
            <a:endParaRPr lang="en-US" sz="2400" b="1" dirty="0">
              <a:solidFill>
                <a:srgbClr val="9BBB59">
                  <a:lumMod val="50000"/>
                </a:srgb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6467443" y="3673244"/>
            <a:ext cx="407492" cy="23083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08293"/>
          </a:xfrm>
        </p:spPr>
        <p:txBody>
          <a:bodyPr>
            <a:noAutofit/>
          </a:bodyPr>
          <a:lstStyle/>
          <a:p>
            <a:r>
              <a:rPr lang="en-US" sz="3600" dirty="0" smtClean="0"/>
              <a:t>Time required for transmission</a:t>
            </a:r>
            <a:br>
              <a:rPr lang="en-US" sz="3600" dirty="0" smtClean="0"/>
            </a:br>
            <a:r>
              <a:rPr lang="en-US" sz="3600" dirty="0" smtClean="0"/>
              <a:t>in a 16-node group – </a:t>
            </a:r>
            <a:r>
              <a:rPr lang="en-US" sz="3600" b="1" dirty="0" smtClean="0"/>
              <a:t>Balanced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825004" y="1148484"/>
            <a:ext cx="5127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defTabSz="457200"/>
            <a:r>
              <a:rPr lang="en-US" sz="2200" b="1" dirty="0" smtClean="0">
                <a:solidFill>
                  <a:prstClr val="black"/>
                </a:solidFill>
                <a:latin typeface="Helvetica"/>
                <a:cs typeface="Helvetica"/>
              </a:rPr>
              <a:t>50</a:t>
            </a:r>
            <a:endParaRPr lang="en-US" sz="2200" b="1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1936" y="3276221"/>
            <a:ext cx="5127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defTabSz="457200"/>
            <a:r>
              <a:rPr lang="en-US" sz="2200" b="1" dirty="0" smtClean="0">
                <a:solidFill>
                  <a:prstClr val="black"/>
                </a:solidFill>
                <a:latin typeface="Helvetica"/>
                <a:cs typeface="Helvetica"/>
              </a:rPr>
              <a:t>5</a:t>
            </a:r>
            <a:endParaRPr lang="en-US" sz="2200" b="1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5420671"/>
            <a:ext cx="88053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defTabSz="457200"/>
            <a:r>
              <a:rPr lang="en-US" sz="2200" b="1" dirty="0" smtClean="0">
                <a:solidFill>
                  <a:prstClr val="black"/>
                </a:solidFill>
                <a:latin typeface="Helvetica"/>
                <a:cs typeface="Helvetica"/>
              </a:rPr>
              <a:t>0.5</a:t>
            </a:r>
            <a:endParaRPr lang="en-US" sz="2200" b="1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16374" y="5733027"/>
            <a:ext cx="88053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Helvetica"/>
                <a:cs typeface="Helvetica"/>
              </a:rPr>
              <a:t>4KB</a:t>
            </a:r>
            <a:endParaRPr lang="en-US" sz="2200" b="1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3493" y="5733027"/>
            <a:ext cx="116707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Helvetica"/>
                <a:cs typeface="Helvetica"/>
              </a:rPr>
              <a:t>1MB</a:t>
            </a:r>
            <a:endParaRPr lang="en-US" sz="2200" b="1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1275" y="5729192"/>
            <a:ext cx="117060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Helvetica"/>
                <a:cs typeface="Helvetica"/>
              </a:rPr>
              <a:t>64KB</a:t>
            </a:r>
            <a:endParaRPr lang="en-US" sz="2200" b="1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1215" y="5729192"/>
            <a:ext cx="116707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Helvetica"/>
                <a:cs typeface="Helvetica"/>
              </a:rPr>
              <a:t>16MB</a:t>
            </a:r>
            <a:endParaRPr lang="en-US" sz="2200" b="1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600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OneSender.pn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 l="-9368" r="-9368"/>
          <a:stretch>
            <a:fillRect/>
          </a:stretch>
        </p:blipFill>
        <p:spPr>
          <a:xfrm>
            <a:off x="676657" y="1280160"/>
            <a:ext cx="8180297" cy="4498848"/>
          </a:xfrm>
        </p:spPr>
      </p:pic>
      <p:sp>
        <p:nvSpPr>
          <p:cNvPr id="33" name="Rectangle 32"/>
          <p:cNvSpPr/>
          <p:nvPr/>
        </p:nvSpPr>
        <p:spPr>
          <a:xfrm>
            <a:off x="954222" y="5752226"/>
            <a:ext cx="7461645" cy="330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450" y="1282930"/>
            <a:ext cx="615553" cy="43554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Time (minutes) – log scale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222" y="6160079"/>
            <a:ext cx="689713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Total size of message set – log scale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08293"/>
          </a:xfrm>
        </p:spPr>
        <p:txBody>
          <a:bodyPr>
            <a:noAutofit/>
          </a:bodyPr>
          <a:lstStyle/>
          <a:p>
            <a:r>
              <a:rPr lang="en-US" sz="3600" dirty="0" smtClean="0"/>
              <a:t>Time required for transmission</a:t>
            </a:r>
            <a:br>
              <a:rPr lang="en-US" sz="3600" dirty="0" smtClean="0"/>
            </a:br>
            <a:r>
              <a:rPr lang="en-US" sz="3600" dirty="0" smtClean="0"/>
              <a:t>in a 16-node group – </a:t>
            </a:r>
            <a:r>
              <a:rPr lang="en-US" sz="3600" b="1" dirty="0" smtClean="0"/>
              <a:t>One Sender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825004" y="1148484"/>
            <a:ext cx="5127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defTabSz="457200"/>
            <a:r>
              <a:rPr lang="en-US" sz="2200" b="1" dirty="0" smtClean="0">
                <a:solidFill>
                  <a:prstClr val="black"/>
                </a:solidFill>
                <a:latin typeface="Helvetica"/>
                <a:cs typeface="Helvetica"/>
              </a:rPr>
              <a:t>50</a:t>
            </a:r>
            <a:endParaRPr lang="en-US" sz="2200" b="1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1936" y="3276221"/>
            <a:ext cx="51273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defTabSz="457200"/>
            <a:r>
              <a:rPr lang="en-US" sz="2200" b="1" dirty="0" smtClean="0">
                <a:solidFill>
                  <a:prstClr val="black"/>
                </a:solidFill>
                <a:latin typeface="Helvetica"/>
                <a:cs typeface="Helvetica"/>
              </a:rPr>
              <a:t>5</a:t>
            </a:r>
            <a:endParaRPr lang="en-US" sz="2200" b="1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5420671"/>
            <a:ext cx="88053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defTabSz="457200"/>
            <a:r>
              <a:rPr lang="en-US" sz="2200" b="1" dirty="0" smtClean="0">
                <a:solidFill>
                  <a:prstClr val="black"/>
                </a:solidFill>
                <a:latin typeface="Helvetica"/>
                <a:cs typeface="Helvetica"/>
              </a:rPr>
              <a:t>0.5</a:t>
            </a:r>
            <a:endParaRPr lang="en-US" sz="2200" b="1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16374" y="5733027"/>
            <a:ext cx="88053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Helvetica"/>
                <a:cs typeface="Helvetica"/>
              </a:rPr>
              <a:t>4KB</a:t>
            </a:r>
            <a:endParaRPr lang="en-US" sz="2200" b="1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3493" y="5733027"/>
            <a:ext cx="116707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Helvetica"/>
                <a:cs typeface="Helvetica"/>
              </a:rPr>
              <a:t>1MB</a:t>
            </a:r>
            <a:endParaRPr lang="en-US" sz="2200" b="1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1275" y="5729192"/>
            <a:ext cx="117060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Helvetica"/>
                <a:cs typeface="Helvetica"/>
              </a:rPr>
              <a:t>64KB</a:t>
            </a:r>
            <a:endParaRPr lang="en-US" sz="2200" b="1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1215" y="5729192"/>
            <a:ext cx="116707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prstClr val="black"/>
                </a:solidFill>
                <a:latin typeface="Helvetica"/>
                <a:cs typeface="Helvetica"/>
              </a:rPr>
              <a:t>16MB</a:t>
            </a:r>
            <a:endParaRPr lang="en-US" sz="2200" b="1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57627" y="2120514"/>
            <a:ext cx="20658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4F6228"/>
                </a:solidFill>
              </a:rPr>
              <a:t>Fixed-Length Only</a:t>
            </a:r>
            <a:endParaRPr lang="en-US" sz="2400" b="1" dirty="0">
              <a:solidFill>
                <a:srgbClr val="4F6228"/>
              </a:solidFill>
            </a:endParaRPr>
          </a:p>
        </p:txBody>
      </p:sp>
      <p:cxnSp>
        <p:nvCxnSpPr>
          <p:cNvPr id="30" name="Straight Arrow Connector 29"/>
          <p:cNvCxnSpPr>
            <a:stCxn id="27" idx="2"/>
          </p:cNvCxnSpPr>
          <p:nvPr/>
        </p:nvCxnSpPr>
        <p:spPr>
          <a:xfrm rot="16200000" flipH="1">
            <a:off x="3868285" y="3073785"/>
            <a:ext cx="721731" cy="477181"/>
          </a:xfrm>
          <a:prstGeom prst="straightConnector1">
            <a:avLst/>
          </a:prstGeom>
          <a:ln>
            <a:solidFill>
              <a:srgbClr val="4F6228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6233669" y="3463880"/>
            <a:ext cx="467546" cy="243229"/>
          </a:xfrm>
          <a:prstGeom prst="straightConnector1">
            <a:avLst/>
          </a:prstGeom>
          <a:ln>
            <a:solidFill>
              <a:schemeClr val="tx2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84431" y="3600247"/>
            <a:ext cx="24427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srgbClr val="1F497D"/>
                </a:solidFill>
              </a:rPr>
              <a:t>Variable-Length (Dissent)</a:t>
            </a:r>
            <a:endParaRPr lang="en-US" sz="2400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Broadcasting a 16 MB file in a 16-node group took </a:t>
            </a:r>
            <a:r>
              <a:rPr lang="en-US" b="1" dirty="0" smtClean="0">
                <a:solidFill>
                  <a:schemeClr val="tx2"/>
                </a:solidFill>
              </a:rPr>
              <a:t>3.6 times </a:t>
            </a:r>
            <a:r>
              <a:rPr lang="en-US" dirty="0" smtClean="0"/>
              <a:t>longer using Dissent than broadcasting file without encryption or </a:t>
            </a:r>
            <a:r>
              <a:rPr lang="en-US" dirty="0" err="1" smtClean="0"/>
              <a:t>anonymization</a:t>
            </a:r>
            <a:endParaRPr lang="en-US" dirty="0" smtClean="0"/>
          </a:p>
          <a:p>
            <a:r>
              <a:rPr lang="en-US" dirty="0" smtClean="0"/>
              <a:t>Refer to paper for full results</a:t>
            </a:r>
          </a:p>
          <a:p>
            <a:pPr lvl="1"/>
            <a:r>
              <a:rPr lang="en-US" dirty="0" smtClean="0"/>
              <a:t>Round time over message set size</a:t>
            </a:r>
          </a:p>
          <a:p>
            <a:pPr lvl="1"/>
            <a:r>
              <a:rPr lang="en-US" dirty="0" smtClean="0"/>
              <a:t>Round time broken down by component</a:t>
            </a:r>
          </a:p>
          <a:p>
            <a:pPr lvl="1"/>
            <a:r>
              <a:rPr lang="en-US" dirty="0" smtClean="0"/>
              <a:t>Round time over group size</a:t>
            </a:r>
          </a:p>
        </p:txBody>
      </p:sp>
    </p:spTree>
    <p:extLst>
      <p:ext uri="{BB962C8B-B14F-4D97-AF65-F5344CB8AC3E}">
        <p14:creationId xmlns:p14="http://schemas.microsoft.com/office/powerpoint/2010/main" val="5290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Dissent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Dissent works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Overall protocol: Variable-length shuffle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Key component: Fixed-length shuffle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Prototype and experimental results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Goals for future work</a:t>
            </a:r>
          </a:p>
        </p:txBody>
      </p:sp>
    </p:spTree>
    <p:extLst>
      <p:ext uri="{BB962C8B-B14F-4D97-AF65-F5344CB8AC3E}">
        <p14:creationId xmlns:p14="http://schemas.microsoft.com/office/powerpoint/2010/main" val="7411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a more efficient fixed-length shuffle</a:t>
            </a:r>
          </a:p>
          <a:p>
            <a:pPr lvl="1"/>
            <a:r>
              <a:rPr lang="en-US" dirty="0" err="1" smtClean="0"/>
              <a:t>Brickell-Shmatikov</a:t>
            </a:r>
            <a:r>
              <a:rPr lang="en-US" dirty="0" smtClean="0"/>
              <a:t> shuffle requires </a:t>
            </a:r>
            <a:r>
              <a:rPr lang="en-US" b="1" dirty="0" smtClean="0">
                <a:solidFill>
                  <a:schemeClr val="tx2"/>
                </a:solidFill>
              </a:rPr>
              <a:t>serial interactivity</a:t>
            </a:r>
            <a:endParaRPr lang="en-US" dirty="0" smtClean="0"/>
          </a:p>
          <a:p>
            <a:r>
              <a:rPr lang="en-US" dirty="0" smtClean="0"/>
              <a:t>Reduce size complexity of assignment tables </a:t>
            </a:r>
          </a:p>
          <a:p>
            <a:r>
              <a:rPr lang="en-US" dirty="0" smtClean="0"/>
              <a:t>Reuse one fixed-length shuffle for many message transfers</a:t>
            </a:r>
          </a:p>
          <a:p>
            <a:r>
              <a:rPr lang="en-US" dirty="0" smtClean="0"/>
              <a:t>Implement protocol on large scale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19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Dissent is a sender-anonymous protocol for broadcast within a group</a:t>
            </a:r>
          </a:p>
          <a:p>
            <a:r>
              <a:rPr lang="en-US" dirty="0" smtClean="0"/>
              <a:t>Dissent contributes: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Accountability</a:t>
            </a:r>
            <a:r>
              <a:rPr lang="en-US" dirty="0" smtClean="0"/>
              <a:t>, the ability to identify group members who try to block message transmission </a:t>
            </a:r>
          </a:p>
          <a:p>
            <a:pPr lvl="1"/>
            <a:r>
              <a:rPr lang="en-US" b="1" dirty="0" smtClean="0">
                <a:solidFill>
                  <a:srgbClr val="1F497D"/>
                </a:solidFill>
              </a:rPr>
              <a:t>Communication efficiency</a:t>
            </a:r>
            <a:r>
              <a:rPr lang="en-US" dirty="0" smtClean="0"/>
              <a:t>, under variable message lengths</a:t>
            </a:r>
          </a:p>
          <a:p>
            <a:r>
              <a:rPr lang="en-US" dirty="0" smtClean="0"/>
              <a:t>Dissent has the potential to be a practical tool for anonymous </a:t>
            </a:r>
            <a:r>
              <a:rPr lang="en-US" i="1" dirty="0" smtClean="0"/>
              <a:t>latency-tolerant</a:t>
            </a:r>
            <a:r>
              <a:rPr lang="en-US" dirty="0" smtClean="0"/>
              <a:t> </a:t>
            </a:r>
            <a:r>
              <a:rPr lang="en-US" smtClean="0"/>
              <a:t>group messaging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05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Can’t be anonymous by yourself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anonymity loves company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4599"/>
            <a:ext cx="9144000" cy="464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anonymous CCS reviewers</a:t>
            </a:r>
          </a:p>
          <a:p>
            <a:r>
              <a:rPr lang="en-US" dirty="0" err="1" smtClean="0"/>
              <a:t>Vitaly</a:t>
            </a:r>
            <a:r>
              <a:rPr lang="en-US" dirty="0" smtClean="0"/>
              <a:t> </a:t>
            </a:r>
            <a:r>
              <a:rPr lang="en-US" dirty="0" err="1" smtClean="0"/>
              <a:t>Shmatikov</a:t>
            </a:r>
            <a:r>
              <a:rPr lang="en-US" dirty="0" smtClean="0"/>
              <a:t>, Michael Fischer, </a:t>
            </a:r>
            <a:r>
              <a:rPr lang="en-US" dirty="0" err="1" smtClean="0"/>
              <a:t>Bimal</a:t>
            </a:r>
            <a:r>
              <a:rPr lang="en-US" dirty="0" smtClean="0"/>
              <a:t> </a:t>
            </a:r>
            <a:r>
              <a:rPr lang="en-US" dirty="0" err="1" smtClean="0"/>
              <a:t>Viswanath</a:t>
            </a:r>
            <a:r>
              <a:rPr lang="en-US" dirty="0" smtClean="0"/>
              <a:t>, </a:t>
            </a:r>
            <a:r>
              <a:rPr lang="en-US" dirty="0" err="1" smtClean="0"/>
              <a:t>Animesh</a:t>
            </a:r>
            <a:r>
              <a:rPr lang="en-US" dirty="0" smtClean="0"/>
              <a:t> Nandi, Justin </a:t>
            </a:r>
            <a:r>
              <a:rPr lang="en-US" dirty="0" err="1" smtClean="0"/>
              <a:t>Brickell</a:t>
            </a:r>
            <a:r>
              <a:rPr lang="en-US" dirty="0" smtClean="0"/>
              <a:t>, Jacob Strauss, Chris </a:t>
            </a:r>
            <a:r>
              <a:rPr lang="en-US" dirty="0" err="1" smtClean="0"/>
              <a:t>Lesniewski-Laas</a:t>
            </a:r>
            <a:r>
              <a:rPr lang="en-US" dirty="0" smtClean="0"/>
              <a:t>, Pedro Fonseca, Philip Levis</a:t>
            </a:r>
          </a:p>
          <a:p>
            <a:r>
              <a:rPr lang="en-US" dirty="0" smtClean="0"/>
              <a:t>All of you </a:t>
            </a:r>
            <a:r>
              <a:rPr lang="en-US" smtClean="0"/>
              <a:t>for listening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68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required to send varying message sizes in a 16-node group</a:t>
            </a:r>
            <a:endParaRPr lang="en-US" dirty="0"/>
          </a:p>
        </p:txBody>
      </p:sp>
      <p:pic>
        <p:nvPicPr>
          <p:cNvPr id="13" name="Content Placeholder 12" descr="results-varlen.eps"/>
          <p:cNvPicPr>
            <a:picLocks noGrp="1" noChangeAspect="1"/>
          </p:cNvPicPr>
          <p:nvPr>
            <p:ph idx="1"/>
          </p:nvPr>
        </p:nvPicPr>
        <p:blipFill>
          <a:blip r:embed="rId2"/>
          <a:srcRect l="5791" r="17373" b="10964"/>
          <a:stretch>
            <a:fillRect/>
          </a:stretch>
        </p:blipFill>
        <p:spPr>
          <a:xfrm>
            <a:off x="1149713" y="1761464"/>
            <a:ext cx="6334803" cy="3876962"/>
          </a:xfrm>
        </p:spPr>
      </p:pic>
      <p:sp>
        <p:nvSpPr>
          <p:cNvPr id="14" name="TextBox 13"/>
          <p:cNvSpPr txBox="1"/>
          <p:nvPr/>
        </p:nvSpPr>
        <p:spPr>
          <a:xfrm>
            <a:off x="534160" y="1282930"/>
            <a:ext cx="615553" cy="43554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Time (minutes)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2753" y="5725273"/>
            <a:ext cx="689713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Total size of message set – log scale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58244" y="2680638"/>
            <a:ext cx="138575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</a:rPr>
              <a:t>Message Transfer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24" name="Straight Arrow Connector 23"/>
          <p:cNvCxnSpPr>
            <a:stCxn id="26" idx="1"/>
          </p:cNvCxnSpPr>
          <p:nvPr/>
        </p:nvCxnSpPr>
        <p:spPr>
          <a:xfrm rot="10800000" flipV="1">
            <a:off x="7309833" y="4992006"/>
            <a:ext cx="448413" cy="1846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58245" y="4391842"/>
            <a:ext cx="1174116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</a:rPr>
              <a:t>Fixed-Length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Shuffle</a:t>
            </a:r>
          </a:p>
        </p:txBody>
      </p:sp>
      <p:cxnSp>
        <p:nvCxnSpPr>
          <p:cNvPr id="29" name="Straight Arrow Connector 28"/>
          <p:cNvCxnSpPr>
            <a:stCxn id="23" idx="1"/>
          </p:cNvCxnSpPr>
          <p:nvPr/>
        </p:nvCxnSpPr>
        <p:spPr>
          <a:xfrm rot="10800000" flipV="1">
            <a:off x="7309830" y="3096137"/>
            <a:ext cx="448414" cy="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8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required to send 1MB of data (balanced) using Dissent</a:t>
            </a:r>
            <a:endParaRPr lang="en-US" dirty="0"/>
          </a:p>
        </p:txBody>
      </p:sp>
      <p:pic>
        <p:nvPicPr>
          <p:cNvPr id="13" name="Content Placeholder 12" descr="results-varlen.eps"/>
          <p:cNvPicPr>
            <a:picLocks noGrp="1" noChangeAspect="1"/>
          </p:cNvPicPr>
          <p:nvPr>
            <p:ph idx="1"/>
          </p:nvPr>
        </p:nvPicPr>
        <p:blipFill>
          <a:blip r:embed="rId2"/>
          <a:srcRect l="5524" r="16573" b="10286"/>
          <a:stretch>
            <a:fillRect/>
          </a:stretch>
        </p:blipFill>
        <p:spPr>
          <a:xfrm>
            <a:off x="1072753" y="1417638"/>
            <a:ext cx="6823984" cy="4220788"/>
          </a:xfrm>
        </p:spPr>
      </p:pic>
      <p:sp>
        <p:nvSpPr>
          <p:cNvPr id="14" name="TextBox 13"/>
          <p:cNvSpPr txBox="1"/>
          <p:nvPr/>
        </p:nvSpPr>
        <p:spPr>
          <a:xfrm>
            <a:off x="534160" y="1282930"/>
            <a:ext cx="615553" cy="43554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Time (minutes)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2753" y="5725273"/>
            <a:ext cx="689713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Number of Nodes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58243" y="2111188"/>
            <a:ext cx="117411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</a:rPr>
              <a:t>Total Time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24" name="Straight Arrow Connector 23"/>
          <p:cNvCxnSpPr>
            <a:stCxn id="26" idx="1"/>
          </p:cNvCxnSpPr>
          <p:nvPr/>
        </p:nvCxnSpPr>
        <p:spPr>
          <a:xfrm rot="10800000">
            <a:off x="6349333" y="3725428"/>
            <a:ext cx="1408913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58245" y="3309929"/>
            <a:ext cx="117411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</a:rPr>
              <a:t>Shuffle</a:t>
            </a:r>
          </a:p>
          <a:p>
            <a:pPr defTabSz="457200"/>
            <a:r>
              <a:rPr lang="en-US" sz="2400" dirty="0" smtClean="0">
                <a:solidFill>
                  <a:prstClr val="black"/>
                </a:solidFill>
              </a:rPr>
              <a:t>Time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29" name="Straight Arrow Connector 28"/>
          <p:cNvCxnSpPr>
            <a:stCxn id="23" idx="1"/>
          </p:cNvCxnSpPr>
          <p:nvPr/>
        </p:nvCxnSpPr>
        <p:spPr>
          <a:xfrm rot="10800000">
            <a:off x="7309829" y="2526687"/>
            <a:ext cx="448414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Integrity: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ll honest group members have the messages of all other honest diners, or know that the shuffle failed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Anonymity:</a:t>
            </a:r>
            <a:r>
              <a:rPr lang="en-US" b="1" dirty="0" smtClean="0"/>
              <a:t> </a:t>
            </a:r>
            <a:r>
              <a:rPr lang="en-US" dirty="0" smtClean="0"/>
              <a:t>No subset of members of size ≤ </a:t>
            </a:r>
            <a:r>
              <a:rPr lang="en-US" i="1" dirty="0" smtClean="0"/>
              <a:t>N </a:t>
            </a:r>
            <a:r>
              <a:rPr lang="en-US" dirty="0" smtClean="0"/>
              <a:t>– 2 can match another member to her message with probability better than random guessing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Accountability:</a:t>
            </a:r>
            <a:r>
              <a:rPr lang="en-US" dirty="0" smtClean="0">
                <a:solidFill>
                  <a:srgbClr val="000000"/>
                </a:solidFill>
              </a:rPr>
              <a:t> No honest group member has a proof that an honest member is faulty, and either (a) all honest members obtain the message of all other honest members, or (</a:t>
            </a:r>
            <a:r>
              <a:rPr lang="en-US" dirty="0" err="1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) all honest members expose at least one faulty member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66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72704" y="1919345"/>
            <a:ext cx="3714096" cy="31859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72704" y="2972237"/>
            <a:ext cx="37140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457200"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</a:rPr>
              <a:t>Shuffles assignment tables</a:t>
            </a:r>
          </a:p>
          <a:p>
            <a:pPr marL="514350" indent="-514350" defTabSz="457200"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</a:rPr>
              <a:t>Shuffles accusations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Components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2704" y="1919345"/>
            <a:ext cx="37140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Fixed-Length Shuffle</a:t>
            </a:r>
          </a:p>
          <a:p>
            <a:pPr algn="ctr" defTabSz="457200"/>
            <a:r>
              <a:rPr lang="en-US" sz="2600" i="1" dirty="0" smtClean="0">
                <a:solidFill>
                  <a:prstClr val="black"/>
                </a:solidFill>
              </a:rPr>
              <a:t>Based on Brick-</a:t>
            </a:r>
            <a:r>
              <a:rPr lang="en-US" sz="2600" i="1" dirty="0" err="1" smtClean="0">
                <a:solidFill>
                  <a:prstClr val="black"/>
                </a:solidFill>
              </a:rPr>
              <a:t>Shmat</a:t>
            </a:r>
            <a:endParaRPr lang="en-US" sz="2600" i="1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-476273" y="2141032"/>
            <a:ext cx="1162789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1"/>
          </p:cNvCxnSpPr>
          <p:nvPr/>
        </p:nvCxnSpPr>
        <p:spPr>
          <a:xfrm>
            <a:off x="4409934" y="2141032"/>
            <a:ext cx="562770" cy="2707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6516" y="1366935"/>
            <a:ext cx="3723418" cy="2337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7194" y="1334570"/>
            <a:ext cx="3723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Generate Assignment Tables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4542947" y="4336127"/>
            <a:ext cx="429760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19528" y="4185315"/>
            <a:ext cx="3723418" cy="2536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9532" y="4185315"/>
            <a:ext cx="3723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Transmission of Pseudo-Rand Strings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542950" y="4789233"/>
            <a:ext cx="429755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6516" y="2411788"/>
            <a:ext cx="37140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black"/>
                </a:solidFill>
              </a:rPr>
              <a:t>Assigns pseudo-rand strings to group members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8916" y="5262533"/>
            <a:ext cx="37040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600" dirty="0" smtClean="0">
                <a:solidFill>
                  <a:prstClr val="black"/>
                </a:solidFill>
              </a:rPr>
              <a:t>Transmits pseudo-random strings and </a:t>
            </a:r>
            <a:r>
              <a:rPr lang="en-US" sz="2600" dirty="0" err="1" smtClean="0">
                <a:solidFill>
                  <a:prstClr val="black"/>
                </a:solidFill>
              </a:rPr>
              <a:t>anonymized</a:t>
            </a:r>
            <a:r>
              <a:rPr lang="en-US" sz="2600" dirty="0" smtClean="0">
                <a:solidFill>
                  <a:prstClr val="black"/>
                </a:solidFill>
              </a:rPr>
              <a:t> messages</a:t>
            </a:r>
            <a:endParaRPr lang="en-US" sz="2600" dirty="0">
              <a:solidFill>
                <a:prstClr val="black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10800000">
            <a:off x="229318" y="5262532"/>
            <a:ext cx="590211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5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Can’t be anonymous by yourself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anonymity loves company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398"/>
            <a:ext cx="9144000" cy="460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anonymity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7331" b="-173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35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846"/>
            <a:ext cx="8105786" cy="6722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an attacker who sees </a:t>
            </a:r>
            <a:r>
              <a:rPr lang="en-US" dirty="0" err="1" smtClean="0"/>
              <a:t>alice</a:t>
            </a:r>
            <a:r>
              <a:rPr lang="en-US" dirty="0" smtClean="0"/>
              <a:t> can see who she talks 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8787" b="-87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03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add encryption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8188" b="-181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38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410"/>
            <a:ext cx="8105786" cy="6722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the relay is a single point of failure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7218" b="-172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93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Also single point to bypass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57" r="-2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3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multiple relays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2800" b="-12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18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582"/>
            <a:ext cx="8105786" cy="6722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tell Alice is talking but not to Whom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5597" b="-155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4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Fingerprinting filtering products</a:t>
            </a:r>
          </a:p>
          <a:p>
            <a:endParaRPr lang="en-US" dirty="0"/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Can tell someone is talking to bob but not who it is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4876" b="-14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10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543" r="-3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87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596" r="-35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42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205" r="-72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11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27" r="-75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53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619" b="26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27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Tor: 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Freely available (open source)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Comes with spec + documentation, translated into 15+ languages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Several commercial imitators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Focus on usability/scalability/incentives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200,000+ active users including gov’t/law enforcement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Began in 1995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Now a 501 (c ) 3 with a handful of employees and many volunteers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Volunteers run relays, have options to configure traffic load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Issues with being responsible for the traffic exiting from exit nodes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Weaknesses/Attacks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Eavesdropping AS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AS on path between source and entry node + exit node and destination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Applications that leak IP address (technically not something Tor protects against)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Bad apple attack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Use leaked IP + analyze traffic patterns to </a:t>
            </a:r>
            <a:r>
              <a:rPr lang="en-US" dirty="0" err="1" smtClean="0"/>
              <a:t>deanonymize</a:t>
            </a:r>
            <a:r>
              <a:rPr lang="en-US" dirty="0" smtClean="0"/>
              <a:t> users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Run an exit node and eavesdrop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DoS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Carefully execute commands to exhaust resources on a relay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https://</a:t>
            </a:r>
            <a:r>
              <a:rPr lang="en-US" dirty="0" err="1"/>
              <a:t>blog.torproject.org</a:t>
            </a:r>
            <a:r>
              <a:rPr lang="en-US" dirty="0"/>
              <a:t>/blog/new-tor-denial-service-attacks-and-defenses</a:t>
            </a:r>
          </a:p>
        </p:txBody>
      </p:sp>
    </p:spTree>
    <p:extLst>
      <p:ext uri="{BB962C8B-B14F-4D97-AF65-F5344CB8AC3E}">
        <p14:creationId xmlns:p14="http://schemas.microsoft.com/office/powerpoint/2010/main" val="40634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 about 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metrics.torproject.org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332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anonymity systems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Aqua Slides from SIGCOMM 2013 by S. Le Blonde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Related reading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Dissent (optional reading)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meaning of “dual use technology” (in the context of filtering products)?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can we learn about what products to suspect in a given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can we validate that a given product is installed on a specific IP address?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can we verify that a specific product is being used for censorship?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factors make this challenging?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693" y="2600825"/>
            <a:ext cx="8374445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Towards efficient traffic-analysis resistant anonymity networks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35165" y="5451912"/>
            <a:ext cx="8685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 smtClean="0">
                <a:solidFill>
                  <a:prstClr val="black"/>
                </a:solidFill>
              </a:rPr>
              <a:t>Stevens Le Blond   </a:t>
            </a:r>
            <a:r>
              <a:rPr lang="en-US" sz="3200" dirty="0" smtClean="0">
                <a:solidFill>
                  <a:prstClr val="black"/>
                </a:solidFill>
              </a:rPr>
              <a:t>David </a:t>
            </a:r>
            <a:r>
              <a:rPr lang="en-US" sz="3200" dirty="0" err="1" smtClean="0">
                <a:solidFill>
                  <a:prstClr val="black"/>
                </a:solidFill>
              </a:rPr>
              <a:t>Choffnes</a:t>
            </a:r>
            <a:r>
              <a:rPr lang="en-US" sz="3200" dirty="0" smtClean="0">
                <a:solidFill>
                  <a:prstClr val="black"/>
                </a:solidFill>
              </a:rPr>
              <a:t>   </a:t>
            </a:r>
            <a:r>
              <a:rPr lang="en-US" sz="3200" dirty="0" err="1" smtClean="0">
                <a:solidFill>
                  <a:prstClr val="black"/>
                </a:solidFill>
              </a:rPr>
              <a:t>Wenxuan</a:t>
            </a:r>
            <a:r>
              <a:rPr lang="en-US" sz="3200" dirty="0" smtClean="0">
                <a:solidFill>
                  <a:prstClr val="black"/>
                </a:solidFill>
              </a:rPr>
              <a:t> Zhou</a:t>
            </a:r>
          </a:p>
          <a:p>
            <a:pPr defTabSz="457200"/>
            <a:r>
              <a:rPr lang="en-US" sz="3200" dirty="0" smtClean="0">
                <a:solidFill>
                  <a:prstClr val="black"/>
                </a:solidFill>
              </a:rPr>
              <a:t>Peter </a:t>
            </a:r>
            <a:r>
              <a:rPr lang="en-US" sz="3200" dirty="0" err="1" smtClean="0">
                <a:solidFill>
                  <a:prstClr val="black"/>
                </a:solidFill>
              </a:rPr>
              <a:t>Druschel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      Hitesh </a:t>
            </a:r>
            <a:r>
              <a:rPr lang="en-US" sz="3200" dirty="0" err="1" smtClean="0">
                <a:solidFill>
                  <a:prstClr val="black"/>
                </a:solidFill>
              </a:rPr>
              <a:t>Ballani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    Paul Francis 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8" name="Picture 7" descr="mp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5" y="241781"/>
            <a:ext cx="1800200" cy="738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351" y="364912"/>
            <a:ext cx="1128793" cy="555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328" y="392189"/>
            <a:ext cx="2376264" cy="5411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986" y="216792"/>
            <a:ext cx="3016849" cy="9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 descr="snowden102way_sq-e640efc5481e6a88137c4aa402822717bc5c48b2-s6-c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2730926"/>
            <a:ext cx="1663700" cy="1663700"/>
          </a:xfrm>
          <a:prstGeom prst="rect">
            <a:avLst/>
          </a:prstGeom>
        </p:spPr>
      </p:pic>
      <p:pic>
        <p:nvPicPr>
          <p:cNvPr id="8" name="Picture 7" descr="Glenn_greenwald_portra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4" y="2618674"/>
            <a:ext cx="1589870" cy="1770203"/>
          </a:xfrm>
          <a:prstGeom prst="rect">
            <a:avLst/>
          </a:prstGeom>
        </p:spPr>
      </p:pic>
      <p:pic>
        <p:nvPicPr>
          <p:cNvPr id="19" name="Picture 18" descr="220px-Keith_B._Alexander_official_portra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99" y="2730926"/>
            <a:ext cx="1326361" cy="1657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0" y="4394626"/>
            <a:ext cx="1731434" cy="20402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837444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prstClr val="black"/>
                </a:solidFill>
              </a:rPr>
              <a:t>Snowden wants to communicate with Greenwald without Alexander to find out</a:t>
            </a:r>
          </a:p>
          <a:p>
            <a:pPr algn="l"/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7834" y="3921600"/>
            <a:ext cx="1135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Ed’s IP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1854" y="3947606"/>
            <a:ext cx="1636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Glenn’s IP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7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72952 0.00255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1198468" y="5927413"/>
            <a:ext cx="6769742" cy="733731"/>
          </a:xfrm>
          <a:prstGeom prst="rect">
            <a:avLst/>
          </a:prstGeom>
          <a:solidFill>
            <a:srgbClr val="F7FF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28976" y="3581595"/>
            <a:ext cx="6629247" cy="3336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5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The problem of IP </a:t>
            </a:r>
            <a:r>
              <a:rPr lang="en-US" dirty="0"/>
              <a:t>a</a:t>
            </a:r>
            <a:r>
              <a:rPr lang="en-US" dirty="0" smtClean="0"/>
              <a:t>nonymity</a:t>
            </a:r>
            <a:endParaRPr lang="en-US" dirty="0"/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588954" y="4130959"/>
            <a:ext cx="1028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b="1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b="1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b="1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b="1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fr-FR" sz="2800" b="0" baseline="0" dirty="0" smtClean="0">
                <a:solidFill>
                  <a:prstClr val="black"/>
                </a:solidFill>
                <a:latin typeface="Calibri"/>
              </a:rPr>
              <a:t>Client</a:t>
            </a:r>
            <a:endParaRPr lang="fr-FR" sz="2800" b="0" baseline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7785100" y="4222442"/>
            <a:ext cx="985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b="1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b="1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b="1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b="1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fr-FR" sz="2400" b="0" baseline="0" dirty="0" smtClean="0">
                <a:solidFill>
                  <a:prstClr val="black"/>
                </a:solidFill>
                <a:latin typeface="Calibri"/>
              </a:rPr>
              <a:t>Server</a:t>
            </a:r>
            <a:endParaRPr lang="fr-FR" sz="2400" b="0" baseline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48696" y="4130895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VPN proxy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432" y="3129760"/>
            <a:ext cx="1511439" cy="1078160"/>
          </a:xfrm>
          <a:prstGeom prst="rect">
            <a:avLst/>
          </a:prstGeom>
        </p:spPr>
      </p:pic>
      <p:pic>
        <p:nvPicPr>
          <p:cNvPr id="3" name="Picture 2" descr="Subpoena_usg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21" y="3186820"/>
            <a:ext cx="1049170" cy="1475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539" y="5760933"/>
            <a:ext cx="50805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800" dirty="0">
                <a:solidFill>
                  <a:prstClr val="black"/>
                </a:solidFill>
              </a:rPr>
              <a:t>Proxies are </a:t>
            </a:r>
            <a:r>
              <a:rPr lang="en-US" sz="2800" dirty="0" smtClean="0">
                <a:solidFill>
                  <a:prstClr val="black"/>
                </a:solidFill>
              </a:rPr>
              <a:t>single point of attack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(rogue admin, </a:t>
            </a:r>
            <a:r>
              <a:rPr lang="en-US" sz="2800" dirty="0">
                <a:solidFill>
                  <a:prstClr val="black"/>
                </a:solidFill>
              </a:rPr>
              <a:t>break </a:t>
            </a:r>
            <a:r>
              <a:rPr lang="en-US" sz="2800" dirty="0" smtClean="0">
                <a:solidFill>
                  <a:prstClr val="black"/>
                </a:solidFill>
              </a:rPr>
              <a:t>in, legal, </a:t>
            </a:r>
            <a:r>
              <a:rPr lang="en-US" sz="2800" dirty="0" err="1" smtClean="0">
                <a:solidFill>
                  <a:prstClr val="black"/>
                </a:solidFill>
              </a:rPr>
              <a:t>etc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77" y="3084303"/>
            <a:ext cx="651568" cy="9012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210" y="3117149"/>
            <a:ext cx="687758" cy="897906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3741456" y="2946988"/>
            <a:ext cx="1663092" cy="1472413"/>
            <a:chOff x="6075708" y="2026000"/>
            <a:chExt cx="3121386" cy="3086367"/>
          </a:xfrm>
        </p:grpSpPr>
        <p:grpSp>
          <p:nvGrpSpPr>
            <p:cNvPr id="45" name="Group 44"/>
            <p:cNvGrpSpPr/>
            <p:nvPr/>
          </p:nvGrpSpPr>
          <p:grpSpPr>
            <a:xfrm>
              <a:off x="6075708" y="2026000"/>
              <a:ext cx="2491893" cy="1307043"/>
              <a:chOff x="5276555" y="3707871"/>
              <a:chExt cx="2491893" cy="1307043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5276555" y="4210579"/>
                <a:ext cx="109481" cy="8043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5402968" y="4100751"/>
                <a:ext cx="109481" cy="91416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5528912" y="4210578"/>
                <a:ext cx="109481" cy="8043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5652739" y="4519613"/>
                <a:ext cx="109481" cy="495300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5778175" y="3787246"/>
                <a:ext cx="109481" cy="12276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5905175" y="4714346"/>
                <a:ext cx="109481" cy="3005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6030531" y="4139672"/>
                <a:ext cx="109481" cy="8752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6154356" y="3707871"/>
                <a:ext cx="109481" cy="13070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6279712" y="4330171"/>
                <a:ext cx="109481" cy="6847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6405068" y="3901546"/>
                <a:ext cx="109481" cy="111019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6528893" y="4523846"/>
                <a:ext cx="109481" cy="48789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6655893" y="4326996"/>
                <a:ext cx="109481" cy="6847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6781249" y="4546072"/>
                <a:ext cx="109481" cy="465666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6906605" y="4171421"/>
                <a:ext cx="109481" cy="84031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7033605" y="4400021"/>
                <a:ext cx="109481" cy="61171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7157430" y="4358746"/>
                <a:ext cx="109481" cy="6519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7284430" y="3707871"/>
                <a:ext cx="109481" cy="13038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7409786" y="4358746"/>
                <a:ext cx="109481" cy="6519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7533611" y="4476221"/>
                <a:ext cx="109481" cy="534458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7658967" y="4100751"/>
                <a:ext cx="109481" cy="909928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93200" y="3009281"/>
              <a:ext cx="2603894" cy="2103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36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Rectangle 337"/>
          <p:cNvSpPr/>
          <p:nvPr/>
        </p:nvSpPr>
        <p:spPr>
          <a:xfrm>
            <a:off x="1198468" y="5927413"/>
            <a:ext cx="6769742" cy="733731"/>
          </a:xfrm>
          <a:prstGeom prst="rect">
            <a:avLst/>
          </a:prstGeom>
          <a:solidFill>
            <a:srgbClr val="F7FF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4534531" y="2424900"/>
            <a:ext cx="1074198" cy="1154162"/>
            <a:chOff x="4534531" y="2424900"/>
            <a:chExt cx="1074198" cy="1154162"/>
          </a:xfrm>
        </p:grpSpPr>
        <p:cxnSp>
          <p:nvCxnSpPr>
            <p:cNvPr id="129" name="Straight Connector 128"/>
            <p:cNvCxnSpPr/>
            <p:nvPr/>
          </p:nvCxnSpPr>
          <p:spPr>
            <a:xfrm flipV="1">
              <a:off x="4538392" y="2424900"/>
              <a:ext cx="1070337" cy="1154162"/>
            </a:xfrm>
            <a:prstGeom prst="line">
              <a:avLst/>
            </a:prstGeom>
            <a:ln w="127000">
              <a:solidFill>
                <a:srgbClr val="00BC0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4534531" y="2424900"/>
              <a:ext cx="1074198" cy="1148566"/>
            </a:xfrm>
            <a:prstGeom prst="line">
              <a:avLst/>
            </a:prstGeom>
            <a:ln w="25400">
              <a:solidFill>
                <a:srgbClr val="00FF08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/>
          <p:nvPr/>
        </p:nvCxnSpPr>
        <p:spPr>
          <a:xfrm>
            <a:off x="5664453" y="2444684"/>
            <a:ext cx="2565147" cy="4733"/>
          </a:xfrm>
          <a:prstGeom prst="line">
            <a:avLst/>
          </a:prstGeom>
          <a:ln w="25400">
            <a:solidFill>
              <a:srgbClr val="00FF08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5" name="Group 154"/>
          <p:cNvGrpSpPr/>
          <p:nvPr/>
        </p:nvGrpSpPr>
        <p:grpSpPr>
          <a:xfrm>
            <a:off x="5119725" y="3400684"/>
            <a:ext cx="2" cy="1604365"/>
            <a:chOff x="5119725" y="3400684"/>
            <a:chExt cx="2" cy="1604365"/>
          </a:xfrm>
        </p:grpSpPr>
        <p:cxnSp>
          <p:nvCxnSpPr>
            <p:cNvPr id="152" name="Straight Connector 151"/>
            <p:cNvCxnSpPr/>
            <p:nvPr/>
          </p:nvCxnSpPr>
          <p:spPr>
            <a:xfrm rot="2728878" flipV="1">
              <a:off x="4317544" y="4202867"/>
              <a:ext cx="1604365" cy="0"/>
            </a:xfrm>
            <a:prstGeom prst="line">
              <a:avLst/>
            </a:prstGeom>
            <a:ln w="127000">
              <a:solidFill>
                <a:schemeClr val="tx2">
                  <a:lumMod val="40000"/>
                  <a:lumOff val="6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2728878" flipV="1">
              <a:off x="4317543" y="4202866"/>
              <a:ext cx="1604364" cy="0"/>
            </a:xfrm>
            <a:prstGeom prst="line">
              <a:avLst/>
            </a:prstGeom>
            <a:ln w="25400">
              <a:solidFill>
                <a:srgbClr val="04DBE3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/>
          <p:cNvCxnSpPr/>
          <p:nvPr/>
        </p:nvCxnSpPr>
        <p:spPr>
          <a:xfrm>
            <a:off x="5608729" y="4745013"/>
            <a:ext cx="2359481" cy="0"/>
          </a:xfrm>
          <a:prstGeom prst="line">
            <a:avLst/>
          </a:prstGeom>
          <a:ln w="25400">
            <a:solidFill>
              <a:srgbClr val="04DBE3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4645202" y="2539650"/>
            <a:ext cx="1114714" cy="1146326"/>
            <a:chOff x="4549952" y="2482500"/>
            <a:chExt cx="698504" cy="948671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4549952" y="2484903"/>
              <a:ext cx="689233" cy="926448"/>
            </a:xfrm>
            <a:prstGeom prst="line">
              <a:avLst/>
            </a:prstGeom>
            <a:ln w="127000">
              <a:solidFill>
                <a:srgbClr val="FF66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549952" y="2482500"/>
              <a:ext cx="698504" cy="948671"/>
            </a:xfrm>
            <a:prstGeom prst="line">
              <a:avLst/>
            </a:prstGeom>
            <a:ln w="25400" cmpd="sng">
              <a:solidFill>
                <a:srgbClr val="FFFF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Straight Connector 91"/>
          <p:cNvCxnSpPr/>
          <p:nvPr/>
        </p:nvCxnSpPr>
        <p:spPr>
          <a:xfrm flipV="1">
            <a:off x="5664666" y="3628826"/>
            <a:ext cx="2418884" cy="2"/>
          </a:xfrm>
          <a:prstGeom prst="line">
            <a:avLst/>
          </a:prstGeom>
          <a:ln w="25400" cmpd="sng">
            <a:solidFill>
              <a:srgbClr val="FFFF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5349066" y="3308232"/>
            <a:ext cx="609600" cy="6096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5349066" y="3309986"/>
            <a:ext cx="609600" cy="6096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3176916" y="4195794"/>
            <a:ext cx="1612830" cy="8465"/>
            <a:chOff x="3176916" y="4195794"/>
            <a:chExt cx="1612830" cy="8465"/>
          </a:xfrm>
        </p:grpSpPr>
        <p:cxnSp>
          <p:nvCxnSpPr>
            <p:cNvPr id="143" name="Straight Connector 142"/>
            <p:cNvCxnSpPr/>
            <p:nvPr/>
          </p:nvCxnSpPr>
          <p:spPr>
            <a:xfrm rot="18928878" flipV="1">
              <a:off x="3183125" y="4203428"/>
              <a:ext cx="1604365" cy="0"/>
            </a:xfrm>
            <a:prstGeom prst="line">
              <a:avLst/>
            </a:prstGeom>
            <a:ln w="190500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8928878" flipV="1">
              <a:off x="3176916" y="4204259"/>
              <a:ext cx="1604365" cy="0"/>
            </a:xfrm>
            <a:prstGeom prst="line">
              <a:avLst/>
            </a:prstGeom>
            <a:ln w="127000">
              <a:solidFill>
                <a:schemeClr val="tx2">
                  <a:lumMod val="40000"/>
                  <a:lumOff val="6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8928878" flipV="1">
              <a:off x="3185382" y="4195794"/>
              <a:ext cx="1604364" cy="0"/>
            </a:xfrm>
            <a:prstGeom prst="line">
              <a:avLst/>
            </a:prstGeom>
            <a:ln w="25400">
              <a:solidFill>
                <a:srgbClr val="04DBE3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1200500" y="4768570"/>
            <a:ext cx="2087915" cy="6270"/>
            <a:chOff x="1327505" y="4760103"/>
            <a:chExt cx="2087915" cy="6270"/>
          </a:xfrm>
        </p:grpSpPr>
        <p:cxnSp>
          <p:nvCxnSpPr>
            <p:cNvPr id="137" name="Straight Connector 136"/>
            <p:cNvCxnSpPr/>
            <p:nvPr/>
          </p:nvCxnSpPr>
          <p:spPr>
            <a:xfrm>
              <a:off x="1327505" y="4766373"/>
              <a:ext cx="2079448" cy="0"/>
            </a:xfrm>
            <a:prstGeom prst="line">
              <a:avLst/>
            </a:prstGeom>
            <a:ln w="254000">
              <a:solidFill>
                <a:schemeClr val="accent1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335161" y="4760103"/>
              <a:ext cx="2079448" cy="0"/>
            </a:xfrm>
            <a:prstGeom prst="line">
              <a:avLst/>
            </a:prstGeom>
            <a:ln w="190500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327505" y="4766373"/>
              <a:ext cx="2079448" cy="0"/>
            </a:xfrm>
            <a:prstGeom prst="line">
              <a:avLst/>
            </a:prstGeom>
            <a:ln w="127000">
              <a:solidFill>
                <a:schemeClr val="tx2">
                  <a:lumMod val="40000"/>
                  <a:lumOff val="6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335972" y="4766373"/>
              <a:ext cx="2079448" cy="0"/>
            </a:xfrm>
            <a:prstGeom prst="line">
              <a:avLst/>
            </a:prstGeom>
            <a:ln w="25400">
              <a:solidFill>
                <a:srgbClr val="04DBE3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3397675" y="3563332"/>
            <a:ext cx="1152280" cy="10134"/>
            <a:chOff x="2571616" y="1780847"/>
            <a:chExt cx="2146033" cy="42"/>
          </a:xfrm>
        </p:grpSpPr>
        <p:cxnSp>
          <p:nvCxnSpPr>
            <p:cNvPr id="110" name="Straight Connector 109"/>
            <p:cNvCxnSpPr/>
            <p:nvPr/>
          </p:nvCxnSpPr>
          <p:spPr>
            <a:xfrm flipV="1">
              <a:off x="2571616" y="1780888"/>
              <a:ext cx="2146033" cy="1"/>
            </a:xfrm>
            <a:prstGeom prst="line">
              <a:avLst/>
            </a:prstGeom>
            <a:ln w="190500">
              <a:solidFill>
                <a:srgbClr val="008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2571616" y="1780889"/>
              <a:ext cx="2146033" cy="0"/>
            </a:xfrm>
            <a:prstGeom prst="line">
              <a:avLst/>
            </a:prstGeom>
            <a:ln w="127000">
              <a:solidFill>
                <a:srgbClr val="00BC0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2571616" y="1780847"/>
              <a:ext cx="2146033" cy="1"/>
            </a:xfrm>
            <a:prstGeom prst="line">
              <a:avLst/>
            </a:prstGeom>
            <a:ln w="25400">
              <a:solidFill>
                <a:srgbClr val="00FF08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1054101" y="2273301"/>
            <a:ext cx="2352852" cy="1288862"/>
            <a:chOff x="748733" y="1370931"/>
            <a:chExt cx="2114607" cy="1165447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753095" y="1382772"/>
              <a:ext cx="2101907" cy="1152747"/>
            </a:xfrm>
            <a:prstGeom prst="line">
              <a:avLst/>
            </a:prstGeom>
            <a:ln w="254000">
              <a:solidFill>
                <a:srgbClr val="003D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49885" y="1383631"/>
              <a:ext cx="2101907" cy="1152747"/>
            </a:xfrm>
            <a:prstGeom prst="line">
              <a:avLst/>
            </a:prstGeom>
            <a:ln w="190500">
              <a:solidFill>
                <a:srgbClr val="008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61433" y="1382772"/>
              <a:ext cx="2101907" cy="1152747"/>
            </a:xfrm>
            <a:prstGeom prst="line">
              <a:avLst/>
            </a:prstGeom>
            <a:ln w="127000">
              <a:solidFill>
                <a:srgbClr val="00BC0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48733" y="1370931"/>
              <a:ext cx="2101907" cy="1152747"/>
            </a:xfrm>
            <a:prstGeom prst="line">
              <a:avLst/>
            </a:prstGeom>
            <a:ln w="25400">
              <a:solidFill>
                <a:srgbClr val="00FF08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310836" y="2424900"/>
            <a:ext cx="1239119" cy="3528"/>
            <a:chOff x="3310836" y="2494750"/>
            <a:chExt cx="1239119" cy="3528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3310836" y="2495384"/>
              <a:ext cx="1239119" cy="2894"/>
            </a:xfrm>
            <a:prstGeom prst="line">
              <a:avLst/>
            </a:prstGeom>
            <a:ln w="190500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3310836" y="2494750"/>
              <a:ext cx="1239116" cy="634"/>
            </a:xfrm>
            <a:prstGeom prst="line">
              <a:avLst/>
            </a:prstGeom>
            <a:ln w="127000">
              <a:solidFill>
                <a:srgbClr val="FF66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310836" y="2495384"/>
              <a:ext cx="1239116" cy="2894"/>
            </a:xfrm>
            <a:prstGeom prst="line">
              <a:avLst/>
            </a:prstGeom>
            <a:ln w="25400" cmpd="sng">
              <a:solidFill>
                <a:srgbClr val="FFFF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240889" y="2494750"/>
            <a:ext cx="2079204" cy="1083639"/>
            <a:chOff x="1240889" y="2494750"/>
            <a:chExt cx="2079204" cy="1083639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1240889" y="2494755"/>
              <a:ext cx="2069947" cy="1080111"/>
            </a:xfrm>
            <a:prstGeom prst="line">
              <a:avLst/>
            </a:prstGeom>
            <a:ln w="254000">
              <a:solidFill>
                <a:srgbClr val="8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245817" y="2498278"/>
              <a:ext cx="2069947" cy="1080111"/>
            </a:xfrm>
            <a:prstGeom prst="line">
              <a:avLst/>
            </a:prstGeom>
            <a:ln w="190500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250146" y="2494750"/>
              <a:ext cx="2069947" cy="1080111"/>
            </a:xfrm>
            <a:prstGeom prst="line">
              <a:avLst/>
            </a:prstGeom>
            <a:ln w="127000">
              <a:solidFill>
                <a:srgbClr val="FF66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260516" y="2494755"/>
              <a:ext cx="2055248" cy="1067407"/>
            </a:xfrm>
            <a:prstGeom prst="line">
              <a:avLst/>
            </a:prstGeom>
            <a:ln w="25400" cmpd="sng">
              <a:solidFill>
                <a:srgbClr val="FFFF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3105363" y="3256836"/>
            <a:ext cx="609600" cy="6096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105363" y="3263056"/>
            <a:ext cx="609600" cy="60960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4232943" y="3285229"/>
            <a:ext cx="609600" cy="6096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4232943" y="3285229"/>
            <a:ext cx="609600" cy="60960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232943" y="3285229"/>
            <a:ext cx="609600" cy="609600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64723" y="3811772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</a:rPr>
              <a:t>P</a:t>
            </a:r>
            <a:r>
              <a:rPr lang="en-US" sz="2800" dirty="0" smtClean="0">
                <a:solidFill>
                  <a:prstClr val="black"/>
                </a:solidFill>
              </a:rPr>
              <a:t>roxy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84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prstClr val="black"/>
                </a:solidFill>
              </a:rPr>
              <a:t>Traffic analysis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477" y="3082127"/>
            <a:ext cx="651568" cy="9012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477" y="3079641"/>
            <a:ext cx="651568" cy="90126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9538" y="3115116"/>
            <a:ext cx="687758" cy="89790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6252" y="3115116"/>
            <a:ext cx="687758" cy="89790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8210" y="3117149"/>
            <a:ext cx="687758" cy="897906"/>
          </a:xfrm>
          <a:prstGeom prst="rect">
            <a:avLst/>
          </a:prstGeom>
        </p:spPr>
      </p:pic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4232943" y="3285229"/>
            <a:ext cx="609600" cy="609600"/>
          </a:xfrm>
          <a:prstGeom prst="ellipse">
            <a:avLst/>
          </a:prstGeom>
          <a:blipFill rotWithShape="1">
            <a:blip r:embed="rId12"/>
            <a:stretch>
              <a:fillRect/>
            </a:stretch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Oval 42"/>
          <p:cNvSpPr>
            <a:spLocks noChangeArrowheads="1"/>
          </p:cNvSpPr>
          <p:nvPr/>
        </p:nvSpPr>
        <p:spPr bwMode="auto">
          <a:xfrm>
            <a:off x="4232943" y="3285229"/>
            <a:ext cx="609600" cy="609600"/>
          </a:xfrm>
          <a:prstGeom prst="ellipse">
            <a:avLst/>
          </a:prstGeom>
          <a:blipFill rotWithShape="1">
            <a:blip r:embed="rId13"/>
            <a:stretch>
              <a:fillRect/>
            </a:stretch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4232943" y="3285229"/>
            <a:ext cx="609600" cy="609600"/>
          </a:xfrm>
          <a:prstGeom prst="ellipse">
            <a:avLst/>
          </a:prstGeom>
          <a:solidFill>
            <a:schemeClr val="bg1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0" y="255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prstClr val="black"/>
                </a:solidFill>
              </a:rPr>
              <a:t>Onion routing (Tor)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477" y="3084303"/>
            <a:ext cx="651568" cy="90126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420497" y="5799259"/>
            <a:ext cx="4258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Onion routing doesn’t resist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traffic analysis (well known)</a:t>
            </a:r>
          </a:p>
        </p:txBody>
      </p:sp>
      <p:grpSp>
        <p:nvGrpSpPr>
          <p:cNvPr id="176" name="Group 175"/>
          <p:cNvGrpSpPr/>
          <p:nvPr/>
        </p:nvGrpSpPr>
        <p:grpSpPr>
          <a:xfrm>
            <a:off x="6553200" y="3211898"/>
            <a:ext cx="1008677" cy="922756"/>
            <a:chOff x="6075708" y="2026000"/>
            <a:chExt cx="3121386" cy="3086367"/>
          </a:xfrm>
        </p:grpSpPr>
        <p:grpSp>
          <p:nvGrpSpPr>
            <p:cNvPr id="177" name="Group 176"/>
            <p:cNvGrpSpPr/>
            <p:nvPr/>
          </p:nvGrpSpPr>
          <p:grpSpPr>
            <a:xfrm>
              <a:off x="6075708" y="2026000"/>
              <a:ext cx="2491893" cy="1307043"/>
              <a:chOff x="5276555" y="3707871"/>
              <a:chExt cx="2491893" cy="1307043"/>
            </a:xfrm>
          </p:grpSpPr>
          <p:sp>
            <p:nvSpPr>
              <p:cNvPr id="179" name="Rounded Rectangle 178"/>
              <p:cNvSpPr/>
              <p:nvPr/>
            </p:nvSpPr>
            <p:spPr>
              <a:xfrm>
                <a:off x="5276555" y="4210579"/>
                <a:ext cx="109481" cy="8043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Rounded Rectangle 179"/>
              <p:cNvSpPr/>
              <p:nvPr/>
            </p:nvSpPr>
            <p:spPr>
              <a:xfrm>
                <a:off x="5402968" y="4100751"/>
                <a:ext cx="109481" cy="91416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Rounded Rectangle 180"/>
              <p:cNvSpPr/>
              <p:nvPr/>
            </p:nvSpPr>
            <p:spPr>
              <a:xfrm>
                <a:off x="5528912" y="4210578"/>
                <a:ext cx="109481" cy="8043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Rounded Rectangle 181"/>
              <p:cNvSpPr/>
              <p:nvPr/>
            </p:nvSpPr>
            <p:spPr>
              <a:xfrm>
                <a:off x="5652739" y="4519613"/>
                <a:ext cx="109481" cy="495300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Rounded Rectangle 182"/>
              <p:cNvSpPr/>
              <p:nvPr/>
            </p:nvSpPr>
            <p:spPr>
              <a:xfrm>
                <a:off x="5778175" y="3787246"/>
                <a:ext cx="109481" cy="12276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Rounded Rectangle 183"/>
              <p:cNvSpPr/>
              <p:nvPr/>
            </p:nvSpPr>
            <p:spPr>
              <a:xfrm>
                <a:off x="5905175" y="4714346"/>
                <a:ext cx="109481" cy="3005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Rounded Rectangle 184"/>
              <p:cNvSpPr/>
              <p:nvPr/>
            </p:nvSpPr>
            <p:spPr>
              <a:xfrm>
                <a:off x="6030531" y="4139672"/>
                <a:ext cx="109481" cy="8752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Rounded Rectangle 185"/>
              <p:cNvSpPr/>
              <p:nvPr/>
            </p:nvSpPr>
            <p:spPr>
              <a:xfrm>
                <a:off x="6154356" y="3707871"/>
                <a:ext cx="109481" cy="13070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Rounded Rectangle 186"/>
              <p:cNvSpPr/>
              <p:nvPr/>
            </p:nvSpPr>
            <p:spPr>
              <a:xfrm>
                <a:off x="6279712" y="4330171"/>
                <a:ext cx="109481" cy="6847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Rounded Rectangle 187"/>
              <p:cNvSpPr/>
              <p:nvPr/>
            </p:nvSpPr>
            <p:spPr>
              <a:xfrm>
                <a:off x="6405068" y="3901546"/>
                <a:ext cx="109481" cy="111019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Rounded Rectangle 188"/>
              <p:cNvSpPr/>
              <p:nvPr/>
            </p:nvSpPr>
            <p:spPr>
              <a:xfrm>
                <a:off x="6528893" y="4523846"/>
                <a:ext cx="109481" cy="48789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Rounded Rectangle 189"/>
              <p:cNvSpPr/>
              <p:nvPr/>
            </p:nvSpPr>
            <p:spPr>
              <a:xfrm>
                <a:off x="6655893" y="4326996"/>
                <a:ext cx="109481" cy="6847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Rounded Rectangle 190"/>
              <p:cNvSpPr/>
              <p:nvPr/>
            </p:nvSpPr>
            <p:spPr>
              <a:xfrm>
                <a:off x="6781249" y="4546072"/>
                <a:ext cx="109481" cy="465666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Rounded Rectangle 191"/>
              <p:cNvSpPr/>
              <p:nvPr/>
            </p:nvSpPr>
            <p:spPr>
              <a:xfrm>
                <a:off x="6906605" y="4171421"/>
                <a:ext cx="109481" cy="84031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Rounded Rectangle 192"/>
              <p:cNvSpPr/>
              <p:nvPr/>
            </p:nvSpPr>
            <p:spPr>
              <a:xfrm>
                <a:off x="7033605" y="4400021"/>
                <a:ext cx="109481" cy="61171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Rounded Rectangle 193"/>
              <p:cNvSpPr/>
              <p:nvPr/>
            </p:nvSpPr>
            <p:spPr>
              <a:xfrm>
                <a:off x="7157430" y="4358746"/>
                <a:ext cx="109481" cy="6519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Rounded Rectangle 194"/>
              <p:cNvSpPr/>
              <p:nvPr/>
            </p:nvSpPr>
            <p:spPr>
              <a:xfrm>
                <a:off x="7284430" y="3707871"/>
                <a:ext cx="109481" cy="13038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Rounded Rectangle 195"/>
              <p:cNvSpPr/>
              <p:nvPr/>
            </p:nvSpPr>
            <p:spPr>
              <a:xfrm>
                <a:off x="7409786" y="4358746"/>
                <a:ext cx="109481" cy="6519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Rounded Rectangle 196"/>
              <p:cNvSpPr/>
              <p:nvPr/>
            </p:nvSpPr>
            <p:spPr>
              <a:xfrm>
                <a:off x="7533611" y="4476221"/>
                <a:ext cx="109481" cy="534458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Rounded Rectangle 197"/>
              <p:cNvSpPr/>
              <p:nvPr/>
            </p:nvSpPr>
            <p:spPr>
              <a:xfrm>
                <a:off x="7658967" y="4100751"/>
                <a:ext cx="109481" cy="909928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593200" y="3009282"/>
              <a:ext cx="2603894" cy="2103085"/>
            </a:xfrm>
            <a:prstGeom prst="rect">
              <a:avLst/>
            </a:prstGeom>
          </p:spPr>
        </p:pic>
      </p:grpSp>
      <p:grpSp>
        <p:nvGrpSpPr>
          <p:cNvPr id="200" name="Group 199"/>
          <p:cNvGrpSpPr/>
          <p:nvPr/>
        </p:nvGrpSpPr>
        <p:grpSpPr>
          <a:xfrm>
            <a:off x="6540500" y="1998998"/>
            <a:ext cx="1032324" cy="991513"/>
            <a:chOff x="3388871" y="2029176"/>
            <a:chExt cx="3094166" cy="3083191"/>
          </a:xfrm>
        </p:grpSpPr>
        <p:grpSp>
          <p:nvGrpSpPr>
            <p:cNvPr id="201" name="Group 200"/>
            <p:cNvGrpSpPr/>
            <p:nvPr/>
          </p:nvGrpSpPr>
          <p:grpSpPr>
            <a:xfrm>
              <a:off x="3388871" y="2029176"/>
              <a:ext cx="2491893" cy="1307043"/>
              <a:chOff x="2968491" y="5336175"/>
              <a:chExt cx="2491893" cy="1307043"/>
            </a:xfrm>
          </p:grpSpPr>
          <p:sp>
            <p:nvSpPr>
              <p:cNvPr id="203" name="Rounded Rectangle 202"/>
              <p:cNvSpPr/>
              <p:nvPr/>
            </p:nvSpPr>
            <p:spPr>
              <a:xfrm>
                <a:off x="2968491" y="5838883"/>
                <a:ext cx="109481" cy="8043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Rounded Rectangle 203"/>
              <p:cNvSpPr/>
              <p:nvPr/>
            </p:nvSpPr>
            <p:spPr>
              <a:xfrm>
                <a:off x="3094904" y="5729055"/>
                <a:ext cx="109481" cy="91416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Rounded Rectangle 204"/>
              <p:cNvSpPr/>
              <p:nvPr/>
            </p:nvSpPr>
            <p:spPr>
              <a:xfrm>
                <a:off x="3220848" y="5838882"/>
                <a:ext cx="109481" cy="8043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Rounded Rectangle 205"/>
              <p:cNvSpPr/>
              <p:nvPr/>
            </p:nvSpPr>
            <p:spPr>
              <a:xfrm>
                <a:off x="3344675" y="6147917"/>
                <a:ext cx="109481" cy="495300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Rounded Rectangle 206"/>
              <p:cNvSpPr/>
              <p:nvPr/>
            </p:nvSpPr>
            <p:spPr>
              <a:xfrm>
                <a:off x="3470111" y="5415550"/>
                <a:ext cx="109481" cy="122766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Rounded Rectangle 207"/>
              <p:cNvSpPr/>
              <p:nvPr/>
            </p:nvSpPr>
            <p:spPr>
              <a:xfrm>
                <a:off x="3597111" y="6342650"/>
                <a:ext cx="109481" cy="30056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Rounded Rectangle 208"/>
              <p:cNvSpPr/>
              <p:nvPr/>
            </p:nvSpPr>
            <p:spPr>
              <a:xfrm>
                <a:off x="3722467" y="5767976"/>
                <a:ext cx="109481" cy="8752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Rounded Rectangle 209"/>
              <p:cNvSpPr/>
              <p:nvPr/>
            </p:nvSpPr>
            <p:spPr>
              <a:xfrm>
                <a:off x="3846292" y="5336175"/>
                <a:ext cx="109481" cy="13070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Rounded Rectangle 210"/>
              <p:cNvSpPr/>
              <p:nvPr/>
            </p:nvSpPr>
            <p:spPr>
              <a:xfrm>
                <a:off x="3971648" y="5958475"/>
                <a:ext cx="109481" cy="6847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Rounded Rectangle 211"/>
              <p:cNvSpPr/>
              <p:nvPr/>
            </p:nvSpPr>
            <p:spPr>
              <a:xfrm>
                <a:off x="4097004" y="5529850"/>
                <a:ext cx="109481" cy="111019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Rounded Rectangle 212"/>
              <p:cNvSpPr/>
              <p:nvPr/>
            </p:nvSpPr>
            <p:spPr>
              <a:xfrm>
                <a:off x="4220829" y="6152150"/>
                <a:ext cx="109481" cy="48789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Rounded Rectangle 213"/>
              <p:cNvSpPr/>
              <p:nvPr/>
            </p:nvSpPr>
            <p:spPr>
              <a:xfrm>
                <a:off x="4347829" y="5955300"/>
                <a:ext cx="109481" cy="6847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Rounded Rectangle 214"/>
              <p:cNvSpPr/>
              <p:nvPr/>
            </p:nvSpPr>
            <p:spPr>
              <a:xfrm>
                <a:off x="4473185" y="6174376"/>
                <a:ext cx="109481" cy="465666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Rounded Rectangle 215"/>
              <p:cNvSpPr/>
              <p:nvPr/>
            </p:nvSpPr>
            <p:spPr>
              <a:xfrm>
                <a:off x="4598541" y="5799725"/>
                <a:ext cx="109481" cy="84031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Rounded Rectangle 216"/>
              <p:cNvSpPr/>
              <p:nvPr/>
            </p:nvSpPr>
            <p:spPr>
              <a:xfrm>
                <a:off x="4725541" y="6028325"/>
                <a:ext cx="109481" cy="61171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Rounded Rectangle 217"/>
              <p:cNvSpPr/>
              <p:nvPr/>
            </p:nvSpPr>
            <p:spPr>
              <a:xfrm>
                <a:off x="4849366" y="5987050"/>
                <a:ext cx="109481" cy="6519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Rounded Rectangle 218"/>
              <p:cNvSpPr/>
              <p:nvPr/>
            </p:nvSpPr>
            <p:spPr>
              <a:xfrm>
                <a:off x="4976366" y="5336175"/>
                <a:ext cx="109481" cy="130386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Rounded Rectangle 219"/>
              <p:cNvSpPr/>
              <p:nvPr/>
            </p:nvSpPr>
            <p:spPr>
              <a:xfrm>
                <a:off x="5101722" y="5987050"/>
                <a:ext cx="109481" cy="6519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Rounded Rectangle 220"/>
              <p:cNvSpPr/>
              <p:nvPr/>
            </p:nvSpPr>
            <p:spPr>
              <a:xfrm>
                <a:off x="5225547" y="6104525"/>
                <a:ext cx="109481" cy="534458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Rounded Rectangle 221"/>
              <p:cNvSpPr/>
              <p:nvPr/>
            </p:nvSpPr>
            <p:spPr>
              <a:xfrm>
                <a:off x="5350903" y="5729055"/>
                <a:ext cx="109481" cy="909928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879143" y="3009281"/>
              <a:ext cx="2603894" cy="210308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465071" y="2121044"/>
            <a:ext cx="919442" cy="933214"/>
            <a:chOff x="1220202" y="1990683"/>
            <a:chExt cx="919442" cy="933214"/>
          </a:xfrm>
        </p:grpSpPr>
        <p:grpSp>
          <p:nvGrpSpPr>
            <p:cNvPr id="224" name="Group 223"/>
            <p:cNvGrpSpPr/>
            <p:nvPr/>
          </p:nvGrpSpPr>
          <p:grpSpPr>
            <a:xfrm rot="1740000">
              <a:off x="1220202" y="1990683"/>
              <a:ext cx="831384" cy="420328"/>
              <a:chOff x="2968491" y="5336175"/>
              <a:chExt cx="2491893" cy="1307043"/>
            </a:xfrm>
          </p:grpSpPr>
          <p:sp>
            <p:nvSpPr>
              <p:cNvPr id="226" name="Rounded Rectangle 225"/>
              <p:cNvSpPr/>
              <p:nvPr/>
            </p:nvSpPr>
            <p:spPr>
              <a:xfrm>
                <a:off x="2968491" y="5838883"/>
                <a:ext cx="109481" cy="8043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Rounded Rectangle 226"/>
              <p:cNvSpPr/>
              <p:nvPr/>
            </p:nvSpPr>
            <p:spPr>
              <a:xfrm>
                <a:off x="3094904" y="5729055"/>
                <a:ext cx="109481" cy="91416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Rounded Rectangle 227"/>
              <p:cNvSpPr/>
              <p:nvPr/>
            </p:nvSpPr>
            <p:spPr>
              <a:xfrm>
                <a:off x="3220848" y="5838882"/>
                <a:ext cx="109481" cy="8043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Rounded Rectangle 228"/>
              <p:cNvSpPr/>
              <p:nvPr/>
            </p:nvSpPr>
            <p:spPr>
              <a:xfrm>
                <a:off x="3344675" y="6147917"/>
                <a:ext cx="109481" cy="495300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Rounded Rectangle 229"/>
              <p:cNvSpPr/>
              <p:nvPr/>
            </p:nvSpPr>
            <p:spPr>
              <a:xfrm>
                <a:off x="3470111" y="5415550"/>
                <a:ext cx="109481" cy="122766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Rounded Rectangle 230"/>
              <p:cNvSpPr/>
              <p:nvPr/>
            </p:nvSpPr>
            <p:spPr>
              <a:xfrm>
                <a:off x="3597111" y="6342650"/>
                <a:ext cx="109481" cy="30056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Rounded Rectangle 231"/>
              <p:cNvSpPr/>
              <p:nvPr/>
            </p:nvSpPr>
            <p:spPr>
              <a:xfrm>
                <a:off x="3722467" y="5767976"/>
                <a:ext cx="109481" cy="8752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Rounded Rectangle 232"/>
              <p:cNvSpPr/>
              <p:nvPr/>
            </p:nvSpPr>
            <p:spPr>
              <a:xfrm>
                <a:off x="3846292" y="5336175"/>
                <a:ext cx="109481" cy="13070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Rounded Rectangle 233"/>
              <p:cNvSpPr/>
              <p:nvPr/>
            </p:nvSpPr>
            <p:spPr>
              <a:xfrm>
                <a:off x="3971648" y="5958475"/>
                <a:ext cx="109481" cy="6847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Rounded Rectangle 234"/>
              <p:cNvSpPr/>
              <p:nvPr/>
            </p:nvSpPr>
            <p:spPr>
              <a:xfrm>
                <a:off x="4097004" y="5529850"/>
                <a:ext cx="109481" cy="111019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Rounded Rectangle 235"/>
              <p:cNvSpPr/>
              <p:nvPr/>
            </p:nvSpPr>
            <p:spPr>
              <a:xfrm>
                <a:off x="4220829" y="6152150"/>
                <a:ext cx="109481" cy="48789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Rounded Rectangle 236"/>
              <p:cNvSpPr/>
              <p:nvPr/>
            </p:nvSpPr>
            <p:spPr>
              <a:xfrm>
                <a:off x="4347829" y="5955300"/>
                <a:ext cx="109481" cy="6847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Rounded Rectangle 237"/>
              <p:cNvSpPr/>
              <p:nvPr/>
            </p:nvSpPr>
            <p:spPr>
              <a:xfrm>
                <a:off x="4473185" y="6174376"/>
                <a:ext cx="109481" cy="465666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Rounded Rectangle 238"/>
              <p:cNvSpPr/>
              <p:nvPr/>
            </p:nvSpPr>
            <p:spPr>
              <a:xfrm>
                <a:off x="4598541" y="5799725"/>
                <a:ext cx="109481" cy="84031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Rounded Rectangle 239"/>
              <p:cNvSpPr/>
              <p:nvPr/>
            </p:nvSpPr>
            <p:spPr>
              <a:xfrm>
                <a:off x="4725541" y="6028325"/>
                <a:ext cx="109481" cy="61171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Rounded Rectangle 240"/>
              <p:cNvSpPr/>
              <p:nvPr/>
            </p:nvSpPr>
            <p:spPr>
              <a:xfrm>
                <a:off x="4849366" y="5987050"/>
                <a:ext cx="109481" cy="6519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Rounded Rectangle 241"/>
              <p:cNvSpPr/>
              <p:nvPr/>
            </p:nvSpPr>
            <p:spPr>
              <a:xfrm>
                <a:off x="4976366" y="5336175"/>
                <a:ext cx="109481" cy="130386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Rounded Rectangle 242"/>
              <p:cNvSpPr/>
              <p:nvPr/>
            </p:nvSpPr>
            <p:spPr>
              <a:xfrm>
                <a:off x="5101722" y="5987050"/>
                <a:ext cx="109481" cy="6519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Rounded Rectangle 243"/>
              <p:cNvSpPr/>
              <p:nvPr/>
            </p:nvSpPr>
            <p:spPr>
              <a:xfrm>
                <a:off x="5225547" y="6104525"/>
                <a:ext cx="109481" cy="534458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Rounded Rectangle 244"/>
              <p:cNvSpPr/>
              <p:nvPr/>
            </p:nvSpPr>
            <p:spPr>
              <a:xfrm>
                <a:off x="5350903" y="5729055"/>
                <a:ext cx="109481" cy="909928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70892" y="2247573"/>
              <a:ext cx="868752" cy="67632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237977" y="2270143"/>
            <a:ext cx="1142766" cy="882311"/>
            <a:chOff x="2301477" y="2232043"/>
            <a:chExt cx="1142766" cy="882311"/>
          </a:xfrm>
        </p:grpSpPr>
        <p:grpSp>
          <p:nvGrpSpPr>
            <p:cNvPr id="247" name="Group 246"/>
            <p:cNvGrpSpPr/>
            <p:nvPr/>
          </p:nvGrpSpPr>
          <p:grpSpPr>
            <a:xfrm rot="19980000">
              <a:off x="2301477" y="2232043"/>
              <a:ext cx="805256" cy="390777"/>
              <a:chOff x="5276555" y="3707871"/>
              <a:chExt cx="2491893" cy="1307043"/>
            </a:xfrm>
          </p:grpSpPr>
          <p:sp>
            <p:nvSpPr>
              <p:cNvPr id="249" name="Rounded Rectangle 248"/>
              <p:cNvSpPr/>
              <p:nvPr/>
            </p:nvSpPr>
            <p:spPr>
              <a:xfrm>
                <a:off x="5276555" y="4210579"/>
                <a:ext cx="109481" cy="8043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Rounded Rectangle 249"/>
              <p:cNvSpPr/>
              <p:nvPr/>
            </p:nvSpPr>
            <p:spPr>
              <a:xfrm>
                <a:off x="5402968" y="4100751"/>
                <a:ext cx="109481" cy="91416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Rounded Rectangle 250"/>
              <p:cNvSpPr/>
              <p:nvPr/>
            </p:nvSpPr>
            <p:spPr>
              <a:xfrm>
                <a:off x="5528912" y="4210578"/>
                <a:ext cx="109481" cy="8043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Rounded Rectangle 251"/>
              <p:cNvSpPr/>
              <p:nvPr/>
            </p:nvSpPr>
            <p:spPr>
              <a:xfrm>
                <a:off x="5652739" y="4519613"/>
                <a:ext cx="109481" cy="495300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Rounded Rectangle 252"/>
              <p:cNvSpPr/>
              <p:nvPr/>
            </p:nvSpPr>
            <p:spPr>
              <a:xfrm>
                <a:off x="5778175" y="3787246"/>
                <a:ext cx="109481" cy="12276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Rounded Rectangle 253"/>
              <p:cNvSpPr/>
              <p:nvPr/>
            </p:nvSpPr>
            <p:spPr>
              <a:xfrm>
                <a:off x="5905175" y="4714346"/>
                <a:ext cx="109481" cy="3005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Rounded Rectangle 254"/>
              <p:cNvSpPr/>
              <p:nvPr/>
            </p:nvSpPr>
            <p:spPr>
              <a:xfrm>
                <a:off x="6030531" y="4139672"/>
                <a:ext cx="109481" cy="8752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Rounded Rectangle 255"/>
              <p:cNvSpPr/>
              <p:nvPr/>
            </p:nvSpPr>
            <p:spPr>
              <a:xfrm>
                <a:off x="6154356" y="3707871"/>
                <a:ext cx="109481" cy="13070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Rounded Rectangle 256"/>
              <p:cNvSpPr/>
              <p:nvPr/>
            </p:nvSpPr>
            <p:spPr>
              <a:xfrm>
                <a:off x="6279712" y="4330171"/>
                <a:ext cx="109481" cy="6847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Rounded Rectangle 257"/>
              <p:cNvSpPr/>
              <p:nvPr/>
            </p:nvSpPr>
            <p:spPr>
              <a:xfrm>
                <a:off x="6405068" y="3901546"/>
                <a:ext cx="109481" cy="111019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Rounded Rectangle 258"/>
              <p:cNvSpPr/>
              <p:nvPr/>
            </p:nvSpPr>
            <p:spPr>
              <a:xfrm>
                <a:off x="6528893" y="4523846"/>
                <a:ext cx="109481" cy="48789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Rounded Rectangle 259"/>
              <p:cNvSpPr/>
              <p:nvPr/>
            </p:nvSpPr>
            <p:spPr>
              <a:xfrm>
                <a:off x="6655893" y="4326996"/>
                <a:ext cx="109481" cy="6847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Rounded Rectangle 260"/>
              <p:cNvSpPr/>
              <p:nvPr/>
            </p:nvSpPr>
            <p:spPr>
              <a:xfrm>
                <a:off x="6781249" y="4546072"/>
                <a:ext cx="109481" cy="465666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Rounded Rectangle 261"/>
              <p:cNvSpPr/>
              <p:nvPr/>
            </p:nvSpPr>
            <p:spPr>
              <a:xfrm>
                <a:off x="6906605" y="4171421"/>
                <a:ext cx="109481" cy="84031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Rounded Rectangle 262"/>
              <p:cNvSpPr/>
              <p:nvPr/>
            </p:nvSpPr>
            <p:spPr>
              <a:xfrm>
                <a:off x="7033605" y="4400021"/>
                <a:ext cx="109481" cy="61171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Rounded Rectangle 263"/>
              <p:cNvSpPr/>
              <p:nvPr/>
            </p:nvSpPr>
            <p:spPr>
              <a:xfrm>
                <a:off x="7157430" y="4358746"/>
                <a:ext cx="109481" cy="6519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Rounded Rectangle 264"/>
              <p:cNvSpPr/>
              <p:nvPr/>
            </p:nvSpPr>
            <p:spPr>
              <a:xfrm>
                <a:off x="7284430" y="3707871"/>
                <a:ext cx="109481" cy="13038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Rounded Rectangle 265"/>
              <p:cNvSpPr/>
              <p:nvPr/>
            </p:nvSpPr>
            <p:spPr>
              <a:xfrm>
                <a:off x="7409786" y="4358746"/>
                <a:ext cx="109481" cy="6519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Rounded Rectangle 266"/>
              <p:cNvSpPr/>
              <p:nvPr/>
            </p:nvSpPr>
            <p:spPr>
              <a:xfrm>
                <a:off x="7533611" y="4476221"/>
                <a:ext cx="109481" cy="534458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Rounded Rectangle 267"/>
              <p:cNvSpPr/>
              <p:nvPr/>
            </p:nvSpPr>
            <p:spPr>
              <a:xfrm>
                <a:off x="7658967" y="4100751"/>
                <a:ext cx="109481" cy="909928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02794" y="2485578"/>
              <a:ext cx="841449" cy="628776"/>
            </a:xfrm>
            <a:prstGeom prst="rect">
              <a:avLst/>
            </a:prstGeom>
          </p:spPr>
        </p:pic>
      </p:grpSp>
      <p:grpSp>
        <p:nvGrpSpPr>
          <p:cNvPr id="292" name="Group 291"/>
          <p:cNvGrpSpPr/>
          <p:nvPr/>
        </p:nvGrpSpPr>
        <p:grpSpPr>
          <a:xfrm>
            <a:off x="6553106" y="4293017"/>
            <a:ext cx="1008771" cy="989048"/>
            <a:chOff x="671613" y="2063573"/>
            <a:chExt cx="3105514" cy="3048794"/>
          </a:xfrm>
        </p:grpSpPr>
        <p:grpSp>
          <p:nvGrpSpPr>
            <p:cNvPr id="293" name="Group 292"/>
            <p:cNvGrpSpPr/>
            <p:nvPr/>
          </p:nvGrpSpPr>
          <p:grpSpPr>
            <a:xfrm>
              <a:off x="671613" y="2063573"/>
              <a:ext cx="2491893" cy="1307043"/>
              <a:chOff x="2285705" y="4171421"/>
              <a:chExt cx="2491893" cy="1307043"/>
            </a:xfrm>
          </p:grpSpPr>
          <p:sp>
            <p:nvSpPr>
              <p:cNvPr id="295" name="Rounded Rectangle 294"/>
              <p:cNvSpPr/>
              <p:nvPr/>
            </p:nvSpPr>
            <p:spPr>
              <a:xfrm>
                <a:off x="2285705" y="4674129"/>
                <a:ext cx="109481" cy="8043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Rounded Rectangle 295"/>
              <p:cNvSpPr/>
              <p:nvPr/>
            </p:nvSpPr>
            <p:spPr>
              <a:xfrm>
                <a:off x="2412118" y="4564301"/>
                <a:ext cx="109481" cy="91416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Rounded Rectangle 296"/>
              <p:cNvSpPr/>
              <p:nvPr/>
            </p:nvSpPr>
            <p:spPr>
              <a:xfrm>
                <a:off x="2538062" y="4674128"/>
                <a:ext cx="109481" cy="8043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Rounded Rectangle 297"/>
              <p:cNvSpPr/>
              <p:nvPr/>
            </p:nvSpPr>
            <p:spPr>
              <a:xfrm>
                <a:off x="2661889" y="4983163"/>
                <a:ext cx="109481" cy="495300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Rounded Rectangle 298"/>
              <p:cNvSpPr/>
              <p:nvPr/>
            </p:nvSpPr>
            <p:spPr>
              <a:xfrm>
                <a:off x="2787325" y="4250796"/>
                <a:ext cx="109481" cy="122766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Rounded Rectangle 299"/>
              <p:cNvSpPr/>
              <p:nvPr/>
            </p:nvSpPr>
            <p:spPr>
              <a:xfrm>
                <a:off x="2914325" y="5177896"/>
                <a:ext cx="109481" cy="30056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Rounded Rectangle 300"/>
              <p:cNvSpPr/>
              <p:nvPr/>
            </p:nvSpPr>
            <p:spPr>
              <a:xfrm>
                <a:off x="3039681" y="4603222"/>
                <a:ext cx="109481" cy="8752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Rounded Rectangle 301"/>
              <p:cNvSpPr/>
              <p:nvPr/>
            </p:nvSpPr>
            <p:spPr>
              <a:xfrm>
                <a:off x="3163506" y="4171421"/>
                <a:ext cx="109481" cy="13070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Rounded Rectangle 302"/>
              <p:cNvSpPr/>
              <p:nvPr/>
            </p:nvSpPr>
            <p:spPr>
              <a:xfrm>
                <a:off x="3288862" y="4793721"/>
                <a:ext cx="109481" cy="6847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Rounded Rectangle 303"/>
              <p:cNvSpPr/>
              <p:nvPr/>
            </p:nvSpPr>
            <p:spPr>
              <a:xfrm>
                <a:off x="3414218" y="4365096"/>
                <a:ext cx="109481" cy="111019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Rounded Rectangle 304"/>
              <p:cNvSpPr/>
              <p:nvPr/>
            </p:nvSpPr>
            <p:spPr>
              <a:xfrm>
                <a:off x="3538043" y="4987396"/>
                <a:ext cx="109481" cy="48789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Rounded Rectangle 305"/>
              <p:cNvSpPr/>
              <p:nvPr/>
            </p:nvSpPr>
            <p:spPr>
              <a:xfrm>
                <a:off x="3665043" y="4790546"/>
                <a:ext cx="109481" cy="6847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Rounded Rectangle 306"/>
              <p:cNvSpPr/>
              <p:nvPr/>
            </p:nvSpPr>
            <p:spPr>
              <a:xfrm>
                <a:off x="3790399" y="5009622"/>
                <a:ext cx="109481" cy="465666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Rounded Rectangle 307"/>
              <p:cNvSpPr/>
              <p:nvPr/>
            </p:nvSpPr>
            <p:spPr>
              <a:xfrm>
                <a:off x="3915755" y="4634971"/>
                <a:ext cx="109481" cy="84031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Rounded Rectangle 308"/>
              <p:cNvSpPr/>
              <p:nvPr/>
            </p:nvSpPr>
            <p:spPr>
              <a:xfrm>
                <a:off x="4042755" y="4863571"/>
                <a:ext cx="109481" cy="61171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Rounded Rectangle 309"/>
              <p:cNvSpPr/>
              <p:nvPr/>
            </p:nvSpPr>
            <p:spPr>
              <a:xfrm>
                <a:off x="4166580" y="4822296"/>
                <a:ext cx="109481" cy="6519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Rounded Rectangle 310"/>
              <p:cNvSpPr/>
              <p:nvPr/>
            </p:nvSpPr>
            <p:spPr>
              <a:xfrm>
                <a:off x="4293580" y="4171421"/>
                <a:ext cx="109481" cy="130386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Rounded Rectangle 311"/>
              <p:cNvSpPr/>
              <p:nvPr/>
            </p:nvSpPr>
            <p:spPr>
              <a:xfrm>
                <a:off x="4418936" y="4822296"/>
                <a:ext cx="109481" cy="6519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Rounded Rectangle 312"/>
              <p:cNvSpPr/>
              <p:nvPr/>
            </p:nvSpPr>
            <p:spPr>
              <a:xfrm>
                <a:off x="4542761" y="4939771"/>
                <a:ext cx="109481" cy="534458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Rounded Rectangle 313"/>
              <p:cNvSpPr/>
              <p:nvPr/>
            </p:nvSpPr>
            <p:spPr>
              <a:xfrm>
                <a:off x="4668117" y="4564301"/>
                <a:ext cx="109481" cy="909928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94" name="Picture 29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3233" y="3009281"/>
              <a:ext cx="2603894" cy="2103086"/>
            </a:xfrm>
            <a:prstGeom prst="rect">
              <a:avLst/>
            </a:prstGeom>
          </p:spPr>
        </p:pic>
      </p:grpSp>
      <p:grpSp>
        <p:nvGrpSpPr>
          <p:cNvPr id="315" name="Group 314"/>
          <p:cNvGrpSpPr/>
          <p:nvPr/>
        </p:nvGrpSpPr>
        <p:grpSpPr>
          <a:xfrm>
            <a:off x="1827286" y="4200151"/>
            <a:ext cx="1008771" cy="989048"/>
            <a:chOff x="671613" y="2063573"/>
            <a:chExt cx="3105514" cy="3048794"/>
          </a:xfrm>
        </p:grpSpPr>
        <p:grpSp>
          <p:nvGrpSpPr>
            <p:cNvPr id="316" name="Group 315"/>
            <p:cNvGrpSpPr/>
            <p:nvPr/>
          </p:nvGrpSpPr>
          <p:grpSpPr>
            <a:xfrm>
              <a:off x="671613" y="2063573"/>
              <a:ext cx="2491893" cy="1307043"/>
              <a:chOff x="2285705" y="4171421"/>
              <a:chExt cx="2491893" cy="1307043"/>
            </a:xfrm>
          </p:grpSpPr>
          <p:sp>
            <p:nvSpPr>
              <p:cNvPr id="318" name="Rounded Rectangle 317"/>
              <p:cNvSpPr/>
              <p:nvPr/>
            </p:nvSpPr>
            <p:spPr>
              <a:xfrm>
                <a:off x="2285705" y="4674129"/>
                <a:ext cx="109481" cy="8043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Rounded Rectangle 318"/>
              <p:cNvSpPr/>
              <p:nvPr/>
            </p:nvSpPr>
            <p:spPr>
              <a:xfrm>
                <a:off x="2412118" y="4564301"/>
                <a:ext cx="109481" cy="91416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Rounded Rectangle 319"/>
              <p:cNvSpPr/>
              <p:nvPr/>
            </p:nvSpPr>
            <p:spPr>
              <a:xfrm>
                <a:off x="2538062" y="4674128"/>
                <a:ext cx="109481" cy="8043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Rounded Rectangle 320"/>
              <p:cNvSpPr/>
              <p:nvPr/>
            </p:nvSpPr>
            <p:spPr>
              <a:xfrm>
                <a:off x="2661889" y="4983163"/>
                <a:ext cx="109481" cy="495300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Rounded Rectangle 321"/>
              <p:cNvSpPr/>
              <p:nvPr/>
            </p:nvSpPr>
            <p:spPr>
              <a:xfrm>
                <a:off x="2787325" y="4250796"/>
                <a:ext cx="109481" cy="122766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Rounded Rectangle 322"/>
              <p:cNvSpPr/>
              <p:nvPr/>
            </p:nvSpPr>
            <p:spPr>
              <a:xfrm>
                <a:off x="2914325" y="5177896"/>
                <a:ext cx="109481" cy="30056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Rounded Rectangle 323"/>
              <p:cNvSpPr/>
              <p:nvPr/>
            </p:nvSpPr>
            <p:spPr>
              <a:xfrm>
                <a:off x="3039681" y="4603222"/>
                <a:ext cx="109481" cy="8752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Rounded Rectangle 324"/>
              <p:cNvSpPr/>
              <p:nvPr/>
            </p:nvSpPr>
            <p:spPr>
              <a:xfrm>
                <a:off x="3163506" y="4171421"/>
                <a:ext cx="109481" cy="13070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Rounded Rectangle 325"/>
              <p:cNvSpPr/>
              <p:nvPr/>
            </p:nvSpPr>
            <p:spPr>
              <a:xfrm>
                <a:off x="3288862" y="4793721"/>
                <a:ext cx="109481" cy="6847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Rounded Rectangle 326"/>
              <p:cNvSpPr/>
              <p:nvPr/>
            </p:nvSpPr>
            <p:spPr>
              <a:xfrm>
                <a:off x="3414218" y="4365096"/>
                <a:ext cx="109481" cy="111019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Rounded Rectangle 327"/>
              <p:cNvSpPr/>
              <p:nvPr/>
            </p:nvSpPr>
            <p:spPr>
              <a:xfrm>
                <a:off x="3538043" y="4987396"/>
                <a:ext cx="109481" cy="48789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Rounded Rectangle 328"/>
              <p:cNvSpPr/>
              <p:nvPr/>
            </p:nvSpPr>
            <p:spPr>
              <a:xfrm>
                <a:off x="3665043" y="4790546"/>
                <a:ext cx="109481" cy="6847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Rounded Rectangle 329"/>
              <p:cNvSpPr/>
              <p:nvPr/>
            </p:nvSpPr>
            <p:spPr>
              <a:xfrm>
                <a:off x="3790399" y="5009622"/>
                <a:ext cx="109481" cy="465666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Rounded Rectangle 330"/>
              <p:cNvSpPr/>
              <p:nvPr/>
            </p:nvSpPr>
            <p:spPr>
              <a:xfrm>
                <a:off x="3915755" y="4634971"/>
                <a:ext cx="109481" cy="84031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Rounded Rectangle 331"/>
              <p:cNvSpPr/>
              <p:nvPr/>
            </p:nvSpPr>
            <p:spPr>
              <a:xfrm>
                <a:off x="4042755" y="4863571"/>
                <a:ext cx="109481" cy="61171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Rounded Rectangle 332"/>
              <p:cNvSpPr/>
              <p:nvPr/>
            </p:nvSpPr>
            <p:spPr>
              <a:xfrm>
                <a:off x="4166580" y="4822296"/>
                <a:ext cx="109481" cy="6519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Rounded Rectangle 333"/>
              <p:cNvSpPr/>
              <p:nvPr/>
            </p:nvSpPr>
            <p:spPr>
              <a:xfrm>
                <a:off x="4293580" y="4171421"/>
                <a:ext cx="109481" cy="130386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Rounded Rectangle 334"/>
              <p:cNvSpPr/>
              <p:nvPr/>
            </p:nvSpPr>
            <p:spPr>
              <a:xfrm>
                <a:off x="4418936" y="4822296"/>
                <a:ext cx="109481" cy="6519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Rounded Rectangle 335"/>
              <p:cNvSpPr/>
              <p:nvPr/>
            </p:nvSpPr>
            <p:spPr>
              <a:xfrm>
                <a:off x="4542761" y="4939771"/>
                <a:ext cx="109481" cy="534458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Rounded Rectangle 336"/>
              <p:cNvSpPr/>
              <p:nvPr/>
            </p:nvSpPr>
            <p:spPr>
              <a:xfrm>
                <a:off x="4668117" y="4564301"/>
                <a:ext cx="109481" cy="909928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17" name="Picture 3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3233" y="3009281"/>
              <a:ext cx="2603894" cy="2103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5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324 L -0.12326 -0.00324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2223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5.55112E-17 0.176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1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463 L 0.00243 -0.160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6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00018 -0.172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6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00035 0.173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6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0018 -0.169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7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0035 0.175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0.00017 -0.1606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3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5.55556E-7 0.17986 " pathEditMode="relative" ptsTypes="AA">
                                      <p:cBhvr>
                                        <p:cTn id="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2.22222E-6 0.16412 " pathEditMode="relative" ptsTypes="AA">
                                      <p:cBhvr>
                                        <p:cTn id="6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00347 -0.1587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 animBg="1"/>
      <p:bldP spid="13" grpId="0" animBg="1"/>
      <p:bldP spid="13" grpId="1" animBg="1"/>
      <p:bldP spid="17" grpId="0" animBg="1"/>
      <p:bldP spid="17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8" grpId="0" animBg="1"/>
      <p:bldP spid="19" grpId="0" animBg="1"/>
      <p:bldP spid="22" grpId="0"/>
      <p:bldP spid="36" grpId="0"/>
      <p:bldP spid="12" grpId="0" animBg="1"/>
      <p:bldP spid="20" grpId="0" animBg="1"/>
      <p:bldP spid="74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2562"/>
            <a:ext cx="8229600" cy="2527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1) Overview</a:t>
            </a:r>
          </a:p>
          <a:p>
            <a:pPr marL="0" indent="0">
              <a:buNone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Design</a:t>
            </a:r>
          </a:p>
          <a:p>
            <a:pPr marL="0" indent="0"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3) Evaluation</a:t>
            </a:r>
          </a:p>
          <a:p>
            <a:pPr marL="0" indent="0">
              <a:buNone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Ongoing work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Anonymous Quanta (Aqua)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</a:rPr>
              <a:t>k-anonymity: Indistinguishable among k clients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 smtClean="0"/>
              <a:t>BitTorrent</a:t>
            </a:r>
            <a:endParaRPr lang="en-US" dirty="0" smtClean="0"/>
          </a:p>
          <a:p>
            <a:pPr lvl="1" algn="just"/>
            <a:r>
              <a:rPr lang="en-US" dirty="0" smtClean="0"/>
              <a:t>Appropriate latency and </a:t>
            </a:r>
            <a:r>
              <a:rPr lang="en-US" dirty="0" smtClean="0">
                <a:solidFill>
                  <a:srgbClr val="3366FF"/>
                </a:solidFill>
              </a:rPr>
              <a:t>bandwidth</a:t>
            </a:r>
            <a:endParaRPr lang="en-US" dirty="0">
              <a:solidFill>
                <a:srgbClr val="3366FF"/>
              </a:solidFill>
            </a:endParaRPr>
          </a:p>
          <a:p>
            <a:pPr lvl="1" algn="just"/>
            <a:r>
              <a:rPr lang="en-US" dirty="0" smtClean="0"/>
              <a:t>Many </a:t>
            </a:r>
            <a:r>
              <a:rPr lang="en-US" dirty="0"/>
              <a:t>concurrent and correlated flows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Connector 103"/>
          <p:cNvCxnSpPr/>
          <p:nvPr/>
        </p:nvCxnSpPr>
        <p:spPr>
          <a:xfrm>
            <a:off x="1155700" y="4744105"/>
            <a:ext cx="2051263" cy="416"/>
          </a:xfrm>
          <a:prstGeom prst="line">
            <a:avLst/>
          </a:prstGeom>
          <a:ln w="25400">
            <a:solidFill>
              <a:srgbClr val="33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5" idx="7"/>
          </p:cNvCxnSpPr>
          <p:nvPr/>
        </p:nvCxnSpPr>
        <p:spPr>
          <a:xfrm flipV="1">
            <a:off x="3739989" y="3599388"/>
            <a:ext cx="924263" cy="929607"/>
          </a:xfrm>
          <a:prstGeom prst="line">
            <a:avLst/>
          </a:prstGeom>
          <a:ln w="25400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3" idx="1"/>
            <a:endCxn id="19" idx="5"/>
          </p:cNvCxnSpPr>
          <p:nvPr/>
        </p:nvCxnSpPr>
        <p:spPr>
          <a:xfrm flipH="1" flipV="1">
            <a:off x="4867569" y="3805555"/>
            <a:ext cx="685071" cy="726929"/>
          </a:xfrm>
          <a:prstGeom prst="line">
            <a:avLst/>
          </a:prstGeom>
          <a:ln w="25400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3" idx="6"/>
            <a:endCxn id="96" idx="1"/>
          </p:cNvCxnSpPr>
          <p:nvPr/>
        </p:nvCxnSpPr>
        <p:spPr>
          <a:xfrm>
            <a:off x="6072966" y="4748010"/>
            <a:ext cx="1877102" cy="495"/>
          </a:xfrm>
          <a:prstGeom prst="line">
            <a:avLst/>
          </a:prstGeom>
          <a:ln w="25400">
            <a:solidFill>
              <a:srgbClr val="33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39" idx="3"/>
            <a:endCxn id="16" idx="2"/>
          </p:cNvCxnSpPr>
          <p:nvPr/>
        </p:nvCxnSpPr>
        <p:spPr>
          <a:xfrm>
            <a:off x="1320573" y="2457517"/>
            <a:ext cx="1895879" cy="1132512"/>
          </a:xfrm>
          <a:prstGeom prst="line">
            <a:avLst/>
          </a:prstGeom>
          <a:ln w="25400" cmpd="sng">
            <a:solidFill>
              <a:srgbClr val="00FF08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521252" y="3599387"/>
            <a:ext cx="1143000" cy="0"/>
          </a:xfrm>
          <a:prstGeom prst="line">
            <a:avLst/>
          </a:prstGeom>
          <a:ln w="25400">
            <a:solidFill>
              <a:srgbClr val="00FF0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9" idx="7"/>
            <a:endCxn id="17" idx="3"/>
          </p:cNvCxnSpPr>
          <p:nvPr/>
        </p:nvCxnSpPr>
        <p:spPr>
          <a:xfrm flipV="1">
            <a:off x="4867569" y="2662495"/>
            <a:ext cx="685071" cy="712008"/>
          </a:xfrm>
          <a:prstGeom prst="line">
            <a:avLst/>
          </a:prstGeom>
          <a:ln w="25400">
            <a:solidFill>
              <a:srgbClr val="00FF0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7" idx="6"/>
            <a:endCxn id="95" idx="1"/>
          </p:cNvCxnSpPr>
          <p:nvPr/>
        </p:nvCxnSpPr>
        <p:spPr>
          <a:xfrm>
            <a:off x="6072966" y="2446969"/>
            <a:ext cx="1910772" cy="2245"/>
          </a:xfrm>
          <a:prstGeom prst="line">
            <a:avLst/>
          </a:prstGeom>
          <a:ln w="25400">
            <a:solidFill>
              <a:srgbClr val="00FF08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41" idx="3"/>
            <a:endCxn id="14" idx="2"/>
          </p:cNvCxnSpPr>
          <p:nvPr/>
        </p:nvCxnSpPr>
        <p:spPr>
          <a:xfrm flipV="1">
            <a:off x="1305045" y="2443950"/>
            <a:ext cx="1914618" cy="1162596"/>
          </a:xfrm>
          <a:prstGeom prst="line">
            <a:avLst/>
          </a:prstGeom>
          <a:ln w="25400">
            <a:solidFill>
              <a:srgbClr val="FF0000"/>
            </a:solidFill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4" idx="6"/>
            <a:endCxn id="21" idx="2"/>
          </p:cNvCxnSpPr>
          <p:nvPr/>
        </p:nvCxnSpPr>
        <p:spPr>
          <a:xfrm flipV="1">
            <a:off x="3829263" y="2442123"/>
            <a:ext cx="530192" cy="1827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1" idx="5"/>
            <a:endCxn id="56" idx="1"/>
          </p:cNvCxnSpPr>
          <p:nvPr/>
        </p:nvCxnSpPr>
        <p:spPr>
          <a:xfrm>
            <a:off x="4879781" y="2657649"/>
            <a:ext cx="672859" cy="726212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6" idx="6"/>
          </p:cNvCxnSpPr>
          <p:nvPr/>
        </p:nvCxnSpPr>
        <p:spPr>
          <a:xfrm flipV="1">
            <a:off x="6072966" y="3590637"/>
            <a:ext cx="1895244" cy="875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3219663" y="2139150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216452" y="3285229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5463366" y="2142169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4341313" y="4448792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84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prstClr val="black"/>
                </a:solidFill>
              </a:rPr>
              <a:t>Threat model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05" y="2006886"/>
            <a:ext cx="651568" cy="9012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77" y="4293474"/>
            <a:ext cx="651568" cy="9012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77" y="3155915"/>
            <a:ext cx="651568" cy="901262"/>
          </a:xfrm>
          <a:prstGeom prst="rect">
            <a:avLst/>
          </a:prstGeom>
        </p:spPr>
      </p:pic>
      <p:sp>
        <p:nvSpPr>
          <p:cNvPr id="21" name="Oval 42"/>
          <p:cNvSpPr>
            <a:spLocks noChangeArrowheads="1"/>
          </p:cNvSpPr>
          <p:nvPr/>
        </p:nvSpPr>
        <p:spPr bwMode="auto">
          <a:xfrm>
            <a:off x="4359455" y="2137323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Oval 14"/>
          <p:cNvSpPr>
            <a:spLocks noChangeArrowheads="1"/>
          </p:cNvSpPr>
          <p:nvPr/>
        </p:nvSpPr>
        <p:spPr bwMode="auto">
          <a:xfrm>
            <a:off x="5463366" y="3294587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142433" y="5324306"/>
            <a:ext cx="7179395" cy="15880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Global passive (traffic analysis) attack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</a:t>
            </a:r>
            <a:r>
              <a:rPr lang="en-US" sz="2800" dirty="0" smtClean="0">
                <a:solidFill>
                  <a:srgbClr val="000000"/>
                </a:solidFill>
              </a:rPr>
              <a:t>ctive attack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Edge mixes aren’t compromised</a:t>
            </a: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738" y="1998583"/>
            <a:ext cx="651568" cy="90126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68" y="4297874"/>
            <a:ext cx="651568" cy="90126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10" y="3180270"/>
            <a:ext cx="651568" cy="901262"/>
          </a:xfrm>
          <a:prstGeom prst="rect">
            <a:avLst/>
          </a:prstGeom>
        </p:spPr>
      </p:pic>
      <p:cxnSp>
        <p:nvCxnSpPr>
          <p:cNvPr id="99" name="Straight Connector 98"/>
          <p:cNvCxnSpPr/>
          <p:nvPr/>
        </p:nvCxnSpPr>
        <p:spPr>
          <a:xfrm>
            <a:off x="1305045" y="4744105"/>
            <a:ext cx="1914618" cy="416"/>
          </a:xfrm>
          <a:prstGeom prst="line">
            <a:avLst/>
          </a:prstGeom>
          <a:ln w="25400">
            <a:solidFill>
              <a:srgbClr val="3366FF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739989" y="3818255"/>
            <a:ext cx="706053" cy="710740"/>
          </a:xfrm>
          <a:prstGeom prst="line">
            <a:avLst/>
          </a:prstGeom>
          <a:ln w="25400">
            <a:solidFill>
              <a:srgbClr val="336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854869" y="3792855"/>
            <a:ext cx="685071" cy="726929"/>
          </a:xfrm>
          <a:prstGeom prst="line">
            <a:avLst/>
          </a:prstGeom>
          <a:ln w="25400">
            <a:solidFill>
              <a:srgbClr val="336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072966" y="4748010"/>
            <a:ext cx="1877102" cy="495"/>
          </a:xfrm>
          <a:prstGeom prst="line">
            <a:avLst/>
          </a:prstGeom>
          <a:ln w="25400">
            <a:solidFill>
              <a:srgbClr val="3366FF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219663" y="4439721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5463366" y="4443210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347243" y="3285229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516" y="4502235"/>
            <a:ext cx="682236" cy="479839"/>
          </a:xfrm>
          <a:prstGeom prst="rect">
            <a:avLst/>
          </a:prstGeom>
        </p:spPr>
      </p:pic>
      <p:grpSp>
        <p:nvGrpSpPr>
          <p:cNvPr id="130" name="Group 129"/>
          <p:cNvGrpSpPr/>
          <p:nvPr/>
        </p:nvGrpSpPr>
        <p:grpSpPr>
          <a:xfrm>
            <a:off x="6597096" y="3181315"/>
            <a:ext cx="1008677" cy="922756"/>
            <a:chOff x="6075708" y="2026000"/>
            <a:chExt cx="3121386" cy="3086367"/>
          </a:xfrm>
        </p:grpSpPr>
        <p:grpSp>
          <p:nvGrpSpPr>
            <p:cNvPr id="131" name="Group 130"/>
            <p:cNvGrpSpPr/>
            <p:nvPr/>
          </p:nvGrpSpPr>
          <p:grpSpPr>
            <a:xfrm>
              <a:off x="6075708" y="2026000"/>
              <a:ext cx="2491893" cy="1307043"/>
              <a:chOff x="5276555" y="3707871"/>
              <a:chExt cx="2491893" cy="1307043"/>
            </a:xfrm>
          </p:grpSpPr>
          <p:sp>
            <p:nvSpPr>
              <p:cNvPr id="133" name="Rounded Rectangle 132"/>
              <p:cNvSpPr/>
              <p:nvPr/>
            </p:nvSpPr>
            <p:spPr>
              <a:xfrm>
                <a:off x="5276555" y="4210579"/>
                <a:ext cx="109481" cy="8043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Rounded Rectangle 133"/>
              <p:cNvSpPr/>
              <p:nvPr/>
            </p:nvSpPr>
            <p:spPr>
              <a:xfrm>
                <a:off x="5402968" y="4100751"/>
                <a:ext cx="109481" cy="91416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Rounded Rectangle 134"/>
              <p:cNvSpPr/>
              <p:nvPr/>
            </p:nvSpPr>
            <p:spPr>
              <a:xfrm>
                <a:off x="5528912" y="4210578"/>
                <a:ext cx="109481" cy="8043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>
                <a:off x="5652739" y="4519613"/>
                <a:ext cx="109481" cy="495300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>
                <a:off x="5778175" y="3787246"/>
                <a:ext cx="109481" cy="12276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5905175" y="4714346"/>
                <a:ext cx="109481" cy="3005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6030531" y="4139672"/>
                <a:ext cx="109481" cy="8752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>
                <a:off x="6154356" y="3707871"/>
                <a:ext cx="109481" cy="13070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>
                <a:off x="6279712" y="4330171"/>
                <a:ext cx="109481" cy="6847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Rounded Rectangle 141"/>
              <p:cNvSpPr/>
              <p:nvPr/>
            </p:nvSpPr>
            <p:spPr>
              <a:xfrm>
                <a:off x="6405068" y="3901546"/>
                <a:ext cx="109481" cy="111019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6528893" y="4523846"/>
                <a:ext cx="109481" cy="48789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Rounded Rectangle 143"/>
              <p:cNvSpPr/>
              <p:nvPr/>
            </p:nvSpPr>
            <p:spPr>
              <a:xfrm>
                <a:off x="6655893" y="4326996"/>
                <a:ext cx="109481" cy="6847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6781249" y="4546072"/>
                <a:ext cx="109481" cy="465666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Rounded Rectangle 145"/>
              <p:cNvSpPr/>
              <p:nvPr/>
            </p:nvSpPr>
            <p:spPr>
              <a:xfrm>
                <a:off x="6906605" y="4171421"/>
                <a:ext cx="109481" cy="84031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Rounded Rectangle 146"/>
              <p:cNvSpPr/>
              <p:nvPr/>
            </p:nvSpPr>
            <p:spPr>
              <a:xfrm>
                <a:off x="7033605" y="4400021"/>
                <a:ext cx="109481" cy="61171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Rounded Rectangle 147"/>
              <p:cNvSpPr/>
              <p:nvPr/>
            </p:nvSpPr>
            <p:spPr>
              <a:xfrm>
                <a:off x="7157430" y="4358746"/>
                <a:ext cx="109481" cy="6519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Rounded Rectangle 148"/>
              <p:cNvSpPr/>
              <p:nvPr/>
            </p:nvSpPr>
            <p:spPr>
              <a:xfrm>
                <a:off x="7284430" y="3707871"/>
                <a:ext cx="109481" cy="13038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Rounded Rectangle 149"/>
              <p:cNvSpPr/>
              <p:nvPr/>
            </p:nvSpPr>
            <p:spPr>
              <a:xfrm>
                <a:off x="7409786" y="4358746"/>
                <a:ext cx="109481" cy="6519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Rounded Rectangle 150"/>
              <p:cNvSpPr/>
              <p:nvPr/>
            </p:nvSpPr>
            <p:spPr>
              <a:xfrm>
                <a:off x="7533611" y="4476221"/>
                <a:ext cx="109481" cy="534458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Rounded Rectangle 151"/>
              <p:cNvSpPr/>
              <p:nvPr/>
            </p:nvSpPr>
            <p:spPr>
              <a:xfrm>
                <a:off x="7658967" y="4100751"/>
                <a:ext cx="109481" cy="909928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3200" y="3009282"/>
              <a:ext cx="2603894" cy="210308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221244" y="2346013"/>
            <a:ext cx="1167975" cy="859123"/>
            <a:chOff x="2221244" y="2346013"/>
            <a:chExt cx="1167975" cy="859123"/>
          </a:xfrm>
        </p:grpSpPr>
        <p:grpSp>
          <p:nvGrpSpPr>
            <p:cNvPr id="200" name="Group 199"/>
            <p:cNvGrpSpPr/>
            <p:nvPr/>
          </p:nvGrpSpPr>
          <p:grpSpPr>
            <a:xfrm rot="19740000">
              <a:off x="2221244" y="2346013"/>
              <a:ext cx="805256" cy="390777"/>
              <a:chOff x="5276555" y="3707871"/>
              <a:chExt cx="2491893" cy="1307043"/>
            </a:xfrm>
          </p:grpSpPr>
          <p:sp>
            <p:nvSpPr>
              <p:cNvPr id="202" name="Rounded Rectangle 201"/>
              <p:cNvSpPr/>
              <p:nvPr/>
            </p:nvSpPr>
            <p:spPr>
              <a:xfrm>
                <a:off x="5276555" y="4210579"/>
                <a:ext cx="109481" cy="8043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Rounded Rectangle 202"/>
              <p:cNvSpPr/>
              <p:nvPr/>
            </p:nvSpPr>
            <p:spPr>
              <a:xfrm>
                <a:off x="5402968" y="4100751"/>
                <a:ext cx="109481" cy="91416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Rounded Rectangle 203"/>
              <p:cNvSpPr/>
              <p:nvPr/>
            </p:nvSpPr>
            <p:spPr>
              <a:xfrm>
                <a:off x="5528912" y="4210578"/>
                <a:ext cx="109481" cy="8043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Rounded Rectangle 204"/>
              <p:cNvSpPr/>
              <p:nvPr/>
            </p:nvSpPr>
            <p:spPr>
              <a:xfrm>
                <a:off x="5652739" y="4519613"/>
                <a:ext cx="109481" cy="495300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Rounded Rectangle 205"/>
              <p:cNvSpPr/>
              <p:nvPr/>
            </p:nvSpPr>
            <p:spPr>
              <a:xfrm>
                <a:off x="5778175" y="3787246"/>
                <a:ext cx="109481" cy="12276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Rounded Rectangle 206"/>
              <p:cNvSpPr/>
              <p:nvPr/>
            </p:nvSpPr>
            <p:spPr>
              <a:xfrm>
                <a:off x="5905175" y="4714346"/>
                <a:ext cx="109481" cy="3005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Rounded Rectangle 207"/>
              <p:cNvSpPr/>
              <p:nvPr/>
            </p:nvSpPr>
            <p:spPr>
              <a:xfrm>
                <a:off x="6030531" y="4139672"/>
                <a:ext cx="109481" cy="8752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Rounded Rectangle 208"/>
              <p:cNvSpPr/>
              <p:nvPr/>
            </p:nvSpPr>
            <p:spPr>
              <a:xfrm>
                <a:off x="6154356" y="3707871"/>
                <a:ext cx="109481" cy="13070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Rounded Rectangle 209"/>
              <p:cNvSpPr/>
              <p:nvPr/>
            </p:nvSpPr>
            <p:spPr>
              <a:xfrm>
                <a:off x="6279712" y="4330171"/>
                <a:ext cx="109481" cy="6847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Rounded Rectangle 210"/>
              <p:cNvSpPr/>
              <p:nvPr/>
            </p:nvSpPr>
            <p:spPr>
              <a:xfrm>
                <a:off x="6405068" y="3901546"/>
                <a:ext cx="109481" cy="111019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Rounded Rectangle 211"/>
              <p:cNvSpPr/>
              <p:nvPr/>
            </p:nvSpPr>
            <p:spPr>
              <a:xfrm>
                <a:off x="6528893" y="4523846"/>
                <a:ext cx="109481" cy="48789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Rounded Rectangle 212"/>
              <p:cNvSpPr/>
              <p:nvPr/>
            </p:nvSpPr>
            <p:spPr>
              <a:xfrm>
                <a:off x="6655893" y="4326996"/>
                <a:ext cx="109481" cy="6847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Rounded Rectangle 213"/>
              <p:cNvSpPr/>
              <p:nvPr/>
            </p:nvSpPr>
            <p:spPr>
              <a:xfrm>
                <a:off x="6781249" y="4546072"/>
                <a:ext cx="109481" cy="465666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Rounded Rectangle 214"/>
              <p:cNvSpPr/>
              <p:nvPr/>
            </p:nvSpPr>
            <p:spPr>
              <a:xfrm>
                <a:off x="6906605" y="4171421"/>
                <a:ext cx="109481" cy="84031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Rounded Rectangle 215"/>
              <p:cNvSpPr/>
              <p:nvPr/>
            </p:nvSpPr>
            <p:spPr>
              <a:xfrm>
                <a:off x="7033605" y="4400021"/>
                <a:ext cx="109481" cy="61171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Rounded Rectangle 216"/>
              <p:cNvSpPr/>
              <p:nvPr/>
            </p:nvSpPr>
            <p:spPr>
              <a:xfrm>
                <a:off x="7157430" y="4358746"/>
                <a:ext cx="109481" cy="6519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Rounded Rectangle 217"/>
              <p:cNvSpPr/>
              <p:nvPr/>
            </p:nvSpPr>
            <p:spPr>
              <a:xfrm>
                <a:off x="7284430" y="3707871"/>
                <a:ext cx="109481" cy="13038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Rounded Rectangle 218"/>
              <p:cNvSpPr/>
              <p:nvPr/>
            </p:nvSpPr>
            <p:spPr>
              <a:xfrm>
                <a:off x="7409786" y="4358746"/>
                <a:ext cx="109481" cy="6519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Rounded Rectangle 219"/>
              <p:cNvSpPr/>
              <p:nvPr/>
            </p:nvSpPr>
            <p:spPr>
              <a:xfrm>
                <a:off x="7533611" y="4476221"/>
                <a:ext cx="109481" cy="534458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Rounded Rectangle 220"/>
              <p:cNvSpPr/>
              <p:nvPr/>
            </p:nvSpPr>
            <p:spPr>
              <a:xfrm>
                <a:off x="7658967" y="4100751"/>
                <a:ext cx="109481" cy="909928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7770" y="2576360"/>
              <a:ext cx="841449" cy="62877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406739" y="2258727"/>
            <a:ext cx="858722" cy="844499"/>
            <a:chOff x="1406739" y="2258727"/>
            <a:chExt cx="858722" cy="844499"/>
          </a:xfrm>
        </p:grpSpPr>
        <p:grpSp>
          <p:nvGrpSpPr>
            <p:cNvPr id="269" name="Group 268"/>
            <p:cNvGrpSpPr/>
            <p:nvPr/>
          </p:nvGrpSpPr>
          <p:grpSpPr>
            <a:xfrm rot="1860000">
              <a:off x="1406739" y="2258727"/>
              <a:ext cx="805256" cy="390777"/>
              <a:chOff x="5276555" y="3707871"/>
              <a:chExt cx="2491893" cy="1307043"/>
            </a:xfrm>
          </p:grpSpPr>
          <p:sp>
            <p:nvSpPr>
              <p:cNvPr id="271" name="Rounded Rectangle 270"/>
              <p:cNvSpPr/>
              <p:nvPr/>
            </p:nvSpPr>
            <p:spPr>
              <a:xfrm>
                <a:off x="5276555" y="4210579"/>
                <a:ext cx="109481" cy="8043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Rounded Rectangle 271"/>
              <p:cNvSpPr/>
              <p:nvPr/>
            </p:nvSpPr>
            <p:spPr>
              <a:xfrm>
                <a:off x="5402968" y="4100751"/>
                <a:ext cx="109481" cy="91416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Rounded Rectangle 272"/>
              <p:cNvSpPr/>
              <p:nvPr/>
            </p:nvSpPr>
            <p:spPr>
              <a:xfrm>
                <a:off x="5528912" y="4210578"/>
                <a:ext cx="109481" cy="8043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Rounded Rectangle 273"/>
              <p:cNvSpPr/>
              <p:nvPr/>
            </p:nvSpPr>
            <p:spPr>
              <a:xfrm>
                <a:off x="5652739" y="4519613"/>
                <a:ext cx="109481" cy="495300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Rounded Rectangle 274"/>
              <p:cNvSpPr/>
              <p:nvPr/>
            </p:nvSpPr>
            <p:spPr>
              <a:xfrm>
                <a:off x="5778175" y="3787246"/>
                <a:ext cx="109481" cy="122766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Rounded Rectangle 275"/>
              <p:cNvSpPr/>
              <p:nvPr/>
            </p:nvSpPr>
            <p:spPr>
              <a:xfrm>
                <a:off x="5905175" y="4714346"/>
                <a:ext cx="109481" cy="30056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Rounded Rectangle 276"/>
              <p:cNvSpPr/>
              <p:nvPr/>
            </p:nvSpPr>
            <p:spPr>
              <a:xfrm>
                <a:off x="6030531" y="4139672"/>
                <a:ext cx="109481" cy="8752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Rounded Rectangle 277"/>
              <p:cNvSpPr/>
              <p:nvPr/>
            </p:nvSpPr>
            <p:spPr>
              <a:xfrm>
                <a:off x="6154356" y="3707871"/>
                <a:ext cx="109481" cy="13070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Rounded Rectangle 278"/>
              <p:cNvSpPr/>
              <p:nvPr/>
            </p:nvSpPr>
            <p:spPr>
              <a:xfrm>
                <a:off x="6279712" y="4330171"/>
                <a:ext cx="109481" cy="6847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Rounded Rectangle 279"/>
              <p:cNvSpPr/>
              <p:nvPr/>
            </p:nvSpPr>
            <p:spPr>
              <a:xfrm>
                <a:off x="6405068" y="3901546"/>
                <a:ext cx="109481" cy="111019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Rounded Rectangle 280"/>
              <p:cNvSpPr/>
              <p:nvPr/>
            </p:nvSpPr>
            <p:spPr>
              <a:xfrm>
                <a:off x="6528893" y="4523846"/>
                <a:ext cx="109481" cy="48789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Rounded Rectangle 281"/>
              <p:cNvSpPr/>
              <p:nvPr/>
            </p:nvSpPr>
            <p:spPr>
              <a:xfrm>
                <a:off x="6655893" y="4326996"/>
                <a:ext cx="109481" cy="6847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Rounded Rectangle 282"/>
              <p:cNvSpPr/>
              <p:nvPr/>
            </p:nvSpPr>
            <p:spPr>
              <a:xfrm>
                <a:off x="6781249" y="4546072"/>
                <a:ext cx="109481" cy="465666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Rounded Rectangle 283"/>
              <p:cNvSpPr/>
              <p:nvPr/>
            </p:nvSpPr>
            <p:spPr>
              <a:xfrm>
                <a:off x="6906605" y="4171421"/>
                <a:ext cx="109481" cy="84031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Rounded Rectangle 284"/>
              <p:cNvSpPr/>
              <p:nvPr/>
            </p:nvSpPr>
            <p:spPr>
              <a:xfrm>
                <a:off x="7033605" y="4400021"/>
                <a:ext cx="109481" cy="61171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Rounded Rectangle 285"/>
              <p:cNvSpPr/>
              <p:nvPr/>
            </p:nvSpPr>
            <p:spPr>
              <a:xfrm>
                <a:off x="7157430" y="4358746"/>
                <a:ext cx="109481" cy="6519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Rounded Rectangle 286"/>
              <p:cNvSpPr/>
              <p:nvPr/>
            </p:nvSpPr>
            <p:spPr>
              <a:xfrm>
                <a:off x="7284430" y="3707871"/>
                <a:ext cx="109481" cy="130386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Rounded Rectangle 287"/>
              <p:cNvSpPr/>
              <p:nvPr/>
            </p:nvSpPr>
            <p:spPr>
              <a:xfrm>
                <a:off x="7409786" y="4358746"/>
                <a:ext cx="109481" cy="6519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Rounded Rectangle 288"/>
              <p:cNvSpPr/>
              <p:nvPr/>
            </p:nvSpPr>
            <p:spPr>
              <a:xfrm>
                <a:off x="7533611" y="4476221"/>
                <a:ext cx="109481" cy="534458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Rounded Rectangle 289"/>
              <p:cNvSpPr/>
              <p:nvPr/>
            </p:nvSpPr>
            <p:spPr>
              <a:xfrm>
                <a:off x="7658967" y="4100751"/>
                <a:ext cx="109481" cy="909928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70" name="Picture 26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4012" y="2474450"/>
              <a:ext cx="841449" cy="628776"/>
            </a:xfrm>
            <a:prstGeom prst="rect">
              <a:avLst/>
            </a:prstGeom>
          </p:spPr>
        </p:pic>
      </p:grpSp>
      <p:grpSp>
        <p:nvGrpSpPr>
          <p:cNvPr id="291" name="Group 290"/>
          <p:cNvGrpSpPr/>
          <p:nvPr/>
        </p:nvGrpSpPr>
        <p:grpSpPr>
          <a:xfrm>
            <a:off x="3875120" y="2235093"/>
            <a:ext cx="522435" cy="423144"/>
            <a:chOff x="6075708" y="2026000"/>
            <a:chExt cx="3121386" cy="3086367"/>
          </a:xfrm>
        </p:grpSpPr>
        <p:grpSp>
          <p:nvGrpSpPr>
            <p:cNvPr id="292" name="Group 291"/>
            <p:cNvGrpSpPr/>
            <p:nvPr/>
          </p:nvGrpSpPr>
          <p:grpSpPr>
            <a:xfrm>
              <a:off x="6075708" y="2026000"/>
              <a:ext cx="2491893" cy="1307043"/>
              <a:chOff x="5276555" y="3707871"/>
              <a:chExt cx="2491893" cy="1307043"/>
            </a:xfrm>
          </p:grpSpPr>
          <p:sp>
            <p:nvSpPr>
              <p:cNvPr id="294" name="Rounded Rectangle 293"/>
              <p:cNvSpPr/>
              <p:nvPr/>
            </p:nvSpPr>
            <p:spPr>
              <a:xfrm>
                <a:off x="5276555" y="4210579"/>
                <a:ext cx="109481" cy="8043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Rounded Rectangle 294"/>
              <p:cNvSpPr/>
              <p:nvPr/>
            </p:nvSpPr>
            <p:spPr>
              <a:xfrm>
                <a:off x="5402968" y="4100751"/>
                <a:ext cx="109481" cy="91416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Rounded Rectangle 295"/>
              <p:cNvSpPr/>
              <p:nvPr/>
            </p:nvSpPr>
            <p:spPr>
              <a:xfrm>
                <a:off x="5528912" y="4210578"/>
                <a:ext cx="109481" cy="8043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Rounded Rectangle 296"/>
              <p:cNvSpPr/>
              <p:nvPr/>
            </p:nvSpPr>
            <p:spPr>
              <a:xfrm>
                <a:off x="5652739" y="4519613"/>
                <a:ext cx="109481" cy="495300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Rounded Rectangle 297"/>
              <p:cNvSpPr/>
              <p:nvPr/>
            </p:nvSpPr>
            <p:spPr>
              <a:xfrm>
                <a:off x="5778175" y="3787246"/>
                <a:ext cx="109481" cy="12276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Rounded Rectangle 298"/>
              <p:cNvSpPr/>
              <p:nvPr/>
            </p:nvSpPr>
            <p:spPr>
              <a:xfrm>
                <a:off x="5905175" y="4714346"/>
                <a:ext cx="109481" cy="3005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Rounded Rectangle 299"/>
              <p:cNvSpPr/>
              <p:nvPr/>
            </p:nvSpPr>
            <p:spPr>
              <a:xfrm>
                <a:off x="6030531" y="4139672"/>
                <a:ext cx="109481" cy="8752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Rounded Rectangle 300"/>
              <p:cNvSpPr/>
              <p:nvPr/>
            </p:nvSpPr>
            <p:spPr>
              <a:xfrm>
                <a:off x="6154356" y="3707871"/>
                <a:ext cx="109481" cy="13070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Rounded Rectangle 301"/>
              <p:cNvSpPr/>
              <p:nvPr/>
            </p:nvSpPr>
            <p:spPr>
              <a:xfrm>
                <a:off x="6279712" y="4330171"/>
                <a:ext cx="109481" cy="6847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Rounded Rectangle 302"/>
              <p:cNvSpPr/>
              <p:nvPr/>
            </p:nvSpPr>
            <p:spPr>
              <a:xfrm>
                <a:off x="6405068" y="3901546"/>
                <a:ext cx="109481" cy="111019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Rounded Rectangle 303"/>
              <p:cNvSpPr/>
              <p:nvPr/>
            </p:nvSpPr>
            <p:spPr>
              <a:xfrm>
                <a:off x="6528893" y="4523846"/>
                <a:ext cx="109481" cy="48789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Rounded Rectangle 304"/>
              <p:cNvSpPr/>
              <p:nvPr/>
            </p:nvSpPr>
            <p:spPr>
              <a:xfrm>
                <a:off x="6655893" y="4326996"/>
                <a:ext cx="109481" cy="6847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Rounded Rectangle 305"/>
              <p:cNvSpPr/>
              <p:nvPr/>
            </p:nvSpPr>
            <p:spPr>
              <a:xfrm>
                <a:off x="6781249" y="4546072"/>
                <a:ext cx="109481" cy="465666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Rounded Rectangle 306"/>
              <p:cNvSpPr/>
              <p:nvPr/>
            </p:nvSpPr>
            <p:spPr>
              <a:xfrm>
                <a:off x="6906605" y="4171421"/>
                <a:ext cx="109481" cy="84031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Rounded Rectangle 307"/>
              <p:cNvSpPr/>
              <p:nvPr/>
            </p:nvSpPr>
            <p:spPr>
              <a:xfrm>
                <a:off x="7033605" y="4400021"/>
                <a:ext cx="109481" cy="61171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Rounded Rectangle 308"/>
              <p:cNvSpPr/>
              <p:nvPr/>
            </p:nvSpPr>
            <p:spPr>
              <a:xfrm>
                <a:off x="7157430" y="4358746"/>
                <a:ext cx="109481" cy="6519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Rounded Rectangle 309"/>
              <p:cNvSpPr/>
              <p:nvPr/>
            </p:nvSpPr>
            <p:spPr>
              <a:xfrm>
                <a:off x="7284430" y="3707871"/>
                <a:ext cx="109481" cy="13038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Rounded Rectangle 310"/>
              <p:cNvSpPr/>
              <p:nvPr/>
            </p:nvSpPr>
            <p:spPr>
              <a:xfrm>
                <a:off x="7409786" y="4358746"/>
                <a:ext cx="109481" cy="6519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Rounded Rectangle 311"/>
              <p:cNvSpPr/>
              <p:nvPr/>
            </p:nvSpPr>
            <p:spPr>
              <a:xfrm>
                <a:off x="7533611" y="4476221"/>
                <a:ext cx="109481" cy="534458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Rounded Rectangle 312"/>
              <p:cNvSpPr/>
              <p:nvPr/>
            </p:nvSpPr>
            <p:spPr>
              <a:xfrm>
                <a:off x="7658967" y="4100751"/>
                <a:ext cx="109481" cy="909928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93" name="Picture 29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3200" y="3009282"/>
              <a:ext cx="2603894" cy="2103085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881180" y="3366031"/>
            <a:ext cx="518863" cy="415686"/>
            <a:chOff x="3874830" y="3366031"/>
            <a:chExt cx="518863" cy="415686"/>
          </a:xfrm>
        </p:grpSpPr>
        <p:grpSp>
          <p:nvGrpSpPr>
            <p:cNvPr id="315" name="Group 314"/>
            <p:cNvGrpSpPr/>
            <p:nvPr/>
          </p:nvGrpSpPr>
          <p:grpSpPr>
            <a:xfrm>
              <a:off x="3874830" y="3366031"/>
              <a:ext cx="417075" cy="179197"/>
              <a:chOff x="5276555" y="3707871"/>
              <a:chExt cx="2491893" cy="1307043"/>
            </a:xfrm>
          </p:grpSpPr>
          <p:sp>
            <p:nvSpPr>
              <p:cNvPr id="317" name="Rounded Rectangle 316"/>
              <p:cNvSpPr/>
              <p:nvPr/>
            </p:nvSpPr>
            <p:spPr>
              <a:xfrm>
                <a:off x="5276555" y="4210579"/>
                <a:ext cx="109481" cy="8043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Rounded Rectangle 317"/>
              <p:cNvSpPr/>
              <p:nvPr/>
            </p:nvSpPr>
            <p:spPr>
              <a:xfrm>
                <a:off x="5402968" y="4100751"/>
                <a:ext cx="109481" cy="91416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Rounded Rectangle 318"/>
              <p:cNvSpPr/>
              <p:nvPr/>
            </p:nvSpPr>
            <p:spPr>
              <a:xfrm>
                <a:off x="5528912" y="4210578"/>
                <a:ext cx="109481" cy="8043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Rounded Rectangle 319"/>
              <p:cNvSpPr/>
              <p:nvPr/>
            </p:nvSpPr>
            <p:spPr>
              <a:xfrm>
                <a:off x="5652739" y="4519613"/>
                <a:ext cx="109481" cy="495300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Rounded Rectangle 320"/>
              <p:cNvSpPr/>
              <p:nvPr/>
            </p:nvSpPr>
            <p:spPr>
              <a:xfrm>
                <a:off x="5778175" y="3787246"/>
                <a:ext cx="109481" cy="122766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Rounded Rectangle 321"/>
              <p:cNvSpPr/>
              <p:nvPr/>
            </p:nvSpPr>
            <p:spPr>
              <a:xfrm>
                <a:off x="5905175" y="4714346"/>
                <a:ext cx="109481" cy="30056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Rounded Rectangle 322"/>
              <p:cNvSpPr/>
              <p:nvPr/>
            </p:nvSpPr>
            <p:spPr>
              <a:xfrm>
                <a:off x="6030531" y="4139672"/>
                <a:ext cx="109481" cy="8752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Rounded Rectangle 323"/>
              <p:cNvSpPr/>
              <p:nvPr/>
            </p:nvSpPr>
            <p:spPr>
              <a:xfrm>
                <a:off x="6154356" y="3707871"/>
                <a:ext cx="109481" cy="13070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Rounded Rectangle 324"/>
              <p:cNvSpPr/>
              <p:nvPr/>
            </p:nvSpPr>
            <p:spPr>
              <a:xfrm>
                <a:off x="6279712" y="4330171"/>
                <a:ext cx="109481" cy="6847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Rounded Rectangle 325"/>
              <p:cNvSpPr/>
              <p:nvPr/>
            </p:nvSpPr>
            <p:spPr>
              <a:xfrm>
                <a:off x="6405068" y="3901546"/>
                <a:ext cx="109481" cy="111019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Rounded Rectangle 326"/>
              <p:cNvSpPr/>
              <p:nvPr/>
            </p:nvSpPr>
            <p:spPr>
              <a:xfrm>
                <a:off x="6528893" y="4523846"/>
                <a:ext cx="109481" cy="48789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Rounded Rectangle 327"/>
              <p:cNvSpPr/>
              <p:nvPr/>
            </p:nvSpPr>
            <p:spPr>
              <a:xfrm>
                <a:off x="6655893" y="4326996"/>
                <a:ext cx="109481" cy="6847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Rounded Rectangle 328"/>
              <p:cNvSpPr/>
              <p:nvPr/>
            </p:nvSpPr>
            <p:spPr>
              <a:xfrm>
                <a:off x="6781249" y="4546072"/>
                <a:ext cx="109481" cy="465666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Rounded Rectangle 329"/>
              <p:cNvSpPr/>
              <p:nvPr/>
            </p:nvSpPr>
            <p:spPr>
              <a:xfrm>
                <a:off x="6906605" y="4171421"/>
                <a:ext cx="109481" cy="84031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Rounded Rectangle 330"/>
              <p:cNvSpPr/>
              <p:nvPr/>
            </p:nvSpPr>
            <p:spPr>
              <a:xfrm>
                <a:off x="7033605" y="4400021"/>
                <a:ext cx="109481" cy="61171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Rounded Rectangle 331"/>
              <p:cNvSpPr/>
              <p:nvPr/>
            </p:nvSpPr>
            <p:spPr>
              <a:xfrm>
                <a:off x="7157430" y="4358746"/>
                <a:ext cx="109481" cy="6519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Rounded Rectangle 332"/>
              <p:cNvSpPr/>
              <p:nvPr/>
            </p:nvSpPr>
            <p:spPr>
              <a:xfrm>
                <a:off x="7284430" y="3707871"/>
                <a:ext cx="109481" cy="130386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Rounded Rectangle 333"/>
              <p:cNvSpPr/>
              <p:nvPr/>
            </p:nvSpPr>
            <p:spPr>
              <a:xfrm>
                <a:off x="7409786" y="4358746"/>
                <a:ext cx="109481" cy="6519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Rounded Rectangle 334"/>
              <p:cNvSpPr/>
              <p:nvPr/>
            </p:nvSpPr>
            <p:spPr>
              <a:xfrm>
                <a:off x="7533611" y="4476221"/>
                <a:ext cx="109481" cy="534458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Rounded Rectangle 335"/>
              <p:cNvSpPr/>
              <p:nvPr/>
            </p:nvSpPr>
            <p:spPr>
              <a:xfrm>
                <a:off x="7658967" y="4100751"/>
                <a:ext cx="109481" cy="909928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16" name="Picture 3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7872" y="3493382"/>
              <a:ext cx="435821" cy="288335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5085216" y="3853015"/>
            <a:ext cx="381000" cy="502989"/>
            <a:chOff x="5085216" y="3853015"/>
            <a:chExt cx="381000" cy="502989"/>
          </a:xfrm>
        </p:grpSpPr>
        <p:grpSp>
          <p:nvGrpSpPr>
            <p:cNvPr id="407" name="Group 406"/>
            <p:cNvGrpSpPr/>
            <p:nvPr/>
          </p:nvGrpSpPr>
          <p:grpSpPr>
            <a:xfrm rot="2760000">
              <a:off x="5082190" y="3971954"/>
              <a:ext cx="417075" cy="179197"/>
              <a:chOff x="5276555" y="3707871"/>
              <a:chExt cx="2491893" cy="1307043"/>
            </a:xfrm>
          </p:grpSpPr>
          <p:sp>
            <p:nvSpPr>
              <p:cNvPr id="409" name="Rounded Rectangle 408"/>
              <p:cNvSpPr/>
              <p:nvPr/>
            </p:nvSpPr>
            <p:spPr>
              <a:xfrm>
                <a:off x="5276555" y="4210579"/>
                <a:ext cx="109481" cy="8043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Rounded Rectangle 409"/>
              <p:cNvSpPr/>
              <p:nvPr/>
            </p:nvSpPr>
            <p:spPr>
              <a:xfrm>
                <a:off x="5402968" y="4100751"/>
                <a:ext cx="109481" cy="91416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Rounded Rectangle 410"/>
              <p:cNvSpPr/>
              <p:nvPr/>
            </p:nvSpPr>
            <p:spPr>
              <a:xfrm>
                <a:off x="5528912" y="4210578"/>
                <a:ext cx="109481" cy="8043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Rounded Rectangle 411"/>
              <p:cNvSpPr/>
              <p:nvPr/>
            </p:nvSpPr>
            <p:spPr>
              <a:xfrm>
                <a:off x="5652739" y="4519613"/>
                <a:ext cx="109481" cy="495300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Rounded Rectangle 412"/>
              <p:cNvSpPr/>
              <p:nvPr/>
            </p:nvSpPr>
            <p:spPr>
              <a:xfrm>
                <a:off x="5778175" y="3787246"/>
                <a:ext cx="109481" cy="122766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Rounded Rectangle 413"/>
              <p:cNvSpPr/>
              <p:nvPr/>
            </p:nvSpPr>
            <p:spPr>
              <a:xfrm>
                <a:off x="5905175" y="4714346"/>
                <a:ext cx="109481" cy="30056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Rounded Rectangle 414"/>
              <p:cNvSpPr/>
              <p:nvPr/>
            </p:nvSpPr>
            <p:spPr>
              <a:xfrm>
                <a:off x="6030531" y="4139672"/>
                <a:ext cx="109481" cy="8752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Rounded Rectangle 415"/>
              <p:cNvSpPr/>
              <p:nvPr/>
            </p:nvSpPr>
            <p:spPr>
              <a:xfrm>
                <a:off x="6154356" y="3707871"/>
                <a:ext cx="109481" cy="13070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Rounded Rectangle 416"/>
              <p:cNvSpPr/>
              <p:nvPr/>
            </p:nvSpPr>
            <p:spPr>
              <a:xfrm>
                <a:off x="6279712" y="4330171"/>
                <a:ext cx="109481" cy="6847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Rounded Rectangle 417"/>
              <p:cNvSpPr/>
              <p:nvPr/>
            </p:nvSpPr>
            <p:spPr>
              <a:xfrm>
                <a:off x="6405068" y="3901546"/>
                <a:ext cx="109481" cy="111019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Rounded Rectangle 418"/>
              <p:cNvSpPr/>
              <p:nvPr/>
            </p:nvSpPr>
            <p:spPr>
              <a:xfrm>
                <a:off x="6528893" y="4523846"/>
                <a:ext cx="109481" cy="48789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Rounded Rectangle 419"/>
              <p:cNvSpPr/>
              <p:nvPr/>
            </p:nvSpPr>
            <p:spPr>
              <a:xfrm>
                <a:off x="6655893" y="4326996"/>
                <a:ext cx="109481" cy="6847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Rounded Rectangle 420"/>
              <p:cNvSpPr/>
              <p:nvPr/>
            </p:nvSpPr>
            <p:spPr>
              <a:xfrm>
                <a:off x="6781249" y="4546072"/>
                <a:ext cx="109481" cy="465666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Rounded Rectangle 421"/>
              <p:cNvSpPr/>
              <p:nvPr/>
            </p:nvSpPr>
            <p:spPr>
              <a:xfrm>
                <a:off x="6906605" y="4171421"/>
                <a:ext cx="109481" cy="84031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Rounded Rectangle 422"/>
              <p:cNvSpPr/>
              <p:nvPr/>
            </p:nvSpPr>
            <p:spPr>
              <a:xfrm>
                <a:off x="7033605" y="4400021"/>
                <a:ext cx="109481" cy="61171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Rounded Rectangle 423"/>
              <p:cNvSpPr/>
              <p:nvPr/>
            </p:nvSpPr>
            <p:spPr>
              <a:xfrm>
                <a:off x="7157430" y="4358746"/>
                <a:ext cx="109481" cy="6519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Rounded Rectangle 424"/>
              <p:cNvSpPr/>
              <p:nvPr/>
            </p:nvSpPr>
            <p:spPr>
              <a:xfrm>
                <a:off x="7284430" y="3707871"/>
                <a:ext cx="109481" cy="130386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Rounded Rectangle 425"/>
              <p:cNvSpPr/>
              <p:nvPr/>
            </p:nvSpPr>
            <p:spPr>
              <a:xfrm>
                <a:off x="7409786" y="4358746"/>
                <a:ext cx="109481" cy="6519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Rounded Rectangle 426"/>
              <p:cNvSpPr/>
              <p:nvPr/>
            </p:nvSpPr>
            <p:spPr>
              <a:xfrm>
                <a:off x="7533611" y="4476221"/>
                <a:ext cx="109481" cy="534458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Rounded Rectangle 427"/>
              <p:cNvSpPr/>
              <p:nvPr/>
            </p:nvSpPr>
            <p:spPr>
              <a:xfrm>
                <a:off x="7658967" y="4100751"/>
                <a:ext cx="109481" cy="909928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08" name="Picture 40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5216" y="4055014"/>
              <a:ext cx="381000" cy="300990"/>
            </a:xfrm>
            <a:prstGeom prst="rect">
              <a:avLst/>
            </a:prstGeom>
          </p:spPr>
        </p:pic>
      </p:grpSp>
      <p:grpSp>
        <p:nvGrpSpPr>
          <p:cNvPr id="452" name="Group 451"/>
          <p:cNvGrpSpPr/>
          <p:nvPr/>
        </p:nvGrpSpPr>
        <p:grpSpPr>
          <a:xfrm>
            <a:off x="5298270" y="2925709"/>
            <a:ext cx="381000" cy="493510"/>
            <a:chOff x="5108686" y="3853015"/>
            <a:chExt cx="381000" cy="493510"/>
          </a:xfrm>
        </p:grpSpPr>
        <p:grpSp>
          <p:nvGrpSpPr>
            <p:cNvPr id="453" name="Group 452"/>
            <p:cNvGrpSpPr/>
            <p:nvPr/>
          </p:nvGrpSpPr>
          <p:grpSpPr>
            <a:xfrm rot="2760000">
              <a:off x="5082190" y="3971954"/>
              <a:ext cx="417075" cy="179197"/>
              <a:chOff x="5276555" y="3707871"/>
              <a:chExt cx="2491893" cy="1307043"/>
            </a:xfrm>
          </p:grpSpPr>
          <p:sp>
            <p:nvSpPr>
              <p:cNvPr id="455" name="Rounded Rectangle 454"/>
              <p:cNvSpPr/>
              <p:nvPr/>
            </p:nvSpPr>
            <p:spPr>
              <a:xfrm>
                <a:off x="5276555" y="4210579"/>
                <a:ext cx="109481" cy="8043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Rounded Rectangle 455"/>
              <p:cNvSpPr/>
              <p:nvPr/>
            </p:nvSpPr>
            <p:spPr>
              <a:xfrm>
                <a:off x="5402968" y="4100751"/>
                <a:ext cx="109481" cy="91416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Rounded Rectangle 456"/>
              <p:cNvSpPr/>
              <p:nvPr/>
            </p:nvSpPr>
            <p:spPr>
              <a:xfrm>
                <a:off x="5528912" y="4210578"/>
                <a:ext cx="109481" cy="8043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Rounded Rectangle 457"/>
              <p:cNvSpPr/>
              <p:nvPr/>
            </p:nvSpPr>
            <p:spPr>
              <a:xfrm>
                <a:off x="5652739" y="4519613"/>
                <a:ext cx="109481" cy="495300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Rounded Rectangle 458"/>
              <p:cNvSpPr/>
              <p:nvPr/>
            </p:nvSpPr>
            <p:spPr>
              <a:xfrm>
                <a:off x="5778175" y="3787246"/>
                <a:ext cx="109481" cy="12276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Rounded Rectangle 459"/>
              <p:cNvSpPr/>
              <p:nvPr/>
            </p:nvSpPr>
            <p:spPr>
              <a:xfrm>
                <a:off x="5905175" y="4714346"/>
                <a:ext cx="109481" cy="3005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Rounded Rectangle 460"/>
              <p:cNvSpPr/>
              <p:nvPr/>
            </p:nvSpPr>
            <p:spPr>
              <a:xfrm>
                <a:off x="6030531" y="4139672"/>
                <a:ext cx="109481" cy="8752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Rounded Rectangle 461"/>
              <p:cNvSpPr/>
              <p:nvPr/>
            </p:nvSpPr>
            <p:spPr>
              <a:xfrm>
                <a:off x="6154356" y="3707871"/>
                <a:ext cx="109481" cy="13070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Rounded Rectangle 462"/>
              <p:cNvSpPr/>
              <p:nvPr/>
            </p:nvSpPr>
            <p:spPr>
              <a:xfrm>
                <a:off x="6279712" y="4330171"/>
                <a:ext cx="109481" cy="6847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Rounded Rectangle 463"/>
              <p:cNvSpPr/>
              <p:nvPr/>
            </p:nvSpPr>
            <p:spPr>
              <a:xfrm>
                <a:off x="6405068" y="3901546"/>
                <a:ext cx="109481" cy="111019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Rounded Rectangle 464"/>
              <p:cNvSpPr/>
              <p:nvPr/>
            </p:nvSpPr>
            <p:spPr>
              <a:xfrm>
                <a:off x="6528893" y="4523846"/>
                <a:ext cx="109481" cy="48789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Rounded Rectangle 465"/>
              <p:cNvSpPr/>
              <p:nvPr/>
            </p:nvSpPr>
            <p:spPr>
              <a:xfrm>
                <a:off x="6655893" y="4326996"/>
                <a:ext cx="109481" cy="684742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Rounded Rectangle 466"/>
              <p:cNvSpPr/>
              <p:nvPr/>
            </p:nvSpPr>
            <p:spPr>
              <a:xfrm>
                <a:off x="6781249" y="4546072"/>
                <a:ext cx="109481" cy="465666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Rounded Rectangle 467"/>
              <p:cNvSpPr/>
              <p:nvPr/>
            </p:nvSpPr>
            <p:spPr>
              <a:xfrm>
                <a:off x="6906605" y="4171421"/>
                <a:ext cx="109481" cy="84031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Rounded Rectangle 468"/>
              <p:cNvSpPr/>
              <p:nvPr/>
            </p:nvSpPr>
            <p:spPr>
              <a:xfrm>
                <a:off x="7033605" y="4400021"/>
                <a:ext cx="109481" cy="61171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Rounded Rectangle 469"/>
              <p:cNvSpPr/>
              <p:nvPr/>
            </p:nvSpPr>
            <p:spPr>
              <a:xfrm>
                <a:off x="7157430" y="4358746"/>
                <a:ext cx="109481" cy="6519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Rounded Rectangle 470"/>
              <p:cNvSpPr/>
              <p:nvPr/>
            </p:nvSpPr>
            <p:spPr>
              <a:xfrm>
                <a:off x="7284430" y="3707871"/>
                <a:ext cx="109481" cy="1303867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Rounded Rectangle 471"/>
              <p:cNvSpPr/>
              <p:nvPr/>
            </p:nvSpPr>
            <p:spPr>
              <a:xfrm>
                <a:off x="7409786" y="4358746"/>
                <a:ext cx="109481" cy="651933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Rounded Rectangle 472"/>
              <p:cNvSpPr/>
              <p:nvPr/>
            </p:nvSpPr>
            <p:spPr>
              <a:xfrm>
                <a:off x="7533611" y="4476221"/>
                <a:ext cx="109481" cy="534458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Rounded Rectangle 473"/>
              <p:cNvSpPr/>
              <p:nvPr/>
            </p:nvSpPr>
            <p:spPr>
              <a:xfrm>
                <a:off x="7658967" y="4100751"/>
                <a:ext cx="109481" cy="909928"/>
              </a:xfrm>
              <a:prstGeom prst="roundRect">
                <a:avLst/>
              </a:prstGeom>
              <a:solidFill>
                <a:srgbClr val="FF00F7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54" name="Picture 4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8686" y="4045535"/>
              <a:ext cx="381000" cy="30099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3766158" y="4007481"/>
            <a:ext cx="606076" cy="373038"/>
            <a:chOff x="3766158" y="4007481"/>
            <a:chExt cx="606076" cy="373038"/>
          </a:xfrm>
        </p:grpSpPr>
        <p:grpSp>
          <p:nvGrpSpPr>
            <p:cNvPr id="361" name="Group 360"/>
            <p:cNvGrpSpPr/>
            <p:nvPr/>
          </p:nvGrpSpPr>
          <p:grpSpPr>
            <a:xfrm rot="18900000">
              <a:off x="3766158" y="4007481"/>
              <a:ext cx="417075" cy="179197"/>
              <a:chOff x="5276555" y="3707871"/>
              <a:chExt cx="2491893" cy="1307043"/>
            </a:xfrm>
          </p:grpSpPr>
          <p:sp>
            <p:nvSpPr>
              <p:cNvPr id="363" name="Rounded Rectangle 362"/>
              <p:cNvSpPr/>
              <p:nvPr/>
            </p:nvSpPr>
            <p:spPr>
              <a:xfrm>
                <a:off x="5276555" y="4210579"/>
                <a:ext cx="109481" cy="8043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Rounded Rectangle 363"/>
              <p:cNvSpPr/>
              <p:nvPr/>
            </p:nvSpPr>
            <p:spPr>
              <a:xfrm>
                <a:off x="5402968" y="4100751"/>
                <a:ext cx="109481" cy="91416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Rounded Rectangle 364"/>
              <p:cNvSpPr/>
              <p:nvPr/>
            </p:nvSpPr>
            <p:spPr>
              <a:xfrm>
                <a:off x="5528912" y="4210578"/>
                <a:ext cx="109481" cy="8043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Rounded Rectangle 365"/>
              <p:cNvSpPr/>
              <p:nvPr/>
            </p:nvSpPr>
            <p:spPr>
              <a:xfrm>
                <a:off x="5652739" y="4519613"/>
                <a:ext cx="109481" cy="495300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Rounded Rectangle 366"/>
              <p:cNvSpPr/>
              <p:nvPr/>
            </p:nvSpPr>
            <p:spPr>
              <a:xfrm>
                <a:off x="5778175" y="3787246"/>
                <a:ext cx="109481" cy="122766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Rounded Rectangle 367"/>
              <p:cNvSpPr/>
              <p:nvPr/>
            </p:nvSpPr>
            <p:spPr>
              <a:xfrm>
                <a:off x="5905175" y="4714346"/>
                <a:ext cx="109481" cy="30056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Rounded Rectangle 368"/>
              <p:cNvSpPr/>
              <p:nvPr/>
            </p:nvSpPr>
            <p:spPr>
              <a:xfrm>
                <a:off x="6030531" y="4139672"/>
                <a:ext cx="109481" cy="8752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ounded Rectangle 369"/>
              <p:cNvSpPr/>
              <p:nvPr/>
            </p:nvSpPr>
            <p:spPr>
              <a:xfrm>
                <a:off x="6154356" y="3707871"/>
                <a:ext cx="109481" cy="13070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ounded Rectangle 370"/>
              <p:cNvSpPr/>
              <p:nvPr/>
            </p:nvSpPr>
            <p:spPr>
              <a:xfrm>
                <a:off x="6279712" y="4330171"/>
                <a:ext cx="109481" cy="6847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Rounded Rectangle 371"/>
              <p:cNvSpPr/>
              <p:nvPr/>
            </p:nvSpPr>
            <p:spPr>
              <a:xfrm>
                <a:off x="6405068" y="3901546"/>
                <a:ext cx="109481" cy="111019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Rounded Rectangle 372"/>
              <p:cNvSpPr/>
              <p:nvPr/>
            </p:nvSpPr>
            <p:spPr>
              <a:xfrm>
                <a:off x="6528893" y="4523846"/>
                <a:ext cx="109481" cy="48789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Rounded Rectangle 373"/>
              <p:cNvSpPr/>
              <p:nvPr/>
            </p:nvSpPr>
            <p:spPr>
              <a:xfrm>
                <a:off x="6655893" y="4326996"/>
                <a:ext cx="109481" cy="6847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Rounded Rectangle 374"/>
              <p:cNvSpPr/>
              <p:nvPr/>
            </p:nvSpPr>
            <p:spPr>
              <a:xfrm>
                <a:off x="6781249" y="4546072"/>
                <a:ext cx="109481" cy="465666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6906605" y="4171421"/>
                <a:ext cx="109481" cy="84031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Rounded Rectangle 376"/>
              <p:cNvSpPr/>
              <p:nvPr/>
            </p:nvSpPr>
            <p:spPr>
              <a:xfrm>
                <a:off x="7033605" y="4400021"/>
                <a:ext cx="109481" cy="61171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Rounded Rectangle 377"/>
              <p:cNvSpPr/>
              <p:nvPr/>
            </p:nvSpPr>
            <p:spPr>
              <a:xfrm>
                <a:off x="7157430" y="4358746"/>
                <a:ext cx="109481" cy="6519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Rounded Rectangle 378"/>
              <p:cNvSpPr/>
              <p:nvPr/>
            </p:nvSpPr>
            <p:spPr>
              <a:xfrm>
                <a:off x="7284430" y="3707871"/>
                <a:ext cx="109481" cy="130386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Rounded Rectangle 379"/>
              <p:cNvSpPr/>
              <p:nvPr/>
            </p:nvSpPr>
            <p:spPr>
              <a:xfrm>
                <a:off x="7409786" y="4358746"/>
                <a:ext cx="109481" cy="6519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Rounded Rectangle 380"/>
              <p:cNvSpPr/>
              <p:nvPr/>
            </p:nvSpPr>
            <p:spPr>
              <a:xfrm>
                <a:off x="7533611" y="4476221"/>
                <a:ext cx="109481" cy="534458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Rounded Rectangle 381"/>
              <p:cNvSpPr/>
              <p:nvPr/>
            </p:nvSpPr>
            <p:spPr>
              <a:xfrm>
                <a:off x="7658967" y="4100751"/>
                <a:ext cx="109481" cy="909928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6413" y="4092184"/>
              <a:ext cx="435821" cy="28833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726350" y="3005251"/>
            <a:ext cx="636852" cy="359397"/>
            <a:chOff x="4726350" y="3005251"/>
            <a:chExt cx="636852" cy="359397"/>
          </a:xfrm>
        </p:grpSpPr>
        <p:grpSp>
          <p:nvGrpSpPr>
            <p:cNvPr id="501" name="Group 500"/>
            <p:cNvGrpSpPr/>
            <p:nvPr/>
          </p:nvGrpSpPr>
          <p:grpSpPr>
            <a:xfrm rot="18900000">
              <a:off x="4726350" y="3005251"/>
              <a:ext cx="417075" cy="179197"/>
              <a:chOff x="5276555" y="3707871"/>
              <a:chExt cx="2491893" cy="1307043"/>
            </a:xfrm>
          </p:grpSpPr>
          <p:sp>
            <p:nvSpPr>
              <p:cNvPr id="503" name="Rounded Rectangle 502"/>
              <p:cNvSpPr/>
              <p:nvPr/>
            </p:nvSpPr>
            <p:spPr>
              <a:xfrm>
                <a:off x="5276555" y="4210579"/>
                <a:ext cx="109481" cy="8043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Rounded Rectangle 503"/>
              <p:cNvSpPr/>
              <p:nvPr/>
            </p:nvSpPr>
            <p:spPr>
              <a:xfrm>
                <a:off x="5402968" y="4100751"/>
                <a:ext cx="109481" cy="91416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Rounded Rectangle 504"/>
              <p:cNvSpPr/>
              <p:nvPr/>
            </p:nvSpPr>
            <p:spPr>
              <a:xfrm>
                <a:off x="5528912" y="4210578"/>
                <a:ext cx="109481" cy="8043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Rounded Rectangle 505"/>
              <p:cNvSpPr/>
              <p:nvPr/>
            </p:nvSpPr>
            <p:spPr>
              <a:xfrm>
                <a:off x="5652739" y="4519613"/>
                <a:ext cx="109481" cy="495300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Rounded Rectangle 506"/>
              <p:cNvSpPr/>
              <p:nvPr/>
            </p:nvSpPr>
            <p:spPr>
              <a:xfrm>
                <a:off x="5778175" y="3787246"/>
                <a:ext cx="109481" cy="122766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Rounded Rectangle 507"/>
              <p:cNvSpPr/>
              <p:nvPr/>
            </p:nvSpPr>
            <p:spPr>
              <a:xfrm>
                <a:off x="5905175" y="4714346"/>
                <a:ext cx="109481" cy="30056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Rounded Rectangle 508"/>
              <p:cNvSpPr/>
              <p:nvPr/>
            </p:nvSpPr>
            <p:spPr>
              <a:xfrm>
                <a:off x="6030531" y="4139672"/>
                <a:ext cx="109481" cy="8752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Rounded Rectangle 509"/>
              <p:cNvSpPr/>
              <p:nvPr/>
            </p:nvSpPr>
            <p:spPr>
              <a:xfrm>
                <a:off x="6154356" y="3707871"/>
                <a:ext cx="109481" cy="13070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Rounded Rectangle 510"/>
              <p:cNvSpPr/>
              <p:nvPr/>
            </p:nvSpPr>
            <p:spPr>
              <a:xfrm>
                <a:off x="6279712" y="4330171"/>
                <a:ext cx="109481" cy="6847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Rounded Rectangle 511"/>
              <p:cNvSpPr/>
              <p:nvPr/>
            </p:nvSpPr>
            <p:spPr>
              <a:xfrm>
                <a:off x="6405068" y="3901546"/>
                <a:ext cx="109481" cy="111019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Rounded Rectangle 512"/>
              <p:cNvSpPr/>
              <p:nvPr/>
            </p:nvSpPr>
            <p:spPr>
              <a:xfrm>
                <a:off x="6528893" y="4523846"/>
                <a:ext cx="109481" cy="48789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Rounded Rectangle 513"/>
              <p:cNvSpPr/>
              <p:nvPr/>
            </p:nvSpPr>
            <p:spPr>
              <a:xfrm>
                <a:off x="6655893" y="4326996"/>
                <a:ext cx="109481" cy="6847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Rounded Rectangle 514"/>
              <p:cNvSpPr/>
              <p:nvPr/>
            </p:nvSpPr>
            <p:spPr>
              <a:xfrm>
                <a:off x="6781249" y="4546072"/>
                <a:ext cx="109481" cy="465666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Rounded Rectangle 515"/>
              <p:cNvSpPr/>
              <p:nvPr/>
            </p:nvSpPr>
            <p:spPr>
              <a:xfrm>
                <a:off x="6906605" y="4171421"/>
                <a:ext cx="109481" cy="84031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Rounded Rectangle 516"/>
              <p:cNvSpPr/>
              <p:nvPr/>
            </p:nvSpPr>
            <p:spPr>
              <a:xfrm>
                <a:off x="7033605" y="4400021"/>
                <a:ext cx="109481" cy="61171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Rounded Rectangle 517"/>
              <p:cNvSpPr/>
              <p:nvPr/>
            </p:nvSpPr>
            <p:spPr>
              <a:xfrm>
                <a:off x="7157430" y="4358746"/>
                <a:ext cx="109481" cy="6519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Rounded Rectangle 518"/>
              <p:cNvSpPr/>
              <p:nvPr/>
            </p:nvSpPr>
            <p:spPr>
              <a:xfrm>
                <a:off x="7284430" y="3707871"/>
                <a:ext cx="109481" cy="130386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Rounded Rectangle 519"/>
              <p:cNvSpPr/>
              <p:nvPr/>
            </p:nvSpPr>
            <p:spPr>
              <a:xfrm>
                <a:off x="7409786" y="4358746"/>
                <a:ext cx="109481" cy="6519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Rounded Rectangle 520"/>
              <p:cNvSpPr/>
              <p:nvPr/>
            </p:nvSpPr>
            <p:spPr>
              <a:xfrm>
                <a:off x="7533611" y="4476221"/>
                <a:ext cx="109481" cy="534458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Rounded Rectangle 521"/>
              <p:cNvSpPr/>
              <p:nvPr/>
            </p:nvSpPr>
            <p:spPr>
              <a:xfrm>
                <a:off x="7658967" y="4100751"/>
                <a:ext cx="109481" cy="909928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02" name="Picture 5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7381" y="3076313"/>
              <a:ext cx="435821" cy="288335"/>
            </a:xfrm>
            <a:prstGeom prst="rect">
              <a:avLst/>
            </a:prstGeom>
          </p:spPr>
        </p:pic>
      </p:grpSp>
      <p:grpSp>
        <p:nvGrpSpPr>
          <p:cNvPr id="523" name="Group 522"/>
          <p:cNvGrpSpPr/>
          <p:nvPr/>
        </p:nvGrpSpPr>
        <p:grpSpPr>
          <a:xfrm>
            <a:off x="6540500" y="1973598"/>
            <a:ext cx="1032324" cy="991513"/>
            <a:chOff x="3388871" y="2029176"/>
            <a:chExt cx="3094166" cy="3083191"/>
          </a:xfrm>
        </p:grpSpPr>
        <p:grpSp>
          <p:nvGrpSpPr>
            <p:cNvPr id="524" name="Group 523"/>
            <p:cNvGrpSpPr/>
            <p:nvPr/>
          </p:nvGrpSpPr>
          <p:grpSpPr>
            <a:xfrm>
              <a:off x="3388871" y="2029176"/>
              <a:ext cx="2491893" cy="1307043"/>
              <a:chOff x="2968491" y="5336175"/>
              <a:chExt cx="2491893" cy="1307043"/>
            </a:xfrm>
          </p:grpSpPr>
          <p:sp>
            <p:nvSpPr>
              <p:cNvPr id="526" name="Rounded Rectangle 525"/>
              <p:cNvSpPr/>
              <p:nvPr/>
            </p:nvSpPr>
            <p:spPr>
              <a:xfrm>
                <a:off x="2968491" y="5838883"/>
                <a:ext cx="109481" cy="8043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Rounded Rectangle 526"/>
              <p:cNvSpPr/>
              <p:nvPr/>
            </p:nvSpPr>
            <p:spPr>
              <a:xfrm>
                <a:off x="3094904" y="5729055"/>
                <a:ext cx="109481" cy="91416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Rounded Rectangle 527"/>
              <p:cNvSpPr/>
              <p:nvPr/>
            </p:nvSpPr>
            <p:spPr>
              <a:xfrm>
                <a:off x="3220848" y="5838882"/>
                <a:ext cx="109481" cy="8043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Rounded Rectangle 528"/>
              <p:cNvSpPr/>
              <p:nvPr/>
            </p:nvSpPr>
            <p:spPr>
              <a:xfrm>
                <a:off x="3344675" y="6147917"/>
                <a:ext cx="109481" cy="495300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Rounded Rectangle 529"/>
              <p:cNvSpPr/>
              <p:nvPr/>
            </p:nvSpPr>
            <p:spPr>
              <a:xfrm>
                <a:off x="3470111" y="5415550"/>
                <a:ext cx="109481" cy="122766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Rounded Rectangle 530"/>
              <p:cNvSpPr/>
              <p:nvPr/>
            </p:nvSpPr>
            <p:spPr>
              <a:xfrm>
                <a:off x="3597111" y="6342650"/>
                <a:ext cx="109481" cy="30056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Rounded Rectangle 531"/>
              <p:cNvSpPr/>
              <p:nvPr/>
            </p:nvSpPr>
            <p:spPr>
              <a:xfrm>
                <a:off x="3722467" y="5767976"/>
                <a:ext cx="109481" cy="8752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Rounded Rectangle 532"/>
              <p:cNvSpPr/>
              <p:nvPr/>
            </p:nvSpPr>
            <p:spPr>
              <a:xfrm>
                <a:off x="3846292" y="5336175"/>
                <a:ext cx="109481" cy="13070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Rounded Rectangle 533"/>
              <p:cNvSpPr/>
              <p:nvPr/>
            </p:nvSpPr>
            <p:spPr>
              <a:xfrm>
                <a:off x="3971648" y="5958475"/>
                <a:ext cx="109481" cy="6847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Rounded Rectangle 534"/>
              <p:cNvSpPr/>
              <p:nvPr/>
            </p:nvSpPr>
            <p:spPr>
              <a:xfrm>
                <a:off x="4097004" y="5529850"/>
                <a:ext cx="109481" cy="111019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Rounded Rectangle 535"/>
              <p:cNvSpPr/>
              <p:nvPr/>
            </p:nvSpPr>
            <p:spPr>
              <a:xfrm>
                <a:off x="4220829" y="6152150"/>
                <a:ext cx="109481" cy="48789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Rounded Rectangle 536"/>
              <p:cNvSpPr/>
              <p:nvPr/>
            </p:nvSpPr>
            <p:spPr>
              <a:xfrm>
                <a:off x="4347829" y="5955300"/>
                <a:ext cx="109481" cy="684742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Rounded Rectangle 537"/>
              <p:cNvSpPr/>
              <p:nvPr/>
            </p:nvSpPr>
            <p:spPr>
              <a:xfrm>
                <a:off x="4473185" y="6174376"/>
                <a:ext cx="109481" cy="465666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Rounded Rectangle 538"/>
              <p:cNvSpPr/>
              <p:nvPr/>
            </p:nvSpPr>
            <p:spPr>
              <a:xfrm>
                <a:off x="4598541" y="5799725"/>
                <a:ext cx="109481" cy="84031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Rounded Rectangle 539"/>
              <p:cNvSpPr/>
              <p:nvPr/>
            </p:nvSpPr>
            <p:spPr>
              <a:xfrm>
                <a:off x="4725541" y="6028325"/>
                <a:ext cx="109481" cy="61171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Rounded Rectangle 540"/>
              <p:cNvSpPr/>
              <p:nvPr/>
            </p:nvSpPr>
            <p:spPr>
              <a:xfrm>
                <a:off x="4849366" y="5987050"/>
                <a:ext cx="109481" cy="6519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Rounded Rectangle 541"/>
              <p:cNvSpPr/>
              <p:nvPr/>
            </p:nvSpPr>
            <p:spPr>
              <a:xfrm>
                <a:off x="4976366" y="5336175"/>
                <a:ext cx="109481" cy="1303867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43" name="Rounded Rectangle 542"/>
              <p:cNvSpPr/>
              <p:nvPr/>
            </p:nvSpPr>
            <p:spPr>
              <a:xfrm>
                <a:off x="5101722" y="5987050"/>
                <a:ext cx="109481" cy="651933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Rounded Rectangle 543"/>
              <p:cNvSpPr/>
              <p:nvPr/>
            </p:nvSpPr>
            <p:spPr>
              <a:xfrm>
                <a:off x="5225547" y="6104525"/>
                <a:ext cx="109481" cy="534458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Rounded Rectangle 544"/>
              <p:cNvSpPr/>
              <p:nvPr/>
            </p:nvSpPr>
            <p:spPr>
              <a:xfrm>
                <a:off x="5350903" y="5729055"/>
                <a:ext cx="109481" cy="909928"/>
              </a:xfrm>
              <a:prstGeom prst="roundRect">
                <a:avLst/>
              </a:prstGeom>
              <a:solidFill>
                <a:srgbClr val="53FF00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25" name="Picture 5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9143" y="3009281"/>
              <a:ext cx="2603894" cy="2103086"/>
            </a:xfrm>
            <a:prstGeom prst="rect">
              <a:avLst/>
            </a:prstGeom>
          </p:spPr>
        </p:pic>
      </p:grpSp>
      <p:grpSp>
        <p:nvGrpSpPr>
          <p:cNvPr id="546" name="Group 545"/>
          <p:cNvGrpSpPr/>
          <p:nvPr/>
        </p:nvGrpSpPr>
        <p:grpSpPr>
          <a:xfrm>
            <a:off x="6553106" y="4280317"/>
            <a:ext cx="1008771" cy="989048"/>
            <a:chOff x="671613" y="2063573"/>
            <a:chExt cx="3105514" cy="3048794"/>
          </a:xfrm>
        </p:grpSpPr>
        <p:grpSp>
          <p:nvGrpSpPr>
            <p:cNvPr id="547" name="Group 546"/>
            <p:cNvGrpSpPr/>
            <p:nvPr/>
          </p:nvGrpSpPr>
          <p:grpSpPr>
            <a:xfrm>
              <a:off x="671613" y="2063573"/>
              <a:ext cx="2491893" cy="1307043"/>
              <a:chOff x="2285705" y="4171421"/>
              <a:chExt cx="2491893" cy="1307043"/>
            </a:xfrm>
          </p:grpSpPr>
          <p:sp>
            <p:nvSpPr>
              <p:cNvPr id="549" name="Rounded Rectangle 548"/>
              <p:cNvSpPr/>
              <p:nvPr/>
            </p:nvSpPr>
            <p:spPr>
              <a:xfrm>
                <a:off x="2285705" y="4674129"/>
                <a:ext cx="109481" cy="8043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Rounded Rectangle 549"/>
              <p:cNvSpPr/>
              <p:nvPr/>
            </p:nvSpPr>
            <p:spPr>
              <a:xfrm>
                <a:off x="2412118" y="4564301"/>
                <a:ext cx="109481" cy="91416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Rounded Rectangle 550"/>
              <p:cNvSpPr/>
              <p:nvPr/>
            </p:nvSpPr>
            <p:spPr>
              <a:xfrm>
                <a:off x="2538062" y="4674128"/>
                <a:ext cx="109481" cy="8043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Rounded Rectangle 551"/>
              <p:cNvSpPr/>
              <p:nvPr/>
            </p:nvSpPr>
            <p:spPr>
              <a:xfrm>
                <a:off x="2661889" y="4983163"/>
                <a:ext cx="109481" cy="495300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Rounded Rectangle 552"/>
              <p:cNvSpPr/>
              <p:nvPr/>
            </p:nvSpPr>
            <p:spPr>
              <a:xfrm>
                <a:off x="2787325" y="4250796"/>
                <a:ext cx="109481" cy="122766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Rounded Rectangle 553"/>
              <p:cNvSpPr/>
              <p:nvPr/>
            </p:nvSpPr>
            <p:spPr>
              <a:xfrm>
                <a:off x="2914325" y="5177896"/>
                <a:ext cx="109481" cy="30056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55" name="Rounded Rectangle 554"/>
              <p:cNvSpPr/>
              <p:nvPr/>
            </p:nvSpPr>
            <p:spPr>
              <a:xfrm>
                <a:off x="3039681" y="4603222"/>
                <a:ext cx="109481" cy="8752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56" name="Rounded Rectangle 555"/>
              <p:cNvSpPr/>
              <p:nvPr/>
            </p:nvSpPr>
            <p:spPr>
              <a:xfrm>
                <a:off x="3163506" y="4171421"/>
                <a:ext cx="109481" cy="13070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Rounded Rectangle 556"/>
              <p:cNvSpPr/>
              <p:nvPr/>
            </p:nvSpPr>
            <p:spPr>
              <a:xfrm>
                <a:off x="3288862" y="4793721"/>
                <a:ext cx="109481" cy="6847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Rounded Rectangle 557"/>
              <p:cNvSpPr/>
              <p:nvPr/>
            </p:nvSpPr>
            <p:spPr>
              <a:xfrm>
                <a:off x="3414218" y="4365096"/>
                <a:ext cx="109481" cy="111019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59" name="Rounded Rectangle 558"/>
              <p:cNvSpPr/>
              <p:nvPr/>
            </p:nvSpPr>
            <p:spPr>
              <a:xfrm>
                <a:off x="3538043" y="4987396"/>
                <a:ext cx="109481" cy="48789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Rounded Rectangle 559"/>
              <p:cNvSpPr/>
              <p:nvPr/>
            </p:nvSpPr>
            <p:spPr>
              <a:xfrm>
                <a:off x="3665043" y="4790546"/>
                <a:ext cx="109481" cy="6847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Rounded Rectangle 560"/>
              <p:cNvSpPr/>
              <p:nvPr/>
            </p:nvSpPr>
            <p:spPr>
              <a:xfrm>
                <a:off x="3790399" y="5009622"/>
                <a:ext cx="109481" cy="465666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Rounded Rectangle 561"/>
              <p:cNvSpPr/>
              <p:nvPr/>
            </p:nvSpPr>
            <p:spPr>
              <a:xfrm>
                <a:off x="3915755" y="4634971"/>
                <a:ext cx="109481" cy="84031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63" name="Rounded Rectangle 562"/>
              <p:cNvSpPr/>
              <p:nvPr/>
            </p:nvSpPr>
            <p:spPr>
              <a:xfrm>
                <a:off x="4042755" y="4863571"/>
                <a:ext cx="109481" cy="61171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64" name="Rounded Rectangle 563"/>
              <p:cNvSpPr/>
              <p:nvPr/>
            </p:nvSpPr>
            <p:spPr>
              <a:xfrm>
                <a:off x="4166580" y="4822296"/>
                <a:ext cx="109481" cy="6519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65" name="Rounded Rectangle 564"/>
              <p:cNvSpPr/>
              <p:nvPr/>
            </p:nvSpPr>
            <p:spPr>
              <a:xfrm>
                <a:off x="4293580" y="4171421"/>
                <a:ext cx="109481" cy="130386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66" name="Rounded Rectangle 565"/>
              <p:cNvSpPr/>
              <p:nvPr/>
            </p:nvSpPr>
            <p:spPr>
              <a:xfrm>
                <a:off x="4418936" y="4822296"/>
                <a:ext cx="109481" cy="6519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67" name="Rounded Rectangle 566"/>
              <p:cNvSpPr/>
              <p:nvPr/>
            </p:nvSpPr>
            <p:spPr>
              <a:xfrm>
                <a:off x="4542761" y="4939771"/>
                <a:ext cx="109481" cy="534458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68" name="Rounded Rectangle 567"/>
              <p:cNvSpPr/>
              <p:nvPr/>
            </p:nvSpPr>
            <p:spPr>
              <a:xfrm>
                <a:off x="4668117" y="4564301"/>
                <a:ext cx="109481" cy="909928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48" name="Picture 5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3233" y="3009281"/>
              <a:ext cx="2603894" cy="2103086"/>
            </a:xfrm>
            <a:prstGeom prst="rect">
              <a:avLst/>
            </a:prstGeom>
          </p:spPr>
        </p:pic>
      </p:grpSp>
      <p:grpSp>
        <p:nvGrpSpPr>
          <p:cNvPr id="569" name="Group 568"/>
          <p:cNvGrpSpPr/>
          <p:nvPr/>
        </p:nvGrpSpPr>
        <p:grpSpPr>
          <a:xfrm>
            <a:off x="2369923" y="4276072"/>
            <a:ext cx="1008771" cy="989048"/>
            <a:chOff x="671613" y="2063573"/>
            <a:chExt cx="3105514" cy="3048794"/>
          </a:xfrm>
        </p:grpSpPr>
        <p:grpSp>
          <p:nvGrpSpPr>
            <p:cNvPr id="570" name="Group 569"/>
            <p:cNvGrpSpPr/>
            <p:nvPr/>
          </p:nvGrpSpPr>
          <p:grpSpPr>
            <a:xfrm>
              <a:off x="671613" y="2063573"/>
              <a:ext cx="2491893" cy="1307043"/>
              <a:chOff x="2285705" y="4171421"/>
              <a:chExt cx="2491893" cy="1307043"/>
            </a:xfrm>
          </p:grpSpPr>
          <p:sp>
            <p:nvSpPr>
              <p:cNvPr id="572" name="Rounded Rectangle 571"/>
              <p:cNvSpPr/>
              <p:nvPr/>
            </p:nvSpPr>
            <p:spPr>
              <a:xfrm>
                <a:off x="2285705" y="4674129"/>
                <a:ext cx="109481" cy="8043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73" name="Rounded Rectangle 572"/>
              <p:cNvSpPr/>
              <p:nvPr/>
            </p:nvSpPr>
            <p:spPr>
              <a:xfrm>
                <a:off x="2412118" y="4564301"/>
                <a:ext cx="109481" cy="91416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74" name="Rounded Rectangle 573"/>
              <p:cNvSpPr/>
              <p:nvPr/>
            </p:nvSpPr>
            <p:spPr>
              <a:xfrm>
                <a:off x="2538062" y="4674128"/>
                <a:ext cx="109481" cy="8043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Rounded Rectangle 574"/>
              <p:cNvSpPr/>
              <p:nvPr/>
            </p:nvSpPr>
            <p:spPr>
              <a:xfrm>
                <a:off x="2661889" y="4983163"/>
                <a:ext cx="109481" cy="495300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76" name="Rounded Rectangle 575"/>
              <p:cNvSpPr/>
              <p:nvPr/>
            </p:nvSpPr>
            <p:spPr>
              <a:xfrm>
                <a:off x="2787325" y="4250796"/>
                <a:ext cx="109481" cy="122766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77" name="Rounded Rectangle 576"/>
              <p:cNvSpPr/>
              <p:nvPr/>
            </p:nvSpPr>
            <p:spPr>
              <a:xfrm>
                <a:off x="2914325" y="5177896"/>
                <a:ext cx="109481" cy="30056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78" name="Rounded Rectangle 577"/>
              <p:cNvSpPr/>
              <p:nvPr/>
            </p:nvSpPr>
            <p:spPr>
              <a:xfrm>
                <a:off x="3039681" y="4603222"/>
                <a:ext cx="109481" cy="8752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79" name="Rounded Rectangle 578"/>
              <p:cNvSpPr/>
              <p:nvPr/>
            </p:nvSpPr>
            <p:spPr>
              <a:xfrm>
                <a:off x="3163506" y="4171421"/>
                <a:ext cx="109481" cy="13070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80" name="Rounded Rectangle 579"/>
              <p:cNvSpPr/>
              <p:nvPr/>
            </p:nvSpPr>
            <p:spPr>
              <a:xfrm>
                <a:off x="3288862" y="4793721"/>
                <a:ext cx="109481" cy="6847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81" name="Rounded Rectangle 580"/>
              <p:cNvSpPr/>
              <p:nvPr/>
            </p:nvSpPr>
            <p:spPr>
              <a:xfrm>
                <a:off x="3414218" y="4365096"/>
                <a:ext cx="109481" cy="111019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82" name="Rounded Rectangle 581"/>
              <p:cNvSpPr/>
              <p:nvPr/>
            </p:nvSpPr>
            <p:spPr>
              <a:xfrm>
                <a:off x="3538043" y="4987396"/>
                <a:ext cx="109481" cy="48789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83" name="Rounded Rectangle 582"/>
              <p:cNvSpPr/>
              <p:nvPr/>
            </p:nvSpPr>
            <p:spPr>
              <a:xfrm>
                <a:off x="3665043" y="4790546"/>
                <a:ext cx="109481" cy="684742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84" name="Rounded Rectangle 583"/>
              <p:cNvSpPr/>
              <p:nvPr/>
            </p:nvSpPr>
            <p:spPr>
              <a:xfrm>
                <a:off x="3790399" y="5009622"/>
                <a:ext cx="109481" cy="465666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85" name="Rounded Rectangle 584"/>
              <p:cNvSpPr/>
              <p:nvPr/>
            </p:nvSpPr>
            <p:spPr>
              <a:xfrm>
                <a:off x="3915755" y="4634971"/>
                <a:ext cx="109481" cy="84031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86" name="Rounded Rectangle 585"/>
              <p:cNvSpPr/>
              <p:nvPr/>
            </p:nvSpPr>
            <p:spPr>
              <a:xfrm>
                <a:off x="4042755" y="4863571"/>
                <a:ext cx="109481" cy="61171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87" name="Rounded Rectangle 586"/>
              <p:cNvSpPr/>
              <p:nvPr/>
            </p:nvSpPr>
            <p:spPr>
              <a:xfrm>
                <a:off x="4166580" y="4822296"/>
                <a:ext cx="109481" cy="6519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88" name="Rounded Rectangle 587"/>
              <p:cNvSpPr/>
              <p:nvPr/>
            </p:nvSpPr>
            <p:spPr>
              <a:xfrm>
                <a:off x="4293580" y="4171421"/>
                <a:ext cx="109481" cy="1303867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89" name="Rounded Rectangle 588"/>
              <p:cNvSpPr/>
              <p:nvPr/>
            </p:nvSpPr>
            <p:spPr>
              <a:xfrm>
                <a:off x="4418936" y="4822296"/>
                <a:ext cx="109481" cy="651933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90" name="Rounded Rectangle 589"/>
              <p:cNvSpPr/>
              <p:nvPr/>
            </p:nvSpPr>
            <p:spPr>
              <a:xfrm>
                <a:off x="4542761" y="4939771"/>
                <a:ext cx="109481" cy="534458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591" name="Rounded Rectangle 590"/>
              <p:cNvSpPr/>
              <p:nvPr/>
            </p:nvSpPr>
            <p:spPr>
              <a:xfrm>
                <a:off x="4668117" y="4564301"/>
                <a:ext cx="109481" cy="909928"/>
              </a:xfrm>
              <a:prstGeom prst="roundRect">
                <a:avLst/>
              </a:prstGeom>
              <a:solidFill>
                <a:srgbClr val="02FCFF"/>
              </a:solidFill>
              <a:ln w="19050" cmpd="sng">
                <a:noFill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baseline="30000">
                  <a:ln w="28575" cmpd="sng">
                    <a:solidFill>
                      <a:srgbClr val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71" name="Picture 5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3233" y="3009281"/>
              <a:ext cx="2603894" cy="2103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280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>
          <a:xfrm>
            <a:off x="5478083" y="5601349"/>
            <a:ext cx="1185213" cy="0"/>
          </a:xfrm>
          <a:prstGeom prst="line">
            <a:avLst/>
          </a:prstGeom>
          <a:ln w="76200">
            <a:solidFill>
              <a:srgbClr val="000000"/>
            </a:solidFill>
            <a:prstDash val="solid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71760" y="5311191"/>
            <a:ext cx="1359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Padding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227916" y="4733991"/>
            <a:ext cx="2112184" cy="1758"/>
          </a:xfrm>
          <a:prstGeom prst="line">
            <a:avLst/>
          </a:prstGeom>
          <a:ln w="76200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967765" y="4733991"/>
            <a:ext cx="2112184" cy="1758"/>
          </a:xfrm>
          <a:prstGeom prst="line">
            <a:avLst/>
          </a:prstGeom>
          <a:ln w="76200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072966" y="3553487"/>
            <a:ext cx="2112184" cy="1758"/>
          </a:xfrm>
          <a:prstGeom prst="line">
            <a:avLst/>
          </a:prstGeom>
          <a:ln w="76200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295520" y="2346325"/>
            <a:ext cx="2054105" cy="1222122"/>
          </a:xfrm>
          <a:prstGeom prst="line">
            <a:avLst/>
          </a:prstGeom>
          <a:ln w="76200">
            <a:solidFill>
              <a:srgbClr val="000000"/>
            </a:solidFill>
            <a:prstDash val="solid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1198468" y="5944346"/>
            <a:ext cx="6769742" cy="733731"/>
          </a:xfrm>
          <a:prstGeom prst="rect">
            <a:avLst/>
          </a:prstGeom>
          <a:solidFill>
            <a:srgbClr val="F7FF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flipV="1">
            <a:off x="3530600" y="3805556"/>
            <a:ext cx="903641" cy="902969"/>
          </a:xfrm>
          <a:prstGeom prst="line">
            <a:avLst/>
          </a:prstGeom>
          <a:ln w="7620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6" idx="6"/>
            <a:endCxn id="19" idx="2"/>
          </p:cNvCxnSpPr>
          <p:nvPr/>
        </p:nvCxnSpPr>
        <p:spPr>
          <a:xfrm>
            <a:off x="3823776" y="3590029"/>
            <a:ext cx="521191" cy="0"/>
          </a:xfrm>
          <a:prstGeom prst="line">
            <a:avLst/>
          </a:prstGeom>
          <a:ln w="762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3644900" y="2437889"/>
            <a:ext cx="901700" cy="0"/>
          </a:xfrm>
          <a:prstGeom prst="line">
            <a:avLst/>
          </a:prstGeom>
          <a:ln w="7620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9" idx="7"/>
            <a:endCxn id="17" idx="3"/>
          </p:cNvCxnSpPr>
          <p:nvPr/>
        </p:nvCxnSpPr>
        <p:spPr>
          <a:xfrm flipV="1">
            <a:off x="4865293" y="2662495"/>
            <a:ext cx="692542" cy="712008"/>
          </a:xfrm>
          <a:prstGeom prst="line">
            <a:avLst/>
          </a:prstGeom>
          <a:ln w="762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862007" y="3805555"/>
            <a:ext cx="688357" cy="766842"/>
          </a:xfrm>
          <a:prstGeom prst="line">
            <a:avLst/>
          </a:prstGeom>
          <a:ln w="7620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870034" y="2657649"/>
            <a:ext cx="684241" cy="716854"/>
          </a:xfrm>
          <a:prstGeom prst="line">
            <a:avLst/>
          </a:prstGeom>
          <a:ln w="7620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1305045" y="4750566"/>
            <a:ext cx="1912342" cy="770"/>
          </a:xfrm>
          <a:prstGeom prst="line">
            <a:avLst/>
          </a:prstGeom>
          <a:ln w="50800">
            <a:solidFill>
              <a:srgbClr val="33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5" idx="7"/>
          </p:cNvCxnSpPr>
          <p:nvPr/>
        </p:nvCxnSpPr>
        <p:spPr>
          <a:xfrm flipV="1">
            <a:off x="3737713" y="3605285"/>
            <a:ext cx="931734" cy="926580"/>
          </a:xfrm>
          <a:prstGeom prst="line">
            <a:avLst/>
          </a:prstGeom>
          <a:ln w="50800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610100" y="3536950"/>
            <a:ext cx="1110653" cy="1250974"/>
          </a:xfrm>
          <a:prstGeom prst="line">
            <a:avLst/>
          </a:prstGeom>
          <a:ln w="50800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3" idx="6"/>
            <a:endCxn id="96" idx="1"/>
          </p:cNvCxnSpPr>
          <p:nvPr/>
        </p:nvCxnSpPr>
        <p:spPr>
          <a:xfrm>
            <a:off x="6070690" y="4750568"/>
            <a:ext cx="1882578" cy="2040"/>
          </a:xfrm>
          <a:prstGeom prst="line">
            <a:avLst/>
          </a:prstGeom>
          <a:ln w="50800">
            <a:solidFill>
              <a:srgbClr val="33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6" idx="6"/>
            <a:endCxn id="19" idx="2"/>
          </p:cNvCxnSpPr>
          <p:nvPr/>
        </p:nvCxnSpPr>
        <p:spPr>
          <a:xfrm>
            <a:off x="3823776" y="3590029"/>
            <a:ext cx="521191" cy="0"/>
          </a:xfrm>
          <a:prstGeom prst="line">
            <a:avLst/>
          </a:prstGeom>
          <a:ln w="76200">
            <a:solidFill>
              <a:srgbClr val="00FF0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158875" y="2321983"/>
            <a:ext cx="2282825" cy="1362075"/>
          </a:xfrm>
          <a:prstGeom prst="line">
            <a:avLst/>
          </a:prstGeom>
          <a:ln w="25400">
            <a:solidFill>
              <a:srgbClr val="FF0000"/>
            </a:solidFill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340100" y="2464626"/>
            <a:ext cx="1521907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852104" y="2667813"/>
            <a:ext cx="672859" cy="726212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768975" y="3581563"/>
            <a:ext cx="2199235" cy="608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84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prstClr val="black"/>
                </a:solidFill>
              </a:rPr>
              <a:t>Constant rate (</a:t>
            </a:r>
            <a:r>
              <a:rPr lang="en-US" dirty="0" err="1" smtClean="0">
                <a:solidFill>
                  <a:prstClr val="black"/>
                </a:solidFill>
              </a:rPr>
              <a:t>strawman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77" y="4297530"/>
            <a:ext cx="651568" cy="9012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77" y="3155915"/>
            <a:ext cx="651568" cy="90126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738" y="1999999"/>
            <a:ext cx="651568" cy="90126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268" y="4301977"/>
            <a:ext cx="651568" cy="90126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10" y="3180270"/>
            <a:ext cx="651568" cy="901262"/>
          </a:xfrm>
          <a:prstGeom prst="rect">
            <a:avLst/>
          </a:prstGeom>
        </p:spPr>
      </p:pic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3217387" y="2139150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Oval 14"/>
          <p:cNvSpPr>
            <a:spLocks noChangeArrowheads="1"/>
          </p:cNvSpPr>
          <p:nvPr/>
        </p:nvSpPr>
        <p:spPr bwMode="auto">
          <a:xfrm>
            <a:off x="5461090" y="3294587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217387" y="4442591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5461090" y="4445768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Oval 42"/>
          <p:cNvSpPr>
            <a:spLocks noChangeArrowheads="1"/>
          </p:cNvSpPr>
          <p:nvPr/>
        </p:nvSpPr>
        <p:spPr bwMode="auto">
          <a:xfrm>
            <a:off x="4349708" y="2137323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4342237" y="4443197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9" name="Straight Connector 158"/>
          <p:cNvCxnSpPr>
            <a:stCxn id="17" idx="6"/>
            <a:endCxn id="95" idx="1"/>
          </p:cNvCxnSpPr>
          <p:nvPr/>
        </p:nvCxnSpPr>
        <p:spPr>
          <a:xfrm>
            <a:off x="6078161" y="2446969"/>
            <a:ext cx="1905577" cy="3661"/>
          </a:xfrm>
          <a:prstGeom prst="line">
            <a:avLst/>
          </a:prstGeom>
          <a:ln w="76200">
            <a:solidFill>
              <a:srgbClr val="00FF08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1174561" y="5861912"/>
            <a:ext cx="6777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Defeats traffic </a:t>
            </a:r>
            <a:r>
              <a:rPr lang="en-US" sz="2400" dirty="0">
                <a:solidFill>
                  <a:prstClr val="black"/>
                </a:solidFill>
              </a:rPr>
              <a:t>analysis</a:t>
            </a:r>
            <a:r>
              <a:rPr lang="en-US" sz="2400" dirty="0" smtClean="0">
                <a:solidFill>
                  <a:prstClr val="black"/>
                </a:solidFill>
              </a:rPr>
              <a:t>, but overhead proportional</a:t>
            </a:r>
          </a:p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to </a:t>
            </a:r>
            <a:r>
              <a:rPr lang="en-US" sz="2400" dirty="0">
                <a:solidFill>
                  <a:prstClr val="black"/>
                </a:solidFill>
              </a:rPr>
              <a:t>peak link payload </a:t>
            </a:r>
            <a:r>
              <a:rPr lang="en-US" sz="2400" dirty="0" smtClean="0">
                <a:solidFill>
                  <a:prstClr val="black"/>
                </a:solidFill>
              </a:rPr>
              <a:t>rate on fully connected network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85" name="Straight Connector 84"/>
          <p:cNvCxnSpPr>
            <a:stCxn id="39" idx="3"/>
            <a:endCxn id="16" idx="2"/>
          </p:cNvCxnSpPr>
          <p:nvPr/>
        </p:nvCxnSpPr>
        <p:spPr>
          <a:xfrm>
            <a:off x="1320573" y="2457517"/>
            <a:ext cx="1893603" cy="1132512"/>
          </a:xfrm>
          <a:prstGeom prst="line">
            <a:avLst/>
          </a:prstGeom>
          <a:ln w="76200">
            <a:solidFill>
              <a:srgbClr val="00FF08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9" idx="7"/>
            <a:endCxn id="17" idx="3"/>
          </p:cNvCxnSpPr>
          <p:nvPr/>
        </p:nvCxnSpPr>
        <p:spPr>
          <a:xfrm flipV="1">
            <a:off x="4865293" y="2662495"/>
            <a:ext cx="692542" cy="712008"/>
          </a:xfrm>
          <a:prstGeom prst="line">
            <a:avLst/>
          </a:prstGeom>
          <a:ln w="76200">
            <a:solidFill>
              <a:srgbClr val="00FF0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344967" y="3285229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5468561" y="2142169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214176" y="3285229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05" y="2006886"/>
            <a:ext cx="651568" cy="9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0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5" grpId="0" animBg="1"/>
      <p:bldP spid="2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600"/>
            <a:ext cx="8229600" cy="447675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Overview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Padding at the core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Padding at the edges</a:t>
            </a:r>
          </a:p>
          <a:p>
            <a:pPr lvl="1"/>
            <a:r>
              <a:rPr lang="en-US" dirty="0" smtClean="0"/>
              <a:t>Bitwise </a:t>
            </a:r>
            <a:r>
              <a:rPr lang="en-US" dirty="0" err="1" smtClean="0"/>
              <a:t>unlinkability</a:t>
            </a:r>
            <a:endParaRPr lang="en-US" dirty="0"/>
          </a:p>
          <a:p>
            <a:pPr lvl="1"/>
            <a:r>
              <a:rPr lang="en-US" dirty="0" smtClean="0"/>
              <a:t>Receiver’s anonymity (active attacks)</a:t>
            </a:r>
            <a:endParaRPr lang="en-US" dirty="0"/>
          </a:p>
          <a:p>
            <a:pPr marL="0" indent="0"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3) Evaluation</a:t>
            </a:r>
          </a:p>
          <a:p>
            <a:pPr marL="0" indent="0">
              <a:buNone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Ongoing work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/>
          <p:cNvSpPr/>
          <p:nvPr/>
        </p:nvSpPr>
        <p:spPr>
          <a:xfrm>
            <a:off x="1198468" y="5927413"/>
            <a:ext cx="6769742" cy="733731"/>
          </a:xfrm>
          <a:prstGeom prst="rect">
            <a:avLst/>
          </a:prstGeom>
          <a:solidFill>
            <a:srgbClr val="F7FF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5" name="Straight Connector 124"/>
          <p:cNvCxnSpPr>
            <a:stCxn id="15" idx="7"/>
            <a:endCxn id="19" idx="3"/>
          </p:cNvCxnSpPr>
          <p:nvPr/>
        </p:nvCxnSpPr>
        <p:spPr>
          <a:xfrm flipV="1">
            <a:off x="3739989" y="3805555"/>
            <a:ext cx="696528" cy="726111"/>
          </a:xfrm>
          <a:prstGeom prst="line">
            <a:avLst/>
          </a:prstGeom>
          <a:ln w="25400">
            <a:solidFill>
              <a:srgbClr val="3366F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41" idx="3"/>
            <a:endCxn id="14" idx="2"/>
          </p:cNvCxnSpPr>
          <p:nvPr/>
        </p:nvCxnSpPr>
        <p:spPr>
          <a:xfrm flipV="1">
            <a:off x="1305045" y="2442920"/>
            <a:ext cx="1914618" cy="1163626"/>
          </a:xfrm>
          <a:prstGeom prst="line">
            <a:avLst/>
          </a:prstGeom>
          <a:ln w="25400">
            <a:solidFill>
              <a:srgbClr val="FF0000"/>
            </a:solidFill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9" idx="7"/>
            <a:endCxn id="17" idx="3"/>
          </p:cNvCxnSpPr>
          <p:nvPr/>
        </p:nvCxnSpPr>
        <p:spPr>
          <a:xfrm flipV="1">
            <a:off x="4867569" y="2662495"/>
            <a:ext cx="692542" cy="712008"/>
          </a:xfrm>
          <a:prstGeom prst="line">
            <a:avLst/>
          </a:prstGeom>
          <a:ln w="25400">
            <a:solidFill>
              <a:srgbClr val="00FF0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" idx="1"/>
            <a:endCxn id="19" idx="5"/>
          </p:cNvCxnSpPr>
          <p:nvPr/>
        </p:nvCxnSpPr>
        <p:spPr>
          <a:xfrm flipH="1" flipV="1">
            <a:off x="4867569" y="3805555"/>
            <a:ext cx="685071" cy="729487"/>
          </a:xfrm>
          <a:prstGeom prst="line">
            <a:avLst/>
          </a:prstGeom>
          <a:ln w="25400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40" idx="3"/>
            <a:endCxn id="15" idx="2"/>
          </p:cNvCxnSpPr>
          <p:nvPr/>
        </p:nvCxnSpPr>
        <p:spPr>
          <a:xfrm flipV="1">
            <a:off x="1305045" y="4747192"/>
            <a:ext cx="1914618" cy="245"/>
          </a:xfrm>
          <a:prstGeom prst="line">
            <a:avLst/>
          </a:prstGeom>
          <a:ln w="50800">
            <a:solidFill>
              <a:srgbClr val="33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5" idx="7"/>
            <a:endCxn id="19" idx="3"/>
          </p:cNvCxnSpPr>
          <p:nvPr/>
        </p:nvCxnSpPr>
        <p:spPr>
          <a:xfrm flipV="1">
            <a:off x="3739989" y="3805555"/>
            <a:ext cx="696528" cy="726111"/>
          </a:xfrm>
          <a:prstGeom prst="line">
            <a:avLst/>
          </a:prstGeom>
          <a:ln w="50800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3" idx="1"/>
            <a:endCxn id="19" idx="5"/>
          </p:cNvCxnSpPr>
          <p:nvPr/>
        </p:nvCxnSpPr>
        <p:spPr>
          <a:xfrm flipH="1" flipV="1">
            <a:off x="4867569" y="3805555"/>
            <a:ext cx="685071" cy="729487"/>
          </a:xfrm>
          <a:prstGeom prst="line">
            <a:avLst/>
          </a:prstGeom>
          <a:ln w="50800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3" idx="6"/>
            <a:endCxn id="96" idx="1"/>
          </p:cNvCxnSpPr>
          <p:nvPr/>
        </p:nvCxnSpPr>
        <p:spPr>
          <a:xfrm>
            <a:off x="6072966" y="4750568"/>
            <a:ext cx="1880302" cy="3858"/>
          </a:xfrm>
          <a:prstGeom prst="line">
            <a:avLst/>
          </a:prstGeom>
          <a:ln w="50800">
            <a:solidFill>
              <a:srgbClr val="33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39" idx="3"/>
            <a:endCxn id="16" idx="2"/>
          </p:cNvCxnSpPr>
          <p:nvPr/>
        </p:nvCxnSpPr>
        <p:spPr>
          <a:xfrm>
            <a:off x="1320573" y="2457517"/>
            <a:ext cx="1895879" cy="1132512"/>
          </a:xfrm>
          <a:prstGeom prst="line">
            <a:avLst/>
          </a:prstGeom>
          <a:ln w="76200">
            <a:solidFill>
              <a:srgbClr val="00FF08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6" idx="6"/>
            <a:endCxn id="19" idx="2"/>
          </p:cNvCxnSpPr>
          <p:nvPr/>
        </p:nvCxnSpPr>
        <p:spPr>
          <a:xfrm>
            <a:off x="3826052" y="3590029"/>
            <a:ext cx="521191" cy="0"/>
          </a:xfrm>
          <a:prstGeom prst="line">
            <a:avLst/>
          </a:prstGeom>
          <a:ln w="76200">
            <a:solidFill>
              <a:srgbClr val="00FF0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17" idx="3"/>
          </p:cNvCxnSpPr>
          <p:nvPr/>
        </p:nvCxnSpPr>
        <p:spPr>
          <a:xfrm flipV="1">
            <a:off x="4875040" y="2662495"/>
            <a:ext cx="685071" cy="712008"/>
          </a:xfrm>
          <a:prstGeom prst="line">
            <a:avLst/>
          </a:prstGeom>
          <a:ln w="76200">
            <a:solidFill>
              <a:srgbClr val="00FF0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7" idx="6"/>
            <a:endCxn id="95" idx="1"/>
          </p:cNvCxnSpPr>
          <p:nvPr/>
        </p:nvCxnSpPr>
        <p:spPr>
          <a:xfrm>
            <a:off x="6080437" y="2446969"/>
            <a:ext cx="1903301" cy="6516"/>
          </a:xfrm>
          <a:prstGeom prst="line">
            <a:avLst/>
          </a:prstGeom>
          <a:ln w="76200">
            <a:solidFill>
              <a:srgbClr val="00FF08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4" idx="6"/>
            <a:endCxn id="21" idx="2"/>
          </p:cNvCxnSpPr>
          <p:nvPr/>
        </p:nvCxnSpPr>
        <p:spPr>
          <a:xfrm flipV="1">
            <a:off x="3829263" y="2441093"/>
            <a:ext cx="522721" cy="1827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1" idx="5"/>
            <a:endCxn id="56" idx="1"/>
          </p:cNvCxnSpPr>
          <p:nvPr/>
        </p:nvCxnSpPr>
        <p:spPr>
          <a:xfrm>
            <a:off x="4872310" y="2656619"/>
            <a:ext cx="680330" cy="727242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6" idx="6"/>
          </p:cNvCxnSpPr>
          <p:nvPr/>
        </p:nvCxnSpPr>
        <p:spPr>
          <a:xfrm flipV="1">
            <a:off x="6072966" y="3590637"/>
            <a:ext cx="1895244" cy="875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84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prstClr val="black"/>
                </a:solidFill>
              </a:rPr>
              <a:t>Multipath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05" y="2006886"/>
            <a:ext cx="651568" cy="9012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77" y="4296806"/>
            <a:ext cx="651568" cy="9012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77" y="3155915"/>
            <a:ext cx="651568" cy="90126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738" y="2002854"/>
            <a:ext cx="651568" cy="90126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268" y="4303795"/>
            <a:ext cx="651568" cy="90126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10" y="3180270"/>
            <a:ext cx="651568" cy="901262"/>
          </a:xfrm>
          <a:prstGeom prst="rect">
            <a:avLst/>
          </a:prstGeom>
        </p:spPr>
      </p:pic>
      <p:cxnSp>
        <p:nvCxnSpPr>
          <p:cNvPr id="108" name="Straight Connector 107"/>
          <p:cNvCxnSpPr>
            <a:stCxn id="16" idx="7"/>
            <a:endCxn id="21" idx="3"/>
          </p:cNvCxnSpPr>
          <p:nvPr/>
        </p:nvCxnSpPr>
        <p:spPr>
          <a:xfrm flipV="1">
            <a:off x="3736778" y="2656619"/>
            <a:ext cx="704480" cy="717884"/>
          </a:xfrm>
          <a:prstGeom prst="line">
            <a:avLst/>
          </a:prstGeom>
          <a:ln w="25400">
            <a:solidFill>
              <a:srgbClr val="00FF0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6" idx="5"/>
            <a:endCxn id="18" idx="1"/>
          </p:cNvCxnSpPr>
          <p:nvPr/>
        </p:nvCxnSpPr>
        <p:spPr>
          <a:xfrm>
            <a:off x="3736778" y="3805555"/>
            <a:ext cx="697009" cy="726111"/>
          </a:xfrm>
          <a:prstGeom prst="line">
            <a:avLst/>
          </a:prstGeom>
          <a:ln w="25400">
            <a:solidFill>
              <a:srgbClr val="00FF0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6" idx="6"/>
            <a:endCxn id="19" idx="2"/>
          </p:cNvCxnSpPr>
          <p:nvPr/>
        </p:nvCxnSpPr>
        <p:spPr>
          <a:xfrm>
            <a:off x="3826052" y="3590029"/>
            <a:ext cx="521191" cy="0"/>
          </a:xfrm>
          <a:prstGeom prst="line">
            <a:avLst/>
          </a:prstGeom>
          <a:ln w="25400">
            <a:solidFill>
              <a:srgbClr val="00FF0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21" idx="6"/>
            <a:endCxn id="17" idx="2"/>
          </p:cNvCxnSpPr>
          <p:nvPr/>
        </p:nvCxnSpPr>
        <p:spPr>
          <a:xfrm>
            <a:off x="4961584" y="2441093"/>
            <a:ext cx="509253" cy="5876"/>
          </a:xfrm>
          <a:prstGeom prst="line">
            <a:avLst/>
          </a:prstGeom>
          <a:ln w="25400">
            <a:solidFill>
              <a:srgbClr val="00FF0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8" idx="7"/>
            <a:endCxn id="17" idx="3"/>
          </p:cNvCxnSpPr>
          <p:nvPr/>
        </p:nvCxnSpPr>
        <p:spPr>
          <a:xfrm flipV="1">
            <a:off x="4864839" y="2662495"/>
            <a:ext cx="695272" cy="1869171"/>
          </a:xfrm>
          <a:prstGeom prst="line">
            <a:avLst/>
          </a:prstGeom>
          <a:ln w="25400">
            <a:solidFill>
              <a:srgbClr val="00FF0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5" idx="7"/>
            <a:endCxn id="21" idx="3"/>
          </p:cNvCxnSpPr>
          <p:nvPr/>
        </p:nvCxnSpPr>
        <p:spPr>
          <a:xfrm flipV="1">
            <a:off x="3739989" y="2656619"/>
            <a:ext cx="701269" cy="1875047"/>
          </a:xfrm>
          <a:prstGeom prst="line">
            <a:avLst/>
          </a:prstGeom>
          <a:ln w="25400">
            <a:solidFill>
              <a:srgbClr val="3366F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3" idx="1"/>
            <a:endCxn id="21" idx="5"/>
          </p:cNvCxnSpPr>
          <p:nvPr/>
        </p:nvCxnSpPr>
        <p:spPr>
          <a:xfrm flipH="1" flipV="1">
            <a:off x="4872310" y="2656619"/>
            <a:ext cx="680330" cy="1878423"/>
          </a:xfrm>
          <a:prstGeom prst="line">
            <a:avLst/>
          </a:prstGeom>
          <a:ln w="25400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-945937" y="-1786977"/>
            <a:ext cx="530192" cy="1827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3826987" y="4759892"/>
            <a:ext cx="530192" cy="0"/>
          </a:xfrm>
          <a:prstGeom prst="line">
            <a:avLst/>
          </a:prstGeom>
          <a:ln w="2540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4" idx="5"/>
          </p:cNvCxnSpPr>
          <p:nvPr/>
        </p:nvCxnSpPr>
        <p:spPr>
          <a:xfrm>
            <a:off x="3739989" y="2658446"/>
            <a:ext cx="694252" cy="715027"/>
          </a:xfrm>
          <a:prstGeom prst="line">
            <a:avLst/>
          </a:prstGeom>
          <a:ln w="2540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3739989" y="2665917"/>
            <a:ext cx="706464" cy="1842306"/>
          </a:xfrm>
          <a:prstGeom prst="line">
            <a:avLst/>
          </a:prstGeom>
          <a:ln w="2540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954492" y="4759892"/>
            <a:ext cx="530192" cy="0"/>
          </a:xfrm>
          <a:prstGeom prst="line">
            <a:avLst/>
          </a:prstGeom>
          <a:ln w="2540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4865218" y="3818255"/>
            <a:ext cx="696528" cy="696227"/>
          </a:xfrm>
          <a:prstGeom prst="line">
            <a:avLst/>
          </a:prstGeom>
          <a:ln w="2540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9" idx="6"/>
            <a:endCxn id="56" idx="2"/>
          </p:cNvCxnSpPr>
          <p:nvPr/>
        </p:nvCxnSpPr>
        <p:spPr>
          <a:xfrm>
            <a:off x="4956843" y="3590029"/>
            <a:ext cx="506523" cy="9358"/>
          </a:xfrm>
          <a:prstGeom prst="line">
            <a:avLst/>
          </a:prstGeom>
          <a:ln w="25400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2888679" y="5761159"/>
            <a:ext cx="34343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800" dirty="0">
                <a:solidFill>
                  <a:prstClr val="black"/>
                </a:solidFill>
              </a:rPr>
              <a:t>Multipath reduces </a:t>
            </a:r>
            <a:r>
              <a:rPr lang="en-US" sz="2800" dirty="0" smtClean="0">
                <a:solidFill>
                  <a:prstClr val="black"/>
                </a:solidFill>
              </a:rPr>
              <a:t>the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peak </a:t>
            </a:r>
            <a:r>
              <a:rPr lang="en-US" sz="2800" dirty="0">
                <a:solidFill>
                  <a:prstClr val="black"/>
                </a:solidFill>
              </a:rPr>
              <a:t>link payload rate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3219663" y="2138120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Oval 42"/>
          <p:cNvSpPr>
            <a:spLocks noChangeArrowheads="1"/>
          </p:cNvSpPr>
          <p:nvPr/>
        </p:nvSpPr>
        <p:spPr bwMode="auto">
          <a:xfrm>
            <a:off x="4351984" y="2136293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Oval 14"/>
          <p:cNvSpPr>
            <a:spLocks noChangeArrowheads="1"/>
          </p:cNvSpPr>
          <p:nvPr/>
        </p:nvSpPr>
        <p:spPr bwMode="auto">
          <a:xfrm>
            <a:off x="5463366" y="3294587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219663" y="4442392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5463366" y="4445768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347243" y="3285229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216452" y="3285229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5470837" y="2142169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4344513" y="4442392"/>
            <a:ext cx="6096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98251" y="5583797"/>
            <a:ext cx="1185213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691928" y="5293639"/>
            <a:ext cx="1359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Padding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7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74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Onion routing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Tor (an implementation of onion routing)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Slides by Roger </a:t>
            </a:r>
            <a:r>
              <a:rPr lang="en-US" dirty="0" err="1" smtClean="0"/>
              <a:t>Dingledine</a:t>
            </a:r>
            <a:r>
              <a:rPr lang="en-US" dirty="0" smtClean="0"/>
              <a:t> (via Jonathan Katz)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hlinkClick r:id="rId2"/>
              </a:rPr>
              <a:t>http://www.cs.umd.edu/~jkatz/security/f09/</a:t>
            </a:r>
            <a:r>
              <a:rPr lang="en-US" dirty="0" smtClean="0">
                <a:hlinkClick r:id="rId2"/>
              </a:rPr>
              <a:t>lectures/syverson.pdf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>
                <a:hlinkClick r:id="rId3"/>
              </a:rPr>
              <a:t>https://crysp.uwaterloo.ca/courses/cs458/W14-lectures/Module5.</a:t>
            </a:r>
            <a:r>
              <a:rPr lang="en-US" dirty="0" smtClean="0">
                <a:hlinkClick r:id="rId3"/>
              </a:rPr>
              <a:t>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289"/>
          <p:cNvSpPr/>
          <p:nvPr/>
        </p:nvSpPr>
        <p:spPr>
          <a:xfrm>
            <a:off x="1198468" y="5927413"/>
            <a:ext cx="6769742" cy="733731"/>
          </a:xfrm>
          <a:prstGeom prst="rect">
            <a:avLst/>
          </a:prstGeom>
          <a:solidFill>
            <a:srgbClr val="F7FF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i="1" dirty="0" smtClean="0"/>
              <a:t>Variable</a:t>
            </a:r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niform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283" y="173587"/>
            <a:ext cx="2209800" cy="1403223"/>
          </a:xfrm>
          <a:prstGeom prst="rect">
            <a:avLst/>
          </a:prstGeom>
        </p:spPr>
      </p:pic>
      <p:sp>
        <p:nvSpPr>
          <p:cNvPr id="161" name="TextBox 160"/>
          <p:cNvSpPr txBox="1"/>
          <p:nvPr/>
        </p:nvSpPr>
        <p:spPr>
          <a:xfrm>
            <a:off x="1846440" y="5778826"/>
            <a:ext cx="54383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800" dirty="0">
                <a:solidFill>
                  <a:prstClr val="black"/>
                </a:solidFill>
              </a:rPr>
              <a:t>Reduces overhead by adapting </a:t>
            </a:r>
            <a:r>
              <a:rPr lang="en-US" sz="2800" dirty="0" smtClean="0">
                <a:solidFill>
                  <a:prstClr val="black"/>
                </a:solidFill>
              </a:rPr>
              <a:t>to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changes </a:t>
            </a:r>
            <a:r>
              <a:rPr lang="en-US" sz="2800" dirty="0">
                <a:solidFill>
                  <a:prstClr val="black"/>
                </a:solidFill>
              </a:rPr>
              <a:t>in aggregate payload traffic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1071451" y="2837482"/>
            <a:ext cx="1991804" cy="2073774"/>
            <a:chOff x="3216452" y="2136293"/>
            <a:chExt cx="2863985" cy="2919075"/>
          </a:xfrm>
        </p:grpSpPr>
        <p:cxnSp>
          <p:nvCxnSpPr>
            <p:cNvPr id="121" name="Straight Connector 120"/>
            <p:cNvCxnSpPr>
              <a:stCxn id="143" idx="1"/>
              <a:endCxn id="144" idx="5"/>
            </p:cNvCxnSpPr>
            <p:nvPr/>
          </p:nvCxnSpPr>
          <p:spPr>
            <a:xfrm flipH="1" flipV="1">
              <a:off x="4867569" y="3805555"/>
              <a:ext cx="685071" cy="729487"/>
            </a:xfrm>
            <a:prstGeom prst="line">
              <a:avLst/>
            </a:prstGeom>
            <a:ln w="2540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42" idx="7"/>
              <a:endCxn id="144" idx="3"/>
            </p:cNvCxnSpPr>
            <p:nvPr/>
          </p:nvCxnSpPr>
          <p:spPr>
            <a:xfrm flipV="1">
              <a:off x="3739989" y="3805555"/>
              <a:ext cx="696528" cy="726111"/>
            </a:xfrm>
            <a:prstGeom prst="line">
              <a:avLst/>
            </a:prstGeom>
            <a:ln w="25400">
              <a:solidFill>
                <a:srgbClr val="3366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44" idx="7"/>
              <a:endCxn id="146" idx="3"/>
            </p:cNvCxnSpPr>
            <p:nvPr/>
          </p:nvCxnSpPr>
          <p:spPr>
            <a:xfrm flipV="1">
              <a:off x="4867569" y="2662495"/>
              <a:ext cx="692542" cy="712008"/>
            </a:xfrm>
            <a:prstGeom prst="line">
              <a:avLst/>
            </a:prstGeom>
            <a:ln w="25400">
              <a:solidFill>
                <a:srgbClr val="00FF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45" idx="6"/>
              <a:endCxn id="144" idx="2"/>
            </p:cNvCxnSpPr>
            <p:nvPr/>
          </p:nvCxnSpPr>
          <p:spPr>
            <a:xfrm>
              <a:off x="3826052" y="3590029"/>
              <a:ext cx="521191" cy="0"/>
            </a:xfrm>
            <a:prstGeom prst="line">
              <a:avLst/>
            </a:prstGeom>
            <a:ln w="25400">
              <a:solidFill>
                <a:srgbClr val="00FF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39" idx="6"/>
              <a:endCxn id="140" idx="2"/>
            </p:cNvCxnSpPr>
            <p:nvPr/>
          </p:nvCxnSpPr>
          <p:spPr>
            <a:xfrm flipV="1">
              <a:off x="3829263" y="2441093"/>
              <a:ext cx="522721" cy="1827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40" idx="5"/>
              <a:endCxn id="141" idx="1"/>
            </p:cNvCxnSpPr>
            <p:nvPr/>
          </p:nvCxnSpPr>
          <p:spPr>
            <a:xfrm>
              <a:off x="4872310" y="2656619"/>
              <a:ext cx="680330" cy="727242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45" idx="7"/>
              <a:endCxn id="140" idx="3"/>
            </p:cNvCxnSpPr>
            <p:nvPr/>
          </p:nvCxnSpPr>
          <p:spPr>
            <a:xfrm flipV="1">
              <a:off x="3736778" y="2656619"/>
              <a:ext cx="704480" cy="717884"/>
            </a:xfrm>
            <a:prstGeom prst="line">
              <a:avLst/>
            </a:prstGeom>
            <a:ln w="25400">
              <a:solidFill>
                <a:srgbClr val="00FF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45" idx="5"/>
              <a:endCxn id="147" idx="1"/>
            </p:cNvCxnSpPr>
            <p:nvPr/>
          </p:nvCxnSpPr>
          <p:spPr>
            <a:xfrm>
              <a:off x="3736778" y="3805555"/>
              <a:ext cx="697009" cy="726111"/>
            </a:xfrm>
            <a:prstGeom prst="line">
              <a:avLst/>
            </a:prstGeom>
            <a:ln w="25400">
              <a:solidFill>
                <a:srgbClr val="00FF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40" idx="6"/>
              <a:endCxn id="146" idx="2"/>
            </p:cNvCxnSpPr>
            <p:nvPr/>
          </p:nvCxnSpPr>
          <p:spPr>
            <a:xfrm>
              <a:off x="4961584" y="2441093"/>
              <a:ext cx="509253" cy="5876"/>
            </a:xfrm>
            <a:prstGeom prst="line">
              <a:avLst/>
            </a:prstGeom>
            <a:ln w="25400">
              <a:solidFill>
                <a:srgbClr val="00FF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47" idx="7"/>
              <a:endCxn id="146" idx="3"/>
            </p:cNvCxnSpPr>
            <p:nvPr/>
          </p:nvCxnSpPr>
          <p:spPr>
            <a:xfrm flipV="1">
              <a:off x="4864839" y="2662495"/>
              <a:ext cx="695272" cy="1869171"/>
            </a:xfrm>
            <a:prstGeom prst="line">
              <a:avLst/>
            </a:prstGeom>
            <a:ln w="25400">
              <a:solidFill>
                <a:srgbClr val="00FF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42" idx="7"/>
              <a:endCxn id="140" idx="3"/>
            </p:cNvCxnSpPr>
            <p:nvPr/>
          </p:nvCxnSpPr>
          <p:spPr>
            <a:xfrm flipV="1">
              <a:off x="3739989" y="2656619"/>
              <a:ext cx="701269" cy="1875047"/>
            </a:xfrm>
            <a:prstGeom prst="line">
              <a:avLst/>
            </a:prstGeom>
            <a:ln w="25400">
              <a:solidFill>
                <a:srgbClr val="3366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43" idx="1"/>
              <a:endCxn id="140" idx="5"/>
            </p:cNvCxnSpPr>
            <p:nvPr/>
          </p:nvCxnSpPr>
          <p:spPr>
            <a:xfrm flipH="1" flipV="1">
              <a:off x="4872310" y="2656619"/>
              <a:ext cx="680330" cy="1878423"/>
            </a:xfrm>
            <a:prstGeom prst="line">
              <a:avLst/>
            </a:prstGeom>
            <a:ln w="2540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826987" y="4759892"/>
              <a:ext cx="530192" cy="0"/>
            </a:xfrm>
            <a:prstGeom prst="line">
              <a:avLst/>
            </a:prstGeom>
            <a:ln w="25400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39" idx="5"/>
            </p:cNvCxnSpPr>
            <p:nvPr/>
          </p:nvCxnSpPr>
          <p:spPr>
            <a:xfrm>
              <a:off x="3739989" y="2658446"/>
              <a:ext cx="694252" cy="715027"/>
            </a:xfrm>
            <a:prstGeom prst="line">
              <a:avLst/>
            </a:prstGeom>
            <a:ln w="25400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3739989" y="2665917"/>
              <a:ext cx="706464" cy="1842306"/>
            </a:xfrm>
            <a:prstGeom prst="line">
              <a:avLst/>
            </a:prstGeom>
            <a:ln w="25400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4954492" y="4759892"/>
              <a:ext cx="530192" cy="0"/>
            </a:xfrm>
            <a:prstGeom prst="line">
              <a:avLst/>
            </a:prstGeom>
            <a:ln w="25400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4865218" y="3818255"/>
              <a:ext cx="696528" cy="696227"/>
            </a:xfrm>
            <a:prstGeom prst="line">
              <a:avLst/>
            </a:prstGeom>
            <a:ln w="25400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44" idx="6"/>
              <a:endCxn id="141" idx="2"/>
            </p:cNvCxnSpPr>
            <p:nvPr/>
          </p:nvCxnSpPr>
          <p:spPr>
            <a:xfrm>
              <a:off x="4956843" y="3590029"/>
              <a:ext cx="506523" cy="9358"/>
            </a:xfrm>
            <a:prstGeom prst="line">
              <a:avLst/>
            </a:prstGeom>
            <a:ln w="25400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7"/>
            <p:cNvSpPr>
              <a:spLocks noChangeArrowheads="1"/>
            </p:cNvSpPr>
            <p:nvPr/>
          </p:nvSpPr>
          <p:spPr bwMode="auto">
            <a:xfrm>
              <a:off x="3219663" y="2138120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42"/>
            <p:cNvSpPr>
              <a:spLocks noChangeArrowheads="1"/>
            </p:cNvSpPr>
            <p:nvPr/>
          </p:nvSpPr>
          <p:spPr bwMode="auto">
            <a:xfrm>
              <a:off x="4351984" y="2136293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Oval 14"/>
            <p:cNvSpPr>
              <a:spLocks noChangeArrowheads="1"/>
            </p:cNvSpPr>
            <p:nvPr/>
          </p:nvSpPr>
          <p:spPr bwMode="auto">
            <a:xfrm>
              <a:off x="5463366" y="3294587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15"/>
            <p:cNvSpPr>
              <a:spLocks noChangeArrowheads="1"/>
            </p:cNvSpPr>
            <p:nvPr/>
          </p:nvSpPr>
          <p:spPr bwMode="auto">
            <a:xfrm>
              <a:off x="3219663" y="4442392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Oval 9"/>
            <p:cNvSpPr>
              <a:spLocks noChangeArrowheads="1"/>
            </p:cNvSpPr>
            <p:nvPr/>
          </p:nvSpPr>
          <p:spPr bwMode="auto">
            <a:xfrm>
              <a:off x="5463366" y="4445768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Oval 143"/>
            <p:cNvSpPr>
              <a:spLocks noChangeArrowheads="1"/>
            </p:cNvSpPr>
            <p:nvPr/>
          </p:nvSpPr>
          <p:spPr bwMode="auto">
            <a:xfrm>
              <a:off x="4347243" y="3285229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6"/>
            <p:cNvSpPr>
              <a:spLocks noChangeArrowheads="1"/>
            </p:cNvSpPr>
            <p:nvPr/>
          </p:nvSpPr>
          <p:spPr bwMode="auto">
            <a:xfrm>
              <a:off x="3216452" y="3285229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6" name="Oval 7"/>
            <p:cNvSpPr>
              <a:spLocks noChangeArrowheads="1"/>
            </p:cNvSpPr>
            <p:nvPr/>
          </p:nvSpPr>
          <p:spPr bwMode="auto">
            <a:xfrm>
              <a:off x="5470837" y="2142169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Oval 13"/>
            <p:cNvSpPr>
              <a:spLocks noChangeArrowheads="1"/>
            </p:cNvSpPr>
            <p:nvPr/>
          </p:nvSpPr>
          <p:spPr bwMode="auto">
            <a:xfrm>
              <a:off x="4344513" y="4442392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598751" y="2841656"/>
            <a:ext cx="1991804" cy="2073774"/>
            <a:chOff x="3216452" y="2136293"/>
            <a:chExt cx="2863985" cy="2919075"/>
          </a:xfrm>
        </p:grpSpPr>
        <p:cxnSp>
          <p:nvCxnSpPr>
            <p:cNvPr id="149" name="Straight Connector 148"/>
            <p:cNvCxnSpPr>
              <a:stCxn id="173" idx="1"/>
              <a:endCxn id="174" idx="5"/>
            </p:cNvCxnSpPr>
            <p:nvPr/>
          </p:nvCxnSpPr>
          <p:spPr>
            <a:xfrm flipH="1" flipV="1">
              <a:off x="4867569" y="3805555"/>
              <a:ext cx="685071" cy="729487"/>
            </a:xfrm>
            <a:prstGeom prst="line">
              <a:avLst/>
            </a:prstGeom>
            <a:ln w="5080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72" idx="7"/>
              <a:endCxn id="174" idx="3"/>
            </p:cNvCxnSpPr>
            <p:nvPr/>
          </p:nvCxnSpPr>
          <p:spPr>
            <a:xfrm flipV="1">
              <a:off x="3739989" y="3805555"/>
              <a:ext cx="696528" cy="726111"/>
            </a:xfrm>
            <a:prstGeom prst="line">
              <a:avLst/>
            </a:prstGeom>
            <a:ln w="50800">
              <a:solidFill>
                <a:srgbClr val="3366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74" idx="7"/>
              <a:endCxn id="176" idx="3"/>
            </p:cNvCxnSpPr>
            <p:nvPr/>
          </p:nvCxnSpPr>
          <p:spPr>
            <a:xfrm flipV="1">
              <a:off x="4867569" y="2662495"/>
              <a:ext cx="692542" cy="712008"/>
            </a:xfrm>
            <a:prstGeom prst="line">
              <a:avLst/>
            </a:prstGeom>
            <a:ln w="50800">
              <a:solidFill>
                <a:srgbClr val="00FF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75" idx="6"/>
              <a:endCxn id="174" idx="2"/>
            </p:cNvCxnSpPr>
            <p:nvPr/>
          </p:nvCxnSpPr>
          <p:spPr>
            <a:xfrm>
              <a:off x="3826052" y="3590029"/>
              <a:ext cx="521191" cy="0"/>
            </a:xfrm>
            <a:prstGeom prst="line">
              <a:avLst/>
            </a:prstGeom>
            <a:ln w="50800">
              <a:solidFill>
                <a:srgbClr val="00FF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69" idx="6"/>
              <a:endCxn id="170" idx="2"/>
            </p:cNvCxnSpPr>
            <p:nvPr/>
          </p:nvCxnSpPr>
          <p:spPr>
            <a:xfrm flipV="1">
              <a:off x="3829263" y="2441093"/>
              <a:ext cx="522721" cy="1827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70" idx="5"/>
              <a:endCxn id="171" idx="1"/>
            </p:cNvCxnSpPr>
            <p:nvPr/>
          </p:nvCxnSpPr>
          <p:spPr>
            <a:xfrm>
              <a:off x="4872310" y="2656619"/>
              <a:ext cx="680330" cy="727242"/>
            </a:xfrm>
            <a:prstGeom prst="line">
              <a:avLst/>
            </a:prstGeom>
            <a:ln w="508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75" idx="7"/>
              <a:endCxn id="170" idx="3"/>
            </p:cNvCxnSpPr>
            <p:nvPr/>
          </p:nvCxnSpPr>
          <p:spPr>
            <a:xfrm flipV="1">
              <a:off x="3736778" y="2656619"/>
              <a:ext cx="704480" cy="717884"/>
            </a:xfrm>
            <a:prstGeom prst="line">
              <a:avLst/>
            </a:prstGeom>
            <a:ln w="50800">
              <a:solidFill>
                <a:srgbClr val="00FF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75" idx="5"/>
              <a:endCxn id="177" idx="1"/>
            </p:cNvCxnSpPr>
            <p:nvPr/>
          </p:nvCxnSpPr>
          <p:spPr>
            <a:xfrm>
              <a:off x="3736778" y="3805555"/>
              <a:ext cx="697009" cy="726111"/>
            </a:xfrm>
            <a:prstGeom prst="line">
              <a:avLst/>
            </a:prstGeom>
            <a:ln w="50800">
              <a:solidFill>
                <a:srgbClr val="00FF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70" idx="6"/>
              <a:endCxn id="176" idx="2"/>
            </p:cNvCxnSpPr>
            <p:nvPr/>
          </p:nvCxnSpPr>
          <p:spPr>
            <a:xfrm>
              <a:off x="4961584" y="2441093"/>
              <a:ext cx="509253" cy="5876"/>
            </a:xfrm>
            <a:prstGeom prst="line">
              <a:avLst/>
            </a:prstGeom>
            <a:ln w="50800">
              <a:solidFill>
                <a:srgbClr val="00FF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77" idx="7"/>
              <a:endCxn id="176" idx="3"/>
            </p:cNvCxnSpPr>
            <p:nvPr/>
          </p:nvCxnSpPr>
          <p:spPr>
            <a:xfrm flipV="1">
              <a:off x="4864839" y="2662495"/>
              <a:ext cx="695272" cy="1869171"/>
            </a:xfrm>
            <a:prstGeom prst="line">
              <a:avLst/>
            </a:prstGeom>
            <a:ln w="50800">
              <a:solidFill>
                <a:srgbClr val="00FF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72" idx="7"/>
              <a:endCxn id="170" idx="3"/>
            </p:cNvCxnSpPr>
            <p:nvPr/>
          </p:nvCxnSpPr>
          <p:spPr>
            <a:xfrm flipV="1">
              <a:off x="3739989" y="2656619"/>
              <a:ext cx="701269" cy="1875047"/>
            </a:xfrm>
            <a:prstGeom prst="line">
              <a:avLst/>
            </a:prstGeom>
            <a:ln w="50800">
              <a:solidFill>
                <a:srgbClr val="3366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73" idx="1"/>
              <a:endCxn id="170" idx="5"/>
            </p:cNvCxnSpPr>
            <p:nvPr/>
          </p:nvCxnSpPr>
          <p:spPr>
            <a:xfrm flipH="1" flipV="1">
              <a:off x="4872310" y="2656619"/>
              <a:ext cx="680330" cy="1878423"/>
            </a:xfrm>
            <a:prstGeom prst="line">
              <a:avLst/>
            </a:prstGeom>
            <a:ln w="5080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3826987" y="4759892"/>
              <a:ext cx="530192" cy="0"/>
            </a:xfrm>
            <a:prstGeom prst="line">
              <a:avLst/>
            </a:prstGeom>
            <a:ln w="50800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69" idx="5"/>
            </p:cNvCxnSpPr>
            <p:nvPr/>
          </p:nvCxnSpPr>
          <p:spPr>
            <a:xfrm>
              <a:off x="3739989" y="2658446"/>
              <a:ext cx="694252" cy="715027"/>
            </a:xfrm>
            <a:prstGeom prst="line">
              <a:avLst/>
            </a:prstGeom>
            <a:ln w="50800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3739989" y="2665917"/>
              <a:ext cx="706464" cy="1842306"/>
            </a:xfrm>
            <a:prstGeom prst="line">
              <a:avLst/>
            </a:prstGeom>
            <a:ln w="50800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4954492" y="4759892"/>
              <a:ext cx="530192" cy="0"/>
            </a:xfrm>
            <a:prstGeom prst="line">
              <a:avLst/>
            </a:prstGeom>
            <a:ln w="50800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4865218" y="3818255"/>
              <a:ext cx="696528" cy="696227"/>
            </a:xfrm>
            <a:prstGeom prst="line">
              <a:avLst/>
            </a:prstGeom>
            <a:ln w="50800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74" idx="6"/>
              <a:endCxn id="171" idx="2"/>
            </p:cNvCxnSpPr>
            <p:nvPr/>
          </p:nvCxnSpPr>
          <p:spPr>
            <a:xfrm>
              <a:off x="4956843" y="3590029"/>
              <a:ext cx="506523" cy="9358"/>
            </a:xfrm>
            <a:prstGeom prst="line">
              <a:avLst/>
            </a:prstGeom>
            <a:ln w="50800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Oval 17"/>
            <p:cNvSpPr>
              <a:spLocks noChangeArrowheads="1"/>
            </p:cNvSpPr>
            <p:nvPr/>
          </p:nvSpPr>
          <p:spPr bwMode="auto">
            <a:xfrm>
              <a:off x="3219663" y="2138120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Oval 42"/>
            <p:cNvSpPr>
              <a:spLocks noChangeArrowheads="1"/>
            </p:cNvSpPr>
            <p:nvPr/>
          </p:nvSpPr>
          <p:spPr bwMode="auto">
            <a:xfrm>
              <a:off x="4351984" y="2136293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Oval 14"/>
            <p:cNvSpPr>
              <a:spLocks noChangeArrowheads="1"/>
            </p:cNvSpPr>
            <p:nvPr/>
          </p:nvSpPr>
          <p:spPr bwMode="auto">
            <a:xfrm>
              <a:off x="5463366" y="3294587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Oval 15"/>
            <p:cNvSpPr>
              <a:spLocks noChangeArrowheads="1"/>
            </p:cNvSpPr>
            <p:nvPr/>
          </p:nvSpPr>
          <p:spPr bwMode="auto">
            <a:xfrm>
              <a:off x="3219663" y="4442392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Oval 9"/>
            <p:cNvSpPr>
              <a:spLocks noChangeArrowheads="1"/>
            </p:cNvSpPr>
            <p:nvPr/>
          </p:nvSpPr>
          <p:spPr bwMode="auto">
            <a:xfrm>
              <a:off x="5463366" y="4445768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Oval 173"/>
            <p:cNvSpPr>
              <a:spLocks noChangeArrowheads="1"/>
            </p:cNvSpPr>
            <p:nvPr/>
          </p:nvSpPr>
          <p:spPr bwMode="auto">
            <a:xfrm>
              <a:off x="4347243" y="3285229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6"/>
            <p:cNvSpPr>
              <a:spLocks noChangeArrowheads="1"/>
            </p:cNvSpPr>
            <p:nvPr/>
          </p:nvSpPr>
          <p:spPr bwMode="auto">
            <a:xfrm>
              <a:off x="3216452" y="3285229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6" name="Oval 7"/>
            <p:cNvSpPr>
              <a:spLocks noChangeArrowheads="1"/>
            </p:cNvSpPr>
            <p:nvPr/>
          </p:nvSpPr>
          <p:spPr bwMode="auto">
            <a:xfrm>
              <a:off x="5470837" y="2142169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3"/>
            <p:cNvSpPr>
              <a:spLocks noChangeArrowheads="1"/>
            </p:cNvSpPr>
            <p:nvPr/>
          </p:nvSpPr>
          <p:spPr bwMode="auto">
            <a:xfrm>
              <a:off x="4344513" y="4442392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6113351" y="2855914"/>
            <a:ext cx="1991804" cy="2073774"/>
            <a:chOff x="3216452" y="2136293"/>
            <a:chExt cx="2863985" cy="2919075"/>
          </a:xfrm>
        </p:grpSpPr>
        <p:cxnSp>
          <p:nvCxnSpPr>
            <p:cNvPr id="179" name="Straight Connector 178"/>
            <p:cNvCxnSpPr>
              <a:stCxn id="285" idx="1"/>
              <a:endCxn id="286" idx="5"/>
            </p:cNvCxnSpPr>
            <p:nvPr/>
          </p:nvCxnSpPr>
          <p:spPr>
            <a:xfrm flipH="1" flipV="1">
              <a:off x="4867569" y="3805555"/>
              <a:ext cx="685071" cy="729487"/>
            </a:xfrm>
            <a:prstGeom prst="line">
              <a:avLst/>
            </a:prstGeom>
            <a:ln w="7620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200" idx="7"/>
              <a:endCxn id="286" idx="3"/>
            </p:cNvCxnSpPr>
            <p:nvPr/>
          </p:nvCxnSpPr>
          <p:spPr>
            <a:xfrm flipV="1">
              <a:off x="3739989" y="3805555"/>
              <a:ext cx="696528" cy="726111"/>
            </a:xfrm>
            <a:prstGeom prst="line">
              <a:avLst/>
            </a:prstGeom>
            <a:ln w="76200">
              <a:solidFill>
                <a:srgbClr val="3366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286" idx="7"/>
              <a:endCxn id="288" idx="3"/>
            </p:cNvCxnSpPr>
            <p:nvPr/>
          </p:nvCxnSpPr>
          <p:spPr>
            <a:xfrm flipV="1">
              <a:off x="4867569" y="2662495"/>
              <a:ext cx="692542" cy="712008"/>
            </a:xfrm>
            <a:prstGeom prst="line">
              <a:avLst/>
            </a:prstGeom>
            <a:ln w="76200">
              <a:solidFill>
                <a:srgbClr val="00FF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287" idx="6"/>
              <a:endCxn id="286" idx="2"/>
            </p:cNvCxnSpPr>
            <p:nvPr/>
          </p:nvCxnSpPr>
          <p:spPr>
            <a:xfrm>
              <a:off x="3826052" y="3590029"/>
              <a:ext cx="521191" cy="0"/>
            </a:xfrm>
            <a:prstGeom prst="line">
              <a:avLst/>
            </a:prstGeom>
            <a:ln w="76200">
              <a:solidFill>
                <a:srgbClr val="00FF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97" idx="6"/>
              <a:endCxn id="198" idx="2"/>
            </p:cNvCxnSpPr>
            <p:nvPr/>
          </p:nvCxnSpPr>
          <p:spPr>
            <a:xfrm flipV="1">
              <a:off x="3829263" y="2441093"/>
              <a:ext cx="522721" cy="1827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98" idx="5"/>
              <a:endCxn id="199" idx="1"/>
            </p:cNvCxnSpPr>
            <p:nvPr/>
          </p:nvCxnSpPr>
          <p:spPr>
            <a:xfrm>
              <a:off x="4872310" y="2656619"/>
              <a:ext cx="680330" cy="727242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287" idx="7"/>
              <a:endCxn id="198" idx="3"/>
            </p:cNvCxnSpPr>
            <p:nvPr/>
          </p:nvCxnSpPr>
          <p:spPr>
            <a:xfrm flipV="1">
              <a:off x="3736778" y="2656619"/>
              <a:ext cx="704480" cy="717884"/>
            </a:xfrm>
            <a:prstGeom prst="line">
              <a:avLst/>
            </a:prstGeom>
            <a:ln w="76200">
              <a:solidFill>
                <a:srgbClr val="00FF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287" idx="5"/>
              <a:endCxn id="289" idx="1"/>
            </p:cNvCxnSpPr>
            <p:nvPr/>
          </p:nvCxnSpPr>
          <p:spPr>
            <a:xfrm>
              <a:off x="3736778" y="3805555"/>
              <a:ext cx="697009" cy="726111"/>
            </a:xfrm>
            <a:prstGeom prst="line">
              <a:avLst/>
            </a:prstGeom>
            <a:ln w="76200">
              <a:solidFill>
                <a:srgbClr val="00FF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98" idx="6"/>
              <a:endCxn id="288" idx="2"/>
            </p:cNvCxnSpPr>
            <p:nvPr/>
          </p:nvCxnSpPr>
          <p:spPr>
            <a:xfrm>
              <a:off x="4961584" y="2441093"/>
              <a:ext cx="509253" cy="5876"/>
            </a:xfrm>
            <a:prstGeom prst="line">
              <a:avLst/>
            </a:prstGeom>
            <a:ln w="76200">
              <a:solidFill>
                <a:srgbClr val="00FF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289" idx="7"/>
              <a:endCxn id="288" idx="3"/>
            </p:cNvCxnSpPr>
            <p:nvPr/>
          </p:nvCxnSpPr>
          <p:spPr>
            <a:xfrm flipV="1">
              <a:off x="4864839" y="2662495"/>
              <a:ext cx="695272" cy="1869171"/>
            </a:xfrm>
            <a:prstGeom prst="line">
              <a:avLst/>
            </a:prstGeom>
            <a:ln w="76200">
              <a:solidFill>
                <a:srgbClr val="00FF0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200" idx="7"/>
              <a:endCxn id="198" idx="3"/>
            </p:cNvCxnSpPr>
            <p:nvPr/>
          </p:nvCxnSpPr>
          <p:spPr>
            <a:xfrm flipV="1">
              <a:off x="3739989" y="2656619"/>
              <a:ext cx="701269" cy="1875047"/>
            </a:xfrm>
            <a:prstGeom prst="line">
              <a:avLst/>
            </a:prstGeom>
            <a:ln w="76200">
              <a:solidFill>
                <a:srgbClr val="3366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285" idx="1"/>
              <a:endCxn id="198" idx="5"/>
            </p:cNvCxnSpPr>
            <p:nvPr/>
          </p:nvCxnSpPr>
          <p:spPr>
            <a:xfrm flipH="1" flipV="1">
              <a:off x="4872310" y="2656619"/>
              <a:ext cx="680330" cy="1878423"/>
            </a:xfrm>
            <a:prstGeom prst="line">
              <a:avLst/>
            </a:prstGeom>
            <a:ln w="7620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826987" y="4759892"/>
              <a:ext cx="530192" cy="0"/>
            </a:xfrm>
            <a:prstGeom prst="line">
              <a:avLst/>
            </a:prstGeom>
            <a:ln w="76200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97" idx="5"/>
            </p:cNvCxnSpPr>
            <p:nvPr/>
          </p:nvCxnSpPr>
          <p:spPr>
            <a:xfrm>
              <a:off x="3739989" y="2658446"/>
              <a:ext cx="694252" cy="715027"/>
            </a:xfrm>
            <a:prstGeom prst="line">
              <a:avLst/>
            </a:prstGeom>
            <a:ln w="76200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3739989" y="2665917"/>
              <a:ext cx="706464" cy="1842306"/>
            </a:xfrm>
            <a:prstGeom prst="line">
              <a:avLst/>
            </a:prstGeom>
            <a:ln w="76200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4954492" y="4759892"/>
              <a:ext cx="530192" cy="0"/>
            </a:xfrm>
            <a:prstGeom prst="line">
              <a:avLst/>
            </a:prstGeom>
            <a:ln w="76200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4865218" y="3818255"/>
              <a:ext cx="696528" cy="696227"/>
            </a:xfrm>
            <a:prstGeom prst="line">
              <a:avLst/>
            </a:prstGeom>
            <a:ln w="76200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286" idx="6"/>
              <a:endCxn id="199" idx="2"/>
            </p:cNvCxnSpPr>
            <p:nvPr/>
          </p:nvCxnSpPr>
          <p:spPr>
            <a:xfrm>
              <a:off x="4956843" y="3590029"/>
              <a:ext cx="506523" cy="9358"/>
            </a:xfrm>
            <a:prstGeom prst="line">
              <a:avLst/>
            </a:prstGeom>
            <a:ln w="76200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Oval 17"/>
            <p:cNvSpPr>
              <a:spLocks noChangeArrowheads="1"/>
            </p:cNvSpPr>
            <p:nvPr/>
          </p:nvSpPr>
          <p:spPr bwMode="auto">
            <a:xfrm>
              <a:off x="3219663" y="2138120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42"/>
            <p:cNvSpPr>
              <a:spLocks noChangeArrowheads="1"/>
            </p:cNvSpPr>
            <p:nvPr/>
          </p:nvSpPr>
          <p:spPr bwMode="auto">
            <a:xfrm>
              <a:off x="4351984" y="2136293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14"/>
            <p:cNvSpPr>
              <a:spLocks noChangeArrowheads="1"/>
            </p:cNvSpPr>
            <p:nvPr/>
          </p:nvSpPr>
          <p:spPr bwMode="auto">
            <a:xfrm>
              <a:off x="5463366" y="3294587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15"/>
            <p:cNvSpPr>
              <a:spLocks noChangeArrowheads="1"/>
            </p:cNvSpPr>
            <p:nvPr/>
          </p:nvSpPr>
          <p:spPr bwMode="auto">
            <a:xfrm>
              <a:off x="3219663" y="4442392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Oval 9"/>
            <p:cNvSpPr>
              <a:spLocks noChangeArrowheads="1"/>
            </p:cNvSpPr>
            <p:nvPr/>
          </p:nvSpPr>
          <p:spPr bwMode="auto">
            <a:xfrm>
              <a:off x="5463366" y="4445768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Oval 285"/>
            <p:cNvSpPr>
              <a:spLocks noChangeArrowheads="1"/>
            </p:cNvSpPr>
            <p:nvPr/>
          </p:nvSpPr>
          <p:spPr bwMode="auto">
            <a:xfrm>
              <a:off x="4347243" y="3285229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Oval 16"/>
            <p:cNvSpPr>
              <a:spLocks noChangeArrowheads="1"/>
            </p:cNvSpPr>
            <p:nvPr/>
          </p:nvSpPr>
          <p:spPr bwMode="auto">
            <a:xfrm>
              <a:off x="3216452" y="3285229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5470837" y="2142169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Oval 13"/>
            <p:cNvSpPr>
              <a:spLocks noChangeArrowheads="1"/>
            </p:cNvSpPr>
            <p:nvPr/>
          </p:nvSpPr>
          <p:spPr bwMode="auto">
            <a:xfrm>
              <a:off x="4344513" y="4442392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15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animBg="1"/>
      <p:bldP spid="16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600"/>
            <a:ext cx="8229600" cy="4476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1) Overview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2) Design</a:t>
            </a:r>
          </a:p>
          <a:p>
            <a:pPr lvl="1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Padding at the core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Padding at the edges</a:t>
            </a:r>
          </a:p>
          <a:p>
            <a:pPr lvl="1"/>
            <a:r>
              <a:rPr lang="en-US" dirty="0" smtClean="0"/>
              <a:t>Bitwise </a:t>
            </a:r>
            <a:r>
              <a:rPr lang="en-US" dirty="0" err="1" smtClean="0"/>
              <a:t>unlinkability</a:t>
            </a:r>
            <a:endParaRPr lang="en-US" dirty="0" smtClean="0"/>
          </a:p>
          <a:p>
            <a:pPr lvl="1"/>
            <a:r>
              <a:rPr lang="en-US" dirty="0" smtClean="0"/>
              <a:t>Receiver’s anonymity (active attacks)</a:t>
            </a:r>
          </a:p>
          <a:p>
            <a:pPr marL="0" indent="0"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3) Evaluation</a:t>
            </a:r>
          </a:p>
          <a:p>
            <a:pPr marL="0" indent="0">
              <a:buNone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Ongoing work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1" name="Straight Connector 240"/>
          <p:cNvCxnSpPr/>
          <p:nvPr/>
        </p:nvCxnSpPr>
        <p:spPr>
          <a:xfrm flipV="1">
            <a:off x="4963382" y="2460202"/>
            <a:ext cx="498399" cy="50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6072966" y="4731690"/>
            <a:ext cx="1895244" cy="0"/>
          </a:xfrm>
          <a:prstGeom prst="line">
            <a:avLst/>
          </a:prstGeom>
          <a:ln w="76200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5753100" y="3578887"/>
            <a:ext cx="2432050" cy="1758"/>
          </a:xfrm>
          <a:prstGeom prst="line">
            <a:avLst/>
          </a:prstGeom>
          <a:ln w="76200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6072966" y="3584335"/>
            <a:ext cx="1895244" cy="7252"/>
          </a:xfrm>
          <a:prstGeom prst="line">
            <a:avLst/>
          </a:prstGeom>
          <a:ln w="50800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5634567" y="3606962"/>
            <a:ext cx="2496608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065515" y="4755290"/>
            <a:ext cx="1902695" cy="1378"/>
          </a:xfrm>
          <a:prstGeom prst="line">
            <a:avLst/>
          </a:prstGeom>
          <a:ln w="25400">
            <a:solidFill>
              <a:srgbClr val="33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6072966" y="2455652"/>
            <a:ext cx="2083609" cy="4550"/>
          </a:xfrm>
          <a:prstGeom prst="line">
            <a:avLst/>
          </a:prstGeom>
          <a:ln w="25400">
            <a:solidFill>
              <a:srgbClr val="00FF08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5880100" y="2444327"/>
            <a:ext cx="2163963" cy="0"/>
          </a:xfrm>
          <a:prstGeom prst="line">
            <a:avLst/>
          </a:prstGeom>
          <a:ln w="50800">
            <a:solidFill>
              <a:srgbClr val="00FF08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5930900" y="4743969"/>
            <a:ext cx="2037310" cy="0"/>
          </a:xfrm>
          <a:prstGeom prst="line">
            <a:avLst/>
          </a:prstGeom>
          <a:ln w="50800">
            <a:solidFill>
              <a:srgbClr val="33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6062462" y="2427327"/>
            <a:ext cx="2068713" cy="12700"/>
          </a:xfrm>
          <a:prstGeom prst="line">
            <a:avLst/>
          </a:prstGeom>
          <a:ln w="76200">
            <a:solidFill>
              <a:srgbClr val="00FF08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1301834" y="4740762"/>
            <a:ext cx="1914618" cy="9540"/>
          </a:xfrm>
          <a:prstGeom prst="line">
            <a:avLst/>
          </a:prstGeom>
          <a:ln w="76200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1305045" y="4769340"/>
            <a:ext cx="1914618" cy="9540"/>
          </a:xfrm>
          <a:prstGeom prst="line">
            <a:avLst/>
          </a:prstGeom>
          <a:ln w="25400">
            <a:solidFill>
              <a:srgbClr val="33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1305045" y="2452599"/>
            <a:ext cx="1914618" cy="1141247"/>
          </a:xfrm>
          <a:prstGeom prst="line">
            <a:avLst/>
          </a:prstGeom>
          <a:ln w="50800">
            <a:solidFill>
              <a:srgbClr val="000000"/>
            </a:solidFill>
            <a:prstDash val="solid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1295520" y="2363259"/>
            <a:ext cx="2054105" cy="1222122"/>
          </a:xfrm>
          <a:prstGeom prst="line">
            <a:avLst/>
          </a:prstGeom>
          <a:ln w="76200">
            <a:solidFill>
              <a:srgbClr val="000000"/>
            </a:solidFill>
            <a:prstDash val="solid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1174750" y="2469534"/>
            <a:ext cx="2044913" cy="1220875"/>
          </a:xfrm>
          <a:prstGeom prst="line">
            <a:avLst/>
          </a:prstGeom>
          <a:ln w="25400">
            <a:solidFill>
              <a:srgbClr val="FF0000"/>
            </a:solidFill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320573" y="2432117"/>
            <a:ext cx="1895879" cy="1137443"/>
          </a:xfrm>
          <a:prstGeom prst="line">
            <a:avLst/>
          </a:prstGeom>
          <a:ln w="50800">
            <a:solidFill>
              <a:srgbClr val="00FF08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323784" y="2449552"/>
            <a:ext cx="1895879" cy="1137443"/>
          </a:xfrm>
          <a:prstGeom prst="line">
            <a:avLst/>
          </a:prstGeom>
          <a:ln w="25400">
            <a:solidFill>
              <a:srgbClr val="00FF08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174750" y="2330450"/>
            <a:ext cx="2041702" cy="1226410"/>
          </a:xfrm>
          <a:prstGeom prst="line">
            <a:avLst/>
          </a:prstGeom>
          <a:ln w="76200">
            <a:solidFill>
              <a:srgbClr val="00FF08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3216452" y="2151102"/>
            <a:ext cx="2856514" cy="2904266"/>
            <a:chOff x="3216452" y="2136293"/>
            <a:chExt cx="2863985" cy="2919075"/>
          </a:xfrm>
        </p:grpSpPr>
        <p:sp>
          <p:nvSpPr>
            <p:cNvPr id="200" name="Oval 199"/>
            <p:cNvSpPr>
              <a:spLocks noChangeArrowheads="1"/>
            </p:cNvSpPr>
            <p:nvPr/>
          </p:nvSpPr>
          <p:spPr bwMode="auto">
            <a:xfrm>
              <a:off x="4347243" y="3285229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77" name="Straight Connector 176"/>
            <p:cNvCxnSpPr>
              <a:stCxn id="199" idx="1"/>
              <a:endCxn id="200" idx="5"/>
            </p:cNvCxnSpPr>
            <p:nvPr/>
          </p:nvCxnSpPr>
          <p:spPr>
            <a:xfrm flipH="1" flipV="1">
              <a:off x="4867569" y="3805555"/>
              <a:ext cx="685071" cy="729487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98" idx="7"/>
              <a:endCxn id="200" idx="3"/>
            </p:cNvCxnSpPr>
            <p:nvPr/>
          </p:nvCxnSpPr>
          <p:spPr>
            <a:xfrm flipV="1">
              <a:off x="3739989" y="3805555"/>
              <a:ext cx="696528" cy="726111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200" idx="7"/>
              <a:endCxn id="202" idx="3"/>
            </p:cNvCxnSpPr>
            <p:nvPr/>
          </p:nvCxnSpPr>
          <p:spPr>
            <a:xfrm flipV="1">
              <a:off x="4867569" y="2662495"/>
              <a:ext cx="692542" cy="71200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201" idx="6"/>
              <a:endCxn id="200" idx="2"/>
            </p:cNvCxnSpPr>
            <p:nvPr/>
          </p:nvCxnSpPr>
          <p:spPr>
            <a:xfrm>
              <a:off x="3826052" y="3590029"/>
              <a:ext cx="521191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95" idx="6"/>
              <a:endCxn id="196" idx="2"/>
            </p:cNvCxnSpPr>
            <p:nvPr/>
          </p:nvCxnSpPr>
          <p:spPr>
            <a:xfrm flipV="1">
              <a:off x="3829263" y="2441093"/>
              <a:ext cx="522721" cy="1827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96" idx="5"/>
              <a:endCxn id="197" idx="1"/>
            </p:cNvCxnSpPr>
            <p:nvPr/>
          </p:nvCxnSpPr>
          <p:spPr>
            <a:xfrm>
              <a:off x="4872310" y="2656619"/>
              <a:ext cx="680330" cy="727242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201" idx="7"/>
              <a:endCxn id="196" idx="3"/>
            </p:cNvCxnSpPr>
            <p:nvPr/>
          </p:nvCxnSpPr>
          <p:spPr>
            <a:xfrm flipV="1">
              <a:off x="3736778" y="2656619"/>
              <a:ext cx="704480" cy="717884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201" idx="5"/>
              <a:endCxn id="203" idx="1"/>
            </p:cNvCxnSpPr>
            <p:nvPr/>
          </p:nvCxnSpPr>
          <p:spPr>
            <a:xfrm>
              <a:off x="3736778" y="3805555"/>
              <a:ext cx="697009" cy="726111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203" idx="7"/>
              <a:endCxn id="202" idx="3"/>
            </p:cNvCxnSpPr>
            <p:nvPr/>
          </p:nvCxnSpPr>
          <p:spPr>
            <a:xfrm flipV="1">
              <a:off x="4864839" y="2662495"/>
              <a:ext cx="695272" cy="1869171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98" idx="7"/>
              <a:endCxn id="196" idx="3"/>
            </p:cNvCxnSpPr>
            <p:nvPr/>
          </p:nvCxnSpPr>
          <p:spPr>
            <a:xfrm flipV="1">
              <a:off x="3739989" y="2656619"/>
              <a:ext cx="701269" cy="1875047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99" idx="1"/>
              <a:endCxn id="196" idx="5"/>
            </p:cNvCxnSpPr>
            <p:nvPr/>
          </p:nvCxnSpPr>
          <p:spPr>
            <a:xfrm flipH="1" flipV="1">
              <a:off x="4872310" y="2656619"/>
              <a:ext cx="680330" cy="1878423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3826987" y="4759892"/>
              <a:ext cx="530192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95" idx="5"/>
            </p:cNvCxnSpPr>
            <p:nvPr/>
          </p:nvCxnSpPr>
          <p:spPr>
            <a:xfrm>
              <a:off x="3739989" y="2658446"/>
              <a:ext cx="694252" cy="715027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739989" y="2665917"/>
              <a:ext cx="706464" cy="1842306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4954492" y="4759892"/>
              <a:ext cx="530192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4865218" y="3818255"/>
              <a:ext cx="696528" cy="696227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200" idx="6"/>
              <a:endCxn id="197" idx="2"/>
            </p:cNvCxnSpPr>
            <p:nvPr/>
          </p:nvCxnSpPr>
          <p:spPr>
            <a:xfrm>
              <a:off x="4956843" y="3590029"/>
              <a:ext cx="506523" cy="935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17"/>
            <p:cNvSpPr>
              <a:spLocks noChangeArrowheads="1"/>
            </p:cNvSpPr>
            <p:nvPr/>
          </p:nvSpPr>
          <p:spPr bwMode="auto">
            <a:xfrm>
              <a:off x="3219663" y="2138120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Oval 42"/>
            <p:cNvSpPr>
              <a:spLocks noChangeArrowheads="1"/>
            </p:cNvSpPr>
            <p:nvPr/>
          </p:nvSpPr>
          <p:spPr bwMode="auto">
            <a:xfrm>
              <a:off x="4351984" y="2136293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14"/>
            <p:cNvSpPr>
              <a:spLocks noChangeArrowheads="1"/>
            </p:cNvSpPr>
            <p:nvPr/>
          </p:nvSpPr>
          <p:spPr bwMode="auto">
            <a:xfrm>
              <a:off x="5463366" y="3294587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15"/>
            <p:cNvSpPr>
              <a:spLocks noChangeArrowheads="1"/>
            </p:cNvSpPr>
            <p:nvPr/>
          </p:nvSpPr>
          <p:spPr bwMode="auto">
            <a:xfrm>
              <a:off x="3219663" y="4442392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9"/>
            <p:cNvSpPr>
              <a:spLocks noChangeArrowheads="1"/>
            </p:cNvSpPr>
            <p:nvPr/>
          </p:nvSpPr>
          <p:spPr bwMode="auto">
            <a:xfrm>
              <a:off x="5463366" y="4445768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16"/>
            <p:cNvSpPr>
              <a:spLocks noChangeArrowheads="1"/>
            </p:cNvSpPr>
            <p:nvPr/>
          </p:nvSpPr>
          <p:spPr bwMode="auto">
            <a:xfrm>
              <a:off x="3216452" y="3285229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2" name="Oval 7"/>
            <p:cNvSpPr>
              <a:spLocks noChangeArrowheads="1"/>
            </p:cNvSpPr>
            <p:nvPr/>
          </p:nvSpPr>
          <p:spPr bwMode="auto">
            <a:xfrm>
              <a:off x="5470837" y="2142169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Oval 13"/>
            <p:cNvSpPr>
              <a:spLocks noChangeArrowheads="1"/>
            </p:cNvSpPr>
            <p:nvPr/>
          </p:nvSpPr>
          <p:spPr bwMode="auto">
            <a:xfrm>
              <a:off x="4344513" y="4442392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8" name="Rectangle 237"/>
          <p:cNvSpPr/>
          <p:nvPr/>
        </p:nvSpPr>
        <p:spPr>
          <a:xfrm>
            <a:off x="1198468" y="5927413"/>
            <a:ext cx="6769742" cy="733731"/>
          </a:xfrm>
          <a:prstGeom prst="rect">
            <a:avLst/>
          </a:prstGeom>
          <a:solidFill>
            <a:srgbClr val="F7FF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k-anonymity sets (</a:t>
            </a:r>
            <a:r>
              <a:rPr lang="en-US" dirty="0" err="1" smtClean="0"/>
              <a:t>ksets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10" y="4318737"/>
            <a:ext cx="651568" cy="901262"/>
          </a:xfrm>
          <a:prstGeom prst="rect">
            <a:avLst/>
          </a:prstGeom>
        </p:spPr>
      </p:pic>
      <p:sp>
        <p:nvSpPr>
          <p:cNvPr id="132" name="Rounded Rectangle 131"/>
          <p:cNvSpPr/>
          <p:nvPr/>
        </p:nvSpPr>
        <p:spPr>
          <a:xfrm>
            <a:off x="7847275" y="1892490"/>
            <a:ext cx="906377" cy="3431043"/>
          </a:xfrm>
          <a:prstGeom prst="roundRect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532075" y="1892490"/>
            <a:ext cx="906377" cy="3431043"/>
          </a:xfrm>
          <a:prstGeom prst="roundRect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466528" y="1396959"/>
            <a:ext cx="1388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</a:rPr>
              <a:t>Send </a:t>
            </a:r>
            <a:r>
              <a:rPr lang="en-US" sz="2400" dirty="0" err="1" smtClean="0">
                <a:solidFill>
                  <a:prstClr val="black"/>
                </a:solidFill>
              </a:rPr>
              <a:t>kset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10001" y="1396959"/>
            <a:ext cx="1360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err="1" smtClean="0">
                <a:solidFill>
                  <a:prstClr val="black"/>
                </a:solidFill>
              </a:rPr>
              <a:t>Recv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kset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46144" y="5774710"/>
            <a:ext cx="6572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800" dirty="0">
                <a:solidFill>
                  <a:prstClr val="black"/>
                </a:solidFill>
              </a:rPr>
              <a:t>Provide k-anonymity by </a:t>
            </a:r>
            <a:r>
              <a:rPr lang="en-US" sz="2800" dirty="0" smtClean="0">
                <a:solidFill>
                  <a:prstClr val="black"/>
                </a:solidFill>
              </a:rPr>
              <a:t>ensuring correlated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rate changes on </a:t>
            </a:r>
            <a:r>
              <a:rPr lang="en-US" sz="2800" dirty="0">
                <a:solidFill>
                  <a:prstClr val="black"/>
                </a:solidFill>
              </a:rPr>
              <a:t>at least k client </a:t>
            </a:r>
            <a:r>
              <a:rPr lang="en-US" sz="2800" dirty="0" smtClean="0">
                <a:solidFill>
                  <a:prstClr val="black"/>
                </a:solidFill>
              </a:rPr>
              <a:t>links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77" y="3155915"/>
            <a:ext cx="651568" cy="901262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05" y="2006886"/>
            <a:ext cx="651568" cy="90126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738" y="1979404"/>
            <a:ext cx="651568" cy="901262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10" y="3146404"/>
            <a:ext cx="651568" cy="901262"/>
          </a:xfrm>
          <a:prstGeom prst="rect">
            <a:avLst/>
          </a:prstGeom>
        </p:spPr>
      </p:pic>
      <p:cxnSp>
        <p:nvCxnSpPr>
          <p:cNvPr id="159" name="Straight Connector 158"/>
          <p:cNvCxnSpPr/>
          <p:nvPr/>
        </p:nvCxnSpPr>
        <p:spPr>
          <a:xfrm flipV="1">
            <a:off x="1292345" y="4753465"/>
            <a:ext cx="1914618" cy="9540"/>
          </a:xfrm>
          <a:prstGeom prst="line">
            <a:avLst/>
          </a:prstGeom>
          <a:ln w="50800">
            <a:solidFill>
              <a:srgbClr val="33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77" y="4277449"/>
            <a:ext cx="651568" cy="901262"/>
          </a:xfrm>
          <a:prstGeom prst="rect">
            <a:avLst/>
          </a:prstGeom>
        </p:spPr>
      </p:pic>
      <p:cxnSp>
        <p:nvCxnSpPr>
          <p:cNvPr id="121" name="Straight Connector 120"/>
          <p:cNvCxnSpPr/>
          <p:nvPr/>
        </p:nvCxnSpPr>
        <p:spPr>
          <a:xfrm>
            <a:off x="5478083" y="5601349"/>
            <a:ext cx="1185213" cy="0"/>
          </a:xfrm>
          <a:prstGeom prst="line">
            <a:avLst/>
          </a:prstGeom>
          <a:ln w="76200">
            <a:solidFill>
              <a:srgbClr val="000000"/>
            </a:solidFill>
            <a:prstDash val="solid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6671760" y="5311191"/>
            <a:ext cx="1359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Padding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  <p:bldP spid="132" grpId="0" animBg="1"/>
      <p:bldP spid="132" grpId="1" animBg="1"/>
      <p:bldP spid="133" grpId="0" animBg="1"/>
      <p:bldP spid="133" grpId="1" animBg="1"/>
      <p:bldP spid="152" grpId="0"/>
      <p:bldP spid="152" grpId="1"/>
      <p:bldP spid="155" grpId="0"/>
      <p:bldP spid="155" grpId="1"/>
      <p:bldP spid="60" grpId="0"/>
      <p:bldP spid="122" grpId="0"/>
      <p:bldP spid="122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Forming </a:t>
            </a:r>
            <a:r>
              <a:rPr lang="en-US" dirty="0"/>
              <a:t>efficient </a:t>
            </a:r>
            <a:r>
              <a:rPr lang="en-US" dirty="0" err="1"/>
              <a:t>ksets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2822" y="5823807"/>
            <a:ext cx="1218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Epochs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6629" y="544939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97881" y="5466323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69206" y="5469468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2433053" y="1303867"/>
            <a:ext cx="4361447" cy="4233333"/>
            <a:chOff x="2433053" y="1577683"/>
            <a:chExt cx="3913258" cy="3959517"/>
          </a:xfrm>
        </p:grpSpPr>
        <p:grpSp>
          <p:nvGrpSpPr>
            <p:cNvPr id="21" name="Group 20"/>
            <p:cNvGrpSpPr/>
            <p:nvPr/>
          </p:nvGrpSpPr>
          <p:grpSpPr>
            <a:xfrm>
              <a:off x="2433053" y="1577683"/>
              <a:ext cx="3913258" cy="3959517"/>
              <a:chOff x="762000" y="1524000"/>
              <a:chExt cx="4480905" cy="4097867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762000" y="1524000"/>
                <a:ext cx="16933" cy="4097867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762002" y="5621867"/>
                <a:ext cx="4480903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2218267" y="1524000"/>
                <a:ext cx="16933" cy="4097867"/>
              </a:xfrm>
              <a:prstGeom prst="line">
                <a:avLst/>
              </a:prstGeom>
              <a:ln w="12700">
                <a:solidFill>
                  <a:srgbClr val="000000"/>
                </a:solidFill>
                <a:prstDash val="dash"/>
                <a:head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3674533" y="1524000"/>
                <a:ext cx="16933" cy="4097867"/>
              </a:xfrm>
              <a:prstGeom prst="line">
                <a:avLst/>
              </a:prstGeom>
              <a:ln w="12700">
                <a:solidFill>
                  <a:srgbClr val="000000"/>
                </a:solidFill>
                <a:prstDash val="dash"/>
                <a:head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/>
            <p:cNvCxnSpPr/>
            <p:nvPr/>
          </p:nvCxnSpPr>
          <p:spPr>
            <a:xfrm flipH="1">
              <a:off x="2433054" y="2827867"/>
              <a:ext cx="3815353" cy="0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  <a:head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455236" y="4199467"/>
              <a:ext cx="3793171" cy="0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  <a:head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 rot="16200000">
            <a:off x="908721" y="3210574"/>
            <a:ext cx="1900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Peers’ </a:t>
            </a:r>
            <a:r>
              <a:rPr lang="en-US" sz="2800" dirty="0">
                <a:solidFill>
                  <a:prstClr val="black"/>
                </a:solidFill>
              </a:rPr>
              <a:t>r</a:t>
            </a:r>
            <a:r>
              <a:rPr lang="en-US" sz="2800" dirty="0" smtClean="0">
                <a:solidFill>
                  <a:prstClr val="black"/>
                </a:solidFill>
              </a:rPr>
              <a:t>ates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07183" y="1780077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65029" y="3146461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</a:rPr>
              <a:t>2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92396" y="4575624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447841" y="3614477"/>
            <a:ext cx="1400511" cy="482594"/>
          </a:xfrm>
          <a:prstGeom prst="rect">
            <a:avLst/>
          </a:prstGeom>
          <a:solidFill>
            <a:srgbClr val="3366FF"/>
          </a:solidFill>
          <a:ln w="19050" cmpd="sng"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66979" y="2151562"/>
            <a:ext cx="1400511" cy="482594"/>
          </a:xfrm>
          <a:prstGeom prst="rect">
            <a:avLst/>
          </a:prstGeom>
          <a:solidFill>
            <a:srgbClr val="FF0000"/>
          </a:solidFill>
          <a:ln w="19050" cmpd="sng"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451623" y="2151562"/>
            <a:ext cx="1400511" cy="482594"/>
          </a:xfrm>
          <a:prstGeom prst="rect">
            <a:avLst/>
          </a:prstGeom>
          <a:solidFill>
            <a:srgbClr val="FF0000"/>
          </a:solidFill>
          <a:ln w="19050" cmpd="sng"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84872" y="2151562"/>
            <a:ext cx="1400511" cy="482594"/>
          </a:xfrm>
          <a:prstGeom prst="rect">
            <a:avLst/>
          </a:prstGeom>
          <a:solidFill>
            <a:srgbClr val="FF0000"/>
          </a:solidFill>
          <a:ln w="19050" cmpd="sng"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864834" y="3614476"/>
            <a:ext cx="1400511" cy="482594"/>
          </a:xfrm>
          <a:prstGeom prst="rect">
            <a:avLst/>
          </a:prstGeom>
          <a:solidFill>
            <a:srgbClr val="3366FF"/>
          </a:solidFill>
          <a:ln w="19050" cmpd="sng"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84872" y="3614476"/>
            <a:ext cx="1400511" cy="482594"/>
          </a:xfrm>
          <a:prstGeom prst="rect">
            <a:avLst/>
          </a:prstGeom>
          <a:solidFill>
            <a:srgbClr val="3366FF"/>
          </a:solidFill>
          <a:ln w="19050" cmpd="sng"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864834" y="3138232"/>
            <a:ext cx="1400511" cy="482594"/>
          </a:xfrm>
          <a:prstGeom prst="rect">
            <a:avLst/>
          </a:prstGeom>
          <a:solidFill>
            <a:srgbClr val="3366FF"/>
          </a:solidFill>
          <a:ln w="19050" cmpd="sng"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284872" y="3138232"/>
            <a:ext cx="1400511" cy="482594"/>
          </a:xfrm>
          <a:prstGeom prst="rect">
            <a:avLst/>
          </a:prstGeom>
          <a:solidFill>
            <a:srgbClr val="3366FF"/>
          </a:solidFill>
          <a:ln w="19050" cmpd="sng"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445077" y="5037289"/>
            <a:ext cx="1400511" cy="482594"/>
          </a:xfrm>
          <a:prstGeom prst="rect">
            <a:avLst/>
          </a:prstGeom>
          <a:solidFill>
            <a:srgbClr val="00FF08"/>
          </a:solidFill>
          <a:ln w="19050" cmpd="sng"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862070" y="5037288"/>
            <a:ext cx="1400511" cy="482594"/>
          </a:xfrm>
          <a:prstGeom prst="rect">
            <a:avLst/>
          </a:prstGeom>
          <a:solidFill>
            <a:srgbClr val="00FF08"/>
          </a:solidFill>
          <a:ln w="19050" cmpd="sng"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282108" y="5037288"/>
            <a:ext cx="1400511" cy="482594"/>
          </a:xfrm>
          <a:prstGeom prst="rect">
            <a:avLst/>
          </a:prstGeom>
          <a:solidFill>
            <a:srgbClr val="00FF08"/>
          </a:solidFill>
          <a:ln w="19050" cmpd="sng"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62070" y="4554694"/>
            <a:ext cx="1400511" cy="482594"/>
          </a:xfrm>
          <a:prstGeom prst="rect">
            <a:avLst/>
          </a:prstGeom>
          <a:solidFill>
            <a:srgbClr val="00FF08"/>
          </a:solidFill>
          <a:ln w="19050" cmpd="sng"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282108" y="4554694"/>
            <a:ext cx="1400511" cy="482594"/>
          </a:xfrm>
          <a:prstGeom prst="rect">
            <a:avLst/>
          </a:prstGeom>
          <a:solidFill>
            <a:srgbClr val="00FF08"/>
          </a:solidFill>
          <a:ln w="19050" cmpd="sng"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281090" y="4106958"/>
            <a:ext cx="1400511" cy="482594"/>
          </a:xfrm>
          <a:prstGeom prst="rect">
            <a:avLst/>
          </a:prstGeom>
          <a:solidFill>
            <a:srgbClr val="00FF08"/>
          </a:solidFill>
          <a:ln w="19050" cmpd="sng"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871184" y="1668968"/>
            <a:ext cx="1400511" cy="482594"/>
          </a:xfrm>
          <a:prstGeom prst="rect">
            <a:avLst/>
          </a:prstGeom>
          <a:pattFill prst="pct90">
            <a:fgClr>
              <a:schemeClr val="tx1"/>
            </a:fgClr>
            <a:bgClr>
              <a:prstClr val="white"/>
            </a:bgClr>
          </a:pattFill>
          <a:ln w="19050" cmpd="sng"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284872" y="2655638"/>
            <a:ext cx="1400511" cy="482594"/>
          </a:xfrm>
          <a:prstGeom prst="rect">
            <a:avLst/>
          </a:prstGeom>
          <a:pattFill prst="pct90">
            <a:fgClr>
              <a:schemeClr val="tx1"/>
            </a:fgClr>
            <a:bgClr>
              <a:prstClr val="white"/>
            </a:bgClr>
          </a:pattFill>
          <a:ln w="19050" cmpd="sng"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285312" y="1205424"/>
            <a:ext cx="1400511" cy="482594"/>
          </a:xfrm>
          <a:prstGeom prst="rect">
            <a:avLst/>
          </a:prstGeom>
          <a:pattFill prst="pct90">
            <a:fgClr>
              <a:schemeClr val="tx1"/>
            </a:fgClr>
            <a:bgClr>
              <a:prstClr val="white"/>
            </a:bgClr>
          </a:pattFill>
          <a:ln w="19050" cmpd="sng"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284872" y="1668968"/>
            <a:ext cx="1400511" cy="482594"/>
          </a:xfrm>
          <a:prstGeom prst="rect">
            <a:avLst/>
          </a:prstGeom>
          <a:pattFill prst="pct90">
            <a:fgClr>
              <a:schemeClr val="tx1"/>
            </a:fgClr>
            <a:bgClr>
              <a:prstClr val="white"/>
            </a:bgClr>
          </a:pattFill>
          <a:ln w="19050" cmpd="sng"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ln w="28575" cmpd="sng">
                <a:solidFill>
                  <a:srgbClr val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198468" y="5944346"/>
            <a:ext cx="6769742" cy="733731"/>
          </a:xfrm>
          <a:prstGeom prst="rect">
            <a:avLst/>
          </a:prstGeom>
          <a:solidFill>
            <a:srgbClr val="F7FF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01372" y="5781231"/>
            <a:ext cx="56203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Are there temporal and spatial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correlations among </a:t>
            </a:r>
            <a:r>
              <a:rPr lang="en-US" sz="2800" dirty="0" err="1" smtClean="0">
                <a:solidFill>
                  <a:prstClr val="black"/>
                </a:solidFill>
              </a:rPr>
              <a:t>BitTorrent</a:t>
            </a:r>
            <a:r>
              <a:rPr lang="en-US" sz="2800" dirty="0" smtClean="0">
                <a:solidFill>
                  <a:prstClr val="black"/>
                </a:solidFill>
              </a:rPr>
              <a:t> flows?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6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5" grpId="0" animBg="1"/>
      <p:bldP spid="8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600"/>
            <a:ext cx="8229600" cy="447675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Overview</a:t>
            </a:r>
          </a:p>
          <a:p>
            <a:pPr marL="514350" indent="-514350">
              <a:buAutoNum type="arabicParenR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Design</a:t>
            </a:r>
            <a:endParaRPr lang="en-US" dirty="0" smtClean="0"/>
          </a:p>
          <a:p>
            <a:pPr lvl="1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Padding at the core</a:t>
            </a:r>
          </a:p>
          <a:p>
            <a:pPr lvl="1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Padding at the edges</a:t>
            </a:r>
          </a:p>
          <a:p>
            <a:pPr lvl="1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Bitwise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unlinkability</a:t>
            </a: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1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Receiver’s anonymity (active attacks)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3) Evaluation</a:t>
            </a:r>
          </a:p>
          <a:p>
            <a:pPr marL="0" indent="0"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4) Ongoing work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341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Methodology: Trace driven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</a:t>
            </a:r>
            <a:r>
              <a:rPr lang="en-US" dirty="0" smtClean="0"/>
              <a:t>onth-long </a:t>
            </a:r>
            <a:r>
              <a:rPr lang="en-US" dirty="0" err="1" smtClean="0"/>
              <a:t>BitTorrent</a:t>
            </a:r>
            <a:r>
              <a:rPr lang="en-US" dirty="0" smtClean="0"/>
              <a:t> trace with 100,000 users</a:t>
            </a:r>
          </a:p>
          <a:p>
            <a:pPr lvl="1"/>
            <a:r>
              <a:rPr lang="en-US" dirty="0" smtClean="0"/>
              <a:t>20 million flow samples per day</a:t>
            </a:r>
          </a:p>
          <a:p>
            <a:pPr lvl="1"/>
            <a:r>
              <a:rPr lang="en-US" dirty="0" smtClean="0"/>
              <a:t>200 million </a:t>
            </a:r>
            <a:r>
              <a:rPr lang="en-US" dirty="0" err="1" smtClean="0"/>
              <a:t>traceroute</a:t>
            </a:r>
            <a:r>
              <a:rPr lang="en-US" dirty="0" smtClean="0"/>
              <a:t> measurements</a:t>
            </a:r>
          </a:p>
          <a:p>
            <a:pPr lvl="1"/>
            <a:endParaRPr lang="en-US" dirty="0"/>
          </a:p>
          <a:p>
            <a:r>
              <a:rPr lang="en-US" dirty="0" smtClean="0"/>
              <a:t>Models of anonymity systems</a:t>
            </a:r>
          </a:p>
          <a:p>
            <a:pPr lvl="1"/>
            <a:r>
              <a:rPr lang="en-US" dirty="0" smtClean="0"/>
              <a:t>Constant-rate: Onion routing v2</a:t>
            </a:r>
          </a:p>
          <a:p>
            <a:pPr lvl="1"/>
            <a:r>
              <a:rPr lang="en-US" dirty="0" smtClean="0"/>
              <a:t>Broadcast: P5, DC-Nets</a:t>
            </a:r>
          </a:p>
          <a:p>
            <a:pPr lvl="1"/>
            <a:r>
              <a:rPr lang="en-US" dirty="0" smtClean="0"/>
              <a:t>P2P: Tarzan</a:t>
            </a:r>
          </a:p>
          <a:p>
            <a:pPr lvl="1"/>
            <a:r>
              <a:rPr lang="en-US" dirty="0" smtClean="0"/>
              <a:t>Aqua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Overhead @ edges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4134" y="5776052"/>
            <a:ext cx="1271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Models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067659" y="3477267"/>
            <a:ext cx="1616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Overhead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467" y="1658447"/>
            <a:ext cx="5367938" cy="428039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433053" y="2511478"/>
            <a:ext cx="3518566" cy="133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181683" y="1618343"/>
            <a:ext cx="574842" cy="545558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64987" y="4431059"/>
            <a:ext cx="1053433" cy="103484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860715" y="4503248"/>
            <a:ext cx="1591218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198468" y="5927413"/>
            <a:ext cx="6769742" cy="733731"/>
          </a:xfrm>
          <a:prstGeom prst="rect">
            <a:avLst/>
          </a:prstGeom>
          <a:solidFill>
            <a:srgbClr val="F7FF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5338" y="6014210"/>
            <a:ext cx="5122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Much better bandwidth efficiency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6" grpId="0" animBg="1"/>
      <p:bldP spid="17" grpId="0" animBg="1"/>
      <p:bldP spid="24" grpId="0" animBg="1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7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Throttling @ edges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4417" y="5792985"/>
            <a:ext cx="1271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Models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088210" y="3429559"/>
            <a:ext cx="1613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Throttling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467" y="1607649"/>
            <a:ext cx="5328653" cy="4280393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943689" y="2460684"/>
            <a:ext cx="1082857" cy="1042739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05725" y="3084824"/>
            <a:ext cx="577385" cy="513356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79072" y="5374686"/>
            <a:ext cx="577385" cy="513356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84299" y="4560699"/>
            <a:ext cx="577385" cy="513356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8468" y="5944346"/>
            <a:ext cx="6769742" cy="733731"/>
          </a:xfrm>
          <a:prstGeom prst="rect">
            <a:avLst/>
          </a:prstGeom>
          <a:solidFill>
            <a:srgbClr val="F7FF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7280" y="5826566"/>
            <a:ext cx="47191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Efficiently leverages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correlations in </a:t>
            </a:r>
            <a:r>
              <a:rPr lang="en-US" sz="2800" dirty="0" err="1" smtClean="0">
                <a:solidFill>
                  <a:prstClr val="black"/>
                </a:solidFill>
              </a:rPr>
              <a:t>BitTorrent</a:t>
            </a:r>
            <a:r>
              <a:rPr lang="en-US" sz="2800" dirty="0" smtClean="0">
                <a:solidFill>
                  <a:prstClr val="black"/>
                </a:solidFill>
              </a:rPr>
              <a:t> flows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7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 animBg="1"/>
      <p:bldP spid="19" grpId="0" animBg="1"/>
      <p:bldP spid="16" grpId="0" animBg="1"/>
      <p:bldP spid="16" grpId="1" animBg="1"/>
      <p:bldP spid="20" grpId="0" animBg="1"/>
      <p:bldP spid="14" grpId="0" animBg="1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5930"/>
            <a:ext cx="8229600" cy="2527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1) Overview</a:t>
            </a:r>
          </a:p>
          <a:p>
            <a:pPr marL="0" indent="0"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2) Design</a:t>
            </a:r>
          </a:p>
          <a:p>
            <a:pPr marL="0" indent="0"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2) Evaluation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3) Ongoing work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584261"/>
            <a:ext cx="8686801" cy="4378158"/>
          </a:xfrm>
        </p:spPr>
        <p:txBody>
          <a:bodyPr>
            <a:noAutofit/>
          </a:bodyPr>
          <a:lstStyle/>
          <a:p>
            <a:r>
              <a:rPr lang="en-US" dirty="0" smtClean="0"/>
              <a:t>Prototype implementation</a:t>
            </a:r>
          </a:p>
          <a:p>
            <a:endParaRPr lang="en-US" dirty="0" smtClean="0"/>
          </a:p>
          <a:p>
            <a:r>
              <a:rPr lang="en-US" dirty="0" smtClean="0"/>
              <a:t>Aqua for VoIP traffic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tiny-latency” (RTT &lt;330ms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Intersection attacks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Workload independence</a:t>
            </a:r>
          </a:p>
        </p:txBody>
      </p:sp>
    </p:spTree>
    <p:extLst>
      <p:ext uri="{BB962C8B-B14F-4D97-AF65-F5344CB8AC3E}">
        <p14:creationId xmlns:p14="http://schemas.microsoft.com/office/powerpoint/2010/main" val="5729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Informally: You can’t tell who did what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Who wrote this blog post?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Who’s been viewing my Web pages?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Who</a:t>
            </a:r>
            <a:r>
              <a:rPr lang="fr-FR" dirty="0" smtClean="0"/>
              <a:t>’</a:t>
            </a:r>
            <a:r>
              <a:rPr lang="en-US" dirty="0" smtClean="0"/>
              <a:t>s been emailing patent attorneys?</a:t>
            </a:r>
          </a:p>
          <a:p>
            <a:r>
              <a:rPr lang="en-US" dirty="0" smtClean="0"/>
              <a:t>Formally: </a:t>
            </a:r>
            <a:r>
              <a:rPr lang="en-US" dirty="0" err="1" smtClean="0"/>
              <a:t>Indistinguishability</a:t>
            </a:r>
            <a:r>
              <a:rPr lang="en-US" dirty="0" smtClean="0"/>
              <a:t> within an “anonymity set”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937" y="3619428"/>
            <a:ext cx="6156269" cy="26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499"/>
            <a:ext cx="8229600" cy="4932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Efficient traffic-analysis resistance by exploiting existing correlations in </a:t>
            </a:r>
            <a:r>
              <a:rPr lang="en-US" dirty="0" err="1" smtClean="0"/>
              <a:t>BitTorrent</a:t>
            </a:r>
            <a:r>
              <a:rPr lang="en-US" dirty="0" smtClean="0"/>
              <a:t> traffic</a:t>
            </a:r>
          </a:p>
          <a:p>
            <a:endParaRPr lang="en-US" dirty="0" smtClean="0"/>
          </a:p>
          <a:p>
            <a:r>
              <a:rPr lang="en-US" dirty="0" smtClean="0"/>
              <a:t>At core: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ultipath reduces peak payload rate</a:t>
            </a:r>
          </a:p>
          <a:p>
            <a:pPr lvl="1"/>
            <a:r>
              <a:rPr lang="en-US" dirty="0" smtClean="0"/>
              <a:t>Variable uniform rate </a:t>
            </a:r>
            <a:r>
              <a:rPr lang="en-US" sz="2800" dirty="0" smtClean="0"/>
              <a:t>adapts to changes </a:t>
            </a:r>
            <a:r>
              <a:rPr lang="en-US" sz="2800" dirty="0"/>
              <a:t>in aggregate payload traffic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At edges, </a:t>
            </a:r>
            <a:r>
              <a:rPr lang="en-US" dirty="0" err="1" smtClean="0"/>
              <a:t>ksets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Provide k-anonymity by sync rate on k client links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everage temporal </a:t>
            </a:r>
            <a:r>
              <a:rPr lang="en-US" dirty="0"/>
              <a:t>and spatial correlations of </a:t>
            </a:r>
            <a:r>
              <a:rPr lang="en-US" dirty="0" err="1"/>
              <a:t>BitTorrent</a:t>
            </a:r>
            <a:r>
              <a:rPr lang="en-US" dirty="0"/>
              <a:t> </a:t>
            </a:r>
            <a:r>
              <a:rPr lang="en-US" dirty="0" smtClean="0"/>
              <a:t>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46FC-433F-AA4D-BD97-4209A3AFCA6E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emai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9" y="6297395"/>
            <a:ext cx="2644274" cy="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Install and run Tor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https://</a:t>
            </a:r>
            <a:r>
              <a:rPr lang="en-US" dirty="0" err="1"/>
              <a:t>www.torproject.org</a:t>
            </a:r>
            <a:r>
              <a:rPr lang="en-US" dirty="0"/>
              <a:t>/projects/</a:t>
            </a:r>
            <a:r>
              <a:rPr lang="en-US" dirty="0" err="1"/>
              <a:t>torbrowser.html.en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Run </a:t>
            </a:r>
            <a:r>
              <a:rPr lang="en-US" dirty="0" err="1" smtClean="0"/>
              <a:t>Wireshark</a:t>
            </a:r>
            <a:r>
              <a:rPr lang="en-US" dirty="0" smtClean="0"/>
              <a:t> while connecting through Tor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Explore tor metrics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76273" y="-19934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325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Dissent: Accountable Anonymous Group Messaging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22369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Henry Corrigan-Gibbs and Bryan Ford</a:t>
            </a:r>
          </a:p>
          <a:p>
            <a:pPr algn="ctr" defTabSz="457200"/>
            <a:endParaRPr lang="en-US" sz="2400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2000" dirty="0" smtClean="0">
                <a:solidFill>
                  <a:prstClr val="black"/>
                </a:solidFill>
              </a:rPr>
              <a:t>Department of Computer Science</a:t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Yale University</a:t>
            </a:r>
          </a:p>
          <a:p>
            <a:pPr algn="ctr" defTabSz="457200"/>
            <a:endParaRPr lang="en-US" sz="2000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2000" dirty="0" smtClean="0">
                <a:solidFill>
                  <a:prstClr val="black"/>
                </a:solidFill>
              </a:rPr>
              <a:t>17</a:t>
            </a:r>
            <a:r>
              <a:rPr lang="en-US" sz="2000" baseline="30000" dirty="0" smtClean="0">
                <a:solidFill>
                  <a:prstClr val="black"/>
                </a:solidFill>
              </a:rPr>
              <a:t>th</a:t>
            </a:r>
            <a:r>
              <a:rPr lang="en-US" sz="2000" dirty="0" smtClean="0">
                <a:solidFill>
                  <a:prstClr val="black"/>
                </a:solidFill>
              </a:rPr>
              <a:t> ACM Conference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on</a:t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Computer and Communications Security</a:t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October 6, 2010</a:t>
            </a:r>
          </a:p>
        </p:txBody>
      </p:sp>
    </p:spTree>
    <p:extLst>
      <p:ext uri="{BB962C8B-B14F-4D97-AF65-F5344CB8AC3E}">
        <p14:creationId xmlns:p14="http://schemas.microsoft.com/office/powerpoint/2010/main" val="21411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Wikileaks</a:t>
            </a:r>
            <a:r>
              <a:rPr lang="en-US" dirty="0" smtClean="0"/>
              <a:t>” Problem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24327" y="143862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24327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05036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4904" y="1438624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4800" dirty="0" smtClean="0">
                <a:solidFill>
                  <a:prstClr val="black"/>
                </a:solidFill>
              </a:rPr>
              <a:t>Alice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362756" y="141856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4349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smtClean="0">
                <a:solidFill>
                  <a:prstClr val="black"/>
                </a:solidFill>
              </a:rPr>
              <a:t>Chris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4349" y="1418562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smtClean="0">
                <a:solidFill>
                  <a:prstClr val="black"/>
                </a:solidFill>
              </a:rPr>
              <a:t>Bob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24904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4800" dirty="0" smtClean="0">
                <a:solidFill>
                  <a:prstClr val="black"/>
                </a:solidFill>
              </a:rPr>
              <a:t>Eve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8480" y="6582975"/>
            <a:ext cx="4829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</a:rPr>
              <a:t>Image courtesy NASA Johnson Space Center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7" name="Content Placeholder 3" descr="earth.png"/>
          <p:cNvPicPr>
            <a:picLocks noChangeAspect="1"/>
          </p:cNvPicPr>
          <p:nvPr/>
        </p:nvPicPr>
        <p:blipFill>
          <a:blip r:embed="rId2"/>
          <a:srcRect l="-41825" r="-41825"/>
          <a:stretch>
            <a:fillRect/>
          </a:stretch>
        </p:blipFill>
        <p:spPr>
          <a:xfrm>
            <a:off x="882650" y="1590184"/>
            <a:ext cx="7292975" cy="401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th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1825" r="-41825"/>
          <a:stretch>
            <a:fillRect/>
          </a:stretch>
        </p:blipFill>
        <p:spPr>
          <a:xfrm>
            <a:off x="882650" y="1590184"/>
            <a:ext cx="7292975" cy="4010856"/>
          </a:xfrm>
        </p:spPr>
      </p:pic>
      <p:sp>
        <p:nvSpPr>
          <p:cNvPr id="5" name="Oval 4"/>
          <p:cNvSpPr/>
          <p:nvPr/>
        </p:nvSpPr>
        <p:spPr>
          <a:xfrm>
            <a:off x="1824324" y="143862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24327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62756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4904" y="1438624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4800" dirty="0" smtClean="0">
                <a:solidFill>
                  <a:prstClr val="black"/>
                </a:solidFill>
              </a:rPr>
              <a:t>Alice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362756" y="141856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4349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smtClean="0">
                <a:solidFill>
                  <a:prstClr val="black"/>
                </a:solidFill>
              </a:rPr>
              <a:t>Chris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4349" y="1418562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smtClean="0">
                <a:solidFill>
                  <a:prstClr val="black"/>
                </a:solidFill>
              </a:rPr>
              <a:t>Bob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24904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4800" dirty="0" smtClean="0">
                <a:solidFill>
                  <a:prstClr val="black"/>
                </a:solidFill>
              </a:rPr>
              <a:t>Eve</a:t>
            </a:r>
            <a:endParaRPr lang="en-US" sz="4800" dirty="0">
              <a:solidFill>
                <a:prstClr val="black"/>
              </a:solidFill>
            </a:endParaRPr>
          </a:p>
        </p:txBody>
      </p:sp>
      <p:cxnSp>
        <p:nvCxnSpPr>
          <p:cNvPr id="17" name="Curved Connector 16"/>
          <p:cNvCxnSpPr>
            <a:stCxn id="5" idx="7"/>
            <a:endCxn id="9" idx="1"/>
          </p:cNvCxnSpPr>
          <p:nvPr/>
        </p:nvCxnSpPr>
        <p:spPr>
          <a:xfrm rot="5400000" flipH="1" flipV="1">
            <a:off x="4584305" y="-339826"/>
            <a:ext cx="20062" cy="3830199"/>
          </a:xfrm>
          <a:prstGeom prst="curvedConnector3">
            <a:avLst>
              <a:gd name="adj1" fmla="val 1970601"/>
            </a:avLst>
          </a:prstGeom>
          <a:ln w="31750">
            <a:solidFill>
              <a:schemeClr val="tx1"/>
            </a:solidFill>
            <a:prstDash val="dash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6200000" flipH="1">
            <a:off x="5695997" y="3587711"/>
            <a:ext cx="2355174" cy="20062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prstDash val="dash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1157566" y="3607772"/>
            <a:ext cx="2335112" cy="2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prstDash val="dash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6" idx="5"/>
            <a:endCxn id="7" idx="3"/>
          </p:cNvCxnSpPr>
          <p:nvPr/>
        </p:nvCxnSpPr>
        <p:spPr>
          <a:xfrm rot="16200000" flipH="1">
            <a:off x="4594338" y="3715144"/>
            <a:ext cx="1588" cy="3830196"/>
          </a:xfrm>
          <a:prstGeom prst="curvedConnector3">
            <a:avLst>
              <a:gd name="adj1" fmla="val 23632242"/>
            </a:avLst>
          </a:prstGeom>
          <a:ln w="38100">
            <a:solidFill>
              <a:schemeClr val="tx1"/>
            </a:solidFill>
            <a:prstDash val="dash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1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th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1825" r="-41825"/>
          <a:stretch>
            <a:fillRect/>
          </a:stretch>
        </p:blipFill>
        <p:spPr>
          <a:xfrm>
            <a:off x="882650" y="1590184"/>
            <a:ext cx="7292975" cy="4010856"/>
          </a:xfrm>
        </p:spPr>
      </p:pic>
      <p:sp>
        <p:nvSpPr>
          <p:cNvPr id="5" name="Oval 4"/>
          <p:cNvSpPr/>
          <p:nvPr/>
        </p:nvSpPr>
        <p:spPr>
          <a:xfrm>
            <a:off x="1824324" y="143862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24327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62756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4904" y="1438624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4800" dirty="0" smtClean="0">
                <a:solidFill>
                  <a:prstClr val="black"/>
                </a:solidFill>
              </a:rPr>
              <a:t>Alice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362756" y="141856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4349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smtClean="0">
                <a:solidFill>
                  <a:prstClr val="black"/>
                </a:solidFill>
              </a:rPr>
              <a:t>Chris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4349" y="1418562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smtClean="0">
                <a:solidFill>
                  <a:prstClr val="black"/>
                </a:solidFill>
              </a:rPr>
              <a:t>Bob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24904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4800" dirty="0" smtClean="0">
                <a:solidFill>
                  <a:prstClr val="black"/>
                </a:solidFill>
              </a:rPr>
              <a:t>Eve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25920" y="2440217"/>
            <a:ext cx="3351835" cy="18460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8453" y="2615505"/>
            <a:ext cx="305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Has a 646 MB classified military video from Iraq 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/>
          <p:cNvCxnSpPr>
            <a:stCxn id="21" idx="2"/>
          </p:cNvCxnSpPr>
          <p:nvPr/>
        </p:nvCxnSpPr>
        <p:spPr>
          <a:xfrm rot="16200000" flipH="1">
            <a:off x="5019547" y="3768541"/>
            <a:ext cx="825500" cy="1860918"/>
          </a:xfrm>
          <a:prstGeom prst="straightConnector1">
            <a:avLst/>
          </a:prstGeom>
          <a:ln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90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th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1825" r="-41825"/>
          <a:stretch>
            <a:fillRect/>
          </a:stretch>
        </p:blipFill>
        <p:spPr>
          <a:xfrm>
            <a:off x="882650" y="1590184"/>
            <a:ext cx="7292975" cy="4010856"/>
          </a:xfrm>
        </p:spPr>
      </p:pic>
      <p:sp>
        <p:nvSpPr>
          <p:cNvPr id="5" name="Oval 4"/>
          <p:cNvSpPr/>
          <p:nvPr/>
        </p:nvSpPr>
        <p:spPr>
          <a:xfrm>
            <a:off x="1824324" y="143862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24327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62756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4904" y="1438624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4800" dirty="0" smtClean="0">
                <a:solidFill>
                  <a:prstClr val="black"/>
                </a:solidFill>
              </a:rPr>
              <a:t>Alice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362756" y="141856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4349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smtClean="0">
                <a:solidFill>
                  <a:prstClr val="black"/>
                </a:solidFill>
              </a:rPr>
              <a:t>Chris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4349" y="1418562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smtClean="0">
                <a:solidFill>
                  <a:prstClr val="black"/>
                </a:solidFill>
              </a:rPr>
              <a:t>Bob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24904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4800" dirty="0" smtClean="0">
                <a:solidFill>
                  <a:prstClr val="black"/>
                </a:solidFill>
              </a:rPr>
              <a:t>Eve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006449" y="2440217"/>
            <a:ext cx="3171306" cy="2115566"/>
          </a:xfrm>
          <a:prstGeom prst="cloudCallout">
            <a:avLst>
              <a:gd name="adj1" fmla="val 52978"/>
              <a:gd name="adj2" fmla="val 643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6578" y="2919393"/>
            <a:ext cx="2668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Is this video authentic?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th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1825" r="-41825"/>
          <a:stretch>
            <a:fillRect/>
          </a:stretch>
        </p:blipFill>
        <p:spPr>
          <a:xfrm>
            <a:off x="882650" y="1590184"/>
            <a:ext cx="7292975" cy="4010856"/>
          </a:xfrm>
        </p:spPr>
      </p:pic>
      <p:sp>
        <p:nvSpPr>
          <p:cNvPr id="5" name="Oval 4"/>
          <p:cNvSpPr/>
          <p:nvPr/>
        </p:nvSpPr>
        <p:spPr>
          <a:xfrm>
            <a:off x="1824324" y="143862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24327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62756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4904" y="1438624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4800" dirty="0" smtClean="0">
                <a:solidFill>
                  <a:prstClr val="black"/>
                </a:solidFill>
              </a:rPr>
              <a:t>Alice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362756" y="141856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4349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smtClean="0">
                <a:solidFill>
                  <a:prstClr val="black"/>
                </a:solidFill>
              </a:rPr>
              <a:t>Chris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4349" y="1418562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smtClean="0">
                <a:solidFill>
                  <a:prstClr val="black"/>
                </a:solidFill>
              </a:rPr>
              <a:t>Bob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24904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4800" dirty="0" smtClean="0">
                <a:solidFill>
                  <a:prstClr val="black"/>
                </a:solidFill>
              </a:rPr>
              <a:t>Eve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25917" y="1933200"/>
            <a:ext cx="3840955" cy="22267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5920" y="1933200"/>
            <a:ext cx="38409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Wants to:</a:t>
            </a:r>
          </a:p>
          <a:p>
            <a:pPr marL="514350" indent="-514350" defTabSz="457200"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</a:rPr>
              <a:t>Anonymously publish video to the group</a:t>
            </a:r>
          </a:p>
          <a:p>
            <a:pPr marL="514350" indent="-514350" defTabSz="457200"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</a:rPr>
              <a:t>Solicit anonymous comments</a:t>
            </a:r>
          </a:p>
        </p:txBody>
      </p:sp>
      <p:cxnSp>
        <p:nvCxnSpPr>
          <p:cNvPr id="23" name="Straight Arrow Connector 22"/>
          <p:cNvCxnSpPr>
            <a:stCxn id="21" idx="2"/>
            <a:endCxn id="7" idx="2"/>
          </p:cNvCxnSpPr>
          <p:nvPr/>
        </p:nvCxnSpPr>
        <p:spPr>
          <a:xfrm rot="16200000" flipH="1">
            <a:off x="4996466" y="3909835"/>
            <a:ext cx="1116219" cy="1616361"/>
          </a:xfrm>
          <a:prstGeom prst="straightConnector1">
            <a:avLst/>
          </a:prstGeom>
          <a:ln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1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th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1825" r="-41825"/>
          <a:stretch>
            <a:fillRect/>
          </a:stretch>
        </p:blipFill>
        <p:spPr>
          <a:xfrm>
            <a:off x="882650" y="1590184"/>
            <a:ext cx="7292975" cy="4010856"/>
          </a:xfrm>
        </p:spPr>
      </p:pic>
      <p:sp>
        <p:nvSpPr>
          <p:cNvPr id="5" name="Oval 4"/>
          <p:cNvSpPr/>
          <p:nvPr/>
        </p:nvSpPr>
        <p:spPr>
          <a:xfrm>
            <a:off x="1824324" y="143862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24327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62756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4904" y="1438624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4800" dirty="0" smtClean="0">
                <a:solidFill>
                  <a:prstClr val="black"/>
                </a:solidFill>
              </a:rPr>
              <a:t>Alice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362756" y="141856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4349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smtClean="0">
                <a:solidFill>
                  <a:prstClr val="black"/>
                </a:solidFill>
              </a:rPr>
              <a:t>Chris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4349" y="1418562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smtClean="0">
                <a:solidFill>
                  <a:prstClr val="black"/>
                </a:solidFill>
              </a:rPr>
              <a:t>Bob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24904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4800" dirty="0" smtClean="0">
                <a:solidFill>
                  <a:prstClr val="black"/>
                </a:solidFill>
              </a:rPr>
              <a:t>Eve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14" name="Picture 13" descr="hat.pn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 flipH="1">
            <a:off x="1392273" y="3749077"/>
            <a:ext cx="1693649" cy="15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th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1825" r="-41825"/>
          <a:stretch>
            <a:fillRect/>
          </a:stretch>
        </p:blipFill>
        <p:spPr>
          <a:xfrm>
            <a:off x="882650" y="1590184"/>
            <a:ext cx="7292975" cy="4010856"/>
          </a:xfrm>
        </p:spPr>
      </p:pic>
      <p:sp>
        <p:nvSpPr>
          <p:cNvPr id="5" name="Oval 4"/>
          <p:cNvSpPr/>
          <p:nvPr/>
        </p:nvSpPr>
        <p:spPr>
          <a:xfrm>
            <a:off x="1824324" y="1438624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824327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62756" y="4775329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4904" y="1438624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4800" dirty="0" smtClean="0">
                <a:solidFill>
                  <a:prstClr val="black"/>
                </a:solidFill>
              </a:rPr>
              <a:t>Alice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362756" y="1418562"/>
            <a:ext cx="1001593" cy="1001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4349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smtClean="0">
                <a:solidFill>
                  <a:prstClr val="black"/>
                </a:solidFill>
              </a:rPr>
              <a:t>Chris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4349" y="1418562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 smtClean="0">
                <a:solidFill>
                  <a:prstClr val="black"/>
                </a:solidFill>
              </a:rPr>
              <a:t>Bob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24904" y="4775329"/>
            <a:ext cx="214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4800" dirty="0" smtClean="0">
                <a:solidFill>
                  <a:prstClr val="black"/>
                </a:solidFill>
              </a:rPr>
              <a:t>Eve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14" name="Picture 13" descr="hat.pn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 flipH="1">
            <a:off x="1392273" y="3749077"/>
            <a:ext cx="1693649" cy="15286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25644" y="656067"/>
            <a:ext cx="4411856" cy="4118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rot="5400000">
            <a:off x="4033853" y="3712482"/>
            <a:ext cx="635667" cy="2759772"/>
          </a:xfrm>
          <a:prstGeom prst="straightConnector1">
            <a:avLst/>
          </a:prstGeom>
          <a:ln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25644" y="742661"/>
            <a:ext cx="4411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 smtClean="0">
                <a:solidFill>
                  <a:prstClr val="black"/>
                </a:solidFill>
              </a:rPr>
              <a:t>Wants to:</a:t>
            </a:r>
          </a:p>
          <a:p>
            <a:pPr marL="514350" indent="-514350" defTabSz="45720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</a:rPr>
              <a:t>Break anonymity</a:t>
            </a:r>
          </a:p>
          <a:p>
            <a:pPr marL="514350" indent="-514350" defTabSz="45720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</a:rPr>
              <a:t>Stop initial video publication</a:t>
            </a:r>
          </a:p>
          <a:p>
            <a:pPr marL="514350" indent="-514350" defTabSz="45720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</a:rPr>
              <a:t>Alter Alice and Bob’s reviews</a:t>
            </a:r>
          </a:p>
          <a:p>
            <a:pPr marL="514350" indent="-514350" defTabSz="45720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</a:rPr>
              <a:t>Submit </a:t>
            </a:r>
            <a:r>
              <a:rPr lang="en-US" sz="3200" i="1" dirty="0" smtClean="0">
                <a:solidFill>
                  <a:prstClr val="black"/>
                </a:solidFill>
              </a:rPr>
              <a:t>many</a:t>
            </a:r>
            <a:r>
              <a:rPr lang="en-US" sz="3200" dirty="0" smtClean="0">
                <a:solidFill>
                  <a:prstClr val="black"/>
                </a:solidFill>
              </a:rPr>
              <a:t> bad reviews</a:t>
            </a:r>
          </a:p>
        </p:txBody>
      </p:sp>
    </p:spTree>
    <p:extLst>
      <p:ext uri="{BB962C8B-B14F-4D97-AF65-F5344CB8AC3E}">
        <p14:creationId xmlns:p14="http://schemas.microsoft.com/office/powerpoint/2010/main" val="18994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distinguish?</a:t>
            </a:r>
          </a:p>
          <a:p>
            <a:r>
              <a:rPr lang="en-US" dirty="0"/>
              <a:t>	</a:t>
            </a:r>
            <a:r>
              <a:rPr lang="en-US" dirty="0" smtClean="0"/>
              <a:t>Anonymity set size?</a:t>
            </a:r>
          </a:p>
          <a:p>
            <a:r>
              <a:rPr lang="en-US" dirty="0"/>
              <a:t>	</a:t>
            </a:r>
            <a:r>
              <a:rPr lang="en-US" dirty="0" smtClean="0"/>
              <a:t>Probability distribution within anonymity set?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2380"/>
            <a:ext cx="9144000" cy="39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n-US" dirty="0" smtClean="0"/>
              <a:t>How can group members communicate efficiently and anonymously when: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all network communication is public,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Eve wants to block communication, and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group members’ messages are of vastly different lengths?</a:t>
            </a:r>
          </a:p>
        </p:txBody>
      </p:sp>
    </p:spTree>
    <p:extLst>
      <p:ext uri="{BB962C8B-B14F-4D97-AF65-F5344CB8AC3E}">
        <p14:creationId xmlns:p14="http://schemas.microsoft.com/office/powerpoint/2010/main" val="19766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 of Existing Schemes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8464"/>
          <a:ext cx="8229600" cy="4693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782646"/>
                <a:gridCol w="312616"/>
                <a:gridCol w="413433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Method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Weakness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000" dirty="0" smtClean="0"/>
                        <a:t>Mix</a:t>
                      </a:r>
                      <a:r>
                        <a:rPr lang="en-US" sz="3000" baseline="0" dirty="0" smtClean="0"/>
                        <a:t> Nets, Tor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Traffic analysis attacks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000" dirty="0" smtClean="0"/>
                        <a:t>Group and Ring Signatures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Traffic analysis</a:t>
                      </a:r>
                      <a:r>
                        <a:rPr lang="en-US" sz="3000" baseline="0" dirty="0" smtClean="0"/>
                        <a:t> attacks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000" dirty="0" smtClean="0"/>
                        <a:t>Voting Protocols</a:t>
                      </a:r>
                      <a:endParaRPr lang="en-US" sz="3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Short, fixed-length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messages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000" dirty="0" smtClean="0"/>
                        <a:t>DC</a:t>
                      </a:r>
                      <a:r>
                        <a:rPr lang="en-US" sz="3000" baseline="0" dirty="0" smtClean="0"/>
                        <a:t> Nets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Anonymous </a:t>
                      </a:r>
                      <a:r>
                        <a:rPr lang="en-US" sz="3000" dirty="0" err="1" smtClean="0"/>
                        <a:t>DoS</a:t>
                      </a:r>
                      <a:r>
                        <a:rPr lang="en-US" sz="3000" dirty="0" smtClean="0"/>
                        <a:t> attacks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000" baseline="0" dirty="0" err="1" smtClean="0"/>
                        <a:t>Brickell-Shmatikov</a:t>
                      </a:r>
                      <a:r>
                        <a:rPr lang="en-US" sz="3000" baseline="0" dirty="0" smtClean="0"/>
                        <a:t> Shuffle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Anonymous </a:t>
                      </a:r>
                      <a:r>
                        <a:rPr lang="en-US" sz="3000" dirty="0" err="1" smtClean="0"/>
                        <a:t>DoS</a:t>
                      </a:r>
                      <a:r>
                        <a:rPr lang="en-US" sz="3000" dirty="0" smtClean="0"/>
                        <a:t> attacks and</a:t>
                      </a:r>
                      <a:r>
                        <a:rPr lang="en-US" sz="3000" baseline="0" dirty="0" smtClean="0"/>
                        <a:t> fixed message length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8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 to Dissent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Dissent works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Overall protocol: Variable-length shuffle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Key component: Fixed-length shuffle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Prototype and experimental results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Goals for future work</a:t>
            </a:r>
          </a:p>
        </p:txBody>
      </p:sp>
    </p:spTree>
    <p:extLst>
      <p:ext uri="{BB962C8B-B14F-4D97-AF65-F5344CB8AC3E}">
        <p14:creationId xmlns:p14="http://schemas.microsoft.com/office/powerpoint/2010/main" val="2028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Introduction to Dissent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Dissent works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Overall protocol: Variable-length shuffle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Key component: Fixed-length shuffle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Prototype and experimental 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Goals for future work</a:t>
            </a:r>
          </a:p>
        </p:txBody>
      </p:sp>
    </p:spTree>
    <p:extLst>
      <p:ext uri="{BB962C8B-B14F-4D97-AF65-F5344CB8AC3E}">
        <p14:creationId xmlns:p14="http://schemas.microsoft.com/office/powerpoint/2010/main" val="6987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Dissent is a protocol for </a:t>
            </a:r>
            <a:r>
              <a:rPr lang="en-US" b="1" dirty="0" smtClean="0">
                <a:solidFill>
                  <a:srgbClr val="1F497D"/>
                </a:solidFill>
              </a:rPr>
              <a:t>latency-tolerant sender-anonymous broadcast</a:t>
            </a:r>
            <a:r>
              <a:rPr lang="en-US" dirty="0" smtClean="0"/>
              <a:t> within a pre-defined group of nodes: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27" dirty="0" smtClean="0"/>
              <a:t>Each group member secretly submits one message per protocol round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27" dirty="0" smtClean="0"/>
              <a:t>Group members run the protocol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27" dirty="0" smtClean="0"/>
              <a:t>The protocol reveals to all members a permutation of the message 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27" dirty="0" smtClean="0"/>
              <a:t>No group member knows the permutation</a:t>
            </a:r>
            <a:endParaRPr lang="en-US" dirty="0" smtClean="0"/>
          </a:p>
          <a:p>
            <a:r>
              <a:rPr lang="en-US" dirty="0" smtClean="0"/>
              <a:t>We call this a </a:t>
            </a:r>
            <a:r>
              <a:rPr lang="en-US" i="1" dirty="0" smtClean="0"/>
              <a:t>shuffle</a:t>
            </a:r>
            <a:r>
              <a:rPr lang="en-US" dirty="0" smtClean="0"/>
              <a:t> protocol</a:t>
            </a:r>
          </a:p>
          <a:p>
            <a:pPr marL="571500" indent="-514350">
              <a:buNone/>
            </a:pPr>
            <a:endParaRPr lang="en-US" sz="3427" dirty="0" smtClean="0"/>
          </a:p>
        </p:txBody>
      </p:sp>
    </p:spTree>
    <p:extLst>
      <p:ext uri="{BB962C8B-B14F-4D97-AF65-F5344CB8AC3E}">
        <p14:creationId xmlns:p14="http://schemas.microsoft.com/office/powerpoint/2010/main" val="12449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Dissent guarantees…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Integrity:</a:t>
            </a:r>
            <a:r>
              <a:rPr lang="en-US" dirty="0" smtClean="0"/>
              <a:t> Messages are received unmodified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Anonymity:</a:t>
            </a:r>
            <a:r>
              <a:rPr lang="en-US" b="1" dirty="0" smtClean="0"/>
              <a:t> </a:t>
            </a:r>
            <a:r>
              <a:rPr lang="en-US" dirty="0" smtClean="0"/>
              <a:t>To identify the sender of a message, all other members must collude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Accountability:</a:t>
            </a:r>
            <a:r>
              <a:rPr lang="en-US" dirty="0" smtClean="0">
                <a:solidFill>
                  <a:srgbClr val="000000"/>
                </a:solidFill>
              </a:rPr>
              <a:t> Members interfering with message transmission will eventually be identified</a:t>
            </a:r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r>
              <a:rPr lang="en-US" sz="2400" i="1" dirty="0" smtClean="0"/>
              <a:t>N.B.: These definitions are </a:t>
            </a:r>
            <a:r>
              <a:rPr lang="en-US" sz="2400" b="1" i="1" dirty="0" smtClean="0"/>
              <a:t>very</a:t>
            </a:r>
            <a:r>
              <a:rPr lang="en-US" sz="2400" i="1" dirty="0" smtClean="0"/>
              <a:t> informal. Please refer to our paper for precise definitions.</a:t>
            </a:r>
          </a:p>
        </p:txBody>
      </p:sp>
    </p:spTree>
    <p:extLst>
      <p:ext uri="{BB962C8B-B14F-4D97-AF65-F5344CB8AC3E}">
        <p14:creationId xmlns:p14="http://schemas.microsoft.com/office/powerpoint/2010/main" val="15152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0723"/>
          </a:xfrm>
        </p:spPr>
        <p:txBody>
          <a:bodyPr>
            <a:normAutofit/>
          </a:bodyPr>
          <a:lstStyle/>
          <a:p>
            <a:pPr marL="0" indent="-514350">
              <a:spcBef>
                <a:spcPts val="0"/>
              </a:spcBef>
              <a:buNone/>
            </a:pPr>
            <a:r>
              <a:rPr lang="en-US" dirty="0" smtClean="0"/>
              <a:t>Dissent builds upon the </a:t>
            </a:r>
            <a:r>
              <a:rPr lang="en-US" dirty="0" err="1" smtClean="0"/>
              <a:t>Brickell-Shmatikov</a:t>
            </a:r>
            <a:r>
              <a:rPr lang="en-US" dirty="0" smtClean="0"/>
              <a:t> anonymous data collection protocol (KDD 2006), adding: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1F497D"/>
                </a:solidFill>
              </a:rPr>
              <a:t>Accountability</a:t>
            </a:r>
            <a:r>
              <a:rPr lang="en-US" dirty="0" smtClean="0"/>
              <a:t>: Alice, Bob, and Chris can identify Eve if she tries to alter messages or block protocol progress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Communication efficiency with variable-length messages</a:t>
            </a:r>
            <a:r>
              <a:rPr lang="en-US" dirty="0" smtClean="0"/>
              <a:t>: Group members do not have to pad their messages to a fixed length</a:t>
            </a:r>
          </a:p>
        </p:txBody>
      </p:sp>
    </p:spTree>
    <p:extLst>
      <p:ext uri="{BB962C8B-B14F-4D97-AF65-F5344CB8AC3E}">
        <p14:creationId xmlns:p14="http://schemas.microsoft.com/office/powerpoint/2010/main" val="16875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Dissent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How Dissent works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Overall protocol: Variable-length shuffle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Key component: Fixed-length shuffle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Prototype and experimental 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Goals for future work</a:t>
            </a:r>
          </a:p>
        </p:txBody>
      </p:sp>
    </p:spTree>
    <p:extLst>
      <p:ext uri="{BB962C8B-B14F-4D97-AF65-F5344CB8AC3E}">
        <p14:creationId xmlns:p14="http://schemas.microsoft.com/office/powerpoint/2010/main" val="15487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Description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Follows one group member (Chris) and his 646 MB video</a:t>
            </a:r>
          </a:p>
          <a:p>
            <a:pPr lvl="1"/>
            <a:r>
              <a:rPr lang="en-US" b="1" dirty="0" smtClean="0">
                <a:solidFill>
                  <a:srgbClr val="1F497D"/>
                </a:solidFill>
              </a:rPr>
              <a:t>Every other </a:t>
            </a:r>
            <a:r>
              <a:rPr lang="en-US" dirty="0" smtClean="0"/>
              <a:t>group member follows the same steps as Chris in parallel</a:t>
            </a:r>
          </a:p>
          <a:p>
            <a:r>
              <a:rPr lang="en-US" dirty="0" smtClean="0"/>
              <a:t>We assume:</a:t>
            </a:r>
          </a:p>
          <a:p>
            <a:pPr lvl="1"/>
            <a:r>
              <a:rPr lang="en-US" dirty="0" smtClean="0"/>
              <a:t>Every member has a signature verification key for every other group member</a:t>
            </a:r>
          </a:p>
          <a:p>
            <a:pPr lvl="1"/>
            <a:r>
              <a:rPr lang="en-US" dirty="0" smtClean="0"/>
              <a:t>Existence of a </a:t>
            </a:r>
            <a:r>
              <a:rPr lang="en-US" i="1" dirty="0" smtClean="0"/>
              <a:t>wrapper protocol </a:t>
            </a:r>
            <a:r>
              <a:rPr lang="en-US" dirty="0" smtClean="0"/>
              <a:t>handling group membership, </a:t>
            </a:r>
            <a:r>
              <a:rPr lang="en-US" dirty="0" err="1" smtClean="0"/>
              <a:t>liveness</a:t>
            </a:r>
            <a:r>
              <a:rPr lang="en-US" dirty="0" smtClean="0"/>
              <a:t>, protocol initiation, etc.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See paper for details on the wrapper.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7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1: Traffic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Chris broadcast his 646 MB video anonymously if attackers are listening in?</a:t>
            </a:r>
          </a:p>
          <a:p>
            <a:r>
              <a:rPr lang="en-US" dirty="0" smtClean="0"/>
              <a:t>Neither message structure nor length should identify Chris as the true sender</a:t>
            </a:r>
          </a:p>
          <a:p>
            <a:r>
              <a:rPr lang="en-US" dirty="0" smtClean="0"/>
              <a:t>Therefore:</a:t>
            </a:r>
          </a:p>
          <a:p>
            <a:pPr lvl="1"/>
            <a:r>
              <a:rPr lang="en-US" dirty="0" smtClean="0"/>
              <a:t>All other group members must also broadcast a 646 MB message</a:t>
            </a:r>
          </a:p>
          <a:p>
            <a:pPr lvl="1"/>
            <a:r>
              <a:rPr lang="en-US" dirty="0" smtClean="0"/>
              <a:t>Messages should look like random strings</a:t>
            </a:r>
          </a:p>
        </p:txBody>
      </p:sp>
    </p:spTree>
    <p:extLst>
      <p:ext uri="{BB962C8B-B14F-4D97-AF65-F5344CB8AC3E}">
        <p14:creationId xmlns:p14="http://schemas.microsoft.com/office/powerpoint/2010/main" val="17700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to make some assumptions about what the attacker can do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9176"/>
            <a:ext cx="9144000" cy="399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1: Traffic Analysis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4278923"/>
            <a:ext cx="1282718" cy="165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111887" dir="8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278923"/>
            <a:ext cx="128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prstClr val="black"/>
                </a:solidFill>
              </a:rPr>
              <a:t>zxmncoak929j9aksjdq9wldk0w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0359" y="4278917"/>
            <a:ext cx="1282718" cy="165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111887" dir="8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0359" y="4278918"/>
            <a:ext cx="128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prstClr val="black"/>
                </a:solidFill>
              </a:rPr>
              <a:t>alkj38f82hlkd029sjlkjd0981lkjlkj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4759" y="4278916"/>
            <a:ext cx="1282718" cy="165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111887" dir="8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759" y="4278917"/>
            <a:ext cx="128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prstClr val="black"/>
                </a:solidFill>
              </a:rPr>
              <a:t>vmdnvmdnduuz093ufoilkjksdlka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48272" y="4278918"/>
            <a:ext cx="1282718" cy="165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111887" dir="8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8272" y="4278919"/>
            <a:ext cx="128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prstClr val="black"/>
                </a:solidFill>
              </a:rPr>
              <a:t>0988j4fkskjdcka83masjkjsdlkqwkd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Alice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Bob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Chris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Eve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>
            <a:stCxn id="10" idx="0"/>
          </p:cNvCxnSpPr>
          <p:nvPr/>
        </p:nvCxnSpPr>
        <p:spPr>
          <a:xfrm rot="5400000" flipH="1" flipV="1">
            <a:off x="1269324" y="3181180"/>
            <a:ext cx="926978" cy="12685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loud 23"/>
          <p:cNvSpPr/>
          <p:nvPr/>
        </p:nvSpPr>
        <p:spPr>
          <a:xfrm>
            <a:off x="2367067" y="1417638"/>
            <a:ext cx="3920410" cy="193430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6" name="Straight Arrow Connector 25"/>
          <p:cNvCxnSpPr>
            <a:stCxn id="12" idx="0"/>
          </p:cNvCxnSpPr>
          <p:nvPr/>
        </p:nvCxnSpPr>
        <p:spPr>
          <a:xfrm rot="5400000" flipH="1" flipV="1">
            <a:off x="3199727" y="3766337"/>
            <a:ext cx="774573" cy="2505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0"/>
          </p:cNvCxnSpPr>
          <p:nvPr/>
        </p:nvCxnSpPr>
        <p:spPr>
          <a:xfrm rot="16200000" flipV="1">
            <a:off x="5093004" y="3725803"/>
            <a:ext cx="774572" cy="3316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0"/>
          </p:cNvCxnSpPr>
          <p:nvPr/>
        </p:nvCxnSpPr>
        <p:spPr>
          <a:xfrm rot="16200000" flipV="1">
            <a:off x="6625067" y="3014355"/>
            <a:ext cx="926974" cy="160215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364028" y="1934307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smtClean="0">
                <a:solidFill>
                  <a:prstClr val="black"/>
                </a:solidFill>
              </a:rPr>
              <a:t>Publish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2: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can members recover Chris’ video from the 646 MB random-looking strings?</a:t>
            </a:r>
          </a:p>
          <a:p>
            <a:r>
              <a:rPr lang="en-US" dirty="0" smtClean="0"/>
              <a:t>Assume Alice, Bob, and Eve send pseudo-random strings known to Chris</a:t>
            </a:r>
          </a:p>
          <a:p>
            <a:r>
              <a:rPr lang="en-US" dirty="0" smtClean="0"/>
              <a:t>Then:</a:t>
            </a:r>
          </a:p>
          <a:p>
            <a:pPr lvl="1"/>
            <a:r>
              <a:rPr lang="en-US" dirty="0" smtClean="0"/>
              <a:t>Chris sends the </a:t>
            </a:r>
            <a:r>
              <a:rPr lang="en-US" b="1" dirty="0" smtClean="0">
                <a:solidFill>
                  <a:srgbClr val="1F497D"/>
                </a:solidFill>
              </a:rPr>
              <a:t>XOR </a:t>
            </a:r>
            <a:r>
              <a:rPr lang="en-US" dirty="0" smtClean="0"/>
              <a:t>of his video with Alice, Bob, and Eve’s pseudo-random strings</a:t>
            </a:r>
          </a:p>
          <a:p>
            <a:pPr lvl="1"/>
            <a:r>
              <a:rPr lang="en-US" dirty="0" smtClean="0"/>
              <a:t>i.e., three serial one-time pad encryptions</a:t>
            </a:r>
          </a:p>
          <a:p>
            <a:r>
              <a:rPr lang="en-US" dirty="0" smtClean="0"/>
              <a:t>Reminiscent of </a:t>
            </a:r>
            <a:r>
              <a:rPr lang="en-US" dirty="0" err="1" smtClean="0"/>
              <a:t>Chaum’s</a:t>
            </a:r>
            <a:r>
              <a:rPr lang="en-US" dirty="0" smtClean="0"/>
              <a:t> DC net </a:t>
            </a:r>
          </a:p>
        </p:txBody>
      </p:sp>
    </p:spTree>
    <p:extLst>
      <p:ext uri="{BB962C8B-B14F-4D97-AF65-F5344CB8AC3E}">
        <p14:creationId xmlns:p14="http://schemas.microsoft.com/office/powerpoint/2010/main" val="7492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2: Recovery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4278923"/>
            <a:ext cx="1282718" cy="165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111887" dir="8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278923"/>
            <a:ext cx="128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prstClr val="black"/>
                </a:solidFill>
              </a:rPr>
              <a:t>zxmncoak929j9aksjdq9wldk0w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0359" y="4278917"/>
            <a:ext cx="1282718" cy="165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111887" dir="8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0359" y="4278918"/>
            <a:ext cx="128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prstClr val="black"/>
                </a:solidFill>
              </a:rPr>
              <a:t>alkj38f82hlkd029sjlkjd0981lkjlkj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4759" y="4278916"/>
            <a:ext cx="1282718" cy="165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111887" dir="8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759" y="4278917"/>
            <a:ext cx="128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prstClr val="black"/>
                </a:solidFill>
              </a:rPr>
              <a:t>vmdnvmdnduuz093ufoilkjksdlka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48272" y="4278918"/>
            <a:ext cx="1282718" cy="165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111887" dir="8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8272" y="4278919"/>
            <a:ext cx="128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prstClr val="black"/>
                </a:solidFill>
              </a:rPr>
              <a:t>0988j4fkskjdcka83masjkjsdlkqwkd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Alice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Bob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Chris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Eve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>
            <a:stCxn id="10" idx="0"/>
          </p:cNvCxnSpPr>
          <p:nvPr/>
        </p:nvCxnSpPr>
        <p:spPr>
          <a:xfrm rot="5400000" flipH="1" flipV="1">
            <a:off x="1269324" y="3181180"/>
            <a:ext cx="926978" cy="12685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loud 23"/>
          <p:cNvSpPr/>
          <p:nvPr/>
        </p:nvSpPr>
        <p:spPr>
          <a:xfrm>
            <a:off x="2367067" y="1417638"/>
            <a:ext cx="3920410" cy="193430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6" name="Straight Arrow Connector 25"/>
          <p:cNvCxnSpPr>
            <a:stCxn id="12" idx="0"/>
          </p:cNvCxnSpPr>
          <p:nvPr/>
        </p:nvCxnSpPr>
        <p:spPr>
          <a:xfrm rot="5400000" flipH="1" flipV="1">
            <a:off x="3199727" y="3766337"/>
            <a:ext cx="774573" cy="2505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0"/>
          </p:cNvCxnSpPr>
          <p:nvPr/>
        </p:nvCxnSpPr>
        <p:spPr>
          <a:xfrm rot="16200000" flipV="1">
            <a:off x="5093004" y="3725803"/>
            <a:ext cx="774572" cy="3316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0"/>
          </p:cNvCxnSpPr>
          <p:nvPr/>
        </p:nvCxnSpPr>
        <p:spPr>
          <a:xfrm rot="16200000" flipV="1">
            <a:off x="6625067" y="3014355"/>
            <a:ext cx="926974" cy="160215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06784" y="3016201"/>
            <a:ext cx="627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0" dirty="0" smtClean="0">
                <a:solidFill>
                  <a:prstClr val="black"/>
                </a:solidFill>
              </a:rPr>
              <a:t>⊕</a:t>
            </a:r>
            <a:endParaRPr lang="en-US" sz="80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0382" y="3211581"/>
            <a:ext cx="627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0" dirty="0" smtClean="0">
                <a:solidFill>
                  <a:prstClr val="black"/>
                </a:solidFill>
              </a:rPr>
              <a:t>⊕</a:t>
            </a:r>
            <a:endParaRPr lang="en-US" sz="80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2176" y="3016201"/>
            <a:ext cx="627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0" dirty="0" smtClean="0">
                <a:solidFill>
                  <a:prstClr val="black"/>
                </a:solidFill>
              </a:rPr>
              <a:t>⊕</a:t>
            </a:r>
            <a:endParaRPr lang="en-US" sz="80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12309" y="1551593"/>
            <a:ext cx="1282718" cy="1659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111887" dir="8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12309" y="1707898"/>
            <a:ext cx="128271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smtClean="0">
                <a:solidFill>
                  <a:prstClr val="black"/>
                </a:solidFill>
              </a:rPr>
              <a:t>The 646MB Video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3: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How can Chris efficiently assign 646 MB strings to </a:t>
            </a:r>
            <a:r>
              <a:rPr lang="en-US" dirty="0" smtClean="0"/>
              <a:t>Alice, Bob, and Eve?</a:t>
            </a:r>
          </a:p>
          <a:p>
            <a:r>
              <a:rPr lang="en-US" dirty="0" smtClean="0"/>
              <a:t>Chris anonymously broadcasts (somehow) </a:t>
            </a:r>
            <a:r>
              <a:rPr lang="en-US" b="1" dirty="0" smtClean="0">
                <a:solidFill>
                  <a:srgbClr val="1F497D"/>
                </a:solidFill>
              </a:rPr>
              <a:t>a table of assignments</a:t>
            </a:r>
            <a:r>
              <a:rPr lang="en-US" dirty="0" smtClean="0"/>
              <a:t> along with the length of his message</a:t>
            </a:r>
          </a:p>
          <a:p>
            <a:r>
              <a:rPr lang="en-US" dirty="0" smtClean="0"/>
              <a:t>Each assignment contains:</a:t>
            </a:r>
          </a:p>
          <a:p>
            <a:pPr lvl="1"/>
            <a:r>
              <a:rPr lang="en-US" dirty="0" smtClean="0"/>
              <a:t>A PRF seed encrypted for each member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cleartext</a:t>
            </a:r>
            <a:r>
              <a:rPr lang="en-US" dirty="0" smtClean="0"/>
              <a:t> hash of the string assigned to each member</a:t>
            </a:r>
          </a:p>
        </p:txBody>
      </p:sp>
    </p:spTree>
    <p:extLst>
      <p:ext uri="{BB962C8B-B14F-4D97-AF65-F5344CB8AC3E}">
        <p14:creationId xmlns:p14="http://schemas.microsoft.com/office/powerpoint/2010/main" val="7836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Issue 3: Assignment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Alice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Bob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Chris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Eve</a:t>
            </a:r>
            <a:endParaRPr lang="en-US" sz="3200" dirty="0">
              <a:solidFill>
                <a:prstClr val="black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57200" y="4285801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dfwv}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td82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{ert3}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3flk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{09fg}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df3f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{fg4h}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vce3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7505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v9ek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2d2t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2fva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nve0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afbf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3ren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d2g5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sdvz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9349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646 MB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dkad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092f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f23d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f9ja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d3g5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jh2m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afef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vnsk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178431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dsfr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d1fs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fv24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hvae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sdfb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0jd2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s5eg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fewh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9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49349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646 MB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dkad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092f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f23d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f9ja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d3g5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jh2m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afef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vnsk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457200" y="4285801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dfwv}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td82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{ert3}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3flk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{09fg}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df3f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{fg4h}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vce3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7505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{v9ek}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2d2t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{2fva}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nve0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afbf}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3ren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{d2g5}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sdvz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178431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dsfr}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d1fs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{fv24}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hvae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sdfb}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0jd2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{s5eg}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fewh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white">
                    <a:lumMod val="75000"/>
                  </a:prstClr>
                </a:solidFill>
              </a:rPr>
              <a:t>Alice</a:t>
            </a:r>
            <a:endParaRPr lang="en-US" sz="3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white">
                    <a:lumMod val="75000"/>
                  </a:prstClr>
                </a:solidFill>
              </a:rPr>
              <a:t>Bob</a:t>
            </a:r>
            <a:endParaRPr lang="en-US" sz="3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Chris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white">
                    <a:lumMod val="75000"/>
                  </a:prstClr>
                </a:solidFill>
              </a:rPr>
              <a:t>Eve</a:t>
            </a:r>
            <a:endParaRPr lang="en-US" sz="3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Issue 3: Assignment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2446446" y="5282286"/>
            <a:ext cx="2488472" cy="680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151961" y="5487641"/>
            <a:ext cx="680354" cy="269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810290" y="2469132"/>
            <a:ext cx="3363697" cy="269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2008832" y="1359714"/>
            <a:ext cx="3363699" cy="2488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446442" y="922104"/>
          <a:ext cx="4180516" cy="43601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822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916050"/>
                <a:gridCol w="1632233"/>
                <a:gridCol w="1632233"/>
              </a:tblGrid>
              <a:tr h="75050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Length:</a:t>
                      </a:r>
                      <a:r>
                        <a:rPr lang="en-US" sz="2800" b="1" baseline="0" dirty="0" smtClean="0"/>
                        <a:t> 646 MB</a:t>
                      </a:r>
                      <a:endParaRPr lang="en-US" sz="2800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634">
                <a:tc>
                  <a:txBody>
                    <a:bodyPr/>
                    <a:lstStyle/>
                    <a:p>
                      <a:pPr algn="l"/>
                      <a:endParaRPr lang="en-US" sz="2800" i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Enc. Seed</a:t>
                      </a:r>
                      <a:endParaRPr lang="en-US" sz="28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Hash</a:t>
                      </a:r>
                      <a:endParaRPr lang="en-US" sz="28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</a:rPr>
                        <a:t>dkad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092f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f23d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f9ja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C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d3g5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jh2m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E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</a:rPr>
                        <a:t>afef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vnsk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7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27505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{v9ek}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2d2t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{2fva}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nve0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afbf}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3ren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{d2g5}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sdvz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49349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646 MB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dkad}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092f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{f23d}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f9ja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{d3g5}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jh2m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afef}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vnsk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7178431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dsfr}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d1fs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{fv24}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hvae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sdfb}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0jd2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{s5eg}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fewh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457200" y="4285801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dfwv}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td82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{ert3}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3flk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{09fg}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df3f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{fg4h}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vce3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srgbClr val="000000"/>
                </a:solidFill>
              </a:rPr>
              <a:t>Alice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white">
                    <a:lumMod val="75000"/>
                  </a:prstClr>
                </a:solidFill>
              </a:rPr>
              <a:t>Bob</a:t>
            </a:r>
            <a:endParaRPr lang="en-US" sz="3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white">
                    <a:lumMod val="75000"/>
                  </a:prstClr>
                </a:solidFill>
              </a:rPr>
              <a:t>Chris</a:t>
            </a:r>
            <a:endParaRPr lang="en-US" sz="3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white">
                    <a:lumMod val="75000"/>
                  </a:prstClr>
                </a:solidFill>
              </a:rPr>
              <a:t>Eve</a:t>
            </a:r>
            <a:endParaRPr lang="en-US" sz="3200" dirty="0">
              <a:solidFill>
                <a:prstClr val="white">
                  <a:lumMod val="75000"/>
                </a:prstClr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 flipV="1">
            <a:off x="5093004" y="3725803"/>
            <a:ext cx="774572" cy="3316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3199727" y="3766337"/>
            <a:ext cx="774573" cy="25059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loud 20"/>
          <p:cNvSpPr/>
          <p:nvPr/>
        </p:nvSpPr>
        <p:spPr>
          <a:xfrm>
            <a:off x="2367067" y="1417638"/>
            <a:ext cx="3920410" cy="1934307"/>
          </a:xfrm>
          <a:prstGeom prst="cloud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4028" y="1934307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smtClean="0">
                <a:solidFill>
                  <a:prstClr val="white">
                    <a:lumMod val="75000"/>
                  </a:prstClr>
                </a:solidFill>
              </a:rPr>
              <a:t>Publish</a:t>
            </a:r>
            <a:endParaRPr lang="en-US" sz="36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Issue 3: Assignment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57200" y="5282287"/>
            <a:ext cx="1989246" cy="6872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1879600" y="5282284"/>
            <a:ext cx="4747358" cy="6803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-230028" y="1609328"/>
            <a:ext cx="3363698" cy="198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V="1">
            <a:off x="1879600" y="922104"/>
            <a:ext cx="4747358" cy="33636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446442" y="922104"/>
          <a:ext cx="4180516" cy="43601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822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916050"/>
                <a:gridCol w="1632233"/>
                <a:gridCol w="1632233"/>
              </a:tblGrid>
              <a:tr h="75050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Length:</a:t>
                      </a:r>
                      <a:r>
                        <a:rPr lang="en-US" sz="2800" b="1" baseline="0" dirty="0" smtClean="0"/>
                        <a:t> 0 bytes</a:t>
                      </a:r>
                      <a:endParaRPr lang="en-US" sz="2800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634">
                <a:tc>
                  <a:txBody>
                    <a:bodyPr/>
                    <a:lstStyle/>
                    <a:p>
                      <a:pPr algn="l"/>
                      <a:endParaRPr lang="en-US" sz="2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solidFill>
                            <a:schemeClr val="tx1"/>
                          </a:solidFill>
                        </a:rPr>
                        <a:t>Enc. Seed</a:t>
                      </a:r>
                      <a:endParaRPr lang="en-US" sz="2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2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dfwv}</a:t>
                      </a:r>
                      <a:r>
                        <a:rPr lang="en-US" sz="28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td82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{ert3}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3flk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{09fg}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df3f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{fg4h}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vce3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7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57200" y="4285801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dfwv}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td82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{ert3}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3flk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{09fg}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df3f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{fg4h}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vce3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49349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646 MB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dkad}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092f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{f23d}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f9ja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{d3g5}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jh2m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afef}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vnsk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7178431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dsfr}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d1fs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{fv24}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hvae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sdfb}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0jd2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{s5eg}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fewh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27505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v9ek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2d2t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2fva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nve0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afbf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3ren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d2g5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sdvz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Bob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white">
                    <a:lumMod val="75000"/>
                  </a:prstClr>
                </a:solidFill>
              </a:rPr>
              <a:t>Chris</a:t>
            </a:r>
            <a:endParaRPr lang="en-US" sz="3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white">
                    <a:lumMod val="75000"/>
                  </a:prstClr>
                </a:solidFill>
              </a:rPr>
              <a:t>Eve</a:t>
            </a:r>
            <a:endParaRPr lang="en-US" sz="3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Issue 3: Assignment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6200000" flipV="1">
            <a:off x="2258308" y="5470426"/>
            <a:ext cx="680350" cy="304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4172918" y="5282284"/>
            <a:ext cx="2454042" cy="6803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920076" y="2448475"/>
            <a:ext cx="3356813" cy="304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718089" y="1376933"/>
            <a:ext cx="3363699" cy="2454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white">
                    <a:lumMod val="75000"/>
                  </a:prstClr>
                </a:solidFill>
              </a:rPr>
              <a:t>Alice</a:t>
            </a:r>
            <a:endParaRPr lang="en-US" sz="3200" dirty="0">
              <a:solidFill>
                <a:prstClr val="white">
                  <a:lumMod val="75000"/>
                </a:prstClr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446442" y="922104"/>
          <a:ext cx="4180516" cy="43601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822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916050"/>
                <a:gridCol w="1632233"/>
                <a:gridCol w="1632233"/>
              </a:tblGrid>
              <a:tr h="75050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Length:</a:t>
                      </a:r>
                      <a:r>
                        <a:rPr lang="en-US" sz="2800" b="1" baseline="0" dirty="0" smtClean="0"/>
                        <a:t> 0 bytes</a:t>
                      </a:r>
                      <a:endParaRPr lang="en-US" sz="2800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634">
                <a:tc>
                  <a:txBody>
                    <a:bodyPr/>
                    <a:lstStyle/>
                    <a:p>
                      <a:pPr algn="l"/>
                      <a:endParaRPr lang="en-US" sz="2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solidFill>
                            <a:schemeClr val="tx1"/>
                          </a:solidFill>
                        </a:rPr>
                        <a:t>Enc. Seed</a:t>
                      </a:r>
                      <a:endParaRPr lang="en-US" sz="2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2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v9ek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2d2t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2fva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nve0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</a:rPr>
                        <a:t>afbf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3ren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d2g5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sdvz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3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2446442" y="922105"/>
            <a:ext cx="4731990" cy="33636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9349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646 MB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dkad}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092f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{f23d}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f9ja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{d3g5}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jh2m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afef}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vnsk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457200" y="4285801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dfwv}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td82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{ert3}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3flk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{09fg}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df3f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{fg4h}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vce3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7505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BFBFBF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rgbClr val="BFBFBF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BFBFBF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{v9ek}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2d2t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{2fva}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nve0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afbf}</a:t>
                      </a:r>
                      <a:r>
                        <a:rPr lang="en-US" sz="900" baseline="-25000" dirty="0" err="1" smtClean="0">
                          <a:solidFill>
                            <a:srgbClr val="BFBFBF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3ren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BFBFBF"/>
                          </a:solidFill>
                        </a:rPr>
                        <a:t>{d2g5}</a:t>
                      </a:r>
                      <a:r>
                        <a:rPr lang="en-US" sz="900" baseline="-25000" dirty="0" smtClean="0">
                          <a:solidFill>
                            <a:srgbClr val="BFBFBF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rgbClr val="BFBFBF"/>
                          </a:solidFill>
                        </a:rPr>
                        <a:t>sdvz</a:t>
                      </a:r>
                      <a:endParaRPr lang="en-US" sz="9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white">
                    <a:lumMod val="75000"/>
                  </a:prstClr>
                </a:solidFill>
              </a:rPr>
              <a:t>Alice</a:t>
            </a:r>
            <a:endParaRPr lang="en-US" sz="3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white">
                    <a:lumMod val="75000"/>
                  </a:prstClr>
                </a:solidFill>
              </a:rPr>
              <a:t>Bob</a:t>
            </a:r>
            <a:endParaRPr lang="en-US" sz="32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Issue 3: Assignment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2446447" y="5282288"/>
            <a:ext cx="4731985" cy="680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810290" y="2469132"/>
            <a:ext cx="3363697" cy="269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2008832" y="1359714"/>
            <a:ext cx="3363699" cy="2488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446442" y="922104"/>
          <a:ext cx="4180516" cy="43601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822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916050"/>
                <a:gridCol w="1632233"/>
                <a:gridCol w="1632233"/>
              </a:tblGrid>
              <a:tr h="75050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Length: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dirty="0" smtClean="0"/>
                        <a:t>0 bytes</a:t>
                      </a:r>
                      <a:endParaRPr lang="en-US" sz="2800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7634">
                <a:tc>
                  <a:txBody>
                    <a:bodyPr/>
                    <a:lstStyle/>
                    <a:p>
                      <a:pPr algn="l"/>
                      <a:endParaRPr lang="en-US" sz="2800" i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Enc. Seed</a:t>
                      </a:r>
                      <a:endParaRPr lang="en-US" sz="28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/>
                        <a:t>Hash</a:t>
                      </a:r>
                      <a:endParaRPr lang="en-US" sz="28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</a:rPr>
                        <a:t>dsfr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d1fs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fv24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hvae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C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</a:rPr>
                        <a:t>sdfb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0jd2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509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E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s5eg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2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fewh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srgbClr val="BFBFBF"/>
                </a:solidFill>
              </a:rPr>
              <a:t>Chris</a:t>
            </a:r>
            <a:endParaRPr lang="en-US" sz="3200" dirty="0">
              <a:solidFill>
                <a:srgbClr val="BFBFB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Eve</a:t>
            </a:r>
            <a:endParaRPr lang="en-US" sz="3200" dirty="0">
              <a:solidFill>
                <a:prstClr val="black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178431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dsfr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d1fs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fv24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hvae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sdfb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0jd2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s5eg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fewh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6626958" y="5282284"/>
            <a:ext cx="1973873" cy="6803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5932048" y="1617018"/>
            <a:ext cx="3363696" cy="1973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7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Issue 3: Assignment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Alice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Bob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Chris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Eve</a:t>
            </a:r>
            <a:endParaRPr lang="en-US" sz="3200" dirty="0">
              <a:solidFill>
                <a:prstClr val="black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57200" y="4285801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dfwv}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td82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{ert3}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3flk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{09fg}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df3f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{fg4h}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vce3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7505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v9ek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2d2t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2fva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nve0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afbf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3ren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d2g5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sdvz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9349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646 MB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dkad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092f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f23d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f9ja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d3g5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jh2m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afef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vnsk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178431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dsfr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d1fs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fv24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hvae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sdfb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0jd2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s5eg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fewh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3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Anonymity != 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Encryption does not give anonymity. It just protects the contents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9611"/>
            <a:ext cx="9144000" cy="322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Issue 3: Assignment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1269324" y="3181180"/>
            <a:ext cx="926978" cy="12685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V="1">
            <a:off x="5093004" y="3725803"/>
            <a:ext cx="774572" cy="3316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3199727" y="3766337"/>
            <a:ext cx="774573" cy="2505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6625067" y="3014355"/>
            <a:ext cx="926974" cy="160215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loud 20"/>
          <p:cNvSpPr/>
          <p:nvPr/>
        </p:nvSpPr>
        <p:spPr>
          <a:xfrm>
            <a:off x="2367067" y="1417638"/>
            <a:ext cx="3920410" cy="193430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4028" y="1934307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smtClean="0">
                <a:solidFill>
                  <a:prstClr val="black"/>
                </a:solidFill>
              </a:rPr>
              <a:t>Publish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Alice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Bob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Chris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Eve</a:t>
            </a:r>
            <a:endParaRPr lang="en-US" sz="3200" dirty="0">
              <a:solidFill>
                <a:prstClr val="black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457200" y="4285801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dfwv}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td82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{ert3}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3flk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{09fg}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df3f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{fg4h}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vce3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7505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v9ek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2d2t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2fva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nve0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afbf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3ren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d2g5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sdvz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9349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646 MB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dkad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092f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f23d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f9ja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d3g5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jh2m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afef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vnsk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7178431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dsfr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d1fs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fv24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hvae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sdfb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0jd2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s5eg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fewh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9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4: 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can Chris transmit his assignment table anonymously?</a:t>
            </a:r>
          </a:p>
          <a:p>
            <a:r>
              <a:rPr lang="en-US" dirty="0" smtClean="0"/>
              <a:t>The assignment contains the length of Chris’ message, so it must not be traceable to him</a:t>
            </a:r>
          </a:p>
          <a:p>
            <a:r>
              <a:rPr lang="en-US" dirty="0" smtClean="0"/>
              <a:t>Dissent uses a modification of the </a:t>
            </a:r>
            <a:r>
              <a:rPr lang="en-US" dirty="0" err="1" smtClean="0"/>
              <a:t>Brickell-Shamikov</a:t>
            </a:r>
            <a:r>
              <a:rPr lang="en-US" dirty="0" smtClean="0"/>
              <a:t> data collection protocol to shuffle the fixed-length assignment tables</a:t>
            </a:r>
          </a:p>
          <a:p>
            <a:r>
              <a:rPr lang="en-US" dirty="0" smtClean="0"/>
              <a:t>Final ordering of tables determines ordering in which members broadcast their pseudo-random strings</a:t>
            </a:r>
            <a:endParaRPr lang="en-US" b="1" dirty="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Issue 4: Anonymity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Alice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03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Bob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759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Chris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8272" y="6091311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Eve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1269324" y="3181180"/>
            <a:ext cx="926978" cy="12685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V="1">
            <a:off x="5093004" y="3725803"/>
            <a:ext cx="774572" cy="33165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3199727" y="3766337"/>
            <a:ext cx="774573" cy="2505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6625067" y="3014355"/>
            <a:ext cx="926974" cy="160215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loud 20"/>
          <p:cNvSpPr/>
          <p:nvPr/>
        </p:nvSpPr>
        <p:spPr>
          <a:xfrm>
            <a:off x="2367067" y="1417638"/>
            <a:ext cx="3920410" cy="193430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20359" y="1720671"/>
            <a:ext cx="2923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smtClean="0">
                <a:solidFill>
                  <a:prstClr val="black"/>
                </a:solidFill>
              </a:rPr>
              <a:t>Fixed-length Shuffle</a:t>
            </a:r>
            <a:endParaRPr 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57200" y="4285801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dfwv}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td82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{ert3}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3flk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{09fg}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df3f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{fg4h}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vce3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7505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v9ek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2d2t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2fva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nve0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afbf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3ren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d2g5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sdvz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4934918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646 MB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dkad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092f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f23d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f9ja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d3g5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jh2m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afef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vnsk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178431" y="4278917"/>
          <a:ext cx="1422400" cy="1683721"/>
        </p:xfrm>
        <a:graphic>
          <a:graphicData uri="http://schemas.openxmlformats.org/drawingml/2006/table">
            <a:tbl>
              <a:tblPr firstRow="1" bandRow="1">
                <a:effectLst>
                  <a:outerShdw blurRad="38100" dist="111760" dir="8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311682"/>
                <a:gridCol w="555359"/>
                <a:gridCol w="555359"/>
              </a:tblGrid>
              <a:tr h="30250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Length: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 bytes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413">
                <a:tc>
                  <a:txBody>
                    <a:bodyPr/>
                    <a:lstStyle/>
                    <a:p>
                      <a:pPr algn="l"/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Seed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Hash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93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dsfr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d1fs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fv24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hvae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05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</a:rPr>
                        <a:t>sdfb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0jd2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8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{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</a:rPr>
                        <a:t>s5eg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r>
                        <a:rPr lang="en-US" sz="9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9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fewh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4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Each group member generates a </a:t>
            </a:r>
            <a:r>
              <a:rPr lang="en-US" b="1" dirty="0" smtClean="0">
                <a:solidFill>
                  <a:srgbClr val="1F497D"/>
                </a:solidFill>
              </a:rPr>
              <a:t>fixed-length assignment table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Members use </a:t>
            </a:r>
            <a:r>
              <a:rPr lang="en-US" b="1" dirty="0" smtClean="0">
                <a:solidFill>
                  <a:srgbClr val="1F497D"/>
                </a:solidFill>
              </a:rPr>
              <a:t>fixed-length shuffle</a:t>
            </a:r>
            <a:r>
              <a:rPr lang="en-US" dirty="0" smtClean="0"/>
              <a:t> to </a:t>
            </a:r>
            <a:r>
              <a:rPr lang="en-US" dirty="0" err="1" smtClean="0"/>
              <a:t>anonymize</a:t>
            </a:r>
            <a:r>
              <a:rPr lang="en-US" dirty="0" smtClean="0"/>
              <a:t> these assignment tables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Members (except sender) use assigned PRF seeds to generate a </a:t>
            </a:r>
            <a:r>
              <a:rPr lang="en-US" b="1" dirty="0" err="1" smtClean="0">
                <a:solidFill>
                  <a:srgbClr val="1F497D"/>
                </a:solidFill>
              </a:rPr>
              <a:t>psuedo</a:t>
            </a:r>
            <a:r>
              <a:rPr lang="en-US" b="1" dirty="0" smtClean="0">
                <a:solidFill>
                  <a:srgbClr val="1F497D"/>
                </a:solidFill>
              </a:rPr>
              <a:t>-random string</a:t>
            </a:r>
            <a:r>
              <a:rPr lang="en-US" dirty="0" smtClean="0"/>
              <a:t> for each anonymous message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Strings corresponding to each message XOR to the sender’s message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82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4641315" y="1447542"/>
            <a:ext cx="4045485" cy="4392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7200" y="1452663"/>
            <a:ext cx="4045485" cy="4392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Variable-length is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5726-C5BE-EA45-80E6-8680983E4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1318" y="2404970"/>
            <a:ext cx="2936201" cy="4496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1315" y="1417638"/>
            <a:ext cx="40454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smtClean="0">
                <a:solidFill>
                  <a:prstClr val="black"/>
                </a:solidFill>
              </a:rPr>
              <a:t>Variable-length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17638"/>
            <a:ext cx="40454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smtClean="0">
                <a:solidFill>
                  <a:prstClr val="black"/>
                </a:solidFill>
              </a:rPr>
              <a:t>Fixed-length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980" y="2313690"/>
            <a:ext cx="7737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3200" dirty="0" smtClean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51318" y="3194276"/>
            <a:ext cx="2936201" cy="4496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980" y="3102996"/>
            <a:ext cx="7737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3200" dirty="0" smtClean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51318" y="3994882"/>
            <a:ext cx="2936201" cy="44969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980" y="3903602"/>
            <a:ext cx="7737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3200" dirty="0" smtClean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51318" y="4841639"/>
            <a:ext cx="2936201" cy="4496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176" y="4750359"/>
            <a:ext cx="7737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3200" dirty="0" smtClean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51318" y="3965684"/>
            <a:ext cx="293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white"/>
                </a:solidFill>
              </a:rPr>
              <a:t>Message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1318" y="3165078"/>
            <a:ext cx="293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srgbClr val="1F497D"/>
                </a:solidFill>
              </a:rPr>
              <a:t>Padding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51318" y="2375772"/>
            <a:ext cx="293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srgbClr val="1F497D"/>
                </a:solidFill>
              </a:rPr>
              <a:t>Padding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1318" y="4812441"/>
            <a:ext cx="293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srgbClr val="1F497D"/>
                </a:solidFill>
              </a:rPr>
              <a:t>Padding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02685" y="2313690"/>
            <a:ext cx="7737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3200" dirty="0" smtClean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02685" y="3102996"/>
            <a:ext cx="7737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3200" dirty="0" smtClean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12303" y="3994882"/>
            <a:ext cx="2584723" cy="44969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02685" y="3859805"/>
            <a:ext cx="7737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3200" dirty="0" smtClean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31881" y="4750359"/>
            <a:ext cx="7737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3200" dirty="0" smtClean="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10649" y="3965684"/>
            <a:ext cx="258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white"/>
                </a:solidFill>
              </a:rPr>
              <a:t>Message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08023" y="2404970"/>
            <a:ext cx="272897" cy="4496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08023" y="3194276"/>
            <a:ext cx="272897" cy="4496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08023" y="3994882"/>
            <a:ext cx="272897" cy="4496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08023" y="4841639"/>
            <a:ext cx="272897" cy="4496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06333" y="2774302"/>
            <a:ext cx="1690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</a:rPr>
              <a:t>Assignment Tables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 flipV="1">
            <a:off x="5638801" y="3194276"/>
            <a:ext cx="1120205" cy="9967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57200" y="5845528"/>
            <a:ext cx="40454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i="1" dirty="0" err="1" smtClean="0">
                <a:solidFill>
                  <a:prstClr val="black"/>
                </a:solidFill>
              </a:rPr>
              <a:t>NL</a:t>
            </a:r>
            <a:r>
              <a:rPr lang="en-US" sz="3200" baseline="-25000" dirty="0" err="1" smtClean="0">
                <a:solidFill>
                  <a:prstClr val="black"/>
                </a:solidFill>
              </a:rPr>
              <a:t>max</a:t>
            </a:r>
            <a:r>
              <a:rPr lang="en-US" sz="3200" dirty="0" smtClean="0">
                <a:solidFill>
                  <a:prstClr val="black"/>
                </a:solidFill>
              </a:rPr>
              <a:t> bits</a:t>
            </a:r>
            <a:endParaRPr lang="en-US" sz="3200" i="1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12303" y="4841639"/>
            <a:ext cx="45719" cy="44969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89444" y="3194278"/>
            <a:ext cx="45719" cy="44969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89444" y="2404970"/>
            <a:ext cx="45719" cy="44969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1315" y="5845528"/>
            <a:ext cx="40454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i="1" dirty="0" err="1" smtClean="0">
                <a:solidFill>
                  <a:prstClr val="black"/>
                </a:solidFill>
              </a:rPr>
              <a:t>L</a:t>
            </a:r>
            <a:r>
              <a:rPr lang="en-US" sz="3200" baseline="-25000" dirty="0" err="1" smtClean="0">
                <a:solidFill>
                  <a:prstClr val="black"/>
                </a:solidFill>
              </a:rPr>
              <a:t>total</a:t>
            </a:r>
            <a:r>
              <a:rPr lang="en-US" sz="3200" dirty="0" smtClean="0">
                <a:solidFill>
                  <a:prstClr val="black"/>
                </a:solidFill>
              </a:rPr>
              <a:t> + </a:t>
            </a:r>
            <a:r>
              <a:rPr lang="en-US" sz="3200" i="1" dirty="0" err="1" smtClean="0">
                <a:solidFill>
                  <a:prstClr val="black"/>
                </a:solidFill>
              </a:rPr>
              <a:t>kN</a:t>
            </a:r>
            <a:r>
              <a:rPr lang="en-US" sz="3200" dirty="0" smtClean="0">
                <a:solidFill>
                  <a:prstClr val="black"/>
                </a:solidFill>
              </a:rPr>
              <a:t> bits</a:t>
            </a:r>
            <a:endParaRPr lang="en-US" sz="3200" i="1" dirty="0">
              <a:solidFill>
                <a:prstClr val="black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0800000">
            <a:off x="5638801" y="2667000"/>
            <a:ext cx="1120207" cy="52727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5638800" y="3194274"/>
            <a:ext cx="1120206" cy="15852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5281442" y="3551636"/>
            <a:ext cx="1834925" cy="112020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3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Dissent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How Dissent works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Overall protocol: Variable-length shuffle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Key component: Fixed-length shuffle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Prototype and experimental 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Goals for future work</a:t>
            </a:r>
          </a:p>
        </p:txBody>
      </p:sp>
    </p:spTree>
    <p:extLst>
      <p:ext uri="{BB962C8B-B14F-4D97-AF65-F5344CB8AC3E}">
        <p14:creationId xmlns:p14="http://schemas.microsoft.com/office/powerpoint/2010/main" val="9086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Fixed-Length Shuffle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verifiable secret shuffle</a:t>
            </a:r>
          </a:p>
          <a:p>
            <a:r>
              <a:rPr lang="en-US" dirty="0" smtClean="0"/>
              <a:t>Adds </a:t>
            </a:r>
            <a:r>
              <a:rPr lang="en-US" b="1" dirty="0" smtClean="0">
                <a:solidFill>
                  <a:schemeClr val="tx2"/>
                </a:solidFill>
              </a:rPr>
              <a:t>accountability </a:t>
            </a:r>
            <a:r>
              <a:rPr lang="en-US" dirty="0" smtClean="0"/>
              <a:t>to </a:t>
            </a:r>
            <a:r>
              <a:rPr lang="en-US" dirty="0" err="1" smtClean="0"/>
              <a:t>Brickell-Shmatikov</a:t>
            </a:r>
            <a:r>
              <a:rPr lang="en-US" dirty="0" smtClean="0"/>
              <a:t> shuffle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Two possible outcomes: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Shuffle succeeds, messages delivered, secret </a:t>
            </a:r>
            <a:r>
              <a:rPr lang="en-US" dirty="0" smtClean="0"/>
              <a:t>permutation unrecoverable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Shuffle fails, messages unrecoverable, at least one attacker exposed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1: 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members </a:t>
            </a:r>
            <a:r>
              <a:rPr lang="en-US" dirty="0" err="1" smtClean="0"/>
              <a:t>anonymize</a:t>
            </a:r>
            <a:r>
              <a:rPr lang="en-US" dirty="0" smtClean="0"/>
              <a:t> their messages?</a:t>
            </a:r>
          </a:p>
          <a:p>
            <a:r>
              <a:rPr lang="en-US" dirty="0" smtClean="0"/>
              <a:t>We use onion routing / mix network to provide anonymity: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Members serially encrypt their message with the public key of </a:t>
            </a:r>
            <a:r>
              <a:rPr lang="en-US" i="1" dirty="0" smtClean="0"/>
              <a:t>each </a:t>
            </a:r>
            <a:r>
              <a:rPr lang="en-US" dirty="0" smtClean="0"/>
              <a:t>group member in a pre-determined order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Each group member sequentially decrypts, permutes, and forwards the message set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2864" y="241533"/>
            <a:ext cx="4103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 smtClean="0">
                <a:solidFill>
                  <a:prstClr val="black"/>
                </a:solidFill>
              </a:rPr>
              <a:t>Message set under </a:t>
            </a:r>
            <a:r>
              <a:rPr lang="en-US" sz="3200" b="1" dirty="0" smtClean="0">
                <a:solidFill>
                  <a:srgbClr val="1F497D"/>
                </a:solidFill>
              </a:rPr>
              <a:t>onion encryption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0360" y="1784905"/>
            <a:ext cx="3827409" cy="27596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0360" y="1784905"/>
            <a:ext cx="38274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200" dirty="0" smtClean="0">
                <a:solidFill>
                  <a:prstClr val="black"/>
                </a:solidFill>
              </a:rPr>
              <a:t>{{{{</a:t>
            </a:r>
            <a:r>
              <a:rPr lang="en-US" sz="4200" b="1" dirty="0" smtClean="0">
                <a:solidFill>
                  <a:prstClr val="black"/>
                </a:solidFill>
              </a:rPr>
              <a:t>A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E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C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B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A</a:t>
            </a:r>
          </a:p>
          <a:p>
            <a:pPr algn="ctr" defTabSz="457200"/>
            <a:r>
              <a:rPr lang="en-US" sz="4200" dirty="0" smtClean="0">
                <a:solidFill>
                  <a:prstClr val="black"/>
                </a:solidFill>
              </a:rPr>
              <a:t>{{{{</a:t>
            </a:r>
            <a:r>
              <a:rPr lang="en-US" sz="4200" b="1" dirty="0" smtClean="0">
                <a:solidFill>
                  <a:prstClr val="black"/>
                </a:solidFill>
              </a:rPr>
              <a:t>B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E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C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B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A</a:t>
            </a:r>
          </a:p>
          <a:p>
            <a:pPr algn="ctr" defTabSz="457200"/>
            <a:r>
              <a:rPr lang="en-US" sz="4200" dirty="0" smtClean="0">
                <a:solidFill>
                  <a:prstClr val="black"/>
                </a:solidFill>
              </a:rPr>
              <a:t>{{{{</a:t>
            </a:r>
            <a:r>
              <a:rPr lang="en-US" sz="4200" b="1" dirty="0" smtClean="0">
                <a:solidFill>
                  <a:prstClr val="black"/>
                </a:solidFill>
              </a:rPr>
              <a:t>C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E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C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B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A</a:t>
            </a:r>
          </a:p>
          <a:p>
            <a:pPr algn="ctr" defTabSz="457200"/>
            <a:r>
              <a:rPr lang="en-US" sz="4200" dirty="0" smtClean="0">
                <a:solidFill>
                  <a:prstClr val="black"/>
                </a:solidFill>
              </a:rPr>
              <a:t>{{{{</a:t>
            </a:r>
            <a:r>
              <a:rPr lang="en-US" sz="4200" b="1" dirty="0" smtClean="0">
                <a:solidFill>
                  <a:prstClr val="black"/>
                </a:solidFill>
              </a:rPr>
              <a:t>E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E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C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B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A</a:t>
            </a:r>
            <a:endParaRPr lang="en-US" sz="4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91620" y="1542779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99" y="1468437"/>
            <a:ext cx="16570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smtClean="0">
                <a:solidFill>
                  <a:prstClr val="black"/>
                </a:solidFill>
              </a:rPr>
              <a:t>B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smtClean="0">
                <a:solidFill>
                  <a:prstClr val="black"/>
                </a:solidFill>
              </a:rPr>
              <a:t>C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smtClean="0">
                <a:solidFill>
                  <a:prstClr val="black"/>
                </a:solidFill>
              </a:rPr>
              <a:t>E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864" y="241533"/>
            <a:ext cx="4103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 smtClean="0">
                <a:solidFill>
                  <a:prstClr val="black"/>
                </a:solidFill>
              </a:rPr>
              <a:t>Message set under </a:t>
            </a:r>
            <a:r>
              <a:rPr lang="en-US" sz="3200" b="1" dirty="0" smtClean="0">
                <a:solidFill>
                  <a:srgbClr val="1F497D"/>
                </a:solidFill>
              </a:rPr>
              <a:t>onion encryption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0360" y="1784905"/>
            <a:ext cx="3827409" cy="27596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0360" y="1784905"/>
            <a:ext cx="38274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200" dirty="0" smtClean="0">
                <a:solidFill>
                  <a:prstClr val="black"/>
                </a:solidFill>
              </a:rPr>
              <a:t>{{{{</a:t>
            </a:r>
            <a:r>
              <a:rPr lang="en-US" sz="4200" b="1" dirty="0" smtClean="0">
                <a:solidFill>
                  <a:prstClr val="black"/>
                </a:solidFill>
              </a:rPr>
              <a:t>A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E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C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B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A</a:t>
            </a:r>
          </a:p>
          <a:p>
            <a:pPr algn="ctr" defTabSz="457200"/>
            <a:r>
              <a:rPr lang="en-US" sz="4200" dirty="0" smtClean="0">
                <a:solidFill>
                  <a:prstClr val="black"/>
                </a:solidFill>
              </a:rPr>
              <a:t>{{{{</a:t>
            </a:r>
            <a:r>
              <a:rPr lang="en-US" sz="4200" b="1" dirty="0" smtClean="0">
                <a:solidFill>
                  <a:prstClr val="black"/>
                </a:solidFill>
              </a:rPr>
              <a:t>B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E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C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B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A</a:t>
            </a:r>
          </a:p>
          <a:p>
            <a:pPr algn="ctr" defTabSz="457200"/>
            <a:r>
              <a:rPr lang="en-US" sz="4200" dirty="0" smtClean="0">
                <a:solidFill>
                  <a:prstClr val="black"/>
                </a:solidFill>
              </a:rPr>
              <a:t>{{{{</a:t>
            </a:r>
            <a:r>
              <a:rPr lang="en-US" sz="4200" b="1" dirty="0" smtClean="0">
                <a:solidFill>
                  <a:prstClr val="black"/>
                </a:solidFill>
              </a:rPr>
              <a:t>C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E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C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B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A</a:t>
            </a:r>
          </a:p>
          <a:p>
            <a:pPr algn="ctr" defTabSz="457200"/>
            <a:r>
              <a:rPr lang="en-US" sz="4200" dirty="0" smtClean="0">
                <a:solidFill>
                  <a:prstClr val="black"/>
                </a:solidFill>
              </a:rPr>
              <a:t>{{{{</a:t>
            </a:r>
            <a:r>
              <a:rPr lang="en-US" sz="4200" b="1" dirty="0" smtClean="0">
                <a:solidFill>
                  <a:prstClr val="black"/>
                </a:solidFill>
              </a:rPr>
              <a:t>E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E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C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B</a:t>
            </a:r>
            <a:r>
              <a:rPr lang="en-US" sz="4200" dirty="0" smtClean="0">
                <a:solidFill>
                  <a:prstClr val="black"/>
                </a:solidFill>
              </a:rPr>
              <a:t>}</a:t>
            </a:r>
            <a:r>
              <a:rPr lang="en-US" sz="4200" baseline="-25000" dirty="0" smtClean="0">
                <a:solidFill>
                  <a:prstClr val="black"/>
                </a:solidFill>
              </a:rPr>
              <a:t>A</a:t>
            </a:r>
            <a:endParaRPr lang="en-US" sz="42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1707853" y="2627870"/>
            <a:ext cx="890642" cy="26278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6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we care about anonymity?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653" b="-76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36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7670801" y="1542779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21702" y="3256028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74992" y="3256028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89119" y="3255593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1620" y="1542779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7200" y="4626997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20360" y="4628585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16898" y="4630173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248273" y="4630173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278923"/>
            <a:ext cx="128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Alice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0359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Bob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759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Chris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8272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Eve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739918" y="5205901"/>
            <a:ext cx="1080441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03078" y="5205901"/>
            <a:ext cx="901683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87478" y="5207489"/>
            <a:ext cx="960794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7200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Decrypt, Permute</a:t>
            </a:r>
          </a:p>
        </p:txBody>
      </p:sp>
      <p:cxnSp>
        <p:nvCxnSpPr>
          <p:cNvPr id="24" name="Straight Arrow Connector 23"/>
          <p:cNvCxnSpPr>
            <a:stCxn id="33" idx="0"/>
            <a:endCxn id="48" idx="2"/>
          </p:cNvCxnSpPr>
          <p:nvPr/>
        </p:nvCxnSpPr>
        <p:spPr>
          <a:xfrm rot="5400000" flipH="1" flipV="1">
            <a:off x="7408652" y="3787805"/>
            <a:ext cx="1323349" cy="3613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6" idx="2"/>
            <a:endCxn id="23" idx="0"/>
          </p:cNvCxnSpPr>
          <p:nvPr/>
        </p:nvCxnSpPr>
        <p:spPr>
          <a:xfrm rot="16200000" flipH="1">
            <a:off x="325113" y="3853550"/>
            <a:ext cx="1320173" cy="22672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20360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Decrypt, Permute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04760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Decrypt, Permute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48272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Decrypt, Permute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99" y="1468437"/>
            <a:ext cx="16570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smtClean="0">
                <a:solidFill>
                  <a:prstClr val="black"/>
                </a:solidFill>
              </a:rPr>
              <a:t>B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smtClean="0">
                <a:solidFill>
                  <a:prstClr val="black"/>
                </a:solidFill>
              </a:rPr>
              <a:t>C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smtClean="0">
                <a:solidFill>
                  <a:prstClr val="black"/>
                </a:solidFill>
              </a:rPr>
              <a:t>E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35124" y="3164750"/>
            <a:ext cx="16570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</a:t>
            </a:r>
            <a:r>
              <a:rPr lang="en-US" sz="2800" b="1" dirty="0" smtClean="0">
                <a:solidFill>
                  <a:prstClr val="black"/>
                </a:solidFill>
              </a:rPr>
              <a:t>E</a:t>
            </a:r>
            <a:r>
              <a:rPr lang="en-US" sz="2800" dirty="0" smtClean="0">
                <a:solidFill>
                  <a:prstClr val="black"/>
                </a:solidFill>
              </a:rPr>
              <a:t>}}}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{{{</a:t>
            </a:r>
            <a:r>
              <a:rPr lang="en-US" sz="2800" b="1" dirty="0" smtClean="0">
                <a:solidFill>
                  <a:prstClr val="black"/>
                </a:solidFill>
              </a:rPr>
              <a:t>B</a:t>
            </a:r>
            <a:r>
              <a:rPr lang="en-US" sz="2800" dirty="0" smtClean="0">
                <a:solidFill>
                  <a:prstClr val="black"/>
                </a:solidFill>
              </a:rPr>
              <a:t>}}}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  <a:r>
              <a:rPr lang="en-US" sz="2800" dirty="0" smtClean="0">
                <a:solidFill>
                  <a:prstClr val="black"/>
                </a:solidFill>
              </a:rPr>
              <a:t>}}}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</a:t>
            </a:r>
            <a:r>
              <a:rPr lang="en-US" sz="2800" b="1" dirty="0" smtClean="0">
                <a:solidFill>
                  <a:prstClr val="black"/>
                </a:solidFill>
              </a:rPr>
              <a:t>C</a:t>
            </a:r>
            <a:r>
              <a:rPr lang="en-US" sz="2800" dirty="0" smtClean="0">
                <a:solidFill>
                  <a:prstClr val="black"/>
                </a:solidFill>
              </a:rPr>
              <a:t>}}}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07434" y="3188294"/>
            <a:ext cx="1657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</a:t>
            </a:r>
            <a:r>
              <a:rPr lang="en-US" sz="2800" b="1" dirty="0" smtClean="0">
                <a:solidFill>
                  <a:prstClr val="black"/>
                </a:solidFill>
              </a:rPr>
              <a:t>C</a:t>
            </a:r>
            <a:r>
              <a:rPr lang="en-US" sz="2800" dirty="0" smtClean="0">
                <a:solidFill>
                  <a:prstClr val="black"/>
                </a:solidFill>
              </a:rPr>
              <a:t>}}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{{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  <a:r>
              <a:rPr lang="en-US" sz="2800" dirty="0" smtClean="0">
                <a:solidFill>
                  <a:prstClr val="black"/>
                </a:solidFill>
              </a:rPr>
              <a:t>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</a:t>
            </a:r>
            <a:r>
              <a:rPr lang="en-US" sz="2800" b="1" dirty="0" smtClean="0">
                <a:solidFill>
                  <a:prstClr val="black"/>
                </a:solidFill>
              </a:rPr>
              <a:t>E</a:t>
            </a:r>
            <a:r>
              <a:rPr lang="en-US" sz="2800" dirty="0" smtClean="0">
                <a:solidFill>
                  <a:prstClr val="black"/>
                </a:solidFill>
              </a:rPr>
              <a:t>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</a:t>
            </a:r>
            <a:r>
              <a:rPr lang="en-US" sz="2800" b="1" dirty="0" smtClean="0">
                <a:solidFill>
                  <a:prstClr val="black"/>
                </a:solidFill>
              </a:rPr>
              <a:t>B</a:t>
            </a:r>
            <a:r>
              <a:rPr lang="en-US" sz="2800" dirty="0" smtClean="0">
                <a:solidFill>
                  <a:prstClr val="black"/>
                </a:solidFill>
              </a:rPr>
              <a:t>}}</a:t>
            </a:r>
          </a:p>
          <a:p>
            <a:pPr defTabSz="457200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78283" y="3164750"/>
            <a:ext cx="1657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</a:t>
            </a:r>
            <a:r>
              <a:rPr lang="en-US" sz="2800" b="1" dirty="0" smtClean="0">
                <a:solidFill>
                  <a:prstClr val="black"/>
                </a:solidFill>
              </a:rPr>
              <a:t>E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{</a:t>
            </a:r>
            <a:r>
              <a:rPr lang="en-US" sz="2800" b="1" dirty="0" smtClean="0">
                <a:solidFill>
                  <a:prstClr val="black"/>
                </a:solidFill>
              </a:rPr>
              <a:t>C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</a:t>
            </a:r>
            <a:r>
              <a:rPr lang="en-US" sz="2800" b="1" dirty="0" smtClean="0">
                <a:solidFill>
                  <a:prstClr val="black"/>
                </a:solidFill>
              </a:rPr>
              <a:t>B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pPr defTabSz="457200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91230" y="1502303"/>
            <a:ext cx="5054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smtClean="0">
                <a:solidFill>
                  <a:prstClr val="black"/>
                </a:solidFill>
              </a:rPr>
              <a:t>B</a:t>
            </a:r>
            <a:br>
              <a:rPr lang="en-US" sz="2800" b="1" dirty="0" smtClean="0">
                <a:solidFill>
                  <a:prstClr val="black"/>
                </a:solidFill>
              </a:rPr>
            </a:b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 defTabSz="457200"/>
            <a:r>
              <a:rPr lang="en-US" sz="2800" b="1" dirty="0" smtClean="0">
                <a:solidFill>
                  <a:prstClr val="black"/>
                </a:solidFill>
              </a:rPr>
              <a:t>E</a:t>
            </a:r>
          </a:p>
          <a:p>
            <a:pPr algn="ctr" defTabSz="457200"/>
            <a:r>
              <a:rPr lang="en-US" sz="2800" b="1" dirty="0" smtClean="0">
                <a:solidFill>
                  <a:prstClr val="black"/>
                </a:solidFill>
              </a:rPr>
              <a:t>C</a:t>
            </a:r>
          </a:p>
          <a:p>
            <a:pPr defTabSz="457200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03161" y="306554"/>
            <a:ext cx="3745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3200" dirty="0" smtClean="0">
                <a:solidFill>
                  <a:srgbClr val="000000"/>
                </a:solidFill>
              </a:rPr>
              <a:t>Permuted </a:t>
            </a:r>
            <a:r>
              <a:rPr lang="en-US" sz="3200" b="1" dirty="0" smtClean="0">
                <a:solidFill>
                  <a:srgbClr val="1F497D"/>
                </a:solidFill>
              </a:rPr>
              <a:t>plaintext </a:t>
            </a:r>
            <a:r>
              <a:rPr lang="en-US" sz="3200" dirty="0" smtClean="0">
                <a:solidFill>
                  <a:srgbClr val="000000"/>
                </a:solidFill>
              </a:rPr>
              <a:t>message set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864" y="241533"/>
            <a:ext cx="4103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 smtClean="0">
                <a:solidFill>
                  <a:prstClr val="black"/>
                </a:solidFill>
              </a:rPr>
              <a:t>Message set under </a:t>
            </a:r>
            <a:r>
              <a:rPr lang="en-US" sz="3200" b="1" dirty="0" smtClean="0">
                <a:solidFill>
                  <a:srgbClr val="1F497D"/>
                </a:solidFill>
              </a:rPr>
              <a:t>onion encryption</a:t>
            </a:r>
          </a:p>
        </p:txBody>
      </p:sp>
    </p:spTree>
    <p:extLst>
      <p:ext uri="{BB962C8B-B14F-4D97-AF65-F5344CB8AC3E}">
        <p14:creationId xmlns:p14="http://schemas.microsoft.com/office/powerpoint/2010/main" val="1104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2: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How do members ensure that their message is in the output message set?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Group members submit a “Go” or “No-go” message after seeing the permuted message set to confirm that their message is in the set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Members use a </a:t>
            </a:r>
            <a:r>
              <a:rPr lang="en-US" b="1" dirty="0" smtClean="0">
                <a:solidFill>
                  <a:schemeClr val="tx2"/>
                </a:solidFill>
              </a:rPr>
              <a:t>second layer of onion encryption</a:t>
            </a:r>
            <a:r>
              <a:rPr lang="en-US" dirty="0" smtClean="0">
                <a:solidFill>
                  <a:srgbClr val="000000"/>
                </a:solidFill>
              </a:rPr>
              <a:t> so that Go/No-Go messages don’t break anonymity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One-time-use secondary </a:t>
            </a:r>
            <a:r>
              <a:rPr lang="en-US" dirty="0" err="1" smtClean="0">
                <a:solidFill>
                  <a:srgbClr val="000000"/>
                </a:solidFill>
              </a:rPr>
              <a:t>keypair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2864" y="156868"/>
            <a:ext cx="4103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Message set under </a:t>
            </a:r>
            <a:r>
              <a:rPr lang="en-US" sz="2800" b="1" dirty="0" smtClean="0">
                <a:solidFill>
                  <a:srgbClr val="1F497D"/>
                </a:solidFill>
              </a:rPr>
              <a:t>primary </a:t>
            </a:r>
            <a:r>
              <a:rPr lang="en-US" sz="2800" dirty="0" smtClean="0">
                <a:solidFill>
                  <a:prstClr val="black"/>
                </a:solidFill>
              </a:rPr>
              <a:t>and </a:t>
            </a:r>
            <a:r>
              <a:rPr lang="en-US" sz="2800" b="1" dirty="0" smtClean="0">
                <a:solidFill>
                  <a:srgbClr val="1F497D"/>
                </a:solidFill>
              </a:rPr>
              <a:t>secondary onion encryption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97059" y="1743827"/>
            <a:ext cx="6393137" cy="298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86838" y="1787625"/>
            <a:ext cx="6203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dirty="0" smtClean="0">
                <a:solidFill>
                  <a:srgbClr val="7F7F7F"/>
                </a:solidFill>
              </a:rPr>
              <a:t>{{{{ </a:t>
            </a:r>
            <a:r>
              <a:rPr lang="en-US" sz="4400" b="1" dirty="0" err="1" smtClean="0">
                <a:solidFill>
                  <a:prstClr val="black"/>
                </a:solidFill>
              </a:rPr>
              <a:t>α</a:t>
            </a:r>
            <a:r>
              <a:rPr lang="en-US" sz="4400" dirty="0" smtClean="0">
                <a:solidFill>
                  <a:prstClr val="black"/>
                </a:solidFill>
              </a:rPr>
              <a:t> = [[[[</a:t>
            </a:r>
            <a:r>
              <a:rPr lang="en-US" sz="4400" b="1" dirty="0" smtClean="0">
                <a:solidFill>
                  <a:prstClr val="black"/>
                </a:solidFill>
              </a:rPr>
              <a:t>A</a:t>
            </a:r>
            <a:r>
              <a:rPr lang="en-US" sz="4400" dirty="0" smtClean="0">
                <a:solidFill>
                  <a:prstClr val="black"/>
                </a:solidFill>
              </a:rPr>
              <a:t>]</a:t>
            </a:r>
            <a:r>
              <a:rPr lang="en-US" sz="4400" baseline="-25000" dirty="0" smtClean="0">
                <a:solidFill>
                  <a:prstClr val="black"/>
                </a:solidFill>
              </a:rPr>
              <a:t>E</a:t>
            </a:r>
            <a:r>
              <a:rPr lang="en-US" sz="4400" dirty="0" smtClean="0">
                <a:solidFill>
                  <a:prstClr val="black"/>
                </a:solidFill>
              </a:rPr>
              <a:t>]</a:t>
            </a:r>
            <a:r>
              <a:rPr lang="en-US" sz="4400" baseline="-25000" dirty="0" smtClean="0">
                <a:solidFill>
                  <a:prstClr val="black"/>
                </a:solidFill>
              </a:rPr>
              <a:t>C</a:t>
            </a:r>
            <a:r>
              <a:rPr lang="en-US" sz="4400" dirty="0" smtClean="0">
                <a:solidFill>
                  <a:prstClr val="black"/>
                </a:solidFill>
              </a:rPr>
              <a:t>]</a:t>
            </a:r>
            <a:r>
              <a:rPr lang="en-US" sz="4400" baseline="-25000" dirty="0" smtClean="0">
                <a:solidFill>
                  <a:prstClr val="black"/>
                </a:solidFill>
              </a:rPr>
              <a:t>B</a:t>
            </a:r>
            <a:r>
              <a:rPr lang="en-US" sz="4400" dirty="0" smtClean="0">
                <a:solidFill>
                  <a:prstClr val="black"/>
                </a:solidFill>
              </a:rPr>
              <a:t>]</a:t>
            </a:r>
            <a:r>
              <a:rPr lang="en-US" sz="4400" baseline="-25000" dirty="0" smtClean="0">
                <a:solidFill>
                  <a:prstClr val="black"/>
                </a:solidFill>
              </a:rPr>
              <a:t>A  </a:t>
            </a:r>
            <a:r>
              <a:rPr lang="en-US" sz="4400" dirty="0" smtClean="0">
                <a:solidFill>
                  <a:prstClr val="white">
                    <a:lumMod val="50000"/>
                  </a:prstClr>
                </a:solidFill>
              </a:rPr>
              <a:t>}</a:t>
            </a:r>
            <a:r>
              <a:rPr lang="en-US" sz="4400" baseline="-25000" dirty="0" smtClean="0">
                <a:solidFill>
                  <a:prstClr val="white">
                    <a:lumMod val="50000"/>
                  </a:prstClr>
                </a:solidFill>
              </a:rPr>
              <a:t>E</a:t>
            </a:r>
            <a:r>
              <a:rPr lang="en-US" sz="4400" dirty="0" smtClean="0">
                <a:solidFill>
                  <a:prstClr val="white">
                    <a:lumMod val="50000"/>
                  </a:prstClr>
                </a:solidFill>
              </a:rPr>
              <a:t>}</a:t>
            </a:r>
            <a:r>
              <a:rPr lang="en-US" sz="4400" baseline="-25000" dirty="0" smtClean="0">
                <a:solidFill>
                  <a:prstClr val="white">
                    <a:lumMod val="50000"/>
                  </a:prstClr>
                </a:solidFill>
              </a:rPr>
              <a:t>C</a:t>
            </a:r>
            <a:r>
              <a:rPr lang="en-US" sz="4400" dirty="0" smtClean="0">
                <a:solidFill>
                  <a:prstClr val="white">
                    <a:lumMod val="50000"/>
                  </a:prstClr>
                </a:solidFill>
              </a:rPr>
              <a:t>}</a:t>
            </a:r>
            <a:r>
              <a:rPr lang="en-US" sz="4400" baseline="-25000" dirty="0" smtClean="0">
                <a:solidFill>
                  <a:prstClr val="white">
                    <a:lumMod val="50000"/>
                  </a:prstClr>
                </a:solidFill>
              </a:rPr>
              <a:t>B</a:t>
            </a:r>
            <a:r>
              <a:rPr lang="en-US" sz="4400" dirty="0" smtClean="0">
                <a:solidFill>
                  <a:prstClr val="white">
                    <a:lumMod val="50000"/>
                  </a:prstClr>
                </a:solidFill>
              </a:rPr>
              <a:t>}</a:t>
            </a:r>
            <a:r>
              <a:rPr lang="en-US" sz="4400" baseline="-25000" dirty="0" smtClean="0">
                <a:solidFill>
                  <a:prstClr val="white">
                    <a:lumMod val="50000"/>
                  </a:prstClr>
                </a:solidFill>
              </a:rPr>
              <a:t>A</a:t>
            </a:r>
            <a:r>
              <a:rPr lang="en-US" sz="4400" dirty="0" smtClean="0">
                <a:solidFill>
                  <a:prstClr val="black"/>
                </a:solidFill>
              </a:rPr>
              <a:t/>
            </a:r>
            <a:br>
              <a:rPr lang="en-US" sz="4400" dirty="0" smtClean="0">
                <a:solidFill>
                  <a:prstClr val="black"/>
                </a:solidFill>
              </a:rPr>
            </a:br>
            <a:r>
              <a:rPr lang="en-US" sz="4400" dirty="0" smtClean="0">
                <a:solidFill>
                  <a:srgbClr val="7F7F7F"/>
                </a:solidFill>
              </a:rPr>
              <a:t>{{{{ </a:t>
            </a:r>
            <a:r>
              <a:rPr lang="en-US" sz="4400" b="1" dirty="0" err="1" smtClean="0">
                <a:solidFill>
                  <a:prstClr val="black"/>
                </a:solidFill>
              </a:rPr>
              <a:t>β</a:t>
            </a:r>
            <a:r>
              <a:rPr lang="en-US" sz="4400" b="1" dirty="0" smtClean="0">
                <a:solidFill>
                  <a:prstClr val="black"/>
                </a:solidFill>
              </a:rPr>
              <a:t> = </a:t>
            </a:r>
            <a:r>
              <a:rPr lang="en-US" sz="4400" dirty="0" smtClean="0">
                <a:solidFill>
                  <a:prstClr val="black"/>
                </a:solidFill>
              </a:rPr>
              <a:t>[[[[</a:t>
            </a:r>
            <a:r>
              <a:rPr lang="en-US" sz="4400" b="1" dirty="0" smtClean="0">
                <a:solidFill>
                  <a:prstClr val="black"/>
                </a:solidFill>
              </a:rPr>
              <a:t>B</a:t>
            </a:r>
            <a:r>
              <a:rPr lang="en-US" sz="4400" dirty="0" smtClean="0">
                <a:solidFill>
                  <a:prstClr val="black"/>
                </a:solidFill>
              </a:rPr>
              <a:t>]</a:t>
            </a:r>
            <a:r>
              <a:rPr lang="en-US" sz="4400" baseline="-25000" dirty="0" smtClean="0">
                <a:solidFill>
                  <a:prstClr val="black"/>
                </a:solidFill>
              </a:rPr>
              <a:t>E</a:t>
            </a:r>
            <a:r>
              <a:rPr lang="en-US" sz="4400" dirty="0" smtClean="0">
                <a:solidFill>
                  <a:prstClr val="black"/>
                </a:solidFill>
              </a:rPr>
              <a:t>]</a:t>
            </a:r>
            <a:r>
              <a:rPr lang="en-US" sz="4400" baseline="-25000" dirty="0" smtClean="0">
                <a:solidFill>
                  <a:prstClr val="black"/>
                </a:solidFill>
              </a:rPr>
              <a:t>C</a:t>
            </a:r>
            <a:r>
              <a:rPr lang="en-US" sz="4400" dirty="0" smtClean="0">
                <a:solidFill>
                  <a:prstClr val="black"/>
                </a:solidFill>
              </a:rPr>
              <a:t>]</a:t>
            </a:r>
            <a:r>
              <a:rPr lang="en-US" sz="4400" baseline="-25000" dirty="0" smtClean="0">
                <a:solidFill>
                  <a:prstClr val="black"/>
                </a:solidFill>
              </a:rPr>
              <a:t>B</a:t>
            </a:r>
            <a:r>
              <a:rPr lang="en-US" sz="4400" dirty="0" smtClean="0">
                <a:solidFill>
                  <a:prstClr val="black"/>
                </a:solidFill>
              </a:rPr>
              <a:t>]</a:t>
            </a:r>
            <a:r>
              <a:rPr lang="en-US" sz="4400" baseline="-25000" dirty="0" smtClean="0">
                <a:solidFill>
                  <a:prstClr val="black"/>
                </a:solidFill>
              </a:rPr>
              <a:t>A  </a:t>
            </a:r>
            <a:r>
              <a:rPr lang="en-US" sz="4400" dirty="0" smtClean="0">
                <a:solidFill>
                  <a:prstClr val="white">
                    <a:lumMod val="50000"/>
                  </a:prstClr>
                </a:solidFill>
              </a:rPr>
              <a:t>}</a:t>
            </a:r>
            <a:r>
              <a:rPr lang="en-US" sz="4400" baseline="-25000" dirty="0" smtClean="0">
                <a:solidFill>
                  <a:prstClr val="white">
                    <a:lumMod val="50000"/>
                  </a:prstClr>
                </a:solidFill>
              </a:rPr>
              <a:t>E</a:t>
            </a:r>
            <a:r>
              <a:rPr lang="en-US" sz="4400" dirty="0" smtClean="0">
                <a:solidFill>
                  <a:prstClr val="white">
                    <a:lumMod val="50000"/>
                  </a:prstClr>
                </a:solidFill>
              </a:rPr>
              <a:t>}</a:t>
            </a:r>
            <a:r>
              <a:rPr lang="en-US" sz="4400" baseline="-25000" dirty="0" smtClean="0">
                <a:solidFill>
                  <a:prstClr val="white">
                    <a:lumMod val="50000"/>
                  </a:prstClr>
                </a:solidFill>
              </a:rPr>
              <a:t>C</a:t>
            </a:r>
            <a:r>
              <a:rPr lang="en-US" sz="4400" dirty="0" smtClean="0">
                <a:solidFill>
                  <a:prstClr val="white">
                    <a:lumMod val="50000"/>
                  </a:prstClr>
                </a:solidFill>
              </a:rPr>
              <a:t>}</a:t>
            </a:r>
            <a:r>
              <a:rPr lang="en-US" sz="4400" baseline="-25000" dirty="0" smtClean="0">
                <a:solidFill>
                  <a:prstClr val="white">
                    <a:lumMod val="50000"/>
                  </a:prstClr>
                </a:solidFill>
              </a:rPr>
              <a:t>B</a:t>
            </a:r>
            <a:r>
              <a:rPr lang="en-US" sz="4400" dirty="0" smtClean="0">
                <a:solidFill>
                  <a:prstClr val="white">
                    <a:lumMod val="50000"/>
                  </a:prstClr>
                </a:solidFill>
              </a:rPr>
              <a:t>}</a:t>
            </a:r>
            <a:r>
              <a:rPr lang="en-US" sz="4400" baseline="-25000" dirty="0" smtClean="0">
                <a:solidFill>
                  <a:prstClr val="white">
                    <a:lumMod val="50000"/>
                  </a:prstClr>
                </a:solidFill>
              </a:rPr>
              <a:t>A</a:t>
            </a:r>
            <a:endParaRPr lang="en-US" sz="4400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4400" dirty="0" smtClean="0">
                <a:solidFill>
                  <a:srgbClr val="7F7F7F"/>
                </a:solidFill>
              </a:rPr>
              <a:t>{{{{ </a:t>
            </a:r>
            <a:r>
              <a:rPr lang="en-US" sz="4400" b="1" dirty="0" err="1" smtClean="0">
                <a:solidFill>
                  <a:prstClr val="black"/>
                </a:solidFill>
              </a:rPr>
              <a:t>γ</a:t>
            </a:r>
            <a:r>
              <a:rPr lang="en-US" sz="4400" b="1" dirty="0" smtClean="0">
                <a:solidFill>
                  <a:prstClr val="black"/>
                </a:solidFill>
              </a:rPr>
              <a:t> = </a:t>
            </a:r>
            <a:r>
              <a:rPr lang="en-US" sz="4400" dirty="0" smtClean="0">
                <a:solidFill>
                  <a:prstClr val="black"/>
                </a:solidFill>
              </a:rPr>
              <a:t>[[[[</a:t>
            </a:r>
            <a:r>
              <a:rPr lang="en-US" sz="4400" b="1" dirty="0" smtClean="0">
                <a:solidFill>
                  <a:prstClr val="black"/>
                </a:solidFill>
              </a:rPr>
              <a:t>C</a:t>
            </a:r>
            <a:r>
              <a:rPr lang="en-US" sz="4400" dirty="0" smtClean="0">
                <a:solidFill>
                  <a:prstClr val="black"/>
                </a:solidFill>
              </a:rPr>
              <a:t>]</a:t>
            </a:r>
            <a:r>
              <a:rPr lang="en-US" sz="4400" baseline="-25000" dirty="0" smtClean="0">
                <a:solidFill>
                  <a:prstClr val="black"/>
                </a:solidFill>
              </a:rPr>
              <a:t>E</a:t>
            </a:r>
            <a:r>
              <a:rPr lang="en-US" sz="4400" dirty="0" smtClean="0">
                <a:solidFill>
                  <a:prstClr val="black"/>
                </a:solidFill>
              </a:rPr>
              <a:t>]</a:t>
            </a:r>
            <a:r>
              <a:rPr lang="en-US" sz="4400" baseline="-25000" dirty="0" smtClean="0">
                <a:solidFill>
                  <a:prstClr val="black"/>
                </a:solidFill>
              </a:rPr>
              <a:t>C</a:t>
            </a:r>
            <a:r>
              <a:rPr lang="en-US" sz="4400" dirty="0" smtClean="0">
                <a:solidFill>
                  <a:prstClr val="black"/>
                </a:solidFill>
              </a:rPr>
              <a:t>]</a:t>
            </a:r>
            <a:r>
              <a:rPr lang="en-US" sz="4400" baseline="-25000" dirty="0" smtClean="0">
                <a:solidFill>
                  <a:prstClr val="black"/>
                </a:solidFill>
              </a:rPr>
              <a:t>B</a:t>
            </a:r>
            <a:r>
              <a:rPr lang="en-US" sz="4400" dirty="0" smtClean="0">
                <a:solidFill>
                  <a:prstClr val="black"/>
                </a:solidFill>
              </a:rPr>
              <a:t>]</a:t>
            </a:r>
            <a:r>
              <a:rPr lang="en-US" sz="4400" baseline="-25000" dirty="0" smtClean="0">
                <a:solidFill>
                  <a:prstClr val="black"/>
                </a:solidFill>
              </a:rPr>
              <a:t>A  </a:t>
            </a:r>
            <a:r>
              <a:rPr lang="en-US" sz="4400" dirty="0" smtClean="0">
                <a:solidFill>
                  <a:prstClr val="white">
                    <a:lumMod val="50000"/>
                  </a:prstClr>
                </a:solidFill>
              </a:rPr>
              <a:t>}</a:t>
            </a:r>
            <a:r>
              <a:rPr lang="en-US" sz="4400" baseline="-25000" dirty="0" smtClean="0">
                <a:solidFill>
                  <a:prstClr val="white">
                    <a:lumMod val="50000"/>
                  </a:prstClr>
                </a:solidFill>
              </a:rPr>
              <a:t>E</a:t>
            </a:r>
            <a:r>
              <a:rPr lang="en-US" sz="4400" dirty="0" smtClean="0">
                <a:solidFill>
                  <a:prstClr val="white">
                    <a:lumMod val="50000"/>
                  </a:prstClr>
                </a:solidFill>
              </a:rPr>
              <a:t>}</a:t>
            </a:r>
            <a:r>
              <a:rPr lang="en-US" sz="4400" baseline="-25000" dirty="0" smtClean="0">
                <a:solidFill>
                  <a:prstClr val="white">
                    <a:lumMod val="50000"/>
                  </a:prstClr>
                </a:solidFill>
              </a:rPr>
              <a:t>C</a:t>
            </a:r>
            <a:r>
              <a:rPr lang="en-US" sz="4400" dirty="0" smtClean="0">
                <a:solidFill>
                  <a:prstClr val="white">
                    <a:lumMod val="50000"/>
                  </a:prstClr>
                </a:solidFill>
              </a:rPr>
              <a:t>}</a:t>
            </a:r>
            <a:r>
              <a:rPr lang="en-US" sz="4400" baseline="-25000" dirty="0" smtClean="0">
                <a:solidFill>
                  <a:prstClr val="white">
                    <a:lumMod val="50000"/>
                  </a:prstClr>
                </a:solidFill>
              </a:rPr>
              <a:t>B</a:t>
            </a:r>
            <a:r>
              <a:rPr lang="en-US" sz="4400" dirty="0" smtClean="0">
                <a:solidFill>
                  <a:prstClr val="white">
                    <a:lumMod val="50000"/>
                  </a:prstClr>
                </a:solidFill>
              </a:rPr>
              <a:t>}</a:t>
            </a:r>
            <a:r>
              <a:rPr lang="en-US" sz="4400" baseline="-25000" dirty="0" smtClean="0">
                <a:solidFill>
                  <a:prstClr val="white">
                    <a:lumMod val="50000"/>
                  </a:prstClr>
                </a:solidFill>
              </a:rPr>
              <a:t>A</a:t>
            </a:r>
            <a:endParaRPr lang="en-US" sz="4400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4400" dirty="0" smtClean="0">
                <a:solidFill>
                  <a:srgbClr val="7F7F7F"/>
                </a:solidFill>
              </a:rPr>
              <a:t>{{{{ </a:t>
            </a:r>
            <a:r>
              <a:rPr lang="en-US" sz="4400" b="1" dirty="0" err="1" smtClean="0">
                <a:solidFill>
                  <a:prstClr val="black"/>
                </a:solidFill>
              </a:rPr>
              <a:t>ε</a:t>
            </a:r>
            <a:r>
              <a:rPr lang="en-US" sz="4400" b="1" dirty="0" smtClean="0">
                <a:solidFill>
                  <a:prstClr val="black"/>
                </a:solidFill>
              </a:rPr>
              <a:t> = </a:t>
            </a:r>
            <a:r>
              <a:rPr lang="en-US" sz="4400" dirty="0" smtClean="0">
                <a:solidFill>
                  <a:prstClr val="black"/>
                </a:solidFill>
              </a:rPr>
              <a:t>[[[[</a:t>
            </a:r>
            <a:r>
              <a:rPr lang="en-US" sz="4400" b="1" dirty="0" smtClean="0">
                <a:solidFill>
                  <a:prstClr val="black"/>
                </a:solidFill>
              </a:rPr>
              <a:t>E</a:t>
            </a:r>
            <a:r>
              <a:rPr lang="en-US" sz="4400" dirty="0" smtClean="0">
                <a:solidFill>
                  <a:prstClr val="black"/>
                </a:solidFill>
              </a:rPr>
              <a:t>]</a:t>
            </a:r>
            <a:r>
              <a:rPr lang="en-US" sz="4400" baseline="-25000" dirty="0" smtClean="0">
                <a:solidFill>
                  <a:prstClr val="black"/>
                </a:solidFill>
              </a:rPr>
              <a:t>E</a:t>
            </a:r>
            <a:r>
              <a:rPr lang="en-US" sz="4400" dirty="0" smtClean="0">
                <a:solidFill>
                  <a:prstClr val="black"/>
                </a:solidFill>
              </a:rPr>
              <a:t>]</a:t>
            </a:r>
            <a:r>
              <a:rPr lang="en-US" sz="4400" baseline="-25000" dirty="0" smtClean="0">
                <a:solidFill>
                  <a:prstClr val="black"/>
                </a:solidFill>
              </a:rPr>
              <a:t>C</a:t>
            </a:r>
            <a:r>
              <a:rPr lang="en-US" sz="4400" dirty="0" smtClean="0">
                <a:solidFill>
                  <a:prstClr val="black"/>
                </a:solidFill>
              </a:rPr>
              <a:t>]</a:t>
            </a:r>
            <a:r>
              <a:rPr lang="en-US" sz="4400" baseline="-25000" dirty="0" smtClean="0">
                <a:solidFill>
                  <a:prstClr val="black"/>
                </a:solidFill>
              </a:rPr>
              <a:t>B</a:t>
            </a:r>
            <a:r>
              <a:rPr lang="en-US" sz="4400" dirty="0" smtClean="0">
                <a:solidFill>
                  <a:prstClr val="black"/>
                </a:solidFill>
              </a:rPr>
              <a:t>]</a:t>
            </a:r>
            <a:r>
              <a:rPr lang="en-US" sz="4400" baseline="-25000" dirty="0" smtClean="0">
                <a:solidFill>
                  <a:prstClr val="black"/>
                </a:solidFill>
              </a:rPr>
              <a:t>A  </a:t>
            </a:r>
            <a:r>
              <a:rPr lang="en-US" sz="4400" dirty="0" smtClean="0">
                <a:solidFill>
                  <a:prstClr val="white">
                    <a:lumMod val="50000"/>
                  </a:prstClr>
                </a:solidFill>
              </a:rPr>
              <a:t>}</a:t>
            </a:r>
            <a:r>
              <a:rPr lang="en-US" sz="4400" baseline="-25000" dirty="0" smtClean="0">
                <a:solidFill>
                  <a:prstClr val="white">
                    <a:lumMod val="50000"/>
                  </a:prstClr>
                </a:solidFill>
              </a:rPr>
              <a:t>E</a:t>
            </a:r>
            <a:r>
              <a:rPr lang="en-US" sz="4400" dirty="0" smtClean="0">
                <a:solidFill>
                  <a:prstClr val="white">
                    <a:lumMod val="50000"/>
                  </a:prstClr>
                </a:solidFill>
              </a:rPr>
              <a:t>}</a:t>
            </a:r>
            <a:r>
              <a:rPr lang="en-US" sz="4400" baseline="-25000" dirty="0" smtClean="0">
                <a:solidFill>
                  <a:prstClr val="white">
                    <a:lumMod val="50000"/>
                  </a:prstClr>
                </a:solidFill>
              </a:rPr>
              <a:t>C</a:t>
            </a:r>
            <a:r>
              <a:rPr lang="en-US" sz="4400" dirty="0" smtClean="0">
                <a:solidFill>
                  <a:prstClr val="white">
                    <a:lumMod val="50000"/>
                  </a:prstClr>
                </a:solidFill>
              </a:rPr>
              <a:t>}</a:t>
            </a:r>
            <a:r>
              <a:rPr lang="en-US" sz="4400" baseline="-25000" dirty="0" smtClean="0">
                <a:solidFill>
                  <a:prstClr val="white">
                    <a:lumMod val="50000"/>
                  </a:prstClr>
                </a:solidFill>
              </a:rPr>
              <a:t>B</a:t>
            </a:r>
            <a:r>
              <a:rPr lang="en-US" sz="4400" dirty="0" smtClean="0">
                <a:solidFill>
                  <a:prstClr val="white">
                    <a:lumMod val="50000"/>
                  </a:prstClr>
                </a:solidFill>
              </a:rPr>
              <a:t>}</a:t>
            </a:r>
            <a:r>
              <a:rPr lang="en-US" sz="4400" baseline="-25000" dirty="0" smtClean="0">
                <a:solidFill>
                  <a:prstClr val="white">
                    <a:lumMod val="50000"/>
                  </a:prstClr>
                </a:solidFill>
              </a:rPr>
              <a:t>A</a:t>
            </a:r>
            <a:endParaRPr lang="en-US" sz="4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2864" y="156868"/>
            <a:ext cx="4103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Message set under </a:t>
            </a:r>
            <a:r>
              <a:rPr lang="en-US" sz="2800" b="1" dirty="0" smtClean="0">
                <a:solidFill>
                  <a:srgbClr val="1F497D"/>
                </a:solidFill>
              </a:rPr>
              <a:t>primary </a:t>
            </a:r>
            <a:r>
              <a:rPr lang="en-US" sz="2800" dirty="0" smtClean="0">
                <a:solidFill>
                  <a:prstClr val="black"/>
                </a:solidFill>
              </a:rPr>
              <a:t>and </a:t>
            </a:r>
            <a:r>
              <a:rPr lang="en-US" sz="2800" b="1" dirty="0" smtClean="0">
                <a:solidFill>
                  <a:srgbClr val="1F497D"/>
                </a:solidFill>
              </a:rPr>
              <a:t>secondary onion encryption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419326" y="1743827"/>
            <a:ext cx="5170870" cy="298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19326" y="1787625"/>
            <a:ext cx="51708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dirty="0" smtClean="0">
                <a:solidFill>
                  <a:prstClr val="black"/>
                </a:solidFill>
              </a:rPr>
              <a:t>{{{{</a:t>
            </a:r>
            <a:r>
              <a:rPr lang="en-US" sz="4400" b="1" dirty="0" smtClean="0">
                <a:solidFill>
                  <a:prstClr val="black"/>
                </a:solidFill>
              </a:rPr>
              <a:t>α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E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C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B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A</a:t>
            </a:r>
            <a:r>
              <a:rPr lang="en-US" sz="4400" dirty="0" smtClean="0">
                <a:solidFill>
                  <a:prstClr val="black"/>
                </a:solidFill>
              </a:rPr>
              <a:t/>
            </a:r>
            <a:br>
              <a:rPr lang="en-US" sz="4400" dirty="0" smtClean="0">
                <a:solidFill>
                  <a:prstClr val="black"/>
                </a:solidFill>
              </a:rPr>
            </a:br>
            <a:r>
              <a:rPr lang="en-US" sz="4400" dirty="0" smtClean="0">
                <a:solidFill>
                  <a:prstClr val="black"/>
                </a:solidFill>
              </a:rPr>
              <a:t>{{{{</a:t>
            </a:r>
            <a:r>
              <a:rPr lang="en-US" sz="4400" b="1" dirty="0" smtClean="0">
                <a:solidFill>
                  <a:prstClr val="black"/>
                </a:solidFill>
              </a:rPr>
              <a:t>β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E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C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B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A</a:t>
            </a:r>
            <a:endParaRPr lang="en-US" sz="4400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4400" dirty="0" smtClean="0">
                <a:solidFill>
                  <a:prstClr val="black"/>
                </a:solidFill>
              </a:rPr>
              <a:t>{{{{</a:t>
            </a:r>
            <a:r>
              <a:rPr lang="en-US" sz="4400" b="1" dirty="0" smtClean="0">
                <a:solidFill>
                  <a:prstClr val="black"/>
                </a:solidFill>
              </a:rPr>
              <a:t>γ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E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C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B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A</a:t>
            </a:r>
            <a:endParaRPr lang="en-US" sz="4400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4400" dirty="0" smtClean="0">
                <a:solidFill>
                  <a:prstClr val="black"/>
                </a:solidFill>
              </a:rPr>
              <a:t>{{{{</a:t>
            </a:r>
            <a:r>
              <a:rPr lang="en-US" sz="4400" b="1" dirty="0" smtClean="0">
                <a:solidFill>
                  <a:prstClr val="black"/>
                </a:solidFill>
              </a:rPr>
              <a:t>ε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E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C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B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A</a:t>
            </a:r>
            <a:endParaRPr lang="en-US" sz="4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74687" y="1553102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99" y="1468437"/>
            <a:ext cx="16570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err="1" smtClean="0">
                <a:solidFill>
                  <a:prstClr val="black"/>
                </a:solidFill>
              </a:rPr>
              <a:t>α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err="1" smtClean="0">
                <a:solidFill>
                  <a:prstClr val="black"/>
                </a:solidFill>
              </a:rPr>
              <a:t>β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err="1" smtClean="0">
                <a:solidFill>
                  <a:prstClr val="black"/>
                </a:solidFill>
              </a:rPr>
              <a:t>γ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err="1" smtClean="0">
                <a:solidFill>
                  <a:prstClr val="black"/>
                </a:solidFill>
              </a:rPr>
              <a:t>ε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864" y="156868"/>
            <a:ext cx="4103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Message set under </a:t>
            </a:r>
            <a:r>
              <a:rPr lang="en-US" sz="2800" b="1" dirty="0" smtClean="0">
                <a:solidFill>
                  <a:srgbClr val="1F497D"/>
                </a:solidFill>
              </a:rPr>
              <a:t>primary </a:t>
            </a:r>
            <a:r>
              <a:rPr lang="en-US" sz="2800" dirty="0" smtClean="0">
                <a:solidFill>
                  <a:prstClr val="black"/>
                </a:solidFill>
              </a:rPr>
              <a:t>and </a:t>
            </a:r>
            <a:r>
              <a:rPr lang="en-US" sz="2800" b="1" dirty="0" smtClean="0">
                <a:solidFill>
                  <a:srgbClr val="1F497D"/>
                </a:solidFill>
              </a:rPr>
              <a:t>secondary onion encryption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419326" y="1743827"/>
            <a:ext cx="5170870" cy="298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19326" y="1787625"/>
            <a:ext cx="51708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400" dirty="0" smtClean="0">
                <a:solidFill>
                  <a:prstClr val="black"/>
                </a:solidFill>
              </a:rPr>
              <a:t>{{{{</a:t>
            </a:r>
            <a:r>
              <a:rPr lang="en-US" sz="4400" b="1" dirty="0" smtClean="0">
                <a:solidFill>
                  <a:prstClr val="black"/>
                </a:solidFill>
              </a:rPr>
              <a:t>α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E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C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B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A</a:t>
            </a:r>
            <a:r>
              <a:rPr lang="en-US" sz="4400" dirty="0" smtClean="0">
                <a:solidFill>
                  <a:prstClr val="black"/>
                </a:solidFill>
              </a:rPr>
              <a:t/>
            </a:r>
            <a:br>
              <a:rPr lang="en-US" sz="4400" dirty="0" smtClean="0">
                <a:solidFill>
                  <a:prstClr val="black"/>
                </a:solidFill>
              </a:rPr>
            </a:br>
            <a:r>
              <a:rPr lang="en-US" sz="4400" dirty="0" smtClean="0">
                <a:solidFill>
                  <a:prstClr val="black"/>
                </a:solidFill>
              </a:rPr>
              <a:t>{{{{</a:t>
            </a:r>
            <a:r>
              <a:rPr lang="en-US" sz="4400" b="1" dirty="0" smtClean="0">
                <a:solidFill>
                  <a:prstClr val="black"/>
                </a:solidFill>
              </a:rPr>
              <a:t>β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E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C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B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A</a:t>
            </a:r>
            <a:endParaRPr lang="en-US" sz="4400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4400" dirty="0" smtClean="0">
                <a:solidFill>
                  <a:prstClr val="black"/>
                </a:solidFill>
              </a:rPr>
              <a:t>{{{{</a:t>
            </a:r>
            <a:r>
              <a:rPr lang="en-US" sz="4400" b="1" dirty="0" smtClean="0">
                <a:solidFill>
                  <a:prstClr val="black"/>
                </a:solidFill>
              </a:rPr>
              <a:t>γ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E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C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B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A</a:t>
            </a:r>
            <a:endParaRPr lang="en-US" sz="4400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4400" dirty="0" smtClean="0">
                <a:solidFill>
                  <a:prstClr val="black"/>
                </a:solidFill>
              </a:rPr>
              <a:t>{{{{</a:t>
            </a:r>
            <a:r>
              <a:rPr lang="en-US" sz="4400" b="1" dirty="0" smtClean="0">
                <a:solidFill>
                  <a:prstClr val="black"/>
                </a:solidFill>
              </a:rPr>
              <a:t>ε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E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C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B</a:t>
            </a:r>
            <a:r>
              <a:rPr lang="en-US" sz="4400" dirty="0" smtClean="0">
                <a:solidFill>
                  <a:prstClr val="black"/>
                </a:solidFill>
              </a:rPr>
              <a:t>}</a:t>
            </a:r>
            <a:r>
              <a:rPr lang="en-US" sz="4400" baseline="-25000" dirty="0" smtClean="0">
                <a:solidFill>
                  <a:prstClr val="black"/>
                </a:solidFill>
              </a:rPr>
              <a:t>A</a:t>
            </a:r>
            <a:endParaRPr lang="en-US" sz="4400" dirty="0" smtClean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1707853" y="2613272"/>
            <a:ext cx="525684" cy="2773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6155568" y="3255593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58059" y="3255593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06052" y="3255593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4687" y="1553102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7200" y="4626997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20360" y="4628585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16898" y="4630173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248273" y="4630173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278923"/>
            <a:ext cx="128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Alice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0359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Bob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759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Chris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8272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Eve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739918" y="5205901"/>
            <a:ext cx="1080441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03078" y="5205901"/>
            <a:ext cx="901683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87478" y="5207489"/>
            <a:ext cx="960794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7200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Decrypt, Permute</a:t>
            </a:r>
          </a:p>
        </p:txBody>
      </p:sp>
      <p:cxnSp>
        <p:nvCxnSpPr>
          <p:cNvPr id="24" name="Straight Arrow Connector 23"/>
          <p:cNvCxnSpPr>
            <a:stCxn id="33" idx="0"/>
          </p:cNvCxnSpPr>
          <p:nvPr/>
        </p:nvCxnSpPr>
        <p:spPr>
          <a:xfrm rot="5400000" flipH="1" flipV="1">
            <a:off x="7445435" y="3829076"/>
            <a:ext cx="1245294" cy="35690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3" idx="0"/>
          </p:cNvCxnSpPr>
          <p:nvPr/>
        </p:nvCxnSpPr>
        <p:spPr>
          <a:xfrm rot="16200000" flipH="1">
            <a:off x="346392" y="3874830"/>
            <a:ext cx="1286306" cy="21802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20360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Decrypt, Permute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04760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Decrypt, Permute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48272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Decrypt, Permute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99" y="1468437"/>
            <a:ext cx="16570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err="1" smtClean="0">
                <a:solidFill>
                  <a:prstClr val="black"/>
                </a:solidFill>
              </a:rPr>
              <a:t>α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err="1" smtClean="0">
                <a:solidFill>
                  <a:prstClr val="black"/>
                </a:solidFill>
              </a:rPr>
              <a:t>β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err="1" smtClean="0">
                <a:solidFill>
                  <a:prstClr val="black"/>
                </a:solidFill>
              </a:rPr>
              <a:t>γ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err="1" smtClean="0">
                <a:solidFill>
                  <a:prstClr val="black"/>
                </a:solidFill>
              </a:rPr>
              <a:t>ε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35124" y="3181683"/>
            <a:ext cx="16570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</a:t>
            </a:r>
            <a:r>
              <a:rPr lang="en-US" sz="2800" b="1" dirty="0" err="1" smtClean="0">
                <a:solidFill>
                  <a:prstClr val="black"/>
                </a:solidFill>
              </a:rPr>
              <a:t>ε</a:t>
            </a:r>
            <a:r>
              <a:rPr lang="en-US" sz="2800" dirty="0" smtClean="0">
                <a:solidFill>
                  <a:prstClr val="black"/>
                </a:solidFill>
              </a:rPr>
              <a:t>}}}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{{{</a:t>
            </a:r>
            <a:r>
              <a:rPr lang="en-US" sz="2800" b="1" dirty="0" err="1" smtClean="0">
                <a:solidFill>
                  <a:prstClr val="black"/>
                </a:solidFill>
              </a:rPr>
              <a:t>β</a:t>
            </a:r>
            <a:r>
              <a:rPr lang="en-US" sz="2800" dirty="0" smtClean="0">
                <a:solidFill>
                  <a:prstClr val="black"/>
                </a:solidFill>
              </a:rPr>
              <a:t>}}}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</a:t>
            </a:r>
            <a:r>
              <a:rPr lang="en-US" sz="2800" b="1" dirty="0" err="1" smtClean="0">
                <a:solidFill>
                  <a:prstClr val="black"/>
                </a:solidFill>
              </a:rPr>
              <a:t>α</a:t>
            </a:r>
            <a:r>
              <a:rPr lang="en-US" sz="2800" dirty="0" smtClean="0">
                <a:solidFill>
                  <a:prstClr val="black"/>
                </a:solidFill>
              </a:rPr>
              <a:t>}}}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</a:t>
            </a:r>
            <a:r>
              <a:rPr lang="en-US" sz="2800" b="1" dirty="0" err="1" smtClean="0">
                <a:solidFill>
                  <a:prstClr val="black"/>
                </a:solidFill>
              </a:rPr>
              <a:t>γ</a:t>
            </a:r>
            <a:r>
              <a:rPr lang="en-US" sz="2800" dirty="0" smtClean="0">
                <a:solidFill>
                  <a:prstClr val="black"/>
                </a:solidFill>
              </a:rPr>
              <a:t>}}}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07434" y="3205227"/>
            <a:ext cx="1657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</a:t>
            </a:r>
            <a:r>
              <a:rPr lang="en-US" sz="2800" b="1" dirty="0" err="1" smtClean="0">
                <a:solidFill>
                  <a:prstClr val="black"/>
                </a:solidFill>
              </a:rPr>
              <a:t>γ</a:t>
            </a:r>
            <a:r>
              <a:rPr lang="en-US" sz="2800" dirty="0" smtClean="0">
                <a:solidFill>
                  <a:prstClr val="black"/>
                </a:solidFill>
              </a:rPr>
              <a:t>}}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{{</a:t>
            </a:r>
            <a:r>
              <a:rPr lang="en-US" sz="2800" b="1" dirty="0" err="1" smtClean="0">
                <a:solidFill>
                  <a:prstClr val="black"/>
                </a:solidFill>
              </a:rPr>
              <a:t>α</a:t>
            </a:r>
            <a:r>
              <a:rPr lang="en-US" sz="2800" dirty="0" smtClean="0">
                <a:solidFill>
                  <a:prstClr val="black"/>
                </a:solidFill>
              </a:rPr>
              <a:t>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</a:t>
            </a:r>
            <a:r>
              <a:rPr lang="en-US" sz="2800" b="1" dirty="0" err="1" smtClean="0">
                <a:solidFill>
                  <a:prstClr val="black"/>
                </a:solidFill>
              </a:rPr>
              <a:t>ε</a:t>
            </a:r>
            <a:r>
              <a:rPr lang="en-US" sz="2800" dirty="0" smtClean="0">
                <a:solidFill>
                  <a:prstClr val="black"/>
                </a:solidFill>
              </a:rPr>
              <a:t>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</a:t>
            </a:r>
            <a:r>
              <a:rPr lang="en-US" sz="2800" b="1" dirty="0" err="1" smtClean="0">
                <a:solidFill>
                  <a:prstClr val="black"/>
                </a:solidFill>
              </a:rPr>
              <a:t>β</a:t>
            </a:r>
            <a:r>
              <a:rPr lang="en-US" sz="2800" dirty="0" smtClean="0">
                <a:solidFill>
                  <a:prstClr val="black"/>
                </a:solidFill>
              </a:rPr>
              <a:t>}}</a:t>
            </a:r>
          </a:p>
          <a:p>
            <a:pPr defTabSz="457200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78283" y="3181683"/>
            <a:ext cx="1657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</a:t>
            </a:r>
            <a:r>
              <a:rPr lang="en-US" sz="2800" b="1" dirty="0" err="1" smtClean="0">
                <a:solidFill>
                  <a:prstClr val="black"/>
                </a:solidFill>
              </a:rPr>
              <a:t>ε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{</a:t>
            </a:r>
            <a:r>
              <a:rPr lang="en-US" sz="2800" b="1" dirty="0" err="1" smtClean="0">
                <a:solidFill>
                  <a:prstClr val="black"/>
                </a:solidFill>
              </a:rPr>
              <a:t>γ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</a:t>
            </a:r>
            <a:r>
              <a:rPr lang="en-US" sz="2800" b="1" dirty="0" err="1" smtClean="0">
                <a:solidFill>
                  <a:prstClr val="black"/>
                </a:solidFill>
              </a:rPr>
              <a:t>α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</a:t>
            </a:r>
            <a:r>
              <a:rPr lang="en-US" sz="2800" b="1" dirty="0" err="1" smtClean="0">
                <a:solidFill>
                  <a:prstClr val="black"/>
                </a:solidFill>
              </a:rPr>
              <a:t>β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pPr defTabSz="457200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64488" y="156868"/>
            <a:ext cx="3584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800" dirty="0" smtClean="0">
                <a:solidFill>
                  <a:prstClr val="black"/>
                </a:solidFill>
              </a:rPr>
              <a:t>Permuted </a:t>
            </a:r>
            <a:r>
              <a:rPr lang="en-US" sz="2800" b="1" dirty="0" err="1" smtClean="0">
                <a:solidFill>
                  <a:srgbClr val="1F497D"/>
                </a:solidFill>
              </a:rPr>
              <a:t>ciphertext</a:t>
            </a:r>
            <a:r>
              <a:rPr lang="en-US" sz="2800" b="1" dirty="0" smtClean="0">
                <a:solidFill>
                  <a:srgbClr val="1F497D"/>
                </a:solidFill>
              </a:rPr>
              <a:t> set </a:t>
            </a:r>
            <a:r>
              <a:rPr lang="en-US" sz="2800" dirty="0" smtClean="0">
                <a:solidFill>
                  <a:prstClr val="black"/>
                </a:solidFill>
              </a:rPr>
              <a:t>under secondary onion encryption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864" y="156868"/>
            <a:ext cx="4103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Message set under </a:t>
            </a:r>
            <a:r>
              <a:rPr lang="en-US" sz="2800" b="1" dirty="0" smtClean="0">
                <a:solidFill>
                  <a:srgbClr val="1F497D"/>
                </a:solidFill>
              </a:rPr>
              <a:t>primary </a:t>
            </a:r>
            <a:r>
              <a:rPr lang="en-US" sz="2800" dirty="0" smtClean="0">
                <a:solidFill>
                  <a:prstClr val="black"/>
                </a:solidFill>
              </a:rPr>
              <a:t>and </a:t>
            </a:r>
            <a:r>
              <a:rPr lang="en-US" sz="2800" b="1" dirty="0" smtClean="0">
                <a:solidFill>
                  <a:srgbClr val="1F497D"/>
                </a:solidFill>
              </a:rPr>
              <a:t>secondary onion encryption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666314" y="1620834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91230" y="1553102"/>
            <a:ext cx="5054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 smtClean="0">
                <a:solidFill>
                  <a:prstClr val="black"/>
                </a:solidFill>
              </a:rPr>
              <a:t>β</a:t>
            </a:r>
            <a:r>
              <a:rPr lang="en-US" sz="2800" b="1" dirty="0" smtClean="0">
                <a:solidFill>
                  <a:prstClr val="black"/>
                </a:solidFill>
              </a:rPr>
              <a:t/>
            </a:r>
            <a:br>
              <a:rPr lang="en-US" sz="2800" b="1" dirty="0" smtClean="0">
                <a:solidFill>
                  <a:prstClr val="black"/>
                </a:solidFill>
              </a:rPr>
            </a:br>
            <a:r>
              <a:rPr lang="en-US" sz="2800" b="1" dirty="0" err="1" smtClean="0">
                <a:solidFill>
                  <a:prstClr val="black"/>
                </a:solidFill>
              </a:rPr>
              <a:t>α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2800" b="1" dirty="0" err="1" smtClean="0">
                <a:solidFill>
                  <a:prstClr val="black"/>
                </a:solidFill>
              </a:rPr>
              <a:t>ε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2800" b="1" dirty="0" err="1" smtClean="0">
                <a:solidFill>
                  <a:prstClr val="black"/>
                </a:solidFill>
              </a:rPr>
              <a:t>γ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defTabSz="457200"/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7666314" y="1620834"/>
            <a:ext cx="1160437" cy="17640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55568" y="3255593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58059" y="3255593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06052" y="3255593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4687" y="1553102"/>
            <a:ext cx="1160437" cy="1764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7200" y="4626997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20360" y="4628585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16898" y="4630173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248273" y="4630173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278923"/>
            <a:ext cx="128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Alice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0359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Bob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759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Chris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8272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Eve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739918" y="5205901"/>
            <a:ext cx="1080441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03078" y="5205901"/>
            <a:ext cx="901683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87478" y="5207489"/>
            <a:ext cx="960794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7200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Decrypt, Permute</a:t>
            </a:r>
          </a:p>
        </p:txBody>
      </p:sp>
      <p:cxnSp>
        <p:nvCxnSpPr>
          <p:cNvPr id="24" name="Straight Arrow Connector 23"/>
          <p:cNvCxnSpPr>
            <a:stCxn id="33" idx="0"/>
            <a:endCxn id="44" idx="2"/>
          </p:cNvCxnSpPr>
          <p:nvPr/>
        </p:nvCxnSpPr>
        <p:spPr>
          <a:xfrm rot="5400000" flipH="1" flipV="1">
            <a:off x="7445435" y="3829076"/>
            <a:ext cx="1245294" cy="35690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3" idx="0"/>
          </p:cNvCxnSpPr>
          <p:nvPr/>
        </p:nvCxnSpPr>
        <p:spPr>
          <a:xfrm rot="16200000" flipH="1">
            <a:off x="346392" y="3874830"/>
            <a:ext cx="1286306" cy="21802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20360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Decrypt, Permute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04760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Decrypt, Permute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48272" y="4756463"/>
            <a:ext cx="1282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Decrypt, Permute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99" y="1468437"/>
            <a:ext cx="16570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err="1" smtClean="0">
                <a:solidFill>
                  <a:prstClr val="black"/>
                </a:solidFill>
              </a:rPr>
              <a:t>α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err="1" smtClean="0">
                <a:solidFill>
                  <a:prstClr val="black"/>
                </a:solidFill>
              </a:rPr>
              <a:t>β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err="1" smtClean="0">
                <a:solidFill>
                  <a:prstClr val="black"/>
                </a:solidFill>
              </a:rPr>
              <a:t>γ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{{{{</a:t>
            </a:r>
            <a:r>
              <a:rPr lang="en-US" sz="2800" b="1" dirty="0" err="1" smtClean="0">
                <a:solidFill>
                  <a:prstClr val="black"/>
                </a:solidFill>
              </a:rPr>
              <a:t>ε</a:t>
            </a:r>
            <a:r>
              <a:rPr lang="en-US" sz="2800" dirty="0" smtClean="0">
                <a:solidFill>
                  <a:prstClr val="black"/>
                </a:solidFill>
              </a:rPr>
              <a:t>}}}}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35124" y="3181683"/>
            <a:ext cx="16570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</a:t>
            </a:r>
            <a:r>
              <a:rPr lang="en-US" sz="2800" b="1" dirty="0" err="1" smtClean="0">
                <a:solidFill>
                  <a:prstClr val="black"/>
                </a:solidFill>
              </a:rPr>
              <a:t>ε</a:t>
            </a:r>
            <a:r>
              <a:rPr lang="en-US" sz="2800" dirty="0" smtClean="0">
                <a:solidFill>
                  <a:prstClr val="black"/>
                </a:solidFill>
              </a:rPr>
              <a:t>}}}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{{{</a:t>
            </a:r>
            <a:r>
              <a:rPr lang="en-US" sz="2800" b="1" dirty="0" err="1" smtClean="0">
                <a:solidFill>
                  <a:prstClr val="black"/>
                </a:solidFill>
              </a:rPr>
              <a:t>β</a:t>
            </a:r>
            <a:r>
              <a:rPr lang="en-US" sz="2800" dirty="0" smtClean="0">
                <a:solidFill>
                  <a:prstClr val="black"/>
                </a:solidFill>
              </a:rPr>
              <a:t>}}}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</a:t>
            </a:r>
            <a:r>
              <a:rPr lang="en-US" sz="2800" b="1" dirty="0" err="1" smtClean="0">
                <a:solidFill>
                  <a:prstClr val="black"/>
                </a:solidFill>
              </a:rPr>
              <a:t>α</a:t>
            </a:r>
            <a:r>
              <a:rPr lang="en-US" sz="2800" dirty="0" smtClean="0">
                <a:solidFill>
                  <a:prstClr val="black"/>
                </a:solidFill>
              </a:rPr>
              <a:t>}}}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{{{</a:t>
            </a:r>
            <a:r>
              <a:rPr lang="en-US" sz="2800" b="1" dirty="0" err="1" smtClean="0">
                <a:solidFill>
                  <a:prstClr val="black"/>
                </a:solidFill>
              </a:rPr>
              <a:t>γ</a:t>
            </a:r>
            <a:r>
              <a:rPr lang="en-US" sz="2800" dirty="0" smtClean="0">
                <a:solidFill>
                  <a:prstClr val="black"/>
                </a:solidFill>
              </a:rPr>
              <a:t>}}}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07434" y="3205227"/>
            <a:ext cx="1657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</a:t>
            </a:r>
            <a:r>
              <a:rPr lang="en-US" sz="2800" b="1" dirty="0" err="1" smtClean="0">
                <a:solidFill>
                  <a:prstClr val="black"/>
                </a:solidFill>
              </a:rPr>
              <a:t>γ</a:t>
            </a:r>
            <a:r>
              <a:rPr lang="en-US" sz="2800" dirty="0" smtClean="0">
                <a:solidFill>
                  <a:prstClr val="black"/>
                </a:solidFill>
              </a:rPr>
              <a:t>}}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{{</a:t>
            </a:r>
            <a:r>
              <a:rPr lang="en-US" sz="2800" b="1" dirty="0" err="1" smtClean="0">
                <a:solidFill>
                  <a:prstClr val="black"/>
                </a:solidFill>
              </a:rPr>
              <a:t>α</a:t>
            </a:r>
            <a:r>
              <a:rPr lang="en-US" sz="2800" dirty="0" smtClean="0">
                <a:solidFill>
                  <a:prstClr val="black"/>
                </a:solidFill>
              </a:rPr>
              <a:t>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</a:t>
            </a:r>
            <a:r>
              <a:rPr lang="en-US" sz="2800" b="1" dirty="0" err="1" smtClean="0">
                <a:solidFill>
                  <a:prstClr val="black"/>
                </a:solidFill>
              </a:rPr>
              <a:t>ε</a:t>
            </a:r>
            <a:r>
              <a:rPr lang="en-US" sz="2800" dirty="0" smtClean="0">
                <a:solidFill>
                  <a:prstClr val="black"/>
                </a:solidFill>
              </a:rPr>
              <a:t>}}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{{</a:t>
            </a:r>
            <a:r>
              <a:rPr lang="en-US" sz="2800" b="1" dirty="0" err="1" smtClean="0">
                <a:solidFill>
                  <a:prstClr val="black"/>
                </a:solidFill>
              </a:rPr>
              <a:t>β</a:t>
            </a:r>
            <a:r>
              <a:rPr lang="en-US" sz="2800" dirty="0" smtClean="0">
                <a:solidFill>
                  <a:prstClr val="black"/>
                </a:solidFill>
              </a:rPr>
              <a:t>}}</a:t>
            </a:r>
          </a:p>
          <a:p>
            <a:pPr defTabSz="457200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78283" y="3181683"/>
            <a:ext cx="1657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</a:t>
            </a:r>
            <a:r>
              <a:rPr lang="en-US" sz="2800" b="1" dirty="0" err="1" smtClean="0">
                <a:solidFill>
                  <a:prstClr val="black"/>
                </a:solidFill>
              </a:rPr>
              <a:t>ε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{</a:t>
            </a:r>
            <a:r>
              <a:rPr lang="en-US" sz="2800" b="1" dirty="0" err="1" smtClean="0">
                <a:solidFill>
                  <a:prstClr val="black"/>
                </a:solidFill>
              </a:rPr>
              <a:t>γ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</a:t>
            </a:r>
            <a:r>
              <a:rPr lang="en-US" sz="2800" b="1" dirty="0" err="1" smtClean="0">
                <a:solidFill>
                  <a:prstClr val="black"/>
                </a:solidFill>
              </a:rPr>
              <a:t>α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{</a:t>
            </a:r>
            <a:r>
              <a:rPr lang="en-US" sz="2800" b="1" dirty="0" err="1" smtClean="0">
                <a:solidFill>
                  <a:prstClr val="black"/>
                </a:solidFill>
              </a:rPr>
              <a:t>β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pPr defTabSz="457200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35337" y="1553102"/>
            <a:ext cx="14134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[[[[</a:t>
            </a:r>
            <a:r>
              <a:rPr lang="en-US" sz="2800" b="1" dirty="0" smtClean="0">
                <a:solidFill>
                  <a:prstClr val="black"/>
                </a:solidFill>
              </a:rPr>
              <a:t>B</a:t>
            </a:r>
            <a:r>
              <a:rPr lang="en-US" sz="2800" dirty="0" smtClean="0">
                <a:solidFill>
                  <a:prstClr val="black"/>
                </a:solidFill>
              </a:rPr>
              <a:t>]]]]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[[[[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  <a:r>
              <a:rPr lang="en-US" sz="2800" dirty="0" smtClean="0">
                <a:solidFill>
                  <a:prstClr val="black"/>
                </a:solidFill>
              </a:rPr>
              <a:t>]]]]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[[[[</a:t>
            </a:r>
            <a:r>
              <a:rPr lang="en-US" sz="2800" b="1" dirty="0" smtClean="0">
                <a:solidFill>
                  <a:prstClr val="black"/>
                </a:solidFill>
              </a:rPr>
              <a:t>E</a:t>
            </a:r>
            <a:r>
              <a:rPr lang="en-US" sz="2800" dirty="0" smtClean="0">
                <a:solidFill>
                  <a:prstClr val="black"/>
                </a:solidFill>
              </a:rPr>
              <a:t>]]]]</a:t>
            </a:r>
          </a:p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[[[[</a:t>
            </a:r>
            <a:r>
              <a:rPr lang="en-US" sz="2800" b="1" dirty="0" smtClean="0">
                <a:solidFill>
                  <a:prstClr val="black"/>
                </a:solidFill>
              </a:rPr>
              <a:t>C</a:t>
            </a:r>
            <a:r>
              <a:rPr lang="en-US" sz="2800" dirty="0" smtClean="0">
                <a:solidFill>
                  <a:prstClr val="black"/>
                </a:solidFill>
              </a:rPr>
              <a:t>]]]]</a:t>
            </a: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64488" y="156868"/>
            <a:ext cx="3584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800" dirty="0" smtClean="0">
                <a:solidFill>
                  <a:prstClr val="black"/>
                </a:solidFill>
              </a:rPr>
              <a:t>Permuted </a:t>
            </a:r>
            <a:r>
              <a:rPr lang="en-US" sz="2800" b="1" dirty="0" err="1" smtClean="0">
                <a:solidFill>
                  <a:srgbClr val="1F497D"/>
                </a:solidFill>
              </a:rPr>
              <a:t>ciphertext</a:t>
            </a:r>
            <a:r>
              <a:rPr lang="en-US" sz="2800" b="1" dirty="0" smtClean="0">
                <a:solidFill>
                  <a:srgbClr val="1F497D"/>
                </a:solidFill>
              </a:rPr>
              <a:t> set </a:t>
            </a:r>
            <a:r>
              <a:rPr lang="en-US" sz="2800" dirty="0" smtClean="0">
                <a:solidFill>
                  <a:prstClr val="black"/>
                </a:solidFill>
              </a:rPr>
              <a:t>under secondary onion encryption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864" y="156868"/>
            <a:ext cx="4103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</a:rPr>
              <a:t>Message set under </a:t>
            </a:r>
            <a:r>
              <a:rPr lang="en-US" sz="2800" b="1" dirty="0" smtClean="0">
                <a:solidFill>
                  <a:srgbClr val="1F497D"/>
                </a:solidFill>
              </a:rPr>
              <a:t>primary </a:t>
            </a:r>
            <a:r>
              <a:rPr lang="en-US" sz="2800" dirty="0" smtClean="0">
                <a:solidFill>
                  <a:prstClr val="black"/>
                </a:solidFill>
              </a:rPr>
              <a:t>and </a:t>
            </a:r>
            <a:r>
              <a:rPr lang="en-US" sz="2800" b="1" dirty="0" smtClean="0">
                <a:solidFill>
                  <a:srgbClr val="1F497D"/>
                </a:solidFill>
              </a:rPr>
              <a:t>secondary onion encryption</a:t>
            </a:r>
          </a:p>
        </p:txBody>
      </p:sp>
    </p:spTree>
    <p:extLst>
      <p:ext uri="{BB962C8B-B14F-4D97-AF65-F5344CB8AC3E}">
        <p14:creationId xmlns:p14="http://schemas.microsoft.com/office/powerpoint/2010/main" val="6779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457200" y="4626997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20360" y="4628585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16898" y="4630173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248273" y="4630173"/>
            <a:ext cx="1282718" cy="11578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2: Integrity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278923"/>
            <a:ext cx="128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Alice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0359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Bob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759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Chris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8272" y="579892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</a:rPr>
              <a:t>Eve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978067"/>
            <a:ext cx="2500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3200" dirty="0" smtClean="0">
                <a:solidFill>
                  <a:prstClr val="black"/>
                </a:solidFill>
              </a:rPr>
              <a:t>Permuted</a:t>
            </a:r>
            <a:br>
              <a:rPr lang="en-US" sz="3200" dirty="0" smtClean="0">
                <a:solidFill>
                  <a:prstClr val="black"/>
                </a:solidFill>
              </a:rPr>
            </a:br>
            <a:r>
              <a:rPr lang="en-US" sz="3200" b="1" dirty="0" err="1" smtClean="0">
                <a:solidFill>
                  <a:srgbClr val="1F497D"/>
                </a:solidFill>
              </a:rPr>
              <a:t>ciphertext</a:t>
            </a:r>
            <a:r>
              <a:rPr lang="en-US" sz="3200" b="1" dirty="0" smtClean="0">
                <a:solidFill>
                  <a:srgbClr val="1F497D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set</a:t>
            </a:r>
          </a:p>
        </p:txBody>
      </p:sp>
      <p:cxnSp>
        <p:nvCxnSpPr>
          <p:cNvPr id="35" name="Straight Arrow Connector 34"/>
          <p:cNvCxnSpPr>
            <a:endCxn id="23" idx="0"/>
          </p:cNvCxnSpPr>
          <p:nvPr/>
        </p:nvCxnSpPr>
        <p:spPr>
          <a:xfrm rot="10800000" flipV="1">
            <a:off x="1098560" y="2895599"/>
            <a:ext cx="4387841" cy="173139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5" idx="0"/>
          </p:cNvCxnSpPr>
          <p:nvPr/>
        </p:nvCxnSpPr>
        <p:spPr>
          <a:xfrm rot="10800000" flipV="1">
            <a:off x="3461720" y="2895599"/>
            <a:ext cx="2024681" cy="173298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2" idx="0"/>
          </p:cNvCxnSpPr>
          <p:nvPr/>
        </p:nvCxnSpPr>
        <p:spPr>
          <a:xfrm rot="16200000" flipH="1">
            <a:off x="4705044" y="3676959"/>
            <a:ext cx="1734571" cy="17185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3" idx="0"/>
          </p:cNvCxnSpPr>
          <p:nvPr/>
        </p:nvCxnSpPr>
        <p:spPr>
          <a:xfrm>
            <a:off x="5486400" y="2895600"/>
            <a:ext cx="2403232" cy="173457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7200" y="491351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smtClean="0">
                <a:solidFill>
                  <a:srgbClr val="008000"/>
                </a:solidFill>
              </a:rPr>
              <a:t>Go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0359" y="491351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smtClean="0">
                <a:solidFill>
                  <a:srgbClr val="FF0000"/>
                </a:solidFill>
              </a:rPr>
              <a:t>No-Go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04759" y="491351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smtClean="0">
                <a:solidFill>
                  <a:srgbClr val="008000"/>
                </a:solidFill>
              </a:rPr>
              <a:t>Go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48272" y="4913513"/>
            <a:ext cx="12827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smtClean="0">
                <a:solidFill>
                  <a:srgbClr val="008000"/>
                </a:solidFill>
              </a:rPr>
              <a:t>Go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544528" y="2134488"/>
          <a:ext cx="5918392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9598"/>
                <a:gridCol w="1479598"/>
                <a:gridCol w="1479598"/>
                <a:gridCol w="1479598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3200" i="0" baseline="0" dirty="0" smtClean="0"/>
                        <a:t>[[[[</a:t>
                      </a:r>
                      <a:r>
                        <a:rPr lang="en-US" sz="3200" b="1" i="0" baseline="0" dirty="0" smtClean="0"/>
                        <a:t>E</a:t>
                      </a:r>
                      <a:r>
                        <a:rPr lang="en-US" sz="3200" i="0" baseline="0" dirty="0" smtClean="0"/>
                        <a:t>]]]]</a:t>
                      </a:r>
                      <a:endParaRPr lang="en-US" sz="3200" i="0" baseline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baseline="0" dirty="0" smtClean="0"/>
                        <a:t>[[[[</a:t>
                      </a:r>
                      <a:r>
                        <a:rPr lang="en-US" sz="3200" b="1" i="0" baseline="0" dirty="0" smtClean="0"/>
                        <a:t>A</a:t>
                      </a:r>
                      <a:r>
                        <a:rPr lang="en-US" sz="3200" i="0" baseline="0" dirty="0" smtClean="0"/>
                        <a:t>]]]]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baseline="0" dirty="0" smtClean="0"/>
                        <a:t>[[[[</a:t>
                      </a:r>
                      <a:r>
                        <a:rPr lang="en-US" sz="3200" b="1" i="0" baseline="0" dirty="0" smtClean="0"/>
                        <a:t>E</a:t>
                      </a:r>
                      <a:r>
                        <a:rPr lang="en-US" sz="3200" i="0" baseline="0" dirty="0" smtClean="0"/>
                        <a:t>]]]]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baseline="0" dirty="0" smtClean="0"/>
                        <a:t>[[[[</a:t>
                      </a:r>
                      <a:r>
                        <a:rPr lang="en-US" sz="3200" b="1" i="0" baseline="0" dirty="0" smtClean="0"/>
                        <a:t>C</a:t>
                      </a:r>
                      <a:r>
                        <a:rPr lang="en-US" sz="3200" i="0" baseline="0" dirty="0" smtClean="0"/>
                        <a:t>]]]]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1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2: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b="1" dirty="0" smtClean="0">
                <a:solidFill>
                  <a:schemeClr val="tx2"/>
                </a:solidFill>
              </a:rPr>
              <a:t>all </a:t>
            </a:r>
            <a:r>
              <a:rPr lang="en-US" dirty="0" smtClean="0">
                <a:solidFill>
                  <a:srgbClr val="000000"/>
                </a:solidFill>
              </a:rPr>
              <a:t>group members report </a:t>
            </a:r>
            <a:r>
              <a:rPr lang="en-US" b="1" dirty="0" smtClean="0">
                <a:solidFill>
                  <a:srgbClr val="008000"/>
                </a:solidFill>
              </a:rPr>
              <a:t>Go</a:t>
            </a:r>
            <a:r>
              <a:rPr lang="en-US" dirty="0" smtClean="0">
                <a:solidFill>
                  <a:srgbClr val="000000"/>
                </a:solidFill>
              </a:rPr>
              <a:t>, then each member publishes her secondary private key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All members can decrypt each </a:t>
            </a:r>
            <a:r>
              <a:rPr lang="en-US" dirty="0" err="1" smtClean="0">
                <a:solidFill>
                  <a:srgbClr val="000000"/>
                </a:solidFill>
              </a:rPr>
              <a:t>ciphertext</a:t>
            </a:r>
            <a:r>
              <a:rPr lang="en-US" dirty="0" smtClean="0">
                <a:solidFill>
                  <a:srgbClr val="000000"/>
                </a:solidFill>
              </a:rPr>
              <a:t> in the set, and the permutation is kept secret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3: 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group members expose an attacker?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b="1" dirty="0" smtClean="0">
                <a:solidFill>
                  <a:srgbClr val="1F497D"/>
                </a:solidFill>
              </a:rPr>
              <a:t>any </a:t>
            </a:r>
            <a:r>
              <a:rPr lang="en-US" dirty="0" smtClean="0">
                <a:solidFill>
                  <a:srgbClr val="000000"/>
                </a:solidFill>
              </a:rPr>
              <a:t>group member reports </a:t>
            </a:r>
            <a:r>
              <a:rPr lang="en-US" b="1" dirty="0" smtClean="0">
                <a:solidFill>
                  <a:srgbClr val="FF0000"/>
                </a:solidFill>
              </a:rPr>
              <a:t>No-Go</a:t>
            </a:r>
            <a:r>
              <a:rPr lang="en-US" dirty="0" smtClean="0">
                <a:solidFill>
                  <a:srgbClr val="000000"/>
                </a:solidFill>
              </a:rPr>
              <a:t>, then each member: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Destroys her secondary private key, rendering the messages unrecoverable, and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Publishes a proof of her correctness: signed intra-group transmissions and information necessary to replay </a:t>
            </a:r>
            <a:r>
              <a:rPr lang="en-US" dirty="0" err="1" smtClean="0">
                <a:solidFill>
                  <a:srgbClr val="000000"/>
                </a:solidFill>
              </a:rPr>
              <a:t>anonymization</a:t>
            </a:r>
            <a:r>
              <a:rPr lang="en-US" dirty="0" smtClean="0">
                <a:solidFill>
                  <a:srgbClr val="000000"/>
                </a:solidFill>
              </a:rPr>
              <a:t> process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 cmpd="sng">
          <a:solidFill>
            <a:srgbClr val="000000"/>
          </a:solidFill>
          <a:headEnd type="none"/>
          <a:tailEnd type="arrow"/>
        </a:ln>
        <a:effectLst/>
      </a:spPr>
      <a:bodyPr rtlCol="0" anchor="ctr"/>
      <a:lstStyle>
        <a:defPPr algn="ctr">
          <a:defRPr>
            <a:ln w="28575" cmpd="sng">
              <a:solidFill>
                <a:srgbClr val="000000"/>
              </a:solidFill>
            </a:ln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16780</TotalTime>
  <Words>3958</Words>
  <Application>Microsoft Macintosh PowerPoint</Application>
  <PresentationFormat>On-screen Show (4:3)</PresentationFormat>
  <Paragraphs>1317</Paragraphs>
  <Slides>116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116</vt:i4>
      </vt:variant>
    </vt:vector>
  </HeadingPairs>
  <TitlesOfParts>
    <vt:vector size="124" baseType="lpstr">
      <vt:lpstr>Arial Black</vt:lpstr>
      <vt:lpstr>Calibri</vt:lpstr>
      <vt:lpstr>Helvetica</vt:lpstr>
      <vt:lpstr>ＭＳ Ｐゴシック</vt:lpstr>
      <vt:lpstr>Arial</vt:lpstr>
      <vt:lpstr>Essential</vt:lpstr>
      <vt:lpstr>Office Theme</vt:lpstr>
      <vt:lpstr>1_Office Theme</vt:lpstr>
      <vt:lpstr>CS590B/690B Detecting Network Interference (Spring 2018)</vt:lpstr>
      <vt:lpstr>Last time</vt:lpstr>
      <vt:lpstr>Review questions</vt:lpstr>
      <vt:lpstr>Today </vt:lpstr>
      <vt:lpstr>What is anonymity</vt:lpstr>
      <vt:lpstr>Anonymity</vt:lpstr>
      <vt:lpstr>Assumptions…</vt:lpstr>
      <vt:lpstr>Anonymity != Confidentiality</vt:lpstr>
      <vt:lpstr>Why do we care about anonymity?</vt:lpstr>
      <vt:lpstr>Why anonymity?</vt:lpstr>
      <vt:lpstr>Can’t be anonymous by yourself</vt:lpstr>
      <vt:lpstr>Can’t be anonymous by yourself</vt:lpstr>
      <vt:lpstr>Simple anonymity design</vt:lpstr>
      <vt:lpstr>But an attacker who sees alice can see who she talks to</vt:lpstr>
      <vt:lpstr>So add encryption</vt:lpstr>
      <vt:lpstr>But the relay is a single point of failure</vt:lpstr>
      <vt:lpstr>Also single point to bypass</vt:lpstr>
      <vt:lpstr>Solution: multiple relays</vt:lpstr>
      <vt:lpstr>Can tell Alice is talking but not to Whom</vt:lpstr>
      <vt:lpstr>Can tell someone is talking to bob but not who it is</vt:lpstr>
      <vt:lpstr>How it works</vt:lpstr>
      <vt:lpstr>How it works</vt:lpstr>
      <vt:lpstr>How it works</vt:lpstr>
      <vt:lpstr>How it works</vt:lpstr>
      <vt:lpstr>How it works</vt:lpstr>
      <vt:lpstr>Tor: The Big picture</vt:lpstr>
      <vt:lpstr>Weaknesses/Attacks</vt:lpstr>
      <vt:lpstr>Stats about Tor</vt:lpstr>
      <vt:lpstr>Related anonymity systems </vt:lpstr>
      <vt:lpstr>Towards efficient traffic-analysis resistant anonymity networks</vt:lpstr>
      <vt:lpstr>PowerPoint Presentation</vt:lpstr>
      <vt:lpstr>The problem of IP anonymity</vt:lpstr>
      <vt:lpstr>PowerPoint Presentation</vt:lpstr>
      <vt:lpstr>Outline</vt:lpstr>
      <vt:lpstr>Anonymous Quanta (Aqua)</vt:lpstr>
      <vt:lpstr>PowerPoint Presentation</vt:lpstr>
      <vt:lpstr>PowerPoint Presentation</vt:lpstr>
      <vt:lpstr>Outline</vt:lpstr>
      <vt:lpstr>PowerPoint Presentation</vt:lpstr>
      <vt:lpstr>Variable uniform rate</vt:lpstr>
      <vt:lpstr>Outline</vt:lpstr>
      <vt:lpstr>k-anonymity sets (ksets)</vt:lpstr>
      <vt:lpstr>Forming efficient ksets</vt:lpstr>
      <vt:lpstr>Outline</vt:lpstr>
      <vt:lpstr>Methodology: Trace driven simulations</vt:lpstr>
      <vt:lpstr>Overhead @ edges</vt:lpstr>
      <vt:lpstr>Throttling @ edges</vt:lpstr>
      <vt:lpstr>Outline</vt:lpstr>
      <vt:lpstr>Ongoing work</vt:lpstr>
      <vt:lpstr>Take home messages</vt:lpstr>
      <vt:lpstr>Hands on activity</vt:lpstr>
      <vt:lpstr>Dissent: Accountable Anonymous Group Messaging</vt:lpstr>
      <vt:lpstr>“Wikileaks”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Question</vt:lpstr>
      <vt:lpstr>Limitations of Existing Schemes</vt:lpstr>
      <vt:lpstr>Outline</vt:lpstr>
      <vt:lpstr>Outline</vt:lpstr>
      <vt:lpstr>Dissent</vt:lpstr>
      <vt:lpstr>Dissent guarantees…</vt:lpstr>
      <vt:lpstr>Our Contributions</vt:lpstr>
      <vt:lpstr>Outline</vt:lpstr>
      <vt:lpstr>Conceptual Description </vt:lpstr>
      <vt:lpstr>Issue 1: Traffic Analysis</vt:lpstr>
      <vt:lpstr>Issue 1: Traffic Analysis</vt:lpstr>
      <vt:lpstr>Issue 2: Recovery</vt:lpstr>
      <vt:lpstr>Issue 2: Recovery</vt:lpstr>
      <vt:lpstr>Issue 3: Assignment</vt:lpstr>
      <vt:lpstr>Issue 3: Assignment</vt:lpstr>
      <vt:lpstr>Issue 3: Assignment</vt:lpstr>
      <vt:lpstr>Issue 3: Assignment</vt:lpstr>
      <vt:lpstr>Issue 3: Assignment</vt:lpstr>
      <vt:lpstr>Issue 3: Assignment</vt:lpstr>
      <vt:lpstr>Issue 3: Assignment</vt:lpstr>
      <vt:lpstr>Issue 3: Assignment</vt:lpstr>
      <vt:lpstr>Issue 4: Anonymity</vt:lpstr>
      <vt:lpstr>Issue 4: Anonymity</vt:lpstr>
      <vt:lpstr>Putting it together…</vt:lpstr>
      <vt:lpstr>Variable-length is better</vt:lpstr>
      <vt:lpstr>Outline</vt:lpstr>
      <vt:lpstr>Fixed-Length Shuffle</vt:lpstr>
      <vt:lpstr>Issue 1: Anonymity</vt:lpstr>
      <vt:lpstr>PowerPoint Presentation</vt:lpstr>
      <vt:lpstr>PowerPoint Presentation</vt:lpstr>
      <vt:lpstr>PowerPoint Presentation</vt:lpstr>
      <vt:lpstr>Issue 2: Integrity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 2: Integrity</vt:lpstr>
      <vt:lpstr>Issue 2: Integrity</vt:lpstr>
      <vt:lpstr>Issue 3: Accountability</vt:lpstr>
      <vt:lpstr>Issue 3: Accountability</vt:lpstr>
      <vt:lpstr>Fixed-Length Shuffle Recap</vt:lpstr>
      <vt:lpstr>Outline</vt:lpstr>
      <vt:lpstr>Prototype</vt:lpstr>
      <vt:lpstr>Time required for transmission in a 16-node group – Balanced</vt:lpstr>
      <vt:lpstr>Time required for transmission in a 16-node group – One Sender</vt:lpstr>
      <vt:lpstr>Prototype</vt:lpstr>
      <vt:lpstr>Outline</vt:lpstr>
      <vt:lpstr>Future Work</vt:lpstr>
      <vt:lpstr>Wrap-Up</vt:lpstr>
      <vt:lpstr>Acknowledgements</vt:lpstr>
      <vt:lpstr>Questions?</vt:lpstr>
      <vt:lpstr>PowerPoint Presentation</vt:lpstr>
      <vt:lpstr>Time required to send varying message sizes in a 16-node group</vt:lpstr>
      <vt:lpstr>Time required to send 1MB of data (balanced) using Dissent</vt:lpstr>
      <vt:lpstr>Definitions</vt:lpstr>
      <vt:lpstr>Protocol Components</vt:lpstr>
    </vt:vector>
  </TitlesOfParts>
  <Company>SUNY Stony Brook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Phillipa Gill</dc:creator>
  <cp:lastModifiedBy>Microsoft Office User</cp:lastModifiedBy>
  <cp:revision>278</cp:revision>
  <dcterms:created xsi:type="dcterms:W3CDTF">2014-01-23T15:43:34Z</dcterms:created>
  <dcterms:modified xsi:type="dcterms:W3CDTF">2018-03-27T20:55:33Z</dcterms:modified>
</cp:coreProperties>
</file>