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924" r:id="rId2"/>
    <p:sldMasterId id="2147483936" r:id="rId3"/>
  </p:sldMasterIdLst>
  <p:notesMasterIdLst>
    <p:notesMasterId r:id="rId40"/>
  </p:notesMasterIdLst>
  <p:sldIdLst>
    <p:sldId id="256" r:id="rId4"/>
    <p:sldId id="328" r:id="rId5"/>
    <p:sldId id="329" r:id="rId6"/>
    <p:sldId id="330" r:id="rId7"/>
    <p:sldId id="34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51" r:id="rId26"/>
    <p:sldId id="352" r:id="rId27"/>
    <p:sldId id="353" r:id="rId28"/>
    <p:sldId id="354" r:id="rId29"/>
    <p:sldId id="355" r:id="rId30"/>
    <p:sldId id="356" r:id="rId31"/>
    <p:sldId id="357" r:id="rId32"/>
    <p:sldId id="361" r:id="rId33"/>
    <p:sldId id="362" r:id="rId34"/>
    <p:sldId id="363" r:id="rId35"/>
    <p:sldId id="364" r:id="rId36"/>
    <p:sldId id="365" r:id="rId37"/>
    <p:sldId id="366" r:id="rId38"/>
    <p:sldId id="339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53" autoAdjust="0"/>
    <p:restoredTop sz="89765" autoAdjust="0"/>
  </p:normalViewPr>
  <p:slideViewPr>
    <p:cSldViewPr snapToGrid="0" snapToObjects="1">
      <p:cViewPr>
        <p:scale>
          <a:sx n="80" d="100"/>
          <a:sy n="80" d="100"/>
        </p:scale>
        <p:origin x="896" y="4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/Users/phillipa/Dropbox/PlotsForYeme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/Users/phillipa/Dropbox/PlotsForYeme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800" dirty="0">
                <a:latin typeface="Gill Sans" charset="0"/>
                <a:ea typeface="Gill Sans" charset="0"/>
                <a:cs typeface="Gill Sans" charset="0"/>
              </a:rPr>
              <a:t>TTL Values for HTTP</a:t>
            </a:r>
            <a:r>
              <a:rPr lang="en-US" sz="1800" baseline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1800" baseline="0" dirty="0" smtClean="0">
                <a:latin typeface="Gill Sans" charset="0"/>
                <a:ea typeface="Gill Sans" charset="0"/>
                <a:cs typeface="Gill Sans" charset="0"/>
              </a:rPr>
              <a:t>404</a:t>
            </a:r>
            <a:endParaRPr lang="en-US" sz="1800" dirty="0">
              <a:latin typeface="Gill Sans" charset="0"/>
              <a:ea typeface="Gill Sans" charset="0"/>
              <a:cs typeface="Gill Sans" charset="0"/>
            </a:endParaRPr>
          </a:p>
        </c:rich>
      </c:tx>
      <c:layout>
        <c:manualLayout>
          <c:xMode val="edge"/>
          <c:yMode val="edge"/>
          <c:x val="0.311538829211844"/>
          <c:y val="0.058026783244149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7959064129859"/>
          <c:y val="0.178492790015647"/>
          <c:w val="0.737343561668525"/>
          <c:h val="0.575884749059781"/>
        </c:manualLayout>
      </c:layout>
      <c:lineChart>
        <c:grouping val="standard"/>
        <c:varyColors val="0"/>
        <c:ser>
          <c:idx val="0"/>
          <c:order val="0"/>
          <c:tx>
            <c:strRef>
              <c:f>Sheet1!$K$1</c:f>
              <c:strCache>
                <c:ptCount val="1"/>
                <c:pt idx="0">
                  <c:v>SYNACK TTL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5"/>
            <c:spPr>
              <a:solidFill>
                <a:schemeClr val="accent2"/>
              </a:solidFill>
              <a:ln w="63500">
                <a:solidFill>
                  <a:schemeClr val="accent2"/>
                </a:solidFill>
              </a:ln>
            </c:spPr>
          </c:marker>
          <c:val>
            <c:numRef>
              <c:f>Sheet1!$K$2:$K$31</c:f>
              <c:numCache>
                <c:formatCode>General</c:formatCode>
                <c:ptCount val="30"/>
                <c:pt idx="0">
                  <c:v>47.0</c:v>
                </c:pt>
                <c:pt idx="1">
                  <c:v>49.0</c:v>
                </c:pt>
                <c:pt idx="2">
                  <c:v>49.0</c:v>
                </c:pt>
                <c:pt idx="3">
                  <c:v>49.0</c:v>
                </c:pt>
                <c:pt idx="4">
                  <c:v>50.0</c:v>
                </c:pt>
                <c:pt idx="5">
                  <c:v>50.0</c:v>
                </c:pt>
                <c:pt idx="6">
                  <c:v>50.0</c:v>
                </c:pt>
                <c:pt idx="7">
                  <c:v>50.0</c:v>
                </c:pt>
                <c:pt idx="8">
                  <c:v>50.0</c:v>
                </c:pt>
                <c:pt idx="9">
                  <c:v>50.0</c:v>
                </c:pt>
                <c:pt idx="10">
                  <c:v>50.0</c:v>
                </c:pt>
                <c:pt idx="11">
                  <c:v>51.0</c:v>
                </c:pt>
                <c:pt idx="12">
                  <c:v>51.0</c:v>
                </c:pt>
                <c:pt idx="13">
                  <c:v>51.0</c:v>
                </c:pt>
                <c:pt idx="14">
                  <c:v>51.0</c:v>
                </c:pt>
                <c:pt idx="15">
                  <c:v>51.0</c:v>
                </c:pt>
                <c:pt idx="16">
                  <c:v>51.0</c:v>
                </c:pt>
                <c:pt idx="17">
                  <c:v>52.0</c:v>
                </c:pt>
                <c:pt idx="18">
                  <c:v>52.0</c:v>
                </c:pt>
                <c:pt idx="19">
                  <c:v>52.0</c:v>
                </c:pt>
                <c:pt idx="20">
                  <c:v>52.0</c:v>
                </c:pt>
                <c:pt idx="21">
                  <c:v>53.0</c:v>
                </c:pt>
                <c:pt idx="22">
                  <c:v>53.0</c:v>
                </c:pt>
                <c:pt idx="23">
                  <c:v>54.0</c:v>
                </c:pt>
                <c:pt idx="24">
                  <c:v>54.0</c:v>
                </c:pt>
                <c:pt idx="25">
                  <c:v>116.0</c:v>
                </c:pt>
                <c:pt idx="26">
                  <c:v>117.0</c:v>
                </c:pt>
                <c:pt idx="27">
                  <c:v>119.0</c:v>
                </c:pt>
                <c:pt idx="28">
                  <c:v>241.0</c:v>
                </c:pt>
                <c:pt idx="29">
                  <c:v>244.0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Sheet1!$M$1</c:f>
              <c:strCache>
                <c:ptCount val="1"/>
                <c:pt idx="0">
                  <c:v>Anomaly TTL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5"/>
            <c:spPr>
              <a:solidFill>
                <a:schemeClr val="accent3"/>
              </a:solidFill>
              <a:ln w="63500">
                <a:solidFill>
                  <a:schemeClr val="accent3"/>
                </a:solidFill>
              </a:ln>
            </c:spPr>
          </c:marker>
          <c:val>
            <c:numRef>
              <c:f>'csv_baseline-2015-04-17T162836.'!$M$2:$M$31</c:f>
              <c:numCache>
                <c:formatCode>General</c:formatCode>
                <c:ptCount val="30"/>
                <c:pt idx="0">
                  <c:v>60.0</c:v>
                </c:pt>
                <c:pt idx="1">
                  <c:v>60.0</c:v>
                </c:pt>
                <c:pt idx="2">
                  <c:v>60.0</c:v>
                </c:pt>
                <c:pt idx="3">
                  <c:v>60.0</c:v>
                </c:pt>
                <c:pt idx="4">
                  <c:v>60.0</c:v>
                </c:pt>
                <c:pt idx="5">
                  <c:v>60.0</c:v>
                </c:pt>
                <c:pt idx="6">
                  <c:v>60.0</c:v>
                </c:pt>
                <c:pt idx="7">
                  <c:v>60.0</c:v>
                </c:pt>
                <c:pt idx="8">
                  <c:v>60.0</c:v>
                </c:pt>
                <c:pt idx="9">
                  <c:v>60.0</c:v>
                </c:pt>
                <c:pt idx="10">
                  <c:v>60.0</c:v>
                </c:pt>
                <c:pt idx="11">
                  <c:v>60.0</c:v>
                </c:pt>
                <c:pt idx="12">
                  <c:v>60.0</c:v>
                </c:pt>
                <c:pt idx="13">
                  <c:v>60.0</c:v>
                </c:pt>
                <c:pt idx="14">
                  <c:v>60.0</c:v>
                </c:pt>
                <c:pt idx="15">
                  <c:v>60.0</c:v>
                </c:pt>
                <c:pt idx="16">
                  <c:v>60.0</c:v>
                </c:pt>
                <c:pt idx="17">
                  <c:v>60.0</c:v>
                </c:pt>
                <c:pt idx="18">
                  <c:v>60.0</c:v>
                </c:pt>
                <c:pt idx="19">
                  <c:v>60.0</c:v>
                </c:pt>
                <c:pt idx="20">
                  <c:v>60.0</c:v>
                </c:pt>
                <c:pt idx="21">
                  <c:v>60.0</c:v>
                </c:pt>
                <c:pt idx="22">
                  <c:v>60.0</c:v>
                </c:pt>
                <c:pt idx="23">
                  <c:v>60.0</c:v>
                </c:pt>
                <c:pt idx="24">
                  <c:v>60.0</c:v>
                </c:pt>
                <c:pt idx="25">
                  <c:v>60.0</c:v>
                </c:pt>
                <c:pt idx="26">
                  <c:v>60.0</c:v>
                </c:pt>
                <c:pt idx="27">
                  <c:v>60.0</c:v>
                </c:pt>
                <c:pt idx="28">
                  <c:v>60.0</c:v>
                </c:pt>
                <c:pt idx="29">
                  <c:v>60.0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3982720"/>
        <c:axId val="-2140556032"/>
      </c:lineChart>
      <c:catAx>
        <c:axId val="-2143982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URLs Tested</a:t>
                </a:r>
                <a:r>
                  <a:rPr lang="en-US" sz="1800" baseline="0"/>
                  <a:t> (Sorted by TTL)</a:t>
                </a:r>
                <a:endParaRPr lang="en-US" sz="1800"/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40556032"/>
        <c:crosses val="autoZero"/>
        <c:auto val="1"/>
        <c:lblAlgn val="ctr"/>
        <c:lblOffset val="100"/>
        <c:noMultiLvlLbl val="0"/>
      </c:catAx>
      <c:valAx>
        <c:axId val="-2140556032"/>
        <c:scaling>
          <c:orientation val="minMax"/>
          <c:max val="256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TTL Value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43982720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l"/>
      <c:layout>
        <c:manualLayout>
          <c:xMode val="edge"/>
          <c:yMode val="edge"/>
          <c:x val="0.232417964921767"/>
          <c:y val="0.208527213085421"/>
          <c:w val="0.597190361934372"/>
          <c:h val="0.14260474381951"/>
        </c:manualLayout>
      </c:layout>
      <c:overlay val="1"/>
      <c:spPr>
        <a:ln>
          <a:solidFill>
            <a:schemeClr val="tx1"/>
          </a:solidFill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>
                <a:latin typeface="Gill Sans" charset="0"/>
                <a:ea typeface="Gill Sans" charset="0"/>
                <a:cs typeface="Gill Sans" charset="0"/>
              </a:rPr>
              <a:t>TTL Values for Block Page </a:t>
            </a:r>
          </a:p>
        </c:rich>
      </c:tx>
      <c:layout>
        <c:manualLayout>
          <c:xMode val="edge"/>
          <c:yMode val="edge"/>
          <c:x val="0.292556227899165"/>
          <c:y val="0.055125431488432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2645111838896"/>
          <c:y val="0.180498455813414"/>
          <c:w val="0.727151650291501"/>
          <c:h val="0.573879157500987"/>
        </c:manualLayout>
      </c:layout>
      <c:lineChart>
        <c:grouping val="standard"/>
        <c:varyColors val="0"/>
        <c:ser>
          <c:idx val="0"/>
          <c:order val="0"/>
          <c:tx>
            <c:strRef>
              <c:f>Sheet1!$K$1</c:f>
              <c:strCache>
                <c:ptCount val="1"/>
                <c:pt idx="0">
                  <c:v>SYNACK TTL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5"/>
            <c:spPr>
              <a:solidFill>
                <a:schemeClr val="accent2"/>
              </a:solidFill>
              <a:ln w="63500">
                <a:solidFill>
                  <a:schemeClr val="accent2"/>
                </a:solidFill>
              </a:ln>
            </c:spPr>
          </c:marker>
          <c:val>
            <c:numRef>
              <c:f>Sheet1!$R$2:$R$45</c:f>
              <c:numCache>
                <c:formatCode>General</c:formatCode>
                <c:ptCount val="44"/>
                <c:pt idx="0">
                  <c:v>41.0</c:v>
                </c:pt>
                <c:pt idx="1">
                  <c:v>46.0</c:v>
                </c:pt>
                <c:pt idx="2">
                  <c:v>46.0</c:v>
                </c:pt>
                <c:pt idx="3">
                  <c:v>47.0</c:v>
                </c:pt>
                <c:pt idx="4">
                  <c:v>47.0</c:v>
                </c:pt>
                <c:pt idx="5">
                  <c:v>47.0</c:v>
                </c:pt>
                <c:pt idx="6">
                  <c:v>48.0</c:v>
                </c:pt>
                <c:pt idx="7">
                  <c:v>50.0</c:v>
                </c:pt>
                <c:pt idx="8">
                  <c:v>50.0</c:v>
                </c:pt>
                <c:pt idx="9">
                  <c:v>50.0</c:v>
                </c:pt>
                <c:pt idx="10">
                  <c:v>50.0</c:v>
                </c:pt>
                <c:pt idx="11">
                  <c:v>50.0</c:v>
                </c:pt>
                <c:pt idx="12">
                  <c:v>51.0</c:v>
                </c:pt>
                <c:pt idx="13">
                  <c:v>51.0</c:v>
                </c:pt>
                <c:pt idx="14">
                  <c:v>51.0</c:v>
                </c:pt>
                <c:pt idx="15">
                  <c:v>51.0</c:v>
                </c:pt>
                <c:pt idx="16">
                  <c:v>51.0</c:v>
                </c:pt>
                <c:pt idx="17">
                  <c:v>52.0</c:v>
                </c:pt>
                <c:pt idx="18">
                  <c:v>52.0</c:v>
                </c:pt>
                <c:pt idx="19">
                  <c:v>52.0</c:v>
                </c:pt>
                <c:pt idx="20">
                  <c:v>52.0</c:v>
                </c:pt>
                <c:pt idx="21">
                  <c:v>52.0</c:v>
                </c:pt>
                <c:pt idx="22">
                  <c:v>52.0</c:v>
                </c:pt>
                <c:pt idx="23">
                  <c:v>52.0</c:v>
                </c:pt>
                <c:pt idx="24">
                  <c:v>52.0</c:v>
                </c:pt>
                <c:pt idx="25">
                  <c:v>53.0</c:v>
                </c:pt>
                <c:pt idx="26">
                  <c:v>53.0</c:v>
                </c:pt>
                <c:pt idx="27">
                  <c:v>53.0</c:v>
                </c:pt>
                <c:pt idx="28">
                  <c:v>53.0</c:v>
                </c:pt>
                <c:pt idx="29">
                  <c:v>53.0</c:v>
                </c:pt>
                <c:pt idx="30">
                  <c:v>53.0</c:v>
                </c:pt>
                <c:pt idx="31">
                  <c:v>53.0</c:v>
                </c:pt>
                <c:pt idx="32">
                  <c:v>55.0</c:v>
                </c:pt>
                <c:pt idx="33">
                  <c:v>55.0</c:v>
                </c:pt>
                <c:pt idx="34">
                  <c:v>55.0</c:v>
                </c:pt>
                <c:pt idx="35">
                  <c:v>109.0</c:v>
                </c:pt>
                <c:pt idx="36">
                  <c:v>112.0</c:v>
                </c:pt>
                <c:pt idx="37">
                  <c:v>112.0</c:v>
                </c:pt>
                <c:pt idx="38">
                  <c:v>114.0</c:v>
                </c:pt>
                <c:pt idx="39">
                  <c:v>115.0</c:v>
                </c:pt>
                <c:pt idx="40">
                  <c:v>115.0</c:v>
                </c:pt>
                <c:pt idx="41">
                  <c:v>115.0</c:v>
                </c:pt>
                <c:pt idx="42">
                  <c:v>115.0</c:v>
                </c:pt>
                <c:pt idx="43">
                  <c:v>116.0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Sheet1!$M$1</c:f>
              <c:strCache>
                <c:ptCount val="1"/>
                <c:pt idx="0">
                  <c:v>Anomaly TTL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5"/>
            <c:spPr>
              <a:solidFill>
                <a:schemeClr val="accent3"/>
              </a:solidFill>
              <a:ln w="63500">
                <a:solidFill>
                  <a:schemeClr val="accent3"/>
                </a:solidFill>
              </a:ln>
            </c:spPr>
          </c:marker>
          <c:val>
            <c:numRef>
              <c:f>Sheet1!$T$2:$T$45</c:f>
              <c:numCache>
                <c:formatCode>General</c:formatCode>
                <c:ptCount val="44"/>
                <c:pt idx="0">
                  <c:v>60.0</c:v>
                </c:pt>
                <c:pt idx="1">
                  <c:v>60.0</c:v>
                </c:pt>
                <c:pt idx="2">
                  <c:v>60.0</c:v>
                </c:pt>
                <c:pt idx="3">
                  <c:v>60.0</c:v>
                </c:pt>
                <c:pt idx="4">
                  <c:v>60.0</c:v>
                </c:pt>
                <c:pt idx="5">
                  <c:v>60.0</c:v>
                </c:pt>
                <c:pt idx="6">
                  <c:v>60.0</c:v>
                </c:pt>
                <c:pt idx="7">
                  <c:v>60.0</c:v>
                </c:pt>
                <c:pt idx="8">
                  <c:v>60.0</c:v>
                </c:pt>
                <c:pt idx="9">
                  <c:v>60.0</c:v>
                </c:pt>
                <c:pt idx="10">
                  <c:v>60.0</c:v>
                </c:pt>
                <c:pt idx="11">
                  <c:v>60.0</c:v>
                </c:pt>
                <c:pt idx="12">
                  <c:v>60.0</c:v>
                </c:pt>
                <c:pt idx="13">
                  <c:v>60.0</c:v>
                </c:pt>
                <c:pt idx="14">
                  <c:v>60.0</c:v>
                </c:pt>
                <c:pt idx="15">
                  <c:v>60.0</c:v>
                </c:pt>
                <c:pt idx="16">
                  <c:v>60.0</c:v>
                </c:pt>
                <c:pt idx="17">
                  <c:v>60.0</c:v>
                </c:pt>
                <c:pt idx="18">
                  <c:v>60.0</c:v>
                </c:pt>
                <c:pt idx="19">
                  <c:v>60.0</c:v>
                </c:pt>
                <c:pt idx="20">
                  <c:v>60.0</c:v>
                </c:pt>
                <c:pt idx="21">
                  <c:v>60.0</c:v>
                </c:pt>
                <c:pt idx="22">
                  <c:v>60.0</c:v>
                </c:pt>
                <c:pt idx="23">
                  <c:v>60.0</c:v>
                </c:pt>
                <c:pt idx="24">
                  <c:v>60.0</c:v>
                </c:pt>
                <c:pt idx="25">
                  <c:v>60.0</c:v>
                </c:pt>
                <c:pt idx="26">
                  <c:v>60.0</c:v>
                </c:pt>
                <c:pt idx="27">
                  <c:v>60.0</c:v>
                </c:pt>
                <c:pt idx="28">
                  <c:v>60.0</c:v>
                </c:pt>
                <c:pt idx="29">
                  <c:v>60.0</c:v>
                </c:pt>
                <c:pt idx="30">
                  <c:v>60.0</c:v>
                </c:pt>
                <c:pt idx="31">
                  <c:v>60.0</c:v>
                </c:pt>
                <c:pt idx="32">
                  <c:v>60.0</c:v>
                </c:pt>
                <c:pt idx="33">
                  <c:v>60.0</c:v>
                </c:pt>
                <c:pt idx="34">
                  <c:v>60.0</c:v>
                </c:pt>
                <c:pt idx="35">
                  <c:v>60.0</c:v>
                </c:pt>
                <c:pt idx="36">
                  <c:v>60.0</c:v>
                </c:pt>
                <c:pt idx="37">
                  <c:v>60.0</c:v>
                </c:pt>
                <c:pt idx="38">
                  <c:v>60.0</c:v>
                </c:pt>
                <c:pt idx="39">
                  <c:v>60.0</c:v>
                </c:pt>
                <c:pt idx="40">
                  <c:v>60.0</c:v>
                </c:pt>
                <c:pt idx="41">
                  <c:v>60.0</c:v>
                </c:pt>
                <c:pt idx="42">
                  <c:v>60.0</c:v>
                </c:pt>
                <c:pt idx="43">
                  <c:v>60.0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9203696"/>
        <c:axId val="-2144601088"/>
      </c:lineChart>
      <c:catAx>
        <c:axId val="21392036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URLs Tested (Sorted by TTL)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+mn-lt"/>
              </a:defRPr>
            </a:pPr>
            <a:endParaRPr lang="en-US"/>
          </a:p>
        </c:txPr>
        <c:crossAx val="-2144601088"/>
        <c:crosses val="autoZero"/>
        <c:auto val="1"/>
        <c:lblAlgn val="ctr"/>
        <c:lblOffset val="100"/>
        <c:noMultiLvlLbl val="0"/>
      </c:catAx>
      <c:valAx>
        <c:axId val="-2144601088"/>
        <c:scaling>
          <c:orientation val="minMax"/>
          <c:max val="256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TTL Value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39203696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l"/>
      <c:layout>
        <c:manualLayout>
          <c:xMode val="edge"/>
          <c:yMode val="edge"/>
          <c:x val="0.253694373412327"/>
          <c:y val="0.228540489663696"/>
          <c:w val="0.588445404501428"/>
          <c:h val="0.136846879992057"/>
        </c:manualLayout>
      </c:layout>
      <c:overlay val="1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6AD1B-EB22-0442-9464-530090A09004}" type="datetimeFigureOut">
              <a:rPr lang="en-US" smtClean="0"/>
              <a:t>3/21/18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B585A-B397-5140-899A-CAF31D000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42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has resulted</a:t>
            </a:r>
            <a:r>
              <a:rPr lang="en-US" baseline="0" dirty="0" smtClean="0"/>
              <a:t> in a huge market for censorship and </a:t>
            </a:r>
            <a:r>
              <a:rPr lang="en-US" baseline="0" dirty="0" err="1" smtClean="0"/>
              <a:t>surviellance</a:t>
            </a:r>
            <a:r>
              <a:rPr lang="en-US" baseline="0" dirty="0" smtClean="0"/>
              <a:t> products such as those seen on the screen here.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Many of these companies are </a:t>
            </a:r>
            <a:r>
              <a:rPr lang="en-US" baseline="0" dirty="0" err="1" smtClean="0"/>
              <a:t>american</a:t>
            </a:r>
            <a:r>
              <a:rPr lang="en-US" baseline="0" dirty="0" smtClean="0"/>
              <a:t> such as web sense or bluecoat and </a:t>
            </a:r>
            <a:r>
              <a:rPr lang="en-US" baseline="0" dirty="0" err="1" smtClean="0"/>
              <a:t>netsweper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acutally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canadian</a:t>
            </a:r>
            <a:r>
              <a:rPr lang="en-US" baseline="0" dirty="0" smtClean="0"/>
              <a:t> company located close to where I did my </a:t>
            </a:r>
            <a:r>
              <a:rPr lang="en-US" baseline="0" dirty="0" err="1" smtClean="0"/>
              <a:t>phd</a:t>
            </a:r>
            <a:r>
              <a:rPr lang="en-US" baseline="0" dirty="0" smtClean="0"/>
              <a:t>. The important thing to note here is that these are products designed by companies in the west being used to violate human rights around the world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willingness of </a:t>
            </a:r>
            <a:r>
              <a:rPr lang="en-US" dirty="0" err="1" smtClean="0"/>
              <a:t>governemets</a:t>
            </a:r>
            <a:r>
              <a:rPr lang="en-US" dirty="0" smtClean="0"/>
              <a:t> to invest in filtering has led to a booming market for filtering and surveillance products. The slide here shows some of the key players in the field. many of these companies are located in western </a:t>
            </a:r>
            <a:r>
              <a:rPr lang="en-US" dirty="0" err="1" smtClean="0"/>
              <a:t>countreis</a:t>
            </a:r>
            <a:r>
              <a:rPr lang="en-US" dirty="0" smtClean="0"/>
              <a:t> </a:t>
            </a:r>
            <a:r>
              <a:rPr lang="en-US" dirty="0" err="1" smtClean="0"/>
              <a:t>wwith</a:t>
            </a:r>
            <a:r>
              <a:rPr lang="en-US" dirty="0" smtClean="0"/>
              <a:t> </a:t>
            </a:r>
            <a:r>
              <a:rPr lang="en-US" dirty="0" err="1" smtClean="0"/>
              <a:t>websense</a:t>
            </a:r>
            <a:r>
              <a:rPr lang="en-US" dirty="0" smtClean="0"/>
              <a:t> and </a:t>
            </a:r>
            <a:r>
              <a:rPr lang="en-US" dirty="0" err="1" smtClean="0"/>
              <a:t>smartfilter</a:t>
            </a:r>
            <a:r>
              <a:rPr lang="en-US" dirty="0" smtClean="0"/>
              <a:t> being located in the US and </a:t>
            </a:r>
            <a:r>
              <a:rPr lang="en-US" dirty="0" err="1" smtClean="0"/>
              <a:t>netsweeper</a:t>
            </a:r>
            <a:r>
              <a:rPr lang="en-US" dirty="0" smtClean="0"/>
              <a:t> being located in </a:t>
            </a:r>
            <a:r>
              <a:rPr lang="en-US" dirty="0" err="1" smtClean="0"/>
              <a:t>canada</a:t>
            </a:r>
            <a:r>
              <a:rPr lang="en-US" dirty="0" smtClean="0"/>
              <a:t> just down the highway from where I did my </a:t>
            </a:r>
            <a:r>
              <a:rPr lang="en-US" dirty="0" err="1" smtClean="0"/>
              <a:t>phd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A00D3-8589-4CA0-95F9-D7C99CDDB5CF}" type="slidenum">
              <a:rPr lang="en-CA" smtClean="0">
                <a:solidFill>
                  <a:prstClr val="black"/>
                </a:solidFill>
              </a:rPr>
              <a:pPr/>
              <a:t>5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085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www.morningstarsecurity.com</a:t>
            </a:r>
            <a:r>
              <a:rPr lang="en-US" dirty="0" smtClean="0"/>
              <a:t>/research/</a:t>
            </a:r>
            <a:r>
              <a:rPr lang="en-US" dirty="0" err="1" smtClean="0"/>
              <a:t>whatweb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A00D3-8589-4CA0-95F9-D7C99CDDB5CF}" type="slidenum">
              <a:rPr lang="en-CA" smtClean="0">
                <a:solidFill>
                  <a:prstClr val="black"/>
                </a:solidFill>
              </a:rPr>
              <a:pPr/>
              <a:t>20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190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A00D3-8589-4CA0-95F9-D7C99CDDB5CF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848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A00D3-8589-4CA0-95F9-D7C99CDDB5CF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8985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4F71-2218-A34F-B2BB-46D0C4346C3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4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March 21,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March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March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71EAB-5AF4-D841-878A-64199FB45A8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http://calipr.cs.umass.edu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136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Autofit/>
          </a:bodyPr>
          <a:lstStyle>
            <a:lvl1pPr>
              <a:defRPr sz="300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2"/>
            <a:ext cx="8229600" cy="5287963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2"/>
            <a:ext cx="2133600" cy="168275"/>
          </a:xfrm>
        </p:spPr>
        <p:txBody>
          <a:bodyPr/>
          <a:lstStyle/>
          <a:p>
            <a:fld id="{74288BD6-6A3A-8D42-BF3B-10A809DEDC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2"/>
            <a:ext cx="2895600" cy="168275"/>
          </a:xfr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http://calipr.cs.umass.edu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2"/>
            <a:ext cx="2133600" cy="16827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987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2481-2B03-BA41-B1EF-58B1AC640D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http://calipr.cs.umass.edu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49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355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5E697-A38E-2945-97ED-3836AE25DF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http://calipr.cs.umass.edu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64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E64F-3728-7944-8662-DEA962B469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http://calipr.cs.umass.edu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33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6CF4-C046-5D4D-BF7F-C014A45D41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http://calipr.cs.umass.edu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158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FC35-47C7-884A-B383-5D3168CD2A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http://calipr.cs.umass.edu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946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2B05-D296-5243-A05D-664B8F8E49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http://calipr.cs.umass.edu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98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March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95A3-CD5A-AB48-A37F-9E07EABE68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http://calipr.cs.umass.edu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300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999E-376E-7646-94AE-EE70560E31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http://calipr.cs.umass.edu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0832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F260-686F-2F4E-B001-7922FA050C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http://calipr.cs.umass.edu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310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302B-D6FC-4F49-ABF5-D8B12326FA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1533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Autofit/>
          </a:bodyPr>
          <a:lstStyle>
            <a:lvl1pPr>
              <a:defRPr sz="400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168275"/>
          </a:xfrm>
        </p:spPr>
        <p:txBody>
          <a:bodyPr/>
          <a:lstStyle/>
          <a:p>
            <a:fld id="{1CA54057-04C0-4918-87D1-82255DB328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16827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16827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41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B341-21FB-4628-A603-ED435F4252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0792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E1635-841A-4F2F-A5AB-4B57A4EFE3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47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5714-592E-4BEF-B6A0-BE378609BD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849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8C14-E262-4C55-AEE3-4BAD16FAD4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3010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5EAF-5606-4609-8AA3-699DCC41B5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016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March 21, 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20B98-BA3A-462D-A0EC-F16BECD35E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9107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BB6F-1D79-40D0-B7CE-5A6BE45E27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4550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93DC-FD21-4A35-B33A-A3207F494E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753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DD95-1BDE-4B6B-A325-578F5F521C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234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57028"/>
            <a:ext cx="3798107" cy="47258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945" y="1257028"/>
            <a:ext cx="3797042" cy="47258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March 21,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March 21,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March 21,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March 21,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March 21,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March 21,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05786" cy="6722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112993"/>
            <a:ext cx="8105787" cy="5013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March 21,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2"/>
            <a:ext cx="2133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23F1B-758C-FB4A-BC8C-1BD4A20716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77003"/>
            <a:ext cx="3886200" cy="228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http://calipr.cs.umass.edu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7002"/>
            <a:ext cx="2133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2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6858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Gill Sans"/>
          <a:ea typeface="+mj-ea"/>
          <a:cs typeface="Gill San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165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b="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2DCD0-58F9-48B5-97CA-3859C6F428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88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Gill Sans"/>
          <a:ea typeface="+mj-ea"/>
          <a:cs typeface="Gill San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0.wmf"/><Relationship Id="rId3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5.png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9.png"/><Relationship Id="rId3" Type="http://schemas.openxmlformats.org/officeDocument/2006/relationships/image" Target="../media/image3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0.wmf"/><Relationship Id="rId3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hodan.io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gif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CS590B/690B</a:t>
            </a:r>
            <a:br>
              <a:rPr lang="en-US" sz="3600" dirty="0" smtClean="0"/>
            </a:br>
            <a:r>
              <a:rPr lang="en-US" sz="3600" dirty="0" smtClean="0"/>
              <a:t>Detecting Network Interference</a:t>
            </a:r>
            <a:br>
              <a:rPr lang="en-US" sz="3600" dirty="0" smtClean="0"/>
            </a:br>
            <a:r>
              <a:rPr lang="en-US" sz="3600" dirty="0" smtClean="0"/>
              <a:t>Spring 2018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746500"/>
            <a:ext cx="8057237" cy="2387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Lecture 12</a:t>
            </a:r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730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64381" cy="53447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510" y="1557235"/>
            <a:ext cx="4840073" cy="531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9" y="0"/>
            <a:ext cx="88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8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379" y="0"/>
            <a:ext cx="5347203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998997"/>
            <a:ext cx="1925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 has similar sanctions in place for Iran + Syria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32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to enforce restrictions?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 and monitor emerging issues …</a:t>
            </a:r>
          </a:p>
          <a:p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Need techniques to identify installations of these products in regions around the world 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/>
              <a:t>AND</a:t>
            </a:r>
            <a:r>
              <a:rPr lang="en-US" dirty="0" smtClean="0"/>
              <a:t> confirm that they are used for censorship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b="1" dirty="0" smtClean="0">
                <a:solidFill>
                  <a:schemeClr val="accent2"/>
                </a:solidFill>
              </a:rPr>
              <a:t>Our approach: Mix of manual and automated analysis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Find suspected installations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Verify installation is still active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Confirm that it is being used for censorship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620000" y="3962400"/>
            <a:ext cx="1294557" cy="1311767"/>
            <a:chOff x="41275" y="3941763"/>
            <a:chExt cx="1536216" cy="1833562"/>
          </a:xfrm>
        </p:grpSpPr>
        <p:pic>
          <p:nvPicPr>
            <p:cNvPr id="8" name="Picture 7" descr="C:\Program Files (x86)\Microsoft Office\MEDIA\CAGCAT10\j0195384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275" y="3941763"/>
              <a:ext cx="1536216" cy="1833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2836" y="4083461"/>
              <a:ext cx="456796" cy="569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4419600"/>
            <a:ext cx="1233805" cy="203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7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suspected installations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b="1" dirty="0"/>
              <a:t>Observe the logo of the product on a block page…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828800"/>
            <a:ext cx="4984299" cy="4768501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828800" y="2667000"/>
            <a:ext cx="12954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miley Face 6"/>
          <p:cNvSpPr/>
          <p:nvPr/>
        </p:nvSpPr>
        <p:spPr>
          <a:xfrm>
            <a:off x="1066800" y="2362200"/>
            <a:ext cx="914400" cy="83820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5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suspected installations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b="1" dirty="0"/>
              <a:t>Observe the logo of the product on a block page…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… getting more challenging as products work to conceal </a:t>
            </a:r>
            <a:r>
              <a:rPr lang="en-US" dirty="0" smtClean="0"/>
              <a:t>themselves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828800" y="2667000"/>
            <a:ext cx="12954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miley Face 6"/>
          <p:cNvSpPr/>
          <p:nvPr/>
        </p:nvSpPr>
        <p:spPr>
          <a:xfrm>
            <a:off x="1066800" y="2362200"/>
            <a:ext cx="914400" cy="838200"/>
          </a:xfrm>
          <a:prstGeom prst="smileyFace">
            <a:avLst>
              <a:gd name="adj" fmla="val -465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 descr="Screen Shot 2014-07-27 at 11.11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209800"/>
            <a:ext cx="46101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8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suspected installations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b="1" dirty="0"/>
              <a:t>Observe the logo of the product on a block page…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… getting more challenging as products work to conceal </a:t>
            </a:r>
            <a:r>
              <a:rPr lang="en-US" dirty="0" smtClean="0"/>
              <a:t>themselves</a:t>
            </a:r>
          </a:p>
          <a:p>
            <a:pPr marL="457200" lvl="1" indent="0">
              <a:buNone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b="1" dirty="0"/>
              <a:t>Look for user reports of the product being used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…incomplete, requires technically savvy </a:t>
            </a:r>
            <a:r>
              <a:rPr lang="en-US" dirty="0" smtClean="0"/>
              <a:t>users</a:t>
            </a:r>
          </a:p>
          <a:p>
            <a:pPr marL="800100" lvl="1" indent="-342900"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b="1" dirty="0"/>
              <a:t>Scans of publicly accessible IP address space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…requires that the product be configured with a globally routable IP address </a:t>
            </a:r>
            <a:endParaRPr lang="en-US" dirty="0" smtClean="0"/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Scan data from </a:t>
            </a:r>
            <a:r>
              <a:rPr lang="en-US" dirty="0" err="1" smtClean="0"/>
              <a:t>Shodan</a:t>
            </a:r>
            <a:r>
              <a:rPr lang="en-US" dirty="0" smtClean="0"/>
              <a:t> search engine</a:t>
            </a:r>
          </a:p>
          <a:p>
            <a:pPr marL="1200150" lvl="2" indent="-342900">
              <a:buFont typeface="Arial"/>
              <a:buChar char="•"/>
            </a:pPr>
            <a:r>
              <a:rPr lang="en-US" dirty="0" smtClean="0"/>
              <a:t>Use keywords gained from manual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 rot="1266065">
            <a:off x="6227158" y="5328637"/>
            <a:ext cx="1480008" cy="76200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4490" y="5848290"/>
            <a:ext cx="1569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Gill Sans"/>
                <a:cs typeface="Gill Sans"/>
              </a:rPr>
              <a:t>What we use</a:t>
            </a:r>
            <a:endParaRPr lang="en-US" sz="2000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924800" y="1964833"/>
            <a:ext cx="989757" cy="1083167"/>
            <a:chOff x="41275" y="3941763"/>
            <a:chExt cx="1536216" cy="1833562"/>
          </a:xfrm>
        </p:grpSpPr>
        <p:pic>
          <p:nvPicPr>
            <p:cNvPr id="9" name="Picture 8" descr="C:\Program Files (x86)\Microsoft Office\MEDIA\CAGCAT10\j0195384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275" y="3941763"/>
              <a:ext cx="1536216" cy="1833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2836" y="4083461"/>
              <a:ext cx="456796" cy="569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195" y="3505200"/>
            <a:ext cx="1233805" cy="203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3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Ok … but what to scan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Signatures/strings to look for derived from hands on testing/observations of censorship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752600"/>
            <a:ext cx="6258674" cy="59877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83735" y="2133600"/>
            <a:ext cx="1545465" cy="2327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0" y="5029200"/>
            <a:ext cx="1294557" cy="1311767"/>
            <a:chOff x="41275" y="3941763"/>
            <a:chExt cx="1536216" cy="1833562"/>
          </a:xfrm>
        </p:grpSpPr>
        <p:pic>
          <p:nvPicPr>
            <p:cNvPr id="7" name="Picture 6" descr="C:\Program Files (x86)\Microsoft Office\MEDIA\CAGCAT10\j0195384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275" y="3941763"/>
              <a:ext cx="1536216" cy="1833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2836" y="4083461"/>
              <a:ext cx="456796" cy="569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52400" y="4107359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Gill Sans"/>
                <a:cs typeface="Gill Sans"/>
              </a:rPr>
              <a:t>Manual investigations by Citizen Lab</a:t>
            </a:r>
            <a:endParaRPr lang="en-US" sz="2200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562543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set of terms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22098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"/>
                          <a:cs typeface="Gill Sans"/>
                        </a:rPr>
                        <a:t>Product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Gill Sans"/>
                          <a:cs typeface="Gill Sans"/>
                        </a:rPr>
                        <a:t>Shodan</a:t>
                      </a:r>
                      <a:r>
                        <a:rPr lang="en-US" dirty="0" smtClean="0">
                          <a:latin typeface="Gill Sans"/>
                          <a:cs typeface="Gill Sans"/>
                        </a:rPr>
                        <a:t> Keywords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"/>
                          <a:cs typeface="Gill Sans"/>
                        </a:rPr>
                        <a:t>Blue Coat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"/>
                          <a:cs typeface="Gill Sans"/>
                        </a:rPr>
                        <a:t>“</a:t>
                      </a:r>
                      <a:r>
                        <a:rPr lang="en-US" dirty="0" err="1" smtClean="0">
                          <a:latin typeface="Gill Sans"/>
                          <a:cs typeface="Gill Sans"/>
                        </a:rPr>
                        <a:t>proxysg</a:t>
                      </a:r>
                      <a:r>
                        <a:rPr lang="en-US" dirty="0" smtClean="0">
                          <a:latin typeface="Gill Sans"/>
                          <a:cs typeface="Gill Sans"/>
                        </a:rPr>
                        <a:t>”,</a:t>
                      </a:r>
                      <a:r>
                        <a:rPr lang="en-US" baseline="0" dirty="0" smtClean="0">
                          <a:latin typeface="Gill Sans"/>
                          <a:cs typeface="Gill Sans"/>
                        </a:rPr>
                        <a:t> “</a:t>
                      </a:r>
                      <a:r>
                        <a:rPr lang="en-US" baseline="0" dirty="0" err="1" smtClean="0">
                          <a:latin typeface="Gill Sans"/>
                          <a:cs typeface="Gill Sans"/>
                        </a:rPr>
                        <a:t>cfru</a:t>
                      </a:r>
                      <a:r>
                        <a:rPr lang="en-US" baseline="0" dirty="0" smtClean="0">
                          <a:latin typeface="Gill Sans"/>
                          <a:cs typeface="Gill Sans"/>
                        </a:rPr>
                        <a:t>=“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"/>
                          <a:cs typeface="Gill Sans"/>
                        </a:rPr>
                        <a:t>McAfee </a:t>
                      </a:r>
                      <a:r>
                        <a:rPr lang="en-US" dirty="0" err="1" smtClean="0">
                          <a:latin typeface="Gill Sans"/>
                          <a:cs typeface="Gill Sans"/>
                        </a:rPr>
                        <a:t>SmartFilter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"/>
                          <a:cs typeface="Gill Sans"/>
                        </a:rPr>
                        <a:t>“</a:t>
                      </a:r>
                      <a:r>
                        <a:rPr lang="en-US" dirty="0" err="1" smtClean="0">
                          <a:latin typeface="Gill Sans"/>
                          <a:cs typeface="Gill Sans"/>
                        </a:rPr>
                        <a:t>mcafee</a:t>
                      </a:r>
                      <a:r>
                        <a:rPr lang="en-US" baseline="0" dirty="0" smtClean="0">
                          <a:latin typeface="Gill Sans"/>
                          <a:cs typeface="Gill Sans"/>
                        </a:rPr>
                        <a:t> web gateway”, “</a:t>
                      </a:r>
                      <a:r>
                        <a:rPr lang="en-US" baseline="0" dirty="0" err="1" smtClean="0">
                          <a:latin typeface="Gill Sans"/>
                          <a:cs typeface="Gill Sans"/>
                        </a:rPr>
                        <a:t>url</a:t>
                      </a:r>
                      <a:r>
                        <a:rPr lang="en-US" baseline="0" dirty="0" smtClean="0">
                          <a:latin typeface="Gill Sans"/>
                          <a:cs typeface="Gill Sans"/>
                        </a:rPr>
                        <a:t> blocked”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Gill Sans"/>
                          <a:cs typeface="Gill Sans"/>
                        </a:rPr>
                        <a:t>Netsweeper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"/>
                          <a:cs typeface="Gill Sans"/>
                        </a:rPr>
                        <a:t>“</a:t>
                      </a:r>
                      <a:r>
                        <a:rPr lang="en-US" dirty="0" err="1" smtClean="0">
                          <a:latin typeface="Gill Sans"/>
                          <a:cs typeface="Gill Sans"/>
                        </a:rPr>
                        <a:t>netsweeper</a:t>
                      </a:r>
                      <a:r>
                        <a:rPr lang="en-US" dirty="0" smtClean="0">
                          <a:latin typeface="Gill Sans"/>
                          <a:cs typeface="Gill Sans"/>
                        </a:rPr>
                        <a:t>”, “</a:t>
                      </a:r>
                      <a:r>
                        <a:rPr lang="en-US" dirty="0" err="1" smtClean="0">
                          <a:latin typeface="Gill Sans"/>
                          <a:cs typeface="Gill Sans"/>
                        </a:rPr>
                        <a:t>webadmin</a:t>
                      </a:r>
                      <a:r>
                        <a:rPr lang="en-US" dirty="0" smtClean="0">
                          <a:latin typeface="Gill Sans"/>
                          <a:cs typeface="Gill Sans"/>
                        </a:rPr>
                        <a:t>”, “</a:t>
                      </a:r>
                      <a:r>
                        <a:rPr lang="en-US" dirty="0" err="1" smtClean="0">
                          <a:latin typeface="Gill Sans"/>
                          <a:cs typeface="Gill Sans"/>
                        </a:rPr>
                        <a:t>webadmin</a:t>
                      </a:r>
                      <a:r>
                        <a:rPr lang="en-US" dirty="0" smtClean="0">
                          <a:latin typeface="Gill Sans"/>
                          <a:cs typeface="Gill Sans"/>
                        </a:rPr>
                        <a:t>/”,</a:t>
                      </a:r>
                      <a:r>
                        <a:rPr lang="en-US" baseline="0" dirty="0" smtClean="0">
                          <a:latin typeface="Gill Sans"/>
                          <a:cs typeface="Gill Sans"/>
                        </a:rPr>
                        <a:t> “</a:t>
                      </a:r>
                      <a:r>
                        <a:rPr lang="en-US" baseline="0" dirty="0" err="1" smtClean="0">
                          <a:latin typeface="Gill Sans"/>
                          <a:cs typeface="Gill Sans"/>
                        </a:rPr>
                        <a:t>webadmin</a:t>
                      </a:r>
                      <a:r>
                        <a:rPr lang="en-US" baseline="0" dirty="0" smtClean="0">
                          <a:latin typeface="Gill Sans"/>
                          <a:cs typeface="Gill Sans"/>
                        </a:rPr>
                        <a:t>/deny”, “8080/</a:t>
                      </a:r>
                      <a:r>
                        <a:rPr lang="en-US" baseline="0" dirty="0" err="1" smtClean="0">
                          <a:latin typeface="Gill Sans"/>
                          <a:cs typeface="Gill Sans"/>
                        </a:rPr>
                        <a:t>webadmin</a:t>
                      </a:r>
                      <a:r>
                        <a:rPr lang="en-US" baseline="0" dirty="0" smtClean="0">
                          <a:latin typeface="Gill Sans"/>
                          <a:cs typeface="Gill Sans"/>
                        </a:rPr>
                        <a:t>/”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Gill Sans"/>
                          <a:cs typeface="Gill Sans"/>
                        </a:rPr>
                        <a:t>Websense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"/>
                          <a:cs typeface="Gill Sans"/>
                        </a:rPr>
                        <a:t>“</a:t>
                      </a:r>
                      <a:r>
                        <a:rPr lang="en-US" dirty="0" err="1" smtClean="0">
                          <a:latin typeface="Gill Sans"/>
                          <a:cs typeface="Gill Sans"/>
                        </a:rPr>
                        <a:t>blockpage.cgi</a:t>
                      </a:r>
                      <a:r>
                        <a:rPr lang="en-US" dirty="0" smtClean="0">
                          <a:latin typeface="Gill Sans"/>
                          <a:cs typeface="Gill Sans"/>
                        </a:rPr>
                        <a:t>”, “gateway </a:t>
                      </a:r>
                      <a:r>
                        <a:rPr lang="en-US" dirty="0" err="1" smtClean="0">
                          <a:latin typeface="Gill Sans"/>
                          <a:cs typeface="Gill Sans"/>
                        </a:rPr>
                        <a:t>websense</a:t>
                      </a:r>
                      <a:r>
                        <a:rPr lang="en-US" dirty="0" smtClean="0">
                          <a:latin typeface="Gill Sans"/>
                          <a:cs typeface="Gill Sans"/>
                        </a:rPr>
                        <a:t>”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181600" y="1143000"/>
            <a:ext cx="3048000" cy="838200"/>
          </a:xfrm>
          <a:prstGeom prst="wedgeRoundRectCallout">
            <a:avLst>
              <a:gd name="adj1" fmla="val 27203"/>
              <a:gd name="adj2" fmla="val 16046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Gill Sans"/>
                <a:cs typeface="Gill Sans"/>
              </a:rPr>
              <a:t>Terms are intentionally broad</a:t>
            </a:r>
            <a:endParaRPr lang="en-US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0" y="5417641"/>
            <a:ext cx="1294557" cy="1311767"/>
            <a:chOff x="41275" y="3941763"/>
            <a:chExt cx="1536216" cy="1833562"/>
          </a:xfrm>
        </p:grpSpPr>
        <p:pic>
          <p:nvPicPr>
            <p:cNvPr id="8" name="Picture 7" descr="C:\Program Files (x86)\Microsoft Office\MEDIA\CAGCAT10\j0195384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275" y="3941763"/>
              <a:ext cx="1536216" cy="1833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2836" y="4083461"/>
              <a:ext cx="456796" cy="569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52400" y="44958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Gill Sans"/>
                <a:cs typeface="Gill Sans"/>
              </a:rPr>
              <a:t>Manual investigations by Citizen Lab</a:t>
            </a:r>
            <a:endParaRPr lang="en-US" sz="2200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48548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Terms used to search scan data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38200"/>
            <a:ext cx="8335851" cy="65234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2895600"/>
            <a:ext cx="8382000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 smtClean="0">
              <a:solidFill>
                <a:prstClr val="white"/>
              </a:solidFill>
              <a:latin typeface="Gill Sans"/>
              <a:cs typeface="Gill Sans"/>
            </a:endParaRPr>
          </a:p>
          <a:p>
            <a:pPr algn="ctr"/>
            <a:r>
              <a:rPr lang="en-US" sz="2400" dirty="0" err="1" smtClean="0">
                <a:solidFill>
                  <a:prstClr val="white"/>
                </a:solidFill>
                <a:latin typeface="Gill Sans"/>
                <a:cs typeface="Gill Sans"/>
              </a:rPr>
              <a:t>Shodan</a:t>
            </a:r>
            <a:r>
              <a:rPr lang="en-US" sz="2400" dirty="0" smtClean="0">
                <a:solidFill>
                  <a:prstClr val="white"/>
                </a:solidFill>
                <a:latin typeface="Gill Sans"/>
                <a:cs typeface="Gill Sans"/>
              </a:rPr>
              <a:t> results are not necessarily fresh…</a:t>
            </a:r>
          </a:p>
          <a:p>
            <a:pPr algn="ctr"/>
            <a:r>
              <a:rPr lang="en-US" sz="2400" dirty="0" smtClean="0">
                <a:solidFill>
                  <a:prstClr val="white"/>
                </a:solidFill>
                <a:latin typeface="Gill Sans"/>
                <a:cs typeface="Gill Sans"/>
              </a:rPr>
              <a:t>Need to confirm that these IPs are </a:t>
            </a:r>
            <a:r>
              <a:rPr lang="en-US" sz="2400" b="1" dirty="0" smtClean="0">
                <a:solidFill>
                  <a:prstClr val="white"/>
                </a:solidFill>
                <a:latin typeface="Gill Sans"/>
                <a:cs typeface="Gill Sans"/>
              </a:rPr>
              <a:t>still</a:t>
            </a:r>
            <a:r>
              <a:rPr lang="en-US" sz="2400" dirty="0" smtClean="0">
                <a:solidFill>
                  <a:prstClr val="white"/>
                </a:solidFill>
                <a:latin typeface="Gill Sans"/>
                <a:cs typeface="Gill Sans"/>
              </a:rPr>
              <a:t> hosting the product!</a:t>
            </a:r>
          </a:p>
          <a:p>
            <a:pPr algn="ctr"/>
            <a:endParaRPr lang="en-US" sz="2400" dirty="0">
              <a:solidFill>
                <a:prstClr val="white"/>
              </a:solidFill>
              <a:latin typeface="Gill Sans"/>
              <a:cs typeface="Gill San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572000"/>
            <a:ext cx="1233805" cy="20365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4953000"/>
            <a:ext cx="30480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Gill Sans"/>
                <a:cs typeface="Gill Sans"/>
              </a:rPr>
              <a:t>Programmatic searches with </a:t>
            </a:r>
            <a:r>
              <a:rPr lang="en-US" sz="2200" dirty="0" err="1" smtClean="0">
                <a:solidFill>
                  <a:prstClr val="black"/>
                </a:solidFill>
                <a:latin typeface="Gill Sans"/>
                <a:cs typeface="Gill Sans"/>
              </a:rPr>
              <a:t>Shodan</a:t>
            </a:r>
            <a:r>
              <a:rPr lang="en-US" sz="2200" dirty="0" smtClean="0">
                <a:solidFill>
                  <a:prstClr val="black"/>
                </a:solidFill>
                <a:latin typeface="Gill Sans"/>
                <a:cs typeface="Gill Sans"/>
              </a:rPr>
              <a:t> acct.</a:t>
            </a:r>
            <a:endParaRPr lang="en-US" sz="2200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878975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Nearly finished first half of course!</a:t>
            </a:r>
          </a:p>
          <a:p>
            <a:r>
              <a:rPr lang="en-US" dirty="0" smtClean="0"/>
              <a:t>So far, focus mainly on measurement of censorship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Measuring censorship at different layers of the protocol stack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Network layer (IP filtering)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Transport (RST injection)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Application (DNS injection, HTTP proxies, Online social network censorship)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Measuring different information controls (traffic differentiation)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Challenges and proposed platforms (ONI, OONI, </a:t>
            </a:r>
            <a:r>
              <a:rPr lang="en-US" dirty="0" err="1" smtClean="0"/>
              <a:t>Spookyscan</a:t>
            </a:r>
            <a:r>
              <a:rPr lang="en-US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Measuring censorship around the world (Iran, China, Pakistan)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684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Verifying that installations are active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website fingerprin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6407944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124200"/>
            <a:ext cx="8928395" cy="27560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29000" y="4724400"/>
            <a:ext cx="859665" cy="304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6211669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http://</a:t>
            </a:r>
            <a:r>
              <a:rPr lang="en-US" sz="2400" dirty="0" err="1">
                <a:solidFill>
                  <a:prstClr val="black"/>
                </a:solidFill>
              </a:rPr>
              <a:t>www.morningstarsecurity.com</a:t>
            </a:r>
            <a:r>
              <a:rPr lang="en-US" sz="2400" dirty="0">
                <a:solidFill>
                  <a:prstClr val="black"/>
                </a:solidFill>
              </a:rPr>
              <a:t>/research/</a:t>
            </a:r>
            <a:r>
              <a:rPr lang="en-US" sz="2400" dirty="0" err="1">
                <a:solidFill>
                  <a:prstClr val="black"/>
                </a:solidFill>
              </a:rPr>
              <a:t>whatweb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1595" y="838200"/>
            <a:ext cx="1233805" cy="203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39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we found installations</a:t>
            </a:r>
            <a:endParaRPr lang="en-US" dirty="0"/>
          </a:p>
        </p:txBody>
      </p:sp>
      <p:pic>
        <p:nvPicPr>
          <p:cNvPr id="4" name="Content Placeholder 3" descr="map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78" b="-12678"/>
          <a:stretch>
            <a:fillRect/>
          </a:stretch>
        </p:blipFill>
        <p:spPr>
          <a:xfrm>
            <a:off x="0" y="699411"/>
            <a:ext cx="8991600" cy="5777589"/>
          </a:xfrm>
        </p:spPr>
      </p:pic>
    </p:spTree>
    <p:extLst>
      <p:ext uri="{BB962C8B-B14F-4D97-AF65-F5344CB8AC3E}">
        <p14:creationId xmlns:p14="http://schemas.microsoft.com/office/powerpoint/2010/main" val="39987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OK … so we’ve found an installation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Is it being used for censorship?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Can be easy ….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… or not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62200"/>
            <a:ext cx="8804133" cy="4141262"/>
          </a:xfrm>
          <a:prstGeom prst="rect">
            <a:avLst/>
          </a:prstGeom>
        </p:spPr>
      </p:pic>
      <p:pic>
        <p:nvPicPr>
          <p:cNvPr id="5" name="Content Placeholder 3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43" b="-8043"/>
          <a:stretch>
            <a:fillRect/>
          </a:stretch>
        </p:blipFill>
        <p:spPr>
          <a:xfrm>
            <a:off x="762000" y="1844829"/>
            <a:ext cx="8105787" cy="501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5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Leverage the fact that URLs are a key feature for vendors</a:t>
            </a:r>
          </a:p>
          <a:p>
            <a:r>
              <a:rPr lang="en-US" dirty="0" smtClean="0"/>
              <a:t>…and they accept user submitted URLs for classification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726" y="1905000"/>
            <a:ext cx="5950874" cy="461679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81843" y="2209800"/>
            <a:ext cx="1294557" cy="1311767"/>
            <a:chOff x="41275" y="3941763"/>
            <a:chExt cx="1536216" cy="1833562"/>
          </a:xfrm>
        </p:grpSpPr>
        <p:pic>
          <p:nvPicPr>
            <p:cNvPr id="7" name="Picture 6" descr="C:\Program Files (x86)\Microsoft Office\MEDIA\CAGCAT10\j0195384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275" y="3941763"/>
              <a:ext cx="1536216" cy="1833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2836" y="4083461"/>
              <a:ext cx="456796" cy="569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-152400" y="3886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49" y="3581400"/>
            <a:ext cx="3048000" cy="76944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Gill Sans"/>
                <a:cs typeface="Gill Sans"/>
              </a:rPr>
              <a:t>Manual submission and testing of URLs</a:t>
            </a:r>
            <a:endParaRPr lang="en-US" sz="2200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73294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Confirming censorship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set of 10 domains hosting censored content </a:t>
            </a:r>
          </a:p>
          <a:p>
            <a:pPr lvl="1"/>
            <a:r>
              <a:rPr lang="en-US" dirty="0" smtClean="0"/>
              <a:t>e.g., </a:t>
            </a:r>
            <a:r>
              <a:rPr lang="en-US" dirty="0" err="1" smtClean="0"/>
              <a:t>Glype</a:t>
            </a:r>
            <a:r>
              <a:rPr lang="en-US" dirty="0" smtClean="0"/>
              <a:t> proxy script</a:t>
            </a:r>
          </a:p>
          <a:p>
            <a:pPr lvl="1"/>
            <a:r>
              <a:rPr lang="en-US" dirty="0" smtClean="0"/>
              <a:t>These domains have not been used previously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2362200"/>
            <a:ext cx="4845676" cy="2717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ourier"/>
                <a:cs typeface="Courier"/>
              </a:rPr>
              <a:t>http://bargaindeputy.com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Courier"/>
                <a:cs typeface="Courier"/>
              </a:rPr>
              <a:t>http://zipzoodle.com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Courier"/>
                <a:cs typeface="Courier"/>
              </a:rPr>
              <a:t>http://thatsit.com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Courier"/>
                <a:cs typeface="Courier"/>
              </a:rPr>
              <a:t>http://steamrafts.com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Courier"/>
                <a:cs typeface="Courier"/>
              </a:rPr>
              <a:t>http://notabigdeal.com</a:t>
            </a:r>
          </a:p>
          <a:p>
            <a:endParaRPr lang="en-US" sz="1400" dirty="0">
              <a:solidFill>
                <a:prstClr val="black"/>
              </a:solidFill>
              <a:latin typeface="Courier"/>
              <a:cs typeface="Courier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43400" y="2362200"/>
            <a:ext cx="4464676" cy="2717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ourier"/>
                <a:cs typeface="Courier"/>
              </a:rPr>
              <a:t>http://electroacoustic.com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Courier"/>
                <a:cs typeface="Courier"/>
              </a:rPr>
              <a:t>http://whatandthehow.com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Courier"/>
                <a:cs typeface="Courier"/>
              </a:rPr>
              <a:t>http://elasticmanniquin.com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Courier"/>
                <a:cs typeface="Courier"/>
              </a:rPr>
              <a:t>http://swimstartz.com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Courier"/>
                <a:cs typeface="Courier"/>
              </a:rPr>
              <a:t>http://evadingape.com</a:t>
            </a:r>
          </a:p>
          <a:p>
            <a:endParaRPr lang="en-US" sz="1400" dirty="0">
              <a:solidFill>
                <a:prstClr val="black"/>
              </a:solidFill>
              <a:latin typeface="Courier"/>
              <a:cs typeface="Couri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5334000"/>
            <a:ext cx="5476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22B9F"/>
                </a:solidFill>
                <a:latin typeface="Gill Sans"/>
                <a:cs typeface="Gill Sans"/>
              </a:rPr>
              <a:t>1. Check that these sites are not blocked</a:t>
            </a:r>
            <a:endParaRPr lang="en-US" sz="2000" b="1" dirty="0">
              <a:solidFill>
                <a:srgbClr val="822B9F"/>
              </a:solidFill>
              <a:latin typeface="Gill Sans"/>
              <a:cs typeface="Gill Sans"/>
            </a:endParaRPr>
          </a:p>
        </p:txBody>
      </p:sp>
      <p:sp>
        <p:nvSpPr>
          <p:cNvPr id="8" name="Right Brace 7"/>
          <p:cNvSpPr/>
          <p:nvPr/>
        </p:nvSpPr>
        <p:spPr>
          <a:xfrm rot="5400000">
            <a:off x="3810000" y="1752600"/>
            <a:ext cx="609600" cy="65532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83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Confirming censorship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set of 10 domains hosting censored content </a:t>
            </a:r>
          </a:p>
          <a:p>
            <a:pPr lvl="1"/>
            <a:r>
              <a:rPr lang="en-US" dirty="0" smtClean="0"/>
              <a:t>e.g., </a:t>
            </a:r>
            <a:r>
              <a:rPr lang="en-US" dirty="0" err="1" smtClean="0"/>
              <a:t>Glype</a:t>
            </a:r>
            <a:r>
              <a:rPr lang="en-US" dirty="0" smtClean="0"/>
              <a:t> proxy script</a:t>
            </a:r>
          </a:p>
          <a:p>
            <a:pPr lvl="1"/>
            <a:r>
              <a:rPr lang="en-US" dirty="0" smtClean="0"/>
              <a:t>These domains have not been used previously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2362200"/>
            <a:ext cx="4236076" cy="2717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ourier"/>
                <a:cs typeface="Courier"/>
              </a:rPr>
              <a:t>http://bargaindeputy.com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Courier"/>
                <a:cs typeface="Courier"/>
              </a:rPr>
              <a:t>http://zipzoodle.com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Courier"/>
                <a:cs typeface="Courier"/>
              </a:rPr>
              <a:t>http://thatsit.com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Courier"/>
                <a:cs typeface="Courier"/>
              </a:rPr>
              <a:t>http://steamrafts.com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Courier"/>
                <a:cs typeface="Courier"/>
              </a:rPr>
              <a:t>http://notabigdeal.com</a:t>
            </a:r>
          </a:p>
          <a:p>
            <a:endParaRPr lang="en-US" sz="2000" dirty="0">
              <a:solidFill>
                <a:prstClr val="black"/>
              </a:solidFill>
              <a:latin typeface="Courier"/>
              <a:cs typeface="Courier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0" y="2362200"/>
            <a:ext cx="4236076" cy="2717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Gill Sans"/>
                <a:cs typeface="Gill Sans"/>
              </a:rPr>
              <a:t>http://electroacoustic.com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Gill Sans"/>
                <a:cs typeface="Gill Sans"/>
              </a:rPr>
              <a:t>http://whatandthehow.com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Gill Sans"/>
                <a:cs typeface="Gill Sans"/>
              </a:rPr>
              <a:t>http://elasticmanniquin.com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Gill Sans"/>
                <a:cs typeface="Gill Sans"/>
              </a:rPr>
              <a:t>http://swimstartz.com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Gill Sans"/>
                <a:cs typeface="Gill Sans"/>
              </a:rPr>
              <a:t>http://evadingape.com</a:t>
            </a:r>
          </a:p>
          <a:p>
            <a:endParaRPr lang="en-US" sz="1600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058" y="2241405"/>
            <a:ext cx="3924032" cy="405911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81000" y="2438400"/>
            <a:ext cx="3886200" cy="2362200"/>
          </a:xfrm>
          <a:prstGeom prst="roundRect">
            <a:avLst/>
          </a:prstGeom>
          <a:noFill/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191000" y="4648200"/>
            <a:ext cx="1371600" cy="91440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599" y="5029200"/>
            <a:ext cx="4343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822B9F"/>
                </a:solidFill>
                <a:latin typeface="Gill Sans"/>
                <a:cs typeface="Gill Sans"/>
              </a:rPr>
              <a:t>2. Submit half of these domains to the suspected vendor</a:t>
            </a:r>
            <a:endParaRPr lang="en-US" sz="2000" b="1" dirty="0">
              <a:solidFill>
                <a:srgbClr val="822B9F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50018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Confirming censorship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2362200"/>
            <a:ext cx="4845676" cy="2717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ourier"/>
                <a:cs typeface="Courier"/>
              </a:rPr>
              <a:t>http://bargaindeputy.com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Courier"/>
                <a:cs typeface="Courier"/>
              </a:rPr>
              <a:t>http://zipzoodle.com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Courier"/>
                <a:cs typeface="Courier"/>
              </a:rPr>
              <a:t>http://thatsit.com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Courier"/>
                <a:cs typeface="Courier"/>
              </a:rPr>
              <a:t>http://steamrafts.com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Courier"/>
                <a:cs typeface="Courier"/>
              </a:rPr>
              <a:t>http://notabigdeal.com</a:t>
            </a:r>
          </a:p>
          <a:p>
            <a:endParaRPr lang="en-US" sz="1400" dirty="0">
              <a:solidFill>
                <a:prstClr val="black"/>
              </a:solidFill>
              <a:latin typeface="Courier"/>
              <a:cs typeface="Courier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43400" y="2362200"/>
            <a:ext cx="4464676" cy="2717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ourier"/>
                <a:cs typeface="Courier"/>
              </a:rPr>
              <a:t>http://electroacoustic.com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Courier"/>
                <a:cs typeface="Courier"/>
              </a:rPr>
              <a:t>http://whatandthehow.com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Courier"/>
                <a:cs typeface="Courier"/>
              </a:rPr>
              <a:t>http://elasticmanniquin.com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Courier"/>
                <a:cs typeface="Courier"/>
              </a:rPr>
              <a:t>http://swimstartz.com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Courier"/>
                <a:cs typeface="Courier"/>
              </a:rPr>
              <a:t>http://evadingape.com</a:t>
            </a:r>
          </a:p>
          <a:p>
            <a:endParaRPr lang="en-US" sz="1400" dirty="0">
              <a:solidFill>
                <a:prstClr val="black"/>
              </a:solidFill>
              <a:latin typeface="Courier"/>
              <a:cs typeface="Courier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" y="2438400"/>
            <a:ext cx="3962400" cy="2362200"/>
          </a:xfrm>
          <a:prstGeom prst="roundRect">
            <a:avLst/>
          </a:prstGeom>
          <a:noFill/>
          <a:ln w="76200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67200" y="2438400"/>
            <a:ext cx="4419600" cy="2362200"/>
          </a:xfrm>
          <a:prstGeom prst="roundRect">
            <a:avLst/>
          </a:prstGeom>
          <a:noFill/>
          <a:ln w="762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6223" y="4876800"/>
            <a:ext cx="2018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4A9900"/>
                </a:solidFill>
                <a:latin typeface="Gill Sans"/>
                <a:cs typeface="Gill Sans"/>
              </a:rPr>
              <a:t>Control group</a:t>
            </a:r>
            <a:endParaRPr lang="en-US" sz="2000" b="1" dirty="0">
              <a:solidFill>
                <a:srgbClr val="4A9900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3129" y="4876800"/>
            <a:ext cx="2589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E00000"/>
                </a:solidFill>
                <a:latin typeface="Gill Sans"/>
                <a:cs typeface="Gill Sans"/>
              </a:rPr>
              <a:t>Submitted Sample</a:t>
            </a:r>
            <a:endParaRPr lang="en-US" sz="2000" b="1" dirty="0">
              <a:solidFill>
                <a:srgbClr val="E00000"/>
              </a:solidFill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990600"/>
            <a:ext cx="3281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822B9F"/>
                </a:solidFill>
                <a:latin typeface="Gill Sans"/>
                <a:cs typeface="Gill Sans"/>
              </a:rPr>
              <a:t>3</a:t>
            </a:r>
            <a:r>
              <a:rPr lang="en-US" sz="2000" b="1" dirty="0" smtClean="0">
                <a:solidFill>
                  <a:srgbClr val="822B9F"/>
                </a:solidFill>
                <a:latin typeface="Gill Sans"/>
                <a:cs typeface="Gill Sans"/>
              </a:rPr>
              <a:t>. Test these sites again</a:t>
            </a:r>
            <a:endParaRPr lang="en-US" sz="2000" b="1" dirty="0">
              <a:solidFill>
                <a:srgbClr val="822B9F"/>
              </a:solidFill>
              <a:latin typeface="Gill Sans"/>
              <a:cs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1611868"/>
            <a:ext cx="3000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Gill Sans"/>
                <a:cs typeface="Gill Sans"/>
              </a:rPr>
              <a:t>These sites should be blocked</a:t>
            </a:r>
            <a:endParaRPr lang="en-US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27984" y="1676400"/>
            <a:ext cx="2920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Gill Sans"/>
                <a:cs typeface="Gill Sans"/>
              </a:rPr>
              <a:t>… and these sites should not</a:t>
            </a:r>
            <a:endParaRPr lang="en-US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sp>
        <p:nvSpPr>
          <p:cNvPr id="15" name="Right Brace 14"/>
          <p:cNvSpPr/>
          <p:nvPr/>
        </p:nvSpPr>
        <p:spPr>
          <a:xfrm rot="16200000">
            <a:off x="6286500" y="800100"/>
            <a:ext cx="304800" cy="26670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ight Brace 15"/>
          <p:cNvSpPr/>
          <p:nvPr/>
        </p:nvSpPr>
        <p:spPr>
          <a:xfrm rot="16200000">
            <a:off x="1943100" y="876300"/>
            <a:ext cx="304800" cy="2514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77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1168401"/>
          <a:ext cx="8534400" cy="462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524000"/>
                <a:gridCol w="2362200"/>
                <a:gridCol w="13716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"/>
                          <a:cs typeface="Gill Sans"/>
                        </a:rPr>
                        <a:t>Product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"/>
                          <a:cs typeface="Gill Sans"/>
                        </a:rPr>
                        <a:t>Country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"/>
                          <a:cs typeface="Gill Sans"/>
                        </a:rPr>
                        <a:t>ISP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Gill Sans"/>
                          <a:cs typeface="Gill Sans"/>
                        </a:rPr>
                        <a:t>Submited</a:t>
                      </a:r>
                      <a:r>
                        <a:rPr lang="en-US" dirty="0" smtClean="0">
                          <a:latin typeface="Gill Sans"/>
                          <a:cs typeface="Gill Sans"/>
                        </a:rPr>
                        <a:t> sites blocked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"/>
                          <a:cs typeface="Gill Sans"/>
                        </a:rPr>
                        <a:t>Confirmed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Gill Sans"/>
                          <a:cs typeface="Gill Sans"/>
                        </a:rPr>
                        <a:t>BlueCoat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"/>
                          <a:cs typeface="Gill Sans"/>
                        </a:rPr>
                        <a:t>UAE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Gill Sans"/>
                          <a:cs typeface="Gill Sans"/>
                        </a:rPr>
                        <a:t>Etisalat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"/>
                          <a:cs typeface="Gill Sans"/>
                        </a:rPr>
                        <a:t>0/3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"/>
                          <a:cs typeface="Gill Sans"/>
                        </a:rPr>
                        <a:t>N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Gill Sans"/>
                          <a:cs typeface="Gill Sans"/>
                        </a:rPr>
                        <a:t>BlueCoat</a:t>
                      </a:r>
                      <a:endParaRPr lang="en-US" dirty="0" smtClean="0"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"/>
                          <a:cs typeface="Gill Sans"/>
                        </a:rPr>
                        <a:t>Qatar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Gill Sans"/>
                          <a:cs typeface="Gill Sans"/>
                        </a:rPr>
                        <a:t>Ooredoo</a:t>
                      </a:r>
                      <a:r>
                        <a:rPr lang="en-US" dirty="0" smtClean="0">
                          <a:latin typeface="Gill Sans"/>
                          <a:cs typeface="Gill Sans"/>
                        </a:rPr>
                        <a:t> 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"/>
                          <a:cs typeface="Gill Sans"/>
                        </a:rPr>
                        <a:t>0/3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"/>
                          <a:cs typeface="Gill Sans"/>
                        </a:rPr>
                        <a:t>N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"/>
                          <a:cs typeface="Gill Sans"/>
                        </a:rPr>
                        <a:t>McAfee </a:t>
                      </a:r>
                      <a:r>
                        <a:rPr lang="en-US" dirty="0" err="1" smtClean="0">
                          <a:latin typeface="Gill Sans"/>
                          <a:cs typeface="Gill Sans"/>
                        </a:rPr>
                        <a:t>SmartFilter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"/>
                          <a:cs typeface="Gill Sans"/>
                        </a:rPr>
                        <a:t>Qatar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Gill Sans"/>
                          <a:cs typeface="Gill Sans"/>
                        </a:rPr>
                        <a:t>Ooredoo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"/>
                          <a:cs typeface="Gill Sans"/>
                        </a:rPr>
                        <a:t>0/5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"/>
                          <a:cs typeface="Gill Sans"/>
                        </a:rPr>
                        <a:t>N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Gill Sans"/>
                          <a:cs typeface="Gill Sans"/>
                        </a:rPr>
                        <a:t>McAfee </a:t>
                      </a:r>
                      <a:r>
                        <a:rPr lang="en-US" dirty="0" err="1" smtClean="0">
                          <a:latin typeface="Gill Sans"/>
                          <a:cs typeface="Gill Sans"/>
                        </a:rPr>
                        <a:t>SmartFilter</a:t>
                      </a:r>
                      <a:endParaRPr lang="en-US" dirty="0" smtClean="0"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8E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"/>
                          <a:cs typeface="Gill Sans"/>
                        </a:rPr>
                        <a:t>Saudi Arabia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>
                    <a:solidFill>
                      <a:srgbClr val="B8E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Gill Sans"/>
                          <a:cs typeface="Gill Sans"/>
                        </a:rPr>
                        <a:t>Bayanat</a:t>
                      </a:r>
                      <a:r>
                        <a:rPr lang="en-US" dirty="0" smtClean="0">
                          <a:latin typeface="Gill Sans"/>
                          <a:cs typeface="Gill Sans"/>
                        </a:rPr>
                        <a:t> Al-</a:t>
                      </a:r>
                      <a:r>
                        <a:rPr lang="en-US" dirty="0" err="1" smtClean="0">
                          <a:latin typeface="Gill Sans"/>
                          <a:cs typeface="Gill Sans"/>
                        </a:rPr>
                        <a:t>Oula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>
                    <a:solidFill>
                      <a:srgbClr val="B8E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"/>
                          <a:cs typeface="Gill Sans"/>
                        </a:rPr>
                        <a:t>5/5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>
                    <a:solidFill>
                      <a:srgbClr val="B8E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"/>
                          <a:cs typeface="Gill Sans"/>
                        </a:rPr>
                        <a:t>Y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8EFB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Gill Sans"/>
                          <a:cs typeface="Gill Sans"/>
                        </a:rPr>
                        <a:t>McAfee </a:t>
                      </a:r>
                      <a:r>
                        <a:rPr lang="en-US" dirty="0" err="1" smtClean="0">
                          <a:latin typeface="Gill Sans"/>
                          <a:cs typeface="Gill Sans"/>
                        </a:rPr>
                        <a:t>SmartFilter</a:t>
                      </a:r>
                      <a:endParaRPr lang="en-US" dirty="0" smtClean="0"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1BE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Gill Sans"/>
                          <a:cs typeface="Gill Sans"/>
                        </a:rPr>
                        <a:t>Saudi Arabia</a:t>
                      </a:r>
                    </a:p>
                  </a:txBody>
                  <a:tcPr>
                    <a:solidFill>
                      <a:srgbClr val="91BE9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Gill Sans"/>
                          <a:cs typeface="Gill Sans"/>
                        </a:rPr>
                        <a:t>Nournet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>
                    <a:solidFill>
                      <a:srgbClr val="91BE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"/>
                          <a:cs typeface="Gill Sans"/>
                        </a:rPr>
                        <a:t>5/5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>
                    <a:solidFill>
                      <a:srgbClr val="91BE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"/>
                          <a:cs typeface="Gill Sans"/>
                        </a:rPr>
                        <a:t>Y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1BE9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Gill Sans"/>
                          <a:cs typeface="Gill Sans"/>
                        </a:rPr>
                        <a:t>McAfee </a:t>
                      </a:r>
                      <a:r>
                        <a:rPr lang="en-US" dirty="0" err="1" smtClean="0">
                          <a:latin typeface="Gill Sans"/>
                          <a:cs typeface="Gill Sans"/>
                        </a:rPr>
                        <a:t>SmartFilter</a:t>
                      </a:r>
                      <a:endParaRPr lang="en-US" dirty="0" smtClean="0"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8E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"/>
                          <a:cs typeface="Gill Sans"/>
                        </a:rPr>
                        <a:t>UAE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>
                    <a:solidFill>
                      <a:srgbClr val="B8E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Gill Sans"/>
                          <a:cs typeface="Gill Sans"/>
                        </a:rPr>
                        <a:t>Etisalat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>
                    <a:solidFill>
                      <a:srgbClr val="B8E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"/>
                          <a:cs typeface="Gill Sans"/>
                        </a:rPr>
                        <a:t>5/5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>
                    <a:solidFill>
                      <a:srgbClr val="B8E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"/>
                          <a:cs typeface="Gill Sans"/>
                        </a:rPr>
                        <a:t>Y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8EFB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Gill Sans"/>
                          <a:cs typeface="Gill Sans"/>
                        </a:rPr>
                        <a:t>McAfee </a:t>
                      </a:r>
                      <a:r>
                        <a:rPr lang="en-US" dirty="0" err="1" smtClean="0">
                          <a:latin typeface="Gill Sans"/>
                          <a:cs typeface="Gill Sans"/>
                        </a:rPr>
                        <a:t>SmartFilter</a:t>
                      </a:r>
                      <a:endParaRPr lang="en-US" dirty="0" smtClean="0"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E9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"/>
                          <a:cs typeface="Gill Sans"/>
                        </a:rPr>
                        <a:t>UAE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E9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Gill Sans"/>
                          <a:cs typeface="Gill Sans"/>
                        </a:rPr>
                        <a:t>Etisalat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E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"/>
                          <a:cs typeface="Gill Sans"/>
                        </a:rPr>
                        <a:t>5/5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E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"/>
                          <a:cs typeface="Gill Sans"/>
                        </a:rPr>
                        <a:t>Y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E9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Gill Sans"/>
                          <a:cs typeface="Gill Sans"/>
                        </a:rPr>
                        <a:t>Netsweeper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8E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"/>
                          <a:cs typeface="Gill Sans"/>
                        </a:rPr>
                        <a:t>Qatar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8E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Gill Sans"/>
                          <a:cs typeface="Gill Sans"/>
                        </a:rPr>
                        <a:t>Ooredoo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8E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"/>
                          <a:cs typeface="Gill Sans"/>
                        </a:rPr>
                        <a:t>6/6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8E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"/>
                          <a:cs typeface="Gill Sans"/>
                        </a:rPr>
                        <a:t>Y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8EFB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Gill Sans"/>
                          <a:cs typeface="Gill Sans"/>
                        </a:rPr>
                        <a:t>Netsweeper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>
                    <a:solidFill>
                      <a:srgbClr val="91BE9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"/>
                          <a:cs typeface="Gill Sans"/>
                        </a:rPr>
                        <a:t>UAE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>
                    <a:solidFill>
                      <a:srgbClr val="91BE9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"/>
                          <a:cs typeface="Gill Sans"/>
                        </a:rPr>
                        <a:t>Du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>
                    <a:solidFill>
                      <a:srgbClr val="91BE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"/>
                          <a:cs typeface="Gill Sans"/>
                        </a:rPr>
                        <a:t>5/6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>
                    <a:solidFill>
                      <a:srgbClr val="91BE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"/>
                          <a:cs typeface="Gill Sans"/>
                        </a:rPr>
                        <a:t>Y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>
                    <a:solidFill>
                      <a:srgbClr val="91BE9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Gill Sans"/>
                          <a:cs typeface="Gill Sans"/>
                        </a:rPr>
                        <a:t>Netsweeper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>
                    <a:solidFill>
                      <a:srgbClr val="B8E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"/>
                          <a:cs typeface="Gill Sans"/>
                        </a:rPr>
                        <a:t>Yemen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>
                    <a:solidFill>
                      <a:srgbClr val="B8E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Gill Sans"/>
                          <a:cs typeface="Gill Sans"/>
                        </a:rPr>
                        <a:t>YemenNet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>
                    <a:solidFill>
                      <a:srgbClr val="B8E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"/>
                          <a:cs typeface="Gill Sans"/>
                        </a:rPr>
                        <a:t>6/6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>
                    <a:solidFill>
                      <a:srgbClr val="B8E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"/>
                          <a:cs typeface="Gill Sans"/>
                        </a:rPr>
                        <a:t>Y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>
                    <a:solidFill>
                      <a:srgbClr val="B8EFBD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21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What are these products </a:t>
            </a:r>
            <a:r>
              <a:rPr lang="en-US" sz="3200" dirty="0"/>
              <a:t>c</a:t>
            </a:r>
            <a:r>
              <a:rPr lang="en-US" sz="3200" dirty="0" smtClean="0"/>
              <a:t>ensoring?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447800"/>
          <a:ext cx="8763000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2133600"/>
                <a:gridCol w="1752600"/>
                <a:gridCol w="16002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ill Sans"/>
                          <a:cs typeface="Gill Sans"/>
                        </a:rPr>
                        <a:t>McAfee </a:t>
                      </a:r>
                      <a:r>
                        <a:rPr lang="en-US" b="0" dirty="0" err="1" smtClean="0">
                          <a:latin typeface="Gill Sans"/>
                          <a:cs typeface="Gill Sans"/>
                        </a:rPr>
                        <a:t>SmartFilter</a:t>
                      </a:r>
                      <a:endParaRPr lang="en-US" b="0" dirty="0" smtClean="0">
                        <a:latin typeface="Gill Sans"/>
                        <a:cs typeface="Gill Sans"/>
                      </a:endParaRPr>
                    </a:p>
                    <a:p>
                      <a:pPr algn="ctr"/>
                      <a:r>
                        <a:rPr lang="en-US" b="0" dirty="0" smtClean="0">
                          <a:latin typeface="Gill Sans"/>
                          <a:cs typeface="Gill Sans"/>
                        </a:rPr>
                        <a:t>(UAE)</a:t>
                      </a:r>
                      <a:endParaRPr lang="en-US" b="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latin typeface="Gill Sans"/>
                          <a:cs typeface="Gill Sans"/>
                        </a:rPr>
                        <a:t>Netsweeper</a:t>
                      </a:r>
                      <a:r>
                        <a:rPr lang="en-US" b="0" dirty="0" smtClean="0">
                          <a:latin typeface="Gill Sans"/>
                          <a:cs typeface="Gill Sans"/>
                        </a:rPr>
                        <a:t> </a:t>
                      </a:r>
                    </a:p>
                    <a:p>
                      <a:pPr algn="ctr"/>
                      <a:r>
                        <a:rPr lang="en-US" b="0" dirty="0" smtClean="0">
                          <a:latin typeface="Gill Sans"/>
                          <a:cs typeface="Gill Sans"/>
                        </a:rPr>
                        <a:t>(Yemen)</a:t>
                      </a:r>
                      <a:endParaRPr lang="en-US" b="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latin typeface="Gill Sans"/>
                          <a:cs typeface="Gill Sans"/>
                        </a:rPr>
                        <a:t>Netsweeper</a:t>
                      </a:r>
                      <a:r>
                        <a:rPr lang="en-US" b="0" dirty="0" smtClean="0">
                          <a:latin typeface="Gill Sans"/>
                          <a:cs typeface="Gill Sans"/>
                        </a:rPr>
                        <a:t> </a:t>
                      </a:r>
                    </a:p>
                    <a:p>
                      <a:pPr algn="ctr"/>
                      <a:r>
                        <a:rPr lang="en-US" b="0" dirty="0" smtClean="0">
                          <a:latin typeface="Gill Sans"/>
                          <a:cs typeface="Gill Sans"/>
                        </a:rPr>
                        <a:t>(UAE)</a:t>
                      </a:r>
                      <a:endParaRPr lang="en-US" b="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latin typeface="Gill Sans"/>
                          <a:cs typeface="Gill Sans"/>
                        </a:rPr>
                        <a:t>Netsweper</a:t>
                      </a:r>
                      <a:r>
                        <a:rPr lang="en-US" b="0" dirty="0" smtClean="0">
                          <a:latin typeface="Gill Sans"/>
                          <a:cs typeface="Gill Sans"/>
                        </a:rPr>
                        <a:t> </a:t>
                      </a:r>
                    </a:p>
                    <a:p>
                      <a:pPr algn="ctr"/>
                      <a:r>
                        <a:rPr lang="en-US" b="0" dirty="0" smtClean="0">
                          <a:latin typeface="Gill Sans"/>
                          <a:cs typeface="Gill Sans"/>
                        </a:rPr>
                        <a:t>(Qatar)</a:t>
                      </a:r>
                      <a:endParaRPr lang="en-US" b="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"/>
                          <a:cs typeface="Gill Sans"/>
                        </a:rPr>
                        <a:t>Media Freedom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"/>
                          <a:cs typeface="Gill Sans"/>
                        </a:rPr>
                        <a:t>X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"/>
                          <a:cs typeface="Gill Sans"/>
                        </a:rPr>
                        <a:t>X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"/>
                          <a:cs typeface="Gill Sans"/>
                        </a:rPr>
                        <a:t>X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"/>
                          <a:cs typeface="Gill Sans"/>
                        </a:rPr>
                        <a:t>X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"/>
                          <a:cs typeface="Gill Sans"/>
                        </a:rPr>
                        <a:t>Human Rights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"/>
                          <a:cs typeface="Gill Sans"/>
                        </a:rPr>
                        <a:t>X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"/>
                          <a:cs typeface="Gill Sans"/>
                        </a:rPr>
                        <a:t>X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"/>
                          <a:cs typeface="Gill Sans"/>
                        </a:rPr>
                        <a:t>X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"/>
                          <a:cs typeface="Gill Sans"/>
                        </a:rPr>
                        <a:t>Political Reform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"/>
                          <a:cs typeface="Gill Sans"/>
                        </a:rPr>
                        <a:t>X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"/>
                          <a:cs typeface="Gill Sans"/>
                        </a:rPr>
                        <a:t>X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"/>
                          <a:cs typeface="Gill Sans"/>
                        </a:rPr>
                        <a:t>X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"/>
                          <a:cs typeface="Gill Sans"/>
                        </a:rPr>
                        <a:t>LGBT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"/>
                          <a:cs typeface="Gill Sans"/>
                        </a:rPr>
                        <a:t>X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"/>
                          <a:cs typeface="Gill Sans"/>
                        </a:rPr>
                        <a:t>X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"/>
                          <a:cs typeface="Gill Sans"/>
                        </a:rPr>
                        <a:t>X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"/>
                          <a:cs typeface="Gill Sans"/>
                        </a:rPr>
                        <a:t>X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"/>
                          <a:cs typeface="Gill Sans"/>
                        </a:rPr>
                        <a:t>Religious Criticism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"/>
                          <a:cs typeface="Gill Sans"/>
                        </a:rPr>
                        <a:t>X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"/>
                          <a:cs typeface="Gill Sans"/>
                        </a:rPr>
                        <a:t>X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"/>
                          <a:cs typeface="Gill Sans"/>
                        </a:rPr>
                        <a:t>X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"/>
                          <a:cs typeface="Gill Sans"/>
                        </a:rPr>
                        <a:t>Minority Groups and Religions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"/>
                          <a:cs typeface="Gill Sans"/>
                        </a:rPr>
                        <a:t>X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"/>
                          <a:cs typeface="Gill Sans"/>
                        </a:rPr>
                        <a:t>X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"/>
                          <a:cs typeface="Gill Sans"/>
                        </a:rPr>
                        <a:t>X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"/>
                          <a:cs typeface="Gill Sans"/>
                        </a:rPr>
                        <a:t>X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181600"/>
            <a:ext cx="9144000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white"/>
                </a:solidFill>
                <a:latin typeface="Gill Sans"/>
                <a:cs typeface="Gill Sans"/>
              </a:rPr>
              <a:t>Many of these categories of speech protected under UN declaration of human rights</a:t>
            </a:r>
            <a:endParaRPr lang="en-US" sz="2000" dirty="0">
              <a:solidFill>
                <a:prstClr val="white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864513"/>
            <a:ext cx="8424052" cy="43088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prstClr val="black"/>
                </a:solidFill>
                <a:latin typeface="Gill Sans"/>
                <a:cs typeface="Gill Sans"/>
              </a:rPr>
              <a:t>URL lists and categorization by Citizen lab + their regional partners</a:t>
            </a:r>
            <a:endParaRPr lang="en-US" sz="2200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070" y="6229290"/>
            <a:ext cx="8866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Gill Sans"/>
                <a:cs typeface="Gill Sans"/>
              </a:rPr>
              <a:t>Different categories exposed by </a:t>
            </a:r>
            <a:r>
              <a:rPr lang="en-US" sz="2000" dirty="0" err="1" smtClean="0">
                <a:solidFill>
                  <a:prstClr val="black"/>
                </a:solidFill>
                <a:latin typeface="Gill Sans"/>
                <a:cs typeface="Gill Sans"/>
              </a:rPr>
              <a:t>Netsweeper</a:t>
            </a:r>
            <a:r>
              <a:rPr lang="en-US" sz="2000" dirty="0" smtClean="0">
                <a:solidFill>
                  <a:prstClr val="black"/>
                </a:solidFill>
                <a:latin typeface="Gill Sans"/>
                <a:cs typeface="Gill Sans"/>
              </a:rPr>
              <a:t>: http</a:t>
            </a:r>
            <a:r>
              <a:rPr lang="en-US" sz="2000" dirty="0">
                <a:solidFill>
                  <a:prstClr val="black"/>
                </a:solidFill>
                <a:latin typeface="Gill Sans"/>
                <a:cs typeface="Gill Sans"/>
              </a:rPr>
              <a:t>://</a:t>
            </a:r>
            <a:r>
              <a:rPr lang="en-US" sz="2000" dirty="0" err="1">
                <a:solidFill>
                  <a:prstClr val="black"/>
                </a:solidFill>
                <a:latin typeface="Gill Sans"/>
                <a:cs typeface="Gill Sans"/>
              </a:rPr>
              <a:t>denypagetests.netsweeper.com</a:t>
            </a:r>
            <a:r>
              <a:rPr lang="en-US" sz="2000" dirty="0">
                <a:solidFill>
                  <a:prstClr val="black"/>
                </a:solidFill>
                <a:latin typeface="Gill Sans"/>
                <a:cs typeface="Gill Sans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68223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ICLab</a:t>
            </a:r>
            <a:r>
              <a:rPr lang="en-US" dirty="0"/>
              <a:t> use case 1: Yemen conflict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 descr="Screen Shot 2016-07-06 at 8.23.5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50" y="1771650"/>
            <a:ext cx="4914900" cy="300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1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Today: Last bit of measurement – how to identify </a:t>
            </a:r>
            <a:r>
              <a:rPr lang="en-US" u="sng" dirty="0" smtClean="0"/>
              <a:t>specifically</a:t>
            </a:r>
            <a:r>
              <a:rPr lang="en-US" dirty="0" smtClean="0"/>
              <a:t> which product is used for censorship</a:t>
            </a:r>
          </a:p>
          <a:p>
            <a:endParaRPr lang="en-US" dirty="0" smtClean="0"/>
          </a:p>
          <a:p>
            <a:r>
              <a:rPr lang="en-US" dirty="0" smtClean="0"/>
              <a:t>Next few lectures … How to protect against online information controls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Anonymization</a:t>
            </a:r>
            <a:r>
              <a:rPr lang="en-US" dirty="0" smtClean="0"/>
              <a:t> tools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Circumvention tools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366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71550"/>
            <a:ext cx="7143750" cy="457200"/>
          </a:xfrm>
        </p:spPr>
        <p:txBody>
          <a:bodyPr/>
          <a:lstStyle/>
          <a:p>
            <a:r>
              <a:rPr lang="en-US" sz="2700" dirty="0"/>
              <a:t>Verifying </a:t>
            </a:r>
            <a:r>
              <a:rPr lang="en-US" sz="2700" dirty="0" err="1"/>
              <a:t>Netsweeper</a:t>
            </a:r>
            <a:r>
              <a:rPr lang="en-US" sz="2700" dirty="0"/>
              <a:t> use in Yemen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5" y="1700213"/>
            <a:ext cx="5991225" cy="38004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85951" y="2400300"/>
            <a:ext cx="4995462" cy="323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00" dirty="0" err="1">
                <a:latin typeface="Gill Sans MT" charset="0"/>
                <a:ea typeface="Gill Sans MT" charset="0"/>
                <a:cs typeface="Gill Sans MT" charset="0"/>
              </a:rPr>
              <a:t>Netsweeper</a:t>
            </a:r>
            <a:r>
              <a:rPr lang="en-US" sz="1500" dirty="0">
                <a:latin typeface="Gill Sans MT" charset="0"/>
                <a:ea typeface="Gill Sans MT" charset="0"/>
                <a:cs typeface="Gill Sans MT" charset="0"/>
              </a:rPr>
              <a:t> known to be used in Yemen with this block page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04231" y="5759857"/>
            <a:ext cx="558999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**Tests run by a pseudonymous researcher who was already in the country. </a:t>
            </a:r>
          </a:p>
        </p:txBody>
      </p:sp>
    </p:spTree>
    <p:extLst>
      <p:ext uri="{BB962C8B-B14F-4D97-AF65-F5344CB8AC3E}">
        <p14:creationId xmlns:p14="http://schemas.microsoft.com/office/powerpoint/2010/main" val="210726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13" y="1628775"/>
            <a:ext cx="6048375" cy="3943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71650" y="3943350"/>
            <a:ext cx="4995462" cy="323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Gill Sans MT" charset="0"/>
                <a:ea typeface="Gill Sans MT" charset="0"/>
                <a:cs typeface="Gill Sans MT" charset="0"/>
              </a:rPr>
              <a:t>Is this really an HTTP 404 from the server or is it filtering?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28700" y="971550"/>
            <a:ext cx="7143750" cy="457200"/>
          </a:xfrm>
        </p:spPr>
        <p:txBody>
          <a:bodyPr/>
          <a:lstStyle/>
          <a:p>
            <a:r>
              <a:rPr lang="en-US" sz="2700" dirty="0"/>
              <a:t>Verifying </a:t>
            </a:r>
            <a:r>
              <a:rPr lang="en-US" sz="2700" dirty="0" err="1"/>
              <a:t>Netsweeper</a:t>
            </a:r>
            <a:r>
              <a:rPr lang="en-US" sz="2700" dirty="0"/>
              <a:t> use in Yemen</a:t>
            </a:r>
          </a:p>
        </p:txBody>
      </p:sp>
    </p:spTree>
    <p:extLst>
      <p:ext uri="{BB962C8B-B14F-4D97-AF65-F5344CB8AC3E}">
        <p14:creationId xmlns:p14="http://schemas.microsoft.com/office/powerpoint/2010/main" val="210563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fingerprint the censor?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2900" y="1657350"/>
            <a:ext cx="8343900" cy="3714750"/>
          </a:xfrm>
        </p:spPr>
        <p:txBody>
          <a:bodyPr>
            <a:noAutofit/>
          </a:bodyPr>
          <a:lstStyle/>
          <a:p>
            <a:r>
              <a:rPr lang="en-US" sz="2100" dirty="0"/>
              <a:t>How to figure out if the HTTP404 is from the censor or the server?</a:t>
            </a:r>
          </a:p>
          <a:p>
            <a:endParaRPr lang="en-US" sz="2100" dirty="0"/>
          </a:p>
          <a:p>
            <a:r>
              <a:rPr lang="en-US" sz="2100" dirty="0"/>
              <a:t>Leverage IP TTL values to detect injected packets!</a:t>
            </a:r>
          </a:p>
          <a:p>
            <a:endParaRPr lang="en-US" sz="2100" dirty="0"/>
          </a:p>
          <a:p>
            <a:r>
              <a:rPr lang="en-US" sz="2100" b="1" dirty="0">
                <a:solidFill>
                  <a:schemeClr val="accent2">
                    <a:lumMod val="75000"/>
                  </a:schemeClr>
                </a:solidFill>
              </a:rPr>
              <a:t>Networking refresher:</a:t>
            </a:r>
          </a:p>
          <a:p>
            <a:pPr lvl="1"/>
            <a:r>
              <a:rPr lang="en-US" sz="1800" b="1" dirty="0"/>
              <a:t>IP TTL </a:t>
            </a:r>
            <a:r>
              <a:rPr lang="en-US" sz="1800" dirty="0"/>
              <a:t>set by a host, decremented by each hop along the path</a:t>
            </a:r>
          </a:p>
          <a:p>
            <a:pPr lvl="2"/>
            <a:r>
              <a:rPr lang="en-US" sz="1800" dirty="0"/>
              <a:t>Purpose: Avoid forwarding </a:t>
            </a:r>
            <a:r>
              <a:rPr lang="en-US" sz="1800" dirty="0"/>
              <a:t>loops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5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Gill Sans MT" charset="0"/>
                <a:ea typeface="Gill Sans MT" charset="0"/>
                <a:cs typeface="Gill Sans MT" charset="0"/>
              </a:rPr>
              <a:pPr/>
              <a:t>33</a:t>
            </a:fld>
            <a:endParaRPr lang="en-US">
              <a:latin typeface="Gill Sans MT" charset="0"/>
              <a:ea typeface="Gill Sans MT" charset="0"/>
              <a:cs typeface="Gill Sans MT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70127" y="3223262"/>
            <a:ext cx="688523" cy="642938"/>
            <a:chOff x="41275" y="3941763"/>
            <a:chExt cx="1536216" cy="1833562"/>
          </a:xfrm>
        </p:grpSpPr>
        <p:pic>
          <p:nvPicPr>
            <p:cNvPr id="10" name="Picture 9" descr="C:\Program Files (x86)\Microsoft Office\MEDIA\CAGCAT10\j0195384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275" y="3941763"/>
              <a:ext cx="1536216" cy="183356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2836" y="4083461"/>
              <a:ext cx="456796" cy="569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Cube 5"/>
          <p:cNvSpPr/>
          <p:nvPr/>
        </p:nvSpPr>
        <p:spPr>
          <a:xfrm>
            <a:off x="6312724" y="3052248"/>
            <a:ext cx="564776" cy="89759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Gill Sans MT" charset="0"/>
              <a:ea typeface="Gill Sans MT" charset="0"/>
              <a:cs typeface="Gill Sans MT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158503" y="2559145"/>
            <a:ext cx="10086" cy="2644364"/>
          </a:xfrm>
          <a:prstGeom prst="straightConnector1">
            <a:avLst/>
          </a:prstGeom>
          <a:ln w="1905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25688" y="2285035"/>
            <a:ext cx="6656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>
                <a:latin typeface="Gill Sans MT" charset="0"/>
                <a:ea typeface="Gill Sans MT" charset="0"/>
                <a:cs typeface="Gill Sans MT" charset="0"/>
              </a:rPr>
              <a:t>Censor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47011" y="2299456"/>
            <a:ext cx="6656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Gill Sans MT" charset="0"/>
                <a:ea typeface="Gill Sans MT" charset="0"/>
                <a:cs typeface="Gill Sans MT" charset="0"/>
              </a:rPr>
              <a:t>Server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11945" y="2279984"/>
            <a:ext cx="6656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>
                <a:latin typeface="Gill Sans MT" charset="0"/>
                <a:ea typeface="Gill Sans MT" charset="0"/>
                <a:cs typeface="Gill Sans MT" charset="0"/>
              </a:rPr>
              <a:t>Client</a:t>
            </a:r>
            <a:endParaRPr lang="en-US" sz="1350" dirty="0">
              <a:latin typeface="Gill Sans MT" charset="0"/>
              <a:ea typeface="Gill Sans MT" charset="0"/>
              <a:cs typeface="Gill Sans MT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458649" y="2543018"/>
            <a:ext cx="3630705" cy="400890"/>
          </a:xfrm>
          <a:prstGeom prst="straightConnector1">
            <a:avLst/>
          </a:prstGeom>
          <a:ln w="762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458649" y="3051989"/>
            <a:ext cx="3630705" cy="354034"/>
          </a:xfrm>
          <a:prstGeom prst="straightConnector1">
            <a:avLst/>
          </a:prstGeom>
          <a:ln w="762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421562" y="2846771"/>
            <a:ext cx="845954" cy="326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>
                <a:latin typeface="Gill Sans MT" charset="0"/>
                <a:ea typeface="Gill Sans MT" charset="0"/>
                <a:cs typeface="Gill Sans MT" charset="0"/>
              </a:rPr>
              <a:t>SYNACK</a:t>
            </a:r>
          </a:p>
          <a:p>
            <a:pPr algn="ctr"/>
            <a:r>
              <a:rPr lang="en-US" sz="1013" dirty="0">
                <a:latin typeface="Gill Sans MT" charset="0"/>
                <a:ea typeface="Gill Sans MT" charset="0"/>
                <a:cs typeface="Gill Sans MT" charset="0"/>
              </a:rPr>
              <a:t>TTL = 48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94299" y="3188442"/>
            <a:ext cx="881981" cy="284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latin typeface="Gill Sans MT" charset="0"/>
                <a:ea typeface="Gill Sans MT" charset="0"/>
                <a:cs typeface="Gill Sans MT" charset="0"/>
              </a:rPr>
              <a:t>SYNACK</a:t>
            </a:r>
          </a:p>
          <a:p>
            <a:pPr algn="ctr"/>
            <a:r>
              <a:rPr lang="en-US" sz="1013" dirty="0">
                <a:latin typeface="Gill Sans MT" charset="0"/>
                <a:ea typeface="Gill Sans MT" charset="0"/>
                <a:cs typeface="Gill Sans MT" charset="0"/>
              </a:rPr>
              <a:t>TTL = 128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2515671" y="4093329"/>
            <a:ext cx="1585813" cy="144240"/>
          </a:xfrm>
          <a:prstGeom prst="straightConnector1">
            <a:avLst/>
          </a:prstGeom>
          <a:ln w="762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869844" y="4449404"/>
            <a:ext cx="754969" cy="3180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>
                <a:latin typeface="Gill Sans MT" charset="0"/>
                <a:ea typeface="Gill Sans MT" charset="0"/>
                <a:cs typeface="Gill Sans MT" charset="0"/>
              </a:rPr>
              <a:t>HTTP 404</a:t>
            </a:r>
          </a:p>
          <a:p>
            <a:pPr algn="ctr"/>
            <a:r>
              <a:rPr lang="en-US" sz="1013" dirty="0">
                <a:latin typeface="Gill Sans MT" charset="0"/>
                <a:ea typeface="Gill Sans MT" charset="0"/>
                <a:cs typeface="Gill Sans MT" charset="0"/>
              </a:rPr>
              <a:t>TTL = 110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48542" y="3113928"/>
            <a:ext cx="37702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>
                <a:latin typeface="Gill Sans MT" charset="0"/>
                <a:ea typeface="Gill Sans MT" charset="0"/>
                <a:cs typeface="Gill Sans MT" charset="0"/>
              </a:rPr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41037" y="3482819"/>
            <a:ext cx="935089" cy="291852"/>
          </a:xfrm>
          <a:prstGeom prst="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latin typeface="Gill Sans MT" charset="0"/>
                <a:ea typeface="Gill Sans MT" charset="0"/>
                <a:cs typeface="Gill Sans MT" charset="0"/>
              </a:rPr>
              <a:t>ACK</a:t>
            </a:r>
          </a:p>
          <a:p>
            <a:pPr algn="ctr"/>
            <a:r>
              <a:rPr lang="en-US" sz="1013" dirty="0">
                <a:latin typeface="Gill Sans MT" charset="0"/>
                <a:ea typeface="Gill Sans MT" charset="0"/>
                <a:cs typeface="Gill Sans MT" charset="0"/>
              </a:rPr>
              <a:t>HTTP GET </a:t>
            </a:r>
            <a:r>
              <a:rPr lang="mr-IN" sz="1013" dirty="0">
                <a:latin typeface="Gill Sans MT" charset="0"/>
                <a:ea typeface="Gill Sans MT" charset="0"/>
                <a:cs typeface="Gill Sans MT" charset="0"/>
              </a:rPr>
              <a:t>…</a:t>
            </a:r>
            <a:endParaRPr lang="en-US" sz="1013" dirty="0">
              <a:latin typeface="Gill Sans MT" charset="0"/>
              <a:ea typeface="Gill Sans MT" charset="0"/>
              <a:cs typeface="Gill Sans MT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520366" y="3836679"/>
            <a:ext cx="3630705" cy="400890"/>
          </a:xfrm>
          <a:prstGeom prst="straightConnector1">
            <a:avLst/>
          </a:prstGeom>
          <a:ln w="762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660680" y="2258008"/>
            <a:ext cx="844742" cy="235479"/>
          </a:xfrm>
          <a:prstGeom prst="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latin typeface="Gill Sans MT" charset="0"/>
                <a:ea typeface="Gill Sans MT" charset="0"/>
                <a:cs typeface="Gill Sans MT" charset="0"/>
              </a:rPr>
              <a:t>SYN</a:t>
            </a:r>
          </a:p>
        </p:txBody>
      </p:sp>
      <p:sp>
        <p:nvSpPr>
          <p:cNvPr id="3" name="Rectangle 2"/>
          <p:cNvSpPr/>
          <p:nvPr/>
        </p:nvSpPr>
        <p:spPr>
          <a:xfrm>
            <a:off x="2316186" y="2743464"/>
            <a:ext cx="1144349" cy="5294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41851" y="4343401"/>
            <a:ext cx="1144349" cy="5294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1028700" y="971550"/>
            <a:ext cx="6800850" cy="457200"/>
          </a:xfrm>
        </p:spPr>
        <p:txBody>
          <a:bodyPr/>
          <a:lstStyle/>
          <a:p>
            <a:r>
              <a:rPr lang="en-US" sz="2100" dirty="0"/>
              <a:t>Detecting injected packets using IP TTL header</a:t>
            </a:r>
          </a:p>
        </p:txBody>
      </p:sp>
    </p:spTree>
    <p:extLst>
      <p:ext uri="{BB962C8B-B14F-4D97-AF65-F5344CB8AC3E}">
        <p14:creationId xmlns:p14="http://schemas.microsoft.com/office/powerpoint/2010/main" val="25127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1" grpId="0" animBg="1"/>
      <p:bldP spid="32" grpId="0"/>
      <p:bldP spid="20" grpId="0" animBg="1"/>
      <p:bldP spid="29" grpId="0" animBg="1"/>
      <p:bldP spid="3" grpId="0" animBg="1"/>
      <p:bldP spid="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971550"/>
            <a:ext cx="6858000" cy="457200"/>
          </a:xfrm>
        </p:spPr>
        <p:txBody>
          <a:bodyPr/>
          <a:lstStyle/>
          <a:p>
            <a:r>
              <a:rPr lang="en-US" sz="1800" dirty="0"/>
              <a:t>Verifying </a:t>
            </a:r>
            <a:r>
              <a:rPr lang="en-US" sz="1800" dirty="0" err="1"/>
              <a:t>Netsweeper</a:t>
            </a:r>
            <a:r>
              <a:rPr lang="en-US" sz="1800" dirty="0"/>
              <a:t> is returning the HTTP 404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0" y="1771650"/>
          <a:ext cx="4471988" cy="3282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4471987" y="1771649"/>
          <a:ext cx="4443413" cy="3282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228600" y="3771900"/>
            <a:ext cx="8458200" cy="0"/>
          </a:xfrm>
          <a:prstGeom prst="line">
            <a:avLst/>
          </a:prstGeom>
          <a:ln w="635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Callout 9"/>
          <p:cNvSpPr/>
          <p:nvPr/>
        </p:nvSpPr>
        <p:spPr>
          <a:xfrm>
            <a:off x="2901204" y="5054618"/>
            <a:ext cx="3341594" cy="644451"/>
          </a:xfrm>
          <a:prstGeom prst="wedgeEllipseCallout">
            <a:avLst>
              <a:gd name="adj1" fmla="val 1791"/>
              <a:gd name="adj2" fmla="val -23041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Gill Sans MT" charset="0"/>
                <a:ea typeface="Gill Sans MT" charset="0"/>
                <a:cs typeface="Gill Sans MT" charset="0"/>
              </a:rPr>
              <a:t>Same TTL value for the block page and 404 page! </a:t>
            </a:r>
          </a:p>
        </p:txBody>
      </p:sp>
    </p:spTree>
    <p:extLst>
      <p:ext uri="{BB962C8B-B14F-4D97-AF65-F5344CB8AC3E}">
        <p14:creationId xmlns:p14="http://schemas.microsoft.com/office/powerpoint/2010/main" val="129320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techniques 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Looking for block page regular expressions</a:t>
            </a:r>
          </a:p>
          <a:p>
            <a:r>
              <a:rPr lang="en-US" dirty="0" smtClean="0"/>
              <a:t>Frequency of HTML tags in common between block pages</a:t>
            </a:r>
          </a:p>
          <a:p>
            <a:pPr lvl="1"/>
            <a:r>
              <a:rPr lang="en-US" dirty="0" smtClean="0"/>
              <a:t>May indicate a template</a:t>
            </a:r>
          </a:p>
          <a:p>
            <a:pPr lvl="1"/>
            <a:r>
              <a:rPr lang="en-US" dirty="0" smtClean="0"/>
              <a:t>Only ~30 tag frequencies in 5 years of ONI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4106"/>
            <a:ext cx="9144000" cy="279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7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 On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Test out </a:t>
            </a:r>
            <a:r>
              <a:rPr lang="en-US" dirty="0" err="1" smtClean="0"/>
              <a:t>Shodan</a:t>
            </a:r>
            <a:endParaRPr lang="en-US" dirty="0" smtClean="0"/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hlinkClick r:id="rId2"/>
              </a:rPr>
              <a:t>https://www.shodan.io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How might we improve on the techniques from the required reading?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What factors would benefit from improvements?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4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products…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Dual use technology …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Keep employees off Facebook, keep schoolchildren safe from inappropriate content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…but in the wrong hands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Human rights violations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Surveillance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Censorship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14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1550"/>
            <a:ext cx="9144000" cy="457200"/>
          </a:xfrm>
        </p:spPr>
        <p:txBody>
          <a:bodyPr/>
          <a:lstStyle/>
          <a:p>
            <a:r>
              <a:rPr lang="en-US" sz="2700" dirty="0"/>
              <a:t>Huge market for censorship/surveillance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1600775"/>
            <a:ext cx="7372350" cy="39659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Estimated sales of </a:t>
            </a:r>
            <a:r>
              <a:rPr lang="en-US" sz="2400" b="1" dirty="0">
                <a:solidFill>
                  <a:schemeClr val="accent5"/>
                </a:solidFill>
              </a:rPr>
              <a:t>$5 billion </a:t>
            </a:r>
            <a:r>
              <a:rPr lang="en-US" sz="2400" dirty="0"/>
              <a:t>per year for surveillance/wiretapping products*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1500" dirty="0"/>
          </a:p>
          <a:p>
            <a:pPr marL="0" indent="0" algn="ctr">
              <a:buNone/>
            </a:pPr>
            <a:r>
              <a:rPr lang="en-US" sz="2400" b="1" dirty="0">
                <a:solidFill>
                  <a:schemeClr val="accent2"/>
                </a:solidFill>
              </a:rPr>
              <a:t>Products developed by Western countries!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361343"/>
            <a:ext cx="9315450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75" dirty="0">
                <a:solidFill>
                  <a:prstClr val="black"/>
                </a:solidFill>
                <a:latin typeface="Gill Sans"/>
                <a:cs typeface="Gill Sans"/>
              </a:rPr>
              <a:t>*http://</a:t>
            </a:r>
            <a:r>
              <a:rPr lang="en-US" sz="1275" dirty="0" err="1">
                <a:solidFill>
                  <a:prstClr val="black"/>
                </a:solidFill>
                <a:latin typeface="Gill Sans"/>
                <a:cs typeface="Gill Sans"/>
              </a:rPr>
              <a:t>www.washingtonpost.com</a:t>
            </a:r>
            <a:r>
              <a:rPr lang="en-US" sz="1275" dirty="0">
                <a:solidFill>
                  <a:prstClr val="black"/>
                </a:solidFill>
                <a:latin typeface="Gill Sans"/>
                <a:cs typeface="Gill Sans"/>
              </a:rPr>
              <a:t>/world/national-security/trade-in-surveillance-technology-raises-worries/2011/11/22/</a:t>
            </a:r>
            <a:r>
              <a:rPr lang="en-US" sz="1275" dirty="0" err="1">
                <a:solidFill>
                  <a:prstClr val="black"/>
                </a:solidFill>
                <a:latin typeface="Gill Sans"/>
                <a:cs typeface="Gill Sans"/>
              </a:rPr>
              <a:t>gIQAFFZOGO_story.html</a:t>
            </a:r>
            <a:endParaRPr lang="en-US" sz="1275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3257550"/>
            <a:ext cx="2257425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300" y="2514600"/>
            <a:ext cx="2381250" cy="390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550" y="4171950"/>
            <a:ext cx="1428750" cy="266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7650" y="2505075"/>
            <a:ext cx="1438275" cy="1438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2150" y="2628900"/>
            <a:ext cx="1307709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1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Examples of Filtering products …</a:t>
            </a:r>
            <a:endParaRPr lang="en-US" sz="2800" dirty="0"/>
          </a:p>
        </p:txBody>
      </p:sp>
      <p:pic>
        <p:nvPicPr>
          <p:cNvPr id="5" name="Picture 2" descr="http://blogs-images.forbes.com/andygreenberg/files/2011/11/blueco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" y="1112993"/>
            <a:ext cx="2296159" cy="1722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adincweb.com/wp-content/uploads/2010/11/bluecoat_products_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320" y="1256420"/>
            <a:ext cx="3220720" cy="17483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xroadsnetworks.com/imgs/netsweep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118"/>
            <a:ext cx="4572000" cy="6949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www.rm.com/_RMVirtual/Media/Images/NetSweeper_Statu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85" y="3835063"/>
            <a:ext cx="2896668" cy="22087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0368" y="5196135"/>
            <a:ext cx="3912865" cy="14123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2463800"/>
            <a:ext cx="4419600" cy="965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1040" y="3429000"/>
            <a:ext cx="1464524" cy="196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6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1.prweb.com/prfiles/2008/10/15/420634/netsweeperlogo.jpg"/>
          <p:cNvSpPr>
            <a:spLocks noChangeAspect="1" noChangeArrowheads="1"/>
          </p:cNvSpPr>
          <p:nvPr/>
        </p:nvSpPr>
        <p:spPr bwMode="auto">
          <a:xfrm>
            <a:off x="1139781" y="4512748"/>
            <a:ext cx="558717" cy="7449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84" y="0"/>
            <a:ext cx="3958190" cy="681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1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1.prweb.com/prfiles/2008/10/15/420634/netsweeperlogo.jpg"/>
          <p:cNvSpPr>
            <a:spLocks noChangeAspect="1" noChangeArrowheads="1"/>
          </p:cNvSpPr>
          <p:nvPr/>
        </p:nvSpPr>
        <p:spPr bwMode="auto">
          <a:xfrm>
            <a:off x="1139781" y="4512748"/>
            <a:ext cx="558717" cy="7449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84" y="0"/>
            <a:ext cx="3958190" cy="68113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210" y="139248"/>
            <a:ext cx="5241678" cy="626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2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64381" cy="534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5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489AF"/>
      </a:accent1>
      <a:accent2>
        <a:srgbClr val="822B9F"/>
      </a:accent2>
      <a:accent3>
        <a:srgbClr val="4A9900"/>
      </a:accent3>
      <a:accent4>
        <a:srgbClr val="D89500"/>
      </a:accent4>
      <a:accent5>
        <a:srgbClr val="E00000"/>
      </a:accent5>
      <a:accent6>
        <a:srgbClr val="990000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489AF"/>
      </a:accent1>
      <a:accent2>
        <a:srgbClr val="822B9F"/>
      </a:accent2>
      <a:accent3>
        <a:srgbClr val="4A9900"/>
      </a:accent3>
      <a:accent4>
        <a:srgbClr val="D89500"/>
      </a:accent4>
      <a:accent5>
        <a:srgbClr val="E00000"/>
      </a:accent5>
      <a:accent6>
        <a:srgbClr val="990000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24450</TotalTime>
  <Words>1292</Words>
  <Application>Microsoft Macintosh PowerPoint</Application>
  <PresentationFormat>On-screen Show (4:3)</PresentationFormat>
  <Paragraphs>317</Paragraphs>
  <Slides>36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 Black</vt:lpstr>
      <vt:lpstr>Calibri</vt:lpstr>
      <vt:lpstr>Corbel</vt:lpstr>
      <vt:lpstr>Courier</vt:lpstr>
      <vt:lpstr>Gill Sans</vt:lpstr>
      <vt:lpstr>Gill Sans MT</vt:lpstr>
      <vt:lpstr>Arial</vt:lpstr>
      <vt:lpstr>Essential</vt:lpstr>
      <vt:lpstr>Office Theme</vt:lpstr>
      <vt:lpstr>1_Office Theme</vt:lpstr>
      <vt:lpstr>CS590B/690B Detecting Network Interference Spring 2018</vt:lpstr>
      <vt:lpstr>Where we are</vt:lpstr>
      <vt:lpstr>What’s next?</vt:lpstr>
      <vt:lpstr>Filtering products…</vt:lpstr>
      <vt:lpstr>Huge market for censorship/surveillance products</vt:lpstr>
      <vt:lpstr>Examples of Filtering products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enforce restrictions?</vt:lpstr>
      <vt:lpstr>Finding suspected installations</vt:lpstr>
      <vt:lpstr>Finding suspected installations</vt:lpstr>
      <vt:lpstr>Finding suspected installations</vt:lpstr>
      <vt:lpstr>Ok … but what to scan for?</vt:lpstr>
      <vt:lpstr>Final set of terms</vt:lpstr>
      <vt:lpstr>Terms used to search scan data</vt:lpstr>
      <vt:lpstr>Verifying that installations are active</vt:lpstr>
      <vt:lpstr>Where we found installations</vt:lpstr>
      <vt:lpstr>OK … so we’ve found an installation</vt:lpstr>
      <vt:lpstr>Our solution</vt:lpstr>
      <vt:lpstr>Confirming censorship</vt:lpstr>
      <vt:lpstr>Confirming censorship</vt:lpstr>
      <vt:lpstr>Confirming censorship</vt:lpstr>
      <vt:lpstr>Results</vt:lpstr>
      <vt:lpstr>What are these products censoring?</vt:lpstr>
      <vt:lpstr>ICLab use case 1: Yemen conflict</vt:lpstr>
      <vt:lpstr>Verifying Netsweeper use in Yemen</vt:lpstr>
      <vt:lpstr>Verifying Netsweeper use in Yemen</vt:lpstr>
      <vt:lpstr>How to fingerprint the censor?</vt:lpstr>
      <vt:lpstr>Detecting injected packets using IP TTL header</vt:lpstr>
      <vt:lpstr>Verifying Netsweeper is returning the HTTP 404 page</vt:lpstr>
      <vt:lpstr>Other techniques …</vt:lpstr>
      <vt:lpstr>Hands On Activity</vt:lpstr>
    </vt:vector>
  </TitlesOfParts>
  <Company>SUNY Stony Brook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Phillipa Gill</dc:creator>
  <cp:lastModifiedBy>Microsoft Office User</cp:lastModifiedBy>
  <cp:revision>261</cp:revision>
  <dcterms:created xsi:type="dcterms:W3CDTF">2014-01-23T15:43:34Z</dcterms:created>
  <dcterms:modified xsi:type="dcterms:W3CDTF">2018-03-26T14:06:45Z</dcterms:modified>
</cp:coreProperties>
</file>