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29"/>
  </p:notesMasterIdLst>
  <p:sldIdLst>
    <p:sldId id="256" r:id="rId2"/>
    <p:sldId id="263" r:id="rId3"/>
    <p:sldId id="339" r:id="rId4"/>
    <p:sldId id="361" r:id="rId5"/>
    <p:sldId id="308" r:id="rId6"/>
    <p:sldId id="359" r:id="rId7"/>
    <p:sldId id="360" r:id="rId8"/>
    <p:sldId id="340" r:id="rId9"/>
    <p:sldId id="341" r:id="rId10"/>
    <p:sldId id="342" r:id="rId11"/>
    <p:sldId id="343" r:id="rId12"/>
    <p:sldId id="344" r:id="rId13"/>
    <p:sldId id="345" r:id="rId14"/>
    <p:sldId id="346" r:id="rId15"/>
    <p:sldId id="347" r:id="rId16"/>
    <p:sldId id="348" r:id="rId17"/>
    <p:sldId id="349" r:id="rId18"/>
    <p:sldId id="350" r:id="rId19"/>
    <p:sldId id="351" r:id="rId20"/>
    <p:sldId id="352" r:id="rId21"/>
    <p:sldId id="353" r:id="rId22"/>
    <p:sldId id="354" r:id="rId23"/>
    <p:sldId id="355" r:id="rId24"/>
    <p:sldId id="356" r:id="rId25"/>
    <p:sldId id="357" r:id="rId26"/>
    <p:sldId id="358" r:id="rId27"/>
    <p:sldId id="32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958" autoAdjust="0"/>
    <p:restoredTop sz="85570" autoAdjust="0"/>
  </p:normalViewPr>
  <p:slideViewPr>
    <p:cSldViewPr snapToGrid="0" snapToObjects="1">
      <p:cViewPr>
        <p:scale>
          <a:sx n="58" d="100"/>
          <a:sy n="58" d="100"/>
        </p:scale>
        <p:origin x="976" y="8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B6AD1B-EB22-0442-9464-530090A09004}" type="datetimeFigureOut">
              <a:rPr lang="en-US" smtClean="0"/>
              <a:t>3/19/18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2B585A-B397-5140-899A-CAF31D000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942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B585A-B397-5140-899A-CAF31D0003C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811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Host-based and ISP based </a:t>
            </a:r>
            <a:r>
              <a:rPr lang="en-US" dirty="0" err="1" smtClean="0"/>
              <a:t>censorshp</a:t>
            </a:r>
            <a:r>
              <a:rPr lang="en-US" dirty="0" smtClean="0"/>
              <a:t> projects</a:t>
            </a:r>
          </a:p>
          <a:p>
            <a:pPr marL="228600" indent="-228600">
              <a:buAutoNum type="arabicPeriod"/>
            </a:pPr>
            <a:r>
              <a:rPr lang="en-US" dirty="0" smtClean="0"/>
              <a:t>Issue</a:t>
            </a:r>
            <a:r>
              <a:rPr lang="en-US" baseline="0" dirty="0" smtClean="0"/>
              <a:t> queries with Falun until a RST was received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TTLs (with open TCP connection)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Helps them find keywords that are likely to be blocked for probing</a:t>
            </a:r>
          </a:p>
          <a:p>
            <a:pPr marL="228600" indent="-228600">
              <a:buAutoNum type="arabicPeriod"/>
            </a:pPr>
            <a:r>
              <a:rPr lang="en-US" dirty="0" smtClean="0"/>
              <a:t>Querying keywords takes too long; not exhaustive</a:t>
            </a:r>
          </a:p>
          <a:p>
            <a:pPr marL="228600" indent="-228600">
              <a:buAutoNum type="arabicPeriod"/>
            </a:pPr>
            <a:r>
              <a:rPr lang="en-US" dirty="0" smtClean="0"/>
              <a:t>Mapping where censorship happens in China</a:t>
            </a:r>
          </a:p>
          <a:p>
            <a:pPr marL="228600" indent="-228600">
              <a:buAutoNum type="arabicPeriod"/>
            </a:pPr>
            <a:r>
              <a:rPr lang="en-US" dirty="0" smtClean="0"/>
              <a:t>Map</a:t>
            </a:r>
            <a:r>
              <a:rPr lang="en-US" baseline="0" dirty="0" smtClean="0"/>
              <a:t> out </a:t>
            </a:r>
            <a:r>
              <a:rPr lang="en-US" baseline="0" dirty="0" err="1" smtClean="0"/>
              <a:t>chinese</a:t>
            </a:r>
            <a:r>
              <a:rPr lang="en-US" baseline="0" dirty="0" smtClean="0"/>
              <a:t> AS-topology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Get Ases from APNIC, prefixes from BGP, </a:t>
            </a:r>
            <a:r>
              <a:rPr lang="en-US" baseline="0" dirty="0" err="1" smtClean="0"/>
              <a:t>traceroute</a:t>
            </a:r>
            <a:r>
              <a:rPr lang="en-US" baseline="0" dirty="0" smtClean="0"/>
              <a:t> to these prefixes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In border ASes for CNC group but in the provinces for </a:t>
            </a:r>
            <a:r>
              <a:rPr lang="en-US" baseline="0" dirty="0" err="1" smtClean="0"/>
              <a:t>Ctelecom</a:t>
            </a: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dirty="0" smtClean="0"/>
              <a:t>Facilitate blocking intra-country traffic, avoid bottlenecks on </a:t>
            </a:r>
            <a:r>
              <a:rPr lang="en-US" smtClean="0"/>
              <a:t>international links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B585A-B397-5140-899A-CAF31D0003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097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B585A-B397-5140-899A-CAF31D0003C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696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/>
              <a:pPr/>
              <a:t>March 19,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F9E-604E-4343-9F29-EF72E8231CAD}" type="datetime4">
              <a:rPr lang="en-US" smtClean="0"/>
              <a:pPr/>
              <a:t>March 19,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E1CE-37F8-4102-8DF9-852A0A51F293}" type="datetime4">
              <a:rPr lang="en-US" smtClean="0"/>
              <a:pPr/>
              <a:t>March 19,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March 19,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3BA-01FC-4367-B6F3-ABB2645D55F1}" type="datetime4">
              <a:rPr lang="en-US" smtClean="0"/>
              <a:pPr/>
              <a:t>March 19, 2018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257028"/>
            <a:ext cx="3798107" cy="47258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5945" y="1257028"/>
            <a:ext cx="3797042" cy="472588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March 19,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DA29-3CBE-48EA-92AE-A996835462BA}" type="datetime4">
              <a:rPr lang="en-US" smtClean="0"/>
              <a:pPr/>
              <a:t>March 19, 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C054-3869-4501-B163-1BBFDE8DCE04}" type="datetime4">
              <a:rPr lang="en-US" smtClean="0"/>
              <a:pPr/>
              <a:t>March 19,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/>
              <a:pPr/>
              <a:t>March 19, 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March 19,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A923-9BEE-48CE-9F28-5B525F399BAD}" type="datetime4">
              <a:rPr lang="en-US" smtClean="0"/>
              <a:pPr/>
              <a:t>March 19,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105786" cy="6722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112993"/>
            <a:ext cx="8105787" cy="5013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March 19,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washingtonpost.com/news/to-your-health/wp/2014/03/19/a-better-flu-tracker-using-twitter-not-google/?utm_term=.60820416353b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hina-chats.net/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hina-chats.net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0b4af6cdc2f0c5998459-c0245c5c937c5dedcca3f1764ecc9b2f.r43.cf2.rackcdn.com/12385-foci13-verkamp.pdf" TargetMode="External"/><Relationship Id="rId4" Type="http://schemas.openxmlformats.org/officeDocument/2006/relationships/hyperlink" Target="http://xxx.tau.ac.il/pdf/1303.0597v1.pdf" TargetMode="External"/><Relationship Id="rId5" Type="http://schemas.openxmlformats.org/officeDocument/2006/relationships/hyperlink" Target="http://www.ccs.neu.edu/home/cbw/pdf/weibo-cosn13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cir.org/vern/papers/kremlin-bots.leet11.pdf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rsf.org/en/news/dictators-can-thank-twitter-its-new-censorship-policy" TargetMode="External"/><Relationship Id="rId3" Type="http://schemas.openxmlformats.org/officeDocument/2006/relationships/hyperlink" Target="https://www.forbes.com/sites/kalevleetaru/2018/01/12/is-twitter-really-censoring-free-speech/#1e19e02165f5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lumendatabase.org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CS590B/690B</a:t>
            </a:r>
            <a:br>
              <a:rPr lang="en-US" sz="3600" dirty="0" smtClean="0"/>
            </a:br>
            <a:r>
              <a:rPr lang="en-US" sz="3600" dirty="0" smtClean="0"/>
              <a:t>Detecting network interference</a:t>
            </a:r>
            <a:br>
              <a:rPr lang="en-US" sz="3600" dirty="0" smtClean="0"/>
            </a:br>
            <a:r>
              <a:rPr lang="en-US" sz="3600" dirty="0" smtClean="0"/>
              <a:t>(Spring 2018)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746500"/>
            <a:ext cx="8057237" cy="2387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Lecture </a:t>
            </a:r>
            <a:r>
              <a:rPr lang="en-US" dirty="0" smtClean="0"/>
              <a:t>11</a:t>
            </a:r>
            <a:endParaRPr lang="en-US" dirty="0" smtClean="0"/>
          </a:p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0730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Identifying automated accounts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Of the 46K accounts tweeting these 20 </a:t>
            </a:r>
            <a:r>
              <a:rPr lang="en-US" dirty="0" err="1" smtClean="0"/>
              <a:t>hashtags</a:t>
            </a:r>
            <a:r>
              <a:rPr lang="en-US" dirty="0" smtClean="0"/>
              <a:t>, 24K had been suspended by Twitter’s spam detection algorithm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1.6K additional accounts are included since they include similar looking e-mails and were created at the same time as many of the spam accounts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Analysis of the incident in three components: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Tweets before/during the incident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Account creation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IP addresses used to access Twitter</a:t>
            </a:r>
          </a:p>
        </p:txBody>
      </p:sp>
    </p:spTree>
    <p:extLst>
      <p:ext uri="{BB962C8B-B14F-4D97-AF65-F5344CB8AC3E}">
        <p14:creationId xmlns:p14="http://schemas.microsoft.com/office/powerpoint/2010/main" val="1997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9440"/>
            <a:ext cx="4737100" cy="2882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Tweets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440K tweets targeting the 20 </a:t>
            </a:r>
            <a:r>
              <a:rPr lang="en-US" dirty="0" err="1" smtClean="0"/>
              <a:t>hashtags</a:t>
            </a:r>
            <a:endParaRPr lang="en-US" dirty="0" smtClean="0"/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Up to 1.8K tweets per minute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760" y="3926840"/>
            <a:ext cx="4876800" cy="2921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15841" y="2733040"/>
            <a:ext cx="4124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Spam accounts were active for many fewer days.</a:t>
            </a:r>
          </a:p>
          <a:p>
            <a:r>
              <a:rPr lang="en-US" dirty="0" smtClean="0"/>
              <a:t>Sporadic periods of activity starting in May 2011.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94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accounts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Bot accounts tended to have </a:t>
            </a:r>
            <a:r>
              <a:rPr lang="en-US" dirty="0" err="1" smtClean="0"/>
              <a:t>mail.ru</a:t>
            </a:r>
            <a:r>
              <a:rPr lang="en-US" dirty="0" smtClean="0"/>
              <a:t> e-mail addresses (99.5%)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Four “types” of account names used.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These heuristics/</a:t>
            </a:r>
            <a:r>
              <a:rPr lang="en-US" dirty="0" err="1" smtClean="0"/>
              <a:t>reg</a:t>
            </a:r>
            <a:r>
              <a:rPr lang="en-US" dirty="0" smtClean="0"/>
              <a:t>-exes allow them to identify nearly 1M more spam accounts 80% of which haven’t been identified by Twitter algorithm yet.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3162300"/>
            <a:ext cx="88773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50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Ips</a:t>
            </a:r>
            <a:r>
              <a:rPr lang="en-US" dirty="0" smtClean="0"/>
              <a:t> registering accounts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47861" b="-4786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0629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Relevant vs. </a:t>
            </a:r>
            <a:r>
              <a:rPr lang="en-US" dirty="0" err="1" smtClean="0"/>
              <a:t>realtime</a:t>
            </a:r>
            <a:r>
              <a:rPr lang="en-US" dirty="0" smtClean="0"/>
              <a:t> search results makes a difference 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Relevance based searches return 53% fewer spam tweets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Taking 5 most recent relevant tweets results in 64% fewer spam tweets.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Social graph + interests can help search mitigate message dilution attacks.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47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incidents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Five incidents, one theme.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4325"/>
            <a:ext cx="9144000" cy="12301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226" y="2715260"/>
            <a:ext cx="7731760" cy="409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29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/>
              <a:t>Reading 2: Social </a:t>
            </a:r>
            <a:r>
              <a:rPr lang="en-US" sz="2800" dirty="0" smtClean="0"/>
              <a:t>media censorship in china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Western online social networks (OSNs) blocked 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…local alternatives provided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These local alternatives provide censors with a tighter rein on the content that is posted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…since these products are in their jurisdiction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62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Social media in china</a:t>
            </a:r>
            <a:endParaRPr lang="en-US" sz="2800" dirty="0"/>
          </a:p>
        </p:txBody>
      </p:sp>
      <p:pic>
        <p:nvPicPr>
          <p:cNvPr id="5" name="Content Placeholder 4" descr="Screen Shot 2014-03-11 at 3.44.21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865" r="-34865"/>
          <a:stretch>
            <a:fillRect/>
          </a:stretch>
        </p:blipFill>
        <p:spPr>
          <a:xfrm>
            <a:off x="-721428" y="1041718"/>
            <a:ext cx="10208964" cy="6314122"/>
          </a:xfrm>
        </p:spPr>
      </p:pic>
    </p:spTree>
    <p:extLst>
      <p:ext uri="{BB962C8B-B14F-4D97-AF65-F5344CB8AC3E}">
        <p14:creationId xmlns:p14="http://schemas.microsoft.com/office/powerpoint/2010/main" val="52060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Social media in china</a:t>
            </a:r>
            <a:endParaRPr lang="en-US" sz="2800" dirty="0"/>
          </a:p>
        </p:txBody>
      </p:sp>
      <p:pic>
        <p:nvPicPr>
          <p:cNvPr id="4" name="Content Placeholder 3" descr="Screen Shot 2014-03-11 at 3.46.53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338" b="-193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0689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err="1" smtClean="0"/>
              <a:t>Weibo</a:t>
            </a:r>
            <a:r>
              <a:rPr lang="en-US" sz="2800" dirty="0" smtClean="0"/>
              <a:t> is a popular subject for research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Velocity of censorship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Identifying “sensitive users”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Users who post about 25 previously-banned keywords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Anyone these users </a:t>
            </a:r>
            <a:r>
              <a:rPr lang="en-US" dirty="0" err="1" smtClean="0"/>
              <a:t>retweet</a:t>
            </a:r>
            <a:r>
              <a:rPr lang="en-US" dirty="0" smtClean="0"/>
              <a:t> at least 5 times was potentially sensitive</a:t>
            </a:r>
          </a:p>
          <a:p>
            <a:pPr marL="1485900" lvl="2" indent="-342900">
              <a:buFont typeface="Arial"/>
              <a:buChar char="•"/>
            </a:pPr>
            <a:r>
              <a:rPr lang="en-US" dirty="0" smtClean="0"/>
              <a:t>Monitored these users until they had 5 posts remove then added them to the set of ``sensitive’’ users.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15 days of this process: 3.5K users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4.5K post deletions per day for these users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~12% of posts from sensitive users deleted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~1 minute granularity on monitoring these users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err="1" smtClean="0"/>
              <a:t>Weibo</a:t>
            </a:r>
            <a:r>
              <a:rPr lang="en-US" dirty="0" smtClean="0"/>
              <a:t> accounts + 300 Tor circuits needed to accomplish this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69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we 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Social nets for flu tracking:</a:t>
            </a:r>
          </a:p>
          <a:p>
            <a:r>
              <a:rPr lang="en-US" dirty="0">
                <a:hlinkClick r:id="rId2"/>
              </a:rPr>
              <a:t>https://www.washingtonpost.com/news/to-your-health/wp/2014/03/19/a-better-flu-tracker-using-twitter-not-google/?utm_term=.</a:t>
            </a:r>
            <a:r>
              <a:rPr lang="en-US" dirty="0" smtClean="0">
                <a:hlinkClick r:id="rId2"/>
              </a:rPr>
              <a:t>60820416353b</a:t>
            </a:r>
            <a:r>
              <a:rPr lang="en-US" dirty="0" smtClean="0"/>
              <a:t>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Last </a:t>
            </a:r>
            <a:r>
              <a:rPr lang="en-US" dirty="0" smtClean="0"/>
              <a:t>time: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Case </a:t>
            </a:r>
            <a:r>
              <a:rPr lang="en-US" dirty="0" smtClean="0"/>
              <a:t>studies: China + Iran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Midterm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A2 was due last night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A3 due Friday (trace analysis with </a:t>
            </a:r>
            <a:r>
              <a:rPr lang="en-US" dirty="0"/>
              <a:t>W</a:t>
            </a:r>
            <a:r>
              <a:rPr lang="en-US" dirty="0" smtClean="0"/>
              <a:t>ireshark + Q&amp;A)</a:t>
            </a: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Questions?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83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deletions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“general deletion” – when a query for a post results in “post does not exist”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“permission-denied deletion”/”system deletion” – when the query results in a “permission denied” error code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Relation of posts: if A is a repost of B; A is the “Child post” and B is the “parent post”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82% of deletions are of child posts; 75% have pictures either in the child or parent post.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Deletions happen fast: 30% within 30 minutes, 90% within a day.</a:t>
            </a:r>
          </a:p>
        </p:txBody>
      </p:sp>
    </p:spTree>
    <p:extLst>
      <p:ext uri="{BB962C8B-B14F-4D97-AF65-F5344CB8AC3E}">
        <p14:creationId xmlns:p14="http://schemas.microsoft.com/office/powerpoint/2010/main" val="182316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Factors that impact this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Keyword lists of content to block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Certain users targeted for blocking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Users with more deletions are deleted faster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Reposts of an original post deleted at the same time as the original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5945" y="1395444"/>
            <a:ext cx="4137660" cy="471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57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 of censorship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7248" b="-7248"/>
          <a:stretch>
            <a:fillRect/>
          </a:stretch>
        </p:blipFill>
        <p:spPr/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10258" b="-10258"/>
          <a:stretch>
            <a:fillRect/>
          </a:stretch>
        </p:blipFill>
        <p:spPr/>
      </p:pic>
      <p:sp>
        <p:nvSpPr>
          <p:cNvPr id="7" name="TextBox 6"/>
          <p:cNvSpPr txBox="1"/>
          <p:nvPr/>
        </p:nvSpPr>
        <p:spPr>
          <a:xfrm>
            <a:off x="1168400" y="5803314"/>
            <a:ext cx="69928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Less censorship when censorship workforce is likely off (nighttime)</a:t>
            </a:r>
          </a:p>
          <a:p>
            <a:r>
              <a:rPr lang="en-US" dirty="0" smtClean="0"/>
              <a:t>Early morning posts live longer as the censors catch 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08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Weibo</a:t>
            </a:r>
            <a:r>
              <a:rPr lang="en-US" dirty="0" smtClean="0"/>
              <a:t> filtering mechanisms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Proactive filtering: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Explicit filtering: user is notified that their post cannot be posted because of sensitive content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Implicit filtering: user is notified that post is delayed because of “server data synchronization” seems to suggest post is delayed until it can be manually checked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Camouflaged posts: user can see the post, but other users cannot</a:t>
            </a:r>
          </a:p>
          <a:p>
            <a:r>
              <a:rPr lang="en-US" dirty="0" smtClean="0"/>
              <a:t>Retroactive filtering: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Removing reposts 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Retroactive keyword filtering (spike in deletion of posts with a given keyword)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User monitoring (users with many deletions get deleted fast)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Account closures (10% of sensitive users had accounts closed)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Search filtering (cannot search for certain words)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Sensitive topics appear to be filtered fro the public timeline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92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Evolving topics and word choice on </a:t>
            </a:r>
            <a:r>
              <a:rPr lang="en-US" sz="2800" dirty="0" err="1" smtClean="0"/>
              <a:t>Weibo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Gathering tweets from 280K politically active </a:t>
            </a:r>
            <a:r>
              <a:rPr lang="en-US" dirty="0" err="1" smtClean="0"/>
              <a:t>Weibo</a:t>
            </a:r>
            <a:r>
              <a:rPr lang="en-US" dirty="0" smtClean="0"/>
              <a:t> users for 44 days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NLP for trending topics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Censorship per topic varies with up to 82% censorship for some topics.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5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Users are resourceful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9264" b="-92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6632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Hands on activity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Explore China Chats data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Study done by U New Mexico + The Citizen Lab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Monitoring keyword lists used by two Chinese Chat Clients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TOM Skype ; SINA UC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hlinkClick r:id="rId2"/>
              </a:rPr>
              <a:t>https://china-chats.net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56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Hands on activity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Explore China Chats data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Study done by U New Mexico + The Citizen Lab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Monitoring keyword lists used by two Chinese Chat Clients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TOM Skype ; SINA UC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hlinkClick r:id="rId2"/>
              </a:rPr>
              <a:t>https://china-chats.net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39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your knowledge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was the goal of the PAM 2011 paper?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was a necessary first step that paper had to take?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How did they go about this?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Where did they find censors located?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Why would censors be distributed across the provinces?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Describe the Great Cannon and how it operates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3764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your knowledge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were the Green Dam and Blue Dam projects?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How did Concept Doppler test for blocking by the GFW?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How did Concept Doppler localize the Chinese censor?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How does LSA help Concept Doppler?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are challenges/limitations of Concept Doppler?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was the goal of the second reading?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was a necessary first step that paper had to take?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How did they go about this?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Where did they find censors located?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Why would censors be distributed across the provinces?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7283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Censorship + Social Media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Twitter spam for political censorship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>
                <a:hlinkClick r:id="rId2"/>
              </a:rPr>
              <a:t>http://www.icir.org/vern/papers/kremlin-bots.leet11.</a:t>
            </a:r>
            <a:r>
              <a:rPr lang="en-US" dirty="0" smtClean="0">
                <a:hlinkClick r:id="rId2"/>
              </a:rPr>
              <a:t>pdf</a:t>
            </a:r>
            <a:r>
              <a:rPr lang="en-US" dirty="0" smtClean="0"/>
              <a:t> 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>
                <a:hlinkClick r:id="rId3"/>
              </a:rPr>
              <a:t>http://0b4af6cdc2f0c5998459-c0245c5c937c5dedcca3f1764ecc9b2f.r43.cf2.rackcdn.com/12385-foci13-</a:t>
            </a:r>
            <a:r>
              <a:rPr lang="en-US" dirty="0" smtClean="0">
                <a:hlinkClick r:id="rId3"/>
              </a:rPr>
              <a:t>verkamp.pdf</a:t>
            </a:r>
            <a:r>
              <a:rPr lang="en-US" dirty="0" smtClean="0"/>
              <a:t> 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Censorship on </a:t>
            </a:r>
            <a:r>
              <a:rPr lang="en-US" dirty="0" err="1" smtClean="0"/>
              <a:t>Weibo</a:t>
            </a:r>
            <a:endParaRPr lang="en-US" dirty="0" smtClean="0"/>
          </a:p>
          <a:p>
            <a:pPr marL="800100" lvl="1" indent="-342900">
              <a:buFont typeface="Arial"/>
              <a:buChar char="•"/>
            </a:pPr>
            <a:r>
              <a:rPr lang="en-US" dirty="0">
                <a:hlinkClick r:id="rId4"/>
              </a:rPr>
              <a:t>http://xxx.tau.ac.il/pdf/1303.0597v1.</a:t>
            </a:r>
            <a:r>
              <a:rPr lang="en-US" dirty="0" smtClean="0">
                <a:hlinkClick r:id="rId4"/>
              </a:rPr>
              <a:t>pdf</a:t>
            </a:r>
            <a:endParaRPr lang="en-US" dirty="0" smtClean="0"/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hlinkClick r:id="rId5"/>
              </a:rPr>
              <a:t>http</a:t>
            </a:r>
            <a:r>
              <a:rPr lang="en-US" dirty="0">
                <a:hlinkClick r:id="rId5"/>
              </a:rPr>
              <a:t>://www.ccs.neu.edu/home/cbw/pdf/weibo-cosn13.</a:t>
            </a:r>
            <a:r>
              <a:rPr lang="en-US" dirty="0" smtClean="0">
                <a:hlinkClick r:id="rId5"/>
              </a:rPr>
              <a:t>pdf</a:t>
            </a:r>
            <a:endParaRPr lang="en-US" dirty="0" smtClean="0"/>
          </a:p>
          <a:p>
            <a:pPr marL="800100" lvl="1" indent="-342900">
              <a:buFont typeface="Arial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4734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OSN censorship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12993"/>
            <a:ext cx="8105787" cy="5745007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/>
              <a:t>OSN = online social network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“Layer 8 censorship”</a:t>
            </a:r>
            <a:endParaRPr lang="is-IS" dirty="0" smtClean="0"/>
          </a:p>
          <a:p>
            <a:pPr marL="800100" lvl="1" indent="-342900">
              <a:buFont typeface="Arial" charset="0"/>
              <a:buChar char="•"/>
            </a:pPr>
            <a:r>
              <a:rPr lang="is-IS" dirty="0" smtClean="0"/>
              <a:t>Control the social network, perform in house filtering </a:t>
            </a:r>
          </a:p>
          <a:p>
            <a:pPr marL="1485900" lvl="2" indent="-342900">
              <a:buFont typeface="Arial" charset="0"/>
              <a:buChar char="•"/>
            </a:pPr>
            <a:r>
              <a:rPr lang="is-IS" dirty="0" smtClean="0"/>
              <a:t>E.g., China: Weibo, Renren, etc.</a:t>
            </a:r>
          </a:p>
          <a:p>
            <a:pPr marL="800100" lvl="1" indent="-342900">
              <a:buFont typeface="Arial" charset="0"/>
              <a:buChar char="•"/>
            </a:pPr>
            <a:r>
              <a:rPr lang="is-IS" dirty="0" smtClean="0"/>
              <a:t>Get social network to cooperate with take down requests</a:t>
            </a:r>
          </a:p>
          <a:p>
            <a:pPr marL="1485900" lvl="2" indent="-342900">
              <a:buFont typeface="Arial" charset="0"/>
              <a:buChar char="•"/>
            </a:pPr>
            <a:r>
              <a:rPr lang="is-IS" dirty="0" smtClean="0"/>
              <a:t>E.g., twitter </a:t>
            </a:r>
          </a:p>
          <a:p>
            <a:pPr marL="1485900" lvl="2" indent="-342900">
              <a:buFont typeface="Arial" charset="0"/>
              <a:buChar char="•"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rsf.org/en/news/dictators-can-thank-twitter-its-new-censorship-policy</a:t>
            </a:r>
            <a:r>
              <a:rPr lang="en-US" dirty="0" smtClean="0"/>
              <a:t> </a:t>
            </a:r>
            <a:endParaRPr lang="is-IS" dirty="0" smtClean="0"/>
          </a:p>
          <a:p>
            <a:pPr marL="800100" lvl="1" indent="-342900">
              <a:buFont typeface="Arial" charset="0"/>
              <a:buChar char="•"/>
            </a:pPr>
            <a:r>
              <a:rPr lang="is-IS" dirty="0" smtClean="0"/>
              <a:t>Social network itself can influence what is shown</a:t>
            </a:r>
          </a:p>
          <a:p>
            <a:pPr marL="1485900" lvl="2" indent="-342900">
              <a:buFont typeface="Arial" charset="0"/>
              <a:buChar char="•"/>
            </a:pPr>
            <a:r>
              <a:rPr lang="en-US" dirty="0" smtClean="0"/>
              <a:t>E</a:t>
            </a:r>
            <a:r>
              <a:rPr lang="is-IS" dirty="0" smtClean="0"/>
              <a:t>.g., </a:t>
            </a:r>
            <a:r>
              <a:rPr lang="en-US" dirty="0">
                <a:hlinkClick r:id="rId3"/>
              </a:rPr>
              <a:t>https://www.forbes.com/sites/kalevleetaru/2018/01/12/is-twitter-really-censoring-free-speech/#</a:t>
            </a:r>
            <a:r>
              <a:rPr lang="en-US" dirty="0" smtClean="0">
                <a:hlinkClick r:id="rId3"/>
              </a:rPr>
              <a:t>1e19e02165f5</a:t>
            </a:r>
            <a:endParaRPr lang="en-US" dirty="0" smtClean="0"/>
          </a:p>
          <a:p>
            <a:pPr marL="1485900" lvl="2" indent="-342900">
              <a:buFont typeface="Arial" charset="0"/>
              <a:buChar char="•"/>
            </a:pPr>
            <a:r>
              <a:rPr lang="en-US" dirty="0" smtClean="0"/>
              <a:t>“Filter bubble” 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 smtClean="0"/>
              <a:t>Spam + drown out conversation</a:t>
            </a:r>
          </a:p>
          <a:p>
            <a:pPr marL="1485900" lvl="2" indent="-342900">
              <a:buFont typeface="Arial" charset="0"/>
              <a:buChar char="•"/>
            </a:pPr>
            <a:r>
              <a:rPr lang="en-US" dirty="0" smtClean="0"/>
              <a:t>E.g., today’s reading </a:t>
            </a:r>
          </a:p>
          <a:p>
            <a:pPr marL="1485900" lvl="2" indent="-342900">
              <a:buFont typeface="Arial" charset="0"/>
              <a:buChar char="•"/>
            </a:pPr>
            <a:r>
              <a:rPr lang="en-US" dirty="0" err="1" smtClean="0"/>
              <a:t>Astroturfing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22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718"/>
            <a:ext cx="8562986" cy="6722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Aside: How to study take downs?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/>
              <a:t>Groups working to track government take down requests 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“Transparency reports” of companies 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lumendatabase.org</a:t>
            </a:r>
            <a:r>
              <a:rPr lang="en-US" dirty="0" smtClean="0"/>
              <a:t> </a:t>
            </a:r>
          </a:p>
          <a:p>
            <a:pPr marL="342900" indent="-342900">
              <a:buFont typeface="Arial" charset="0"/>
              <a:buChar char="•"/>
            </a:pPr>
            <a:endParaRPr lang="en-US" dirty="0" smtClean="0"/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Try to get content taken down + measure speed etc.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 smtClean="0"/>
              <a:t>We tried this </a:t>
            </a:r>
            <a:r>
              <a:rPr lang="is-IS" dirty="0" smtClean="0"/>
              <a:t>… could not get content taken down :P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6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reading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Adapting Social Spam Infrastructure for Political Censorship. 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Relevant concepts:</a:t>
            </a:r>
          </a:p>
          <a:p>
            <a:pPr marL="800100" lvl="1" indent="-342900">
              <a:buFont typeface="Arial"/>
              <a:buChar char="•"/>
            </a:pPr>
            <a:r>
              <a:rPr lang="en-US" b="1" dirty="0" smtClean="0"/>
              <a:t>Diluting </a:t>
            </a:r>
            <a:r>
              <a:rPr lang="en-US" b="1" dirty="0" err="1" smtClean="0"/>
              <a:t>hashtag</a:t>
            </a:r>
            <a:r>
              <a:rPr lang="en-US" b="1" dirty="0" smtClean="0"/>
              <a:t> content</a:t>
            </a:r>
            <a:r>
              <a:rPr lang="en-US" dirty="0" smtClean="0"/>
              <a:t>: injecting bogus messages containing the given </a:t>
            </a:r>
            <a:r>
              <a:rPr lang="en-US" dirty="0" err="1" smtClean="0"/>
              <a:t>hashtag</a:t>
            </a:r>
            <a:r>
              <a:rPr lang="en-US" dirty="0" smtClean="0"/>
              <a:t> to drown out legitimate messages</a:t>
            </a:r>
          </a:p>
          <a:p>
            <a:pPr marL="800100" lvl="1" indent="-342900">
              <a:buFont typeface="Arial"/>
              <a:buChar char="•"/>
            </a:pPr>
            <a:r>
              <a:rPr lang="en-US" b="1" dirty="0" smtClean="0"/>
              <a:t>Social network abuse detection: </a:t>
            </a:r>
            <a:r>
              <a:rPr lang="en-US" dirty="0" smtClean="0"/>
              <a:t>Many strategies for identifying </a:t>
            </a:r>
            <a:r>
              <a:rPr lang="en-US" i="1" dirty="0" err="1" smtClean="0"/>
              <a:t>sybil</a:t>
            </a:r>
            <a:r>
              <a:rPr lang="en-US" i="1" dirty="0" smtClean="0"/>
              <a:t> </a:t>
            </a:r>
            <a:r>
              <a:rPr lang="en-US" dirty="0" smtClean="0"/>
              <a:t>accounts in online social networks (e.g., social graph, distribution of posts, properties of the account). </a:t>
            </a:r>
          </a:p>
          <a:p>
            <a:pPr marL="1485900" lvl="2" indent="-342900">
              <a:buFont typeface="Arial"/>
              <a:buChar char="•"/>
            </a:pPr>
            <a:r>
              <a:rPr lang="en-US" dirty="0" smtClean="0"/>
              <a:t>This paper relies on Twitter’s internal spam detector: based on frequent formation of relationships, posting duplicate content, posting to multiple </a:t>
            </a:r>
            <a:r>
              <a:rPr lang="en-US" dirty="0" err="1" smtClean="0"/>
              <a:t>hashtags</a:t>
            </a:r>
            <a:r>
              <a:rPr lang="en-US" dirty="0" smtClean="0"/>
              <a:t>, misleading content to trending topics.</a:t>
            </a:r>
          </a:p>
          <a:p>
            <a:pPr marL="800100" lvl="1" indent="-342900">
              <a:buFont typeface="Arial"/>
              <a:buChar char="•"/>
            </a:pPr>
            <a:r>
              <a:rPr lang="en-US" b="1" dirty="0" smtClean="0"/>
              <a:t>Spam-as-a-Service: </a:t>
            </a:r>
            <a:r>
              <a:rPr lang="en-US" dirty="0" smtClean="0"/>
              <a:t>marketplaces where parties can sell and trade resources (</a:t>
            </a:r>
            <a:r>
              <a:rPr lang="en-US" dirty="0" err="1" smtClean="0"/>
              <a:t>eg</a:t>
            </a:r>
            <a:r>
              <a:rPr lang="en-US" dirty="0" smtClean="0"/>
              <a:t>., e-mail addresses, fraudulent accounts, proxies, compromised hosts, etc.)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77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identifying automated accounts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Identify all accounts that post a tweet containing #</a:t>
            </a:r>
            <a:r>
              <a:rPr lang="ru-RU" dirty="0" smtClean="0"/>
              <a:t>триумфальная</a:t>
            </a:r>
            <a:r>
              <a:rPr lang="en-US" dirty="0" smtClean="0"/>
              <a:t> between Dec. 5-6, 2011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This tag was previously reported to be a </a:t>
            </a:r>
            <a:r>
              <a:rPr lang="en-US" dirty="0" smtClean="0"/>
              <a:t>target </a:t>
            </a:r>
            <a:r>
              <a:rPr lang="en-US" dirty="0" smtClean="0"/>
              <a:t>of spam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To identify additional </a:t>
            </a:r>
            <a:r>
              <a:rPr lang="en-US" dirty="0" err="1" smtClean="0"/>
              <a:t>hashtags</a:t>
            </a:r>
            <a:r>
              <a:rPr lang="en-US" dirty="0" smtClean="0"/>
              <a:t>: Look at </a:t>
            </a:r>
            <a:r>
              <a:rPr lang="en-US" dirty="0" err="1" smtClean="0"/>
              <a:t>hashtags</a:t>
            </a:r>
            <a:r>
              <a:rPr lang="en-US" dirty="0" smtClean="0"/>
              <a:t> posted by this set of users during the Dec 5-6 time window with at least 1,500 participants. 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In total 20 </a:t>
            </a:r>
            <a:r>
              <a:rPr lang="en-US" dirty="0" err="1" smtClean="0"/>
              <a:t>hashtags</a:t>
            </a:r>
            <a:r>
              <a:rPr lang="en-US" dirty="0" smtClean="0"/>
              <a:t> posted by 46k accounts</a:t>
            </a:r>
          </a:p>
          <a:p>
            <a:pPr marL="800100" lvl="1" indent="-342900">
              <a:buFont typeface="Arial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0" y="3962400"/>
            <a:ext cx="3771900" cy="25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02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16537</TotalTime>
  <Words>1358</Words>
  <Application>Microsoft Macintosh PowerPoint</Application>
  <PresentationFormat>On-screen Show (4:3)</PresentationFormat>
  <Paragraphs>170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 Black</vt:lpstr>
      <vt:lpstr>Calibri</vt:lpstr>
      <vt:lpstr>Arial</vt:lpstr>
      <vt:lpstr>Essential</vt:lpstr>
      <vt:lpstr>CS590B/690B Detecting network interference (Spring 2018)</vt:lpstr>
      <vt:lpstr>Where we are</vt:lpstr>
      <vt:lpstr>Test your knowledge</vt:lpstr>
      <vt:lpstr>Test your knowledge</vt:lpstr>
      <vt:lpstr>Today </vt:lpstr>
      <vt:lpstr>OSN censorship</vt:lpstr>
      <vt:lpstr>Aside: How to study take downs?</vt:lpstr>
      <vt:lpstr>Related reading 1</vt:lpstr>
      <vt:lpstr>identifying automated accounts</vt:lpstr>
      <vt:lpstr>Identifying automated accounts</vt:lpstr>
      <vt:lpstr>Tweets</vt:lpstr>
      <vt:lpstr>accounts</vt:lpstr>
      <vt:lpstr>Ips registering accounts</vt:lpstr>
      <vt:lpstr>impact</vt:lpstr>
      <vt:lpstr>Other incidents</vt:lpstr>
      <vt:lpstr>Reading 2: Social media censorship in china</vt:lpstr>
      <vt:lpstr>Social media in china</vt:lpstr>
      <vt:lpstr>Social media in china</vt:lpstr>
      <vt:lpstr>Weibo is a popular subject for research</vt:lpstr>
      <vt:lpstr>Types of deletions</vt:lpstr>
      <vt:lpstr>Factors that impact this rate</vt:lpstr>
      <vt:lpstr>Speed of censorship</vt:lpstr>
      <vt:lpstr>Weibo filtering mechanisms</vt:lpstr>
      <vt:lpstr>Evolving topics and word choice on Weibo</vt:lpstr>
      <vt:lpstr>Users are resourceful </vt:lpstr>
      <vt:lpstr>Hands on activity </vt:lpstr>
      <vt:lpstr>Hands on activity </vt:lpstr>
    </vt:vector>
  </TitlesOfParts>
  <Company>SUNY Stony Brook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Phillipa Gill</dc:creator>
  <cp:lastModifiedBy>Microsoft Office User</cp:lastModifiedBy>
  <cp:revision>265</cp:revision>
  <dcterms:created xsi:type="dcterms:W3CDTF">2014-01-23T15:43:34Z</dcterms:created>
  <dcterms:modified xsi:type="dcterms:W3CDTF">2018-03-19T16:12:00Z</dcterms:modified>
</cp:coreProperties>
</file>