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8"/>
  </p:notesMasterIdLst>
  <p:sldIdLst>
    <p:sldId id="256" r:id="rId2"/>
    <p:sldId id="355" r:id="rId3"/>
    <p:sldId id="263" r:id="rId4"/>
    <p:sldId id="264" r:id="rId5"/>
    <p:sldId id="262" r:id="rId6"/>
    <p:sldId id="308" r:id="rId7"/>
    <p:sldId id="309" r:id="rId8"/>
    <p:sldId id="310" r:id="rId9"/>
    <p:sldId id="315" r:id="rId10"/>
    <p:sldId id="311" r:id="rId11"/>
    <p:sldId id="312" r:id="rId12"/>
    <p:sldId id="313" r:id="rId13"/>
    <p:sldId id="328" r:id="rId14"/>
    <p:sldId id="329" r:id="rId15"/>
    <p:sldId id="354" r:id="rId16"/>
    <p:sldId id="32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958" autoAdjust="0"/>
    <p:restoredTop sz="82970" autoAdjust="0"/>
  </p:normalViewPr>
  <p:slideViewPr>
    <p:cSldViewPr snapToGrid="0" snapToObjects="1">
      <p:cViewPr>
        <p:scale>
          <a:sx n="72" d="100"/>
          <a:sy n="72" d="100"/>
        </p:scale>
        <p:origin x="576" y="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B6AD1B-EB22-0442-9464-530090A09004}" type="datetimeFigureOut">
              <a:rPr lang="en-US" smtClean="0"/>
              <a:t>2/26/18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B585A-B397-5140-899A-CAF31D000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4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This</a:t>
            </a:r>
            <a:r>
              <a:rPr lang="en-US" baseline="0" dirty="0" smtClean="0"/>
              <a:t> includes all L06 material (including spooky scan)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B585A-B397-5140-899A-CAF31D0003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11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Idea that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B585A-B397-5140-899A-CAF31D0003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9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B585A-B397-5140-899A-CAF31D0003C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75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February 26,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February 26,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February 26,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February 26,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February 26, 2018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257028"/>
            <a:ext cx="3798107" cy="47258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5945" y="1257028"/>
            <a:ext cx="3797042" cy="47258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February 26,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February 26,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February 26,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February 26,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February 26,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February 26,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05786" cy="672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112993"/>
            <a:ext cx="8105787" cy="501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February 26,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CS590B/690B – Measuring Network Interference</a:t>
            </a:r>
            <a:br>
              <a:rPr lang="en-US" sz="3600" dirty="0" smtClean="0"/>
            </a:br>
            <a:r>
              <a:rPr lang="en-US" sz="3600" dirty="0" smtClean="0"/>
              <a:t>(</a:t>
            </a:r>
            <a:r>
              <a:rPr lang="en-US" sz="3600" dirty="0" smtClean="0"/>
              <a:t>Spring 2018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746500"/>
            <a:ext cx="8057237" cy="2387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Lecture </a:t>
            </a:r>
            <a:r>
              <a:rPr lang="en-US" dirty="0" smtClean="0"/>
              <a:t>08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Prof. Phillipa Gill – </a:t>
            </a:r>
            <a:r>
              <a:rPr lang="en-US" dirty="0" err="1" smtClean="0"/>
              <a:t>Umass</a:t>
            </a:r>
            <a:r>
              <a:rPr lang="en-US" dirty="0" smtClean="0"/>
              <a:t> -- Amherst</a:t>
            </a:r>
          </a:p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0730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Underlying issue: Net neutrality</a:t>
            </a:r>
            <a:endParaRPr lang="en-US" sz="28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952" b="952"/>
          <a:stretch>
            <a:fillRect/>
          </a:stretch>
        </p:blipFill>
        <p:spPr/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They want to deliver vast amounts of information over the Internet. And again, the Internet is not something that you just dump something on. It's not a big truck. It's a series of tubes.</a:t>
            </a:r>
            <a:r>
              <a:rPr lang="en-US" b="0" dirty="0"/>
              <a:t> </a:t>
            </a:r>
            <a:endParaRPr lang="en-US" b="0" dirty="0" smtClean="0"/>
          </a:p>
          <a:p>
            <a:r>
              <a:rPr lang="en-US" b="0" dirty="0" smtClean="0"/>
              <a:t>And </a:t>
            </a:r>
            <a:r>
              <a:rPr lang="en-US" b="0" dirty="0"/>
              <a:t>if you don't understand, those tubes can be filled and if they are filled, when you put </a:t>
            </a:r>
            <a:r>
              <a:rPr lang="en-US" dirty="0">
                <a:solidFill>
                  <a:srgbClr val="FF0000"/>
                </a:solidFill>
              </a:rPr>
              <a:t>your message in, it gets in line and it's going to be delayed by anyone that puts into that tube enormous amounts of material</a:t>
            </a:r>
            <a:r>
              <a:rPr lang="en-US" b="0" dirty="0">
                <a:solidFill>
                  <a:srgbClr val="FF0000"/>
                </a:solidFill>
              </a:rPr>
              <a:t>, </a:t>
            </a:r>
            <a:r>
              <a:rPr lang="en-US" b="0" dirty="0"/>
              <a:t>enormous amounts of material.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09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neutrality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principle that ISPs </a:t>
            </a:r>
            <a:r>
              <a:rPr lang="en-US" i="1" dirty="0" smtClean="0"/>
              <a:t>and governments</a:t>
            </a:r>
            <a:r>
              <a:rPr lang="en-US" dirty="0" smtClean="0"/>
              <a:t> should treat data on the Internet equally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No discrimination (performance or cost) based on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User, content, site, application, etc.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Debated since early 00’s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Mainly in context of last-mile providers wanting to block certain sites/protocols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Example: A local ISP approached a colleague for a collaboration on traffic classification… guess why?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 smtClean="0"/>
              <a:t>Vint</a:t>
            </a:r>
            <a:r>
              <a:rPr lang="en-US" dirty="0" smtClean="0"/>
              <a:t> Cerf (co-inventor of IP), Tim Berners-Lee (creator of Web) speak out in favor of Net Neutrality</a:t>
            </a:r>
          </a:p>
        </p:txBody>
      </p:sp>
    </p:spTree>
    <p:extLst>
      <p:ext uri="{BB962C8B-B14F-4D97-AF65-F5344CB8AC3E}">
        <p14:creationId xmlns:p14="http://schemas.microsoft.com/office/powerpoint/2010/main" val="111511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History of Net neutrality in US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2008 FCC serves cease and desist to Comcast in relation to </a:t>
            </a:r>
            <a:r>
              <a:rPr lang="en-US" dirty="0" err="1" smtClean="0"/>
              <a:t>BitTorrent</a:t>
            </a:r>
            <a:r>
              <a:rPr lang="en-US" dirty="0" smtClean="0"/>
              <a:t> blocking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June 2010 US court of appeals rules that FCC doesn’t have power to regulate ISP networks or management of its practices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Dec. 2010 FCC Open Internet Order: bans cable television and phone providers from preventing access to competing services (</a:t>
            </a:r>
            <a:r>
              <a:rPr lang="en-US" dirty="0" err="1" smtClean="0"/>
              <a:t>eg</a:t>
            </a:r>
            <a:r>
              <a:rPr lang="en-US" dirty="0" smtClean="0"/>
              <a:t>., Netflix)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2012 variety of complaints: vs. AT&amp;T (for restricting </a:t>
            </a:r>
            <a:r>
              <a:rPr lang="en-US" dirty="0" err="1"/>
              <a:t>F</a:t>
            </a:r>
            <a:r>
              <a:rPr lang="en-US" dirty="0" err="1" smtClean="0"/>
              <a:t>acetime</a:t>
            </a:r>
            <a:r>
              <a:rPr lang="en-US" dirty="0" smtClean="0"/>
              <a:t>), Comcast (for restricting Netflix)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Jan. 2014 court says FCC doesn’t have authority to enforce net neutrality because ISPs are not “common carriers”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Common carrier is liable for goods it carries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E.g., oil pipelines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ISPs treated like common carriers but not liable for third party content (e.g., slander, copyright infringement)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8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History of Net neutrality in </a:t>
            </a:r>
            <a:r>
              <a:rPr lang="en-US" sz="2800" dirty="0" smtClean="0"/>
              <a:t>US (2)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As of Jan. ‘14 FCC could not enforce net neutrality because ISPs were not common carriers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Issue: should ISPs be reclassified as common carriers (under Title II of the Communications act of 1934)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Feb. 2015 – FCC votes to apply common carrier status to ISPs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Mar. 2015 – FCC published new net neutrality rules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Now net neutrality applies also to mobile networks</a:t>
            </a:r>
          </a:p>
        </p:txBody>
      </p:sp>
      <p:pic>
        <p:nvPicPr>
          <p:cNvPr id="4" name="Picture 3" descr="Screen Shot 2015-09-14 at 9.39.4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944" y="3855165"/>
            <a:ext cx="5997511" cy="3002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61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923"/>
            <a:ext cx="8105786" cy="672206"/>
          </a:xfrm>
        </p:spPr>
        <p:txBody>
          <a:bodyPr>
            <a:noAutofit/>
          </a:bodyPr>
          <a:lstStyle/>
          <a:p>
            <a:r>
              <a:rPr lang="en-US" sz="2800" dirty="0" smtClean="0"/>
              <a:t>Alternate views on Net neutrality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12993"/>
            <a:ext cx="8105787" cy="5361312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FCC rules about ``no blocking, no throttling and no paid prioritization’’ sound good but don’t address the real problem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Key issue: lack of competition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If ISPs had to compete on price and service there would be incentives for them to provide good performance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Without competition…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…  ISPs can leave congested interconnects until content providers yield and pay for private interconnects</a:t>
            </a:r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Two technical mechanisms: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Traffic differentiation: identify + degrade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Interconnect congestion: refuse to provide higher bandwidth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…forces content providers into paid private </a:t>
            </a:r>
            <a:r>
              <a:rPr lang="en-US" dirty="0" err="1" smtClean="0"/>
              <a:t>peerings</a:t>
            </a:r>
            <a:endParaRPr lang="en-US" dirty="0" smtClean="0"/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Currently outside of the scope of the current FCC rules!</a:t>
            </a:r>
          </a:p>
          <a:p>
            <a:pPr marL="800100" lvl="1" indent="-342900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658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05786" cy="672206"/>
          </a:xfrm>
        </p:spPr>
        <p:txBody>
          <a:bodyPr>
            <a:normAutofit/>
          </a:bodyPr>
          <a:lstStyle/>
          <a:p>
            <a:r>
              <a:rPr lang="en-US" dirty="0" smtClean="0"/>
              <a:t>How can technology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Increasing transparency of traffic differentiation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Give users tools to detect traffic differentiation when it happens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Glasnost (optional reading)</a:t>
            </a:r>
          </a:p>
          <a:p>
            <a:pPr marL="800100" lvl="1" indent="-342900">
              <a:buFont typeface="Arial"/>
              <a:buChar char="•"/>
            </a:pPr>
            <a:r>
              <a:rPr lang="en-US" b="1" dirty="0" smtClean="0"/>
              <a:t>Readings/presentations: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Differentiation detector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Measure interconnect congestion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/>
              <a:t>https://</a:t>
            </a:r>
            <a:r>
              <a:rPr lang="en-US" dirty="0" err="1"/>
              <a:t>www.caida.org</a:t>
            </a:r>
            <a:r>
              <a:rPr lang="en-US" dirty="0"/>
              <a:t>/publications/presentations/2015/</a:t>
            </a:r>
            <a:r>
              <a:rPr lang="en-US" dirty="0" err="1"/>
              <a:t>mapping_internet_interdomain_congestion_aims</a:t>
            </a:r>
            <a:r>
              <a:rPr lang="en-US" dirty="0"/>
              <a:t>/</a:t>
            </a:r>
            <a:r>
              <a:rPr lang="en-US" dirty="0" err="1"/>
              <a:t>mapping_internet_interdomain_congestion_aims.pdf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396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Hands on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Differentiation detector app</a:t>
            </a:r>
          </a:p>
          <a:p>
            <a:endParaRPr lang="en-US" dirty="0"/>
          </a:p>
          <a:p>
            <a:r>
              <a:rPr lang="en-US" dirty="0" err="1" smtClean="0"/>
              <a:t>Wehe</a:t>
            </a:r>
            <a:r>
              <a:rPr lang="en-US" dirty="0" smtClean="0"/>
              <a:t> in Android &amp; Apple Store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6358" y="1272327"/>
            <a:ext cx="2841462" cy="5051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92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Administravia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Project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Proposal Due Mar. 1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dirty="0" smtClean="0"/>
              <a:t>Proposal/midterm report are to help make sure you are on track/give an opportunity for feedback</a:t>
            </a:r>
            <a:endParaRPr lang="en-US" dirty="0" smtClean="0"/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More office hours Friday (Mar 2). 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dirty="0" smtClean="0"/>
              <a:t>Come discuss your proposal </a:t>
            </a:r>
          </a:p>
          <a:p>
            <a:pPr marL="342900" indent="-342900"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9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time: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Measurement Platforms</a:t>
            </a:r>
            <a:endParaRPr lang="en-US" dirty="0" smtClean="0"/>
          </a:p>
          <a:p>
            <a:pPr lvl="1" indent="0">
              <a:buNone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95483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your understanding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types of information controls might we want to study?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sort of data/applications would we want to study in each case?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does the lack of ground truth mean for how we interpret censorship data?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challenges arise because of the adversarial environment where we make censorship measurements?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How can we try to reduce these challenges on our work?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data sources might we correlate with to validate censorship?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is the dual-use that censorship measurements can exploit?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is an important property of communication channels for censorship?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Can someone explain how </a:t>
            </a:r>
            <a:r>
              <a:rPr lang="en-US" dirty="0" err="1" smtClean="0"/>
              <a:t>SpookyScan</a:t>
            </a:r>
            <a:r>
              <a:rPr lang="en-US" dirty="0" smtClean="0"/>
              <a:t> works?</a:t>
            </a:r>
          </a:p>
        </p:txBody>
      </p:sp>
    </p:spTree>
    <p:extLst>
      <p:ext uri="{BB962C8B-B14F-4D97-AF65-F5344CB8AC3E}">
        <p14:creationId xmlns:p14="http://schemas.microsoft.com/office/powerpoint/2010/main" val="375409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Traffic Differentiation &amp; Net Neutrality</a:t>
            </a:r>
          </a:p>
          <a:p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91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 differentiation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The act of identifying and discriminating against certain types of Internet traffic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Example: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Comcast + </a:t>
            </a:r>
            <a:r>
              <a:rPr lang="en-US" dirty="0" err="1" smtClean="0"/>
              <a:t>BitTorrent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568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4-02-21 at 7.30.01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50" b="11750"/>
          <a:stretch>
            <a:fillRect/>
          </a:stretch>
        </p:blipFill>
        <p:spPr>
          <a:xfrm>
            <a:off x="-8579" y="143156"/>
            <a:ext cx="8965421" cy="5544827"/>
          </a:xfrm>
        </p:spPr>
      </p:pic>
      <p:sp>
        <p:nvSpPr>
          <p:cNvPr id="5" name="Rectangle 4"/>
          <p:cNvSpPr/>
          <p:nvPr/>
        </p:nvSpPr>
        <p:spPr>
          <a:xfrm>
            <a:off x="0" y="4218071"/>
            <a:ext cx="9152579" cy="132343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i="1" dirty="0"/>
              <a:t>Comcast's interference affects all types of content, meaning that, for instance, an independent movie producer who wanted to distribute his work using </a:t>
            </a:r>
            <a:r>
              <a:rPr lang="en-US" sz="2000" i="1" dirty="0" err="1"/>
              <a:t>BitTorrent</a:t>
            </a:r>
            <a:r>
              <a:rPr lang="en-US" sz="2000" i="1" dirty="0"/>
              <a:t> and his Comcast connection could find that difficult or impossible — as would someone pirating music.</a:t>
            </a:r>
          </a:p>
        </p:txBody>
      </p:sp>
    </p:spTree>
    <p:extLst>
      <p:ext uri="{BB962C8B-B14F-4D97-AF65-F5344CB8AC3E}">
        <p14:creationId xmlns:p14="http://schemas.microsoft.com/office/powerpoint/2010/main" val="209578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result?</a:t>
            </a:r>
            <a:endParaRPr lang="en-US" dirty="0"/>
          </a:p>
        </p:txBody>
      </p:sp>
      <p:pic>
        <p:nvPicPr>
          <p:cNvPr id="5" name="Content Placeholder 4" descr="Screen Shot 2014-02-21 at 7.32.26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3746" b="-2374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6120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539067" cy="672206"/>
          </a:xfrm>
        </p:spPr>
        <p:txBody>
          <a:bodyPr>
            <a:noAutofit/>
          </a:bodyPr>
          <a:lstStyle/>
          <a:p>
            <a:r>
              <a:rPr lang="en-US" sz="2400" dirty="0" smtClean="0"/>
              <a:t>What exactly is traffic differentiation?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Traffic is </a:t>
            </a:r>
            <a:r>
              <a:rPr lang="en-US" i="1" dirty="0" smtClean="0"/>
              <a:t>identified </a:t>
            </a:r>
            <a:r>
              <a:rPr lang="en-US" dirty="0" smtClean="0"/>
              <a:t>and performance is </a:t>
            </a:r>
            <a:r>
              <a:rPr lang="en-US" i="1" dirty="0" smtClean="0"/>
              <a:t>degraded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How can traffic be identified?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IP address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Port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Host name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Payload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Flow level characteristics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Large body of work on “traffic classification” to identify different types of traffic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Many products: e.g., </a:t>
            </a:r>
            <a:r>
              <a:rPr lang="en-US" dirty="0" err="1" smtClean="0"/>
              <a:t>Sandvine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How might performance be degraded?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Lower priority queues 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Spoofing </a:t>
            </a:r>
            <a:r>
              <a:rPr lang="en-US" dirty="0" err="1" smtClean="0"/>
              <a:t>dupacks</a:t>
            </a:r>
            <a:r>
              <a:rPr lang="en-US" dirty="0" smtClean="0"/>
              <a:t> (tested but not deployed)</a:t>
            </a:r>
          </a:p>
          <a:p>
            <a:pPr marL="800100" lvl="1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67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13652</TotalTime>
  <Words>871</Words>
  <Application>Microsoft Macintosh PowerPoint</Application>
  <PresentationFormat>On-screen Show (4:3)</PresentationFormat>
  <Paragraphs>101</Paragraphs>
  <Slides>16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Arial Black</vt:lpstr>
      <vt:lpstr>Calibri</vt:lpstr>
      <vt:lpstr>Essential</vt:lpstr>
      <vt:lpstr>CS590B/690B – Measuring Network Interference (Spring 2018)</vt:lpstr>
      <vt:lpstr>Administravia</vt:lpstr>
      <vt:lpstr>Where we are</vt:lpstr>
      <vt:lpstr>Test your understanding</vt:lpstr>
      <vt:lpstr>Today</vt:lpstr>
      <vt:lpstr>Traffic differentiation </vt:lpstr>
      <vt:lpstr>PowerPoint Presentation</vt:lpstr>
      <vt:lpstr>The result?</vt:lpstr>
      <vt:lpstr>What exactly is traffic differentiation?</vt:lpstr>
      <vt:lpstr>Underlying issue: Net neutrality</vt:lpstr>
      <vt:lpstr>Net neutrality </vt:lpstr>
      <vt:lpstr>History of Net neutrality in US</vt:lpstr>
      <vt:lpstr>History of Net neutrality in US (2)</vt:lpstr>
      <vt:lpstr>Alternate views on Net neutrality</vt:lpstr>
      <vt:lpstr>How can technology help?</vt:lpstr>
      <vt:lpstr>Hands on activity</vt:lpstr>
    </vt:vector>
  </TitlesOfParts>
  <Company>SUNY Stony Brook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Phillipa Gill</dc:creator>
  <cp:lastModifiedBy>Microsoft Office User</cp:lastModifiedBy>
  <cp:revision>183</cp:revision>
  <dcterms:created xsi:type="dcterms:W3CDTF">2014-01-23T15:43:34Z</dcterms:created>
  <dcterms:modified xsi:type="dcterms:W3CDTF">2018-02-26T14:02:13Z</dcterms:modified>
</cp:coreProperties>
</file>