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24" r:id="rId2"/>
  </p:sldMasterIdLst>
  <p:notesMasterIdLst>
    <p:notesMasterId r:id="rId24"/>
  </p:notesMasterIdLst>
  <p:sldIdLst>
    <p:sldId id="256" r:id="rId3"/>
    <p:sldId id="263" r:id="rId4"/>
    <p:sldId id="264" r:id="rId5"/>
    <p:sldId id="262" r:id="rId6"/>
    <p:sldId id="295" r:id="rId7"/>
    <p:sldId id="294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20" r:id="rId19"/>
    <p:sldId id="321" r:id="rId20"/>
    <p:sldId id="322" r:id="rId21"/>
    <p:sldId id="323" r:id="rId22"/>
    <p:sldId id="30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E7A2E96-A0EF-8B4C-9969-4CAA852FB777}">
          <p14:sldIdLst>
            <p14:sldId id="256"/>
            <p14:sldId id="263"/>
            <p14:sldId id="264"/>
            <p14:sldId id="262"/>
            <p14:sldId id="295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</p14:sldIdLst>
        </p14:section>
        <p14:section name="Start" id="{BD001172-2AD4-FE4C-AF5A-30266C32A6C6}">
          <p14:sldIdLst>
            <p14:sldId id="304"/>
            <p14:sldId id="305"/>
            <p14:sldId id="320"/>
            <p14:sldId id="321"/>
            <p14:sldId id="322"/>
            <p14:sldId id="323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 autoAdjust="0"/>
    <p:restoredTop sz="50000" autoAdjust="0"/>
  </p:normalViewPr>
  <p:slideViewPr>
    <p:cSldViewPr snapToGrid="0" snapToObjects="1">
      <p:cViewPr>
        <p:scale>
          <a:sx n="95" d="100"/>
          <a:sy n="95" d="100"/>
        </p:scale>
        <p:origin x="528" y="-1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6AD1B-EB22-0442-9464-530090A09004}" type="datetimeFigureOut">
              <a:rPr lang="en-US" smtClean="0"/>
              <a:t>2/13/18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B585A-B397-5140-899A-CAF31D000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11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5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February 13,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302B-D6FC-4F49-ABF5-D8B12326FA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25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>
            <a:lvl1pPr>
              <a:defRPr sz="400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168275"/>
          </a:xfrm>
        </p:spPr>
        <p:txBody>
          <a:bodyPr/>
          <a:lstStyle/>
          <a:p>
            <a:fld id="{1CA54057-04C0-4918-87D1-82255DB328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168275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719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B341-21FB-4628-A603-ED435F4252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96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1635-841A-4F2F-A5AB-4B57A4EFE3D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433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D5714-592E-4BEF-B6A0-BE378609BD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12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8C14-E262-4C55-AEE3-4BAD16FAD4D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14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5EAF-5606-4609-8AA3-699DCC41B5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537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0B98-BA3A-462D-A0EC-F16BECD35E2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34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BB6F-1D79-40D0-B7CE-5A6BE45E27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0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3DC-FD21-4A35-B33A-A3207F494E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39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3DD95-1BDE-4B6B-A325-578F5F521C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06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February 13, 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257028"/>
            <a:ext cx="3798107" cy="47258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945" y="1257028"/>
            <a:ext cx="3797042" cy="47258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February 13,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112993"/>
            <a:ext cx="8105787" cy="501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February 13,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2DCD0-58F9-48B5-97CA-3859C6F428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03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Gill Sans"/>
          <a:ea typeface="+mj-ea"/>
          <a:cs typeface="Gill San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b="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iclab.org/" TargetMode="External"/><Relationship Id="rId4" Type="http://schemas.openxmlformats.org/officeDocument/2006/relationships/hyperlink" Target="http://arxiv.org/pdf/1312.5739v1.pdf" TargetMode="External"/><Relationship Id="rId5" Type="http://schemas.openxmlformats.org/officeDocument/2006/relationships/hyperlink" Target="http://www.csd.uoc.gr/~hy558/papers/conceptdoppler.pdf" TargetMode="External"/><Relationship Id="rId6" Type="http://schemas.openxmlformats.org/officeDocument/2006/relationships/hyperlink" Target="https://citizenlab.org/2015/04/chinas-great-cannon/" TargetMode="External"/><Relationship Id="rId1" Type="http://schemas.openxmlformats.org/officeDocument/2006/relationships/slideLayout" Target="../slideLayouts/slideLayout13.xml"/><Relationship Id="rId2" Type="http://schemas.openxmlformats.org/officeDocument/2006/relationships/hyperlink" Target="https://opennet.net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odanhq.com" TargetMode="External"/><Relationship Id="rId4" Type="http://schemas.openxmlformats.org/officeDocument/2006/relationships/hyperlink" Target="http://www.cs.princeton.edu/~feamster/" TargetMode="External"/><Relationship Id="rId5" Type="http://schemas.openxmlformats.org/officeDocument/2006/relationships/hyperlink" Target="http://encore.noise.gatech.edu/stats.html?referer=http://www.cs.princeton.edu/~feamster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pookyscan.cs.unm.edu/scans/censorshi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itizenlab.or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CS590/690</a:t>
            </a:r>
            <a:br>
              <a:rPr lang="en-US" sz="3600" dirty="0" smtClean="0"/>
            </a:br>
            <a:r>
              <a:rPr lang="en-US" sz="3600" dirty="0" smtClean="0"/>
              <a:t>Detecting network interference</a:t>
            </a:r>
            <a:br>
              <a:rPr lang="en-US" sz="3600" dirty="0" smtClean="0"/>
            </a:br>
            <a:r>
              <a:rPr lang="en-US" sz="3600" dirty="0" smtClean="0"/>
              <a:t>Spring 2018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746500"/>
            <a:ext cx="8057237" cy="2387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Lecture 06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Prof. Phillipa Gill 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73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294"/>
            <a:ext cx="8105786" cy="672206"/>
          </a:xfrm>
        </p:spPr>
        <p:txBody>
          <a:bodyPr>
            <a:noAutofit/>
          </a:bodyPr>
          <a:lstStyle/>
          <a:p>
            <a:r>
              <a:rPr lang="en-US" sz="2800" dirty="0" smtClean="0"/>
              <a:t>Principle 2: Separate measurements and analysis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Client collects data but inferences of censorship happen in a separate location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Central location can correlate results from a large number of clients + data sources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Also helps with defensibility of the dual use property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Software itself isn’t doing anything that looks like censorship detection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Helpful when you want to go back over the data as well!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testing new detection schemes on existing data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40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Principle 3: Separate information production from consumption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The channels used for gathering censorship information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user submitted reports, browser logs, logs from home routers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… should be decoupled from results dissemination.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Different sets of users can access the information than collected it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Improved deniability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Just because you access the information does not mean you helped collect it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Makes it more difficult for the censor to disrupt the channels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37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Principle 4: Dual use scenarios whenever possible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Censorship is just another type of reachability problem!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Many network debugging and diagnosis tools already gather information that can be used for both these issues and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E.g., services like </a:t>
            </a:r>
            <a:r>
              <a:rPr lang="en-US" dirty="0" err="1" smtClean="0"/>
              <a:t>SamKnows</a:t>
            </a:r>
            <a:r>
              <a:rPr lang="en-US" dirty="0" smtClean="0"/>
              <a:t> already perform tests of reachability to popular sites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Anomalies in reachability could also indicate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If censorship measurement is a side effect and not a purpose of the tool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… users will be more willing to deploy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… governments may be less likely to block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07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Principle 5: Adopt existing robust data channels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Leverage tools like Collage, Tor, Aqua, etc. for transporting data when necessary: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From the platform to the client software (e.g., commands)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From the client to the platform (e.g., results data)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From the platform to the public (e.g., reports of censorship)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Each channel gives different properties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Anonymity (e.g., Tor)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Deniability (e.g., Collage)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Traffic analysis resistance (e.g., Aqua)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2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Principle 6: heed and adapt to changing situations/threats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Censorship technology may change with time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Cannot have a platform that runs only one type of experiment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Need to be able to specify multiple types of experiments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Talk with people on the ground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Monitor the situation</a:t>
            </a:r>
            <a:endParaRPr lang="en-US" dirty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some regions may be too dangerous to monitor: Syria, N. Korea etc.</a:t>
            </a:r>
          </a:p>
        </p:txBody>
      </p:sp>
    </p:spTree>
    <p:extLst>
      <p:ext uri="{BB962C8B-B14F-4D97-AF65-F5344CB8AC3E}">
        <p14:creationId xmlns:p14="http://schemas.microsoft.com/office/powerpoint/2010/main" val="12672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Ethics/legality of censorship measurements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346" y="1112993"/>
            <a:ext cx="8105787" cy="5013171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Complicated issue!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Using systems like VPNs, VPS, </a:t>
            </a:r>
            <a:r>
              <a:rPr lang="en-US" dirty="0" err="1" smtClean="0"/>
              <a:t>PlanetLab</a:t>
            </a:r>
            <a:r>
              <a:rPr lang="en-US" dirty="0" smtClean="0"/>
              <a:t> in the region pose least risk to people on the ground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Representativeness of results?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Realistically, even in countries where there is low Internet penetration attempting to access blocked sites will not be significant enough to raise flags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10 years of ONI data collection support this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However, many countries have broadly defined laws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And querying a “significant amount” of blocked sites might raise alarms.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Informed consent is critical before performing any tests.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11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far. .. Many problems … </a:t>
            </a:r>
            <a:r>
              <a:rPr lang="en-US" dirty="0" smtClean="0">
                <a:sym typeface="Wingdings"/>
              </a:rPr>
              <a:t>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some solutions?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Be creative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Leverage existing measurement platforms to study censorship from outside of the region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RIPE ATLAS (need to be a bit careful here)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querying DNS resolvers,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sending probes to find collateral censorship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Look for censorship in BGP routing data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Another solution: </a:t>
            </a:r>
            <a:r>
              <a:rPr lang="en-US" dirty="0" err="1" smtClean="0"/>
              <a:t>Spookyscan</a:t>
            </a:r>
            <a:r>
              <a:rPr lang="en-US" dirty="0" smtClean="0"/>
              <a:t> (reading on Web page)</a:t>
            </a:r>
          </a:p>
        </p:txBody>
      </p:sp>
    </p:spTree>
    <p:extLst>
      <p:ext uri="{BB962C8B-B14F-4D97-AF65-F5344CB8AC3E}">
        <p14:creationId xmlns:p14="http://schemas.microsoft.com/office/powerpoint/2010/main" val="283303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considerations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Different measurement techniques have different levels of risk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In-country measurements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How risky is it to have people access censored sites?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What is the threshold for risk?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Risk-benefit trade off?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How to make sure people are informed?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Side channel measurements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Causes unsuspecting clients to send RSTs to a server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What is the risk?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Not </a:t>
            </a:r>
            <a:r>
              <a:rPr lang="en-US" dirty="0" err="1" smtClean="0"/>
              <a:t>stateful</a:t>
            </a:r>
            <a:r>
              <a:rPr lang="en-US" dirty="0" smtClean="0"/>
              <a:t> communication …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… but what about a censor that just looks at flow records?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Mitigation idea: make sure you’re not on a user device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Javascript</a:t>
            </a:r>
            <a:r>
              <a:rPr lang="en-US" dirty="0" smtClean="0"/>
              <a:t>-based measurements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Is lack of consent enough deniability?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 sz="2800" dirty="0"/>
              <a:t>Encore: Lightweight Measurement of Web Censorship with Cross-Origin Requests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Governments around the world realize Internet is a key communication tool</a:t>
            </a:r>
          </a:p>
          <a:p>
            <a:pPr lvl="1"/>
            <a:r>
              <a:rPr lang="en-US" dirty="0" smtClean="0"/>
              <a:t>… working to clamp down on it!</a:t>
            </a:r>
          </a:p>
          <a:p>
            <a:r>
              <a:rPr lang="en-US" dirty="0" smtClean="0"/>
              <a:t>How can we measure censorship?</a:t>
            </a:r>
          </a:p>
          <a:p>
            <a:pPr marL="0" indent="0">
              <a:buNone/>
            </a:pPr>
            <a:r>
              <a:rPr lang="en-US" b="1" dirty="0" smtClean="0"/>
              <a:t>Main approaches:</a:t>
            </a:r>
          </a:p>
          <a:p>
            <a:r>
              <a:rPr lang="en-US" b="1" dirty="0" smtClean="0"/>
              <a:t>User-based testing</a:t>
            </a:r>
            <a:r>
              <a:rPr lang="en-US" dirty="0" smtClean="0"/>
              <a:t>: Give users software/tools to perform measurements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hlinkClick r:id="rId2"/>
              </a:rPr>
              <a:t>ONI testing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ICLab</a:t>
            </a:r>
            <a:endParaRPr lang="en-US" dirty="0" smtClean="0"/>
          </a:p>
          <a:p>
            <a:r>
              <a:rPr lang="en-US" b="1" dirty="0" smtClean="0"/>
              <a:t>External measurements: </a:t>
            </a:r>
            <a:r>
              <a:rPr lang="en-US" dirty="0" smtClean="0"/>
              <a:t>Probe the censor from outside the country via carefully crafted packets/probes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hlinkClick r:id="rId4"/>
              </a:rPr>
              <a:t>IPID side channels</a:t>
            </a:r>
            <a:r>
              <a:rPr lang="en-US" dirty="0" smtClean="0"/>
              <a:t>, probing the </a:t>
            </a:r>
            <a:r>
              <a:rPr lang="en-US" dirty="0" smtClean="0">
                <a:hlinkClick r:id="rId5"/>
              </a:rPr>
              <a:t>great firewall</a:t>
            </a:r>
            <a:r>
              <a:rPr lang="en-US" dirty="0" smtClean="0"/>
              <a:t>/</a:t>
            </a:r>
            <a:r>
              <a:rPr lang="en-US" dirty="0" smtClean="0">
                <a:hlinkClick r:id="rId6"/>
              </a:rPr>
              <a:t>great cannon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3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>
            <a:stCxn id="8" idx="1"/>
          </p:cNvCxnSpPr>
          <p:nvPr/>
        </p:nvCxnSpPr>
        <p:spPr>
          <a:xfrm>
            <a:off x="3047157" y="4707184"/>
            <a:ext cx="2134443" cy="172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r>
              <a:rPr lang="en-US" sz="2800" dirty="0"/>
              <a:t>Encore: Lightweight Measurement of Web Censorship with Cross-Origin Requests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Censorship measurement challenges:</a:t>
            </a:r>
          </a:p>
          <a:p>
            <a:r>
              <a:rPr lang="en-US" dirty="0" smtClean="0"/>
              <a:t>Gaining access to vantage points</a:t>
            </a:r>
          </a:p>
          <a:p>
            <a:r>
              <a:rPr lang="en-US" dirty="0" smtClean="0"/>
              <a:t>Managing user risk</a:t>
            </a:r>
          </a:p>
          <a:p>
            <a:r>
              <a:rPr lang="en-US" dirty="0" smtClean="0"/>
              <a:t>Obtaining high fidelity technical data</a:t>
            </a:r>
          </a:p>
          <a:p>
            <a:pPr marL="0" indent="0">
              <a:buNone/>
            </a:pPr>
            <a:r>
              <a:rPr lang="en-US" b="1" dirty="0" smtClean="0"/>
              <a:t>Encore key idea: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 descr="Screen Shot 2015-08-19 at 8.3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581400"/>
            <a:ext cx="3335833" cy="2832100"/>
          </a:xfrm>
          <a:prstGeom prst="rect">
            <a:avLst/>
          </a:prstGeom>
        </p:spPr>
      </p:pic>
      <p:sp>
        <p:nvSpPr>
          <p:cNvPr id="5" name="Folded Corner 4"/>
          <p:cNvSpPr/>
          <p:nvPr/>
        </p:nvSpPr>
        <p:spPr>
          <a:xfrm>
            <a:off x="6858000" y="3124200"/>
            <a:ext cx="1600200" cy="152400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Script to have browser query Web sites for testing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013200"/>
            <a:ext cx="1879600" cy="22352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057400" y="4165600"/>
            <a:ext cx="989757" cy="1083167"/>
            <a:chOff x="41275" y="3941763"/>
            <a:chExt cx="1536216" cy="1833562"/>
          </a:xfrm>
        </p:grpSpPr>
        <p:pic>
          <p:nvPicPr>
            <p:cNvPr id="8" name="Picture 7" descr="C:\Program Files (x86)\Microsoft Office\MEDIA\CAGCAT10\j0195384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1275" y="3941763"/>
              <a:ext cx="1536216" cy="183356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02836" y="4083461"/>
              <a:ext cx="456796" cy="56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06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247 0.08895 " pathEditMode="relative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time: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In-path vs. On-path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Proxies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Detecting page modifications with Web Trip-Wires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Finished up background on measuring censorship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548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 sz="2800" dirty="0"/>
              <a:t>Encore: Lightweight Measurement of Web Censorship with Cross-Origin Requests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Issues…</a:t>
            </a:r>
          </a:p>
          <a:p>
            <a:r>
              <a:rPr lang="en-US" dirty="0" smtClean="0"/>
              <a:t>Informed consent?</a:t>
            </a:r>
          </a:p>
          <a:p>
            <a:pPr lvl="1"/>
            <a:r>
              <a:rPr lang="en-US" dirty="0" smtClean="0"/>
              <a:t>Users can opt out … after the test has already run</a:t>
            </a:r>
          </a:p>
          <a:p>
            <a:pPr lvl="1"/>
            <a:r>
              <a:rPr lang="en-US" dirty="0" smtClean="0"/>
              <a:t>Does consent increase risk?</a:t>
            </a:r>
          </a:p>
          <a:p>
            <a:pPr lvl="2"/>
            <a:r>
              <a:rPr lang="en-US" dirty="0" smtClean="0"/>
              <a:t>… no consent = plausible deniability?</a:t>
            </a:r>
          </a:p>
          <a:p>
            <a:r>
              <a:rPr lang="en-US" dirty="0" smtClean="0"/>
              <a:t>What is the risk of having users query sites?</a:t>
            </a:r>
          </a:p>
          <a:p>
            <a:pPr lvl="1"/>
            <a:r>
              <a:rPr lang="en-US" dirty="0" smtClean="0"/>
              <a:t>Magnitude of risk vs. likelihood of bad event</a:t>
            </a:r>
          </a:p>
          <a:p>
            <a:r>
              <a:rPr lang="en-US" dirty="0" smtClean="0"/>
              <a:t>Censorship measurement is inherently risky</a:t>
            </a:r>
          </a:p>
          <a:p>
            <a:pPr lvl="1"/>
            <a:r>
              <a:rPr lang="en-US" dirty="0" smtClean="0"/>
              <a:t>Risk benefit trade offs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2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</a:t>
            </a:r>
            <a:r>
              <a:rPr lang="en-US" dirty="0" err="1" smtClean="0"/>
              <a:t>spookyscan</a:t>
            </a:r>
            <a:r>
              <a:rPr lang="en-US" dirty="0" smtClean="0"/>
              <a:t> ! </a:t>
            </a:r>
          </a:p>
          <a:p>
            <a:r>
              <a:rPr lang="en-US" dirty="0">
                <a:hlinkClick r:id="rId2"/>
              </a:rPr>
              <a:t>http://spookyscan.cs.unm.edu/scans/</a:t>
            </a:r>
            <a:r>
              <a:rPr lang="en-US" dirty="0" smtClean="0">
                <a:hlinkClick r:id="rId2"/>
              </a:rPr>
              <a:t>censorship</a:t>
            </a:r>
            <a:endParaRPr lang="en-US" dirty="0" smtClean="0"/>
          </a:p>
          <a:p>
            <a:r>
              <a:rPr lang="en-US" dirty="0" smtClean="0"/>
              <a:t>How can we find IP addresses for different clients and servers?</a:t>
            </a:r>
          </a:p>
          <a:p>
            <a:r>
              <a:rPr lang="en-US" dirty="0" smtClean="0"/>
              <a:t>Clients:</a:t>
            </a:r>
            <a:r>
              <a:rPr lang="en-US" dirty="0"/>
              <a:t> </a:t>
            </a:r>
            <a:r>
              <a:rPr lang="en-US" dirty="0" smtClean="0">
                <a:hlinkClick r:id="rId3"/>
              </a:rPr>
              <a:t>www.shodanhq.com</a:t>
            </a:r>
            <a:r>
              <a:rPr lang="en-US" dirty="0" smtClean="0"/>
              <a:t> search </a:t>
            </a:r>
            <a:r>
              <a:rPr lang="en-US" dirty="0" err="1" smtClean="0"/>
              <a:t>os:freebsd</a:t>
            </a:r>
            <a:endParaRPr lang="en-US" dirty="0" smtClean="0"/>
          </a:p>
          <a:p>
            <a:r>
              <a:rPr lang="en-US" dirty="0" smtClean="0"/>
              <a:t>Servers: dig!</a:t>
            </a:r>
          </a:p>
          <a:p>
            <a:endParaRPr lang="en-US" u="sng" dirty="0"/>
          </a:p>
          <a:p>
            <a:r>
              <a:rPr lang="en-US" u="sng" dirty="0" smtClean="0"/>
              <a:t>Check out Encore:</a:t>
            </a:r>
          </a:p>
          <a:p>
            <a:r>
              <a:rPr lang="en-US" dirty="0">
                <a:hlinkClick r:id="rId4"/>
              </a:rPr>
              <a:t>http://www.cs.princeton.edu/~feamster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smtClean="0">
                <a:sym typeface="Wingdings"/>
              </a:rPr>
              <a:t> Look at source here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encore.noise.gatech.edu/stats.html?referer=http%3A%2F%2Fwww.cs.princeton.edu%2F~feamster%2F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564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the purpose of the HTTP 1.1 host header?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the purpose of the server header?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Why might it not be a good header to include?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a benefit of an in-path censor?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the two mechanisms for </a:t>
            </a:r>
            <a:r>
              <a:rPr lang="en-US" dirty="0" err="1" smtClean="0"/>
              <a:t>proxying</a:t>
            </a:r>
            <a:r>
              <a:rPr lang="en-US" dirty="0" smtClean="0"/>
              <a:t> traffic?</a:t>
            </a:r>
          </a:p>
          <a:p>
            <a:pPr marL="914400" lvl="1" indent="-457200"/>
            <a:r>
              <a:rPr lang="en-US" dirty="0" smtClean="0"/>
              <a:t>Pros/cons of these?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can you detect a flow terminating proxy?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can you detect a flow rewriting proxy?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two options in terms of targeting traffic with proxies?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can partial </a:t>
            </a:r>
            <a:r>
              <a:rPr lang="en-US" dirty="0" err="1" smtClean="0"/>
              <a:t>proxying</a:t>
            </a:r>
            <a:r>
              <a:rPr lang="en-US" dirty="0" smtClean="0"/>
              <a:t> be used to characterize censorship?</a:t>
            </a:r>
          </a:p>
        </p:txBody>
      </p:sp>
    </p:spTree>
    <p:extLst>
      <p:ext uri="{BB962C8B-B14F-4D97-AF65-F5344CB8AC3E}">
        <p14:creationId xmlns:p14="http://schemas.microsoft.com/office/powerpoint/2010/main" val="375409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Challenges of measuring censorship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Potential solutions</a:t>
            </a: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1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we’ve had a fairly clear notion of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And mainly focused on censors that disrupt communication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Usually Web communication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… but in practice things are more complicated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Defining, detecting, and measuring censorship at scale pose many challenges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Optional reading: Burnett &amp; </a:t>
            </a:r>
            <a:r>
              <a:rPr lang="en-US" dirty="0" err="1" smtClean="0"/>
              <a:t>Feamster</a:t>
            </a:r>
            <a:r>
              <a:rPr lang="en-US" dirty="0" smtClean="0"/>
              <a:t> – On Web page</a:t>
            </a:r>
          </a:p>
        </p:txBody>
      </p:sp>
    </p:spTree>
    <p:extLst>
      <p:ext uri="{BB962C8B-B14F-4D97-AF65-F5344CB8AC3E}">
        <p14:creationId xmlns:p14="http://schemas.microsoft.com/office/powerpoint/2010/main" val="150549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define “censorship”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Censorship is well defined in the political setting…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What we mean when we talk about “Internet censorship” is less clear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copyright takedowns? Surveillance? Blocked content?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>
                <a:sym typeface="Wingdings"/>
              </a:rPr>
              <a:t> broader class of “information controls”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ym typeface="Wingdings"/>
              </a:rPr>
              <a:t>The following are 3 types of information controls we can try to measure: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sym typeface="Wingdings"/>
              </a:rPr>
              <a:t>Blocking</a:t>
            </a:r>
            <a:r>
              <a:rPr lang="en-US" dirty="0" smtClean="0">
                <a:sym typeface="Wingdings"/>
              </a:rPr>
              <a:t> (complete: page unavailable, partial: specific Web objects blocked)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sym typeface="Wingdings"/>
              </a:rPr>
              <a:t>Performance degradation </a:t>
            </a:r>
            <a:r>
              <a:rPr lang="en-US" dirty="0" smtClean="0">
                <a:sym typeface="Wingdings"/>
              </a:rPr>
              <a:t>(Degrade performance to make service unusable, either to get users to not use a service or to get them to use a different one)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sym typeface="Wingdings"/>
              </a:rPr>
              <a:t>Content manipulation </a:t>
            </a:r>
            <a:r>
              <a:rPr lang="en-US" dirty="0" smtClean="0">
                <a:sym typeface="Wingdings"/>
              </a:rPr>
              <a:t>(manipulation of information. Removing search results, “sock puppets” in online social networks)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871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Challenge 1: What should we measure?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Issue 1: Censorship can take many forms? Which should we measure? How can we find ground truth?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If we do not observe censorship does that mean there is no censorship?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Issue 2: Distinguishing positive from negative content manipulation. Personalization vs. manipulation?</a:t>
            </a:r>
          </a:p>
          <a:p>
            <a:pPr marL="800100" lvl="1" indent="-342900">
              <a:buFont typeface="Arial"/>
              <a:buChar char="•"/>
            </a:pPr>
            <a:r>
              <a:rPr lang="en-US" b="0" dirty="0" smtClean="0"/>
              <a:t>How might we distinguish these?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Another option: make result available to the user and let them decide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Issue 3: Accurate detection may require a lot of data.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Unlike regular Internet measurement, the censor can try to hide itself!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Need more data to find small-scale censorship rather than wholesale Internet shut down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Distinguishing failure from censorship is a challenge!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IP packet filters</a:t>
            </a:r>
          </a:p>
        </p:txBody>
      </p:sp>
    </p:spTree>
    <p:extLst>
      <p:ext uri="{BB962C8B-B14F-4D97-AF65-F5344CB8AC3E}">
        <p14:creationId xmlns:p14="http://schemas.microsoft.com/office/powerpoint/2010/main" val="211362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2: How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Issue 1: Adversarial measurement environment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Your measurement tool itself might be blocked.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hlinkClick r:id="rId2"/>
              </a:rPr>
              <a:t>www.citizenlab.org</a:t>
            </a:r>
            <a:r>
              <a:rPr lang="en-US" dirty="0" smtClean="0"/>
              <a:t> has been blocked in China for a long time!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Need covert channel/circumvention tools to send data back.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Should have </a:t>
            </a:r>
            <a:r>
              <a:rPr lang="en-US" b="1" dirty="0" smtClean="0"/>
              <a:t>deniability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The end-host monitoring itself maybe be compromised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government agent downloads your software and sends back bogus data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Issue 2: How to distribute the software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Running censorship measurements may incriminate users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Distribute “dual use” software. 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Network debugging/availability testing (censorship is just one such cause of unavailability)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Give users availability data. Let them draw conclusions…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26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926"/>
            <a:ext cx="8105786" cy="672206"/>
          </a:xfrm>
        </p:spPr>
        <p:txBody>
          <a:bodyPr>
            <a:noAutofit/>
          </a:bodyPr>
          <a:lstStyle/>
          <a:p>
            <a:r>
              <a:rPr lang="en-US" sz="2800" dirty="0" smtClean="0"/>
              <a:t>Principle 1: correlate independent data sources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Example: Software in the region indicates that the user cannot access the service.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Can correlate with: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Web site logs: did other regions experience the outage? Was the Web site down?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Home routers: e.g., use platforms like </a:t>
            </a:r>
            <a:r>
              <a:rPr lang="en-US" dirty="0" err="1" smtClean="0"/>
              <a:t>Bismark</a:t>
            </a:r>
            <a:r>
              <a:rPr lang="en-US" dirty="0" smtClean="0"/>
              <a:t> to test availability and correlate with user submitted results.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DNS lookups: what was observed as results at DNS resolvers at that time? Does it support the hypothesis of censorship?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BGP messages: look for anomalies that could indicate censorship or just network failure.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489AF"/>
      </a:accent1>
      <a:accent2>
        <a:srgbClr val="822B9F"/>
      </a:accent2>
      <a:accent3>
        <a:srgbClr val="4A9900"/>
      </a:accent3>
      <a:accent4>
        <a:srgbClr val="D89500"/>
      </a:accent4>
      <a:accent5>
        <a:srgbClr val="E00000"/>
      </a:accent5>
      <a:accent6>
        <a:srgbClr val="990000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17329</TotalTime>
  <Words>1522</Words>
  <Application>Microsoft Macintosh PowerPoint</Application>
  <PresentationFormat>On-screen Show (4:3)</PresentationFormat>
  <Paragraphs>188</Paragraphs>
  <Slides>21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Corbel</vt:lpstr>
      <vt:lpstr>Gill Sans</vt:lpstr>
      <vt:lpstr>Gill Sans MT</vt:lpstr>
      <vt:lpstr>Wingdings</vt:lpstr>
      <vt:lpstr>Essential</vt:lpstr>
      <vt:lpstr>Office Theme</vt:lpstr>
      <vt:lpstr>CS590/690 Detecting network interference Spring 2018</vt:lpstr>
      <vt:lpstr>Where we are</vt:lpstr>
      <vt:lpstr>Test your understanding</vt:lpstr>
      <vt:lpstr>Today</vt:lpstr>
      <vt:lpstr>So far…</vt:lpstr>
      <vt:lpstr>How to define “censorship”</vt:lpstr>
      <vt:lpstr>Challenge 1: What should we measure?</vt:lpstr>
      <vt:lpstr>Challenge 2: How to measure</vt:lpstr>
      <vt:lpstr>Principle 1: correlate independent data sources</vt:lpstr>
      <vt:lpstr>Principle 2: Separate measurements and analysis</vt:lpstr>
      <vt:lpstr>Principle 3: Separate information production from consumption</vt:lpstr>
      <vt:lpstr>Principle 4: Dual use scenarios whenever possible</vt:lpstr>
      <vt:lpstr>Principle 5: Adopt existing robust data channels</vt:lpstr>
      <vt:lpstr>Principle 6: heed and adapt to changing situations/threats</vt:lpstr>
      <vt:lpstr>Ethics/legality of censorship measurements</vt:lpstr>
      <vt:lpstr>So far. .. Many problems … </vt:lpstr>
      <vt:lpstr>Ethical considerations  </vt:lpstr>
      <vt:lpstr>Encore: Lightweight Measurement of Web Censorship with Cross-Origin Requests </vt:lpstr>
      <vt:lpstr>Encore: Lightweight Measurement of Web Censorship with Cross-Origin Requests </vt:lpstr>
      <vt:lpstr>Encore: Lightweight Measurement of Web Censorship with Cross-Origin Requests </vt:lpstr>
      <vt:lpstr>Hands on activity</vt:lpstr>
    </vt:vector>
  </TitlesOfParts>
  <Company>SUNY Stony Brook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Gill</dc:creator>
  <cp:lastModifiedBy>Microsoft Office User</cp:lastModifiedBy>
  <cp:revision>174</cp:revision>
  <dcterms:created xsi:type="dcterms:W3CDTF">2014-01-23T15:43:34Z</dcterms:created>
  <dcterms:modified xsi:type="dcterms:W3CDTF">2018-02-13T17:32:37Z</dcterms:modified>
</cp:coreProperties>
</file>