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5"/>
  </p:notesMasterIdLst>
  <p:sldIdLst>
    <p:sldId id="256" r:id="rId2"/>
    <p:sldId id="263" r:id="rId3"/>
    <p:sldId id="293" r:id="rId4"/>
    <p:sldId id="264" r:id="rId5"/>
    <p:sldId id="262" r:id="rId6"/>
    <p:sldId id="265" r:id="rId7"/>
    <p:sldId id="267" r:id="rId8"/>
    <p:sldId id="270" r:id="rId9"/>
    <p:sldId id="271" r:id="rId10"/>
    <p:sldId id="272" r:id="rId11"/>
    <p:sldId id="275" r:id="rId12"/>
    <p:sldId id="276" r:id="rId13"/>
    <p:sldId id="277" r:id="rId14"/>
    <p:sldId id="280" r:id="rId15"/>
    <p:sldId id="278" r:id="rId16"/>
    <p:sldId id="286" r:id="rId17"/>
    <p:sldId id="287" r:id="rId18"/>
    <p:sldId id="279" r:id="rId19"/>
    <p:sldId id="282" r:id="rId20"/>
    <p:sldId id="284" r:id="rId21"/>
    <p:sldId id="288" r:id="rId22"/>
    <p:sldId id="294" r:id="rId23"/>
    <p:sldId id="295" r:id="rId24"/>
    <p:sldId id="296" r:id="rId25"/>
    <p:sldId id="290" r:id="rId26"/>
    <p:sldId id="291" r:id="rId27"/>
    <p:sldId id="292" r:id="rId28"/>
    <p:sldId id="297" r:id="rId29"/>
    <p:sldId id="301" r:id="rId30"/>
    <p:sldId id="298" r:id="rId31"/>
    <p:sldId id="299" r:id="rId32"/>
    <p:sldId id="300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35" autoAdjust="0"/>
    <p:restoredTop sz="79107" autoAdjust="0"/>
  </p:normalViewPr>
  <p:slideViewPr>
    <p:cSldViewPr snapToGrid="0" snapToObjects="1">
      <p:cViewPr>
        <p:scale>
          <a:sx n="95" d="100"/>
          <a:sy n="95" d="100"/>
        </p:scale>
        <p:origin x="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AD1B-EB22-0442-9464-530090A09004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585A-B397-5140-899A-CAF31D00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1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677CD-2065-4E37-9405-D4553014803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93930-8577-4D9B-A4E9-6CF97ED94C64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5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A4132-4010-46EF-8D0C-CCA69FCBB571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3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C5B9B-EA6B-4C93-8772-49C8BA190C7F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16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what </a:t>
            </a:r>
            <a:r>
              <a:rPr lang="en-US" dirty="0" err="1" smtClean="0"/>
              <a:t>netalyzr</a:t>
            </a:r>
            <a:r>
              <a:rPr lang="en-US" dirty="0" smtClean="0"/>
              <a:t> 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7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February 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February 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February 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February 5,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57028"/>
            <a:ext cx="3798107" cy="4725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945" y="1257028"/>
            <a:ext cx="3797042" cy="47258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February 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February 5,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February 5,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February 5,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February 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05786" cy="672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112993"/>
            <a:ext cx="8105787" cy="501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talyzr.icsi.berkeley.ed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CS590B/690B</a:t>
            </a:r>
            <a:br>
              <a:rPr lang="en-US" sz="3600" dirty="0" smtClean="0"/>
            </a:br>
            <a:r>
              <a:rPr lang="en-US" sz="3600" dirty="0" smtClean="0"/>
              <a:t>Detecting Network Interference</a:t>
            </a:r>
            <a:br>
              <a:rPr lang="en-US" sz="3600" dirty="0" smtClean="0"/>
            </a:br>
            <a:r>
              <a:rPr lang="en-US" sz="3600" dirty="0" smtClean="0"/>
              <a:t>(Spring 2018)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746499"/>
            <a:ext cx="8057237" cy="268371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Lecture 05</a:t>
            </a:r>
          </a:p>
          <a:p>
            <a:pPr algn="ctr"/>
            <a:r>
              <a:rPr lang="en-US" dirty="0" smtClean="0"/>
              <a:t>Prof. Phillipa Gill – </a:t>
            </a:r>
            <a:r>
              <a:rPr lang="en-US" dirty="0" err="1" smtClean="0"/>
              <a:t>Umass</a:t>
            </a:r>
            <a:r>
              <a:rPr lang="en-US" dirty="0" smtClean="0"/>
              <a:t> -- Amherst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ACKs: Slides based on material from Nick weaver’s presentation at the </a:t>
            </a:r>
            <a:r>
              <a:rPr lang="en-US" dirty="0" err="1" smtClean="0"/>
              <a:t>connaught</a:t>
            </a:r>
            <a:r>
              <a:rPr lang="en-US" dirty="0" smtClean="0"/>
              <a:t> summer institute 2013</a:t>
            </a:r>
            <a:endParaRPr lang="en-US" dirty="0"/>
          </a:p>
          <a:p>
            <a:pPr algn="ctr"/>
            <a:r>
              <a:rPr lang="en-US" dirty="0"/>
              <a:t>Also from: </a:t>
            </a:r>
            <a:r>
              <a:rPr lang="en-US" u="sng" dirty="0"/>
              <a:t>Kurose + Ross; Computer Networking a Top Down approach featuring the Internet (6</a:t>
            </a:r>
            <a:r>
              <a:rPr lang="en-US" u="sng" baseline="30000" dirty="0"/>
              <a:t>th</a:t>
            </a:r>
            <a:r>
              <a:rPr lang="en-US" u="sng" dirty="0"/>
              <a:t> edition)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73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147638"/>
            <a:ext cx="7772400" cy="97948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a typeface="ＭＳ Ｐゴシック" pitchFamily="34" charset="-128"/>
              </a:rPr>
              <a:t>HTTP response status codes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2697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2697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D148A2AC-6C28-482C-8D8B-FFCAE13112A4}" type="slidenum">
              <a:rPr lang="en-US"/>
              <a:pPr/>
              <a:t>10</a:t>
            </a:fld>
            <a:endParaRPr lang="en-US"/>
          </a:p>
        </p:txBody>
      </p:sp>
      <p:sp>
        <p:nvSpPr>
          <p:cNvPr id="1269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9000" y="2554288"/>
            <a:ext cx="8075613" cy="416877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200 OK</a:t>
            </a:r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>
                <a:ea typeface="ＭＳ Ｐゴシック" pitchFamily="34" charset="-128"/>
              </a:rPr>
              <a:t>request succeeded, requested object later in this msg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301 Moved Permanently</a:t>
            </a:r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>
                <a:ea typeface="ＭＳ Ｐゴシック" pitchFamily="34" charset="-128"/>
              </a:rPr>
              <a:t>requested object moved, new location specified later in this msg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400 Bad Request</a:t>
            </a:r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>
                <a:ea typeface="ＭＳ Ｐゴシック" pitchFamily="34" charset="-128"/>
              </a:rPr>
              <a:t>request msg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404 Not Found</a:t>
            </a:r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>
                <a:ea typeface="ＭＳ Ｐゴシック" pitchFamily="34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505 HTTP Version Not Supported</a:t>
            </a:r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488950" y="1190625"/>
            <a:ext cx="8112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800"/>
              <a:t>status code appears in 1st line in server-to-client response message.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800"/>
              <a:t>some sample codes</a:t>
            </a:r>
            <a:r>
              <a:rPr lang="en-US" sz="2400">
                <a:latin typeface="Comic Sans MS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108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… SO WHERE ARE WE 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We’ve so far talked about a bunch of different blocking techniques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Packet filtering/BGP manipulation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Injecting RSTs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Injecting DNS replies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Those can all be used to block HTTP (and other types of content)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Today’s focus: </a:t>
            </a:r>
            <a:r>
              <a:rPr lang="en-US" dirty="0" smtClean="0"/>
              <a:t>proxies and blocking mechanisms that act specifically on HTTP traffic.</a:t>
            </a:r>
          </a:p>
        </p:txBody>
      </p:sp>
    </p:spTree>
    <p:extLst>
      <p:ext uri="{BB962C8B-B14F-4D97-AF65-F5344CB8AC3E}">
        <p14:creationId xmlns:p14="http://schemas.microsoft.com/office/powerpoint/2010/main" val="5077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In-path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Rather than sitting as a wiretap, actually intercept all traffic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Now the censor can </a:t>
            </a:r>
            <a:r>
              <a:rPr lang="en-US" i="1" dirty="0"/>
              <a:t>remove</a:t>
            </a:r>
            <a:r>
              <a:rPr lang="en-US" b="0" dirty="0"/>
              <a:t> undesired packets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Two possible mechanisms: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/>
              <a:t>Flow Terminating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/>
              <a:t>Flow Rewriting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Two possible targets: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/>
              <a:t>Partial </a:t>
            </a:r>
            <a:r>
              <a:rPr lang="en-US" b="0" dirty="0" err="1"/>
              <a:t>Proxying</a:t>
            </a:r>
            <a:endParaRPr lang="en-US" b="0" dirty="0"/>
          </a:p>
          <a:p>
            <a:pPr marL="800100" lvl="1" indent="-342900">
              <a:buFont typeface="Arial"/>
              <a:buChar char="•"/>
            </a:pPr>
            <a:r>
              <a:rPr lang="en-US" b="0" dirty="0"/>
              <a:t>Complete </a:t>
            </a:r>
            <a:r>
              <a:rPr lang="en-US" b="0" dirty="0" err="1"/>
              <a:t>Proxying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Terminating proxies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96" r="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50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terminating</a:t>
            </a:r>
            <a:endParaRPr lang="en-US" dirty="0"/>
          </a:p>
        </p:txBody>
      </p: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3752352" y="3235527"/>
            <a:ext cx="947821" cy="1312414"/>
            <a:chOff x="4140" y="429"/>
            <a:chExt cx="1425" cy="2396"/>
          </a:xfrm>
        </p:grpSpPr>
        <p:sp>
          <p:nvSpPr>
            <p:cNvPr id="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224"/>
          <p:cNvGrpSpPr>
            <a:grpSpLocks/>
          </p:cNvGrpSpPr>
          <p:nvPr/>
        </p:nvGrpSpPr>
        <p:grpSpPr bwMode="auto">
          <a:xfrm>
            <a:off x="6764546" y="3288421"/>
            <a:ext cx="775117" cy="1076993"/>
            <a:chOff x="4140" y="429"/>
            <a:chExt cx="1425" cy="2396"/>
          </a:xfrm>
        </p:grpSpPr>
        <p:sp>
          <p:nvSpPr>
            <p:cNvPr id="38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8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6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4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2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0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783701" y="4670532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248866" y="4528210"/>
            <a:ext cx="177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Server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822706" y="3604568"/>
            <a:ext cx="823020" cy="926940"/>
            <a:chOff x="41275" y="3941763"/>
            <a:chExt cx="1536216" cy="1833562"/>
          </a:xfrm>
        </p:grpSpPr>
        <p:pic>
          <p:nvPicPr>
            <p:cNvPr id="73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7" name="Straight Arrow Connector 76"/>
          <p:cNvCxnSpPr/>
          <p:nvPr/>
        </p:nvCxnSpPr>
        <p:spPr>
          <a:xfrm>
            <a:off x="1778000" y="4005666"/>
            <a:ext cx="1974352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696183" y="4005666"/>
            <a:ext cx="2103175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ounded Rectangular Callout 79"/>
          <p:cNvSpPr/>
          <p:nvPr/>
        </p:nvSpPr>
        <p:spPr>
          <a:xfrm>
            <a:off x="949157" y="1577473"/>
            <a:ext cx="1229895" cy="695158"/>
          </a:xfrm>
          <a:prstGeom prst="wedgeRoundRectCallout">
            <a:avLst>
              <a:gd name="adj1" fmla="val -26792"/>
              <a:gd name="adj2" fmla="val 21634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81" name="Rounded Rectangular Callout 80"/>
          <p:cNvSpPr/>
          <p:nvPr/>
        </p:nvSpPr>
        <p:spPr>
          <a:xfrm>
            <a:off x="4650287" y="1382294"/>
            <a:ext cx="1229895" cy="695158"/>
          </a:xfrm>
          <a:prstGeom prst="wedgeRoundRectCallout">
            <a:avLst>
              <a:gd name="adj1" fmla="val -49618"/>
              <a:gd name="adj2" fmla="val 20288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82" name="Rounded Rectangular Callout 81"/>
          <p:cNvSpPr/>
          <p:nvPr/>
        </p:nvSpPr>
        <p:spPr>
          <a:xfrm>
            <a:off x="2919282" y="1577473"/>
            <a:ext cx="1229895" cy="695158"/>
          </a:xfrm>
          <a:prstGeom prst="wedgeRoundRectCallout">
            <a:avLst>
              <a:gd name="adj1" fmla="val 34078"/>
              <a:gd name="adj2" fmla="val 17596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SYNACK</a:t>
            </a:r>
            <a:endParaRPr lang="en-US" dirty="0"/>
          </a:p>
        </p:txBody>
      </p:sp>
      <p:sp>
        <p:nvSpPr>
          <p:cNvPr id="83" name="Rounded Rectangular Callout 82"/>
          <p:cNvSpPr/>
          <p:nvPr/>
        </p:nvSpPr>
        <p:spPr>
          <a:xfrm>
            <a:off x="6521654" y="1564104"/>
            <a:ext cx="1229895" cy="695158"/>
          </a:xfrm>
          <a:prstGeom prst="wedgeRoundRectCallout">
            <a:avLst>
              <a:gd name="adj1" fmla="val 34078"/>
              <a:gd name="adj2" fmla="val 1759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SYNACK</a:t>
            </a:r>
            <a:endParaRPr lang="en-US" dirty="0"/>
          </a:p>
        </p:txBody>
      </p:sp>
      <p:sp>
        <p:nvSpPr>
          <p:cNvPr id="84" name="Rounded Rectangular Callout 83"/>
          <p:cNvSpPr/>
          <p:nvPr/>
        </p:nvSpPr>
        <p:spPr>
          <a:xfrm>
            <a:off x="1742860" y="2425031"/>
            <a:ext cx="1229895" cy="695158"/>
          </a:xfrm>
          <a:prstGeom prst="wedgeRoundRectCallout">
            <a:avLst>
              <a:gd name="adj1" fmla="val -74618"/>
              <a:gd name="adj2" fmla="val 10673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85" name="Rounded Rectangular Callout 84"/>
          <p:cNvSpPr/>
          <p:nvPr/>
        </p:nvSpPr>
        <p:spPr>
          <a:xfrm>
            <a:off x="5265234" y="2229852"/>
            <a:ext cx="1229895" cy="695158"/>
          </a:xfrm>
          <a:prstGeom prst="wedgeRoundRectCallout">
            <a:avLst>
              <a:gd name="adj1" fmla="val -74618"/>
              <a:gd name="adj2" fmla="val 10673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60980" y="4937646"/>
            <a:ext cx="76975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separate TCP connections.</a:t>
            </a:r>
          </a:p>
          <a:p>
            <a:r>
              <a:rPr lang="en-US" dirty="0" smtClean="0"/>
              <a:t>Buys the censor some time to process content. </a:t>
            </a:r>
          </a:p>
          <a:p>
            <a:r>
              <a:rPr lang="en-US" dirty="0" smtClean="0"/>
              <a:t>No worry about having to match state because the proxy is the end point (from client’s point of view)</a:t>
            </a:r>
          </a:p>
          <a:p>
            <a:endParaRPr lang="en-US" dirty="0"/>
          </a:p>
          <a:p>
            <a:r>
              <a:rPr lang="en-US" dirty="0" smtClean="0"/>
              <a:t>External Server might see client IP, might see Proxy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rewriting proxies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22" r="722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625474" y="6488668"/>
            <a:ext cx="413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</a:t>
            </a:r>
            <a:r>
              <a:rPr lang="en-US" strike="sngStrike" dirty="0" smtClean="0"/>
              <a:t>borrowed</a:t>
            </a:r>
            <a:r>
              <a:rPr lang="en-US" dirty="0" smtClean="0"/>
              <a:t> stolen from N. Weaver.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Rewriting</a:t>
            </a:r>
            <a:endParaRPr lang="en-US" dirty="0"/>
          </a:p>
        </p:txBody>
      </p:sp>
      <p:grpSp>
        <p:nvGrpSpPr>
          <p:cNvPr id="37" name="Group 224"/>
          <p:cNvGrpSpPr>
            <a:grpSpLocks/>
          </p:cNvGrpSpPr>
          <p:nvPr/>
        </p:nvGrpSpPr>
        <p:grpSpPr bwMode="auto">
          <a:xfrm>
            <a:off x="6764546" y="3288421"/>
            <a:ext cx="775117" cy="1076993"/>
            <a:chOff x="4140" y="429"/>
            <a:chExt cx="1425" cy="2396"/>
          </a:xfrm>
        </p:grpSpPr>
        <p:sp>
          <p:nvSpPr>
            <p:cNvPr id="38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8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6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4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2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0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783701" y="4670532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248866" y="4528210"/>
            <a:ext cx="177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Server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822706" y="3604568"/>
            <a:ext cx="823020" cy="926940"/>
            <a:chOff x="41275" y="3941763"/>
            <a:chExt cx="1536216" cy="1833562"/>
          </a:xfrm>
        </p:grpSpPr>
        <p:pic>
          <p:nvPicPr>
            <p:cNvPr id="73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7" name="Straight Arrow Connector 76"/>
          <p:cNvCxnSpPr/>
          <p:nvPr/>
        </p:nvCxnSpPr>
        <p:spPr>
          <a:xfrm flipV="1">
            <a:off x="1778000" y="4002380"/>
            <a:ext cx="2320889" cy="328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364944" y="4005666"/>
            <a:ext cx="2434414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ounded Rectangular Callout 79"/>
          <p:cNvSpPr/>
          <p:nvPr/>
        </p:nvSpPr>
        <p:spPr>
          <a:xfrm>
            <a:off x="949157" y="1577473"/>
            <a:ext cx="1229895" cy="695158"/>
          </a:xfrm>
          <a:prstGeom prst="wedgeRoundRectCallout">
            <a:avLst>
              <a:gd name="adj1" fmla="val -26792"/>
              <a:gd name="adj2" fmla="val 21634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81" name="Rounded Rectangular Callout 80"/>
          <p:cNvSpPr/>
          <p:nvPr/>
        </p:nvSpPr>
        <p:spPr>
          <a:xfrm>
            <a:off x="4650287" y="1382294"/>
            <a:ext cx="1229895" cy="695158"/>
          </a:xfrm>
          <a:prstGeom prst="wedgeRoundRectCallout">
            <a:avLst>
              <a:gd name="adj1" fmla="val -49618"/>
              <a:gd name="adj2" fmla="val 2028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sp>
        <p:nvSpPr>
          <p:cNvPr id="82" name="Rounded Rectangular Callout 81"/>
          <p:cNvSpPr/>
          <p:nvPr/>
        </p:nvSpPr>
        <p:spPr>
          <a:xfrm>
            <a:off x="2919282" y="1577473"/>
            <a:ext cx="1229895" cy="695158"/>
          </a:xfrm>
          <a:prstGeom prst="wedgeRoundRectCallout">
            <a:avLst>
              <a:gd name="adj1" fmla="val 34078"/>
              <a:gd name="adj2" fmla="val 1759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SYNACK</a:t>
            </a:r>
            <a:endParaRPr lang="en-US" dirty="0"/>
          </a:p>
        </p:txBody>
      </p:sp>
      <p:sp>
        <p:nvSpPr>
          <p:cNvPr id="83" name="Rounded Rectangular Callout 82"/>
          <p:cNvSpPr/>
          <p:nvPr/>
        </p:nvSpPr>
        <p:spPr>
          <a:xfrm>
            <a:off x="6521654" y="1564104"/>
            <a:ext cx="1229895" cy="695158"/>
          </a:xfrm>
          <a:prstGeom prst="wedgeRoundRectCallout">
            <a:avLst>
              <a:gd name="adj1" fmla="val 34078"/>
              <a:gd name="adj2" fmla="val 1759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SYNACK</a:t>
            </a:r>
            <a:endParaRPr lang="en-US" dirty="0"/>
          </a:p>
        </p:txBody>
      </p:sp>
      <p:sp>
        <p:nvSpPr>
          <p:cNvPr id="84" name="Rounded Rectangular Callout 83"/>
          <p:cNvSpPr/>
          <p:nvPr/>
        </p:nvSpPr>
        <p:spPr>
          <a:xfrm>
            <a:off x="1742860" y="2425031"/>
            <a:ext cx="1229895" cy="695158"/>
          </a:xfrm>
          <a:prstGeom prst="wedgeRoundRectCallout">
            <a:avLst>
              <a:gd name="adj1" fmla="val -74618"/>
              <a:gd name="adj2" fmla="val 10673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sp>
        <p:nvSpPr>
          <p:cNvPr id="85" name="Rounded Rectangular Callout 84"/>
          <p:cNvSpPr/>
          <p:nvPr/>
        </p:nvSpPr>
        <p:spPr>
          <a:xfrm>
            <a:off x="5265234" y="2229852"/>
            <a:ext cx="1229895" cy="695158"/>
          </a:xfrm>
          <a:prstGeom prst="wedgeRoundRectCallout">
            <a:avLst>
              <a:gd name="adj1" fmla="val -74618"/>
              <a:gd name="adj2" fmla="val 10673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ACK</a:t>
            </a:r>
            <a:endParaRPr lang="en-US" dirty="0"/>
          </a:p>
        </p:txBody>
      </p: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3752352" y="3235527"/>
            <a:ext cx="947821" cy="1312414"/>
            <a:chOff x="4140" y="429"/>
            <a:chExt cx="1425" cy="2396"/>
          </a:xfrm>
        </p:grpSpPr>
        <p:sp>
          <p:nvSpPr>
            <p:cNvPr id="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081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Rewriting</a:t>
            </a:r>
            <a:endParaRPr lang="en-US" dirty="0"/>
          </a:p>
        </p:txBody>
      </p:sp>
      <p:grpSp>
        <p:nvGrpSpPr>
          <p:cNvPr id="37" name="Group 224"/>
          <p:cNvGrpSpPr>
            <a:grpSpLocks/>
          </p:cNvGrpSpPr>
          <p:nvPr/>
        </p:nvGrpSpPr>
        <p:grpSpPr bwMode="auto">
          <a:xfrm>
            <a:off x="6764546" y="3288421"/>
            <a:ext cx="775117" cy="1076993"/>
            <a:chOff x="4140" y="429"/>
            <a:chExt cx="1425" cy="2396"/>
          </a:xfrm>
        </p:grpSpPr>
        <p:sp>
          <p:nvSpPr>
            <p:cNvPr id="38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8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6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4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2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0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783701" y="4670532"/>
            <a:ext cx="77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248866" y="4528210"/>
            <a:ext cx="177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Server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822706" y="3604568"/>
            <a:ext cx="823020" cy="926940"/>
            <a:chOff x="41275" y="3941763"/>
            <a:chExt cx="1536216" cy="1833562"/>
          </a:xfrm>
        </p:grpSpPr>
        <p:pic>
          <p:nvPicPr>
            <p:cNvPr id="73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7" name="Straight Arrow Connector 76"/>
          <p:cNvCxnSpPr/>
          <p:nvPr/>
        </p:nvCxnSpPr>
        <p:spPr>
          <a:xfrm>
            <a:off x="1778000" y="4005666"/>
            <a:ext cx="2309581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207306" y="4005666"/>
            <a:ext cx="2592052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02856" y="1510631"/>
            <a:ext cx="1992021" cy="1534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Censored keyword</a:t>
            </a:r>
            <a:endParaRPr lang="en-US" dirty="0"/>
          </a:p>
        </p:txBody>
      </p:sp>
      <p:grpSp>
        <p:nvGrpSpPr>
          <p:cNvPr id="4" name="Group 158"/>
          <p:cNvGrpSpPr>
            <a:grpSpLocks/>
          </p:cNvGrpSpPr>
          <p:nvPr/>
        </p:nvGrpSpPr>
        <p:grpSpPr bwMode="auto">
          <a:xfrm>
            <a:off x="3752352" y="3235527"/>
            <a:ext cx="947821" cy="1312414"/>
            <a:chOff x="4140" y="429"/>
            <a:chExt cx="1425" cy="2396"/>
          </a:xfrm>
        </p:grpSpPr>
        <p:sp>
          <p:nvSpPr>
            <p:cNvPr id="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3153156" y="1510631"/>
            <a:ext cx="1992021" cy="15347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Page</a:t>
            </a:r>
            <a:endParaRPr lang="en-US" dirty="0"/>
          </a:p>
        </p:txBody>
      </p:sp>
      <p:sp>
        <p:nvSpPr>
          <p:cNvPr id="79" name="Smiley Face 78"/>
          <p:cNvSpPr/>
          <p:nvPr/>
        </p:nvSpPr>
        <p:spPr>
          <a:xfrm>
            <a:off x="668421" y="4547941"/>
            <a:ext cx="807013" cy="732585"/>
          </a:xfrm>
          <a:prstGeom prst="smileyFace">
            <a:avLst>
              <a:gd name="adj" fmla="val -465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767 -0.00394 " pathEditMode="relative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767 -0.00394 " pathEditMode="relative" ptsTypes="AA">
                                      <p:cBhvr>
                                        <p:cTn id="2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87" grpId="0" animBg="1"/>
      <p:bldP spid="87" grpId="1" animBg="1"/>
      <p:bldP spid="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Partial vs. complete </a:t>
            </a:r>
            <a:r>
              <a:rPr lang="en-US" dirty="0" err="1" smtClean="0"/>
              <a:t>proxying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672" r="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70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Detecting and using partial proxies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753" r="753"/>
          <a:stretch>
            <a:fillRect/>
          </a:stretch>
        </p:blipFill>
        <p:spPr>
          <a:xfrm>
            <a:off x="457199" y="938182"/>
            <a:ext cx="8105787" cy="5013171"/>
          </a:xfrm>
        </p:spPr>
      </p:pic>
    </p:spTree>
    <p:extLst>
      <p:ext uri="{BB962C8B-B14F-4D97-AF65-F5344CB8AC3E}">
        <p14:creationId xmlns:p14="http://schemas.microsoft.com/office/powerpoint/2010/main" val="42060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time: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On-path DNS injection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Hold-on to circumvent injection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Measuring China’s DNS filtering from the outside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548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976"/>
            <a:ext cx="8105786" cy="672206"/>
          </a:xfrm>
        </p:spPr>
        <p:txBody>
          <a:bodyPr>
            <a:noAutofit/>
          </a:bodyPr>
          <a:lstStyle/>
          <a:p>
            <a:r>
              <a:rPr lang="en-US" sz="2800" dirty="0" smtClean="0"/>
              <a:t>Detecting complete terminating proxies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96" r="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88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from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Detecting In-Flight Page Changes with Web Tripwires. C. Reis, S. Gribble, T. Kohno, and N. Weaver.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Common assumption: ISPs </a:t>
            </a:r>
            <a:r>
              <a:rPr lang="en-US" i="1" dirty="0" smtClean="0"/>
              <a:t>could</a:t>
            </a:r>
            <a:r>
              <a:rPr lang="en-US" dirty="0" smtClean="0"/>
              <a:t> modify content in flight but with few exceptions this does not happen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This paper shows that this assumption is </a:t>
            </a:r>
            <a:r>
              <a:rPr lang="en-US" b="1" dirty="0" smtClean="0"/>
              <a:t>false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They </a:t>
            </a:r>
            <a:r>
              <a:rPr lang="en-US" dirty="0" smtClean="0"/>
              <a:t>find a diverse range of agents that modify pages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ISPs insert ads to gain revenue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Users block ads to prevent annoyance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Malware writers insert exploits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HTTPS doesn’t completely solve the problem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Terminating proxy with certificate can MITM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6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Trip wires</a:t>
            </a:r>
            <a:endParaRPr lang="en-US" dirty="0"/>
          </a:p>
        </p:txBody>
      </p:sp>
      <p:pic>
        <p:nvPicPr>
          <p:cNvPr id="4" name="Content Placeholder 3" descr="Screen Shot 2015-09-04 at 1.17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72" b="-69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140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trip wire page</a:t>
            </a:r>
            <a:endParaRPr lang="en-US" dirty="0"/>
          </a:p>
        </p:txBody>
      </p:sp>
      <p:pic>
        <p:nvPicPr>
          <p:cNvPr id="4" name="Content Placeholder 3" descr="Screen Shot 2015-09-04 at 1.23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61" b="-44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417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trip wires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Need to deliver three items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Web page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Trip wire script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Representation of what the page should be (checksum or raw content in an encoded string to prevent modifications)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Challenge: Dynamic pages (need to generate the ‘known good’ page while servicing the request)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One solution: send a separate static page and check that for modifications</a:t>
            </a:r>
          </a:p>
          <a:p>
            <a:pPr marL="1600200" lvl="2" indent="-457200">
              <a:buFont typeface="Arial"/>
              <a:buChar char="•"/>
            </a:pPr>
            <a:r>
              <a:rPr lang="en-US" dirty="0"/>
              <a:t>Would miss targeted alterations to pages.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Comparison metrics: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# of script tags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/>
              <a:t>Compare DOM: hard because browser dependent</a:t>
            </a:r>
          </a:p>
          <a:p>
            <a:pPr marL="914400" lvl="1" indent="-457200">
              <a:buFont typeface="Arial"/>
              <a:buChar char="•"/>
            </a:pPr>
            <a:r>
              <a:rPr lang="en-US" b="1" dirty="0"/>
              <a:t>Compare HTML string: requires the Tripwire script re-fetch the page from the server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2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overhead</a:t>
            </a:r>
            <a:endParaRPr lang="en-US" dirty="0"/>
          </a:p>
        </p:txBody>
      </p:sp>
      <p:pic>
        <p:nvPicPr>
          <p:cNvPr id="7" name="Content Placeholder 6" descr="Screen Shot 2014-02-16 at 1.36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52" r="-7852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4438316" y="868443"/>
            <a:ext cx="4495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17% more data transferred</a:t>
            </a:r>
          </a:p>
          <a:p>
            <a:r>
              <a:rPr lang="en-US" dirty="0" smtClean="0"/>
              <a:t>But still small relative to other site content.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found</a:t>
            </a:r>
            <a:endParaRPr lang="en-US" dirty="0"/>
          </a:p>
        </p:txBody>
      </p:sp>
      <p:pic>
        <p:nvPicPr>
          <p:cNvPr id="5" name="Content Placeholder 4" descr="Screen Shot 2014-02-16 at 1.38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91" b="-11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974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for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Trip-wires requires that the server cares about modifications and implements the trip-wire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What if the user wants to detect changes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142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be Web proxies. Nicholas Weaver, Christian </a:t>
            </a:r>
            <a:r>
              <a:rPr lang="en-US" dirty="0" err="1" smtClean="0"/>
              <a:t>Kreibich</a:t>
            </a:r>
            <a:r>
              <a:rPr lang="en-US" dirty="0" smtClean="0"/>
              <a:t>, Martin Dam, and Vern </a:t>
            </a:r>
            <a:r>
              <a:rPr lang="en-US" dirty="0" err="1" smtClean="0"/>
              <a:t>Paxson</a:t>
            </a:r>
            <a:r>
              <a:rPr lang="en-US" dirty="0" smtClean="0"/>
              <a:t>. </a:t>
            </a:r>
            <a:r>
              <a:rPr lang="en-US" i="1" dirty="0" smtClean="0"/>
              <a:t>PAM 2014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Netalyzr</a:t>
            </a:r>
            <a:r>
              <a:rPr lang="en-US" dirty="0" smtClean="0"/>
              <a:t> includes tests for Web proxies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This paper analyzes the results</a:t>
            </a:r>
          </a:p>
          <a:p>
            <a:endParaRPr lang="en-US" dirty="0"/>
          </a:p>
        </p:txBody>
      </p:sp>
      <p:pic>
        <p:nvPicPr>
          <p:cNvPr id="4" name="Picture 3" descr="Screen Shot 2015-09-04 at 1.42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2" y="3363494"/>
            <a:ext cx="75311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8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Netalyzr</a:t>
            </a:r>
            <a:r>
              <a:rPr lang="en-US" dirty="0" smtClean="0"/>
              <a:t> coverage ca. 2010</a:t>
            </a:r>
            <a:endParaRPr lang="en-US" dirty="0"/>
          </a:p>
        </p:txBody>
      </p:sp>
      <p:pic>
        <p:nvPicPr>
          <p:cNvPr id="4" name="Content Placeholder 3" descr="Screen Shot 2015-09-04 at 3.37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6" b="-431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-334211" y="802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4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Assignment 1 &amp; Project Info are posted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for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Non-responsive server test (116K clients)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Configure their own server to send a RST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If they successfully open a connection the response is from a proxy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Proxy </a:t>
            </a:r>
            <a:r>
              <a:rPr lang="en-US" dirty="0" err="1" smtClean="0"/>
              <a:t>traceroute</a:t>
            </a:r>
            <a:r>
              <a:rPr lang="en-US" dirty="0" smtClean="0"/>
              <a:t> (17K clients)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Connect to </a:t>
            </a:r>
            <a:r>
              <a:rPr lang="en-US" dirty="0" err="1" smtClean="0"/>
              <a:t>traceroute</a:t>
            </a:r>
            <a:r>
              <a:rPr lang="en-US" dirty="0" smtClean="0"/>
              <a:t> server which waits for SYN from proxy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Once it gets the SYN send SYNACKs with incrementing TTL until ACK (not Time exceeded) received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HTTP404 Fetches (448K clients)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Fetch 3 different 404 pages, look for modifications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HTTP Header casing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Send: </a:t>
            </a:r>
            <a:r>
              <a:rPr lang="en-US" dirty="0" err="1" smtClean="0"/>
              <a:t>HoSt</a:t>
            </a:r>
            <a:r>
              <a:rPr lang="en-US" dirty="0" smtClean="0"/>
              <a:t>: </a:t>
            </a:r>
            <a:r>
              <a:rPr lang="en-US" dirty="0" err="1" smtClean="0"/>
              <a:t>www.google.com</a:t>
            </a:r>
            <a:r>
              <a:rPr lang="en-US" dirty="0" smtClean="0"/>
              <a:t> see if server receives the header unmodified (vs. host or HOST).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Non HTTP Fetch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s/HTTP/ICSI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… more in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findings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Client-side Antivirus (6% of clients)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E.g., software on host modifying HTTP headers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Caches (2.3% of clients)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Save upstream bandwidth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Security and Censor Proxies (0.55% of clients)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Security products via the ‘via’ header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Other products via HTTP header insertions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Transcoding (0.54% of clients)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Save downstream bandwidth via coding images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404 Rewriters (0.11% of clients)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Error monetization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5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types of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 Proxies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8% of clients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Proxies seen via the non-responsive server test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But no other content modifications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What is it doing?</a:t>
            </a:r>
          </a:p>
          <a:p>
            <a:r>
              <a:rPr lang="en-US" dirty="0" smtClean="0"/>
              <a:t>Country-level Proxies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95% of clients in Bahrain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85% of clients in Singapore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79% of clients in Lebanon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62% of clients in UAE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48% of clients in Thailand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 running </a:t>
            </a:r>
            <a:r>
              <a:rPr lang="en-US" dirty="0" err="1" smtClean="0"/>
              <a:t>Netalyzr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://netalyzr.icsi.berkeley.edu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See: “</a:t>
            </a:r>
            <a:r>
              <a:rPr lang="en-US" dirty="0" err="1" smtClean="0"/>
              <a:t>NetalyzrLinks.rtf</a:t>
            </a:r>
            <a:r>
              <a:rPr lang="en-US" dirty="0" smtClean="0"/>
              <a:t>” in this directory: </a:t>
            </a:r>
            <a:r>
              <a:rPr lang="en-US" dirty="0"/>
              <a:t>https://</a:t>
            </a:r>
            <a:r>
              <a:rPr lang="en-US" dirty="0" err="1"/>
              <a:t>goo.gl</a:t>
            </a:r>
            <a:r>
              <a:rPr lang="en-US" dirty="0"/>
              <a:t>/</a:t>
            </a:r>
            <a:r>
              <a:rPr lang="en-US" dirty="0" smtClean="0"/>
              <a:t>oF7uXh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Where were these </a:t>
            </a:r>
            <a:r>
              <a:rPr lang="en-US" dirty="0" err="1" smtClean="0"/>
              <a:t>Netalyzr</a:t>
            </a:r>
            <a:r>
              <a:rPr lang="en-US" dirty="0" smtClean="0"/>
              <a:t> tests run?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Do they seem to use the same censorship product?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What can you learn about these connections from </a:t>
            </a:r>
            <a:r>
              <a:rPr lang="en-US" dirty="0" err="1" smtClean="0"/>
              <a:t>Netalyzr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three pieces of DNS resolution?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optimization does DNS have to reduce load on root and TLD servers?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downsides of this optimization?	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3 ways a DNS host name can be blocked (blocking techniques)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options does a censor have when returning/injecting a DNS reply? (what type of IPs might it return?)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Hold-On use to distinguish injected from true DNS responses? (2 metrics)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it obtain these values?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two techniques used by anonymous to measure DNS censorship in China from outside the country?</a:t>
            </a:r>
          </a:p>
        </p:txBody>
      </p:sp>
    </p:spTree>
    <p:extLst>
      <p:ext uri="{BB962C8B-B14F-4D97-AF65-F5344CB8AC3E}">
        <p14:creationId xmlns:p14="http://schemas.microsoft.com/office/powerpoint/2010/main" val="37540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Block IP addresses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layer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TCP flows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TCP (transport layer)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possible triggers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Block hostnames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DNS (application </a:t>
            </a:r>
            <a:r>
              <a:rPr lang="en-US" dirty="0" smtClean="0"/>
              <a:t>layer)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HTTP transfers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HTTP (application layer)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3868154"/>
            <a:ext cx="3791938" cy="889000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8408" y="4157223"/>
            <a:ext cx="80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101: HTTP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HTTP (Hyper Text Transfer Protocol) is what most people think of when they talk about “the web”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Client-server request/response protocol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/>
              <a:t>Client requests “I want file X from host Y that is on this server”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/>
              <a:t>Server replies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Content can be </a:t>
            </a:r>
            <a:r>
              <a:rPr lang="en-US" sz="3200" i="1" dirty="0"/>
              <a:t>any</a:t>
            </a:r>
            <a:r>
              <a:rPr lang="en-US" sz="3200" b="0" dirty="0"/>
              <a:t> </a:t>
            </a:r>
            <a:r>
              <a:rPr lang="en-US" sz="3200" b="0" dirty="0" err="1"/>
              <a:t>filetype</a:t>
            </a:r>
            <a:endParaRPr lang="en-US" sz="3200" b="0" dirty="0"/>
          </a:p>
          <a:p>
            <a:pPr marL="457200" indent="-457200">
              <a:buFont typeface="Arial"/>
              <a:buChar char="•"/>
            </a:pPr>
            <a:r>
              <a:rPr lang="en-US" sz="3200" b="0" dirty="0"/>
              <a:t>E.g. “</a:t>
            </a:r>
            <a:r>
              <a:rPr lang="en-US" sz="3200" b="0" dirty="0" err="1"/>
              <a:t>HyperText</a:t>
            </a:r>
            <a:r>
              <a:rPr lang="en-US" sz="3200" b="0" dirty="0"/>
              <a:t> Markup Language” (HTML) pages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b="0" dirty="0"/>
              <a:t>Embedded programs (JavaScript, Flash, </a:t>
            </a:r>
            <a:r>
              <a:rPr lang="en-US" sz="3200" b="0" dirty="0" err="1"/>
              <a:t>etc</a:t>
            </a:r>
            <a:r>
              <a:rPr lang="en-US" sz="3200" b="0" dirty="0"/>
              <a:t>) which run on the browser</a:t>
            </a:r>
          </a:p>
          <a:p>
            <a:pPr marL="457200" indent="-457200">
              <a:buFont typeface="Arial"/>
              <a:buChar char="•"/>
            </a:pPr>
            <a:r>
              <a:rPr lang="en-US" sz="3200" i="1" dirty="0"/>
              <a:t>No</a:t>
            </a:r>
            <a:r>
              <a:rPr lang="en-US" sz="3200" b="0" dirty="0"/>
              <a:t> cryptographic integrity</a:t>
            </a:r>
            <a:endParaRPr lang="en-US" sz="3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7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024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E2D134CE-B7CE-4D71-8E8E-E320F22EF27D}" type="slidenum">
              <a:rPr lang="en-US"/>
              <a:pPr/>
              <a:t>7</a:t>
            </a:fld>
            <a:endParaRPr lang="en-US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795337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HTTP overview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89075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Web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client/server model</a:t>
            </a:r>
          </a:p>
          <a:p>
            <a:pPr lvl="1">
              <a:lnSpc>
                <a:spcPct val="75000"/>
              </a:lnSpc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client</a:t>
            </a:r>
            <a:r>
              <a:rPr lang="en-US" i="1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smtClean="0">
                <a:ea typeface="ＭＳ Ｐゴシック" pitchFamily="34" charset="-128"/>
              </a:rPr>
              <a:t> browser that requests, receives, (using HTTP protocol) and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displays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Web objects </a:t>
            </a:r>
          </a:p>
          <a:p>
            <a:pPr lvl="1">
              <a:lnSpc>
                <a:spcPct val="75000"/>
              </a:lnSpc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server:</a:t>
            </a:r>
            <a:r>
              <a:rPr lang="en-US" smtClean="0">
                <a:ea typeface="ＭＳ Ｐゴシック" pitchFamily="34" charset="-128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02405" name="Text Box 7"/>
          <p:cNvSpPr txBox="1">
            <a:spLocks noChangeArrowheads="1"/>
          </p:cNvSpPr>
          <p:nvPr/>
        </p:nvSpPr>
        <p:spPr bwMode="auto">
          <a:xfrm>
            <a:off x="4565650" y="2455863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Firefox browser</a:t>
            </a:r>
            <a:endParaRPr lang="en-US" sz="2400"/>
          </a:p>
        </p:txBody>
      </p:sp>
      <p:sp>
        <p:nvSpPr>
          <p:cNvPr id="102406" name="Text Box 9"/>
          <p:cNvSpPr txBox="1">
            <a:spLocks noChangeArrowheads="1"/>
          </p:cNvSpPr>
          <p:nvPr/>
        </p:nvSpPr>
        <p:spPr bwMode="auto">
          <a:xfrm>
            <a:off x="7508875" y="3836988"/>
            <a:ext cx="1346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 sz="2400"/>
          </a:p>
        </p:txBody>
      </p:sp>
      <p:sp>
        <p:nvSpPr>
          <p:cNvPr id="102407" name="Text Box 23"/>
          <p:cNvSpPr txBox="1">
            <a:spLocks noChangeArrowheads="1"/>
          </p:cNvSpPr>
          <p:nvPr/>
        </p:nvSpPr>
        <p:spPr bwMode="auto">
          <a:xfrm>
            <a:off x="4819650" y="5218113"/>
            <a:ext cx="1525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iphone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Safari browser</a:t>
            </a:r>
            <a:endParaRPr lang="en-US" sz="24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78500" y="2136775"/>
            <a:ext cx="2101850" cy="946150"/>
            <a:chOff x="3640" y="1346"/>
            <a:chExt cx="1324" cy="596"/>
          </a:xfrm>
        </p:grpSpPr>
        <p:sp>
          <p:nvSpPr>
            <p:cNvPr id="102456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7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889625" y="2344738"/>
            <a:ext cx="1971675" cy="904875"/>
            <a:chOff x="4141" y="394"/>
            <a:chExt cx="1242" cy="570"/>
          </a:xfrm>
        </p:grpSpPr>
        <p:sp>
          <p:nvSpPr>
            <p:cNvPr id="102454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5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5754688" y="3630613"/>
            <a:ext cx="2101850" cy="946150"/>
            <a:chOff x="3640" y="1346"/>
            <a:chExt cx="1324" cy="596"/>
          </a:xfrm>
        </p:grpSpPr>
        <p:sp>
          <p:nvSpPr>
            <p:cNvPr id="102452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3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5800725" y="3870325"/>
            <a:ext cx="1971675" cy="904875"/>
            <a:chOff x="4141" y="394"/>
            <a:chExt cx="1242" cy="570"/>
          </a:xfrm>
        </p:grpSpPr>
        <p:sp>
          <p:nvSpPr>
            <p:cNvPr id="102450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1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pic>
        <p:nvPicPr>
          <p:cNvPr id="102413" name="Picture 43" descr="iphone_stylize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14" name="Group 44"/>
          <p:cNvGrpSpPr>
            <a:grpSpLocks/>
          </p:cNvGrpSpPr>
          <p:nvPr/>
        </p:nvGrpSpPr>
        <p:grpSpPr bwMode="auto"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id="10244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15" name="Group 47"/>
          <p:cNvGrpSpPr>
            <a:grpSpLocks/>
          </p:cNvGrpSpPr>
          <p:nvPr/>
        </p:nvGrpSpPr>
        <p:grpSpPr bwMode="auto"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102416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7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8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9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0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21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2446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7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22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23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2444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5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24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5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26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2442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3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27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28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2440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1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29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0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31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32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3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34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5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6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7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02438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9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76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144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HTTP request message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673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1673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54CBE28C-59DF-4DAE-A86D-7C9E9ADF127E}" type="slidenum">
              <a:rPr lang="en-US"/>
              <a:pPr/>
              <a:t>8</a:t>
            </a:fld>
            <a:endParaRPr lang="en-US"/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two types of HTTP messages: </a:t>
            </a: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request</a:t>
            </a: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, </a:t>
            </a: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response</a:t>
            </a:r>
          </a:p>
          <a:p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HTTP request message: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ASCII (human-readable format)</a:t>
            </a:r>
            <a:endParaRPr lang="en-US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222250" y="3036888"/>
            <a:ext cx="228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request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(GET, POST,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HEAD commands</a:t>
            </a: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)</a:t>
            </a:r>
            <a:endParaRPr lang="en-US" sz="24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16743" name="Line 6"/>
          <p:cNvSpPr>
            <a:spLocks noChangeShapeType="1"/>
          </p:cNvSpPr>
          <p:nvPr/>
        </p:nvSpPr>
        <p:spPr bwMode="auto">
          <a:xfrm>
            <a:off x="1925638" y="3368675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Freeform 7"/>
          <p:cNvSpPr>
            <a:spLocks/>
          </p:cNvSpPr>
          <p:nvPr/>
        </p:nvSpPr>
        <p:spPr bwMode="auto">
          <a:xfrm>
            <a:off x="2776538" y="3705225"/>
            <a:ext cx="149225" cy="1957388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Text Box 8"/>
          <p:cNvSpPr txBox="1">
            <a:spLocks noChangeArrowheads="1"/>
          </p:cNvSpPr>
          <p:nvPr/>
        </p:nvSpPr>
        <p:spPr bwMode="auto">
          <a:xfrm>
            <a:off x="1739900" y="4222750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 lines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2309813" y="5789613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88913" y="5121275"/>
            <a:ext cx="2343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carriage return,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line feed at start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of line indicates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end of header lines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116748" name="Text Box 16"/>
          <p:cNvSpPr txBox="1">
            <a:spLocks noChangeArrowheads="1"/>
          </p:cNvSpPr>
          <p:nvPr/>
        </p:nvSpPr>
        <p:spPr bwMode="auto">
          <a:xfrm>
            <a:off x="2809875" y="3403600"/>
            <a:ext cx="60547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GET /index.html HTTP/1.1\r\n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Host: www-net.cs.umass.edu\r\n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User-Agent: Firefox/3.6.10\r\n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Accept: text/html,application/xhtml+xml\r\n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Accept-Language: en-us,en;q=0.5\r\n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Accept-Encoding: gzip,deflate\r\n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Accept-Charset: ISO-8859-1,utf-8;q=0.7\r\n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Keep-Alive: 115\r\n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Connection: keep-alive\r\n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\r\n</a:t>
            </a:r>
          </a:p>
        </p:txBody>
      </p:sp>
      <p:sp>
        <p:nvSpPr>
          <p:cNvPr id="116749" name="Line 17"/>
          <p:cNvSpPr>
            <a:spLocks noChangeShapeType="1"/>
          </p:cNvSpPr>
          <p:nvPr/>
        </p:nvSpPr>
        <p:spPr bwMode="auto">
          <a:xfrm flipH="1">
            <a:off x="6334125" y="2921000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750" name="Text Box 18"/>
          <p:cNvSpPr txBox="1">
            <a:spLocks noChangeArrowheads="1"/>
          </p:cNvSpPr>
          <p:nvPr/>
        </p:nvSpPr>
        <p:spPr bwMode="auto">
          <a:xfrm>
            <a:off x="6384925" y="2633663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carriage return character</a:t>
            </a:r>
          </a:p>
        </p:txBody>
      </p:sp>
      <p:sp>
        <p:nvSpPr>
          <p:cNvPr id="116751" name="Text Box 19"/>
          <p:cNvSpPr txBox="1">
            <a:spLocks noChangeArrowheads="1"/>
          </p:cNvSpPr>
          <p:nvPr/>
        </p:nvSpPr>
        <p:spPr bwMode="auto">
          <a:xfrm>
            <a:off x="6537325" y="2930525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line-feed character</a:t>
            </a:r>
          </a:p>
        </p:txBody>
      </p:sp>
      <p:sp>
        <p:nvSpPr>
          <p:cNvPr id="116752" name="Line 20"/>
          <p:cNvSpPr>
            <a:spLocks noChangeShapeType="1"/>
          </p:cNvSpPr>
          <p:nvPr/>
        </p:nvSpPr>
        <p:spPr bwMode="auto">
          <a:xfrm flipH="1">
            <a:off x="6615113" y="3230563"/>
            <a:ext cx="80962" cy="252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7772400" cy="979488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HTTP response message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2492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2493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EF134233-FC41-4948-AC01-63A1D7287BB2}" type="slidenum">
              <a:rPr lang="en-US"/>
              <a:pPr/>
              <a:t>9</a:t>
            </a:fld>
            <a:endParaRPr lang="en-US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39700" y="1397000"/>
            <a:ext cx="1790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status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status code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status phrase)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2057400" y="2305050"/>
            <a:ext cx="257175" cy="2941638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893763" y="3286125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 lines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 flipV="1">
            <a:off x="1543050" y="5418138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293688" y="5297488"/>
            <a:ext cx="1379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data, e.g.,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HTML file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24939" name="Rectangle 15"/>
          <p:cNvSpPr>
            <a:spLocks noChangeArrowheads="1"/>
          </p:cNvSpPr>
          <p:nvPr/>
        </p:nvSpPr>
        <p:spPr bwMode="auto">
          <a:xfrm>
            <a:off x="2243138" y="2044700"/>
            <a:ext cx="63119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HTTP/1.1 200 OK\r\n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Date: Sun, 26 Sep 2010 20:09:20 GMT\r\n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Server: Apache/2.0.52 (CentOS)\r\n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Last-Modified: Tue, 30 Oct 2007 17:00:02 GMT\r\n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ETag: "17dc6-a5c-bf716880"\r\n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Accept-Ranges: bytes\r\n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Content-Length: 2652\r\n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Keep-Alive: timeout=10, max=100\r\n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Connection: Keep-Alive\r\n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Content-Type: text/html; charset=ISO-8859-1\r\n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it-IT" sz="1800" b="1">
                <a:latin typeface="Courier New" pitchFamily="49" charset="0"/>
              </a:rPr>
              <a:t>data data data data data ... </a:t>
            </a:r>
            <a:endParaRPr lang="en-US" sz="1800" b="1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9773</TotalTime>
  <Words>1324</Words>
  <Application>Microsoft Macintosh PowerPoint</Application>
  <PresentationFormat>On-screen Show (4:3)</PresentationFormat>
  <Paragraphs>270</Paragraphs>
  <Slides>33</Slides>
  <Notes>7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 Black</vt:lpstr>
      <vt:lpstr>Calibri</vt:lpstr>
      <vt:lpstr>Comic Sans MS</vt:lpstr>
      <vt:lpstr>Courier New</vt:lpstr>
      <vt:lpstr>Gill Sans MT</vt:lpstr>
      <vt:lpstr>ＭＳ Ｐゴシック</vt:lpstr>
      <vt:lpstr>Wingdings</vt:lpstr>
      <vt:lpstr>Arial</vt:lpstr>
      <vt:lpstr>Essential</vt:lpstr>
      <vt:lpstr>CS590B/690B Detecting Network Interference (Spring 2018)</vt:lpstr>
      <vt:lpstr>Where we are</vt:lpstr>
      <vt:lpstr>Administravia</vt:lpstr>
      <vt:lpstr>Test your understanding</vt:lpstr>
      <vt:lpstr>Overview</vt:lpstr>
      <vt:lpstr>Networking 101: HTTP</vt:lpstr>
      <vt:lpstr>HTTP overview</vt:lpstr>
      <vt:lpstr>HTTP request message</vt:lpstr>
      <vt:lpstr>HTTP response message</vt:lpstr>
      <vt:lpstr>HTTP response status codes</vt:lpstr>
      <vt:lpstr>OK … SO WHERE ARE WE NOW?</vt:lpstr>
      <vt:lpstr>In-path censorship</vt:lpstr>
      <vt:lpstr>Flow Terminating proxies</vt:lpstr>
      <vt:lpstr>Flow terminating</vt:lpstr>
      <vt:lpstr>Flow rewriting proxies</vt:lpstr>
      <vt:lpstr>Flow Rewriting</vt:lpstr>
      <vt:lpstr>Flow Rewriting</vt:lpstr>
      <vt:lpstr>Partial vs. complete proxying</vt:lpstr>
      <vt:lpstr>Detecting and using partial proxies</vt:lpstr>
      <vt:lpstr>Detecting complete terminating proxies</vt:lpstr>
      <vt:lpstr>Reading from webpage</vt:lpstr>
      <vt:lpstr>Web Trip wires</vt:lpstr>
      <vt:lpstr>Example trip wire page</vt:lpstr>
      <vt:lpstr>Web trip wires </vt:lpstr>
      <vt:lpstr>Performance overhead</vt:lpstr>
      <vt:lpstr>Modifications found</vt:lpstr>
      <vt:lpstr>Challenges for deployment</vt:lpstr>
      <vt:lpstr>Reading 2</vt:lpstr>
      <vt:lpstr>Netalyzr coverage ca. 2010</vt:lpstr>
      <vt:lpstr>Tests for proxies</vt:lpstr>
      <vt:lpstr>Notable findings …</vt:lpstr>
      <vt:lpstr>Interesting types of proxies</vt:lpstr>
      <vt:lpstr>Hands on activity</vt:lpstr>
    </vt:vector>
  </TitlesOfParts>
  <Company>SUNY Stony Brook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Phillipa Gill</dc:creator>
  <cp:lastModifiedBy>Microsoft Office User</cp:lastModifiedBy>
  <cp:revision>164</cp:revision>
  <dcterms:created xsi:type="dcterms:W3CDTF">2014-01-23T15:43:34Z</dcterms:created>
  <dcterms:modified xsi:type="dcterms:W3CDTF">2018-02-05T17:37:50Z</dcterms:modified>
</cp:coreProperties>
</file>