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4"/>
  </p:notesMasterIdLst>
  <p:sldIdLst>
    <p:sldId id="256" r:id="rId2"/>
    <p:sldId id="263" r:id="rId3"/>
    <p:sldId id="264" r:id="rId4"/>
    <p:sldId id="262" r:id="rId5"/>
    <p:sldId id="265" r:id="rId6"/>
    <p:sldId id="269" r:id="rId7"/>
    <p:sldId id="267" r:id="rId8"/>
    <p:sldId id="284" r:id="rId9"/>
    <p:sldId id="266" r:id="rId10"/>
    <p:sldId id="268" r:id="rId11"/>
    <p:sldId id="271" r:id="rId12"/>
    <p:sldId id="272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62" autoAdjust="0"/>
  </p:normalViewPr>
  <p:slideViewPr>
    <p:cSldViewPr snapToGrid="0" snapToObjects="1">
      <p:cViewPr>
        <p:scale>
          <a:sx n="100" d="100"/>
          <a:sy n="100" d="100"/>
        </p:scale>
        <p:origin x="-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AD1B-EB22-0442-9464-530090A09004}" type="datetimeFigureOut">
              <a:rPr lang="en-US" smtClean="0"/>
              <a:t>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585A-B397-5140-899A-CAF31D00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1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Mirroring is only on the active link. If that link goes down traffic</a:t>
            </a:r>
            <a:r>
              <a:rPr lang="en-US" baseline="0" dirty="0" smtClean="0"/>
              <a:t> on back up link may not be censored.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0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January 28,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January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January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January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January 28,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57028"/>
            <a:ext cx="3798107" cy="4725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945" y="1257028"/>
            <a:ext cx="3797042" cy="47258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January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January 28,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January 28,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January 28,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January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January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05786" cy="672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112993"/>
            <a:ext cx="8105787" cy="501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January 28,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CS590/690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Internet censorship (Spring </a:t>
            </a:r>
            <a:r>
              <a:rPr lang="en-US" sz="3600" dirty="0" smtClean="0"/>
              <a:t>2018)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800600"/>
            <a:ext cx="8057237" cy="914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Lecture 03</a:t>
            </a:r>
          </a:p>
          <a:p>
            <a:pPr algn="ctr"/>
            <a:r>
              <a:rPr lang="en-US" dirty="0" smtClean="0"/>
              <a:t>ACKs: Slides based on material from Nick weaver’s presentation at the </a:t>
            </a:r>
            <a:r>
              <a:rPr lang="en-US" dirty="0" err="1" smtClean="0"/>
              <a:t>connaught</a:t>
            </a:r>
            <a:r>
              <a:rPr lang="en-US" dirty="0" smtClean="0"/>
              <a:t> summer institute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0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path censor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4317" b="-431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3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on-path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 only is the act of censorship detectable, the </a:t>
            </a:r>
            <a:r>
              <a:rPr lang="en-US" i="1" dirty="0" smtClean="0">
                <a:solidFill>
                  <a:schemeClr val="accent5"/>
                </a:solidFill>
              </a:rPr>
              <a:t>mechanism</a:t>
            </a:r>
            <a:r>
              <a:rPr lang="en-US" dirty="0" smtClean="0"/>
              <a:t>, is detectable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Since censor creates new packets but can’t remove existing packets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Since the injected packets can be identified, fingerprinting is also possible.</a:t>
            </a:r>
          </a:p>
          <a:p>
            <a:r>
              <a:rPr lang="en-US" dirty="0" smtClean="0"/>
              <a:t>Using packets which trigger censorship but with a short TTL can </a:t>
            </a:r>
            <a:r>
              <a:rPr lang="en-US" i="1" dirty="0" smtClean="0">
                <a:solidFill>
                  <a:srgbClr val="DC5924"/>
                </a:solidFill>
              </a:rPr>
              <a:t>localize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dirty="0" smtClean="0"/>
              <a:t>the censor in the network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Leads to tricky cross-layer network measurements (easier with DNS)</a:t>
            </a:r>
          </a:p>
          <a:p>
            <a:r>
              <a:rPr lang="en-US" dirty="0" smtClean="0"/>
              <a:t>Detection limitation:</a:t>
            </a:r>
            <a:r>
              <a:rPr lang="en-US" dirty="0"/>
              <a:t> </a:t>
            </a:r>
            <a:r>
              <a:rPr lang="en-US" dirty="0" smtClean="0"/>
              <a:t>Can only detect an on-path censor when it is active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censor which doesn’t create an effect on measured traffic is not detectable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E.g., DPI used for surveillance</a:t>
            </a:r>
          </a:p>
        </p:txBody>
      </p:sp>
    </p:spTree>
    <p:extLst>
      <p:ext uri="{BB962C8B-B14F-4D97-AF65-F5344CB8AC3E}">
        <p14:creationId xmlns:p14="http://schemas.microsoft.com/office/powerpoint/2010/main" val="177369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Race conditions: data after reset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TCP packets are tracked by sequence numbers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 next packet’s sequence number should be the previous packet’s sequence number plus the packet length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What is a sender is still sending data when the RST is injected?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 receiver will see both a reset and a subsequent data packet, where the packet’s sequence number + length &gt; the reset packet’s sequence number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1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Race conditions: Data after reset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22990" y="1333500"/>
            <a:ext cx="2710" cy="44323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49900" y="1333500"/>
            <a:ext cx="0" cy="4432300"/>
          </a:xfrm>
          <a:prstGeom prst="straightConnector1">
            <a:avLst/>
          </a:prstGeom>
          <a:ln w="57150" cmpd="sng">
            <a:solidFill>
              <a:srgbClr val="D1282E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81900" y="1333500"/>
            <a:ext cx="0" cy="44323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25700" y="1536700"/>
            <a:ext cx="515620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044312" y="6053101"/>
            <a:ext cx="635776" cy="669686"/>
            <a:chOff x="41275" y="3941763"/>
            <a:chExt cx="1536216" cy="1833562"/>
          </a:xfrm>
        </p:grpSpPr>
        <p:pic>
          <p:nvPicPr>
            <p:cNvPr id="12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Cube 13"/>
          <p:cNvSpPr/>
          <p:nvPr/>
        </p:nvSpPr>
        <p:spPr>
          <a:xfrm>
            <a:off x="7385033" y="5903831"/>
            <a:ext cx="393733" cy="379203"/>
          </a:xfrm>
          <a:prstGeom prst="cube">
            <a:avLst/>
          </a:prstGeom>
          <a:solidFill>
            <a:srgbClr val="526D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44116" y="6222844"/>
            <a:ext cx="155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Web Server</a:t>
            </a:r>
          </a:p>
          <a:p>
            <a:pPr algn="ctr"/>
            <a:r>
              <a:rPr lang="en-US" sz="1400" dirty="0" smtClean="0"/>
              <a:t>(208.80.154.238)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675" y="5227572"/>
            <a:ext cx="1125850" cy="168605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2422990" y="1981200"/>
            <a:ext cx="5158910" cy="116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425700" y="1981200"/>
            <a:ext cx="3124200" cy="698500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353023">
            <a:off x="3094232" y="1278582"/>
            <a:ext cx="244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seq</a:t>
            </a:r>
            <a:r>
              <a:rPr lang="en-US" dirty="0" smtClean="0"/>
              <a:t> = 32 </a:t>
            </a:r>
            <a:r>
              <a:rPr lang="en-US" dirty="0" err="1" smtClean="0"/>
              <a:t>ack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21019265">
            <a:off x="2693065" y="1962376"/>
            <a:ext cx="24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RST </a:t>
            </a:r>
            <a:r>
              <a:rPr lang="en-US" dirty="0" err="1" smtClean="0"/>
              <a:t>seq</a:t>
            </a:r>
            <a:r>
              <a:rPr lang="en-US" dirty="0" smtClean="0"/>
              <a:t> = 2 </a:t>
            </a:r>
            <a:r>
              <a:rPr lang="en-US" dirty="0" err="1" smtClean="0"/>
              <a:t>ack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21019265">
            <a:off x="2702040" y="2394176"/>
            <a:ext cx="269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seq</a:t>
            </a:r>
            <a:r>
              <a:rPr lang="en-US" dirty="0" smtClean="0"/>
              <a:t> = 238 </a:t>
            </a:r>
            <a:r>
              <a:rPr lang="en-US" dirty="0" err="1" smtClean="0"/>
              <a:t>ack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114300" y="2298700"/>
            <a:ext cx="2245190" cy="2159000"/>
          </a:xfrm>
          <a:prstGeom prst="cloudCallout">
            <a:avLst>
              <a:gd name="adj1" fmla="val 36510"/>
              <a:gd name="adj2" fmla="val 1138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after RST? Doesn’t make sense!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987336"/>
            <a:ext cx="89408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Such a packet arrangement is out of specification</a:t>
            </a:r>
          </a:p>
          <a:p>
            <a:pPr algn="ctr"/>
            <a:r>
              <a:rPr lang="en-US" sz="2400" dirty="0"/>
              <a:t>No TCP stack should generate such a sequence! It would imply that the stack decided to abort the connection yet keep sending anyway</a:t>
            </a:r>
          </a:p>
        </p:txBody>
      </p:sp>
    </p:spTree>
    <p:extLst>
      <p:ext uri="{BB962C8B-B14F-4D97-AF65-F5344CB8AC3E}">
        <p14:creationId xmlns:p14="http://schemas.microsoft.com/office/powerpoint/2010/main" val="20813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Race conditions: reset after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What if the reset injector is just slow?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It takes time to determine that a flow should be blocked…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 in the mean time traffic is flying by!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Result is a reset after data race condition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Reset packet appears after the data packet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Reset’s sequence number is less than the data packet’s sequence number plus its length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8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Race conditions: Reset after data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22990" y="1333500"/>
            <a:ext cx="2710" cy="44323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49900" y="1333500"/>
            <a:ext cx="0" cy="4432300"/>
          </a:xfrm>
          <a:prstGeom prst="straightConnector1">
            <a:avLst/>
          </a:prstGeom>
          <a:ln w="57150" cmpd="sng">
            <a:solidFill>
              <a:srgbClr val="D1282E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81900" y="1333500"/>
            <a:ext cx="0" cy="44323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25700" y="1536700"/>
            <a:ext cx="515620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044312" y="6053101"/>
            <a:ext cx="635776" cy="669686"/>
            <a:chOff x="41275" y="3941763"/>
            <a:chExt cx="1536216" cy="1833562"/>
          </a:xfrm>
        </p:grpSpPr>
        <p:pic>
          <p:nvPicPr>
            <p:cNvPr id="12" name="Picture 5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275" y="3941763"/>
              <a:ext cx="1536216" cy="1833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6" y="4083461"/>
              <a:ext cx="456796" cy="56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Cube 13"/>
          <p:cNvSpPr/>
          <p:nvPr/>
        </p:nvSpPr>
        <p:spPr>
          <a:xfrm>
            <a:off x="7385033" y="5903831"/>
            <a:ext cx="393733" cy="379203"/>
          </a:xfrm>
          <a:prstGeom prst="cube">
            <a:avLst/>
          </a:prstGeom>
          <a:solidFill>
            <a:srgbClr val="526D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44116" y="6222844"/>
            <a:ext cx="1552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Web Server</a:t>
            </a:r>
          </a:p>
          <a:p>
            <a:pPr algn="ctr"/>
            <a:r>
              <a:rPr lang="en-US" sz="1400" dirty="0" smtClean="0"/>
              <a:t>(208.80.154.238)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675" y="5227572"/>
            <a:ext cx="1125850" cy="168605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2422990" y="1981200"/>
            <a:ext cx="5158910" cy="116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425700" y="2882900"/>
            <a:ext cx="3124200" cy="698500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353023">
            <a:off x="3094232" y="1278582"/>
            <a:ext cx="244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seq</a:t>
            </a:r>
            <a:r>
              <a:rPr lang="en-US" dirty="0" smtClean="0"/>
              <a:t> = 32 </a:t>
            </a:r>
            <a:r>
              <a:rPr lang="en-US" dirty="0" err="1" smtClean="0"/>
              <a:t>ack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21019265">
            <a:off x="2693065" y="2864076"/>
            <a:ext cx="24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RST </a:t>
            </a:r>
            <a:r>
              <a:rPr lang="en-US" dirty="0" err="1" smtClean="0"/>
              <a:t>seq</a:t>
            </a:r>
            <a:r>
              <a:rPr lang="en-US" dirty="0" smtClean="0"/>
              <a:t> = 2 </a:t>
            </a:r>
            <a:r>
              <a:rPr lang="en-US" dirty="0" err="1" smtClean="0"/>
              <a:t>ack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21019265">
            <a:off x="2702040" y="2394176"/>
            <a:ext cx="269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seq</a:t>
            </a:r>
            <a:r>
              <a:rPr lang="en-US" dirty="0" smtClean="0"/>
              <a:t> = 238 </a:t>
            </a:r>
            <a:r>
              <a:rPr lang="en-US" dirty="0" err="1" smtClean="0"/>
              <a:t>ack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114300" y="2298700"/>
            <a:ext cx="2245190" cy="2159000"/>
          </a:xfrm>
          <a:prstGeom prst="cloudCallout">
            <a:avLst>
              <a:gd name="adj1" fmla="val 36510"/>
              <a:gd name="adj2" fmla="val 1138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RST after data? Huh?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987336"/>
            <a:ext cx="89408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This is also out of specification</a:t>
            </a:r>
          </a:p>
          <a:p>
            <a:pPr algn="ctr"/>
            <a:r>
              <a:rPr lang="en-US" sz="2400" dirty="0" smtClean="0"/>
              <a:t>Why would a TCP stack do a retroactive abort?</a:t>
            </a:r>
          </a:p>
          <a:p>
            <a:pPr algn="ctr"/>
            <a:r>
              <a:rPr lang="en-US" sz="2400" dirty="0" smtClean="0"/>
              <a:t>Worse, such resets </a:t>
            </a:r>
            <a:r>
              <a:rPr lang="en-US" sz="2400" b="1" u="sng" dirty="0" smtClean="0"/>
              <a:t>should be ignored </a:t>
            </a:r>
            <a:r>
              <a:rPr lang="en-US" sz="2400" dirty="0" smtClean="0"/>
              <a:t>by the receiver:</a:t>
            </a:r>
          </a:p>
          <a:p>
            <a:pPr algn="ctr"/>
            <a:r>
              <a:rPr lang="en-US" sz="2400" dirty="0" smtClean="0"/>
              <a:t>The received reset is “out-of-window”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410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Building a reliable RST injector enables detection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Thus a reliable packet injector must anticipate the reset after data condition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Instead of sending one reset it needs to send multiple resets with increasing sequence number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This is detectable as a “reset sequence change condition”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An end host should never generate such resets as the host can always generate an in-sequence reset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 unreliable injector can only be detected when a race condition occurs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i="1" dirty="0" smtClean="0">
                <a:solidFill>
                  <a:srgbClr val="DC5924"/>
                </a:solidFill>
              </a:rPr>
              <a:t>reliable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dirty="0" smtClean="0"/>
              <a:t>injector </a:t>
            </a:r>
            <a:r>
              <a:rPr lang="en-US" i="1" dirty="0" smtClean="0">
                <a:solidFill>
                  <a:srgbClr val="DC5924"/>
                </a:solidFill>
              </a:rPr>
              <a:t>always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dirty="0" smtClean="0"/>
              <a:t>can be detected.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1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Fingerprinting </a:t>
            </a:r>
            <a:r>
              <a:rPr lang="en-US" dirty="0" err="1" smtClean="0"/>
              <a:t>rst</a:t>
            </a:r>
            <a:r>
              <a:rPr lang="en-US" dirty="0" smtClean="0"/>
              <a:t> injectors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920" r="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420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Detecting Forged TCP Reset Packets. Weaver et al. NDSS 2009.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Detection criteria for anomalous RSTs: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RST_SEQ_DATA: RST sequence number is &lt; sequence of data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DATA_SEQ_RST: Data is seen after the RST packets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RST_SEQ_CHANGE: back to back RSTs with increasing sequence numbers that exceed the current sequence number of the data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Three more detectors of “odd” situations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RST_ACK_CHANGE: RSTs with nonsensical ACK numbers (not a definitive sign of an injector but suspicious)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SYN_RST: A RST packet received right after a SYN from a host. Can be legit for Web browsers but can indicate interference.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SYN_ACK_RST: SYNACK follows by RST.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6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Detectors implemented in Click and run on datasets from 4 institutions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Identified injectors (other unusual uses of RSTs logged in the paper)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6200"/>
            <a:ext cx="90424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5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time: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Background on Internet protocols/routing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Censorship at the network layer. 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5483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p2p blocking by </a:t>
            </a:r>
            <a:r>
              <a:rPr lang="en-US" sz="3200" dirty="0" err="1" smtClean="0"/>
              <a:t>comcast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8127" b="-28127"/>
          <a:stretch>
            <a:fillRect/>
          </a:stretch>
        </p:blipFill>
        <p:spPr>
          <a:xfrm>
            <a:off x="-8579" y="824925"/>
            <a:ext cx="8571565" cy="5301240"/>
          </a:xfrm>
        </p:spPr>
      </p:pic>
      <p:sp>
        <p:nvSpPr>
          <p:cNvPr id="5" name="TextBox 4"/>
          <p:cNvSpPr txBox="1"/>
          <p:nvPr/>
        </p:nvSpPr>
        <p:spPr>
          <a:xfrm>
            <a:off x="1079500" y="5499100"/>
            <a:ext cx="674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statement is that they block </a:t>
            </a:r>
            <a:r>
              <a:rPr lang="en-US" dirty="0" err="1" smtClean="0"/>
              <a:t>uploaders</a:t>
            </a:r>
            <a:r>
              <a:rPr lang="en-US" dirty="0" smtClean="0"/>
              <a:t>. Data supports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we just ignore these RSTs?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As of 2006, yes </a:t>
            </a:r>
            <a:r>
              <a:rPr lang="en-US" i="1" dirty="0" smtClean="0">
                <a:solidFill>
                  <a:srgbClr val="DC5924"/>
                </a:solidFill>
              </a:rPr>
              <a:t>but </a:t>
            </a:r>
            <a:r>
              <a:rPr lang="en-US" dirty="0" smtClean="0">
                <a:solidFill>
                  <a:srgbClr val="DC5924"/>
                </a:solidFill>
              </a:rPr>
              <a:t>both end</a:t>
            </a:r>
            <a:r>
              <a:rPr lang="en-US" dirty="0" smtClean="0"/>
              <a:t>s of the connection need to ignore the RSTs.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Reading on Web page: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Ignoring the Great Firewall of China. Clayton  et al. Workshop on Privacy Enhancing Technologies (PETS).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Client cannot do it unilaterally.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Injectors will just send RSTs to the server and the client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These experiments are also not very recent. 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 smtClean="0"/>
              <a:t>Potential project</a:t>
            </a:r>
            <a:r>
              <a:rPr lang="en-US" dirty="0" smtClean="0"/>
              <a:t>: Repeat these experiments using new measurement platforms like SEATTLE or </a:t>
            </a:r>
            <a:r>
              <a:rPr lang="en-US" dirty="0" err="1" smtClean="0"/>
              <a:t>Dasu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 … RSTs are a mechanism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don’t tell us anything about what </a:t>
            </a:r>
            <a:r>
              <a:rPr lang="en-US" i="1" dirty="0" smtClean="0"/>
              <a:t>triggers </a:t>
            </a:r>
            <a:r>
              <a:rPr lang="en-US" dirty="0" smtClean="0"/>
              <a:t>the mechanism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Some clues ..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When the RST is sent 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Before the HTTP GET 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After the HTTP GET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Still not definitive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Need purpose build experiments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Run tests towards your own server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Put blocked keyword in host name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 in HTML body content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Potential project: design + implement experiments that test for censorship triggers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5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a network censor?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might a censor identify content to block?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an interior domain protocol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an inter-domain protocol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Name two ways to filter based on IP address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pros (for the censor) of each approach?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we mean by “collateral damage” of censorship?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did the Egyptian government take down the Internet?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did the Libyan government take down the Internet?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data can we use to understand this sort of event?</a:t>
            </a:r>
          </a:p>
        </p:txBody>
      </p:sp>
    </p:spTree>
    <p:extLst>
      <p:ext uri="{BB962C8B-B14F-4D97-AF65-F5344CB8AC3E}">
        <p14:creationId xmlns:p14="http://schemas.microsoft.com/office/powerpoint/2010/main" val="37540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Block IP addresses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IP layer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TCP flows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TCP (transport layer)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Many possible triggers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Block hostnames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DNS (application </a:t>
            </a:r>
            <a:r>
              <a:rPr lang="en-US" dirty="0" smtClean="0"/>
              <a:t>layer)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Disrupt HTTP transfers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HTTP (application layer)</a:t>
            </a:r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199" y="1928738"/>
            <a:ext cx="3791938" cy="1260363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30766" y="2246876"/>
            <a:ext cx="80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1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Tcp</a:t>
            </a:r>
            <a:r>
              <a:rPr lang="en-US" sz="2800" dirty="0" smtClean="0"/>
              <a:t>: Transmission control protocol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24677"/>
            <a:ext cx="8105787" cy="5013171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TCP is used for reliable, in-order communication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Connection established using a “three-way handshake”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All data is </a:t>
            </a:r>
            <a:r>
              <a:rPr lang="en-US" dirty="0" err="1" smtClean="0"/>
              <a:t>ACKnowledged</a:t>
            </a:r>
            <a:r>
              <a:rPr lang="en-US" dirty="0" smtClean="0"/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If no ACK is received packets will be resent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Connection </a:t>
            </a:r>
            <a:r>
              <a:rPr lang="en-US" i="1" dirty="0" smtClean="0"/>
              <a:t>normally</a:t>
            </a:r>
            <a:r>
              <a:rPr lang="en-US" dirty="0" smtClean="0"/>
              <a:t> closed with a FIN (finish) packet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Indicates that </a:t>
            </a:r>
            <a:r>
              <a:rPr lang="en-US" b="1" dirty="0" smtClean="0"/>
              <a:t>this side </a:t>
            </a:r>
            <a:r>
              <a:rPr lang="en-US" dirty="0" smtClean="0"/>
              <a:t>has no more information to send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Connections can also be closed with a RST (reset) packet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Indicates a problem: </a:t>
            </a:r>
            <a:r>
              <a:rPr lang="en-US" b="1" dirty="0" smtClean="0"/>
              <a:t>both sides </a:t>
            </a:r>
            <a:r>
              <a:rPr lang="en-US" dirty="0" smtClean="0"/>
              <a:t>should stop communicating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Some software makes liberal use of RSTs.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09" y="655381"/>
            <a:ext cx="9144000" cy="2444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48185" y="1743091"/>
            <a:ext cx="3988802" cy="324639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4127" y="2067731"/>
            <a:ext cx="337558" cy="505598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48708" y="2067730"/>
            <a:ext cx="337558" cy="505598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25618" y="2132966"/>
            <a:ext cx="337558" cy="505598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65323" y="2120514"/>
            <a:ext cx="337558" cy="505598"/>
          </a:xfrm>
          <a:prstGeom prst="rect">
            <a:avLst/>
          </a:prstGeom>
          <a:noFill/>
          <a:ln w="571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6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1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inject </a:t>
            </a:r>
            <a:r>
              <a:rPr lang="en-US" dirty="0" err="1" smtClean="0"/>
              <a:t>tcp</a:t>
            </a:r>
            <a:r>
              <a:rPr lang="en-US" dirty="0" smtClean="0"/>
              <a:t> reset packets?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 TCP Reset (RST) tells the other side of the connection: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There will be </a:t>
            </a:r>
            <a:r>
              <a:rPr lang="en-US" b="1" dirty="0" smtClean="0"/>
              <a:t>no more data from this source</a:t>
            </a:r>
            <a:r>
              <a:rPr lang="en-US" dirty="0" smtClean="0"/>
              <a:t> on this connection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This source will not accept any more data, </a:t>
            </a:r>
            <a:r>
              <a:rPr lang="en-US" b="1" dirty="0" smtClean="0"/>
              <a:t>so no more data should be sent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Once a side has decided to abort the connection, the only subsequent packets sent on this connection may be RSTs in response to data.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Once a side accepts a RST it will treat the connection as aborted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… but RSTs are quite common</a:t>
            </a:r>
            <a:r>
              <a:rPr lang="en-US" dirty="0" smtClean="0">
                <a:solidFill>
                  <a:srgbClr val="DC5924"/>
                </a:solidFill>
              </a:rPr>
              <a:t>, 10-15% of ALL flows </a:t>
            </a:r>
            <a:r>
              <a:rPr lang="en-US" dirty="0" smtClean="0"/>
              <a:t>are terminated by a RST rather than a FIN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For HTTP, it can be over 20%: Web servers/browsers often time out with RST instead of FIN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Thus we cannot treat RSTs as “adversarial”</a:t>
            </a:r>
          </a:p>
        </p:txBody>
      </p:sp>
    </p:spTree>
    <p:extLst>
      <p:ext uri="{BB962C8B-B14F-4D97-AF65-F5344CB8AC3E}">
        <p14:creationId xmlns:p14="http://schemas.microsoft.com/office/powerpoint/2010/main" val="174227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Last time we discussed IP blocking via ACLs which is an example of </a:t>
            </a:r>
            <a:r>
              <a:rPr lang="en-US" dirty="0" smtClean="0">
                <a:solidFill>
                  <a:srgbClr val="DC5924"/>
                </a:solidFill>
              </a:rPr>
              <a:t>an </a:t>
            </a:r>
            <a:r>
              <a:rPr lang="en-US" i="1" dirty="0" smtClean="0">
                <a:solidFill>
                  <a:srgbClr val="DC5924"/>
                </a:solidFill>
              </a:rPr>
              <a:t>in-path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dirty="0" smtClean="0"/>
              <a:t>censor.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Censors can also operate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i="1" dirty="0" smtClean="0">
                <a:solidFill>
                  <a:srgbClr val="DC5924"/>
                </a:solidFill>
              </a:rPr>
              <a:t>on-path</a:t>
            </a:r>
            <a:r>
              <a:rPr lang="en-US" dirty="0">
                <a:solidFill>
                  <a:srgbClr val="DC5924"/>
                </a:solidFill>
              </a:rPr>
              <a:t>:</a:t>
            </a:r>
            <a:r>
              <a:rPr lang="en-US" dirty="0" smtClean="0">
                <a:solidFill>
                  <a:srgbClr val="DC5924"/>
                </a:solidFill>
              </a:rPr>
              <a:t> </a:t>
            </a:r>
            <a:r>
              <a:rPr lang="en-US" dirty="0" smtClean="0"/>
              <a:t>a wiretap, (intrusion detection system (IDS), deep packet inspection (DPI)) + attached network connection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Censor can see </a:t>
            </a:r>
            <a:r>
              <a:rPr lang="en-US" b="1" dirty="0" smtClean="0"/>
              <a:t>all </a:t>
            </a:r>
            <a:r>
              <a:rPr lang="en-US" dirty="0" smtClean="0"/>
              <a:t>the packets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Censor can </a:t>
            </a:r>
            <a:r>
              <a:rPr lang="en-US" b="1" dirty="0" smtClean="0"/>
              <a:t>add </a:t>
            </a:r>
            <a:r>
              <a:rPr lang="en-US" dirty="0" smtClean="0"/>
              <a:t>their own packets through </a:t>
            </a:r>
            <a:r>
              <a:rPr lang="en-US" b="1" dirty="0" smtClean="0"/>
              <a:t>packet injection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Censor </a:t>
            </a:r>
            <a:r>
              <a:rPr lang="en-US" b="1" dirty="0" smtClean="0"/>
              <a:t>cannot </a:t>
            </a:r>
            <a:r>
              <a:rPr lang="en-US" dirty="0" smtClean="0"/>
              <a:t>remove packets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 censor: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DNS requests (by injecting bogus replies)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Web requests to given hosts (including HTTPS)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Web requests over HTTP for forbidden content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Latter two possible via injecting </a:t>
            </a:r>
            <a:r>
              <a:rPr lang="en-US" b="1" dirty="0" smtClean="0"/>
              <a:t>TCP RST packets!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9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on-path censors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816" r="8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099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on-path censors?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In-path device must process the traffic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If they fail, they fail closed (connection gone!)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On-path devices are safer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Tapping a link is “safe” (in network operator terms)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Easy to parallelize (just mirror traffic to more filters)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Less disruptive to install and use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Limitations: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Can’t censor single replies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Censorship is </a:t>
            </a:r>
            <a:r>
              <a:rPr lang="en-US" b="1" dirty="0" smtClean="0">
                <a:solidFill>
                  <a:srgbClr val="DC5924"/>
                </a:solidFill>
              </a:rPr>
              <a:t>always detectable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Censor cannot perfectly mimic the other endpoint.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8420</TotalTime>
  <Words>1414</Words>
  <Application>Microsoft Macintosh PowerPoint</Application>
  <PresentationFormat>On-screen Show (4:3)</PresentationFormat>
  <Paragraphs>169</Paragraphs>
  <Slides>22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Essential</vt:lpstr>
      <vt:lpstr>CS590/690 Internet censorship (Spring 2018)</vt:lpstr>
      <vt:lpstr>Where we are</vt:lpstr>
      <vt:lpstr>Test your understanding</vt:lpstr>
      <vt:lpstr>Overview</vt:lpstr>
      <vt:lpstr>Tcp: Transmission control protocol</vt:lpstr>
      <vt:lpstr>Why inject tcp reset packets?</vt:lpstr>
      <vt:lpstr>types of censors</vt:lpstr>
      <vt:lpstr>Limitations of on-path censors</vt:lpstr>
      <vt:lpstr>Why on-path censors?</vt:lpstr>
      <vt:lpstr>On path censor example</vt:lpstr>
      <vt:lpstr>Detecting on-path censorship</vt:lpstr>
      <vt:lpstr>Race conditions: data after reset</vt:lpstr>
      <vt:lpstr>Race conditions: Data after reset</vt:lpstr>
      <vt:lpstr>Race conditions: reset after data</vt:lpstr>
      <vt:lpstr>Race conditions: Reset after data</vt:lpstr>
      <vt:lpstr>Building a reliable RST injector enables detection</vt:lpstr>
      <vt:lpstr>Fingerprinting rst injectors</vt:lpstr>
      <vt:lpstr>Related reading</vt:lpstr>
      <vt:lpstr>Evaluation </vt:lpstr>
      <vt:lpstr>p2p blocking by comcast</vt:lpstr>
      <vt:lpstr>Can we just ignore these RSTs?</vt:lpstr>
      <vt:lpstr>Remember … RSTs are a mechanism</vt:lpstr>
    </vt:vector>
  </TitlesOfParts>
  <Company>SUNY Stony Brook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Phillipa Gill</dc:creator>
  <cp:lastModifiedBy>Phillipa Gill</cp:lastModifiedBy>
  <cp:revision>99</cp:revision>
  <dcterms:created xsi:type="dcterms:W3CDTF">2014-01-23T15:43:34Z</dcterms:created>
  <dcterms:modified xsi:type="dcterms:W3CDTF">2018-01-29T18:39:30Z</dcterms:modified>
</cp:coreProperties>
</file>