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70" r:id="rId13"/>
    <p:sldId id="271" r:id="rId14"/>
    <p:sldId id="272" r:id="rId15"/>
    <p:sldId id="276" r:id="rId16"/>
    <p:sldId id="273" r:id="rId17"/>
    <p:sldId id="274" r:id="rId18"/>
    <p:sldId id="275" r:id="rId19"/>
    <p:sldId id="277" r:id="rId20"/>
    <p:sldId id="284" r:id="rId21"/>
    <p:sldId id="278" r:id="rId22"/>
    <p:sldId id="285" r:id="rId23"/>
    <p:sldId id="279" r:id="rId24"/>
    <p:sldId id="286" r:id="rId25"/>
    <p:sldId id="280" r:id="rId26"/>
    <p:sldId id="281" r:id="rId27"/>
    <p:sldId id="287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8"/>
    <p:restoredTop sz="50000" autoAdjust="0"/>
  </p:normalViewPr>
  <p:slideViewPr>
    <p:cSldViewPr snapToGrid="0" snapToObjects="1">
      <p:cViewPr varScale="1">
        <p:scale>
          <a:sx n="47" d="100"/>
          <a:sy n="47" d="100"/>
        </p:scale>
        <p:origin x="12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operate on network traffic. Needs to be efficient</a:t>
            </a:r>
            <a:r>
              <a:rPr lang="en-US" baseline="0" dirty="0" smtClean="0"/>
              <a:t> and scalable. Censorship systems are like other systems!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user wants to access the Web server they learn the path via BGP.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3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-level of autonomous systems</a:t>
            </a:r>
          </a:p>
          <a:p>
            <a:r>
              <a:rPr lang="en-US" dirty="0" smtClean="0"/>
              <a:t>-e.g., YouTube,</a:t>
            </a:r>
            <a:r>
              <a:rPr lang="en-US" baseline="0" dirty="0" smtClean="0"/>
              <a:t> AT&amp;T,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</a:t>
            </a:r>
          </a:p>
          <a:p>
            <a:r>
              <a:rPr lang="en-US" baseline="0" dirty="0" smtClean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 and traffic is forwarded towards them. So here </a:t>
            </a:r>
            <a:r>
              <a:rPr lang="en-US" baseline="0" dirty="0" err="1" smtClean="0"/>
              <a:t>multinet</a:t>
            </a:r>
            <a:r>
              <a:rPr lang="en-US" baseline="0" dirty="0" smtClean="0"/>
              <a:t> would route to it’s provider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that then forwards the traffic on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-these networks chosen for a specific reason which is that there was an incident in </a:t>
            </a:r>
            <a:r>
              <a:rPr lang="en-US" baseline="0" dirty="0" err="1" smtClean="0"/>
              <a:t>february</a:t>
            </a:r>
            <a:r>
              <a:rPr lang="en-US" baseline="0" dirty="0" smtClean="0"/>
              <a:t> 2008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actually high jacked traffic going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(misconfiguration).</a:t>
            </a:r>
          </a:p>
          <a:p>
            <a:r>
              <a:rPr lang="en-US" baseline="0" dirty="0" smtClean="0"/>
              <a:t>-they announced to the world that they’re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and traffic destined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routed to them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unavailable for a couple of hours as operators phone each other to figure out what was going on.</a:t>
            </a:r>
          </a:p>
        </p:txBody>
      </p:sp>
    </p:spTree>
    <p:extLst>
      <p:ext uri="{BB962C8B-B14F-4D97-AF65-F5344CB8AC3E}">
        <p14:creationId xmlns:p14="http://schemas.microsoft.com/office/powerpoint/2010/main" val="47313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47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works focuses on attacks of this flavor..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5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January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January 23,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January 23,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ff.org/deeplinks/2013/04/australian-networks-censor-community-education-sit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yn.com/blog/" TargetMode="External"/><Relationship Id="rId4" Type="http://schemas.openxmlformats.org/officeDocument/2006/relationships/hyperlink" Target="http://bgplay.routeviews.org/" TargetMode="External"/><Relationship Id="rId5" Type="http://schemas.openxmlformats.org/officeDocument/2006/relationships/hyperlink" Target="https://stat.ripe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CS590/690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Internet censorship (Spring </a:t>
            </a:r>
            <a:r>
              <a:rPr lang="en-US" sz="3600" dirty="0" smtClean="0"/>
              <a:t>2018)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00600"/>
            <a:ext cx="8057237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Lecture 02</a:t>
            </a:r>
          </a:p>
          <a:p>
            <a:pPr algn="ctr"/>
            <a:r>
              <a:rPr lang="en-US" dirty="0" smtClean="0"/>
              <a:t>ACKs: Slides based on material from Nick weaver’s presentation at the </a:t>
            </a:r>
            <a:r>
              <a:rPr lang="en-US" dirty="0" err="1" smtClean="0"/>
              <a:t>connaught</a:t>
            </a:r>
            <a:r>
              <a:rPr lang="en-US" dirty="0" smtClean="0"/>
              <a:t> summer institute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Configure routers using an access control list (ACL) to drop traffic to a given IP address.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65867" y="3942504"/>
            <a:ext cx="1865816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Drop traffic to:</a:t>
            </a:r>
          </a:p>
          <a:p>
            <a:r>
              <a:rPr lang="en-US" dirty="0" smtClean="0"/>
              <a:t>8.7.198.45</a:t>
            </a:r>
          </a:p>
          <a:p>
            <a:r>
              <a:rPr lang="en-US" dirty="0" smtClean="0"/>
              <a:t>203.98.7.65</a:t>
            </a:r>
          </a:p>
          <a:p>
            <a:r>
              <a:rPr lang="en-US" dirty="0" smtClean="0"/>
              <a:t>46.82.174.68</a:t>
            </a:r>
          </a:p>
          <a:p>
            <a:r>
              <a:rPr lang="en-US" dirty="0" smtClean="0"/>
              <a:t>59.24.3.173</a:t>
            </a:r>
          </a:p>
          <a:p>
            <a:r>
              <a:rPr lang="en-US" dirty="0" smtClean="0"/>
              <a:t>93.46.8.89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58" y="4440108"/>
            <a:ext cx="1125850" cy="16860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2245" y="6334780"/>
            <a:ext cx="67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Watch, Learn, Drive</a:t>
            </a:r>
          </a:p>
          <a:p>
            <a:r>
              <a:rPr lang="en-US" sz="1400" dirty="0"/>
              <a:t>http://watch-learn-</a:t>
            </a:r>
            <a:r>
              <a:rPr lang="en-US" sz="1400" dirty="0" err="1"/>
              <a:t>drive.com</a:t>
            </a:r>
            <a:r>
              <a:rPr lang="en-US" sz="1400" dirty="0"/>
              <a:t>/</a:t>
            </a:r>
            <a:r>
              <a:rPr lang="en-US" sz="1400" dirty="0" err="1"/>
              <a:t>Learners_Online</a:t>
            </a:r>
            <a:r>
              <a:rPr lang="en-US" sz="1400" dirty="0"/>
              <a:t>/</a:t>
            </a:r>
            <a:r>
              <a:rPr lang="en-US" sz="1400" dirty="0" err="1"/>
              <a:t>New_places</a:t>
            </a:r>
            <a:r>
              <a:rPr lang="en-US" sz="1400" dirty="0"/>
              <a:t>/</a:t>
            </a:r>
            <a:r>
              <a:rPr lang="en-US" sz="1400" dirty="0" err="1"/>
              <a:t>Traffic_lights</a:t>
            </a:r>
            <a:r>
              <a:rPr lang="en-US" sz="1400" dirty="0"/>
              <a:t>/TL_5.html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56932" y="3286877"/>
            <a:ext cx="6209073" cy="1026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9"/>
          <p:cNvGrpSpPr>
            <a:grpSpLocks/>
          </p:cNvGrpSpPr>
          <p:nvPr/>
        </p:nvGrpSpPr>
        <p:grpSpPr bwMode="auto">
          <a:xfrm>
            <a:off x="3377543" y="2799337"/>
            <a:ext cx="1485614" cy="927785"/>
            <a:chOff x="4115" y="3158"/>
            <a:chExt cx="1215" cy="633"/>
          </a:xfrm>
        </p:grpSpPr>
        <p:sp>
          <p:nvSpPr>
            <p:cNvPr id="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3784" y="2133600"/>
            <a:ext cx="2540075" cy="1066988"/>
            <a:chOff x="783784" y="2133600"/>
            <a:chExt cx="2540075" cy="1066988"/>
          </a:xfrm>
        </p:grpSpPr>
        <p:sp>
          <p:nvSpPr>
            <p:cNvPr id="30" name="Rectangle 29"/>
            <p:cNvSpPr/>
            <p:nvPr/>
          </p:nvSpPr>
          <p:spPr>
            <a:xfrm>
              <a:off x="783784" y="2514245"/>
              <a:ext cx="2540075" cy="68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Source: 136.159.220.20</a:t>
              </a:r>
            </a:p>
            <a:p>
              <a:pPr algn="ctr"/>
              <a:r>
                <a:rPr lang="en-US" sz="1600" dirty="0" smtClean="0"/>
                <a:t>Destination: 46.82.174.70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0" y="2133600"/>
              <a:ext cx="493031" cy="3806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5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81 -0.04259 L 0.57431 0.00023 " pathEditMode="relative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Advantages (for the censor)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Quick and easy to configure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Routers have efficient techniques for IP matching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Disadvantages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Need to know the IP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Easily evadable!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High collateral damage: IP != Web host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Noticeable if high profile site is hosted on the same system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60% of Web servers are hosted with 10,000 or more other Web servers (</a:t>
            </a:r>
            <a:r>
              <a:rPr lang="en-US" dirty="0" err="1" smtClean="0"/>
              <a:t>Shue</a:t>
            </a:r>
            <a:r>
              <a:rPr lang="en-US" dirty="0" smtClean="0"/>
              <a:t> et al. 2007)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Location of the censor can be determined from within the censored network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Just need to </a:t>
            </a:r>
            <a:r>
              <a:rPr lang="en-US" b="1" dirty="0" err="1" smtClean="0"/>
              <a:t>traceroute</a:t>
            </a:r>
            <a:r>
              <a:rPr lang="en-US" b="1" dirty="0" smtClean="0"/>
              <a:t> </a:t>
            </a:r>
            <a:r>
              <a:rPr lang="en-US" dirty="0" smtClean="0"/>
              <a:t>to the blocked IP (use TCP port 80 SYNs in case ACL is selective).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determine location from censored host as well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Assuming ICMP Time Expired messages are blocked.</a:t>
            </a:r>
          </a:p>
        </p:txBody>
      </p:sp>
    </p:spTree>
    <p:extLst>
      <p:ext uri="{BB962C8B-B14F-4D97-AF65-F5344CB8AC3E}">
        <p14:creationId xmlns:p14="http://schemas.microsoft.com/office/powerpoint/2010/main" val="32677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199" y="922414"/>
            <a:ext cx="8105787" cy="5013171"/>
          </a:xfrm>
        </p:spPr>
        <p:txBody>
          <a:bodyPr/>
          <a:lstStyle/>
          <a:p>
            <a:r>
              <a:rPr lang="en-US" dirty="0" smtClean="0"/>
              <a:t>Option 2: Use BGP to block IPs</a:t>
            </a:r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000" dirty="0" smtClean="0">
                <a:latin typeface="+mj-lt"/>
              </a:rPr>
              <a:t>February 2008 : Pakistan Telecom hijacks YouTube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944455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Hijack + drop packets going to YouTube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234363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  <a:endParaRPr lang="en-US" sz="2200" b="1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200" y="2133600"/>
            <a:ext cx="2362200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No, I’m YouTube!</a:t>
            </a:r>
          </a:p>
          <a:p>
            <a:pPr algn="ctr">
              <a:defRPr/>
            </a:pPr>
            <a:r>
              <a:rPr lang="en-US" sz="1800" b="1" dirty="0" smtClean="0"/>
              <a:t>IP 208.65.153.0 / 24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617829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Why was the Pakistan incident so bad?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They announced a </a:t>
            </a:r>
            <a:r>
              <a:rPr lang="en-US" i="1" dirty="0" smtClean="0">
                <a:solidFill>
                  <a:srgbClr val="526DB0"/>
                </a:solidFill>
              </a:rPr>
              <a:t>more specific</a:t>
            </a:r>
            <a:r>
              <a:rPr lang="en-US" dirty="0" smtClean="0">
                <a:solidFill>
                  <a:srgbClr val="526DB0"/>
                </a:solidFill>
              </a:rPr>
              <a:t> </a:t>
            </a:r>
            <a:r>
              <a:rPr lang="en-US" dirty="0" smtClean="0"/>
              <a:t>prefix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BGP routing is based on longest prefix match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is no global route authentication in place!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ISPs </a:t>
            </a:r>
            <a:r>
              <a:rPr lang="en-US" b="1" i="1" dirty="0" smtClean="0">
                <a:solidFill>
                  <a:srgbClr val="526DB0"/>
                </a:solidFill>
              </a:rPr>
              <a:t>should</a:t>
            </a:r>
            <a:r>
              <a:rPr lang="en-US" b="1" dirty="0" smtClean="0">
                <a:solidFill>
                  <a:srgbClr val="526DB0"/>
                </a:solidFill>
              </a:rPr>
              <a:t> </a:t>
            </a:r>
            <a:r>
              <a:rPr lang="en-US" dirty="0" smtClean="0"/>
              <a:t>filter announcements from their customers that are clearly wrong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(As an ISP you should know what IP address space is in use by your customers)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reality this is harder than it seems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</a:t>
            </a:r>
            <a:r>
              <a:rPr lang="en-US" dirty="0" smtClean="0"/>
              <a:t>-based blocking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2: BGP route poisoning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Instead of configuring router ACLs, just advertise a bogus route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Causes routers close to the censor to route traffic to the censor, which just drops the traffic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to detect this type of censorship?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BGP looking glass servers in the impacted region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Sometimes global monitors as well 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Challenges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cause </a:t>
            </a:r>
            <a:r>
              <a:rPr lang="en-US" b="1" dirty="0" smtClean="0">
                <a:solidFill>
                  <a:schemeClr val="accent3"/>
                </a:solidFill>
              </a:rPr>
              <a:t>international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collateral damage!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Will block all content on a given prefix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Could announce a /32 to get a single address but most ISPs will not propagate beyond a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Known users of </a:t>
            </a:r>
            <a:r>
              <a:rPr lang="en-US" sz="2800" dirty="0" err="1" smtClean="0"/>
              <a:t>ip</a:t>
            </a:r>
            <a:r>
              <a:rPr lang="en-US" sz="2800" dirty="0" smtClean="0"/>
              <a:t>-based blocking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Pakistan using IP-based blocking for YouTube address ranges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interfere with other Google services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China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 reports of IP blocking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URLs redirected to small set of IP-addresses, possibly this is the set used for ACLs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Uses IP blocking of the Pirate Bay’s IP address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Australia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blocking for Melbourne Free University IPs (precise motivation unclear…)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hlinkClick r:id="rId2"/>
              </a:rPr>
              <a:t>https://www.eff.org/deeplinks/2013/04/australian-networks-censor-community-education-</a:t>
            </a:r>
            <a:r>
              <a:rPr lang="en-US" dirty="0" smtClean="0">
                <a:hlinkClick r:id="rId2"/>
              </a:rPr>
              <a:t>site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general, too much collateral damage of IP-based blocking.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uses of </a:t>
            </a:r>
            <a:r>
              <a:rPr lang="en-US" sz="2800" dirty="0" err="1" smtClean="0"/>
              <a:t>ip</a:t>
            </a:r>
            <a:r>
              <a:rPr lang="en-US" sz="2800" dirty="0" smtClean="0"/>
              <a:t>-based blocking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Internet </a:t>
            </a:r>
            <a:r>
              <a:rPr lang="en-US" dirty="0" smtClean="0">
                <a:solidFill>
                  <a:srgbClr val="526DB0"/>
                </a:solidFill>
              </a:rPr>
              <a:t>“kill switches”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Required reading: </a:t>
            </a:r>
            <a:r>
              <a:rPr lang="en-US" dirty="0" smtClean="0">
                <a:solidFill>
                  <a:schemeClr val="accent5"/>
                </a:solidFill>
              </a:rPr>
              <a:t>Analysis of Country-wide Internet Outages Caused by Censorship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Dainotti</a:t>
            </a:r>
            <a:r>
              <a:rPr lang="en-US" dirty="0" smtClean="0">
                <a:solidFill>
                  <a:srgbClr val="000000"/>
                </a:solidFill>
              </a:rPr>
              <a:t> et al. IMC 2011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Example: Internet shut downs in Egypt + Libya in 2011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Egypt: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Jan. 25, 2011: protests start in the country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Government orders service providers to “shut down” the Internet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Jan. 27 @ 22:34 UTC: several sources report withdrawal in the Internet’s global routing table of almost all routes to Egyptian networks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This lasted for </a:t>
            </a:r>
            <a:r>
              <a:rPr lang="en-US" b="1" dirty="0" smtClean="0">
                <a:solidFill>
                  <a:srgbClr val="000000"/>
                </a:solidFill>
              </a:rPr>
              <a:t>5.5 days!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Libya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Feb. 17, 2011: Protests start in the country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government controls most of the country’s communication infrastructure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Feb. 18 (6.8 hours), 19</a:t>
            </a:r>
            <a:r>
              <a:rPr lang="en-US" b="1" baseline="30000" dirty="0" smtClean="0">
                <a:solidFill>
                  <a:srgbClr val="000000"/>
                </a:solidFill>
              </a:rPr>
              <a:t>th</a:t>
            </a:r>
            <a:r>
              <a:rPr lang="en-US" b="1" dirty="0" smtClean="0">
                <a:solidFill>
                  <a:srgbClr val="000000"/>
                </a:solidFill>
              </a:rPr>
              <a:t> (8.3 </a:t>
            </a:r>
            <a:r>
              <a:rPr lang="en-US" b="1" dirty="0" err="1" smtClean="0">
                <a:solidFill>
                  <a:srgbClr val="000000"/>
                </a:solidFill>
              </a:rPr>
              <a:t>hrs</a:t>
            </a:r>
            <a:r>
              <a:rPr lang="en-US" b="1" dirty="0" smtClean="0">
                <a:solidFill>
                  <a:srgbClr val="000000"/>
                </a:solidFill>
              </a:rPr>
              <a:t>), March 3</a:t>
            </a:r>
            <a:r>
              <a:rPr lang="en-US" b="1" baseline="30000" dirty="0" smtClean="0">
                <a:solidFill>
                  <a:srgbClr val="000000"/>
                </a:solidFill>
              </a:rPr>
              <a:t>rd</a:t>
            </a:r>
            <a:r>
              <a:rPr lang="en-US" b="1" dirty="0" smtClean="0">
                <a:solidFill>
                  <a:srgbClr val="000000"/>
                </a:solidFill>
              </a:rPr>
              <a:t> (3.7 days): </a:t>
            </a:r>
            <a:r>
              <a:rPr lang="en-US" dirty="0" smtClean="0">
                <a:solidFill>
                  <a:srgbClr val="000000"/>
                </a:solidFill>
              </a:rPr>
              <a:t>Three different connectivity disruptions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8553" y="1459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Rough idea what this looks like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705520" y="3828139"/>
            <a:ext cx="1630204" cy="57647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Telco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039291" y="4944329"/>
            <a:ext cx="1851581" cy="57647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ISP 1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171709" y="4944329"/>
            <a:ext cx="1851581" cy="57647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ISP 2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867379" y="1428251"/>
            <a:ext cx="2833305" cy="177837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of Internet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7370" y="5944877"/>
            <a:ext cx="1558150" cy="351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Prefix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5937" y="5944877"/>
            <a:ext cx="1558150" cy="351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Prefix 2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70200" y="3980538"/>
            <a:ext cx="1585170" cy="720591"/>
          </a:xfrm>
          <a:prstGeom prst="wedgeRoundRectCallout">
            <a:avLst>
              <a:gd name="adj1" fmla="val 71328"/>
              <a:gd name="adj2" fmla="val 812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1</a:t>
            </a:r>
          </a:p>
          <a:p>
            <a:pPr algn="ctr"/>
            <a:r>
              <a:rPr lang="en-US" dirty="0" smtClean="0"/>
              <a:t>Prefix 1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023290" y="4044316"/>
            <a:ext cx="1585170" cy="720591"/>
          </a:xfrm>
          <a:prstGeom prst="wedgeRoundRectCallout">
            <a:avLst>
              <a:gd name="adj1" fmla="val -84354"/>
              <a:gd name="adj2" fmla="val 62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ISP 2</a:t>
            </a:r>
          </a:p>
          <a:p>
            <a:pPr algn="ctr"/>
            <a:r>
              <a:rPr lang="en-US" dirty="0" smtClean="0"/>
              <a:t>Prefix 2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156376" y="1628884"/>
            <a:ext cx="2232222" cy="720591"/>
          </a:xfrm>
          <a:prstGeom prst="wedgeRoundRectCallout">
            <a:avLst>
              <a:gd name="adj1" fmla="val 48741"/>
              <a:gd name="adj2" fmla="val 2462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Nat. Telco, ISP 2</a:t>
            </a:r>
          </a:p>
          <a:p>
            <a:pPr algn="ctr"/>
            <a:r>
              <a:rPr lang="en-US" dirty="0" smtClean="0"/>
              <a:t>Prefix 2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157353" y="2486039"/>
            <a:ext cx="2232222" cy="720591"/>
          </a:xfrm>
          <a:prstGeom prst="wedgeRoundRectCallout">
            <a:avLst>
              <a:gd name="adj1" fmla="val 75371"/>
              <a:gd name="adj2" fmla="val 132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Nat. Telco, ISP 1</a:t>
            </a:r>
          </a:p>
          <a:p>
            <a:pPr algn="ctr"/>
            <a:r>
              <a:rPr lang="en-US" dirty="0" smtClean="0"/>
              <a:t>Prefix 1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8" idx="0"/>
            <a:endCxn id="5" idx="1"/>
          </p:cNvCxnSpPr>
          <p:nvPr/>
        </p:nvCxnSpPr>
        <p:spPr>
          <a:xfrm flipV="1">
            <a:off x="2926445" y="5520188"/>
            <a:ext cx="38637" cy="424689"/>
          </a:xfrm>
          <a:prstGeom prst="straightConnector1">
            <a:avLst/>
          </a:prstGeom>
          <a:ln w="57150" cmpd="sng">
            <a:solidFill>
              <a:srgbClr val="1489A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  <a:endCxn id="6" idx="1"/>
          </p:cNvCxnSpPr>
          <p:nvPr/>
        </p:nvCxnSpPr>
        <p:spPr>
          <a:xfrm flipV="1">
            <a:off x="6015012" y="5520188"/>
            <a:ext cx="82488" cy="424689"/>
          </a:xfrm>
          <a:prstGeom prst="straightConnector1">
            <a:avLst/>
          </a:prstGeom>
          <a:ln w="57150" cmpd="sng">
            <a:solidFill>
              <a:srgbClr val="1489A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4" idx="2"/>
          </p:cNvCxnSpPr>
          <p:nvPr/>
        </p:nvCxnSpPr>
        <p:spPr>
          <a:xfrm flipV="1">
            <a:off x="2965082" y="4116376"/>
            <a:ext cx="745495" cy="860913"/>
          </a:xfrm>
          <a:prstGeom prst="straightConnector1">
            <a:avLst/>
          </a:prstGeom>
          <a:ln w="57150" cmpd="sng">
            <a:solidFill>
              <a:srgbClr val="1489A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4" idx="0"/>
          </p:cNvCxnSpPr>
          <p:nvPr/>
        </p:nvCxnSpPr>
        <p:spPr>
          <a:xfrm flipH="1" flipV="1">
            <a:off x="5334365" y="4116376"/>
            <a:ext cx="763135" cy="860913"/>
          </a:xfrm>
          <a:prstGeom prst="straightConnector1">
            <a:avLst/>
          </a:prstGeom>
          <a:ln w="57150" cmpd="sng">
            <a:solidFill>
              <a:srgbClr val="1489A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7" idx="1"/>
          </p:cNvCxnSpPr>
          <p:nvPr/>
        </p:nvCxnSpPr>
        <p:spPr>
          <a:xfrm flipV="1">
            <a:off x="4520622" y="3204736"/>
            <a:ext cx="1763410" cy="656363"/>
          </a:xfrm>
          <a:prstGeom prst="straightConnector1">
            <a:avLst/>
          </a:prstGeom>
          <a:ln w="57150" cmpd="sng">
            <a:solidFill>
              <a:srgbClr val="1489A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65968" y="2936408"/>
            <a:ext cx="2071529" cy="4413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Withdrawal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206367" y="3035490"/>
            <a:ext cx="2656961" cy="1891551"/>
          </a:xfrm>
          <a:custGeom>
            <a:avLst/>
            <a:gdLst>
              <a:gd name="connsiteX0" fmla="*/ 2656961 w 2656961"/>
              <a:gd name="connsiteY0" fmla="*/ 0 h 1891551"/>
              <a:gd name="connsiteX1" fmla="*/ 1026758 w 2656961"/>
              <a:gd name="connsiteY1" fmla="*/ 846694 h 1891551"/>
              <a:gd name="connsiteX2" fmla="*/ 0 w 2656961"/>
              <a:gd name="connsiteY2" fmla="*/ 1891551 h 1891551"/>
              <a:gd name="connsiteX3" fmla="*/ 0 w 2656961"/>
              <a:gd name="connsiteY3" fmla="*/ 1891551 h 189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961" h="1891551">
                <a:moveTo>
                  <a:pt x="2656961" y="0"/>
                </a:moveTo>
                <a:cubicBezTo>
                  <a:pt x="2063273" y="265718"/>
                  <a:pt x="1469585" y="531436"/>
                  <a:pt x="1026758" y="846694"/>
                </a:cubicBezTo>
                <a:cubicBezTo>
                  <a:pt x="583931" y="1161952"/>
                  <a:pt x="0" y="1891551"/>
                  <a:pt x="0" y="1891551"/>
                </a:cubicBezTo>
                <a:lnTo>
                  <a:pt x="0" y="1891551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64267" y="3152586"/>
            <a:ext cx="1397208" cy="1801477"/>
          </a:xfrm>
          <a:custGeom>
            <a:avLst/>
            <a:gdLst>
              <a:gd name="connsiteX0" fmla="*/ 1397208 w 1397208"/>
              <a:gd name="connsiteY0" fmla="*/ 0 h 1801477"/>
              <a:gd name="connsiteX1" fmla="*/ 1177 w 1397208"/>
              <a:gd name="connsiteY1" fmla="*/ 810665 h 1801477"/>
              <a:gd name="connsiteX2" fmla="*/ 1136015 w 1397208"/>
              <a:gd name="connsiteY2" fmla="*/ 1801477 h 1801477"/>
              <a:gd name="connsiteX3" fmla="*/ 1136015 w 1397208"/>
              <a:gd name="connsiteY3" fmla="*/ 1801477 h 180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208" h="1801477">
                <a:moveTo>
                  <a:pt x="1397208" y="0"/>
                </a:moveTo>
                <a:cubicBezTo>
                  <a:pt x="720958" y="255209"/>
                  <a:pt x="44709" y="510419"/>
                  <a:pt x="1177" y="810665"/>
                </a:cubicBezTo>
                <a:cubicBezTo>
                  <a:pt x="-42355" y="1110911"/>
                  <a:pt x="1136015" y="1801477"/>
                  <a:pt x="1136015" y="1801477"/>
                </a:cubicBezTo>
                <a:lnTo>
                  <a:pt x="1136015" y="1801477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072051" y="4392175"/>
            <a:ext cx="4144103" cy="954821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network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entity that desires that some </a:t>
            </a:r>
            <a:r>
              <a:rPr lang="en-US" i="1" dirty="0" smtClean="0">
                <a:solidFill>
                  <a:schemeClr val="accent5"/>
                </a:solidFill>
              </a:rPr>
              <a:t>identifiable </a:t>
            </a:r>
            <a:r>
              <a:rPr lang="en-US" dirty="0" smtClean="0"/>
              <a:t>communication is </a:t>
            </a:r>
            <a:r>
              <a:rPr lang="en-US" i="1" dirty="0" smtClean="0">
                <a:solidFill>
                  <a:srgbClr val="DC5924"/>
                </a:solidFill>
              </a:rPr>
              <a:t>blocked</a:t>
            </a:r>
            <a:r>
              <a:rPr lang="en-US" i="1" dirty="0" smtClean="0"/>
              <a:t> </a:t>
            </a:r>
            <a:r>
              <a:rPr lang="en-US" dirty="0" smtClean="0"/>
              <a:t>from being transmitted over the network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Without</a:t>
            </a:r>
            <a:r>
              <a:rPr lang="en-US" dirty="0" smtClean="0"/>
              <a:t> the authority to compel the content provider to remove the content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solidFill>
                  <a:srgbClr val="D1282E"/>
                </a:solidFill>
              </a:rPr>
              <a:t>Without</a:t>
            </a:r>
            <a:r>
              <a:rPr lang="en-US" i="1" dirty="0" smtClean="0"/>
              <a:t> </a:t>
            </a:r>
            <a:r>
              <a:rPr lang="en-US" dirty="0" smtClean="0"/>
              <a:t>the authority to compel the client to install software of the censor’s choosing</a:t>
            </a:r>
          </a:p>
          <a:p>
            <a:r>
              <a:rPr lang="en-US" dirty="0" smtClean="0"/>
              <a:t>Requires that the censor act on </a:t>
            </a:r>
            <a:r>
              <a:rPr lang="en-US" i="1" dirty="0" smtClean="0">
                <a:solidFill>
                  <a:srgbClr val="DC5924"/>
                </a:solidFill>
              </a:rPr>
              <a:t>network traffic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45" y="4115469"/>
            <a:ext cx="1125850" cy="1686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2245" y="6334780"/>
            <a:ext cx="67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Watch, Learn, Drive</a:t>
            </a:r>
          </a:p>
          <a:p>
            <a:r>
              <a:rPr lang="en-US" sz="1400" dirty="0"/>
              <a:t>http://watch-learn-</a:t>
            </a:r>
            <a:r>
              <a:rPr lang="en-US" sz="1400" dirty="0" err="1"/>
              <a:t>drive.com</a:t>
            </a:r>
            <a:r>
              <a:rPr lang="en-US" sz="1400" dirty="0"/>
              <a:t>/</a:t>
            </a:r>
            <a:r>
              <a:rPr lang="en-US" sz="1400" dirty="0" err="1"/>
              <a:t>Learners_Online</a:t>
            </a:r>
            <a:r>
              <a:rPr lang="en-US" sz="1400" dirty="0"/>
              <a:t>/</a:t>
            </a:r>
            <a:r>
              <a:rPr lang="en-US" sz="1400" dirty="0" err="1"/>
              <a:t>New_places</a:t>
            </a:r>
            <a:r>
              <a:rPr lang="en-US" sz="1400" dirty="0"/>
              <a:t>/</a:t>
            </a:r>
            <a:r>
              <a:rPr lang="en-US" sz="1400" dirty="0" err="1"/>
              <a:t>Traffic_lights</a:t>
            </a:r>
            <a:r>
              <a:rPr lang="en-US" sz="1400" dirty="0"/>
              <a:t>/TL_5.html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4732" y="4384032"/>
            <a:ext cx="1131369" cy="1230182"/>
            <a:chOff x="41275" y="3941763"/>
            <a:chExt cx="1536216" cy="1833562"/>
          </a:xfrm>
        </p:grpSpPr>
        <p:pic>
          <p:nvPicPr>
            <p:cNvPr id="8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1" descr="http://aajane.org/wp-content/uploads/2011/02/cn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98" y="3079987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53" y="4991977"/>
            <a:ext cx="1676400" cy="11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onlinecomputerhelpdesk.com/wp-content/uploads/2011/09/Twitter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96776"/>
            <a:ext cx="988847" cy="9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6" y="4249218"/>
            <a:ext cx="2152440" cy="8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3165 IPv4 and 6 IPv6 prefixes delegated to Egypt by </a:t>
            </a:r>
            <a:r>
              <a:rPr lang="en-US" dirty="0" err="1" smtClean="0"/>
              <a:t>AfriNIC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They are managed by 51 autonomous systems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/>
              <a:t>Filtering type: BGP only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Libya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13 IPv4 prefixes, no IPv6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 autonomous systems operate in the country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/>
              <a:t>Filtering type: mix of BGP, packet filtering, satellite signal jamming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62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BGP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BGP Updates logged by RIPE-NCC RIS + </a:t>
            </a:r>
            <a:r>
              <a:rPr lang="en-US" dirty="0" err="1" smtClean="0"/>
              <a:t>Routeviews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DC5924"/>
                </a:solidFill>
              </a:rPr>
              <a:t>route collectors</a:t>
            </a:r>
            <a:endParaRPr lang="en-US" dirty="0" smtClean="0">
              <a:solidFill>
                <a:srgbClr val="DC5924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Active </a:t>
            </a:r>
            <a:r>
              <a:rPr lang="en-US" dirty="0" err="1" smtClean="0"/>
              <a:t>Traceroute</a:t>
            </a:r>
            <a:r>
              <a:rPr lang="en-US" dirty="0" smtClean="0"/>
              <a:t> Probing 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CAIDA</a:t>
            </a:r>
            <a:r>
              <a:rPr lang="en-US" dirty="0" smtClean="0"/>
              <a:t> manages “Archipelago Measurement Infrastructure” (Ark)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Traceroutes</a:t>
            </a:r>
            <a:r>
              <a:rPr lang="en-US" dirty="0" smtClean="0"/>
              <a:t> from ~ 80 hosts to all /24 prefixes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Internet Background Radiation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Traffic received by the </a:t>
            </a:r>
            <a:r>
              <a:rPr lang="en-US" b="1" dirty="0" smtClean="0"/>
              <a:t>UCSD Network Telescope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… </a:t>
            </a:r>
            <a:r>
              <a:rPr lang="en-US" dirty="0" smtClean="0"/>
              <a:t>an unallocated /8: represents unsolicited packets (scans, worms, etc.)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9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4" y="1902295"/>
            <a:ext cx="4440162" cy="1137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IP ranges associated with the country of interest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Delegations from Regional Internet Registries (RIR)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Commercial </a:t>
            </a:r>
            <a:r>
              <a:rPr lang="en-US" dirty="0" err="1" smtClean="0"/>
              <a:t>geolocation</a:t>
            </a:r>
            <a:r>
              <a:rPr lang="en-US" dirty="0" smtClean="0"/>
              <a:t> database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Gather prefixes to be monitored by looking at BGP announcements. For each IP range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Look up for an exact match of the BGP prefix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Find all more specific (strict subset, longer) prefixes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Otherwise, retrieve the longest BGP prefix containing the prefix.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BGP disconnection in </a:t>
            </a:r>
            <a:r>
              <a:rPr lang="en-US" dirty="0" err="1" smtClean="0"/>
              <a:t>egypt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926" b="-1892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35185" y="1216474"/>
            <a:ext cx="81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Synchronization</a:t>
            </a:r>
            <a:r>
              <a:rPr lang="en-US" dirty="0" smtClean="0"/>
              <a:t> of withdrawals and announcements between Egyptian 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lasting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changes. These plots generated using </a:t>
            </a:r>
            <a:r>
              <a:rPr lang="en-US" dirty="0" err="1" smtClean="0">
                <a:solidFill>
                  <a:srgbClr val="DC5924"/>
                </a:solidFill>
              </a:rPr>
              <a:t>BGPlay</a:t>
            </a:r>
            <a:endParaRPr lang="en-US" dirty="0">
              <a:solidFill>
                <a:srgbClr val="DC592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0" y="1994226"/>
            <a:ext cx="8188476" cy="41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BGP cannot take down satellite links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47" r="-4247"/>
          <a:stretch>
            <a:fillRect/>
          </a:stretch>
        </p:blipFill>
        <p:spPr>
          <a:xfrm>
            <a:off x="227390" y="1844829"/>
            <a:ext cx="8105787" cy="5013171"/>
          </a:xfrm>
        </p:spPr>
      </p:pic>
      <p:sp>
        <p:nvSpPr>
          <p:cNvPr id="3" name="TextBox 2"/>
          <p:cNvSpPr txBox="1"/>
          <p:nvPr/>
        </p:nvSpPr>
        <p:spPr>
          <a:xfrm>
            <a:off x="227391" y="874263"/>
            <a:ext cx="799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Probable signal jamming!</a:t>
            </a:r>
          </a:p>
          <a:p>
            <a:r>
              <a:rPr lang="en-US" dirty="0" smtClean="0"/>
              <a:t>Third Libyan outage. SatAS1 was BGP-reachable, only small amount of traffic reaches the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 of multiple data sets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Telescope (top plot) shows traffic decreasing to nearly 0, while BGP data (bottom plot) shows prefixes are still reachable.</a:t>
            </a:r>
          </a:p>
          <a:p>
            <a:r>
              <a:rPr lang="en-US" dirty="0" smtClean="0">
                <a:sym typeface="Wingdings"/>
              </a:rPr>
              <a:t> Packet level filtering/satellite jamming in use</a:t>
            </a:r>
            <a:r>
              <a:rPr lang="en-US" dirty="0" smtClean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383" r="-5383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70" y="5728916"/>
            <a:ext cx="1738019" cy="10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Look up </a:t>
            </a:r>
            <a:r>
              <a:rPr lang="en-US" dirty="0" err="1" smtClean="0"/>
              <a:t>Dyn</a:t>
            </a:r>
            <a:r>
              <a:rPr lang="en-US" dirty="0" smtClean="0"/>
              <a:t> reports </a:t>
            </a:r>
            <a:r>
              <a:rPr lang="en-US" dirty="0" smtClean="0"/>
              <a:t>of country-wide outages (</a:t>
            </a:r>
            <a:r>
              <a:rPr lang="en-US" dirty="0" err="1" smtClean="0"/>
              <a:t>eg</a:t>
            </a:r>
            <a:r>
              <a:rPr lang="en-US" dirty="0" smtClean="0"/>
              <a:t>., Sudan, Libya, Egypt) or censorship-related incidents (</a:t>
            </a:r>
            <a:r>
              <a:rPr lang="en-US" dirty="0" err="1" smtClean="0"/>
              <a:t>eg</a:t>
            </a:r>
            <a:r>
              <a:rPr lang="en-US" dirty="0" smtClean="0"/>
              <a:t>., Pakistan, China Telecom 2010 incident)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hlinkClick r:id="rId3"/>
              </a:rPr>
              <a:t>https://dyn.com/blog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Load </a:t>
            </a:r>
            <a:r>
              <a:rPr lang="en-US" dirty="0" err="1" smtClean="0"/>
              <a:t>BGPPlay</a:t>
            </a:r>
            <a:r>
              <a:rPr lang="en-US" dirty="0" smtClean="0"/>
              <a:t> data from around the time of the incident. What can you see?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hlinkClick r:id="rId4"/>
              </a:rPr>
              <a:t>http://bgplay.routeviews.org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(you will need Java)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Post </a:t>
            </a:r>
            <a:r>
              <a:rPr lang="en-US" dirty="0" smtClean="0"/>
              <a:t>interesting </a:t>
            </a:r>
            <a:r>
              <a:rPr lang="en-US" dirty="0" smtClean="0"/>
              <a:t>screen shots from </a:t>
            </a:r>
            <a:r>
              <a:rPr lang="en-US" dirty="0" err="1" smtClean="0"/>
              <a:t>BGPlay</a:t>
            </a:r>
            <a:r>
              <a:rPr lang="en-US" dirty="0" smtClean="0"/>
              <a:t> to Piazza</a:t>
            </a:r>
            <a:r>
              <a:rPr lang="en-US" dirty="0" smtClean="0"/>
              <a:t>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Alternative </a:t>
            </a:r>
            <a:r>
              <a:rPr lang="en-US" dirty="0" err="1" smtClean="0"/>
              <a:t>BGPPlay</a:t>
            </a:r>
            <a:r>
              <a:rPr lang="en-US" dirty="0" smtClean="0"/>
              <a:t> Source: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>
                <a:hlinkClick r:id="rId5"/>
              </a:rPr>
              <a:t>https://stat.ripe.net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Look up the impacted prefixes and ASNs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continue our journey up the protocol stack with blocking at the transport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and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Identification: The piece of information that allows the censor to identify content to be blocked is referred to as the </a:t>
            </a:r>
            <a:r>
              <a:rPr lang="en-US" i="1" dirty="0" smtClean="0">
                <a:solidFill>
                  <a:srgbClr val="D1282E"/>
                </a:solidFill>
              </a:rPr>
              <a:t>censorship trigger</a:t>
            </a:r>
            <a:endParaRPr lang="en-US" dirty="0" smtClean="0">
              <a:solidFill>
                <a:srgbClr val="D1282E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Example: IP address, hostname, URL, keywords etc.</a:t>
            </a:r>
          </a:p>
          <a:p>
            <a:r>
              <a:rPr lang="en-US" dirty="0" smtClean="0">
                <a:solidFill>
                  <a:srgbClr val="D1282E"/>
                </a:solidFill>
              </a:rPr>
              <a:t>Blocking: </a:t>
            </a:r>
            <a:r>
              <a:rPr lang="en-US" dirty="0" smtClean="0"/>
              <a:t>The technical means used to restrict access to the content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Example: dropping packets, forging TCP RST packets or DNS responses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In the next few lectures we will be exploring censorship as it exploits different triggers and blocking mechanisms at different layers of the Internet Protocol stack.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4749028" cy="472589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Protocols on the Internet divided into logical layers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These layers work together to get traffic where it is going.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Headers of upper layers encapsulate lower layer protocols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network censor can disrupt any layer!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87727" y="1594810"/>
            <a:ext cx="2582048" cy="4249726"/>
            <a:chOff x="2473710" y="1733249"/>
            <a:chExt cx="2582048" cy="4249726"/>
          </a:xfrm>
        </p:grpSpPr>
        <p:sp>
          <p:nvSpPr>
            <p:cNvPr id="4" name="Rounded Rectangle 3"/>
            <p:cNvSpPr/>
            <p:nvPr/>
          </p:nvSpPr>
          <p:spPr>
            <a:xfrm>
              <a:off x="2473710" y="1733249"/>
              <a:ext cx="2582048" cy="424972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768628" y="1919839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 layer</a:t>
              </a:r>
            </a:p>
            <a:p>
              <a:pPr algn="ctr"/>
              <a:r>
                <a:rPr lang="en-US" sz="1400" dirty="0" smtClean="0"/>
                <a:t>(DNS, HTTP, HTTPS)</a:t>
              </a:r>
              <a:endParaRPr lang="en-US" sz="1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68628" y="2724224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Transport Layer</a:t>
              </a:r>
            </a:p>
            <a:p>
              <a:pPr algn="ctr"/>
              <a:r>
                <a:rPr lang="en-US" dirty="0" smtClean="0"/>
                <a:t>(TCP, UDP)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68628" y="3520667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 Layer</a:t>
              </a:r>
            </a:p>
            <a:p>
              <a:pPr algn="ctr"/>
              <a:r>
                <a:rPr lang="en-US" dirty="0" smtClean="0"/>
                <a:t>(IP, ICMP)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68628" y="4293034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Link Layer</a:t>
              </a:r>
            </a:p>
            <a:p>
              <a:pPr algn="ctr"/>
              <a:r>
                <a:rPr lang="en-US" sz="1600" dirty="0" smtClean="0"/>
                <a:t>(Ethernet, 802.11)</a:t>
              </a:r>
              <a:endParaRPr lang="en-US" sz="16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68628" y="5083457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Physical Layer</a:t>
              </a:r>
            </a:p>
            <a:p>
              <a:pPr algn="ctr"/>
              <a:r>
                <a:rPr lang="en-US" sz="1600" dirty="0" smtClean="0"/>
                <a:t>(satellite, fiber)</a:t>
              </a:r>
              <a:endParaRPr lang="en-US" sz="16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471361" y="229158"/>
            <a:ext cx="3351567" cy="1203334"/>
          </a:xfrm>
          <a:prstGeom prst="cloudCallout">
            <a:avLst>
              <a:gd name="adj1" fmla="val 952"/>
              <a:gd name="adj2" fmla="val 809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Bit Torrent, Web (Facebook, Twitter)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does our traffic get where its going?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12668" y="3405780"/>
            <a:ext cx="2881349" cy="302862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33461" y="1780806"/>
            <a:ext cx="3262319" cy="23260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869205" y="3040519"/>
            <a:ext cx="3092727" cy="270866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29"/>
          <p:cNvGrpSpPr>
            <a:grpSpLocks/>
          </p:cNvGrpSpPr>
          <p:nvPr/>
        </p:nvGrpSpPr>
        <p:grpSpPr bwMode="auto">
          <a:xfrm>
            <a:off x="1001299" y="4944680"/>
            <a:ext cx="471913" cy="299768"/>
            <a:chOff x="4115" y="3158"/>
            <a:chExt cx="1215" cy="633"/>
          </a:xfrm>
        </p:grpSpPr>
        <p:sp>
          <p:nvSpPr>
            <p:cNvPr id="3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229"/>
          <p:cNvGrpSpPr>
            <a:grpSpLocks/>
          </p:cNvGrpSpPr>
          <p:nvPr/>
        </p:nvGrpSpPr>
        <p:grpSpPr bwMode="auto">
          <a:xfrm>
            <a:off x="540318" y="4031439"/>
            <a:ext cx="471913" cy="299768"/>
            <a:chOff x="4115" y="3158"/>
            <a:chExt cx="1215" cy="633"/>
          </a:xfrm>
        </p:grpSpPr>
        <p:sp>
          <p:nvSpPr>
            <p:cNvPr id="5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229"/>
          <p:cNvGrpSpPr>
            <a:grpSpLocks/>
          </p:cNvGrpSpPr>
          <p:nvPr/>
        </p:nvGrpSpPr>
        <p:grpSpPr bwMode="auto">
          <a:xfrm>
            <a:off x="2361548" y="4002849"/>
            <a:ext cx="471913" cy="299768"/>
            <a:chOff x="4115" y="3158"/>
            <a:chExt cx="1215" cy="633"/>
          </a:xfrm>
        </p:grpSpPr>
        <p:sp>
          <p:nvSpPr>
            <p:cNvPr id="78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9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0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1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2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3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4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5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6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7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8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9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0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1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3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Connector 100"/>
          <p:cNvCxnSpPr>
            <a:stCxn id="76" idx="0"/>
            <a:endCxn id="98" idx="0"/>
          </p:cNvCxnSpPr>
          <p:nvPr/>
        </p:nvCxnSpPr>
        <p:spPr>
          <a:xfrm flipV="1">
            <a:off x="1011843" y="4089512"/>
            <a:ext cx="1349705" cy="28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5" idx="4"/>
            <a:endCxn id="35" idx="1"/>
          </p:cNvCxnSpPr>
          <p:nvPr/>
        </p:nvCxnSpPr>
        <p:spPr>
          <a:xfrm>
            <a:off x="776081" y="4331207"/>
            <a:ext cx="295370" cy="638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8" idx="4"/>
            <a:endCxn id="35" idx="6"/>
          </p:cNvCxnSpPr>
          <p:nvPr/>
        </p:nvCxnSpPr>
        <p:spPr>
          <a:xfrm flipH="1">
            <a:off x="1471270" y="4302617"/>
            <a:ext cx="1126041" cy="728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229"/>
          <p:cNvGrpSpPr>
            <a:grpSpLocks/>
          </p:cNvGrpSpPr>
          <p:nvPr/>
        </p:nvGrpSpPr>
        <p:grpSpPr bwMode="auto">
          <a:xfrm>
            <a:off x="2910898" y="3533205"/>
            <a:ext cx="471913" cy="299768"/>
            <a:chOff x="4115" y="3158"/>
            <a:chExt cx="1215" cy="633"/>
          </a:xfrm>
        </p:grpSpPr>
        <p:sp>
          <p:nvSpPr>
            <p:cNvPr id="110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1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2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3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4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5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6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7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8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9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0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1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2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3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4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5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7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8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9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0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" name="Group 229"/>
          <p:cNvGrpSpPr>
            <a:grpSpLocks/>
          </p:cNvGrpSpPr>
          <p:nvPr/>
        </p:nvGrpSpPr>
        <p:grpSpPr bwMode="auto">
          <a:xfrm>
            <a:off x="5623867" y="2973789"/>
            <a:ext cx="471913" cy="299768"/>
            <a:chOff x="4115" y="3158"/>
            <a:chExt cx="1215" cy="633"/>
          </a:xfrm>
        </p:grpSpPr>
        <p:sp>
          <p:nvSpPr>
            <p:cNvPr id="133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4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5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6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7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8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9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0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1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2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3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4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5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6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7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8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9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0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1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2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3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229"/>
          <p:cNvGrpSpPr>
            <a:grpSpLocks/>
          </p:cNvGrpSpPr>
          <p:nvPr/>
        </p:nvGrpSpPr>
        <p:grpSpPr bwMode="auto">
          <a:xfrm>
            <a:off x="6203448" y="3232454"/>
            <a:ext cx="471913" cy="299768"/>
            <a:chOff x="4115" y="3158"/>
            <a:chExt cx="1215" cy="633"/>
          </a:xfrm>
        </p:grpSpPr>
        <p:sp>
          <p:nvSpPr>
            <p:cNvPr id="156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7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8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9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0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1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2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3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4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5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6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7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8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9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0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1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2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3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4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5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6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229"/>
          <p:cNvGrpSpPr>
            <a:grpSpLocks/>
          </p:cNvGrpSpPr>
          <p:nvPr/>
        </p:nvGrpSpPr>
        <p:grpSpPr bwMode="auto">
          <a:xfrm>
            <a:off x="6452389" y="4187716"/>
            <a:ext cx="471913" cy="299768"/>
            <a:chOff x="4115" y="3158"/>
            <a:chExt cx="1215" cy="633"/>
          </a:xfrm>
        </p:grpSpPr>
        <p:sp>
          <p:nvSpPr>
            <p:cNvPr id="179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0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1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2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3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4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5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6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7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8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9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0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1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2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3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4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5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6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7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8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9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" name="Group 229"/>
          <p:cNvGrpSpPr>
            <a:grpSpLocks/>
          </p:cNvGrpSpPr>
          <p:nvPr/>
        </p:nvGrpSpPr>
        <p:grpSpPr bwMode="auto">
          <a:xfrm>
            <a:off x="7533594" y="3626498"/>
            <a:ext cx="471913" cy="299768"/>
            <a:chOff x="4115" y="3158"/>
            <a:chExt cx="1215" cy="633"/>
          </a:xfrm>
        </p:grpSpPr>
        <p:sp>
          <p:nvSpPr>
            <p:cNvPr id="20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4" name="Straight Connector 223"/>
          <p:cNvCxnSpPr>
            <a:stCxn id="156" idx="4"/>
            <a:endCxn id="182" idx="1"/>
          </p:cNvCxnSpPr>
          <p:nvPr/>
        </p:nvCxnSpPr>
        <p:spPr>
          <a:xfrm>
            <a:off x="6439211" y="3532222"/>
            <a:ext cx="83330" cy="680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58" idx="3"/>
            <a:endCxn id="205" idx="1"/>
          </p:cNvCxnSpPr>
          <p:nvPr/>
        </p:nvCxnSpPr>
        <p:spPr>
          <a:xfrm>
            <a:off x="6674973" y="3385653"/>
            <a:ext cx="928773" cy="266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202" idx="2"/>
            <a:endCxn id="200" idx="1"/>
          </p:cNvCxnSpPr>
          <p:nvPr/>
        </p:nvCxnSpPr>
        <p:spPr>
          <a:xfrm flipH="1">
            <a:off x="6924302" y="3839840"/>
            <a:ext cx="610846" cy="560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4" name="Group 229"/>
          <p:cNvGrpSpPr>
            <a:grpSpLocks/>
          </p:cNvGrpSpPr>
          <p:nvPr/>
        </p:nvGrpSpPr>
        <p:grpSpPr bwMode="auto">
          <a:xfrm>
            <a:off x="3988695" y="1780806"/>
            <a:ext cx="471913" cy="299768"/>
            <a:chOff x="4115" y="3158"/>
            <a:chExt cx="1215" cy="633"/>
          </a:xfrm>
        </p:grpSpPr>
        <p:sp>
          <p:nvSpPr>
            <p:cNvPr id="23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57" name="Straight Connector 256"/>
          <p:cNvCxnSpPr>
            <a:stCxn id="256" idx="1"/>
            <a:endCxn id="136" idx="1"/>
          </p:cNvCxnSpPr>
          <p:nvPr/>
        </p:nvCxnSpPr>
        <p:spPr>
          <a:xfrm>
            <a:off x="4460608" y="1993911"/>
            <a:ext cx="1233411" cy="1005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112" idx="3"/>
            <a:endCxn id="153" idx="1"/>
          </p:cNvCxnSpPr>
          <p:nvPr/>
        </p:nvCxnSpPr>
        <p:spPr>
          <a:xfrm flipV="1">
            <a:off x="3382423" y="3186894"/>
            <a:ext cx="2241832" cy="499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35" idx="2"/>
            <a:endCxn id="113" idx="0"/>
          </p:cNvCxnSpPr>
          <p:nvPr/>
        </p:nvCxnSpPr>
        <p:spPr>
          <a:xfrm flipH="1">
            <a:off x="3146661" y="1994148"/>
            <a:ext cx="843588" cy="1539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158" idx="1"/>
            <a:endCxn id="133" idx="4"/>
          </p:cNvCxnSpPr>
          <p:nvPr/>
        </p:nvCxnSpPr>
        <p:spPr>
          <a:xfrm flipH="1" flipV="1">
            <a:off x="5859630" y="3273557"/>
            <a:ext cx="343818" cy="112096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129049" y="5697432"/>
            <a:ext cx="635776" cy="669686"/>
            <a:chOff x="41275" y="3941763"/>
            <a:chExt cx="1536216" cy="1833562"/>
          </a:xfrm>
        </p:grpSpPr>
        <p:pic>
          <p:nvPicPr>
            <p:cNvPr id="276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8" name="Straight Connector 277"/>
          <p:cNvCxnSpPr>
            <a:stCxn id="276" idx="1"/>
            <a:endCxn id="32" idx="4"/>
          </p:cNvCxnSpPr>
          <p:nvPr/>
        </p:nvCxnSpPr>
        <p:spPr>
          <a:xfrm flipV="1">
            <a:off x="764825" y="5244448"/>
            <a:ext cx="472237" cy="787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ube 107"/>
          <p:cNvSpPr/>
          <p:nvPr/>
        </p:nvSpPr>
        <p:spPr>
          <a:xfrm>
            <a:off x="1838626" y="5120646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2" name="TextBox 281"/>
          <p:cNvSpPr txBox="1"/>
          <p:nvPr/>
        </p:nvSpPr>
        <p:spPr>
          <a:xfrm>
            <a:off x="1473212" y="543965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DNS Server</a:t>
            </a:r>
          </a:p>
          <a:p>
            <a:pPr algn="ctr"/>
            <a:r>
              <a:rPr lang="en-US" sz="1400" dirty="0" smtClean="0"/>
              <a:t>(2.1.2.3)</a:t>
            </a:r>
            <a:endParaRPr lang="en-US" sz="1400" dirty="0"/>
          </a:p>
        </p:txBody>
      </p:sp>
      <p:sp>
        <p:nvSpPr>
          <p:cNvPr id="285" name="Cube 284"/>
          <p:cNvSpPr/>
          <p:nvPr/>
        </p:nvSpPr>
        <p:spPr>
          <a:xfrm>
            <a:off x="7594835" y="4556103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" name="TextBox 285"/>
          <p:cNvSpPr txBox="1"/>
          <p:nvPr/>
        </p:nvSpPr>
        <p:spPr>
          <a:xfrm>
            <a:off x="7263209" y="4875116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(3.1.2.3)</a:t>
            </a:r>
            <a:endParaRPr lang="en-US" sz="1400" dirty="0"/>
          </a:p>
        </p:txBody>
      </p:sp>
      <p:cxnSp>
        <p:nvCxnSpPr>
          <p:cNvPr id="294" name="Straight Connector 293"/>
          <p:cNvCxnSpPr>
            <a:stCxn id="108" idx="2"/>
            <a:endCxn id="34" idx="3"/>
          </p:cNvCxnSpPr>
          <p:nvPr/>
        </p:nvCxnSpPr>
        <p:spPr>
          <a:xfrm flipH="1" flipV="1">
            <a:off x="1472824" y="5097879"/>
            <a:ext cx="365802" cy="259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02" idx="4"/>
            <a:endCxn id="285" idx="0"/>
          </p:cNvCxnSpPr>
          <p:nvPr/>
        </p:nvCxnSpPr>
        <p:spPr>
          <a:xfrm>
            <a:off x="7769357" y="3926266"/>
            <a:ext cx="69745" cy="629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-26104" y="6322742"/>
            <a:ext cx="158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Home connection</a:t>
            </a:r>
          </a:p>
          <a:p>
            <a:pPr algn="ctr"/>
            <a:r>
              <a:rPr lang="en-US" sz="1400" dirty="0" smtClean="0"/>
              <a:t>(2.1.2.4)</a:t>
            </a:r>
            <a:endParaRPr lang="en-US" sz="1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272893" y="1534192"/>
            <a:ext cx="247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device has an IP</a:t>
            </a:r>
            <a:endParaRPr lang="en-US" dirty="0"/>
          </a:p>
        </p:txBody>
      </p:sp>
      <p:sp>
        <p:nvSpPr>
          <p:cNvPr id="302" name="TextBox 301"/>
          <p:cNvSpPr txBox="1"/>
          <p:nvPr/>
        </p:nvSpPr>
        <p:spPr>
          <a:xfrm>
            <a:off x="2966215" y="5939791"/>
            <a:ext cx="53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a network routes are learned via “interior gateway protocols” (e.g., OSPF, IS-IS )</a:t>
            </a:r>
            <a:endParaRPr lang="en-US" dirty="0"/>
          </a:p>
        </p:txBody>
      </p:sp>
      <p:sp>
        <p:nvSpPr>
          <p:cNvPr id="304" name="Freeform 303"/>
          <p:cNvSpPr/>
          <p:nvPr/>
        </p:nvSpPr>
        <p:spPr>
          <a:xfrm>
            <a:off x="800495" y="5113610"/>
            <a:ext cx="1035227" cy="899460"/>
          </a:xfrm>
          <a:custGeom>
            <a:avLst/>
            <a:gdLst>
              <a:gd name="connsiteX0" fmla="*/ 0 w 1035227"/>
              <a:gd name="connsiteY0" fmla="*/ 899460 h 899460"/>
              <a:gd name="connsiteX1" fmla="*/ 529651 w 1035227"/>
              <a:gd name="connsiteY1" fmla="*/ 26692 h 899460"/>
              <a:gd name="connsiteX2" fmla="*/ 1035227 w 1035227"/>
              <a:gd name="connsiteY2" fmla="*/ 207265 h 899460"/>
              <a:gd name="connsiteX3" fmla="*/ 1035227 w 1035227"/>
              <a:gd name="connsiteY3" fmla="*/ 207265 h 8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227" h="899460">
                <a:moveTo>
                  <a:pt x="0" y="899460"/>
                </a:moveTo>
                <a:cubicBezTo>
                  <a:pt x="178556" y="520759"/>
                  <a:pt x="357113" y="142058"/>
                  <a:pt x="529651" y="26692"/>
                </a:cubicBezTo>
                <a:cubicBezTo>
                  <a:pt x="702189" y="-88674"/>
                  <a:pt x="1035227" y="207265"/>
                  <a:pt x="1035227" y="207265"/>
                </a:cubicBezTo>
                <a:lnTo>
                  <a:pt x="1035227" y="207265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4804641" y="148866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B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864285" y="3230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A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7263209" y="2700591"/>
            <a:ext cx="7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C</a:t>
            </a:r>
            <a:endParaRPr 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9105" y="1954132"/>
            <a:ext cx="337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networks border gateway protocol (BGP) is used to exchange routes</a:t>
            </a:r>
            <a:endParaRPr lang="en-US" dirty="0"/>
          </a:p>
        </p:txBody>
      </p:sp>
      <p:sp>
        <p:nvSpPr>
          <p:cNvPr id="309" name="Rounded Rectangular Callout 308"/>
          <p:cNvSpPr/>
          <p:nvPr/>
        </p:nvSpPr>
        <p:spPr>
          <a:xfrm>
            <a:off x="6412823" y="1913233"/>
            <a:ext cx="1845235" cy="639152"/>
          </a:xfrm>
          <a:prstGeom prst="wedgeRoundRectCallout">
            <a:avLst>
              <a:gd name="adj1" fmla="val -39391"/>
              <a:gd name="adj2" fmla="val 1477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</a:t>
            </a:r>
          </a:p>
          <a:p>
            <a:pPr algn="ctr"/>
            <a:r>
              <a:rPr lang="en-US" sz="1600" dirty="0" smtClean="0"/>
              <a:t>Prefix: 3.1.2.0/24</a:t>
            </a:r>
            <a:endParaRPr lang="en-US" sz="1600" dirty="0"/>
          </a:p>
        </p:txBody>
      </p:sp>
      <p:sp>
        <p:nvSpPr>
          <p:cNvPr id="310" name="Rounded Rectangle 309"/>
          <p:cNvSpPr/>
          <p:nvPr/>
        </p:nvSpPr>
        <p:spPr>
          <a:xfrm>
            <a:off x="4674151" y="2574708"/>
            <a:ext cx="1802281" cy="4597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</a:t>
            </a:r>
          </a:p>
          <a:p>
            <a:pPr algn="ctr"/>
            <a:r>
              <a:rPr lang="en-US" sz="1600" dirty="0" smtClean="0"/>
              <a:t>Prefix: 3.1.2.0/24</a:t>
            </a:r>
            <a:endParaRPr lang="en-US" sz="1600" dirty="0"/>
          </a:p>
        </p:txBody>
      </p:sp>
      <p:sp>
        <p:nvSpPr>
          <p:cNvPr id="311" name="Rounded Rectangular Callout 310"/>
          <p:cNvSpPr/>
          <p:nvPr/>
        </p:nvSpPr>
        <p:spPr>
          <a:xfrm>
            <a:off x="3536048" y="4398821"/>
            <a:ext cx="1845235" cy="639152"/>
          </a:xfrm>
          <a:prstGeom prst="wedgeRoundRectCallout">
            <a:avLst>
              <a:gd name="adj1" fmla="val -63215"/>
              <a:gd name="adj2" fmla="val -1359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B, C</a:t>
            </a:r>
          </a:p>
          <a:p>
            <a:pPr algn="ctr"/>
            <a:r>
              <a:rPr lang="en-US" sz="1600" dirty="0" smtClean="0"/>
              <a:t>Prefix: 3.1.2.0/24</a:t>
            </a:r>
            <a:endParaRPr lang="en-US" sz="1600" dirty="0"/>
          </a:p>
        </p:txBody>
      </p:sp>
      <p:sp>
        <p:nvSpPr>
          <p:cNvPr id="312" name="TextBox 311"/>
          <p:cNvSpPr txBox="1"/>
          <p:nvPr/>
        </p:nvSpPr>
        <p:spPr>
          <a:xfrm>
            <a:off x="2193039" y="4287165"/>
            <a:ext cx="85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(2.1.2.5)</a:t>
            </a:r>
            <a:endParaRPr lang="en-US" sz="1400" dirty="0"/>
          </a:p>
        </p:txBody>
      </p:sp>
      <p:sp>
        <p:nvSpPr>
          <p:cNvPr id="313" name="Rounded Rectangle 312"/>
          <p:cNvSpPr/>
          <p:nvPr/>
        </p:nvSpPr>
        <p:spPr>
          <a:xfrm>
            <a:off x="864285" y="3607219"/>
            <a:ext cx="1802281" cy="4597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2.1.2.5</a:t>
            </a:r>
          </a:p>
          <a:p>
            <a:pPr algn="ctr"/>
            <a:r>
              <a:rPr lang="en-US" sz="1600" dirty="0" smtClean="0"/>
              <a:t>Prefix: 3.1.2.0/24</a:t>
            </a:r>
            <a:endParaRPr lang="en-US" sz="1600" dirty="0"/>
          </a:p>
        </p:txBody>
      </p:sp>
      <p:sp>
        <p:nvSpPr>
          <p:cNvPr id="314" name="Freeform 313"/>
          <p:cNvSpPr/>
          <p:nvPr/>
        </p:nvSpPr>
        <p:spPr>
          <a:xfrm>
            <a:off x="656045" y="3106320"/>
            <a:ext cx="7301202" cy="2978979"/>
          </a:xfrm>
          <a:custGeom>
            <a:avLst/>
            <a:gdLst>
              <a:gd name="connsiteX0" fmla="*/ 0 w 7301202"/>
              <a:gd name="connsiteY0" fmla="*/ 2978979 h 2978979"/>
              <a:gd name="connsiteX1" fmla="*/ 656045 w 7301202"/>
              <a:gd name="connsiteY1" fmla="*/ 1889524 h 2978979"/>
              <a:gd name="connsiteX2" fmla="*/ 2016284 w 7301202"/>
              <a:gd name="connsiteY2" fmla="*/ 974623 h 2978979"/>
              <a:gd name="connsiteX3" fmla="*/ 2774648 w 7301202"/>
              <a:gd name="connsiteY3" fmla="*/ 493095 h 2978979"/>
              <a:gd name="connsiteX4" fmla="*/ 5103908 w 7301202"/>
              <a:gd name="connsiteY4" fmla="*/ 5549 h 2978979"/>
              <a:gd name="connsiteX5" fmla="*/ 5940515 w 7301202"/>
              <a:gd name="connsiteY5" fmla="*/ 216217 h 2978979"/>
              <a:gd name="connsiteX6" fmla="*/ 7126211 w 7301202"/>
              <a:gd name="connsiteY6" fmla="*/ 517172 h 2978979"/>
              <a:gd name="connsiteX7" fmla="*/ 7294736 w 7301202"/>
              <a:gd name="connsiteY7" fmla="*/ 1371883 h 2978979"/>
              <a:gd name="connsiteX8" fmla="*/ 7294736 w 7301202"/>
              <a:gd name="connsiteY8" fmla="*/ 1371883 h 297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1202" h="2978979">
                <a:moveTo>
                  <a:pt x="0" y="2978979"/>
                </a:moveTo>
                <a:cubicBezTo>
                  <a:pt x="159999" y="2601281"/>
                  <a:pt x="319998" y="2223583"/>
                  <a:pt x="656045" y="1889524"/>
                </a:cubicBezTo>
                <a:cubicBezTo>
                  <a:pt x="992092" y="1555465"/>
                  <a:pt x="1663184" y="1207361"/>
                  <a:pt x="2016284" y="974623"/>
                </a:cubicBezTo>
                <a:cubicBezTo>
                  <a:pt x="2369384" y="741885"/>
                  <a:pt x="2260044" y="654607"/>
                  <a:pt x="2774648" y="493095"/>
                </a:cubicBezTo>
                <a:cubicBezTo>
                  <a:pt x="3289252" y="331583"/>
                  <a:pt x="4576264" y="51695"/>
                  <a:pt x="5103908" y="5549"/>
                </a:cubicBezTo>
                <a:cubicBezTo>
                  <a:pt x="5631552" y="-40597"/>
                  <a:pt x="5940515" y="216217"/>
                  <a:pt x="5940515" y="216217"/>
                </a:cubicBezTo>
                <a:cubicBezTo>
                  <a:pt x="6277566" y="301487"/>
                  <a:pt x="6900508" y="324561"/>
                  <a:pt x="7126211" y="517172"/>
                </a:cubicBezTo>
                <a:cubicBezTo>
                  <a:pt x="7351914" y="709783"/>
                  <a:pt x="7294736" y="1371883"/>
                  <a:pt x="7294736" y="1371883"/>
                </a:cubicBezTo>
                <a:lnTo>
                  <a:pt x="7294736" y="1371883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36 0.06228 " pathEditMode="relative" ptsTypes="AA">
                                      <p:cBhvr>
                                        <p:cTn id="68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082 0.10766 " pathEditMode="relative" ptsTypes="AA">
                                      <p:cBhvr>
                                        <p:cTn id="8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8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6" grpId="0"/>
      <p:bldP spid="300" grpId="0"/>
      <p:bldP spid="301" grpId="0"/>
      <p:bldP spid="302" grpId="0"/>
      <p:bldP spid="304" grpId="0" animBg="1"/>
      <p:bldP spid="304" grpId="1" animBg="1"/>
      <p:bldP spid="308" grpId="0"/>
      <p:bldP spid="309" grpId="0" animBg="1"/>
      <p:bldP spid="310" grpId="0" animBg="1"/>
      <p:bldP spid="310" grpId="1" animBg="1"/>
      <p:bldP spid="311" grpId="0" animBg="1"/>
      <p:bldP spid="312" grpId="0"/>
      <p:bldP spid="313" grpId="0" animBg="1"/>
      <p:bldP spid="313" grpId="1" animBg="1"/>
      <p:bldP spid="3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…ok but humans don’t request IP addresses </a:t>
            </a:r>
          </a:p>
          <a:p>
            <a:r>
              <a:rPr lang="en-US" dirty="0" smtClean="0"/>
              <a:t>… they want content!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12668" y="3405780"/>
            <a:ext cx="2881349" cy="302862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833461" y="1780806"/>
            <a:ext cx="3262319" cy="23260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869205" y="3040519"/>
            <a:ext cx="3092727" cy="270866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29"/>
          <p:cNvGrpSpPr>
            <a:grpSpLocks/>
          </p:cNvGrpSpPr>
          <p:nvPr/>
        </p:nvGrpSpPr>
        <p:grpSpPr bwMode="auto">
          <a:xfrm>
            <a:off x="1001299" y="4944680"/>
            <a:ext cx="471913" cy="299768"/>
            <a:chOff x="4115" y="3158"/>
            <a:chExt cx="1215" cy="633"/>
          </a:xfrm>
        </p:grpSpPr>
        <p:sp>
          <p:nvSpPr>
            <p:cNvPr id="3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229"/>
          <p:cNvGrpSpPr>
            <a:grpSpLocks/>
          </p:cNvGrpSpPr>
          <p:nvPr/>
        </p:nvGrpSpPr>
        <p:grpSpPr bwMode="auto">
          <a:xfrm>
            <a:off x="540318" y="4031439"/>
            <a:ext cx="471913" cy="299768"/>
            <a:chOff x="4115" y="3158"/>
            <a:chExt cx="1215" cy="633"/>
          </a:xfrm>
        </p:grpSpPr>
        <p:sp>
          <p:nvSpPr>
            <p:cNvPr id="5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229"/>
          <p:cNvGrpSpPr>
            <a:grpSpLocks/>
          </p:cNvGrpSpPr>
          <p:nvPr/>
        </p:nvGrpSpPr>
        <p:grpSpPr bwMode="auto">
          <a:xfrm>
            <a:off x="2361548" y="4002849"/>
            <a:ext cx="471913" cy="299768"/>
            <a:chOff x="4115" y="3158"/>
            <a:chExt cx="1215" cy="633"/>
          </a:xfrm>
        </p:grpSpPr>
        <p:sp>
          <p:nvSpPr>
            <p:cNvPr id="78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9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0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1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2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3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4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5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6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7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8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9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0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1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2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3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5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6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7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8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1" name="Straight Connector 100"/>
          <p:cNvCxnSpPr>
            <a:stCxn id="76" idx="0"/>
            <a:endCxn id="98" idx="0"/>
          </p:cNvCxnSpPr>
          <p:nvPr/>
        </p:nvCxnSpPr>
        <p:spPr>
          <a:xfrm flipV="1">
            <a:off x="1011843" y="4089512"/>
            <a:ext cx="1349705" cy="28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5" idx="4"/>
            <a:endCxn id="35" idx="1"/>
          </p:cNvCxnSpPr>
          <p:nvPr/>
        </p:nvCxnSpPr>
        <p:spPr>
          <a:xfrm>
            <a:off x="776081" y="4331207"/>
            <a:ext cx="295370" cy="638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8" idx="4"/>
            <a:endCxn id="35" idx="6"/>
          </p:cNvCxnSpPr>
          <p:nvPr/>
        </p:nvCxnSpPr>
        <p:spPr>
          <a:xfrm flipH="1">
            <a:off x="1471270" y="4302617"/>
            <a:ext cx="1126041" cy="728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229"/>
          <p:cNvGrpSpPr>
            <a:grpSpLocks/>
          </p:cNvGrpSpPr>
          <p:nvPr/>
        </p:nvGrpSpPr>
        <p:grpSpPr bwMode="auto">
          <a:xfrm>
            <a:off x="2910898" y="3533205"/>
            <a:ext cx="471913" cy="299768"/>
            <a:chOff x="4115" y="3158"/>
            <a:chExt cx="1215" cy="633"/>
          </a:xfrm>
        </p:grpSpPr>
        <p:sp>
          <p:nvSpPr>
            <p:cNvPr id="110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1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2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3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4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5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6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7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8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9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0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1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2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3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4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5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7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8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9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0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" name="Group 229"/>
          <p:cNvGrpSpPr>
            <a:grpSpLocks/>
          </p:cNvGrpSpPr>
          <p:nvPr/>
        </p:nvGrpSpPr>
        <p:grpSpPr bwMode="auto">
          <a:xfrm>
            <a:off x="5623867" y="2973789"/>
            <a:ext cx="471913" cy="299768"/>
            <a:chOff x="4115" y="3158"/>
            <a:chExt cx="1215" cy="633"/>
          </a:xfrm>
        </p:grpSpPr>
        <p:sp>
          <p:nvSpPr>
            <p:cNvPr id="133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4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5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6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7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8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9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0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1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2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3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4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5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6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7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8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9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0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1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2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3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" name="Group 229"/>
          <p:cNvGrpSpPr>
            <a:grpSpLocks/>
          </p:cNvGrpSpPr>
          <p:nvPr/>
        </p:nvGrpSpPr>
        <p:grpSpPr bwMode="auto">
          <a:xfrm>
            <a:off x="6203448" y="3232454"/>
            <a:ext cx="471913" cy="299768"/>
            <a:chOff x="4115" y="3158"/>
            <a:chExt cx="1215" cy="633"/>
          </a:xfrm>
        </p:grpSpPr>
        <p:sp>
          <p:nvSpPr>
            <p:cNvPr id="156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7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8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9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0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1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2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3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4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5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6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7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8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9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0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1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2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3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4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5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6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229"/>
          <p:cNvGrpSpPr>
            <a:grpSpLocks/>
          </p:cNvGrpSpPr>
          <p:nvPr/>
        </p:nvGrpSpPr>
        <p:grpSpPr bwMode="auto">
          <a:xfrm>
            <a:off x="6452389" y="4187716"/>
            <a:ext cx="471913" cy="299768"/>
            <a:chOff x="4115" y="3158"/>
            <a:chExt cx="1215" cy="633"/>
          </a:xfrm>
        </p:grpSpPr>
        <p:sp>
          <p:nvSpPr>
            <p:cNvPr id="179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0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1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2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3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4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5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6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7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8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9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0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1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2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3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4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5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6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7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8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9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" name="Group 229"/>
          <p:cNvGrpSpPr>
            <a:grpSpLocks/>
          </p:cNvGrpSpPr>
          <p:nvPr/>
        </p:nvGrpSpPr>
        <p:grpSpPr bwMode="auto">
          <a:xfrm>
            <a:off x="7533594" y="3626498"/>
            <a:ext cx="471913" cy="299768"/>
            <a:chOff x="4115" y="3158"/>
            <a:chExt cx="1215" cy="633"/>
          </a:xfrm>
        </p:grpSpPr>
        <p:sp>
          <p:nvSpPr>
            <p:cNvPr id="20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4" name="Straight Connector 223"/>
          <p:cNvCxnSpPr>
            <a:stCxn id="156" idx="4"/>
            <a:endCxn id="182" idx="1"/>
          </p:cNvCxnSpPr>
          <p:nvPr/>
        </p:nvCxnSpPr>
        <p:spPr>
          <a:xfrm>
            <a:off x="6439211" y="3532222"/>
            <a:ext cx="83330" cy="680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58" idx="3"/>
            <a:endCxn id="205" idx="1"/>
          </p:cNvCxnSpPr>
          <p:nvPr/>
        </p:nvCxnSpPr>
        <p:spPr>
          <a:xfrm>
            <a:off x="6674973" y="3385653"/>
            <a:ext cx="928773" cy="266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202" idx="2"/>
            <a:endCxn id="200" idx="1"/>
          </p:cNvCxnSpPr>
          <p:nvPr/>
        </p:nvCxnSpPr>
        <p:spPr>
          <a:xfrm flipH="1">
            <a:off x="6924302" y="3839840"/>
            <a:ext cx="610846" cy="560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4" name="Group 229"/>
          <p:cNvGrpSpPr>
            <a:grpSpLocks/>
          </p:cNvGrpSpPr>
          <p:nvPr/>
        </p:nvGrpSpPr>
        <p:grpSpPr bwMode="auto">
          <a:xfrm>
            <a:off x="3988695" y="1780806"/>
            <a:ext cx="471913" cy="299768"/>
            <a:chOff x="4115" y="3158"/>
            <a:chExt cx="1215" cy="633"/>
          </a:xfrm>
        </p:grpSpPr>
        <p:sp>
          <p:nvSpPr>
            <p:cNvPr id="23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57" name="Straight Connector 256"/>
          <p:cNvCxnSpPr>
            <a:stCxn id="256" idx="1"/>
            <a:endCxn id="136" idx="1"/>
          </p:cNvCxnSpPr>
          <p:nvPr/>
        </p:nvCxnSpPr>
        <p:spPr>
          <a:xfrm>
            <a:off x="4460608" y="1993911"/>
            <a:ext cx="1233411" cy="1005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112" idx="3"/>
            <a:endCxn id="153" idx="1"/>
          </p:cNvCxnSpPr>
          <p:nvPr/>
        </p:nvCxnSpPr>
        <p:spPr>
          <a:xfrm flipV="1">
            <a:off x="3382423" y="3186894"/>
            <a:ext cx="2241832" cy="499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35" idx="2"/>
            <a:endCxn id="113" idx="0"/>
          </p:cNvCxnSpPr>
          <p:nvPr/>
        </p:nvCxnSpPr>
        <p:spPr>
          <a:xfrm flipH="1">
            <a:off x="3146661" y="1994148"/>
            <a:ext cx="843588" cy="1539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158" idx="1"/>
            <a:endCxn id="133" idx="4"/>
          </p:cNvCxnSpPr>
          <p:nvPr/>
        </p:nvCxnSpPr>
        <p:spPr>
          <a:xfrm flipH="1" flipV="1">
            <a:off x="5859630" y="3273557"/>
            <a:ext cx="343818" cy="112096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129049" y="5697432"/>
            <a:ext cx="635776" cy="669686"/>
            <a:chOff x="41275" y="3941763"/>
            <a:chExt cx="1536216" cy="1833562"/>
          </a:xfrm>
        </p:grpSpPr>
        <p:pic>
          <p:nvPicPr>
            <p:cNvPr id="276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8" name="Straight Connector 277"/>
          <p:cNvCxnSpPr>
            <a:stCxn id="276" idx="1"/>
            <a:endCxn id="32" idx="4"/>
          </p:cNvCxnSpPr>
          <p:nvPr/>
        </p:nvCxnSpPr>
        <p:spPr>
          <a:xfrm flipV="1">
            <a:off x="764825" y="5244448"/>
            <a:ext cx="472237" cy="787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ube 107"/>
          <p:cNvSpPr/>
          <p:nvPr/>
        </p:nvSpPr>
        <p:spPr>
          <a:xfrm>
            <a:off x="1838626" y="5120646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2" name="TextBox 281"/>
          <p:cNvSpPr txBox="1"/>
          <p:nvPr/>
        </p:nvSpPr>
        <p:spPr>
          <a:xfrm>
            <a:off x="1473212" y="543965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DNS Server</a:t>
            </a:r>
          </a:p>
          <a:p>
            <a:pPr algn="ctr"/>
            <a:r>
              <a:rPr lang="en-US" sz="1400" dirty="0" smtClean="0"/>
              <a:t>(2.1.2.3)</a:t>
            </a:r>
            <a:endParaRPr lang="en-US" sz="1400" dirty="0"/>
          </a:p>
        </p:txBody>
      </p:sp>
      <p:sp>
        <p:nvSpPr>
          <p:cNvPr id="285" name="Cube 284"/>
          <p:cNvSpPr/>
          <p:nvPr/>
        </p:nvSpPr>
        <p:spPr>
          <a:xfrm>
            <a:off x="7594835" y="4556103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" name="TextBox 285"/>
          <p:cNvSpPr txBox="1"/>
          <p:nvPr/>
        </p:nvSpPr>
        <p:spPr>
          <a:xfrm>
            <a:off x="7053918" y="4875116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cxnSp>
        <p:nvCxnSpPr>
          <p:cNvPr id="294" name="Straight Connector 293"/>
          <p:cNvCxnSpPr>
            <a:stCxn id="108" idx="2"/>
            <a:endCxn id="34" idx="3"/>
          </p:cNvCxnSpPr>
          <p:nvPr/>
        </p:nvCxnSpPr>
        <p:spPr>
          <a:xfrm flipH="1" flipV="1">
            <a:off x="1472824" y="5097879"/>
            <a:ext cx="365802" cy="259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02" idx="4"/>
            <a:endCxn id="285" idx="0"/>
          </p:cNvCxnSpPr>
          <p:nvPr/>
        </p:nvCxnSpPr>
        <p:spPr>
          <a:xfrm>
            <a:off x="7769357" y="3926266"/>
            <a:ext cx="69745" cy="629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-26104" y="6322742"/>
            <a:ext cx="158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Home connection</a:t>
            </a:r>
          </a:p>
          <a:p>
            <a:pPr algn="ctr"/>
            <a:r>
              <a:rPr lang="en-US" sz="1400" dirty="0" smtClean="0"/>
              <a:t>(2.1.2.4)</a:t>
            </a:r>
            <a:endParaRPr lang="en-US" sz="1400" dirty="0"/>
          </a:p>
        </p:txBody>
      </p:sp>
      <p:sp>
        <p:nvSpPr>
          <p:cNvPr id="305" name="TextBox 304"/>
          <p:cNvSpPr txBox="1"/>
          <p:nvPr/>
        </p:nvSpPr>
        <p:spPr>
          <a:xfrm>
            <a:off x="4804641" y="148866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B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864285" y="32240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A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7263209" y="2700591"/>
            <a:ext cx="7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 C</a:t>
            </a:r>
            <a:endParaRPr lang="en-US" dirty="0"/>
          </a:p>
        </p:txBody>
      </p:sp>
      <p:sp>
        <p:nvSpPr>
          <p:cNvPr id="312" name="TextBox 311"/>
          <p:cNvSpPr txBox="1"/>
          <p:nvPr/>
        </p:nvSpPr>
        <p:spPr>
          <a:xfrm>
            <a:off x="2193039" y="4287165"/>
            <a:ext cx="85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(2.1.2.5)</a:t>
            </a:r>
            <a:endParaRPr lang="en-US" sz="1400" dirty="0"/>
          </a:p>
        </p:txBody>
      </p:sp>
      <p:pic>
        <p:nvPicPr>
          <p:cNvPr id="4" name="Picture 3" descr="Screen Shot 2014-01-26 at 10.01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98" y="5806774"/>
            <a:ext cx="4468319" cy="87312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0" y="4314632"/>
            <a:ext cx="1770482" cy="943995"/>
          </a:xfrm>
          <a:prstGeom prst="wedgeRoundRectCallout">
            <a:avLst>
              <a:gd name="adj1" fmla="val -18066"/>
              <a:gd name="adj2" fmla="val 979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DNS QTYPE A</a:t>
            </a:r>
          </a:p>
          <a:p>
            <a:pPr algn="ctr"/>
            <a:r>
              <a:rPr lang="en-US" sz="1600" dirty="0" err="1" smtClean="0"/>
              <a:t>En.wikipedia.org</a:t>
            </a:r>
            <a:endParaRPr lang="en-US" sz="1600" dirty="0"/>
          </a:p>
        </p:txBody>
      </p:sp>
      <p:sp>
        <p:nvSpPr>
          <p:cNvPr id="258" name="Rounded Rectangular Callout 257"/>
          <p:cNvSpPr/>
          <p:nvPr/>
        </p:nvSpPr>
        <p:spPr>
          <a:xfrm>
            <a:off x="951871" y="2933782"/>
            <a:ext cx="1770482" cy="943995"/>
          </a:xfrm>
          <a:prstGeom prst="wedgeRoundRectCallout">
            <a:avLst>
              <a:gd name="adj1" fmla="val 13889"/>
              <a:gd name="adj2" fmla="val 1751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DNS A</a:t>
            </a:r>
          </a:p>
          <a:p>
            <a:pPr algn="ctr"/>
            <a:r>
              <a:rPr lang="en-US" sz="1600" dirty="0" smtClean="0"/>
              <a:t>208.80.154.238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-26104" y="3912859"/>
            <a:ext cx="707569" cy="423745"/>
          </a:xfrm>
          <a:prstGeom prst="wedgeRoundRectCallout">
            <a:avLst>
              <a:gd name="adj1" fmla="val 5840"/>
              <a:gd name="adj2" fmla="val 348636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261" name="Rounded Rectangular Callout 260"/>
          <p:cNvSpPr/>
          <p:nvPr/>
        </p:nvSpPr>
        <p:spPr>
          <a:xfrm>
            <a:off x="612173" y="4451371"/>
            <a:ext cx="714677" cy="423745"/>
          </a:xfrm>
          <a:prstGeom prst="wedgeRoundRectCallout">
            <a:avLst>
              <a:gd name="adj1" fmla="val -49779"/>
              <a:gd name="adj2" fmla="val 23215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262" name="Freeform 261"/>
          <p:cNvSpPr/>
          <p:nvPr/>
        </p:nvSpPr>
        <p:spPr>
          <a:xfrm>
            <a:off x="656045" y="3106320"/>
            <a:ext cx="7301202" cy="2978979"/>
          </a:xfrm>
          <a:custGeom>
            <a:avLst/>
            <a:gdLst>
              <a:gd name="connsiteX0" fmla="*/ 0 w 7301202"/>
              <a:gd name="connsiteY0" fmla="*/ 2978979 h 2978979"/>
              <a:gd name="connsiteX1" fmla="*/ 656045 w 7301202"/>
              <a:gd name="connsiteY1" fmla="*/ 1889524 h 2978979"/>
              <a:gd name="connsiteX2" fmla="*/ 2016284 w 7301202"/>
              <a:gd name="connsiteY2" fmla="*/ 974623 h 2978979"/>
              <a:gd name="connsiteX3" fmla="*/ 2774648 w 7301202"/>
              <a:gd name="connsiteY3" fmla="*/ 493095 h 2978979"/>
              <a:gd name="connsiteX4" fmla="*/ 5103908 w 7301202"/>
              <a:gd name="connsiteY4" fmla="*/ 5549 h 2978979"/>
              <a:gd name="connsiteX5" fmla="*/ 5940515 w 7301202"/>
              <a:gd name="connsiteY5" fmla="*/ 216217 h 2978979"/>
              <a:gd name="connsiteX6" fmla="*/ 7126211 w 7301202"/>
              <a:gd name="connsiteY6" fmla="*/ 517172 h 2978979"/>
              <a:gd name="connsiteX7" fmla="*/ 7294736 w 7301202"/>
              <a:gd name="connsiteY7" fmla="*/ 1371883 h 2978979"/>
              <a:gd name="connsiteX8" fmla="*/ 7294736 w 7301202"/>
              <a:gd name="connsiteY8" fmla="*/ 1371883 h 297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1202" h="2978979">
                <a:moveTo>
                  <a:pt x="0" y="2978979"/>
                </a:moveTo>
                <a:cubicBezTo>
                  <a:pt x="159999" y="2601281"/>
                  <a:pt x="319998" y="2223583"/>
                  <a:pt x="656045" y="1889524"/>
                </a:cubicBezTo>
                <a:cubicBezTo>
                  <a:pt x="992092" y="1555465"/>
                  <a:pt x="1663184" y="1207361"/>
                  <a:pt x="2016284" y="974623"/>
                </a:cubicBezTo>
                <a:cubicBezTo>
                  <a:pt x="2369384" y="741885"/>
                  <a:pt x="2260044" y="654607"/>
                  <a:pt x="2774648" y="493095"/>
                </a:cubicBezTo>
                <a:cubicBezTo>
                  <a:pt x="3289252" y="331583"/>
                  <a:pt x="4576264" y="51695"/>
                  <a:pt x="5103908" y="5549"/>
                </a:cubicBezTo>
                <a:cubicBezTo>
                  <a:pt x="5631552" y="-40597"/>
                  <a:pt x="5940515" y="216217"/>
                  <a:pt x="5940515" y="216217"/>
                </a:cubicBezTo>
                <a:cubicBezTo>
                  <a:pt x="6277566" y="301487"/>
                  <a:pt x="6900508" y="324561"/>
                  <a:pt x="7126211" y="517172"/>
                </a:cubicBezTo>
                <a:cubicBezTo>
                  <a:pt x="7351914" y="709783"/>
                  <a:pt x="7294736" y="1371883"/>
                  <a:pt x="7294736" y="1371883"/>
                </a:cubicBezTo>
                <a:lnTo>
                  <a:pt x="7294736" y="1371883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ular Callout 258"/>
          <p:cNvSpPr/>
          <p:nvPr/>
        </p:nvSpPr>
        <p:spPr>
          <a:xfrm>
            <a:off x="7053918" y="2724415"/>
            <a:ext cx="1197801" cy="423745"/>
          </a:xfrm>
          <a:prstGeom prst="wedgeRoundRectCallout">
            <a:avLst>
              <a:gd name="adj1" fmla="val 5840"/>
              <a:gd name="adj2" fmla="val 348636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51632" y="2503268"/>
            <a:ext cx="4703008" cy="653567"/>
          </a:xfrm>
          <a:prstGeom prst="wedgeRoundRectCallout">
            <a:avLst>
              <a:gd name="adj1" fmla="val -45717"/>
              <a:gd name="adj2" fmla="val 4385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 GET /wiki/</a:t>
            </a:r>
            <a:r>
              <a:rPr lang="en-US" sz="1600" dirty="0" err="1" smtClean="0"/>
              <a:t>Douglas_MacArthur</a:t>
            </a:r>
            <a:r>
              <a:rPr lang="en-US" sz="1600" dirty="0" smtClean="0"/>
              <a:t> HTTP 1.1</a:t>
            </a:r>
          </a:p>
          <a:p>
            <a:pPr algn="ctr"/>
            <a:r>
              <a:rPr lang="en-US" sz="1600" dirty="0" smtClean="0"/>
              <a:t>Host: </a:t>
            </a:r>
            <a:r>
              <a:rPr lang="en-US" sz="1600" dirty="0" err="1" smtClean="0"/>
              <a:t>en.wikipedia.org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65" name="Rounded Rectangular Callout 264"/>
          <p:cNvSpPr/>
          <p:nvPr/>
        </p:nvSpPr>
        <p:spPr>
          <a:xfrm>
            <a:off x="5166315" y="481527"/>
            <a:ext cx="3371485" cy="2104008"/>
          </a:xfrm>
          <a:prstGeom prst="wedgeRoundRectCallout">
            <a:avLst>
              <a:gd name="adj1" fmla="val 27270"/>
              <a:gd name="adj2" fmla="val 13647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HTTP STATUS 200</a:t>
            </a:r>
          </a:p>
          <a:p>
            <a:r>
              <a:rPr lang="en-US" sz="1600" dirty="0" smtClean="0"/>
              <a:t>Content Length: 523</a:t>
            </a:r>
          </a:p>
          <a:p>
            <a:r>
              <a:rPr lang="en-US" sz="1600" dirty="0" smtClean="0"/>
              <a:t>Content Type: text/html</a:t>
            </a:r>
          </a:p>
          <a:p>
            <a:r>
              <a:rPr lang="en-US" sz="1000" dirty="0" smtClean="0">
                <a:latin typeface="Courier"/>
                <a:cs typeface="Courier"/>
              </a:rPr>
              <a:t>&lt;</a:t>
            </a:r>
            <a:r>
              <a:rPr lang="en-US" sz="1000" dirty="0">
                <a:latin typeface="Courier"/>
                <a:cs typeface="Courier"/>
              </a:rPr>
              <a:t>!DOCTYPE html&gt;	</a:t>
            </a:r>
          </a:p>
          <a:p>
            <a:r>
              <a:rPr lang="en-US" sz="1000" dirty="0" smtClean="0">
                <a:latin typeface="Courier"/>
                <a:cs typeface="Courier"/>
              </a:rPr>
              <a:t>&lt;</a:t>
            </a:r>
            <a:r>
              <a:rPr lang="en-US" sz="1000" dirty="0">
                <a:latin typeface="Courier"/>
                <a:cs typeface="Courier"/>
              </a:rPr>
              <a:t>html </a:t>
            </a:r>
            <a:r>
              <a:rPr lang="en-US" sz="1000" dirty="0" err="1">
                <a:latin typeface="Courier"/>
                <a:cs typeface="Courier"/>
              </a:rPr>
              <a:t>lang</a:t>
            </a:r>
            <a:r>
              <a:rPr lang="en-US" sz="1000" dirty="0">
                <a:latin typeface="Courier"/>
                <a:cs typeface="Courier"/>
              </a:rPr>
              <a:t>="en" </a:t>
            </a:r>
            <a:r>
              <a:rPr lang="en-US" sz="1000" dirty="0" err="1">
                <a:latin typeface="Courier"/>
                <a:cs typeface="Courier"/>
              </a:rPr>
              <a:t>dir</a:t>
            </a:r>
            <a:r>
              <a:rPr lang="en-US" sz="1000" dirty="0">
                <a:latin typeface="Courier"/>
                <a:cs typeface="Courier"/>
              </a:rPr>
              <a:t>="</a:t>
            </a:r>
            <a:r>
              <a:rPr lang="en-US" sz="1000" dirty="0" err="1">
                <a:latin typeface="Courier"/>
                <a:cs typeface="Courier"/>
              </a:rPr>
              <a:t>ltr</a:t>
            </a:r>
            <a:r>
              <a:rPr lang="en-US" sz="1000" dirty="0">
                <a:latin typeface="Courier"/>
                <a:cs typeface="Courier"/>
              </a:rPr>
              <a:t>" class="client-</a:t>
            </a:r>
            <a:r>
              <a:rPr lang="en-US" sz="1000" dirty="0" err="1">
                <a:latin typeface="Courier"/>
                <a:cs typeface="Courier"/>
              </a:rPr>
              <a:t>nojs</a:t>
            </a:r>
            <a:r>
              <a:rPr lang="en-US" sz="1000" dirty="0">
                <a:latin typeface="Courier"/>
                <a:cs typeface="Courier"/>
              </a:rPr>
              <a:t>"&gt;	</a:t>
            </a:r>
          </a:p>
          <a:p>
            <a:r>
              <a:rPr lang="en-US" sz="1000" dirty="0" smtClean="0">
                <a:latin typeface="Courier"/>
                <a:cs typeface="Courier"/>
              </a:rPr>
              <a:t>&lt;</a:t>
            </a:r>
            <a:r>
              <a:rPr lang="en-US" sz="1000" dirty="0">
                <a:latin typeface="Courier"/>
                <a:cs typeface="Courier"/>
              </a:rPr>
              <a:t>head&gt;	</a:t>
            </a:r>
          </a:p>
          <a:p>
            <a:r>
              <a:rPr lang="en-US" sz="1000" dirty="0" smtClean="0">
                <a:latin typeface="Courier"/>
                <a:cs typeface="Courier"/>
              </a:rPr>
              <a:t>&lt;</a:t>
            </a:r>
            <a:r>
              <a:rPr lang="en-US" sz="1000" dirty="0">
                <a:latin typeface="Courier"/>
                <a:cs typeface="Courier"/>
              </a:rPr>
              <a:t>meta charset="UTF-8" /&gt;&lt;title&gt;Douglas MacArthur - Wikipedia, the free encyclopedia&lt;/title&gt;	</a:t>
            </a:r>
          </a:p>
          <a:p>
            <a:r>
              <a:rPr lang="en-US" sz="1000" dirty="0" smtClean="0">
                <a:latin typeface="Courier"/>
                <a:cs typeface="Courier"/>
              </a:rPr>
              <a:t>&lt;</a:t>
            </a:r>
            <a:r>
              <a:rPr lang="en-US" sz="1000" dirty="0">
                <a:latin typeface="Courier"/>
                <a:cs typeface="Courier"/>
              </a:rPr>
              <a:t>meta name="generator" content="</a:t>
            </a:r>
            <a:r>
              <a:rPr lang="en-US" sz="1000" dirty="0" err="1">
                <a:latin typeface="Courier"/>
                <a:cs typeface="Courier"/>
              </a:rPr>
              <a:t>MediaWiki</a:t>
            </a:r>
            <a:r>
              <a:rPr lang="en-US" sz="1000" dirty="0">
                <a:latin typeface="Courier"/>
                <a:cs typeface="Courier"/>
              </a:rPr>
              <a:t> 1.23wmf10" /</a:t>
            </a:r>
            <a:r>
              <a:rPr lang="en-US" sz="1000" dirty="0" smtClean="0">
                <a:latin typeface="Courier"/>
                <a:cs typeface="Courier"/>
              </a:rPr>
              <a:t>&gt;</a:t>
            </a:r>
          </a:p>
        </p:txBody>
      </p:sp>
      <p:pic>
        <p:nvPicPr>
          <p:cNvPr id="12" name="Picture 11" descr="Screen Shot 2014-01-26 at 10.27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17" y="4875116"/>
            <a:ext cx="2962163" cy="16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8" grpId="0" animBg="1"/>
      <p:bldP spid="258" grpId="1" animBg="1"/>
      <p:bldP spid="10" grpId="0" animBg="1"/>
      <p:bldP spid="10" grpId="1" animBg="1"/>
      <p:bldP spid="261" grpId="0" animBg="1"/>
      <p:bldP spid="261" grpId="1" animBg="1"/>
      <p:bldP spid="262" grpId="0" animBg="1"/>
      <p:bldP spid="259" grpId="0" animBg="1"/>
      <p:bldP spid="259" grpId="1" animBg="1"/>
      <p:bldP spid="11" grpId="0" animBg="1"/>
      <p:bldP spid="11" grpId="1" animBg="1"/>
      <p:bldP spid="265" grpId="0" animBg="1"/>
      <p:bldP spid="2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opportunities to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(application 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Will be going through a variety of these today + next few lectures.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3069" y="1112993"/>
            <a:ext cx="3280224" cy="873307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104690"/>
            <a:ext cx="8105787" cy="30214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Relevant fields: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IPID: </a:t>
            </a:r>
            <a:r>
              <a:rPr lang="en-US" dirty="0" smtClean="0"/>
              <a:t>set by the sender of the IP packet. Some </a:t>
            </a:r>
            <a:r>
              <a:rPr lang="en-US" dirty="0" err="1" smtClean="0"/>
              <a:t>OSes</a:t>
            </a:r>
            <a:r>
              <a:rPr lang="en-US" dirty="0" smtClean="0"/>
              <a:t> increment globally for each IP packet generated by the host; some maintain per flow counters, use a constant or random values.</a:t>
            </a:r>
          </a:p>
          <a:p>
            <a:r>
              <a:rPr lang="en-US" dirty="0" smtClean="0">
                <a:solidFill>
                  <a:srgbClr val="DC5924"/>
                </a:solidFill>
              </a:rPr>
              <a:t>TTL: </a:t>
            </a:r>
            <a:r>
              <a:rPr lang="en-US" dirty="0" smtClean="0"/>
              <a:t>counter gets decremented by each hop on the path until it reaches 0 and an ICMP Time Exceeded Message is generated. Useful for probing/locating censors.</a:t>
            </a:r>
          </a:p>
          <a:p>
            <a:r>
              <a:rPr lang="en-US" dirty="0" smtClean="0">
                <a:solidFill>
                  <a:srgbClr val="DC5924"/>
                </a:solidFill>
              </a:rPr>
              <a:t>Source IP: </a:t>
            </a:r>
            <a:r>
              <a:rPr lang="en-US" dirty="0" smtClean="0"/>
              <a:t>IP of the sender of this packet</a:t>
            </a:r>
          </a:p>
          <a:p>
            <a:r>
              <a:rPr lang="en-US" dirty="0" smtClean="0">
                <a:solidFill>
                  <a:srgbClr val="DC5924"/>
                </a:solidFill>
              </a:rPr>
              <a:t>Destination IP: </a:t>
            </a:r>
            <a:r>
              <a:rPr lang="en-US" dirty="0" smtClean="0"/>
              <a:t>IP of the recipient of this packet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27" y="824924"/>
            <a:ext cx="7066620" cy="1933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8962" y="1269911"/>
            <a:ext cx="102170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8755" y="1622823"/>
            <a:ext cx="102170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2213" y="1966186"/>
            <a:ext cx="3108454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0078" y="2328646"/>
            <a:ext cx="357156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Configure routers using an access control list (ACL) to drop traffic to a given IP address. 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65867" y="3942504"/>
            <a:ext cx="1865816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Drop traffic to:</a:t>
            </a:r>
          </a:p>
          <a:p>
            <a:r>
              <a:rPr lang="en-US" dirty="0" smtClean="0"/>
              <a:t>8.7.198.45</a:t>
            </a:r>
          </a:p>
          <a:p>
            <a:r>
              <a:rPr lang="en-US" dirty="0" smtClean="0"/>
              <a:t>203.98.7.65</a:t>
            </a:r>
          </a:p>
          <a:p>
            <a:r>
              <a:rPr lang="en-US" dirty="0" smtClean="0"/>
              <a:t>46.82.174.68</a:t>
            </a:r>
          </a:p>
          <a:p>
            <a:r>
              <a:rPr lang="en-US" dirty="0" smtClean="0"/>
              <a:t>59.24.3.173</a:t>
            </a:r>
          </a:p>
          <a:p>
            <a:r>
              <a:rPr lang="en-US" dirty="0" smtClean="0"/>
              <a:t>93.46.8.89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58" y="4440108"/>
            <a:ext cx="1125850" cy="16860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2245" y="6334780"/>
            <a:ext cx="67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Watch, Learn, Drive</a:t>
            </a:r>
          </a:p>
          <a:p>
            <a:r>
              <a:rPr lang="en-US" sz="1400" dirty="0"/>
              <a:t>http://watch-learn-</a:t>
            </a:r>
            <a:r>
              <a:rPr lang="en-US" sz="1400" dirty="0" err="1"/>
              <a:t>drive.com</a:t>
            </a:r>
            <a:r>
              <a:rPr lang="en-US" sz="1400" dirty="0"/>
              <a:t>/</a:t>
            </a:r>
            <a:r>
              <a:rPr lang="en-US" sz="1400" dirty="0" err="1"/>
              <a:t>Learners_Online</a:t>
            </a:r>
            <a:r>
              <a:rPr lang="en-US" sz="1400" dirty="0"/>
              <a:t>/</a:t>
            </a:r>
            <a:r>
              <a:rPr lang="en-US" sz="1400" dirty="0" err="1"/>
              <a:t>New_places</a:t>
            </a:r>
            <a:r>
              <a:rPr lang="en-US" sz="1400" dirty="0"/>
              <a:t>/</a:t>
            </a:r>
            <a:r>
              <a:rPr lang="en-US" sz="1400" dirty="0" err="1"/>
              <a:t>Traffic_lights</a:t>
            </a:r>
            <a:r>
              <a:rPr lang="en-US" sz="1400" dirty="0"/>
              <a:t>/TL_5.html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56932" y="3286877"/>
            <a:ext cx="6209073" cy="1026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9"/>
          <p:cNvGrpSpPr>
            <a:grpSpLocks/>
          </p:cNvGrpSpPr>
          <p:nvPr/>
        </p:nvGrpSpPr>
        <p:grpSpPr bwMode="auto">
          <a:xfrm>
            <a:off x="3377543" y="2799337"/>
            <a:ext cx="1485614" cy="927785"/>
            <a:chOff x="4115" y="3158"/>
            <a:chExt cx="1215" cy="633"/>
          </a:xfrm>
        </p:grpSpPr>
        <p:sp>
          <p:nvSpPr>
            <p:cNvPr id="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3784" y="2133600"/>
            <a:ext cx="2540075" cy="1066988"/>
            <a:chOff x="783784" y="2133600"/>
            <a:chExt cx="2540075" cy="1066988"/>
          </a:xfrm>
        </p:grpSpPr>
        <p:sp>
          <p:nvSpPr>
            <p:cNvPr id="30" name="Rectangle 29"/>
            <p:cNvSpPr/>
            <p:nvPr/>
          </p:nvSpPr>
          <p:spPr>
            <a:xfrm>
              <a:off x="783784" y="2514245"/>
              <a:ext cx="2540075" cy="68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Source: 136.159.220.20</a:t>
              </a:r>
            </a:p>
            <a:p>
              <a:pPr algn="ctr"/>
              <a:r>
                <a:rPr lang="en-US" sz="1600" dirty="0" smtClean="0"/>
                <a:t>Destination: 46.82.174.68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0" y="2133600"/>
              <a:ext cx="493031" cy="3806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08831" y="2039471"/>
            <a:ext cx="41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in-path blocking</a:t>
            </a:r>
          </a:p>
          <a:p>
            <a:r>
              <a:rPr lang="en-US" dirty="0" smtClean="0"/>
              <a:t>(censor can </a:t>
            </a:r>
            <a:r>
              <a:rPr lang="en-US" b="1" dirty="0" smtClean="0">
                <a:solidFill>
                  <a:schemeClr val="accent5"/>
                </a:solidFill>
              </a:rPr>
              <a:t>remove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packets)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2795 -0.04028 " pathEditMode="relative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5650</TotalTime>
  <Words>1913</Words>
  <Application>Microsoft Macintosh PowerPoint</Application>
  <PresentationFormat>On-screen Show (4:3)</PresentationFormat>
  <Paragraphs>319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Black</vt:lpstr>
      <vt:lpstr>Calibri</vt:lpstr>
      <vt:lpstr>Courier</vt:lpstr>
      <vt:lpstr>Times New Roman</vt:lpstr>
      <vt:lpstr>Wingdings</vt:lpstr>
      <vt:lpstr>Arial</vt:lpstr>
      <vt:lpstr>Essential</vt:lpstr>
      <vt:lpstr>CS590/690 Internet censorship (Spring 2018)</vt:lpstr>
      <vt:lpstr>What is a network censor</vt:lpstr>
      <vt:lpstr>How to identify and block?</vt:lpstr>
      <vt:lpstr>Networking 101</vt:lpstr>
      <vt:lpstr>Networking 101</vt:lpstr>
      <vt:lpstr>Networking 101</vt:lpstr>
      <vt:lpstr>Many opportunities to censor</vt:lpstr>
      <vt:lpstr>Internet protocol 101</vt:lpstr>
      <vt:lpstr>IP-based blocking</vt:lpstr>
      <vt:lpstr>IP-based blocking</vt:lpstr>
      <vt:lpstr>IP-Based blocking</vt:lpstr>
      <vt:lpstr>IP-BASED BLOCKING </vt:lpstr>
      <vt:lpstr>IP-BASED BLOCKING</vt:lpstr>
      <vt:lpstr>IP-BASED BLOCKING</vt:lpstr>
      <vt:lpstr>Why was the Pakistan incident so bad?</vt:lpstr>
      <vt:lpstr>Ip-based blocking </vt:lpstr>
      <vt:lpstr>Known users of ip-based blocking</vt:lpstr>
      <vt:lpstr>Other uses of ip-based blocking</vt:lpstr>
      <vt:lpstr>Rough idea what this looks like</vt:lpstr>
      <vt:lpstr>Some Context</vt:lpstr>
      <vt:lpstr>How to measure this?</vt:lpstr>
      <vt:lpstr>Data selection</vt:lpstr>
      <vt:lpstr>BGP disconnection in egypt</vt:lpstr>
      <vt:lpstr>Long lasting effects</vt:lpstr>
      <vt:lpstr>BGP cannot take down satellite links</vt:lpstr>
      <vt:lpstr>Advantages of multiple data sets</vt:lpstr>
      <vt:lpstr>Hands-on activity</vt:lpstr>
      <vt:lpstr>Next time …</vt:lpstr>
    </vt:vector>
  </TitlesOfParts>
  <Company>SUNY Stony Brook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Microsoft Office User</cp:lastModifiedBy>
  <cp:revision>65</cp:revision>
  <dcterms:created xsi:type="dcterms:W3CDTF">2014-01-23T15:43:34Z</dcterms:created>
  <dcterms:modified xsi:type="dcterms:W3CDTF">2018-01-24T21:13:29Z</dcterms:modified>
</cp:coreProperties>
</file>