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3"/>
  </p:notesMasterIdLst>
  <p:sldIdLst>
    <p:sldId id="256" r:id="rId2"/>
    <p:sldId id="280" r:id="rId3"/>
    <p:sldId id="258" r:id="rId4"/>
    <p:sldId id="281" r:id="rId5"/>
    <p:sldId id="259" r:id="rId6"/>
    <p:sldId id="289" r:id="rId7"/>
    <p:sldId id="260" r:id="rId8"/>
    <p:sldId id="282" r:id="rId9"/>
    <p:sldId id="283" r:id="rId10"/>
    <p:sldId id="284" r:id="rId11"/>
    <p:sldId id="288" r:id="rId12"/>
    <p:sldId id="285" r:id="rId13"/>
    <p:sldId id="286" r:id="rId14"/>
    <p:sldId id="287" r:id="rId15"/>
    <p:sldId id="263" r:id="rId16"/>
    <p:sldId id="262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5" r:id="rId28"/>
    <p:sldId id="274" r:id="rId29"/>
    <p:sldId id="276" r:id="rId30"/>
    <p:sldId id="277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58"/>
    <p:restoredTop sz="50000" autoAdjust="0"/>
  </p:normalViewPr>
  <p:slideViewPr>
    <p:cSldViewPr snapToGrid="0" snapToObjects="1">
      <p:cViewPr varScale="1">
        <p:scale>
          <a:sx n="47" d="100"/>
          <a:sy n="47" d="100"/>
        </p:scale>
        <p:origin x="12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B3636-CA97-B349-866B-6F8C73AC9BB8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A18E3-BC2F-0745-96B3-AC0EF2203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6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different approach to finding vantage points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cs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18E3-BC2F-0745-96B3-AC0EF2203B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97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Vulnerable</a:t>
            </a:r>
            <a:r>
              <a:rPr lang="en-US" baseline="0" dirty="0" smtClean="0"/>
              <a:t> to censorship </a:t>
            </a:r>
            <a:r>
              <a:rPr lang="en-US" baseline="0" dirty="0" smtClean="0">
                <a:sym typeface="Wingdings"/>
              </a:rPr>
              <a:t> under control of public / private companies in a handful of countries (e.g., </a:t>
            </a:r>
            <a:r>
              <a:rPr lang="en-US" baseline="0" dirty="0" err="1" smtClean="0">
                <a:sym typeface="Wingdings"/>
              </a:rPr>
              <a:t>germany</a:t>
            </a:r>
            <a:r>
              <a:rPr lang="en-US" baseline="0" dirty="0" smtClean="0">
                <a:sym typeface="Wingdings"/>
              </a:rPr>
              <a:t>/</a:t>
            </a:r>
            <a:r>
              <a:rPr lang="en-US" baseline="0" dirty="0" err="1" smtClean="0">
                <a:sym typeface="Wingdings"/>
              </a:rPr>
              <a:t>britain</a:t>
            </a:r>
            <a:r>
              <a:rPr lang="en-US" baseline="0" dirty="0" smtClean="0">
                <a:sym typeface="Wingdings"/>
              </a:rPr>
              <a:t>)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Censorship/disruption to weaken or isolate enemies.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18E3-BC2F-0745-96B3-AC0EF2203B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18E3-BC2F-0745-96B3-AC0EF2203B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8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</a:p>
          <a:p>
            <a:r>
              <a:rPr lang="en-US" dirty="0" smtClean="0"/>
              <a:t>Intl forums, however, hard to enforce on unwilling states.</a:t>
            </a:r>
          </a:p>
          <a:p>
            <a:r>
              <a:rPr lang="en-US" dirty="0" smtClean="0"/>
              <a:t>IFRB’s most successful project was monitoring radio jamming. Made “cost” of</a:t>
            </a:r>
            <a:r>
              <a:rPr lang="en-US" baseline="0" dirty="0" smtClean="0"/>
              <a:t> jamming higher by making it transparent.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18E3-BC2F-0745-96B3-AC0EF2203B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A18E3-BC2F-0745-96B3-AC0EF2203B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22,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57028"/>
            <a:ext cx="3798107" cy="47258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945" y="1257028"/>
            <a:ext cx="3797042" cy="47258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5786" cy="672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12993"/>
            <a:ext cx="8105787" cy="501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creativecommons.org/licenses/by-sa/2.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commons.org/licenses/by-sa/2.0" TargetMode="External"/><Relationship Id="rId4" Type="http://schemas.openxmlformats.org/officeDocument/2006/relationships/hyperlink" Target="https://www.nanog.org/meetings/abstract?id=1810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hillipa@cs.umass.edu" TargetMode="External"/><Relationship Id="rId3" Type="http://schemas.openxmlformats.org/officeDocument/2006/relationships/hyperlink" Target="https://people.cs.umass.edu/~phillipa/?p=cs590690s18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CS590B/690B</a:t>
            </a:r>
            <a:br>
              <a:rPr lang="en-US" sz="3600" dirty="0" smtClean="0"/>
            </a:br>
            <a:r>
              <a:rPr lang="en-US" sz="3600" dirty="0" smtClean="0"/>
              <a:t>measuring network interference</a:t>
            </a:r>
            <a:br>
              <a:rPr lang="en-US" sz="3600" dirty="0" smtClean="0"/>
            </a:br>
            <a:r>
              <a:rPr lang="en-US" sz="3600" dirty="0" smtClean="0"/>
              <a:t>(Spring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057237" cy="16215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Prof. Phillipa Gill</a:t>
            </a:r>
          </a:p>
          <a:p>
            <a:pPr algn="ctr"/>
            <a:r>
              <a:rPr lang="en-US" dirty="0" err="1" smtClean="0"/>
              <a:t>Umass</a:t>
            </a:r>
            <a:r>
              <a:rPr lang="en-US" dirty="0" smtClean="0"/>
              <a:t> </a:t>
            </a:r>
            <a:r>
              <a:rPr lang="en-US" dirty="0" err="1" smtClean="0"/>
              <a:t>amherst</a:t>
            </a:r>
            <a:r>
              <a:rPr lang="en-US" dirty="0" smtClean="0"/>
              <a:t>, Computer Science</a:t>
            </a:r>
          </a:p>
          <a:p>
            <a:pPr algn="ctr"/>
            <a:r>
              <a:rPr lang="en-US" dirty="0" smtClean="0"/>
              <a:t>Lecture 01</a:t>
            </a:r>
          </a:p>
        </p:txBody>
      </p:sp>
    </p:spTree>
    <p:extLst>
      <p:ext uri="{BB962C8B-B14F-4D97-AF65-F5344CB8AC3E}">
        <p14:creationId xmlns:p14="http://schemas.microsoft.com/office/powerpoint/2010/main" val="16073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993"/>
            <a:ext cx="8105787" cy="55847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Prof. Gill will briefly summarize each paper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One paper will be chosen for discussion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Depending on your ID number you will argue for/against the paper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Last ~15 minutes of class will be dedicated to paper discussion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Think of this like a mock program committee meeting.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Would we accept the paper if we were running a conference?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Why/Why not? 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We may not reach a decision!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29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student is given 4 slip days that they can use at any time to extend a deadline</a:t>
            </a:r>
          </a:p>
          <a:p>
            <a:pPr lvl="1"/>
            <a:r>
              <a:rPr lang="en-US" dirty="0" smtClean="0"/>
              <a:t>You don’t need to ask me, just turn-in stuff late. </a:t>
            </a:r>
          </a:p>
          <a:p>
            <a:pPr lvl="1"/>
            <a:r>
              <a:rPr lang="en-US" dirty="0" smtClean="0"/>
              <a:t>Mark on your submission (assignment, paper summary, etc.) how many of your slip days you are using.</a:t>
            </a:r>
          </a:p>
          <a:p>
            <a:endParaRPr lang="en-US" dirty="0" smtClean="0"/>
          </a:p>
          <a:p>
            <a:r>
              <a:rPr lang="en-US" dirty="0" smtClean="0"/>
              <a:t>Assignments are due at 11:59:59, </a:t>
            </a:r>
            <a:r>
              <a:rPr lang="en-US" b="1" dirty="0" smtClean="0">
                <a:solidFill>
                  <a:schemeClr val="accent1"/>
                </a:solidFill>
              </a:rPr>
              <a:t>no exceptions</a:t>
            </a:r>
          </a:p>
          <a:p>
            <a:pPr lvl="1"/>
            <a:r>
              <a:rPr lang="en-US" dirty="0" smtClean="0"/>
              <a:t>1 second late = 1 hour late = 1 day late</a:t>
            </a:r>
          </a:p>
          <a:p>
            <a:pPr lvl="1"/>
            <a:r>
              <a:rPr lang="en-US" dirty="0" smtClean="0"/>
              <a:t>20% off per day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student gets two challenges</a:t>
            </a:r>
          </a:p>
          <a:p>
            <a:pPr lvl="1"/>
            <a:r>
              <a:rPr lang="en-US" dirty="0" smtClean="0"/>
              <a:t>Modeled after NFL system</a:t>
            </a:r>
          </a:p>
          <a:p>
            <a:pPr lvl="1"/>
            <a:r>
              <a:rPr lang="en-US" dirty="0" smtClean="0"/>
              <a:t>If you ask for a </a:t>
            </a:r>
            <a:r>
              <a:rPr lang="en-US" dirty="0" err="1" smtClean="0"/>
              <a:t>regrade</a:t>
            </a:r>
            <a:r>
              <a:rPr lang="en-US" dirty="0" smtClean="0"/>
              <a:t> and you are wrong, you lose a challenge</a:t>
            </a:r>
          </a:p>
          <a:p>
            <a:pPr lvl="1"/>
            <a:r>
              <a:rPr lang="en-US" dirty="0" smtClean="0"/>
              <a:t>When you are out of challenges, you cannot ask for </a:t>
            </a:r>
            <a:r>
              <a:rPr lang="en-US" dirty="0" err="1" smtClean="0"/>
              <a:t>regrading</a:t>
            </a:r>
            <a:endParaRPr lang="en-US" dirty="0" smtClean="0"/>
          </a:p>
          <a:p>
            <a:r>
              <a:rPr lang="en-US" dirty="0" smtClean="0"/>
              <a:t>Must come to office hours with the following in writing: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Specify the problem(s) you want </a:t>
            </a:r>
            <a:r>
              <a:rPr lang="en-US" dirty="0" err="1" smtClean="0"/>
              <a:t>regraded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For each problem, explain why the grade is in error</a:t>
            </a:r>
          </a:p>
          <a:p>
            <a:pPr marL="502920" indent="-457200"/>
            <a:r>
              <a:rPr lang="en-US" dirty="0" smtClean="0"/>
              <a:t>Don’t sweat the small stuff</a:t>
            </a:r>
          </a:p>
          <a:p>
            <a:pPr marL="822960" lvl="1" indent="-457200"/>
            <a:r>
              <a:rPr lang="en-US" dirty="0" smtClean="0"/>
              <a:t>If the change is &lt;5% of the grade, don’t bother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352" y="4884421"/>
            <a:ext cx="2362328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do it</a:t>
            </a:r>
          </a:p>
          <a:p>
            <a:pPr lvl="1"/>
            <a:r>
              <a:rPr lang="en-US" dirty="0" smtClean="0"/>
              <a:t>Seriously, don’t make me say it again</a:t>
            </a:r>
          </a:p>
          <a:p>
            <a:r>
              <a:rPr lang="en-US" dirty="0" smtClean="0"/>
              <a:t>Cheating is an automatic zero on the assignment</a:t>
            </a:r>
          </a:p>
          <a:p>
            <a:pPr lvl="1"/>
            <a:r>
              <a:rPr lang="en-US" b="1" u="sng" dirty="0" smtClean="0"/>
              <a:t>Will be referred to the university for discipline and possible expulsion</a:t>
            </a:r>
          </a:p>
          <a:p>
            <a:r>
              <a:rPr lang="en-US" dirty="0" smtClean="0"/>
              <a:t>See university academic integrity policy on the course Web page.</a:t>
            </a:r>
          </a:p>
        </p:txBody>
      </p:sp>
    </p:spTree>
    <p:extLst>
      <p:ext uri="{BB962C8B-B14F-4D97-AF65-F5344CB8AC3E}">
        <p14:creationId xmlns:p14="http://schemas.microsoft.com/office/powerpoint/2010/main" val="21873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end of the semester, all of your grades will sum to up to 105 points</a:t>
            </a:r>
          </a:p>
          <a:p>
            <a:endParaRPr lang="en-US" dirty="0" smtClean="0"/>
          </a:p>
          <a:p>
            <a:r>
              <a:rPr lang="en-US" dirty="0" smtClean="0"/>
              <a:t>Final grades are based on a simple scale:</a:t>
            </a:r>
          </a:p>
          <a:p>
            <a:pPr lvl="1"/>
            <a:r>
              <a:rPr lang="en-US" dirty="0" smtClean="0"/>
              <a:t>A &gt;92, A- 90-92, B+ 87-89, B 83-86, B- 80-82, 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2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Administravia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Course information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Topics + organization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Mark breakdown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Background: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is censorship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3 case studies of how we think about global censorship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censorship?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1" dirty="0"/>
              <a:t>Censorship, the </a:t>
            </a:r>
            <a:r>
              <a:rPr lang="en-US" i="1" dirty="0">
                <a:solidFill>
                  <a:schemeClr val="tx2"/>
                </a:solidFill>
              </a:rPr>
              <a:t>suppression</a:t>
            </a:r>
            <a:r>
              <a:rPr lang="en-US" b="0" i="1" dirty="0">
                <a:solidFill>
                  <a:schemeClr val="tx2"/>
                </a:solidFill>
              </a:rPr>
              <a:t> </a:t>
            </a:r>
            <a:r>
              <a:rPr lang="en-US" b="0" i="1" dirty="0"/>
              <a:t>of words, images, or ideas that are "offensive," happens whenever some people succeed </a:t>
            </a:r>
            <a:r>
              <a:rPr lang="en-US" b="0" i="1" dirty="0" smtClean="0">
                <a:solidFill>
                  <a:srgbClr val="D1282E"/>
                </a:solidFill>
              </a:rPr>
              <a:t>in</a:t>
            </a:r>
            <a:r>
              <a:rPr lang="en-US" i="1" dirty="0" smtClean="0">
                <a:solidFill>
                  <a:srgbClr val="D1282E"/>
                </a:solidFill>
              </a:rPr>
              <a:t> imposing their personal political or moral values on others</a:t>
            </a:r>
            <a:r>
              <a:rPr lang="en-US" i="1" dirty="0" smtClean="0"/>
              <a:t>.</a:t>
            </a:r>
            <a:r>
              <a:rPr lang="en-US" b="0" i="1" dirty="0" smtClean="0"/>
              <a:t> </a:t>
            </a:r>
            <a:r>
              <a:rPr lang="en-US" b="0" i="1" dirty="0"/>
              <a:t>Censorship can be carried out by the government as well as private pressure groups. </a:t>
            </a:r>
            <a:r>
              <a:rPr lang="en-US" i="1" dirty="0">
                <a:solidFill>
                  <a:srgbClr val="D1282E"/>
                </a:solidFill>
              </a:rPr>
              <a:t>Censorship by the government is unconstitutional</a:t>
            </a:r>
            <a:r>
              <a:rPr lang="en-US" dirty="0" smtClean="0"/>
              <a:t>. </a:t>
            </a:r>
            <a:r>
              <a:rPr lang="en-US" b="0" dirty="0" smtClean="0"/>
              <a:t>– </a:t>
            </a:r>
            <a:r>
              <a:rPr lang="en-US" dirty="0" smtClean="0"/>
              <a:t>The American Civil Liberties Union</a:t>
            </a:r>
          </a:p>
          <a:p>
            <a:r>
              <a:rPr lang="en-US" dirty="0" smtClean="0"/>
              <a:t>Key points: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Censorship in general is a non-technical problem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Think banned books, suppression of news media etc.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 the </a:t>
            </a:r>
            <a:r>
              <a:rPr lang="en-US" b="1" dirty="0" smtClean="0">
                <a:solidFill>
                  <a:srgbClr val="D1282E"/>
                </a:solidFill>
              </a:rPr>
              <a:t>United States</a:t>
            </a:r>
            <a:r>
              <a:rPr lang="en-US" dirty="0" smtClean="0">
                <a:solidFill>
                  <a:srgbClr val="D1282E"/>
                </a:solidFill>
              </a:rPr>
              <a:t> </a:t>
            </a:r>
            <a:r>
              <a:rPr lang="en-US" dirty="0" smtClean="0"/>
              <a:t>censorship is unconstitutional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Other countries?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Are we forcing Western values on other countries?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United Nations </a:t>
            </a:r>
            <a:r>
              <a:rPr lang="en-US" b="1" dirty="0" smtClean="0"/>
              <a:t>Universal Declaration of Human Rights </a:t>
            </a:r>
            <a:r>
              <a:rPr lang="en-US" dirty="0" smtClean="0"/>
              <a:t>provides some guidance of what speech should be protected globally</a:t>
            </a:r>
          </a:p>
          <a:p>
            <a:pPr marL="1485900" lvl="2" indent="-342900">
              <a:buFont typeface="Arial"/>
              <a:buChar char="•"/>
            </a:pPr>
            <a:r>
              <a:rPr lang="en-US" b="1" dirty="0" smtClean="0"/>
              <a:t>E.g., political, minority religions, LGBT, etc.</a:t>
            </a:r>
          </a:p>
          <a:p>
            <a:pPr marL="1485900" lvl="2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9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Focus primarily on </a:t>
            </a:r>
            <a:r>
              <a:rPr lang="en-US" dirty="0" smtClean="0">
                <a:solidFill>
                  <a:schemeClr val="accent3"/>
                </a:solidFill>
              </a:rPr>
              <a:t>technical issues </a:t>
            </a:r>
            <a:r>
              <a:rPr lang="en-US" dirty="0" smtClean="0"/>
              <a:t>relating to </a:t>
            </a:r>
            <a:r>
              <a:rPr lang="en-US" i="1" dirty="0" smtClean="0">
                <a:solidFill>
                  <a:srgbClr val="D1282E"/>
                </a:solidFill>
              </a:rPr>
              <a:t>“Internet censorship”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Internet censorship </a:t>
            </a:r>
            <a:r>
              <a:rPr lang="en-US" dirty="0" smtClean="0"/>
              <a:t>broadly defined to include many types of information controls/network interference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Surveillance, traffic differentiation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chemeClr val="accent3"/>
                </a:solidFill>
              </a:rPr>
              <a:t>Technical issues: </a:t>
            </a:r>
            <a:endParaRPr lang="en-US" dirty="0"/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How is censorship implemented?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How to we detect, measure, and circumvent censorship?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Global impacts of national censorship: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1943100" lvl="3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E.g., Pakistan hijacking worldwide YouTube traffic, China DNS censorship leakage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Some social issues will be discussed (e.g., historical context today)</a:t>
            </a:r>
          </a:p>
        </p:txBody>
      </p:sp>
    </p:spTree>
    <p:extLst>
      <p:ext uri="{BB962C8B-B14F-4D97-AF65-F5344CB8AC3E}">
        <p14:creationId xmlns:p14="http://schemas.microsoft.com/office/powerpoint/2010/main" val="692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Global Censorship: History Lesson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Case Studies: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Telegraph Cable Cutting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High-Frequency Radio Jamming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Broadcast Satellite TV Jamming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Why think about these examples?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Often times we lament the Internet for its lack of national borders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…however it is not the first network with this property!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See how people have dealt with this problem in the past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ACKs: Thanks to Jon Penney for supplementary material in these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1850 – first submarine cables laid </a:t>
            </a:r>
          </a:p>
          <a:p>
            <a:r>
              <a:rPr lang="en-US" dirty="0" smtClean="0"/>
              <a:t>…by 1900 the first global communications network!</a:t>
            </a:r>
            <a:endParaRPr lang="en-US" dirty="0"/>
          </a:p>
        </p:txBody>
      </p:sp>
      <p:pic>
        <p:nvPicPr>
          <p:cNvPr id="4" name="Picture 9" descr="http://atlantic-cable.com/Article/1895MunroNerves/Submarine-cable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06" y="2066274"/>
            <a:ext cx="7141871" cy="442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15606" y="5941498"/>
            <a:ext cx="260998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Submarine cables 1895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Administravia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Course information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Topics + organization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Mark breakdown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Background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is censorship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3 case studies of how we think about global censorship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VULNERABILITIES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Censorship @ network hubs and control points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Many of these points under control of Britain though Germany also heavily invested</a:t>
            </a:r>
            <a:endParaRPr lang="en-US" dirty="0"/>
          </a:p>
        </p:txBody>
      </p:sp>
      <p:pic>
        <p:nvPicPr>
          <p:cNvPr id="4" name="Picture 4" descr="Inside Porthcurno Cable H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48" y="2314591"/>
            <a:ext cx="5700882" cy="427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570888" y="6535737"/>
            <a:ext cx="32766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500" b="1" dirty="0"/>
              <a:t>Photo: Tony </a:t>
            </a:r>
            <a:r>
              <a:rPr lang="en-CA" sz="1500" b="1" dirty="0" err="1"/>
              <a:t>Atkin</a:t>
            </a:r>
            <a:r>
              <a:rPr lang="en-CA" sz="1500" b="1" dirty="0"/>
              <a:t> [</a:t>
            </a:r>
            <a:r>
              <a:rPr lang="en-CA" sz="1500" b="1" dirty="0">
                <a:hlinkClick r:id="rId4"/>
              </a:rPr>
              <a:t>CC-BY-SA-2.0</a:t>
            </a:r>
            <a:r>
              <a:rPr lang="en-CA" sz="15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781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arm4.staticflickr.com/3467/3697820244_4ba0cf51f0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5" t="12506" r="27682" b="12506"/>
          <a:stretch>
            <a:fillRect/>
          </a:stretch>
        </p:blipFill>
        <p:spPr bwMode="auto">
          <a:xfrm>
            <a:off x="3830947" y="1624029"/>
            <a:ext cx="4732039" cy="497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993"/>
            <a:ext cx="7849476" cy="5013171"/>
          </a:xfrm>
        </p:spPr>
        <p:txBody>
          <a:bodyPr/>
          <a:lstStyle/>
          <a:p>
            <a:r>
              <a:rPr lang="en-US" dirty="0" smtClean="0"/>
              <a:t>Cables vulnerable to physical attack (</a:t>
            </a:r>
            <a:r>
              <a:rPr lang="en-US" dirty="0" err="1" smtClean="0"/>
              <a:t>ie</a:t>
            </a:r>
            <a:r>
              <a:rPr lang="en-US" dirty="0" smtClean="0"/>
              <a:t>., severing)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8088" y="63087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56100" y="6381750"/>
            <a:ext cx="4787900" cy="287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CA" sz="1500" smtClean="0">
                <a:latin typeface="Arial" charset="0"/>
                <a:cs typeface="Arial" charset="0"/>
              </a:rPr>
              <a:t>Photo: Lichfield District Council [</a:t>
            </a:r>
            <a:r>
              <a:rPr lang="en-CA" sz="1500" smtClean="0">
                <a:latin typeface="Arial" charset="0"/>
                <a:cs typeface="Arial" charset="0"/>
                <a:hlinkClick r:id="rId3"/>
              </a:rPr>
              <a:t>CC-BY-SA-2.0</a:t>
            </a:r>
            <a:r>
              <a:rPr lang="en-CA" sz="1500" smtClean="0">
                <a:latin typeface="Arial" charset="0"/>
                <a:cs typeface="Arial" charset="0"/>
              </a:rPr>
              <a:t>]</a:t>
            </a:r>
            <a:endParaRPr lang="en-GB" sz="1500" dirty="0">
              <a:latin typeface="Times New Roman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501" y="2422133"/>
            <a:ext cx="3527137" cy="2862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Aside: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Internet has this same </a:t>
            </a:r>
            <a:r>
              <a:rPr lang="en-US" dirty="0" smtClean="0"/>
              <a:t>vulnerability!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Undersea cables in regions </a:t>
            </a:r>
            <a:r>
              <a:rPr lang="en-US" dirty="0" smtClean="0"/>
              <a:t>with </a:t>
            </a:r>
            <a:r>
              <a:rPr lang="en-US" dirty="0"/>
              <a:t>piracy are vulnerable (e.g., horn of Africa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See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https://www.nanog.org/meetings/abstract?id=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1810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for more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1875 International Telegraph Convention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cs typeface="Arial" charset="0"/>
              </a:rPr>
              <a:t>F</a:t>
            </a:r>
            <a:r>
              <a:rPr lang="en-NZ" dirty="0" smtClean="0">
                <a:cs typeface="Arial" charset="0"/>
              </a:rPr>
              <a:t>inalized </a:t>
            </a:r>
            <a:r>
              <a:rPr lang="en-NZ" dirty="0">
                <a:cs typeface="Arial" charset="0"/>
              </a:rPr>
              <a:t>in St. Petersburg </a:t>
            </a:r>
            <a:endParaRPr lang="en-NZ" dirty="0" smtClean="0">
              <a:cs typeface="Arial" charset="0"/>
            </a:endParaRPr>
          </a:p>
          <a:p>
            <a:pPr marL="342900" indent="-342900">
              <a:buFont typeface="Arial"/>
              <a:buChar char="•"/>
            </a:pPr>
            <a:r>
              <a:rPr lang="en-NZ" dirty="0" smtClean="0">
                <a:cs typeface="Arial" charset="0"/>
              </a:rPr>
              <a:t>“Right</a:t>
            </a:r>
            <a:r>
              <a:rPr lang="en-NZ" dirty="0">
                <a:cs typeface="Arial" charset="0"/>
              </a:rPr>
              <a:t>” to communicate by </a:t>
            </a:r>
            <a:r>
              <a:rPr lang="en-NZ" dirty="0" smtClean="0">
                <a:cs typeface="Arial" charset="0"/>
              </a:rPr>
              <a:t>telegraph</a:t>
            </a:r>
          </a:p>
          <a:p>
            <a:pPr marL="342900" indent="-342900">
              <a:buFont typeface="Arial"/>
              <a:buChar char="•"/>
            </a:pPr>
            <a:r>
              <a:rPr lang="en-NZ" dirty="0" smtClean="0">
                <a:cs typeface="Arial" charset="0"/>
              </a:rPr>
              <a:t>No </a:t>
            </a:r>
            <a:r>
              <a:rPr lang="en-NZ" dirty="0">
                <a:cs typeface="Arial" charset="0"/>
              </a:rPr>
              <a:t>national security exception </a:t>
            </a:r>
            <a:r>
              <a:rPr lang="en-NZ" dirty="0" smtClean="0">
                <a:cs typeface="Arial" charset="0"/>
              </a:rPr>
              <a:t>(unless notice given to sender)</a:t>
            </a:r>
          </a:p>
          <a:p>
            <a:pPr marL="342900" indent="-342900">
              <a:buFont typeface="Arial"/>
              <a:buChar char="•"/>
            </a:pPr>
            <a:r>
              <a:rPr lang="en-NZ" dirty="0">
                <a:cs typeface="Arial" charset="0"/>
              </a:rPr>
              <a:t>N</a:t>
            </a:r>
            <a:r>
              <a:rPr lang="en-NZ" dirty="0" smtClean="0">
                <a:cs typeface="Arial" charset="0"/>
              </a:rPr>
              <a:t>o </a:t>
            </a:r>
            <a:r>
              <a:rPr lang="en-NZ" dirty="0">
                <a:cs typeface="Arial" charset="0"/>
              </a:rPr>
              <a:t>“cultural” or “morality” </a:t>
            </a:r>
            <a:r>
              <a:rPr lang="en-NZ" dirty="0" smtClean="0">
                <a:cs typeface="Arial" charset="0"/>
              </a:rPr>
              <a:t>exception</a:t>
            </a:r>
          </a:p>
          <a:p>
            <a:pPr marL="342900" indent="-342900">
              <a:buFont typeface="Arial"/>
              <a:buChar char="•"/>
            </a:pPr>
            <a:r>
              <a:rPr lang="en-NZ" dirty="0">
                <a:cs typeface="Arial" charset="0"/>
              </a:rPr>
              <a:t>E</a:t>
            </a:r>
            <a:r>
              <a:rPr lang="en-NZ" dirty="0" smtClean="0">
                <a:cs typeface="Arial" charset="0"/>
              </a:rPr>
              <a:t>ncryption </a:t>
            </a:r>
            <a:r>
              <a:rPr lang="en-NZ" dirty="0">
                <a:cs typeface="Arial" charset="0"/>
              </a:rPr>
              <a:t>expressly allowed</a:t>
            </a:r>
            <a:endParaRPr lang="en-NZ" sz="3600" dirty="0">
              <a:solidFill>
                <a:schemeClr val="bg1"/>
              </a:solidFill>
              <a:cs typeface="Arial" charset="0"/>
            </a:endParaRPr>
          </a:p>
          <a:p>
            <a:r>
              <a:rPr lang="en-US" dirty="0" smtClean="0">
                <a:solidFill>
                  <a:srgbClr val="DC5924"/>
                </a:solidFill>
              </a:rPr>
              <a:t> 1884 Submarine Cables Convention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Prohibits submarine cable cutting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Prosecution by states party to treaty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Provisions for damage compensation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provisions respecting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worked well…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… in peace times, but they didn’t address war time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1908 an exception was put in place: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Telegrams sent by other state governments could be blocked without notice, </a:t>
            </a:r>
            <a:r>
              <a:rPr lang="en-US" b="1" dirty="0" smtClean="0"/>
              <a:t>if giving notice would pose a “dangerous” national security threat</a:t>
            </a:r>
            <a:r>
              <a:rPr lang="en-US" dirty="0" smtClean="0"/>
              <a:t>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Britain interpreted this exception to apply to existential threats (</a:t>
            </a:r>
            <a:r>
              <a:rPr lang="en-US" dirty="0" err="1" smtClean="0"/>
              <a:t>ie</a:t>
            </a:r>
            <a:r>
              <a:rPr lang="en-US" dirty="0" smtClean="0"/>
              <a:t>., war time)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As a result pervasive surveillance, censorship, espionage during the war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After the war? Result in permanent “peace time” state surveillance (creation of GCHQ in UK etc.)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chemeClr val="accent3"/>
                </a:solidFill>
              </a:rPr>
              <a:t>Does this sound familiar?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Submarine convention also didn’t account for war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Cable cutting likely the first premeditated act of WWI when Britain and France cut German cables spanning the Atlantic and North Sea in August 1914.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After the war private companies sought litigation for damages to cables + invention of wireless radio helped alleviate these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frequency radio jamming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During WWII radio used for propaganda and radio jamming was a method to censor content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Some radio signals could propagate across borders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Countries (e.g., Germany) used “broadcast defense” involving jamming of foreign radio.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4" name="Picture 2" descr="File:Shortwave Rad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52" y="3507059"/>
            <a:ext cx="3771539" cy="282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7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 war “Free flow of information” codified in Universal Declaration of Human Rights (UDHR 1948)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Promoted by US and its allies (influenced by US first amendment)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Codified the right to </a:t>
            </a:r>
            <a:r>
              <a:rPr lang="en-US" dirty="0" smtClean="0">
                <a:solidFill>
                  <a:srgbClr val="DC5924"/>
                </a:solidFill>
              </a:rPr>
              <a:t>“seek, receive, and impart information” </a:t>
            </a:r>
            <a:r>
              <a:rPr lang="en-US" dirty="0" smtClean="0"/>
              <a:t>(article 19 UDHR)</a:t>
            </a:r>
          </a:p>
          <a:p>
            <a:r>
              <a:rPr lang="en-US" dirty="0" smtClean="0"/>
              <a:t>UN Declaration on Freedom of Information 1946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Declared information freedom a </a:t>
            </a:r>
            <a:r>
              <a:rPr lang="en-US" dirty="0" smtClean="0">
                <a:solidFill>
                  <a:srgbClr val="DC5924"/>
                </a:solidFill>
              </a:rPr>
              <a:t>“fundamental human right”</a:t>
            </a:r>
          </a:p>
          <a:p>
            <a:r>
              <a:rPr lang="en-US" dirty="0" smtClean="0"/>
              <a:t>This consensus dissolved during Cold War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Soviet states blocked Western radio (BBC, VOA)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International legal disputes between East and West with East arguing that restricting information is a sovereign right of states.</a:t>
            </a:r>
          </a:p>
        </p:txBody>
      </p:sp>
    </p:spTree>
    <p:extLst>
      <p:ext uri="{BB962C8B-B14F-4D97-AF65-F5344CB8AC3E}">
        <p14:creationId xmlns:p14="http://schemas.microsoft.com/office/powerpoint/2010/main" val="38633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2993"/>
            <a:ext cx="8105787" cy="54289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Struggles over information flow and politics took place in international forums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International Telecommunications Union (ITU), UNESCO, UN General assembly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These organizations still play a role in Internet governance forums</a:t>
            </a:r>
          </a:p>
          <a:p>
            <a:r>
              <a:rPr lang="en-US" dirty="0" smtClean="0"/>
              <a:t>Despite ITU resolutions condemning radio jamming, it continued in the Soviet Union.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IFRB: International Frequency Registration Board (ITU’s enforcement arm) performed monitoring of jamming activities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Cold War politics made enforcement challenging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Monitoring could enable “shaming” of entities that did not openly admit to jamming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is a great motivation for research measuring Internet censorship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Outputs of </a:t>
            </a:r>
            <a:r>
              <a:rPr lang="en-US" dirty="0" err="1" smtClean="0"/>
              <a:t>ifrb</a:t>
            </a:r>
            <a:r>
              <a:rPr lang="en-US" dirty="0" smtClean="0"/>
              <a:t> monitoring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57" r="-17257"/>
          <a:stretch>
            <a:fillRect/>
          </a:stretch>
        </p:blipFill>
        <p:spPr bwMode="auto">
          <a:xfrm>
            <a:off x="457200" y="1112838"/>
            <a:ext cx="810577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4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broadcast satellite jamming</a:t>
            </a:r>
          </a:p>
          <a:p>
            <a:r>
              <a:rPr lang="en-US" dirty="0"/>
              <a:t>	</a:t>
            </a:r>
            <a:r>
              <a:rPr lang="en-US" sz="1600" dirty="0" smtClean="0"/>
              <a:t>Ability to beam TV signals to targeted populations across borders.</a:t>
            </a:r>
            <a:endParaRPr lang="en-US" sz="1600" dirty="0"/>
          </a:p>
        </p:txBody>
      </p:sp>
      <p:pic>
        <p:nvPicPr>
          <p:cNvPr id="4" name="Picture 5" descr="http://upload.wikimedia.org/wikipedia/commons/1/11/Working_satellite_televi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10" y="2612532"/>
            <a:ext cx="3693879" cy="368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4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Debate about whether state sovereignty (e.g., over airwaves) justifies jamming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>
                <a:solidFill>
                  <a:schemeClr val="accent3"/>
                </a:solidFill>
              </a:rPr>
              <a:t>Cultural and political power of television </a:t>
            </a:r>
            <a:r>
              <a:rPr lang="en-US" dirty="0" smtClean="0"/>
              <a:t>made the debate more complex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International law gave way to international politics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3 main factions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 + some Western nations advocating free-flow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Soviets + Eastern Bloc allies pushing for full jamming powers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Mainly developing countries arguing for more moderate regulation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E.g., “prior consent” of nation in the General Assembly (this was never formalized) 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Complicated relevant law and weakened the case for free flow of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Phillipa Gill; office: 232 CS building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Email: </a:t>
            </a:r>
            <a:r>
              <a:rPr lang="en-US" b="0" dirty="0" smtClean="0">
                <a:hlinkClick r:id="rId2"/>
              </a:rPr>
              <a:t>phillipa@cs.umass.edu</a:t>
            </a:r>
            <a:r>
              <a:rPr lang="en-US" b="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Office hours: By appointment. </a:t>
            </a:r>
          </a:p>
          <a:p>
            <a:r>
              <a:rPr lang="en-US" dirty="0" smtClean="0"/>
              <a:t>Course Web page:</a:t>
            </a:r>
          </a:p>
          <a:p>
            <a:r>
              <a:rPr lang="en-US" b="0" dirty="0">
                <a:hlinkClick r:id="rId3"/>
              </a:rPr>
              <a:t>https://people.cs.umass.edu/~phillipa/?</a:t>
            </a:r>
            <a:r>
              <a:rPr lang="en-US" b="0" dirty="0" smtClean="0">
                <a:hlinkClick r:id="rId3"/>
              </a:rPr>
              <a:t>p=cs590690s18</a:t>
            </a:r>
            <a:r>
              <a:rPr lang="en-US" b="0" dirty="0" smtClean="0"/>
              <a:t>  </a:t>
            </a:r>
          </a:p>
          <a:p>
            <a:r>
              <a:rPr lang="en-US" dirty="0" smtClean="0"/>
              <a:t>Web forum: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Discuss material covered in class, post + discuss interesting censorship related news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Sign up here: </a:t>
            </a:r>
            <a:r>
              <a:rPr lang="en-US" b="0" dirty="0" smtClean="0"/>
              <a:t>http://</a:t>
            </a:r>
            <a:r>
              <a:rPr lang="en-US" b="0" dirty="0" err="1" smtClean="0"/>
              <a:t>piazza.com</a:t>
            </a:r>
            <a:r>
              <a:rPr lang="en-US" b="0" dirty="0" smtClean="0"/>
              <a:t>/</a:t>
            </a:r>
            <a:r>
              <a:rPr lang="en-US" b="0" dirty="0" err="1" smtClean="0"/>
              <a:t>umass</a:t>
            </a:r>
            <a:r>
              <a:rPr lang="en-US" b="0" dirty="0" smtClean="0"/>
              <a:t>/spring2018/cse590690b </a:t>
            </a:r>
          </a:p>
        </p:txBody>
      </p:sp>
    </p:spTree>
    <p:extLst>
      <p:ext uri="{BB962C8B-B14F-4D97-AF65-F5344CB8AC3E}">
        <p14:creationId xmlns:p14="http://schemas.microsoft.com/office/powerpoint/2010/main" val="41418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War time information controls can become the norm in peace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Avoid viewing censorship-related issues as “cyber war”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 lead to justification of tighter controls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Monitoring and “naming and shaming” can be effective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E.g., IFRB monitoring of radio jamming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 we have such a thing for Internet censorship?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As richness of media increases arguments become less clear cut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Television vs. Radio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Web 1.0 vs. Web 2.0 (Twitter/Facebook to organized rallies)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on the Internet/protocols</a:t>
            </a:r>
          </a:p>
          <a:p>
            <a:r>
              <a:rPr lang="en-US" dirty="0" smtClean="0"/>
              <a:t>Start of censorship techniques +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Course goals: Why are we here?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After spending a year post-</a:t>
            </a:r>
            <a:r>
              <a:rPr lang="en-US" dirty="0" err="1" smtClean="0"/>
              <a:t>docing</a:t>
            </a:r>
            <a:r>
              <a:rPr lang="en-US" dirty="0" smtClean="0"/>
              <a:t> with The Citizen Lab* I realized that Internet censorship research faces many </a:t>
            </a:r>
            <a:r>
              <a:rPr lang="en-US" dirty="0" smtClean="0">
                <a:solidFill>
                  <a:schemeClr val="tx2"/>
                </a:solidFill>
              </a:rPr>
              <a:t>Network Measurement </a:t>
            </a:r>
            <a:r>
              <a:rPr lang="en-US" dirty="0" smtClean="0"/>
              <a:t>challenges!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*The Citizen Lab = an interdisciplinary research group in political science at the University of Toronto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Political scientists often lack the technical tools to efficiently interpret data about Internet censorship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Computer scientists often lack the political context needed to interpret the forces behind censorship results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course is based on my experiences interacting political scientists to study censorship and network interference</a:t>
            </a:r>
          </a:p>
          <a:p>
            <a:pPr marL="342900" indent="-342900" algn="ctr">
              <a:buFont typeface="Arial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By the end of this course: You should have relevant </a:t>
            </a:r>
            <a:r>
              <a:rPr lang="en-US" i="1" dirty="0" smtClean="0">
                <a:solidFill>
                  <a:schemeClr val="accent3"/>
                </a:solidFill>
              </a:rPr>
              <a:t>technical</a:t>
            </a:r>
            <a:r>
              <a:rPr lang="en-US" dirty="0" smtClean="0">
                <a:solidFill>
                  <a:schemeClr val="accent3"/>
                </a:solidFill>
              </a:rPr>
              <a:t> background to design and evaluate methodologies for measuring various aspects of network interference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 1: Methods for performing censorship + how we measure them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Blocking of Web content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Traffic differentiation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Case studies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Censorship of online social networks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Identifying specific censorship products</a:t>
            </a:r>
          </a:p>
          <a:p>
            <a:r>
              <a:rPr lang="en-US" dirty="0" smtClean="0"/>
              <a:t>Part 2: Evading censorship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Anonymization</a:t>
            </a:r>
            <a:r>
              <a:rPr lang="en-US" dirty="0" smtClean="0"/>
              <a:t> tools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Attacks on </a:t>
            </a:r>
            <a:r>
              <a:rPr lang="en-US" dirty="0" err="1" smtClean="0"/>
              <a:t>anonymization</a:t>
            </a:r>
            <a:r>
              <a:rPr lang="en-US" dirty="0" smtClean="0"/>
              <a:t> tools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Circumvention techniques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Circumvention arms race</a:t>
            </a:r>
            <a:endParaRPr lang="en-US" dirty="0"/>
          </a:p>
          <a:p>
            <a:r>
              <a:rPr lang="en-US" dirty="0" smtClean="0"/>
              <a:t>Organization: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Mix of lecture/paper presentations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Time permitting, in-class assignment work/Q&amp;A</a:t>
            </a:r>
          </a:p>
        </p:txBody>
      </p:sp>
    </p:spTree>
    <p:extLst>
      <p:ext uri="{BB962C8B-B14F-4D97-AF65-F5344CB8AC3E}">
        <p14:creationId xmlns:p14="http://schemas.microsoft.com/office/powerpoint/2010/main" val="32502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breakdown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659852"/>
              </p:ext>
            </p:extLst>
          </p:nvPr>
        </p:nvGraphicFramePr>
        <p:xfrm>
          <a:off x="457211" y="1429888"/>
          <a:ext cx="8105775" cy="2407920"/>
        </p:xfrm>
        <a:graphic>
          <a:graphicData uri="http://schemas.openxmlformats.org/drawingml/2006/table">
            <a:tbl>
              <a:tblPr/>
              <a:tblGrid>
                <a:gridCol w="2701925"/>
                <a:gridCol w="2701925"/>
                <a:gridCol w="2701925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Component</a:t>
                      </a:r>
                      <a:endParaRPr lang="en-US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CS590B</a:t>
                      </a:r>
                      <a:endParaRPr lang="en-US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CS690B</a:t>
                      </a:r>
                      <a:endParaRPr lang="en-US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Course Project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25%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Midterm exams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10%+10%</a:t>
                      </a:r>
                      <a:endParaRPr lang="it-IT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/>
                        <a:t>10%+10%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Assignments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40% (10% each)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40% (10% each)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Paper Summaries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10%</a:t>
                      </a:r>
                      <a:endParaRPr lang="is-IS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/>
                        <a:t>10%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Paper Presentation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15%</a:t>
                      </a:r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40" y="4442772"/>
            <a:ext cx="486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is 105% for each. Chance for 5% bonus.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Course project: </a:t>
            </a:r>
            <a:r>
              <a:rPr lang="en-US" b="0" dirty="0"/>
              <a:t>G</a:t>
            </a:r>
            <a:r>
              <a:rPr lang="en-US" b="0" dirty="0" smtClean="0"/>
              <a:t>roup </a:t>
            </a:r>
            <a:r>
              <a:rPr lang="en-US" b="0" dirty="0"/>
              <a:t>of 2-3 students to complete a semester long project related to Internet censorship. </a:t>
            </a:r>
            <a:r>
              <a:rPr lang="en-US" b="0" dirty="0" smtClean="0"/>
              <a:t>You will pick an existing paper from the literature and repeat it.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Goal: </a:t>
            </a:r>
            <a:r>
              <a:rPr lang="en-US" dirty="0" smtClean="0"/>
              <a:t>Expose you to the challenges of implementing and experimenting with different aspects of network measurements/network interference in the real world/with real data.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</a:t>
            </a:r>
            <a:r>
              <a:rPr lang="en-US" dirty="0"/>
              <a:t>may consider older papers that bear revisiting.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your project you should carefully read the paper and figure out how you will repeat the study.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Did </a:t>
            </a:r>
            <a:r>
              <a:rPr lang="en-US" dirty="0"/>
              <a:t>they use public data sets that are collected on an ongoing basis?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Did </a:t>
            </a:r>
            <a:r>
              <a:rPr lang="en-US" dirty="0"/>
              <a:t>they use an infrastructure like </a:t>
            </a:r>
            <a:r>
              <a:rPr lang="en-US" dirty="0" err="1"/>
              <a:t>PlanetLab</a:t>
            </a:r>
            <a:r>
              <a:rPr lang="en-US" dirty="0"/>
              <a:t> where RIPE Atlas is a larger scale new alternative?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</a:t>
            </a:r>
            <a:r>
              <a:rPr lang="en-US" dirty="0"/>
              <a:t>will compare the results of your repetition of the study with the original, taking into account changing censorship behaviors, any improvements you made to the methodology etc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68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20% Midterms: roughly ½ the course material on each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40% Assignments: </a:t>
            </a:r>
            <a:r>
              <a:rPr lang="en-US" b="0" dirty="0" smtClean="0"/>
              <a:t>4-5 assignments.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Goal: </a:t>
            </a:r>
            <a:r>
              <a:rPr lang="en-US" dirty="0" smtClean="0"/>
              <a:t>Give you experience with a breadth of measurement tools and techniques relevant in the censorship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/>
              <a:t>Due </a:t>
            </a:r>
            <a:r>
              <a:rPr lang="en-US" sz="1600" dirty="0"/>
              <a:t>at 11:59:59pm on specified date</a:t>
            </a:r>
          </a:p>
          <a:p>
            <a:pPr lvl="2"/>
            <a:r>
              <a:rPr lang="en-US" sz="1600" b="1" dirty="0">
                <a:solidFill>
                  <a:schemeClr val="accent1"/>
                </a:solidFill>
              </a:rPr>
              <a:t>Working code is paramount</a:t>
            </a:r>
          </a:p>
          <a:p>
            <a:pPr marL="800100" lvl="1" indent="-342900">
              <a:buFont typeface="Arial"/>
              <a:buChar char="•"/>
            </a:pP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Paper summaries: </a:t>
            </a:r>
            <a:r>
              <a:rPr lang="en-US" sz="1800" b="0" dirty="0" smtClean="0"/>
              <a:t>Review one paper per lecture. Participate in online discussions on </a:t>
            </a:r>
            <a:r>
              <a:rPr lang="en-US" sz="1800" b="0" dirty="0" err="1" smtClean="0"/>
              <a:t>HotCRP</a:t>
            </a:r>
            <a:r>
              <a:rPr lang="en-US" sz="1800" b="0" dirty="0" smtClean="0"/>
              <a:t> system. Details will be posted to piazza.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Paper presentation: </a:t>
            </a:r>
            <a:r>
              <a:rPr lang="en-US" sz="1800" b="0" dirty="0" smtClean="0"/>
              <a:t>In class discussion of papers. 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b="1" dirty="0" smtClean="0"/>
              <a:t>Goal: </a:t>
            </a:r>
            <a:r>
              <a:rPr lang="en-US" sz="1800" dirty="0" smtClean="0"/>
              <a:t>Give you experience reading and thinking critically about research papers in this area.</a:t>
            </a:r>
          </a:p>
          <a:p>
            <a:pPr marL="800100" lvl="1" indent="-342900">
              <a:buFont typeface="Arial"/>
              <a:buChar char="•"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2616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You are required to write (1) paper review for each lecture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there are multiple papers for a given lecture you will choose one based on your ID number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Details on Web page (ask questions about this to Piazza)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Summarize high level goals of the paper, how does it go about achieving them?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problem does the paper solve?  Why is this an important problem? Or is it an important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Strengths/weaknesses of the paper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What you would do different, thoughts on assumptions, ideas for future work/improvements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Summaries lose 2% of value for each day late that they are submitted.</a:t>
            </a:r>
          </a:p>
        </p:txBody>
      </p:sp>
    </p:spTree>
    <p:extLst>
      <p:ext uri="{BB962C8B-B14F-4D97-AF65-F5344CB8AC3E}">
        <p14:creationId xmlns:p14="http://schemas.microsoft.com/office/powerpoint/2010/main" val="38808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4828</TotalTime>
  <Words>2171</Words>
  <Application>Microsoft Macintosh PowerPoint</Application>
  <PresentationFormat>On-screen Show (4:3)</PresentationFormat>
  <Paragraphs>276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ＭＳ Ｐゴシック</vt:lpstr>
      <vt:lpstr>Times New Roman</vt:lpstr>
      <vt:lpstr>Wingdings</vt:lpstr>
      <vt:lpstr>Essential</vt:lpstr>
      <vt:lpstr>CS590B/690B measuring network interference (Spring 2018)</vt:lpstr>
      <vt:lpstr>Today </vt:lpstr>
      <vt:lpstr>Course information</vt:lpstr>
      <vt:lpstr>Course goals: Why are we here?</vt:lpstr>
      <vt:lpstr>Topics and organization</vt:lpstr>
      <vt:lpstr>Mark breakdown</vt:lpstr>
      <vt:lpstr>Course components </vt:lpstr>
      <vt:lpstr>Course components </vt:lpstr>
      <vt:lpstr>Paper reviews</vt:lpstr>
      <vt:lpstr>Paper Discussion</vt:lpstr>
      <vt:lpstr>Late Policy</vt:lpstr>
      <vt:lpstr>Grade Changes</vt:lpstr>
      <vt:lpstr>Cheating</vt:lpstr>
      <vt:lpstr>Final Grades</vt:lpstr>
      <vt:lpstr>Today </vt:lpstr>
      <vt:lpstr>What is censorship?</vt:lpstr>
      <vt:lpstr>This course</vt:lpstr>
      <vt:lpstr>Global Censorship: History Lesson</vt:lpstr>
      <vt:lpstr>CASE STUDY 1</vt:lpstr>
      <vt:lpstr>TWO VULNERABILITIES </vt:lpstr>
      <vt:lpstr>Two vulnerabilities</vt:lpstr>
      <vt:lpstr>International response</vt:lpstr>
      <vt:lpstr>These worked well…</vt:lpstr>
      <vt:lpstr>Case study 2 </vt:lpstr>
      <vt:lpstr>International response</vt:lpstr>
      <vt:lpstr>International disputes</vt:lpstr>
      <vt:lpstr>Outputs of ifrb monitoring</vt:lpstr>
      <vt:lpstr>Case study 3</vt:lpstr>
      <vt:lpstr>International response</vt:lpstr>
      <vt:lpstr>Lessons?</vt:lpstr>
      <vt:lpstr>Next time …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Gill</dc:creator>
  <cp:lastModifiedBy>Microsoft Office User</cp:lastModifiedBy>
  <cp:revision>46</cp:revision>
  <dcterms:created xsi:type="dcterms:W3CDTF">2014-01-23T15:43:34Z</dcterms:created>
  <dcterms:modified xsi:type="dcterms:W3CDTF">2018-01-22T15:49:51Z</dcterms:modified>
</cp:coreProperties>
</file>