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embeddings/oleObject1.bin" ContentType="application/vnd.openxmlformats-officedocument.oleObject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86"/>
  </p:notesMasterIdLst>
  <p:handoutMasterIdLst>
    <p:handoutMasterId r:id="rId87"/>
  </p:handoutMasterIdLst>
  <p:sldIdLst>
    <p:sldId id="388" r:id="rId2"/>
    <p:sldId id="390" r:id="rId3"/>
    <p:sldId id="391" r:id="rId4"/>
    <p:sldId id="394" r:id="rId5"/>
    <p:sldId id="395" r:id="rId6"/>
    <p:sldId id="396" r:id="rId7"/>
    <p:sldId id="397" r:id="rId8"/>
    <p:sldId id="398" r:id="rId9"/>
    <p:sldId id="468" r:id="rId10"/>
    <p:sldId id="399" r:id="rId11"/>
    <p:sldId id="400" r:id="rId12"/>
    <p:sldId id="401" r:id="rId13"/>
    <p:sldId id="403" r:id="rId14"/>
    <p:sldId id="404" r:id="rId15"/>
    <p:sldId id="405" r:id="rId16"/>
    <p:sldId id="406" r:id="rId17"/>
    <p:sldId id="409" r:id="rId18"/>
    <p:sldId id="410" r:id="rId19"/>
    <p:sldId id="419" r:id="rId20"/>
    <p:sldId id="483" r:id="rId21"/>
    <p:sldId id="421" r:id="rId22"/>
    <p:sldId id="407" r:id="rId23"/>
    <p:sldId id="411" r:id="rId24"/>
    <p:sldId id="416" r:id="rId25"/>
    <p:sldId id="408" r:id="rId26"/>
    <p:sldId id="412" r:id="rId27"/>
    <p:sldId id="413" r:id="rId28"/>
    <p:sldId id="414" r:id="rId29"/>
    <p:sldId id="484" r:id="rId30"/>
    <p:sldId id="456" r:id="rId31"/>
    <p:sldId id="417" r:id="rId32"/>
    <p:sldId id="422" r:id="rId33"/>
    <p:sldId id="418" r:id="rId34"/>
    <p:sldId id="452" r:id="rId35"/>
    <p:sldId id="423" r:id="rId36"/>
    <p:sldId id="424" r:id="rId37"/>
    <p:sldId id="425" r:id="rId38"/>
    <p:sldId id="426" r:id="rId39"/>
    <p:sldId id="427" r:id="rId40"/>
    <p:sldId id="428" r:id="rId41"/>
    <p:sldId id="429" r:id="rId42"/>
    <p:sldId id="430" r:id="rId43"/>
    <p:sldId id="431" r:id="rId44"/>
    <p:sldId id="432" r:id="rId45"/>
    <p:sldId id="433" r:id="rId46"/>
    <p:sldId id="434" r:id="rId47"/>
    <p:sldId id="435" r:id="rId48"/>
    <p:sldId id="436" r:id="rId49"/>
    <p:sldId id="437" r:id="rId50"/>
    <p:sldId id="438" r:id="rId51"/>
    <p:sldId id="445" r:id="rId52"/>
    <p:sldId id="440" r:id="rId53"/>
    <p:sldId id="441" r:id="rId54"/>
    <p:sldId id="470" r:id="rId55"/>
    <p:sldId id="446" r:id="rId56"/>
    <p:sldId id="442" r:id="rId57"/>
    <p:sldId id="443" r:id="rId58"/>
    <p:sldId id="444" r:id="rId59"/>
    <p:sldId id="447" r:id="rId60"/>
    <p:sldId id="473" r:id="rId61"/>
    <p:sldId id="474" r:id="rId62"/>
    <p:sldId id="475" r:id="rId63"/>
    <p:sldId id="472" r:id="rId64"/>
    <p:sldId id="471" r:id="rId65"/>
    <p:sldId id="479" r:id="rId66"/>
    <p:sldId id="476" r:id="rId67"/>
    <p:sldId id="477" r:id="rId68"/>
    <p:sldId id="478" r:id="rId69"/>
    <p:sldId id="459" r:id="rId70"/>
    <p:sldId id="480" r:id="rId71"/>
    <p:sldId id="457" r:id="rId72"/>
    <p:sldId id="453" r:id="rId73"/>
    <p:sldId id="454" r:id="rId74"/>
    <p:sldId id="458" r:id="rId75"/>
    <p:sldId id="469" r:id="rId76"/>
    <p:sldId id="485" r:id="rId77"/>
    <p:sldId id="460" r:id="rId78"/>
    <p:sldId id="461" r:id="rId79"/>
    <p:sldId id="451" r:id="rId80"/>
    <p:sldId id="463" r:id="rId81"/>
    <p:sldId id="464" r:id="rId82"/>
    <p:sldId id="465" r:id="rId83"/>
    <p:sldId id="466" r:id="rId84"/>
    <p:sldId id="467" r:id="rId85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388"/>
            <p14:sldId id="390"/>
            <p14:sldId id="391"/>
            <p14:sldId id="394"/>
            <p14:sldId id="395"/>
            <p14:sldId id="396"/>
            <p14:sldId id="397"/>
            <p14:sldId id="398"/>
            <p14:sldId id="468"/>
            <p14:sldId id="399"/>
            <p14:sldId id="400"/>
            <p14:sldId id="401"/>
            <p14:sldId id="403"/>
            <p14:sldId id="404"/>
            <p14:sldId id="405"/>
            <p14:sldId id="406"/>
            <p14:sldId id="409"/>
            <p14:sldId id="410"/>
            <p14:sldId id="419"/>
            <p14:sldId id="483"/>
            <p14:sldId id="421"/>
            <p14:sldId id="407"/>
            <p14:sldId id="411"/>
            <p14:sldId id="416"/>
            <p14:sldId id="408"/>
            <p14:sldId id="412"/>
            <p14:sldId id="413"/>
            <p14:sldId id="414"/>
            <p14:sldId id="484"/>
            <p14:sldId id="456"/>
            <p14:sldId id="417"/>
            <p14:sldId id="422"/>
            <p14:sldId id="418"/>
            <p14:sldId id="45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  <p14:sldId id="437"/>
            <p14:sldId id="438"/>
            <p14:sldId id="445"/>
            <p14:sldId id="440"/>
            <p14:sldId id="441"/>
            <p14:sldId id="470"/>
            <p14:sldId id="446"/>
            <p14:sldId id="442"/>
            <p14:sldId id="443"/>
            <p14:sldId id="444"/>
            <p14:sldId id="447"/>
            <p14:sldId id="473"/>
            <p14:sldId id="474"/>
            <p14:sldId id="475"/>
            <p14:sldId id="472"/>
            <p14:sldId id="471"/>
            <p14:sldId id="479"/>
            <p14:sldId id="476"/>
            <p14:sldId id="477"/>
            <p14:sldId id="478"/>
            <p14:sldId id="459"/>
            <p14:sldId id="480"/>
            <p14:sldId id="457"/>
            <p14:sldId id="453"/>
            <p14:sldId id="454"/>
            <p14:sldId id="458"/>
            <p14:sldId id="469"/>
            <p14:sldId id="485"/>
            <p14:sldId id="460"/>
            <p14:sldId id="461"/>
            <p14:sldId id="451"/>
            <p14:sldId id="463"/>
            <p14:sldId id="464"/>
            <p14:sldId id="465"/>
            <p14:sldId id="466"/>
            <p14:sldId id="4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84" autoAdjust="0"/>
    <p:restoredTop sz="90232" autoAdjust="0"/>
  </p:normalViewPr>
  <p:slideViewPr>
    <p:cSldViewPr snapToGrid="0">
      <p:cViewPr>
        <p:scale>
          <a:sx n="125" d="100"/>
          <a:sy n="125" d="100"/>
        </p:scale>
        <p:origin x="-80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viewProps" Target="viewProps.xml"/><Relationship Id="rId91" Type="http://schemas.openxmlformats.org/officeDocument/2006/relationships/theme" Target="theme/theme1.xml"/><Relationship Id="rId9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notesMaster" Target="notesMasters/notesMaster1.xml"/><Relationship Id="rId87" Type="http://schemas.openxmlformats.org/officeDocument/2006/relationships/handoutMaster" Target="handoutMasters/handoutMaster1.xml"/><Relationship Id="rId88" Type="http://schemas.openxmlformats.org/officeDocument/2006/relationships/printerSettings" Target="printerSettings/printerSettings1.bin"/><Relationship Id="rId8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D58A8A-913E-4F2E-9483-F1130BC05372}" type="slidenum">
              <a:rPr lang="en-US"/>
              <a:pPr/>
              <a:t>48</a:t>
            </a:fld>
            <a:endParaRPr lang="en-US"/>
          </a:p>
        </p:txBody>
      </p:sp>
      <p:sp>
        <p:nvSpPr>
          <p:cNvPr id="66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DE80D0-BBC6-47C2-AA3F-B32621B7119A}" type="slidenum">
              <a:rPr lang="en-US"/>
              <a:pPr/>
              <a:t>49</a:t>
            </a:fld>
            <a:endParaRPr lang="en-US"/>
          </a:p>
        </p:txBody>
      </p:sp>
      <p:sp>
        <p:nvSpPr>
          <p:cNvPr id="66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050F4-C8C3-4856-B0AB-A976C547CAA8}" type="slidenum">
              <a:rPr lang="en-US"/>
              <a:pPr/>
              <a:t>50</a:t>
            </a:fld>
            <a:endParaRPr lang="en-US"/>
          </a:p>
        </p:txBody>
      </p:sp>
      <p:sp>
        <p:nvSpPr>
          <p:cNvPr id="66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C551B1-009B-419A-A253-8AA00F80CDB3}" type="slidenum">
              <a:rPr lang="en-US"/>
              <a:pPr/>
              <a:t>52</a:t>
            </a:fld>
            <a:endParaRPr lang="en-US"/>
          </a:p>
        </p:txBody>
      </p:sp>
      <p:sp>
        <p:nvSpPr>
          <p:cNvPr id="66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068C31-0294-47BB-936C-1FEB1C71E0DD}" type="slidenum">
              <a:rPr lang="en-US"/>
              <a:pPr/>
              <a:t>53</a:t>
            </a:fld>
            <a:endParaRPr lang="en-US"/>
          </a:p>
        </p:txBody>
      </p:sp>
      <p:sp>
        <p:nvSpPr>
          <p:cNvPr id="67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D94663-E366-43AA-BC90-00D6B84E8C04}" type="slidenum">
              <a:rPr lang="en-US"/>
              <a:pPr/>
              <a:t>56</a:t>
            </a:fld>
            <a:endParaRPr lang="en-US"/>
          </a:p>
        </p:txBody>
      </p:sp>
      <p:sp>
        <p:nvSpPr>
          <p:cNvPr id="67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25028-F571-4BEC-B2E8-17C782D8A09A}" type="slidenum">
              <a:rPr lang="en-US"/>
              <a:pPr/>
              <a:t>57</a:t>
            </a:fld>
            <a:endParaRPr lang="en-US"/>
          </a:p>
        </p:txBody>
      </p:sp>
      <p:sp>
        <p:nvSpPr>
          <p:cNvPr id="67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890347-DD95-4B3D-93DE-51DD859E6659}" type="slidenum">
              <a:rPr lang="en-US"/>
              <a:pPr/>
              <a:t>58</a:t>
            </a:fld>
            <a:endParaRPr lang="en-US"/>
          </a:p>
        </p:txBody>
      </p:sp>
      <p:sp>
        <p:nvSpPr>
          <p:cNvPr id="67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890347-DD95-4B3D-93DE-51DD859E6659}" type="slidenum">
              <a:rPr lang="en-US"/>
              <a:pPr/>
              <a:t>65</a:t>
            </a:fld>
            <a:endParaRPr lang="en-US"/>
          </a:p>
        </p:txBody>
      </p:sp>
      <p:sp>
        <p:nvSpPr>
          <p:cNvPr id="67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890347-DD95-4B3D-93DE-51DD859E6659}" type="slidenum">
              <a:rPr lang="en-US"/>
              <a:pPr/>
              <a:t>67</a:t>
            </a:fld>
            <a:endParaRPr lang="en-US"/>
          </a:p>
        </p:txBody>
      </p:sp>
      <p:sp>
        <p:nvSpPr>
          <p:cNvPr id="67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Seq</a:t>
            </a:r>
            <a:r>
              <a:rPr lang="en-US" dirty="0" smtClean="0"/>
              <a:t> +</a:t>
            </a:r>
            <a:r>
              <a:rPr lang="en-US" baseline="0" dirty="0" smtClean="0"/>
              <a:t> 1 </a:t>
            </a:r>
            <a:r>
              <a:rPr lang="en-US" baseline="0" dirty="0" smtClean="0">
                <a:sym typeface="Wingdings"/>
              </a:rPr>
              <a:t> next expected data byte</a:t>
            </a:r>
            <a:endParaRPr lang="en-US" dirty="0" smtClean="0"/>
          </a:p>
          <a:p>
            <a:r>
              <a:rPr lang="en-US" dirty="0" smtClean="0"/>
              <a:t>211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923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D4BB0A-7690-414F-84E7-9750D8CDAD12}" type="slidenum">
              <a:rPr lang="en-US"/>
              <a:pPr/>
              <a:t>69</a:t>
            </a:fld>
            <a:endParaRPr lang="en-US"/>
          </a:p>
        </p:txBody>
      </p:sp>
      <p:sp>
        <p:nvSpPr>
          <p:cNvPr id="68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D4BB0A-7690-414F-84E7-9750D8CDAD12}" type="slidenum">
              <a:rPr lang="en-US"/>
              <a:pPr/>
              <a:t>70</a:t>
            </a:fld>
            <a:endParaRPr lang="en-US"/>
          </a:p>
        </p:txBody>
      </p:sp>
      <p:sp>
        <p:nvSpPr>
          <p:cNvPr id="68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6DC32-E5EC-42B3-8387-C0FDB6E39B86}" type="slidenum">
              <a:rPr lang="en-US"/>
              <a:pPr/>
              <a:t>79</a:t>
            </a:fld>
            <a:endParaRPr lang="en-US"/>
          </a:p>
        </p:txBody>
      </p:sp>
      <p:sp>
        <p:nvSpPr>
          <p:cNvPr id="68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Spoofing +</a:t>
            </a:r>
            <a:r>
              <a:rPr lang="en-US" baseline="0" dirty="0" smtClean="0"/>
              <a:t> sequence prediction to hijack connections</a:t>
            </a:r>
          </a:p>
          <a:p>
            <a:r>
              <a:rPr lang="en-US" baseline="0" dirty="0" smtClean="0"/>
              <a:t>SYN cookie: special sequence number sent in SYNACK so that when ACK comes back SYN cookie value can be reconstructed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70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Each side acts and sender and receiver</a:t>
            </a:r>
          </a:p>
          <a:p>
            <a:r>
              <a:rPr lang="en-US" dirty="0" smtClean="0"/>
              <a:t>Every message contains sequence number, even if payload</a:t>
            </a:r>
            <a:r>
              <a:rPr lang="en-US" baseline="0" dirty="0" smtClean="0"/>
              <a:t> length is zero</a:t>
            </a:r>
            <a:endParaRPr lang="en-US" dirty="0" smtClean="0"/>
          </a:p>
          <a:p>
            <a:r>
              <a:rPr lang="en-US" dirty="0" smtClean="0"/>
              <a:t>Every</a:t>
            </a:r>
            <a:r>
              <a:rPr lang="en-US" baseline="0" dirty="0" smtClean="0"/>
              <a:t> message contains acknowledgements, even if no data was received</a:t>
            </a:r>
          </a:p>
          <a:p>
            <a:r>
              <a:rPr lang="en-US" baseline="0" dirty="0" smtClean="0"/>
              <a:t>Every message advertises the window size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00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EF3907-DF2B-4478-9298-38235A8C7083}" type="slidenum">
              <a:rPr lang="en-US"/>
              <a:pPr/>
              <a:t>21</a:t>
            </a:fld>
            <a:endParaRPr lang="en-US"/>
          </a:p>
        </p:txBody>
      </p:sp>
      <p:sp>
        <p:nvSpPr>
          <p:cNvPr id="628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Cum. </a:t>
            </a:r>
            <a:r>
              <a:rPr lang="en-US" dirty="0" err="1" smtClean="0"/>
              <a:t>Ack</a:t>
            </a:r>
            <a:r>
              <a:rPr lang="en-US" dirty="0" smtClean="0"/>
              <a:t> a bad idea -&gt; packets 0-10,000 ;; 0-999 are lost but 1000-10000 received. </a:t>
            </a:r>
            <a:r>
              <a:rPr lang="en-US" dirty="0" err="1" smtClean="0"/>
              <a:t>Cumack</a:t>
            </a:r>
            <a:r>
              <a:rPr lang="en-US" dirty="0" smtClean="0"/>
              <a:t> </a:t>
            </a:r>
            <a:r>
              <a:rPr lang="en-US" dirty="0" err="1" smtClean="0"/>
              <a:t>val</a:t>
            </a:r>
            <a:r>
              <a:rPr lang="en-US" dirty="0" smtClean="0"/>
              <a:t> = 0. Server will hold 9K</a:t>
            </a:r>
            <a:r>
              <a:rPr lang="en-US" baseline="0" dirty="0" smtClean="0"/>
              <a:t> bytes in buffer even though received successfully and may even retransmit them.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Paws</a:t>
            </a:r>
            <a:r>
              <a:rPr lang="en-US" baseline="0" dirty="0" smtClean="0"/>
              <a:t> = protection against wrapping sequence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65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058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57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3ECBF1-7F58-4ABA-8C2A-C70BDBCB9639}" type="slidenum">
              <a:rPr lang="en-US"/>
              <a:pPr/>
              <a:t>47</a:t>
            </a:fld>
            <a:endParaRPr lang="en-US"/>
          </a:p>
        </p:txBody>
      </p:sp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Got to here.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105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3048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8392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4634" y="1257917"/>
            <a:ext cx="595184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0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1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16.png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 fontScale="90000"/>
          </a:bodyPr>
          <a:lstStyle/>
          <a:p>
            <a:r>
              <a:rPr lang="en-US" sz="6000" cap="none" dirty="0" smtClean="0"/>
              <a:t>CSE390 Advanced Computer Networks</a:t>
            </a:r>
            <a:endParaRPr lang="en-US" sz="4900" cap="none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799" y="3496235"/>
            <a:ext cx="6662784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 smtClean="0">
                <a:solidFill>
                  <a:schemeClr val="tx1"/>
                </a:solidFill>
              </a:rPr>
              <a:t>Lecture </a:t>
            </a:r>
            <a:r>
              <a:rPr lang="en-US" sz="3600" b="1" dirty="0" smtClean="0">
                <a:solidFill>
                  <a:schemeClr val="tx1"/>
                </a:solidFill>
              </a:rPr>
              <a:t>8-9</a:t>
            </a:r>
            <a:r>
              <a:rPr lang="en-US" sz="3600" b="1" dirty="0" smtClean="0">
                <a:solidFill>
                  <a:schemeClr val="tx1"/>
                </a:solidFill>
              </a:rPr>
              <a:t>: </a:t>
            </a:r>
            <a:r>
              <a:rPr lang="en-US" sz="3600" b="1" dirty="0" smtClean="0">
                <a:solidFill>
                  <a:schemeClr val="tx1"/>
                </a:solidFill>
              </a:rPr>
              <a:t>Transport</a:t>
            </a:r>
          </a:p>
          <a:p>
            <a:r>
              <a:rPr lang="en-US" sz="3600" b="1" dirty="0" smtClean="0">
                <a:solidFill>
                  <a:schemeClr val="tx1"/>
                </a:solidFill>
              </a:rPr>
              <a:t>(UDP, but mostly TCP)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Based on slides by D. </a:t>
            </a:r>
            <a:r>
              <a:rPr lang="en-US" dirty="0" err="1" smtClean="0"/>
              <a:t>Choffnes</a:t>
            </a:r>
            <a:r>
              <a:rPr lang="en-US" dirty="0"/>
              <a:t> </a:t>
            </a:r>
            <a:r>
              <a:rPr lang="en-US" dirty="0" smtClean="0"/>
              <a:t>Northeastern U</a:t>
            </a:r>
          </a:p>
          <a:p>
            <a:r>
              <a:rPr lang="en-US" dirty="0" smtClean="0"/>
              <a:t>Revised by P. Gill Fal</a:t>
            </a:r>
            <a:r>
              <a:rPr lang="en-US" dirty="0" smtClean="0"/>
              <a:t>l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889224" y="6298571"/>
            <a:ext cx="7323572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Options</a:t>
            </a:r>
            <a:endParaRPr lang="en-US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Control Protocol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" y="1545114"/>
            <a:ext cx="8839200" cy="2498075"/>
          </a:xfrm>
        </p:spPr>
        <p:txBody>
          <a:bodyPr>
            <a:normAutofit/>
          </a:bodyPr>
          <a:lstStyle/>
          <a:p>
            <a:r>
              <a:rPr lang="en-US" dirty="0" smtClean="0"/>
              <a:t>Reliable, in-order, bi-directional byte streams</a:t>
            </a:r>
          </a:p>
          <a:p>
            <a:pPr lvl="1"/>
            <a:r>
              <a:rPr lang="en-US" dirty="0" smtClean="0"/>
              <a:t>Port numbers for </a:t>
            </a:r>
            <a:r>
              <a:rPr lang="en-US" dirty="0" err="1" smtClean="0"/>
              <a:t>demultiplexing</a:t>
            </a:r>
            <a:endParaRPr lang="en-US" dirty="0" smtClean="0"/>
          </a:p>
          <a:p>
            <a:pPr lvl="1"/>
            <a:r>
              <a:rPr lang="en-US" dirty="0" smtClean="0"/>
              <a:t>Virtual circuits (connections)</a:t>
            </a:r>
          </a:p>
          <a:p>
            <a:pPr lvl="1"/>
            <a:r>
              <a:rPr lang="en-US" dirty="0" smtClean="0"/>
              <a:t>Flow control</a:t>
            </a:r>
          </a:p>
          <a:p>
            <a:pPr lvl="1"/>
            <a:r>
              <a:rPr lang="en-US" dirty="0" smtClean="0"/>
              <a:t>Congestion control, approximate fairness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54516" y="4387131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Destination Port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89776" y="389724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55070" y="389724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913347" y="3897244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89223" y="4770786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Sequence Number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889222" y="4381152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Source Port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889220" y="5151146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Acknowledgement Number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4554514" y="5528915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Advertised Window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4554517" y="5914916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Urgent Pointer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820496" y="5534798"/>
            <a:ext cx="27305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Flags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892734" y="5919108"/>
            <a:ext cx="366178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Checksum</a:t>
            </a:r>
            <a:endParaRPr lang="en-US" sz="2400" dirty="0"/>
          </a:p>
        </p:txBody>
      </p:sp>
      <p:grpSp>
        <p:nvGrpSpPr>
          <p:cNvPr id="24" name="Group 23"/>
          <p:cNvGrpSpPr/>
          <p:nvPr/>
        </p:nvGrpSpPr>
        <p:grpSpPr>
          <a:xfrm flipH="1">
            <a:off x="6383653" y="2319527"/>
            <a:ext cx="2123819" cy="945941"/>
            <a:chOff x="1219200" y="4876799"/>
            <a:chExt cx="5181606" cy="1384995"/>
          </a:xfrm>
        </p:grpSpPr>
        <p:sp>
          <p:nvSpPr>
            <p:cNvPr id="25" name="Rectangular Callout 24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42349"/>
                <a:gd name="adj2" fmla="val 1422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219205" y="4876799"/>
              <a:ext cx="5181601" cy="7595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Why these features?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1521050" y="389724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92734" y="5528915"/>
            <a:ext cx="93815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HLen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7982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Setup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Why do we need connection setup?</a:t>
            </a:r>
          </a:p>
          <a:p>
            <a:pPr lvl="1"/>
            <a:r>
              <a:rPr lang="en-US" dirty="0" smtClean="0"/>
              <a:t>To establish state on both hosts</a:t>
            </a:r>
          </a:p>
          <a:p>
            <a:pPr lvl="1"/>
            <a:r>
              <a:rPr lang="en-US" dirty="0" smtClean="0"/>
              <a:t>Most important state: sequence numbers</a:t>
            </a:r>
          </a:p>
          <a:p>
            <a:pPr lvl="2"/>
            <a:r>
              <a:rPr lang="en-US" dirty="0" smtClean="0"/>
              <a:t>Count the number of bytes that have been sent</a:t>
            </a:r>
          </a:p>
          <a:p>
            <a:pPr lvl="2"/>
            <a:r>
              <a:rPr lang="en-US" dirty="0" smtClean="0"/>
              <a:t>Initial value chosen at random</a:t>
            </a:r>
          </a:p>
          <a:p>
            <a:pPr lvl="2"/>
            <a:r>
              <a:rPr lang="en-US" dirty="0" smtClean="0"/>
              <a:t>Why?</a:t>
            </a:r>
          </a:p>
          <a:p>
            <a:r>
              <a:rPr lang="en-US" dirty="0" smtClean="0"/>
              <a:t>Important TCP flags (1 bit each)</a:t>
            </a:r>
          </a:p>
          <a:p>
            <a:pPr lvl="1"/>
            <a:r>
              <a:rPr lang="en-US" dirty="0" smtClean="0"/>
              <a:t>SYN – synchronization, used for connection setup</a:t>
            </a:r>
          </a:p>
          <a:p>
            <a:pPr lvl="1"/>
            <a:r>
              <a:rPr lang="en-US" dirty="0" smtClean="0"/>
              <a:t>ACK – acknowledge received data</a:t>
            </a:r>
          </a:p>
          <a:p>
            <a:pPr lvl="1"/>
            <a:r>
              <a:rPr lang="en-US" dirty="0" smtClean="0"/>
              <a:t>FIN – finish, used to tear down connection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102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Way Handshake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4990641"/>
            <a:ext cx="8839200" cy="1714958"/>
          </a:xfrm>
        </p:spPr>
        <p:txBody>
          <a:bodyPr/>
          <a:lstStyle/>
          <a:p>
            <a:r>
              <a:rPr lang="en-US" dirty="0" smtClean="0"/>
              <a:t>Each side:</a:t>
            </a:r>
          </a:p>
          <a:p>
            <a:pPr lvl="1"/>
            <a:r>
              <a:rPr lang="en-US" dirty="0" smtClean="0"/>
              <a:t>Notifies the other of starting sequence number</a:t>
            </a:r>
          </a:p>
          <a:p>
            <a:pPr lvl="1"/>
            <a:r>
              <a:rPr lang="en-US" dirty="0" smtClean="0"/>
              <a:t>ACKs the other side’s starting sequence number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50751" y="2132275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571748" y="2132275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217" y="1670610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Client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999315" y="1670610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Server</a:t>
            </a:r>
            <a:endParaRPr lang="en-US" sz="2400" b="1" dirty="0"/>
          </a:p>
        </p:txBody>
      </p:sp>
      <p:grpSp>
        <p:nvGrpSpPr>
          <p:cNvPr id="44" name="Group 43"/>
          <p:cNvGrpSpPr/>
          <p:nvPr/>
        </p:nvGrpSpPr>
        <p:grpSpPr>
          <a:xfrm>
            <a:off x="646177" y="2095871"/>
            <a:ext cx="4836688" cy="765732"/>
            <a:chOff x="2823952" y="2102141"/>
            <a:chExt cx="4836688" cy="765732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455738">
              <a:off x="4094418" y="2102141"/>
              <a:ext cx="24593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SYN &lt;</a:t>
              </a:r>
              <a:r>
                <a:rPr lang="en-US" sz="2400" dirty="0" err="1" smtClean="0"/>
                <a:t>SeqC</a:t>
              </a:r>
              <a:r>
                <a:rPr lang="en-US" sz="2400" dirty="0" smtClean="0"/>
                <a:t>, 0&gt;</a:t>
              </a:r>
              <a:endParaRPr lang="en-US" sz="24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46177" y="2909025"/>
            <a:ext cx="4836689" cy="671331"/>
            <a:chOff x="2823952" y="2915295"/>
            <a:chExt cx="4836689" cy="671331"/>
          </a:xfrm>
        </p:grpSpPr>
        <p:cxnSp>
          <p:nvCxnSpPr>
            <p:cNvPr id="13" name="Straight Arrow Connector 12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21186503">
              <a:off x="2936999" y="2915295"/>
              <a:ext cx="40254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SYN/ACK &lt;</a:t>
              </a:r>
              <a:r>
                <a:rPr lang="en-US" sz="2400" dirty="0" err="1" smtClean="0"/>
                <a:t>SeqS</a:t>
              </a:r>
              <a:r>
                <a:rPr lang="en-US" sz="2400" dirty="0" smtClean="0"/>
                <a:t>, SeqC+1&gt;</a:t>
              </a:r>
              <a:endParaRPr lang="en-US" sz="24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72620" y="3610154"/>
            <a:ext cx="4810245" cy="630456"/>
            <a:chOff x="2850395" y="3616424"/>
            <a:chExt cx="4810245" cy="630456"/>
          </a:xfrm>
        </p:grpSpPr>
        <p:cxnSp>
          <p:nvCxnSpPr>
            <p:cNvPr id="33" name="Straight Arrow Connector 32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 rot="397222">
              <a:off x="3996034" y="3616424"/>
              <a:ext cx="36583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 &lt;SeqC+1, SeqS+1&gt;</a:t>
              </a:r>
              <a:endParaRPr lang="en-US" sz="2400" dirty="0"/>
            </a:p>
          </p:txBody>
        </p:sp>
      </p:grpSp>
      <p:grpSp>
        <p:nvGrpSpPr>
          <p:cNvPr id="18" name="Group 17"/>
          <p:cNvGrpSpPr/>
          <p:nvPr/>
        </p:nvGrpSpPr>
        <p:grpSpPr>
          <a:xfrm flipH="1">
            <a:off x="5745004" y="2239212"/>
            <a:ext cx="3050203" cy="954107"/>
            <a:chOff x="1219200" y="4876799"/>
            <a:chExt cx="5181606" cy="1396951"/>
          </a:xfrm>
        </p:grpSpPr>
        <p:sp>
          <p:nvSpPr>
            <p:cNvPr id="19" name="Rectangular Callout 18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85099"/>
                <a:gd name="adj2" fmla="val 2403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19207" y="4876799"/>
              <a:ext cx="5181599" cy="1396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Why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Sequence #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+1?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4843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Setup Issues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991600" cy="5105400"/>
          </a:xfrm>
        </p:spPr>
        <p:txBody>
          <a:bodyPr/>
          <a:lstStyle/>
          <a:p>
            <a:r>
              <a:rPr lang="en-US" dirty="0" smtClean="0"/>
              <a:t>Connection confusion</a:t>
            </a:r>
          </a:p>
          <a:p>
            <a:pPr lvl="1"/>
            <a:r>
              <a:rPr lang="en-US" dirty="0" smtClean="0"/>
              <a:t>How to disambiguate connections from the same host?</a:t>
            </a:r>
          </a:p>
          <a:p>
            <a:pPr lvl="1"/>
            <a:r>
              <a:rPr lang="en-US" dirty="0" smtClean="0"/>
              <a:t>Random sequence numbers</a:t>
            </a:r>
          </a:p>
          <a:p>
            <a:r>
              <a:rPr lang="en-US" dirty="0" smtClean="0"/>
              <a:t>Source spoofing</a:t>
            </a:r>
          </a:p>
          <a:p>
            <a:pPr lvl="1"/>
            <a:r>
              <a:rPr lang="en-US" dirty="0" smtClean="0"/>
              <a:t>Kevin </a:t>
            </a:r>
            <a:r>
              <a:rPr lang="en-US" dirty="0" err="1" smtClean="0"/>
              <a:t>Mitnick</a:t>
            </a:r>
            <a:endParaRPr lang="en-US" dirty="0" smtClean="0"/>
          </a:p>
          <a:p>
            <a:pPr lvl="1"/>
            <a:r>
              <a:rPr lang="en-US" dirty="0" smtClean="0"/>
              <a:t>Need good random number generators!</a:t>
            </a:r>
          </a:p>
          <a:p>
            <a:r>
              <a:rPr lang="en-US" dirty="0" smtClean="0"/>
              <a:t>Connection state management</a:t>
            </a:r>
          </a:p>
          <a:p>
            <a:pPr lvl="1"/>
            <a:r>
              <a:rPr lang="en-US" dirty="0" smtClean="0"/>
              <a:t>Each SYN allocates state on the server</a:t>
            </a:r>
          </a:p>
          <a:p>
            <a:pPr lvl="1"/>
            <a:r>
              <a:rPr lang="en-US" dirty="0" smtClean="0"/>
              <a:t>SYN flood = denial of service attack</a:t>
            </a:r>
          </a:p>
          <a:p>
            <a:pPr lvl="1"/>
            <a:r>
              <a:rPr lang="en-US" dirty="0" smtClean="0"/>
              <a:t>Solution: SYN cookies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432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Tear Down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4201054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Either side can initiate tear down</a:t>
            </a:r>
          </a:p>
          <a:p>
            <a:r>
              <a:rPr lang="en-US" dirty="0" smtClean="0"/>
              <a:t>Other side may continue sending data</a:t>
            </a:r>
          </a:p>
          <a:p>
            <a:pPr lvl="1"/>
            <a:r>
              <a:rPr lang="en-US" dirty="0" smtClean="0"/>
              <a:t>Half open connection</a:t>
            </a:r>
          </a:p>
          <a:p>
            <a:pPr lvl="1"/>
            <a:r>
              <a:rPr lang="en-US" i="1" dirty="0" smtClean="0"/>
              <a:t>shutdown()</a:t>
            </a:r>
          </a:p>
          <a:p>
            <a:r>
              <a:rPr lang="en-US" dirty="0" smtClean="0"/>
              <a:t>Acknowledge the last FIN</a:t>
            </a:r>
          </a:p>
          <a:p>
            <a:pPr lvl="1"/>
            <a:r>
              <a:rPr lang="en-US" dirty="0" smtClean="0"/>
              <a:t>Sequence number + </a:t>
            </a:r>
            <a:r>
              <a:rPr lang="en-US" dirty="0" smtClean="0"/>
              <a:t>1</a:t>
            </a:r>
          </a:p>
          <a:p>
            <a:r>
              <a:rPr lang="en-US" dirty="0" smtClean="0"/>
              <a:t>What happens if 2</a:t>
            </a:r>
            <a:r>
              <a:rPr lang="en-US" baseline="30000" dirty="0" smtClean="0"/>
              <a:t>nd</a:t>
            </a:r>
            <a:r>
              <a:rPr lang="en-US" dirty="0" smtClean="0"/>
              <a:t> FIN is lost?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544318" y="2062370"/>
            <a:ext cx="0" cy="458080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825528" y="2062369"/>
            <a:ext cx="12806" cy="458080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201054" y="1600704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Client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957297" y="1600705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Server</a:t>
            </a:r>
            <a:endParaRPr lang="en-US" sz="24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4627083" y="2184110"/>
            <a:ext cx="4127095" cy="765732"/>
            <a:chOff x="2823952" y="2102141"/>
            <a:chExt cx="4836688" cy="765732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563463">
              <a:off x="4053950" y="2102141"/>
              <a:ext cx="25402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FIN &lt;</a:t>
              </a:r>
              <a:r>
                <a:rPr lang="en-US" sz="2400" dirty="0" err="1" smtClean="0"/>
                <a:t>SeqA</a:t>
              </a:r>
              <a:r>
                <a:rPr lang="en-US" sz="2400" dirty="0" smtClean="0"/>
                <a:t>, </a:t>
              </a:r>
              <a:r>
                <a:rPr lang="en-US" sz="2400" dirty="0"/>
                <a:t>*</a:t>
              </a:r>
              <a:r>
                <a:rPr lang="en-US" sz="2400" dirty="0" smtClean="0"/>
                <a:t>&gt;</a:t>
              </a:r>
              <a:endParaRPr lang="en-US" sz="24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627083" y="2949842"/>
            <a:ext cx="4152520" cy="671331"/>
            <a:chOff x="2823952" y="2915295"/>
            <a:chExt cx="4836689" cy="671331"/>
          </a:xfrm>
        </p:grpSpPr>
        <p:cxnSp>
          <p:nvCxnSpPr>
            <p:cNvPr id="13" name="Straight Arrow Connector 12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21186503">
              <a:off x="3402637" y="2915295"/>
              <a:ext cx="30941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 &lt;</a:t>
              </a:r>
              <a:r>
                <a:rPr lang="en-US" sz="2400" dirty="0"/>
                <a:t>*</a:t>
              </a:r>
              <a:r>
                <a:rPr lang="en-US" sz="2400" dirty="0" smtClean="0"/>
                <a:t>, SeqA+1&gt;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27083" y="4077929"/>
            <a:ext cx="4127095" cy="729025"/>
            <a:chOff x="2850395" y="3517855"/>
            <a:chExt cx="4810245" cy="729025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 rot="478195">
              <a:off x="4778901" y="3517855"/>
              <a:ext cx="9532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4627083" y="3422867"/>
            <a:ext cx="4152520" cy="671331"/>
            <a:chOff x="2823952" y="2915295"/>
            <a:chExt cx="4836689" cy="671331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21186503">
              <a:off x="4463159" y="2915295"/>
              <a:ext cx="9731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Data</a:t>
              </a:r>
              <a:endParaRPr lang="en-US" sz="24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601658" y="4897991"/>
            <a:ext cx="4152520" cy="671331"/>
            <a:chOff x="2823952" y="2915295"/>
            <a:chExt cx="4836689" cy="671331"/>
          </a:xfrm>
        </p:grpSpPr>
        <p:cxnSp>
          <p:nvCxnSpPr>
            <p:cNvPr id="29" name="Straight Arrow Connector 28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rot="21186503">
              <a:off x="3687371" y="2915295"/>
              <a:ext cx="25247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FIN &lt;</a:t>
              </a:r>
              <a:r>
                <a:rPr lang="en-US" sz="2400" dirty="0" err="1" smtClean="0"/>
                <a:t>SeqB</a:t>
              </a:r>
              <a:r>
                <a:rPr lang="en-US" sz="2400" dirty="0" smtClean="0"/>
                <a:t>, *&gt;</a:t>
              </a:r>
              <a:endParaRPr lang="en-US" sz="24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627081" y="5568652"/>
            <a:ext cx="4127095" cy="729025"/>
            <a:chOff x="2850395" y="3517855"/>
            <a:chExt cx="4810245" cy="729025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 rot="478195">
              <a:off x="3707411" y="3517855"/>
              <a:ext cx="30962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 &lt;*, SeqB+1&gt;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0268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Number Space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4095520"/>
          </a:xfrm>
        </p:spPr>
        <p:txBody>
          <a:bodyPr/>
          <a:lstStyle/>
          <a:p>
            <a:r>
              <a:rPr lang="en-US" dirty="0" smtClean="0"/>
              <a:t>TCP uses a byte stream abstraction</a:t>
            </a:r>
          </a:p>
          <a:p>
            <a:pPr lvl="1"/>
            <a:r>
              <a:rPr lang="en-US" dirty="0" smtClean="0"/>
              <a:t>Each byte in each stream is numbered</a:t>
            </a:r>
          </a:p>
          <a:p>
            <a:pPr lvl="1"/>
            <a:r>
              <a:rPr lang="en-US" dirty="0" smtClean="0"/>
              <a:t>32-bit value, wraps around</a:t>
            </a:r>
          </a:p>
          <a:p>
            <a:pPr lvl="1"/>
            <a:r>
              <a:rPr lang="en-US" dirty="0" smtClean="0"/>
              <a:t>Initial, random values selected during setup</a:t>
            </a:r>
          </a:p>
          <a:p>
            <a:r>
              <a:rPr lang="en-US" dirty="0" smtClean="0"/>
              <a:t>Byte stream broken down into segments (packets)</a:t>
            </a:r>
          </a:p>
          <a:p>
            <a:pPr lvl="1"/>
            <a:r>
              <a:rPr lang="en-US" dirty="0" smtClean="0"/>
              <a:t>Size limited by the Maximum Segment Size (MSS)</a:t>
            </a:r>
          </a:p>
          <a:p>
            <a:pPr lvl="1"/>
            <a:r>
              <a:rPr lang="en-US" dirty="0" smtClean="0"/>
              <a:t>Set to limit fragmentation</a:t>
            </a:r>
          </a:p>
          <a:p>
            <a:r>
              <a:rPr lang="en-US" dirty="0" smtClean="0"/>
              <a:t>Each segment has a sequence number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17793" y="6246562"/>
            <a:ext cx="8031296" cy="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10160" y="6266754"/>
            <a:ext cx="1673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Segment 8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523562" y="6266754"/>
            <a:ext cx="1673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Segment 9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704901" y="6266754"/>
            <a:ext cx="1845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Segment 10</a:t>
            </a:r>
            <a:endParaRPr lang="en-US" sz="2400" dirty="0"/>
          </a:p>
        </p:txBody>
      </p:sp>
      <p:sp>
        <p:nvSpPr>
          <p:cNvPr id="11" name="Oval 10"/>
          <p:cNvSpPr/>
          <p:nvPr/>
        </p:nvSpPr>
        <p:spPr>
          <a:xfrm>
            <a:off x="1189822" y="6140982"/>
            <a:ext cx="220338" cy="220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04354" y="6140982"/>
            <a:ext cx="220338" cy="220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087249" y="6140982"/>
            <a:ext cx="220338" cy="220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852484" y="6140982"/>
            <a:ext cx="220338" cy="2203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78854" y="5636956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13450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893387" y="5636955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14950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4676282" y="5636954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16050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7441517" y="5636953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17550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5922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Bidirectional Communication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5420299"/>
            <a:ext cx="8839200" cy="1285300"/>
          </a:xfrm>
        </p:spPr>
        <p:txBody>
          <a:bodyPr/>
          <a:lstStyle/>
          <a:p>
            <a:r>
              <a:rPr lang="en-US" dirty="0" smtClean="0"/>
              <a:t>Each side of the connection can send and receive</a:t>
            </a:r>
          </a:p>
          <a:p>
            <a:pPr lvl="1"/>
            <a:r>
              <a:rPr lang="en-US" dirty="0" smtClean="0"/>
              <a:t>Different sequence numbers for each direction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366464" y="2153976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682373" y="2153976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166423" y="1593158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Client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746379" y="1593158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Server</a:t>
            </a:r>
            <a:endParaRPr lang="en-US" sz="24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2467772" y="2117572"/>
            <a:ext cx="4125717" cy="765732"/>
            <a:chOff x="2823952" y="2102141"/>
            <a:chExt cx="4836688" cy="765732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823952" y="2214880"/>
              <a:ext cx="4836688" cy="65299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 rot="495395">
              <a:off x="4007858" y="2102141"/>
              <a:ext cx="263245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Data (1460 bytes)</a:t>
              </a:r>
              <a:endParaRPr lang="en-US" sz="24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423798" y="2943028"/>
            <a:ext cx="4169692" cy="659029"/>
            <a:chOff x="2772400" y="2927597"/>
            <a:chExt cx="4888241" cy="659029"/>
          </a:xfrm>
        </p:grpSpPr>
        <p:cxnSp>
          <p:nvCxnSpPr>
            <p:cNvPr id="13" name="Straight Arrow Connector 12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21131928">
              <a:off x="2772400" y="2927597"/>
              <a:ext cx="372691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Data/ACK (730 bytes)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467772" y="3622428"/>
            <a:ext cx="4151374" cy="639883"/>
            <a:chOff x="2850395" y="3606997"/>
            <a:chExt cx="4840159" cy="639883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 rot="434769">
              <a:off x="3784036" y="3606997"/>
              <a:ext cx="39065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Data/ACK (1460 bytes)</a:t>
              </a:r>
              <a:endParaRPr lang="en-US" sz="24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63549" y="1654713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Seq.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42214" y="1654713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Ack.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15893" y="1654713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Seq.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94558" y="1654713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Ack.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3548" y="201101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1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42213" y="201101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23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51799" y="2651841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23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030464" y="2651841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1461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3615" y="3396475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1461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82280" y="3396475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753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51799" y="4062256"/>
            <a:ext cx="612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753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030464" y="4062256"/>
            <a:ext cx="755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2921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 flipH="1">
            <a:off x="619977" y="3961279"/>
            <a:ext cx="3125757" cy="954107"/>
            <a:chOff x="1219200" y="4876799"/>
            <a:chExt cx="5181606" cy="1396951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33173"/>
                <a:gd name="adj2" fmla="val -9525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7" y="4876799"/>
              <a:ext cx="5181599" cy="1396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Data and ACK in the same packet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7051799" y="2011017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23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030464" y="201101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</a:rPr>
              <a:t>1</a:t>
            </a: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63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3" grpId="0"/>
      <p:bldP spid="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Problem: how many packets should a sender transmit?</a:t>
            </a:r>
          </a:p>
          <a:p>
            <a:pPr lvl="1"/>
            <a:r>
              <a:rPr lang="en-US" dirty="0" smtClean="0"/>
              <a:t>Too many packets may overwhelm the receiver</a:t>
            </a:r>
          </a:p>
          <a:p>
            <a:pPr lvl="1"/>
            <a:r>
              <a:rPr lang="en-US" dirty="0" smtClean="0"/>
              <a:t>Size of the receivers buffers may change over time</a:t>
            </a:r>
          </a:p>
          <a:p>
            <a:r>
              <a:rPr lang="en-US" dirty="0" smtClean="0"/>
              <a:t>Solution: sliding window</a:t>
            </a:r>
          </a:p>
          <a:p>
            <a:pPr lvl="1"/>
            <a:r>
              <a:rPr lang="en-US" dirty="0" smtClean="0"/>
              <a:t>Receiver tells the sender how big their buffer is</a:t>
            </a:r>
          </a:p>
          <a:p>
            <a:pPr lvl="1"/>
            <a:r>
              <a:rPr lang="en-US" dirty="0" smtClean="0"/>
              <a:t>Called the </a:t>
            </a:r>
            <a:r>
              <a:rPr lang="en-US" dirty="0" smtClean="0">
                <a:solidFill>
                  <a:schemeClr val="accent1"/>
                </a:solidFill>
              </a:rPr>
              <a:t>advertised window</a:t>
            </a:r>
          </a:p>
          <a:p>
            <a:pPr lvl="1"/>
            <a:r>
              <a:rPr lang="en-US" dirty="0" smtClean="0"/>
              <a:t>For window size </a:t>
            </a:r>
            <a:r>
              <a:rPr lang="en-US" i="1" dirty="0" smtClean="0"/>
              <a:t>n</a:t>
            </a:r>
            <a:r>
              <a:rPr lang="en-US" dirty="0" smtClean="0"/>
              <a:t>, sender may transmit </a:t>
            </a:r>
            <a:r>
              <a:rPr lang="en-US" i="1" dirty="0" smtClean="0"/>
              <a:t>n</a:t>
            </a:r>
            <a:r>
              <a:rPr lang="en-US" dirty="0" smtClean="0"/>
              <a:t> bytes without receiving an ACK</a:t>
            </a:r>
          </a:p>
          <a:p>
            <a:pPr lvl="1"/>
            <a:r>
              <a:rPr lang="en-US" dirty="0" smtClean="0"/>
              <a:t>After each ACK, the window slides forward</a:t>
            </a:r>
          </a:p>
          <a:p>
            <a:r>
              <a:rPr lang="en-US" dirty="0" smtClean="0"/>
              <a:t>Window may go to zero!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815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Control: Sender Side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9463" y="2546773"/>
            <a:ext cx="3828463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Sequence Number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219463" y="2157139"/>
            <a:ext cx="191606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Src</a:t>
            </a:r>
            <a:r>
              <a:rPr lang="en-US" sz="2000" dirty="0" smtClean="0"/>
              <a:t>. Port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219460" y="2927133"/>
            <a:ext cx="382846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Acknowledgement Number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2133052" y="3315919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Window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133055" y="3690903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Urgent Pointer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842260" y="3310785"/>
            <a:ext cx="129494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Flags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22975" y="3695095"/>
            <a:ext cx="191423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Checksum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222974" y="3304902"/>
            <a:ext cx="61928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HL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1180090" y="1686103"/>
            <a:ext cx="1843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Packet Sent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6884113" y="2156481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Dest</a:t>
            </a:r>
            <a:r>
              <a:rPr lang="en-US" sz="2000" dirty="0" smtClean="0"/>
              <a:t>. Port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4965902" y="2156481"/>
            <a:ext cx="1916064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Src</a:t>
            </a:r>
            <a:r>
              <a:rPr lang="en-US" sz="2000" dirty="0" smtClean="0"/>
              <a:t>. Port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4965899" y="2926475"/>
            <a:ext cx="3828463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Acknowledgement Number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6879491" y="3304244"/>
            <a:ext cx="1912398" cy="38365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Window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79494" y="3690245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Urgent Pointer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5588699" y="3310127"/>
            <a:ext cx="1294945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Flags</a:t>
            </a:r>
            <a:endParaRPr lang="en-US" sz="2000" dirty="0"/>
          </a:p>
        </p:txBody>
      </p:sp>
      <p:sp>
        <p:nvSpPr>
          <p:cNvPr id="22" name="Rectangle 21"/>
          <p:cNvSpPr/>
          <p:nvPr/>
        </p:nvSpPr>
        <p:spPr>
          <a:xfrm>
            <a:off x="4969414" y="3694437"/>
            <a:ext cx="191423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Checksum</a:t>
            </a:r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4969413" y="3304244"/>
            <a:ext cx="619286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HL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5600319" y="1685445"/>
            <a:ext cx="2496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Packet Received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126657" y="2157139"/>
            <a:ext cx="191239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Dest</a:t>
            </a:r>
            <a:r>
              <a:rPr lang="en-US" sz="2000" dirty="0" smtClean="0"/>
              <a:t>. Port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965902" y="2546115"/>
            <a:ext cx="382846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Sequence Number</a:t>
            </a:r>
            <a:endParaRPr lang="en-US" sz="20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219460" y="5480753"/>
            <a:ext cx="8572429" cy="4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9460" y="5500944"/>
            <a:ext cx="1160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ACKed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102369" y="5500944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Sent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3446416" y="5500944"/>
            <a:ext cx="1689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Be Sent</a:t>
            </a:r>
            <a:endParaRPr lang="en-US" sz="2400" dirty="0"/>
          </a:p>
        </p:txBody>
      </p:sp>
      <p:sp>
        <p:nvSpPr>
          <p:cNvPr id="29" name="Oval 28"/>
          <p:cNvSpPr/>
          <p:nvPr/>
        </p:nvSpPr>
        <p:spPr>
          <a:xfrm>
            <a:off x="1619480" y="5375172"/>
            <a:ext cx="220338" cy="220338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304354" y="5375172"/>
            <a:ext cx="220338" cy="220338"/>
          </a:xfrm>
          <a:prstGeom prst="ellipse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087249" y="5375172"/>
            <a:ext cx="220338" cy="220338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291240" y="5500943"/>
            <a:ext cx="2427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Outside Window</a:t>
            </a:r>
            <a:endParaRPr lang="en-US" sz="2400" dirty="0"/>
          </a:p>
        </p:txBody>
      </p:sp>
      <p:cxnSp>
        <p:nvCxnSpPr>
          <p:cNvPr id="43" name="Elbow Connector 42"/>
          <p:cNvCxnSpPr>
            <a:stCxn id="18" idx="1"/>
          </p:cNvCxnSpPr>
          <p:nvPr/>
        </p:nvCxnSpPr>
        <p:spPr>
          <a:xfrm rot="10800000" flipV="1">
            <a:off x="4505675" y="3118300"/>
            <a:ext cx="460224" cy="1567999"/>
          </a:xfrm>
          <a:prstGeom prst="bentConnector2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endCxn id="29" idx="0"/>
          </p:cNvCxnSpPr>
          <p:nvPr/>
        </p:nvCxnSpPr>
        <p:spPr>
          <a:xfrm rot="10800000" flipV="1">
            <a:off x="1729649" y="4686300"/>
            <a:ext cx="2776026" cy="688872"/>
          </a:xfrm>
          <a:prstGeom prst="bentConnector2">
            <a:avLst/>
          </a:prstGeom>
          <a:ln w="762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stCxn id="6" idx="3"/>
          </p:cNvCxnSpPr>
          <p:nvPr/>
        </p:nvCxnSpPr>
        <p:spPr>
          <a:xfrm>
            <a:off x="4047926" y="2738599"/>
            <a:ext cx="243209" cy="880826"/>
          </a:xfrm>
          <a:prstGeom prst="bentConnector2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endCxn id="30" idx="0"/>
          </p:cNvCxnSpPr>
          <p:nvPr/>
        </p:nvCxnSpPr>
        <p:spPr>
          <a:xfrm rot="5400000">
            <a:off x="2974956" y="4058993"/>
            <a:ext cx="1755747" cy="876611"/>
          </a:xfrm>
          <a:prstGeom prst="bentConnector3">
            <a:avLst>
              <a:gd name="adj1" fmla="val 50000"/>
            </a:avLst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Left Brace 50"/>
          <p:cNvSpPr/>
          <p:nvPr/>
        </p:nvSpPr>
        <p:spPr>
          <a:xfrm rot="16200000">
            <a:off x="3208515" y="4351538"/>
            <a:ext cx="510038" cy="3467772"/>
          </a:xfrm>
          <a:prstGeom prst="leftBrac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2735235" y="6276135"/>
            <a:ext cx="1358578" cy="6259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Window</a:t>
            </a:r>
            <a:endParaRPr lang="en-US" sz="2400" b="1" dirty="0"/>
          </a:p>
        </p:txBody>
      </p:sp>
      <p:cxnSp>
        <p:nvCxnSpPr>
          <p:cNvPr id="61" name="Elbow Connector 60"/>
          <p:cNvCxnSpPr>
            <a:stCxn id="19" idx="3"/>
          </p:cNvCxnSpPr>
          <p:nvPr/>
        </p:nvCxnSpPr>
        <p:spPr>
          <a:xfrm>
            <a:off x="8791889" y="3496070"/>
            <a:ext cx="164824" cy="2780065"/>
          </a:xfrm>
          <a:prstGeom prst="bentConnector2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5307587" y="6276135"/>
            <a:ext cx="3649126" cy="0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Group 66"/>
          <p:cNvGrpSpPr/>
          <p:nvPr/>
        </p:nvGrpSpPr>
        <p:grpSpPr>
          <a:xfrm flipH="1">
            <a:off x="619977" y="4073897"/>
            <a:ext cx="3125757" cy="954107"/>
            <a:chOff x="1219200" y="4876799"/>
            <a:chExt cx="5181606" cy="1396951"/>
          </a:xfrm>
        </p:grpSpPr>
        <p:sp>
          <p:nvSpPr>
            <p:cNvPr id="68" name="Rectangular Callout 67"/>
            <p:cNvSpPr/>
            <p:nvPr/>
          </p:nvSpPr>
          <p:spPr>
            <a:xfrm>
              <a:off x="1219200" y="4876799"/>
              <a:ext cx="5181599" cy="1384995"/>
            </a:xfrm>
            <a:prstGeom prst="wedgeRectCallout">
              <a:avLst>
                <a:gd name="adj1" fmla="val -6034"/>
                <a:gd name="adj2" fmla="val 8759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219207" y="4876799"/>
              <a:ext cx="5181599" cy="1396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Must be buffered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until </a:t>
              </a:r>
              <a:r>
                <a:rPr kumimoji="0" lang="en-US" sz="2800" b="0" i="0" u="none" strike="noStrike" kern="0" cap="none" spc="0" normalizeH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ACKed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889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 animBg="1"/>
      <p:bldP spid="30" grpId="0" animBg="1"/>
      <p:bldP spid="31" grpId="0" animBg="1"/>
      <p:bldP spid="39" grpId="0"/>
      <p:bldP spid="51" grpId="0" animBg="1"/>
      <p:bldP spid="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Straight Arrow Connector 65"/>
          <p:cNvCxnSpPr/>
          <p:nvPr/>
        </p:nvCxnSpPr>
        <p:spPr>
          <a:xfrm flipH="1">
            <a:off x="3212332" y="2277944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3212332" y="2648541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>
            <a:off x="3212332" y="2968720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3212332" y="3641875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3212332" y="4319925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3201804" y="4897254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3201804" y="5507303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Sliding Window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127268" y="1584097"/>
            <a:ext cx="0" cy="505785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571849" y="1580411"/>
            <a:ext cx="12806" cy="506153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879799" y="1580410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61119" y="1580410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442439" y="1580410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723759" y="1580410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05079" y="1580410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286399" y="1580410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567719" y="1580410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849039" y="1580410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130357" y="1580410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45799" y="1580409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27119" y="1580409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108439" y="1580409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89759" y="1580409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1079" y="1580409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952399" y="1580409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33719" y="1580409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515039" y="1580409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796357" y="1580409"/>
            <a:ext cx="0" cy="4880785"/>
          </a:xfrm>
          <a:prstGeom prst="line">
            <a:avLst/>
          </a:prstGeom>
          <a:ln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545799" y="1708440"/>
            <a:ext cx="843960" cy="11908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3212332" y="1683422"/>
            <a:ext cx="2290108" cy="552330"/>
            <a:chOff x="2850395" y="3694550"/>
            <a:chExt cx="4810245" cy="552330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1</a:t>
              </a:r>
              <a:endParaRPr lang="en-US" sz="2400" dirty="0"/>
            </a:p>
          </p:txBody>
        </p:sp>
      </p:grpSp>
      <p:cxnSp>
        <p:nvCxnSpPr>
          <p:cNvPr id="40" name="Straight Connector 39"/>
          <p:cNvCxnSpPr/>
          <p:nvPr/>
        </p:nvCxnSpPr>
        <p:spPr>
          <a:xfrm>
            <a:off x="1429636" y="1697804"/>
            <a:ext cx="1632542" cy="3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3220416" y="2004226"/>
            <a:ext cx="2290108" cy="552330"/>
            <a:chOff x="2850395" y="3694550"/>
            <a:chExt cx="4810245" cy="552330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212332" y="2325030"/>
            <a:ext cx="2290108" cy="552330"/>
            <a:chOff x="2850395" y="3694550"/>
            <a:chExt cx="4810245" cy="552330"/>
          </a:xfrm>
        </p:grpSpPr>
        <p:cxnSp>
          <p:nvCxnSpPr>
            <p:cNvPr id="51" name="Straight Arrow Connector 50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212332" y="2963363"/>
            <a:ext cx="2290108" cy="552330"/>
            <a:chOff x="2850395" y="3694550"/>
            <a:chExt cx="4810245" cy="552330"/>
          </a:xfrm>
        </p:grpSpPr>
        <p:cxnSp>
          <p:nvCxnSpPr>
            <p:cNvPr id="54" name="Straight Arrow Connector 53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212332" y="3284167"/>
            <a:ext cx="1653969" cy="493918"/>
            <a:chOff x="2850395" y="3694550"/>
            <a:chExt cx="3474070" cy="493918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2850395" y="3694550"/>
              <a:ext cx="3235569" cy="37152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212332" y="3647293"/>
            <a:ext cx="2290108" cy="552330"/>
            <a:chOff x="2850395" y="3694550"/>
            <a:chExt cx="4810245" cy="552330"/>
          </a:xfrm>
        </p:grpSpPr>
        <p:cxnSp>
          <p:nvCxnSpPr>
            <p:cNvPr id="60" name="Straight Arrow Connector 59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6</a:t>
              </a:r>
              <a:endParaRPr lang="en-US" sz="240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212332" y="4284683"/>
            <a:ext cx="2290108" cy="552330"/>
            <a:chOff x="2850395" y="3694550"/>
            <a:chExt cx="4810245" cy="552330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7</a:t>
              </a:r>
            </a:p>
          </p:txBody>
        </p:sp>
      </p:grpSp>
      <p:sp>
        <p:nvSpPr>
          <p:cNvPr id="70" name="Multiply 69"/>
          <p:cNvSpPr/>
          <p:nvPr/>
        </p:nvSpPr>
        <p:spPr>
          <a:xfrm rot="812648">
            <a:off x="4669750" y="3509528"/>
            <a:ext cx="383750" cy="38375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/>
          <p:cNvGrpSpPr/>
          <p:nvPr/>
        </p:nvGrpSpPr>
        <p:grpSpPr>
          <a:xfrm>
            <a:off x="3201804" y="4896994"/>
            <a:ext cx="2290108" cy="552330"/>
            <a:chOff x="2850395" y="3694550"/>
            <a:chExt cx="4810245" cy="552330"/>
          </a:xfrm>
        </p:grpSpPr>
        <p:cxnSp>
          <p:nvCxnSpPr>
            <p:cNvPr id="74" name="Straight Arrow Connector 73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214709" y="5173159"/>
            <a:ext cx="2290108" cy="552330"/>
            <a:chOff x="2850395" y="3694550"/>
            <a:chExt cx="4810245" cy="552330"/>
          </a:xfrm>
        </p:grpSpPr>
        <p:cxnSp>
          <p:nvCxnSpPr>
            <p:cNvPr id="78" name="Straight Arrow Connector 77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3201423" y="5493963"/>
            <a:ext cx="2290108" cy="552330"/>
            <a:chOff x="2850395" y="3694550"/>
            <a:chExt cx="4810245" cy="552330"/>
          </a:xfrm>
        </p:grpSpPr>
        <p:cxnSp>
          <p:nvCxnSpPr>
            <p:cNvPr id="89" name="Straight Arrow Connector 88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7</a:t>
              </a: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827119" y="2899287"/>
            <a:ext cx="2224428" cy="340241"/>
            <a:chOff x="827119" y="2955849"/>
            <a:chExt cx="2224428" cy="340241"/>
          </a:xfrm>
        </p:grpSpPr>
        <p:sp>
          <p:nvSpPr>
            <p:cNvPr id="31" name="Rectangle 30"/>
            <p:cNvSpPr/>
            <p:nvPr/>
          </p:nvSpPr>
          <p:spPr>
            <a:xfrm>
              <a:off x="827119" y="2955849"/>
              <a:ext cx="843960" cy="3402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Connector 92"/>
            <p:cNvCxnSpPr/>
            <p:nvPr/>
          </p:nvCxnSpPr>
          <p:spPr>
            <a:xfrm>
              <a:off x="1741518" y="2967928"/>
              <a:ext cx="1310029" cy="0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0" name="Group 129"/>
          <p:cNvGrpSpPr/>
          <p:nvPr/>
        </p:nvGrpSpPr>
        <p:grpSpPr>
          <a:xfrm>
            <a:off x="1108439" y="3239528"/>
            <a:ext cx="1943108" cy="340241"/>
            <a:chOff x="1108439" y="3296090"/>
            <a:chExt cx="1943108" cy="340241"/>
          </a:xfrm>
        </p:grpSpPr>
        <p:sp>
          <p:nvSpPr>
            <p:cNvPr id="32" name="Rectangle 31"/>
            <p:cNvSpPr/>
            <p:nvPr/>
          </p:nvSpPr>
          <p:spPr>
            <a:xfrm>
              <a:off x="1108439" y="3296090"/>
              <a:ext cx="843960" cy="3402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Straight Connector 99"/>
            <p:cNvCxnSpPr/>
            <p:nvPr/>
          </p:nvCxnSpPr>
          <p:spPr>
            <a:xfrm>
              <a:off x="1952399" y="3296090"/>
              <a:ext cx="1099148" cy="0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 130"/>
          <p:cNvGrpSpPr/>
          <p:nvPr/>
        </p:nvGrpSpPr>
        <p:grpSpPr>
          <a:xfrm>
            <a:off x="1389759" y="3579769"/>
            <a:ext cx="1661788" cy="669852"/>
            <a:chOff x="1389759" y="3636331"/>
            <a:chExt cx="1661788" cy="669852"/>
          </a:xfrm>
        </p:grpSpPr>
        <p:sp>
          <p:nvSpPr>
            <p:cNvPr id="33" name="Rectangle 32"/>
            <p:cNvSpPr/>
            <p:nvPr/>
          </p:nvSpPr>
          <p:spPr>
            <a:xfrm>
              <a:off x="1389759" y="3636331"/>
              <a:ext cx="843960" cy="6698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2" name="Straight Connector 101"/>
            <p:cNvCxnSpPr/>
            <p:nvPr/>
          </p:nvCxnSpPr>
          <p:spPr>
            <a:xfrm>
              <a:off x="2264283" y="3647230"/>
              <a:ext cx="787264" cy="0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Group 131"/>
          <p:cNvGrpSpPr/>
          <p:nvPr/>
        </p:nvGrpSpPr>
        <p:grpSpPr>
          <a:xfrm>
            <a:off x="1677720" y="4249621"/>
            <a:ext cx="1373159" cy="1828804"/>
            <a:chOff x="1677720" y="4306183"/>
            <a:chExt cx="1373159" cy="1828804"/>
          </a:xfrm>
        </p:grpSpPr>
        <p:sp>
          <p:nvSpPr>
            <p:cNvPr id="34" name="Rectangle 33"/>
            <p:cNvSpPr/>
            <p:nvPr/>
          </p:nvSpPr>
          <p:spPr>
            <a:xfrm>
              <a:off x="1677720" y="4306183"/>
              <a:ext cx="843960" cy="18288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2605637" y="4306183"/>
              <a:ext cx="445242" cy="3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8" name="Straight Connector 107"/>
          <p:cNvCxnSpPr/>
          <p:nvPr/>
        </p:nvCxnSpPr>
        <p:spPr>
          <a:xfrm>
            <a:off x="2606303" y="4871016"/>
            <a:ext cx="445242" cy="3"/>
          </a:xfrm>
          <a:prstGeom prst="line">
            <a:avLst/>
          </a:prstGeom>
          <a:ln w="5715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Group 132"/>
          <p:cNvGrpSpPr/>
          <p:nvPr/>
        </p:nvGrpSpPr>
        <p:grpSpPr>
          <a:xfrm>
            <a:off x="1952399" y="6076040"/>
            <a:ext cx="1129788" cy="342626"/>
            <a:chOff x="1952399" y="6132602"/>
            <a:chExt cx="1129788" cy="342626"/>
          </a:xfrm>
        </p:grpSpPr>
        <p:sp>
          <p:nvSpPr>
            <p:cNvPr id="35" name="Rectangle 34"/>
            <p:cNvSpPr/>
            <p:nvPr/>
          </p:nvSpPr>
          <p:spPr>
            <a:xfrm>
              <a:off x="1952399" y="6134987"/>
              <a:ext cx="843960" cy="3402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9" name="Straight Connector 108"/>
            <p:cNvCxnSpPr/>
            <p:nvPr/>
          </p:nvCxnSpPr>
          <p:spPr>
            <a:xfrm>
              <a:off x="2840573" y="6132602"/>
              <a:ext cx="241614" cy="0"/>
            </a:xfrm>
            <a:prstGeom prst="line">
              <a:avLst/>
            </a:prstGeom>
            <a:ln w="28575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Rectangle 80"/>
          <p:cNvSpPr/>
          <p:nvPr/>
        </p:nvSpPr>
        <p:spPr>
          <a:xfrm>
            <a:off x="5879799" y="1709887"/>
            <a:ext cx="843960" cy="5046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5627552" y="2203854"/>
            <a:ext cx="1376635" cy="352702"/>
            <a:chOff x="5627552" y="2260416"/>
            <a:chExt cx="1376635" cy="352702"/>
          </a:xfrm>
        </p:grpSpPr>
        <p:cxnSp>
          <p:nvCxnSpPr>
            <p:cNvPr id="111" name="Straight Connector 110"/>
            <p:cNvCxnSpPr/>
            <p:nvPr/>
          </p:nvCxnSpPr>
          <p:spPr>
            <a:xfrm>
              <a:off x="5627552" y="2260416"/>
              <a:ext cx="241614" cy="0"/>
            </a:xfrm>
            <a:prstGeom prst="line">
              <a:avLst/>
            </a:prstGeom>
            <a:ln w="28575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/>
            <p:nvPr/>
          </p:nvSpPr>
          <p:spPr>
            <a:xfrm>
              <a:off x="6160227" y="2271049"/>
              <a:ext cx="843960" cy="34206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5664393" y="2540766"/>
            <a:ext cx="1622006" cy="358521"/>
            <a:chOff x="5664393" y="2597328"/>
            <a:chExt cx="1622006" cy="358521"/>
          </a:xfrm>
        </p:grpSpPr>
        <p:cxnSp>
          <p:nvCxnSpPr>
            <p:cNvPr id="112" name="Straight Connector 111"/>
            <p:cNvCxnSpPr/>
            <p:nvPr/>
          </p:nvCxnSpPr>
          <p:spPr>
            <a:xfrm>
              <a:off x="5664393" y="2597328"/>
              <a:ext cx="445242" cy="3"/>
            </a:xfrm>
            <a:prstGeom prst="line">
              <a:avLst/>
            </a:prstGeom>
            <a:ln w="28575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82"/>
            <p:cNvSpPr/>
            <p:nvPr/>
          </p:nvSpPr>
          <p:spPr>
            <a:xfrm>
              <a:off x="6442439" y="2613780"/>
              <a:ext cx="843960" cy="34206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5627552" y="2883276"/>
            <a:ext cx="1940167" cy="696492"/>
            <a:chOff x="5627552" y="2939838"/>
            <a:chExt cx="1940167" cy="696492"/>
          </a:xfrm>
        </p:grpSpPr>
        <p:cxnSp>
          <p:nvCxnSpPr>
            <p:cNvPr id="113" name="Straight Connector 112"/>
            <p:cNvCxnSpPr/>
            <p:nvPr/>
          </p:nvCxnSpPr>
          <p:spPr>
            <a:xfrm>
              <a:off x="5627552" y="2939838"/>
              <a:ext cx="787264" cy="0"/>
            </a:xfrm>
            <a:prstGeom prst="line">
              <a:avLst/>
            </a:prstGeom>
            <a:ln w="28575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Rectangle 83"/>
            <p:cNvSpPr/>
            <p:nvPr/>
          </p:nvSpPr>
          <p:spPr>
            <a:xfrm>
              <a:off x="6723759" y="2951233"/>
              <a:ext cx="843960" cy="685097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5663818" y="3560332"/>
            <a:ext cx="2195178" cy="1888991"/>
            <a:chOff x="5663818" y="3616894"/>
            <a:chExt cx="2195178" cy="1888991"/>
          </a:xfrm>
        </p:grpSpPr>
        <p:cxnSp>
          <p:nvCxnSpPr>
            <p:cNvPr id="114" name="Straight Connector 113"/>
            <p:cNvCxnSpPr/>
            <p:nvPr/>
          </p:nvCxnSpPr>
          <p:spPr>
            <a:xfrm>
              <a:off x="5663818" y="3616894"/>
              <a:ext cx="971554" cy="0"/>
            </a:xfrm>
            <a:prstGeom prst="line">
              <a:avLst/>
            </a:prstGeom>
            <a:ln w="28575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Rectangle 84"/>
            <p:cNvSpPr/>
            <p:nvPr/>
          </p:nvSpPr>
          <p:spPr>
            <a:xfrm>
              <a:off x="7015036" y="3636330"/>
              <a:ext cx="843960" cy="186955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5653760" y="5436244"/>
            <a:ext cx="2476599" cy="355149"/>
            <a:chOff x="5653760" y="5492806"/>
            <a:chExt cx="2476599" cy="355149"/>
          </a:xfrm>
        </p:grpSpPr>
        <p:cxnSp>
          <p:nvCxnSpPr>
            <p:cNvPr id="116" name="Straight Connector 115"/>
            <p:cNvCxnSpPr/>
            <p:nvPr/>
          </p:nvCxnSpPr>
          <p:spPr>
            <a:xfrm>
              <a:off x="5653760" y="5492806"/>
              <a:ext cx="1310029" cy="0"/>
            </a:xfrm>
            <a:prstGeom prst="line">
              <a:avLst/>
            </a:prstGeom>
            <a:ln w="28575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ectangle 85"/>
            <p:cNvSpPr/>
            <p:nvPr/>
          </p:nvSpPr>
          <p:spPr>
            <a:xfrm>
              <a:off x="7286399" y="5505886"/>
              <a:ext cx="843960" cy="34206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5637902" y="5771219"/>
            <a:ext cx="2773777" cy="319713"/>
            <a:chOff x="5637902" y="5827781"/>
            <a:chExt cx="2773777" cy="319713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5637902" y="5827781"/>
              <a:ext cx="1632542" cy="3"/>
            </a:xfrm>
            <a:prstGeom prst="line">
              <a:avLst/>
            </a:prstGeom>
            <a:ln w="28575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Rectangle 86"/>
            <p:cNvSpPr/>
            <p:nvPr/>
          </p:nvSpPr>
          <p:spPr>
            <a:xfrm>
              <a:off x="7567719" y="5847955"/>
              <a:ext cx="843960" cy="29953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0" name="Straight Connector 119"/>
          <p:cNvCxnSpPr/>
          <p:nvPr/>
        </p:nvCxnSpPr>
        <p:spPr>
          <a:xfrm>
            <a:off x="5637902" y="4197035"/>
            <a:ext cx="1325887" cy="0"/>
          </a:xfrm>
          <a:prstGeom prst="line">
            <a:avLst/>
          </a:prstGeom>
          <a:ln w="5715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5675123" y="6081963"/>
            <a:ext cx="3017876" cy="304016"/>
            <a:chOff x="5675123" y="6138525"/>
            <a:chExt cx="3017876" cy="304016"/>
          </a:xfrm>
        </p:grpSpPr>
        <p:cxnSp>
          <p:nvCxnSpPr>
            <p:cNvPr id="118" name="Straight Connector 117"/>
            <p:cNvCxnSpPr/>
            <p:nvPr/>
          </p:nvCxnSpPr>
          <p:spPr>
            <a:xfrm>
              <a:off x="5675123" y="6138525"/>
              <a:ext cx="1793792" cy="0"/>
            </a:xfrm>
            <a:prstGeom prst="line">
              <a:avLst/>
            </a:prstGeom>
            <a:ln w="28575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Rectangle 140"/>
            <p:cNvSpPr/>
            <p:nvPr/>
          </p:nvSpPr>
          <p:spPr>
            <a:xfrm>
              <a:off x="7849039" y="6143002"/>
              <a:ext cx="843960" cy="299539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3" name="Straight Connector 142"/>
          <p:cNvCxnSpPr/>
          <p:nvPr/>
        </p:nvCxnSpPr>
        <p:spPr>
          <a:xfrm>
            <a:off x="5637901" y="4844825"/>
            <a:ext cx="1325887" cy="0"/>
          </a:xfrm>
          <a:prstGeom prst="line">
            <a:avLst/>
          </a:prstGeom>
          <a:ln w="5715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2616936" y="5444935"/>
            <a:ext cx="445242" cy="3"/>
          </a:xfrm>
          <a:prstGeom prst="line">
            <a:avLst/>
          </a:prstGeom>
          <a:ln w="57150">
            <a:solidFill>
              <a:schemeClr val="accent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782750" y="6554657"/>
            <a:ext cx="689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5233734" y="6554657"/>
            <a:ext cx="689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grpSp>
        <p:nvGrpSpPr>
          <p:cNvPr id="119" name="Group 118"/>
          <p:cNvGrpSpPr/>
          <p:nvPr/>
        </p:nvGrpSpPr>
        <p:grpSpPr>
          <a:xfrm flipH="1">
            <a:off x="103695" y="4138163"/>
            <a:ext cx="8898902" cy="1409080"/>
            <a:chOff x="1219200" y="4872043"/>
            <a:chExt cx="5181606" cy="1389751"/>
          </a:xfrm>
        </p:grpSpPr>
        <p:sp>
          <p:nvSpPr>
            <p:cNvPr id="121" name="Rectangular Callout 120"/>
            <p:cNvSpPr/>
            <p:nvPr/>
          </p:nvSpPr>
          <p:spPr>
            <a:xfrm>
              <a:off x="1219200" y="4876798"/>
              <a:ext cx="5181598" cy="1384996"/>
            </a:xfrm>
            <a:prstGeom prst="wedgeRectCallout">
              <a:avLst>
                <a:gd name="adj1" fmla="val -37959"/>
                <a:gd name="adj2" fmla="val 2127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219207" y="4872043"/>
              <a:ext cx="5181599" cy="1365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sng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TCP is ACK Clocked</a:t>
              </a:r>
            </a:p>
            <a:p>
              <a:pPr marL="457200" marR="0" lvl="0" indent="-45720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Short RTT </a:t>
              </a:r>
              <a:r>
                <a:rPr lang="en-US" sz="2800" kern="0" dirty="0" smtClean="0">
                  <a:solidFill>
                    <a:sysClr val="window" lastClr="FFFFFF"/>
                  </a:solidFill>
                  <a:sym typeface="Wingdings" pitchFamily="2" charset="2"/>
                </a:rPr>
                <a:t> quick ACK  </a:t>
              </a:r>
              <a:r>
                <a:rPr lang="en-US" sz="2800" kern="0" dirty="0">
                  <a:solidFill>
                    <a:sysClr val="window" lastClr="FFFFFF"/>
                  </a:solidFill>
                  <a:sym typeface="Wingdings" pitchFamily="2" charset="2"/>
                </a:rPr>
                <a:t>w</a:t>
              </a:r>
              <a:r>
                <a:rPr lang="en-US" sz="2800" kern="0" dirty="0" smtClean="0">
                  <a:solidFill>
                    <a:sysClr val="window" lastClr="FFFFFF"/>
                  </a:solidFill>
                  <a:sym typeface="Wingdings" pitchFamily="2" charset="2"/>
                </a:rPr>
                <a:t>indow slides quickly</a:t>
              </a:r>
            </a:p>
            <a:p>
              <a:pPr marL="457200" marR="0" lvl="0" indent="-45720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Long RTT </a:t>
              </a: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sym typeface="Wingdings" pitchFamily="2" charset="2"/>
                </a:rPr>
                <a:t> slow ACK  window slides slowly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0672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7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25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75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5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Layer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207224" y="1600200"/>
            <a:ext cx="5936776" cy="5105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Function:</a:t>
            </a:r>
          </a:p>
          <a:p>
            <a:pPr lvl="1"/>
            <a:r>
              <a:rPr lang="en-US" dirty="0" err="1" smtClean="0"/>
              <a:t>Demultiplexing</a:t>
            </a:r>
            <a:r>
              <a:rPr lang="en-US" dirty="0" smtClean="0"/>
              <a:t> of data streams</a:t>
            </a:r>
          </a:p>
          <a:p>
            <a:r>
              <a:rPr lang="en-US" dirty="0" smtClean="0"/>
              <a:t>Optional functions:</a:t>
            </a:r>
          </a:p>
          <a:p>
            <a:pPr lvl="1"/>
            <a:r>
              <a:rPr lang="en-US" dirty="0" smtClean="0"/>
              <a:t>Creating long lived connections</a:t>
            </a:r>
          </a:p>
          <a:p>
            <a:pPr lvl="1"/>
            <a:r>
              <a:rPr lang="en-US" dirty="0" smtClean="0"/>
              <a:t>Reliable, in-order packet delivery</a:t>
            </a:r>
          </a:p>
          <a:p>
            <a:pPr lvl="1"/>
            <a:r>
              <a:rPr lang="en-US" dirty="0" smtClean="0"/>
              <a:t>Error detection</a:t>
            </a:r>
          </a:p>
          <a:p>
            <a:pPr lvl="1"/>
            <a:r>
              <a:rPr lang="en-US" dirty="0" smtClean="0"/>
              <a:t>Flow and congestion control</a:t>
            </a:r>
          </a:p>
          <a:p>
            <a:r>
              <a:rPr lang="en-US" dirty="0" smtClean="0"/>
              <a:t>Key challenges:</a:t>
            </a:r>
          </a:p>
          <a:p>
            <a:pPr lvl="1"/>
            <a:r>
              <a:rPr lang="en-US" dirty="0" smtClean="0"/>
              <a:t>Detecting and responding to congestion</a:t>
            </a:r>
          </a:p>
          <a:p>
            <a:pPr lvl="1"/>
            <a:r>
              <a:rPr lang="en-US" dirty="0" smtClean="0"/>
              <a:t>Balancing fairness against high utilization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70798" y="2238270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70536" y="2813758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70667" y="3386935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70667" y="3960112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70667" y="4533289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70667" y="5111023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70798" y="5684200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2647665" y="1869744"/>
            <a:ext cx="559559" cy="4653886"/>
          </a:xfrm>
          <a:prstGeom prst="leftBrace">
            <a:avLst>
              <a:gd name="adj1" fmla="val 8333"/>
              <a:gd name="adj2" fmla="val 51810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Throughput is ~ w/RTT</a:t>
            </a:r>
          </a:p>
          <a:p>
            <a:endParaRPr lang="en-US" dirty="0"/>
          </a:p>
          <a:p>
            <a:r>
              <a:rPr lang="en-US" dirty="0" smtClean="0"/>
              <a:t>Sender has to buffer all </a:t>
            </a:r>
            <a:r>
              <a:rPr lang="en-US" dirty="0" err="1" smtClean="0"/>
              <a:t>unacknowledges</a:t>
            </a:r>
            <a:r>
              <a:rPr lang="en-US" dirty="0" smtClean="0"/>
              <a:t> packets, because they may require retransmission</a:t>
            </a:r>
          </a:p>
          <a:p>
            <a:endParaRPr lang="en-US" dirty="0"/>
          </a:p>
          <a:p>
            <a:r>
              <a:rPr lang="en-US" dirty="0" smtClean="0"/>
              <a:t>Receiver may be able to accept out-of-order packets, but only up to buffer limits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467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the Receiver ACK?</a:t>
            </a:r>
            <a:endParaRPr lang="en-US" dirty="0"/>
          </a:p>
        </p:txBody>
      </p:sp>
      <p:sp>
        <p:nvSpPr>
          <p:cNvPr id="6277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ACK </a:t>
            </a:r>
            <a:r>
              <a:rPr lang="en-US" dirty="0" smtClean="0">
                <a:solidFill>
                  <a:schemeClr val="accent1"/>
                </a:solidFill>
              </a:rPr>
              <a:t>every packet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i="1" dirty="0">
                <a:solidFill>
                  <a:schemeClr val="accent1"/>
                </a:solidFill>
              </a:rPr>
              <a:t>cumulative ACK</a:t>
            </a:r>
            <a:r>
              <a:rPr lang="en-US" dirty="0"/>
              <a:t>, where an ACK for sequence </a:t>
            </a:r>
            <a:r>
              <a:rPr lang="en-US" i="1" dirty="0"/>
              <a:t>n</a:t>
            </a:r>
            <a:r>
              <a:rPr lang="en-US" dirty="0"/>
              <a:t> implies ACKS for all </a:t>
            </a:r>
            <a:r>
              <a:rPr lang="en-US" i="1" dirty="0"/>
              <a:t>k</a:t>
            </a:r>
            <a:r>
              <a:rPr lang="en-US" dirty="0"/>
              <a:t> &lt; </a:t>
            </a:r>
            <a:r>
              <a:rPr lang="en-US" i="1" dirty="0"/>
              <a:t>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i="1" dirty="0" smtClean="0">
                <a:solidFill>
                  <a:schemeClr val="accent1"/>
                </a:solidFill>
              </a:rPr>
              <a:t>negative ACKs </a:t>
            </a:r>
            <a:r>
              <a:rPr lang="en-US" dirty="0" smtClean="0"/>
              <a:t>(NACKs), indicating which packet did not arrive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</a:t>
            </a:r>
            <a:r>
              <a:rPr lang="en-US" i="1" dirty="0" smtClean="0">
                <a:solidFill>
                  <a:schemeClr val="accent1"/>
                </a:solidFill>
              </a:rPr>
              <a:t>selective ACKs </a:t>
            </a:r>
            <a:r>
              <a:rPr lang="en-US" dirty="0" smtClean="0"/>
              <a:t>(SACKs), indicating those that did arrive, even if not in order</a:t>
            </a:r>
          </a:p>
          <a:p>
            <a:pPr marL="834390" lvl="1" indent="-514350"/>
            <a:r>
              <a:rPr lang="en-US" dirty="0" smtClean="0"/>
              <a:t>SACK is an actual TCP extension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382000" y="6356350"/>
            <a:ext cx="7620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fld id="{E69AC99F-0E86-43C9-AB90-FE1161A07387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22724" y="1561669"/>
            <a:ext cx="3926744" cy="644203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22723" y="4080197"/>
            <a:ext cx="8370827" cy="1519325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06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2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2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2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Numbers, Revisited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32 bits, unsigned</a:t>
            </a:r>
          </a:p>
          <a:p>
            <a:pPr lvl="1"/>
            <a:r>
              <a:rPr lang="en-US" dirty="0" smtClean="0"/>
              <a:t>Why so big?</a:t>
            </a:r>
          </a:p>
          <a:p>
            <a:r>
              <a:rPr lang="en-US" dirty="0" smtClean="0"/>
              <a:t>For the sliding window you need…</a:t>
            </a:r>
          </a:p>
          <a:p>
            <a:pPr lvl="1"/>
            <a:r>
              <a:rPr lang="en-US" dirty="0" smtClean="0"/>
              <a:t>|Sequence # Space| &gt; 2 * |Sending Window Size|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r>
              <a:rPr lang="en-US" dirty="0" smtClean="0"/>
              <a:t> &gt; 2 * 2</a:t>
            </a:r>
            <a:r>
              <a:rPr lang="en-US" baseline="30000" dirty="0" smtClean="0"/>
              <a:t>16</a:t>
            </a:r>
          </a:p>
          <a:p>
            <a:r>
              <a:rPr lang="en-US" dirty="0" smtClean="0"/>
              <a:t>Guard against stray packets</a:t>
            </a:r>
          </a:p>
          <a:p>
            <a:pPr lvl="1"/>
            <a:r>
              <a:rPr lang="en-US" dirty="0" smtClean="0"/>
              <a:t>IP packets have a maximum segment lifetime (MSL) of 120 seconds</a:t>
            </a:r>
          </a:p>
          <a:p>
            <a:pPr lvl="2"/>
            <a:r>
              <a:rPr lang="en-US" dirty="0" smtClean="0"/>
              <a:t>i.e. a packet can linger in the network for </a:t>
            </a:r>
            <a:r>
              <a:rPr lang="en-US" dirty="0" smtClean="0"/>
              <a:t>2 </a:t>
            </a:r>
            <a:r>
              <a:rPr lang="en-US" dirty="0" smtClean="0"/>
              <a:t>minutes</a:t>
            </a:r>
          </a:p>
          <a:p>
            <a:pPr lvl="1"/>
            <a:r>
              <a:rPr lang="en-US" dirty="0" smtClean="0"/>
              <a:t>Sequence number would wrap around at 286Mbps</a:t>
            </a:r>
          </a:p>
          <a:p>
            <a:pPr lvl="2"/>
            <a:r>
              <a:rPr lang="en-US" dirty="0" smtClean="0"/>
              <a:t>What about GigE? PAWS algorithm + TCP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130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Silly Window Syndrome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Problem: what if the window size is very small?</a:t>
            </a:r>
          </a:p>
          <a:p>
            <a:pPr lvl="1"/>
            <a:r>
              <a:rPr lang="en-US" dirty="0" smtClean="0"/>
              <a:t>Multiple, small packets, headers dominate data</a:t>
            </a:r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smtClean="0"/>
              <a:t>Equivalent problem: sender transmits packets one byte at a time</a:t>
            </a:r>
          </a:p>
          <a:p>
            <a:pPr marL="1654175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for (</a:t>
            </a:r>
            <a:r>
              <a:rPr lang="en-US" dirty="0" err="1" smtClean="0">
                <a:solidFill>
                  <a:schemeClr val="tx2"/>
                </a:solidFill>
              </a:rPr>
              <a:t>int</a:t>
            </a:r>
            <a:r>
              <a:rPr lang="en-US" dirty="0" smtClean="0">
                <a:solidFill>
                  <a:schemeClr val="tx2"/>
                </a:solidFill>
              </a:rPr>
              <a:t> x = 0; x &lt; </a:t>
            </a:r>
            <a:r>
              <a:rPr lang="en-US" dirty="0" err="1" smtClean="0">
                <a:solidFill>
                  <a:schemeClr val="tx2"/>
                </a:solidFill>
              </a:rPr>
              <a:t>strlen</a:t>
            </a:r>
            <a:r>
              <a:rPr lang="en-US" dirty="0" smtClean="0">
                <a:solidFill>
                  <a:schemeClr val="tx2"/>
                </a:solidFill>
              </a:rPr>
              <a:t>(data); ++x)</a:t>
            </a:r>
          </a:p>
          <a:p>
            <a:pPr marL="1654175" indent="-51435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chemeClr val="tx2"/>
                </a:solidFill>
              </a:rPr>
              <a:t>write(socket, data + x, 1);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7053" y="2698514"/>
            <a:ext cx="113087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Header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1477927" y="2698514"/>
            <a:ext cx="62717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Data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2466477" y="2698514"/>
            <a:ext cx="113087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Header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597351" y="2698514"/>
            <a:ext cx="62717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Data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4543370" y="2698514"/>
            <a:ext cx="113087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Header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674244" y="2698514"/>
            <a:ext cx="62717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Data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6712412" y="2698514"/>
            <a:ext cx="113087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Header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7843286" y="2698514"/>
            <a:ext cx="627176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Data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1892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Nagle’s Algorithm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991600" cy="51054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the window &gt;= MSS and available data &gt;= MSS:</a:t>
            </a:r>
          </a:p>
          <a:p>
            <a:pPr marL="320040" lvl="1" indent="0">
              <a:buNone/>
            </a:pPr>
            <a:r>
              <a:rPr lang="en-US" dirty="0" smtClean="0"/>
              <a:t>	Send the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Elif</a:t>
            </a:r>
            <a:r>
              <a:rPr lang="en-US" dirty="0" smtClean="0"/>
              <a:t> there is </a:t>
            </a:r>
            <a:r>
              <a:rPr lang="en-US" dirty="0" err="1" smtClean="0"/>
              <a:t>unACKed</a:t>
            </a:r>
            <a:r>
              <a:rPr lang="en-US" dirty="0" smtClean="0"/>
              <a:t> data:</a:t>
            </a:r>
          </a:p>
          <a:p>
            <a:pPr marL="320040" lvl="1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Enqueue</a:t>
            </a:r>
            <a:r>
              <a:rPr lang="en-US" dirty="0" smtClean="0"/>
              <a:t> data in a </a:t>
            </a:r>
            <a:r>
              <a:rPr lang="en-US" dirty="0" smtClean="0"/>
              <a:t>buffer until an ACK is received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Else: send the data</a:t>
            </a:r>
          </a:p>
          <a:p>
            <a:endParaRPr lang="en-US" dirty="0" smtClean="0"/>
          </a:p>
          <a:p>
            <a:r>
              <a:rPr lang="en-US" dirty="0" smtClean="0"/>
              <a:t>Problem: Nagle’s Algorithm delays transmissions</a:t>
            </a:r>
          </a:p>
          <a:p>
            <a:pPr lvl="1"/>
            <a:r>
              <a:rPr lang="en-US" dirty="0" smtClean="0"/>
              <a:t>What if you need to send a packet immediately?</a:t>
            </a:r>
            <a:endParaRPr lang="en-US" dirty="0"/>
          </a:p>
          <a:p>
            <a:pPr marL="880110" lvl="1" indent="-514350">
              <a:buClr>
                <a:schemeClr val="accent2"/>
              </a:buClr>
              <a:buFont typeface="+mj-lt"/>
              <a:buAutoNum type="arabicPeriod"/>
            </a:pPr>
            <a:r>
              <a:rPr lang="en-US" dirty="0" err="1"/>
              <a:t>int</a:t>
            </a:r>
            <a:r>
              <a:rPr lang="en-US" dirty="0"/>
              <a:t> flag = </a:t>
            </a:r>
            <a:r>
              <a:rPr lang="en-US" dirty="0" smtClean="0"/>
              <a:t>1;</a:t>
            </a:r>
          </a:p>
          <a:p>
            <a:pPr marL="880110" lvl="1" indent="-514350">
              <a:buClr>
                <a:schemeClr val="accent2"/>
              </a:buClr>
              <a:buFont typeface="+mj-lt"/>
              <a:buAutoNum type="arabicPeriod"/>
            </a:pPr>
            <a:r>
              <a:rPr lang="en-US" dirty="0" err="1" smtClean="0"/>
              <a:t>setsockopt</a:t>
            </a:r>
            <a:r>
              <a:rPr lang="en-US" dirty="0" smtClean="0"/>
              <a:t>(sock</a:t>
            </a:r>
            <a:r>
              <a:rPr lang="en-US" dirty="0"/>
              <a:t>, IPPROTO_TCP, TCP_NODELAY, </a:t>
            </a:r>
            <a:r>
              <a:rPr lang="en-US" dirty="0" smtClean="0"/>
              <a:t>		(</a:t>
            </a:r>
            <a:r>
              <a:rPr lang="en-US" dirty="0"/>
              <a:t>char *) &amp;flag, </a:t>
            </a:r>
            <a:r>
              <a:rPr lang="en-US" dirty="0" err="1"/>
              <a:t>sizeof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));</a:t>
            </a:r>
            <a:endParaRPr lang="en-US" dirty="0" smtClean="0"/>
          </a:p>
        </p:txBody>
      </p:sp>
      <p:grpSp>
        <p:nvGrpSpPr>
          <p:cNvPr id="5" name="Group 4"/>
          <p:cNvGrpSpPr/>
          <p:nvPr/>
        </p:nvGrpSpPr>
        <p:grpSpPr>
          <a:xfrm flipH="1">
            <a:off x="5372733" y="2033858"/>
            <a:ext cx="1974368" cy="977840"/>
            <a:chOff x="1219200" y="4830095"/>
            <a:chExt cx="5181606" cy="1431699"/>
          </a:xfrm>
        </p:grpSpPr>
        <p:sp>
          <p:nvSpPr>
            <p:cNvPr id="6" name="Rectangular Callout 5"/>
            <p:cNvSpPr/>
            <p:nvPr/>
          </p:nvSpPr>
          <p:spPr>
            <a:xfrm>
              <a:off x="1219200" y="4876798"/>
              <a:ext cx="5181598" cy="1384996"/>
            </a:xfrm>
            <a:prstGeom prst="wedgeRectCallout">
              <a:avLst>
                <a:gd name="adj1" fmla="val 157348"/>
                <a:gd name="adj2" fmla="val -2818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19208" y="4830095"/>
              <a:ext cx="5181598" cy="1396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Send a full packet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 flipH="1">
            <a:off x="4720863" y="3439159"/>
            <a:ext cx="4338084" cy="954107"/>
            <a:chOff x="1219200" y="4876799"/>
            <a:chExt cx="5181606" cy="1396951"/>
          </a:xfrm>
        </p:grpSpPr>
        <p:sp>
          <p:nvSpPr>
            <p:cNvPr id="10" name="Rectangular Callout 9"/>
            <p:cNvSpPr/>
            <p:nvPr/>
          </p:nvSpPr>
          <p:spPr>
            <a:xfrm>
              <a:off x="1219200" y="4876799"/>
              <a:ext cx="5181598" cy="1384995"/>
            </a:xfrm>
            <a:prstGeom prst="wedgeRectCallout">
              <a:avLst>
                <a:gd name="adj1" fmla="val 67764"/>
                <a:gd name="adj2" fmla="val -2480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7" y="4876799"/>
              <a:ext cx="5181599" cy="13969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Send a non-full packet if nothing else is happening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0915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Detection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/>
          <a:lstStyle/>
          <a:p>
            <a:r>
              <a:rPr lang="en-US" dirty="0" smtClean="0"/>
              <a:t>Checksum detects (some) packet corruption</a:t>
            </a:r>
          </a:p>
          <a:p>
            <a:pPr lvl="1"/>
            <a:r>
              <a:rPr lang="en-US" dirty="0" smtClean="0"/>
              <a:t>Computed over IP header, TCP header, and data</a:t>
            </a:r>
          </a:p>
          <a:p>
            <a:r>
              <a:rPr lang="en-US" dirty="0" smtClean="0"/>
              <a:t>Sequence numbers catch sequence problems</a:t>
            </a:r>
          </a:p>
          <a:p>
            <a:pPr lvl="1"/>
            <a:r>
              <a:rPr lang="en-US" dirty="0" smtClean="0"/>
              <a:t>Duplicates are ignored</a:t>
            </a:r>
          </a:p>
          <a:p>
            <a:pPr lvl="1"/>
            <a:r>
              <a:rPr lang="en-US" dirty="0" smtClean="0"/>
              <a:t>Out-of-order packets are reordered or dropped</a:t>
            </a:r>
          </a:p>
          <a:p>
            <a:pPr lvl="1"/>
            <a:r>
              <a:rPr lang="en-US" dirty="0" smtClean="0"/>
              <a:t>Missing sequence numbers indicate lost packets</a:t>
            </a:r>
          </a:p>
          <a:p>
            <a:r>
              <a:rPr lang="en-US" dirty="0" smtClean="0"/>
              <a:t>Lost segments detected by sender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solidFill>
                  <a:schemeClr val="accent1"/>
                </a:solidFill>
              </a:rPr>
              <a:t>timeout</a:t>
            </a:r>
            <a:r>
              <a:rPr lang="en-US" dirty="0" smtClean="0"/>
              <a:t> to detect missing ACKs</a:t>
            </a:r>
          </a:p>
          <a:p>
            <a:pPr lvl="1"/>
            <a:r>
              <a:rPr lang="en-US" dirty="0" smtClean="0"/>
              <a:t>Need to estimate RTT to calibrate the timeout</a:t>
            </a:r>
          </a:p>
          <a:p>
            <a:pPr lvl="1"/>
            <a:r>
              <a:rPr lang="en-US" dirty="0" smtClean="0"/>
              <a:t>Sender must keep copies of all data until ACK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78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Retransmission Time Outs (RTO)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1663995"/>
          </a:xfrm>
        </p:spPr>
        <p:txBody>
          <a:bodyPr/>
          <a:lstStyle/>
          <a:p>
            <a:r>
              <a:rPr lang="en-US" dirty="0" smtClean="0"/>
              <a:t>Problem: time-out is linked to round trip time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94430" y="2725938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339011" y="2722252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705359" y="2560807"/>
            <a:ext cx="1998629" cy="682881"/>
            <a:chOff x="2210670" y="1973414"/>
            <a:chExt cx="4221087" cy="682881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823952" y="2214880"/>
              <a:ext cx="3353836" cy="44141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rot="935364">
              <a:off x="2210670" y="1973414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Initial Send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995738" y="4437099"/>
            <a:ext cx="2290108" cy="659029"/>
            <a:chOff x="2823952" y="2927597"/>
            <a:chExt cx="4836689" cy="659029"/>
          </a:xfrm>
        </p:grpSpPr>
        <p:cxnSp>
          <p:nvCxnSpPr>
            <p:cNvPr id="11" name="Straight Arrow Connector 10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21131928">
              <a:off x="4156463" y="2927597"/>
              <a:ext cx="9587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95738" y="3686849"/>
            <a:ext cx="2290108" cy="743370"/>
            <a:chOff x="2850395" y="3503510"/>
            <a:chExt cx="4810245" cy="743370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737497">
              <a:off x="4186572" y="3503510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Retry</a:t>
              </a:r>
              <a:endParaRPr lang="en-US" sz="24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-19672" y="2802272"/>
            <a:ext cx="837591" cy="1075615"/>
            <a:chOff x="2014791" y="2763244"/>
            <a:chExt cx="837591" cy="1439131"/>
          </a:xfrm>
        </p:grpSpPr>
        <p:sp>
          <p:nvSpPr>
            <p:cNvPr id="18" name="Left Brace 17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 rot="16200000">
              <a:off x="1588331" y="3251976"/>
              <a:ext cx="1314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RTO</a:t>
              </a:r>
              <a:endParaRPr lang="en-US" sz="2400" dirty="0"/>
            </a:p>
          </p:txBody>
        </p:sp>
      </p:grpSp>
      <p:sp>
        <p:nvSpPr>
          <p:cNvPr id="20" name="Multiply 19"/>
          <p:cNvSpPr/>
          <p:nvPr/>
        </p:nvSpPr>
        <p:spPr>
          <a:xfrm rot="812648">
            <a:off x="2372653" y="2918980"/>
            <a:ext cx="713214" cy="713214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256784" y="2729624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8701365" y="2725938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6358094" y="2717732"/>
            <a:ext cx="2290106" cy="738607"/>
            <a:chOff x="2823952" y="2126653"/>
            <a:chExt cx="4836684" cy="738607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2823952" y="2214880"/>
              <a:ext cx="4836684" cy="6503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 rot="935364">
              <a:off x="3154206" y="2126653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Initial Send</a:t>
              </a:r>
              <a:endParaRPr lang="en-US" sz="24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358092" y="3424396"/>
            <a:ext cx="2290108" cy="862754"/>
            <a:chOff x="2823952" y="2922727"/>
            <a:chExt cx="4836689" cy="862754"/>
          </a:xfrm>
        </p:grpSpPr>
        <p:cxnSp>
          <p:nvCxnSpPr>
            <p:cNvPr id="27" name="Straight Arrow Connector 26"/>
            <p:cNvCxnSpPr/>
            <p:nvPr/>
          </p:nvCxnSpPr>
          <p:spPr>
            <a:xfrm flipH="1">
              <a:off x="2823952" y="3036520"/>
              <a:ext cx="4836689" cy="74896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 rot="20462123">
              <a:off x="4644590" y="2922727"/>
              <a:ext cx="22351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358092" y="3903189"/>
            <a:ext cx="2290108" cy="562615"/>
            <a:chOff x="2850395" y="3684265"/>
            <a:chExt cx="4810245" cy="562615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 rot="737497">
              <a:off x="5481889" y="3684265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Retry</a:t>
              </a:r>
              <a:endParaRPr lang="en-US" sz="24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42682" y="2805958"/>
            <a:ext cx="837591" cy="1075615"/>
            <a:chOff x="2014791" y="2763244"/>
            <a:chExt cx="837591" cy="1439131"/>
          </a:xfrm>
        </p:grpSpPr>
        <p:sp>
          <p:nvSpPr>
            <p:cNvPr id="33" name="Left Brace 32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 rot="16200000">
              <a:off x="1588331" y="3251976"/>
              <a:ext cx="1314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RTO</a:t>
              </a:r>
              <a:endParaRPr lang="en-US" sz="2400" dirty="0"/>
            </a:p>
          </p:txBody>
        </p:sp>
      </p:grpSp>
      <p:grpSp>
        <p:nvGrpSpPr>
          <p:cNvPr id="38" name="Group 37"/>
          <p:cNvGrpSpPr/>
          <p:nvPr/>
        </p:nvGrpSpPr>
        <p:grpSpPr>
          <a:xfrm flipH="1">
            <a:off x="3209498" y="2365925"/>
            <a:ext cx="1892598" cy="977840"/>
            <a:chOff x="1219200" y="4830095"/>
            <a:chExt cx="5181606" cy="1431699"/>
          </a:xfrm>
        </p:grpSpPr>
        <p:sp>
          <p:nvSpPr>
            <p:cNvPr id="39" name="Rectangular Callout 38"/>
            <p:cNvSpPr/>
            <p:nvPr/>
          </p:nvSpPr>
          <p:spPr>
            <a:xfrm>
              <a:off x="1219200" y="4876798"/>
              <a:ext cx="5181598" cy="1384996"/>
            </a:xfrm>
            <a:prstGeom prst="wedgeRectCallout">
              <a:avLst>
                <a:gd name="adj1" fmla="val -65487"/>
                <a:gd name="adj2" fmla="val 4150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219208" y="4830095"/>
              <a:ext cx="5181598" cy="1396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Timeout is too short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 flipH="1">
            <a:off x="3670241" y="4138163"/>
            <a:ext cx="2240432" cy="1529287"/>
            <a:chOff x="1219200" y="4872043"/>
            <a:chExt cx="5181606" cy="1508309"/>
          </a:xfrm>
        </p:grpSpPr>
        <p:sp>
          <p:nvSpPr>
            <p:cNvPr id="42" name="Rectangular Callout 41"/>
            <p:cNvSpPr/>
            <p:nvPr/>
          </p:nvSpPr>
          <p:spPr>
            <a:xfrm>
              <a:off x="1219200" y="4876798"/>
              <a:ext cx="5181598" cy="1384996"/>
            </a:xfrm>
            <a:prstGeom prst="wedgeRectCallout">
              <a:avLst>
                <a:gd name="adj1" fmla="val -37959"/>
                <a:gd name="adj2" fmla="val 2127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219207" y="4872043"/>
              <a:ext cx="5181599" cy="150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What about if timeout is too long?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6587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 Trip Time Estimation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4029740"/>
            <a:ext cx="8839200" cy="2675860"/>
          </a:xfrm>
        </p:spPr>
        <p:txBody>
          <a:bodyPr/>
          <a:lstStyle/>
          <a:p>
            <a:r>
              <a:rPr lang="en-US" dirty="0" smtClean="0"/>
              <a:t>Original TCP round-trip estimator</a:t>
            </a:r>
          </a:p>
          <a:p>
            <a:pPr lvl="1"/>
            <a:r>
              <a:rPr lang="en-US" dirty="0" smtClean="0"/>
              <a:t>RTT estimated as a moving average</a:t>
            </a:r>
          </a:p>
          <a:p>
            <a:pPr lvl="1"/>
            <a:r>
              <a:rPr lang="en-US" dirty="0" err="1" smtClean="0"/>
              <a:t>new_rtt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n-US" dirty="0" smtClean="0"/>
              <a:t> (</a:t>
            </a:r>
            <a:r>
              <a:rPr lang="en-US" dirty="0" err="1" smtClean="0"/>
              <a:t>old_rtt</a:t>
            </a:r>
            <a:r>
              <a:rPr lang="en-US" dirty="0" smtClean="0"/>
              <a:t>) + (1 – </a:t>
            </a:r>
            <a:r>
              <a:rPr lang="el-GR" dirty="0" smtClean="0"/>
              <a:t>α</a:t>
            </a:r>
            <a:r>
              <a:rPr lang="en-US" dirty="0" smtClean="0"/>
              <a:t>)(</a:t>
            </a:r>
            <a:r>
              <a:rPr lang="en-US" dirty="0" err="1" smtClean="0"/>
              <a:t>new_sample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Recommended </a:t>
            </a:r>
            <a:r>
              <a:rPr lang="el-GR" dirty="0" smtClean="0"/>
              <a:t>α</a:t>
            </a:r>
            <a:r>
              <a:rPr lang="en-US" dirty="0" smtClean="0"/>
              <a:t>: 0.8-0.9 (0.875 for most TCPs)</a:t>
            </a:r>
          </a:p>
          <a:p>
            <a:r>
              <a:rPr lang="en-US" dirty="0" smtClean="0"/>
              <a:t>RTO = 2 * </a:t>
            </a:r>
            <a:r>
              <a:rPr lang="en-US" dirty="0" err="1" smtClean="0"/>
              <a:t>new_rtt</a:t>
            </a:r>
            <a:r>
              <a:rPr lang="en-US" dirty="0" smtClean="0"/>
              <a:t> (i.e. TCP is conservative)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412931" y="1783950"/>
            <a:ext cx="0" cy="184175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857512" y="1780264"/>
            <a:ext cx="0" cy="18454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3514241" y="1772058"/>
            <a:ext cx="2290106" cy="738607"/>
            <a:chOff x="2823952" y="2126653"/>
            <a:chExt cx="4836684" cy="738607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823952" y="2214880"/>
              <a:ext cx="4836684" cy="6503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rot="935364">
              <a:off x="3154206" y="2126653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Data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514239" y="2559182"/>
            <a:ext cx="2290108" cy="782294"/>
            <a:chOff x="2823952" y="3003187"/>
            <a:chExt cx="4836689" cy="782294"/>
          </a:xfrm>
        </p:grpSpPr>
        <p:cxnSp>
          <p:nvCxnSpPr>
            <p:cNvPr id="11" name="Straight Arrow Connector 10"/>
            <p:cNvCxnSpPr/>
            <p:nvPr/>
          </p:nvCxnSpPr>
          <p:spPr>
            <a:xfrm flipH="1">
              <a:off x="2823952" y="3036520"/>
              <a:ext cx="4836689" cy="74896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20462123">
              <a:off x="4124704" y="3003187"/>
              <a:ext cx="22351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627858" y="1860284"/>
            <a:ext cx="1666030" cy="1481192"/>
            <a:chOff x="1186352" y="2763244"/>
            <a:chExt cx="1666030" cy="1439131"/>
          </a:xfrm>
        </p:grpSpPr>
        <p:sp>
          <p:nvSpPr>
            <p:cNvPr id="17" name="Left Brace 16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86352" y="3259026"/>
              <a:ext cx="1353007" cy="44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Sample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699934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RTT Sample Ambiguity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4901610"/>
            <a:ext cx="8839200" cy="1803990"/>
          </a:xfrm>
        </p:spPr>
        <p:txBody>
          <a:bodyPr/>
          <a:lstStyle/>
          <a:p>
            <a:r>
              <a:rPr lang="en-US" dirty="0" err="1" smtClean="0"/>
              <a:t>Karn’s</a:t>
            </a:r>
            <a:r>
              <a:rPr lang="en-US" dirty="0" smtClean="0"/>
              <a:t> algorithm: ignore samples for retransmitted segments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293318" y="1923660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737899" y="1919974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1104247" y="1758529"/>
            <a:ext cx="1998629" cy="682881"/>
            <a:chOff x="2210670" y="1973414"/>
            <a:chExt cx="4221087" cy="682881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2823952" y="2214880"/>
              <a:ext cx="3353836" cy="44141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 rot="935364">
              <a:off x="2210670" y="1973414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Initial Send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94626" y="3634821"/>
            <a:ext cx="2290108" cy="659029"/>
            <a:chOff x="2823952" y="2927597"/>
            <a:chExt cx="4836689" cy="659029"/>
          </a:xfrm>
        </p:grpSpPr>
        <p:cxnSp>
          <p:nvCxnSpPr>
            <p:cNvPr id="11" name="Straight Arrow Connector 10"/>
            <p:cNvCxnSpPr/>
            <p:nvPr/>
          </p:nvCxnSpPr>
          <p:spPr>
            <a:xfrm flipH="1">
              <a:off x="2823952" y="3036520"/>
              <a:ext cx="4836689" cy="55010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21131928">
              <a:off x="4156463" y="2927597"/>
              <a:ext cx="9587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394626" y="2884571"/>
            <a:ext cx="2290108" cy="743370"/>
            <a:chOff x="2850395" y="3503510"/>
            <a:chExt cx="4810245" cy="743370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737497">
              <a:off x="4186572" y="3503510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Retry</a:t>
              </a:r>
              <a:endParaRPr lang="en-US" sz="24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79216" y="1999994"/>
            <a:ext cx="837591" cy="1075615"/>
            <a:chOff x="2014791" y="2763244"/>
            <a:chExt cx="837591" cy="1439131"/>
          </a:xfrm>
        </p:grpSpPr>
        <p:sp>
          <p:nvSpPr>
            <p:cNvPr id="17" name="Left Brace 16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 rot="16200000">
              <a:off x="1588331" y="3251976"/>
              <a:ext cx="1314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RTO</a:t>
              </a:r>
              <a:endParaRPr lang="en-US" sz="2400" dirty="0"/>
            </a:p>
          </p:txBody>
        </p:sp>
      </p:grpSp>
      <p:sp>
        <p:nvSpPr>
          <p:cNvPr id="19" name="Multiply 18"/>
          <p:cNvSpPr/>
          <p:nvPr/>
        </p:nvSpPr>
        <p:spPr>
          <a:xfrm rot="812648">
            <a:off x="2771541" y="2116702"/>
            <a:ext cx="713214" cy="713214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995454" y="1910001"/>
            <a:ext cx="0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8440035" y="1906315"/>
            <a:ext cx="12806" cy="271734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6096764" y="1898109"/>
            <a:ext cx="2290106" cy="738607"/>
            <a:chOff x="2823952" y="2126653"/>
            <a:chExt cx="4836684" cy="738607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2823952" y="2214880"/>
              <a:ext cx="4836684" cy="65038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935364">
              <a:off x="3154206" y="2126653"/>
              <a:ext cx="422108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Initial Send</a:t>
              </a:r>
              <a:endParaRPr lang="en-US" sz="24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96762" y="2604773"/>
            <a:ext cx="2290108" cy="862754"/>
            <a:chOff x="2823952" y="2922727"/>
            <a:chExt cx="4836689" cy="862754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2823952" y="3036520"/>
              <a:ext cx="4836689" cy="74896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20462123">
              <a:off x="4644590" y="2922727"/>
              <a:ext cx="22351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ACK</a:t>
              </a:r>
              <a:endParaRPr lang="en-US" sz="2400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096762" y="3083566"/>
            <a:ext cx="2290108" cy="562615"/>
            <a:chOff x="2850395" y="3684265"/>
            <a:chExt cx="4810245" cy="562615"/>
          </a:xfrm>
        </p:grpSpPr>
        <p:cxnSp>
          <p:nvCxnSpPr>
            <p:cNvPr id="29" name="Straight Arrow Connector 28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 rot="737497">
              <a:off x="5481889" y="3684265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Retry</a:t>
              </a:r>
              <a:endParaRPr lang="en-US" sz="24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081352" y="1986335"/>
            <a:ext cx="837591" cy="1075615"/>
            <a:chOff x="2014791" y="2763244"/>
            <a:chExt cx="837591" cy="1439131"/>
          </a:xfrm>
        </p:grpSpPr>
        <p:sp>
          <p:nvSpPr>
            <p:cNvPr id="32" name="Left Brace 31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 rot="16200000">
              <a:off x="1588331" y="3251976"/>
              <a:ext cx="13145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RTO</a:t>
              </a:r>
              <a:endParaRPr lang="en-US" sz="24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79217" y="3029065"/>
            <a:ext cx="837590" cy="1334011"/>
            <a:chOff x="2014792" y="2699063"/>
            <a:chExt cx="837590" cy="1578816"/>
          </a:xfrm>
        </p:grpSpPr>
        <p:sp>
          <p:nvSpPr>
            <p:cNvPr id="41" name="Left Brace 40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 rot="16200000">
              <a:off x="1456217" y="3257638"/>
              <a:ext cx="15788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Sample</a:t>
              </a:r>
              <a:endParaRPr lang="en-US" sz="24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148520" y="3039673"/>
            <a:ext cx="1770422" cy="461665"/>
            <a:chOff x="1081960" y="2645790"/>
            <a:chExt cx="1770422" cy="1685359"/>
          </a:xfrm>
        </p:grpSpPr>
        <p:sp>
          <p:nvSpPr>
            <p:cNvPr id="44" name="Left Brace 43"/>
            <p:cNvSpPr/>
            <p:nvPr/>
          </p:nvSpPr>
          <p:spPr>
            <a:xfrm>
              <a:off x="2476453" y="2763244"/>
              <a:ext cx="375929" cy="1439131"/>
            </a:xfrm>
            <a:prstGeom prst="leftBrac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081960" y="2645790"/>
              <a:ext cx="1443703" cy="16853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Sample?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37401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of RTO in data centers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TCP </a:t>
            </a:r>
            <a:r>
              <a:rPr lang="en-US" dirty="0" err="1" smtClean="0"/>
              <a:t>Incast</a:t>
            </a:r>
            <a:r>
              <a:rPr lang="en-US" dirty="0" smtClean="0"/>
              <a:t> problem – E.g. </a:t>
            </a:r>
            <a:r>
              <a:rPr lang="en-US" dirty="0" err="1" smtClean="0"/>
              <a:t>Hadoop</a:t>
            </a:r>
            <a:r>
              <a:rPr lang="en-US" dirty="0" smtClean="0"/>
              <a:t>, Map Reduce, HDFS, GFS</a:t>
            </a:r>
            <a:endParaRPr lang="en-US" dirty="0"/>
          </a:p>
        </p:txBody>
      </p:sp>
      <p:sp>
        <p:nvSpPr>
          <p:cNvPr id="5" name="Cube 4"/>
          <p:cNvSpPr/>
          <p:nvPr/>
        </p:nvSpPr>
        <p:spPr>
          <a:xfrm>
            <a:off x="1282700" y="3111500"/>
            <a:ext cx="457200" cy="5842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be 5"/>
          <p:cNvSpPr/>
          <p:nvPr/>
        </p:nvSpPr>
        <p:spPr>
          <a:xfrm>
            <a:off x="5143500" y="4127500"/>
            <a:ext cx="812800" cy="5588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be 6"/>
          <p:cNvSpPr/>
          <p:nvPr/>
        </p:nvSpPr>
        <p:spPr>
          <a:xfrm>
            <a:off x="1270000" y="4089400"/>
            <a:ext cx="457200" cy="5842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be 7"/>
          <p:cNvSpPr/>
          <p:nvPr/>
        </p:nvSpPr>
        <p:spPr>
          <a:xfrm>
            <a:off x="1346200" y="5245100"/>
            <a:ext cx="457200" cy="5842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5" idx="5"/>
            <a:endCxn id="6" idx="0"/>
          </p:cNvCxnSpPr>
          <p:nvPr/>
        </p:nvCxnSpPr>
        <p:spPr>
          <a:xfrm>
            <a:off x="1739900" y="3346450"/>
            <a:ext cx="3879850" cy="7810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5"/>
            <a:endCxn id="6" idx="2"/>
          </p:cNvCxnSpPr>
          <p:nvPr/>
        </p:nvCxnSpPr>
        <p:spPr>
          <a:xfrm>
            <a:off x="1727200" y="4324350"/>
            <a:ext cx="3416300" cy="152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5"/>
            <a:endCxn id="6" idx="3"/>
          </p:cNvCxnSpPr>
          <p:nvPr/>
        </p:nvCxnSpPr>
        <p:spPr>
          <a:xfrm flipV="1">
            <a:off x="1803400" y="4686300"/>
            <a:ext cx="3676650" cy="7937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10576" y="2407483"/>
            <a:ext cx="4625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Many senders sending simultaneously to receiver</a:t>
            </a:r>
          </a:p>
          <a:p>
            <a:endParaRPr lang="en-US" dirty="0"/>
          </a:p>
        </p:txBody>
      </p:sp>
      <p:sp>
        <p:nvSpPr>
          <p:cNvPr id="21" name="Explosion 1 20"/>
          <p:cNvSpPr/>
          <p:nvPr/>
        </p:nvSpPr>
        <p:spPr>
          <a:xfrm>
            <a:off x="4813300" y="3898900"/>
            <a:ext cx="1219200" cy="1041400"/>
          </a:xfrm>
          <a:prstGeom prst="irregularSeal1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733800" y="5638800"/>
            <a:ext cx="3960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Buffer at switch fills and packets are lost! </a:t>
            </a:r>
          </a:p>
          <a:p>
            <a:r>
              <a:rPr lang="en-US" dirty="0" smtClean="0"/>
              <a:t>No ACKs will come back </a:t>
            </a:r>
            <a:r>
              <a:rPr lang="en-US" dirty="0" smtClean="0">
                <a:sym typeface="Wingdings"/>
              </a:rPr>
              <a:t></a:t>
            </a:r>
            <a:endParaRPr lang="en-US" dirty="0"/>
          </a:p>
        </p:txBody>
      </p:sp>
      <p:sp>
        <p:nvSpPr>
          <p:cNvPr id="23" name="Cloud Callout 22"/>
          <p:cNvSpPr/>
          <p:nvPr/>
        </p:nvSpPr>
        <p:spPr>
          <a:xfrm>
            <a:off x="0" y="2794000"/>
            <a:ext cx="1016000" cy="609600"/>
          </a:xfrm>
          <a:prstGeom prst="cloudCallout">
            <a:avLst>
              <a:gd name="adj1" fmla="val 69792"/>
              <a:gd name="adj2" fmla="val 7331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Wait RTO</a:t>
            </a:r>
            <a:endParaRPr lang="en-US" dirty="0"/>
          </a:p>
        </p:txBody>
      </p:sp>
      <p:sp>
        <p:nvSpPr>
          <p:cNvPr id="24" name="Cloud Callout 23"/>
          <p:cNvSpPr/>
          <p:nvPr/>
        </p:nvSpPr>
        <p:spPr>
          <a:xfrm>
            <a:off x="0" y="4013200"/>
            <a:ext cx="1016000" cy="609600"/>
          </a:xfrm>
          <a:prstGeom prst="cloudCallout">
            <a:avLst>
              <a:gd name="adj1" fmla="val 69792"/>
              <a:gd name="adj2" fmla="val 7331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Wait RTO</a:t>
            </a:r>
            <a:endParaRPr lang="en-US" dirty="0"/>
          </a:p>
        </p:txBody>
      </p:sp>
      <p:sp>
        <p:nvSpPr>
          <p:cNvPr id="25" name="Cloud Callout 24"/>
          <p:cNvSpPr/>
          <p:nvPr/>
        </p:nvSpPr>
        <p:spPr>
          <a:xfrm>
            <a:off x="0" y="5016500"/>
            <a:ext cx="1016000" cy="609600"/>
          </a:xfrm>
          <a:prstGeom prst="cloudCallout">
            <a:avLst>
              <a:gd name="adj1" fmla="val 69792"/>
              <a:gd name="adj2" fmla="val 7331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Wait RTO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528466" y="2711514"/>
            <a:ext cx="5265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Challenges:</a:t>
            </a:r>
          </a:p>
          <a:p>
            <a:r>
              <a:rPr lang="en-US" dirty="0" smtClean="0"/>
              <a:t>Need to break synchronization</a:t>
            </a:r>
          </a:p>
          <a:p>
            <a:r>
              <a:rPr lang="en-US" dirty="0" smtClean="0"/>
              <a:t>RTO estimation designed for wide area</a:t>
            </a:r>
          </a:p>
          <a:p>
            <a:r>
              <a:rPr lang="en-US" dirty="0" smtClean="0"/>
              <a:t>Data centers have much smaller RTT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47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 animBg="1"/>
      <p:bldP spid="21" grpId="1" animBg="1"/>
      <p:bldP spid="22" grpId="0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376" y="2296633"/>
            <a:ext cx="8338782" cy="3845021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UDP</a:t>
            </a:r>
            <a:endParaRPr lang="en-US" sz="3400" dirty="0" smtClean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TCP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Congestion Control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Evolution of TCP</a:t>
            </a:r>
            <a:endParaRPr lang="en-US" sz="3400" dirty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Problems with </a:t>
            </a:r>
            <a:r>
              <a:rPr lang="en-US" sz="4400" dirty="0" smtClean="0"/>
              <a:t>TCP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376" y="2296633"/>
            <a:ext cx="8338782" cy="3845021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UDP</a:t>
            </a:r>
            <a:endParaRPr lang="en-US" sz="3400" dirty="0" smtClean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TCP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Congestion Control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Evolution of TCP</a:t>
            </a:r>
            <a:endParaRPr lang="en-US" sz="3400" dirty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Problems with </a:t>
            </a:r>
            <a:r>
              <a:rPr lang="en-US" sz="4400" dirty="0" smtClean="0"/>
              <a:t>TCP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61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Congestion?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31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52400" y="1556132"/>
            <a:ext cx="8839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Load on the network is higher than capacity</a:t>
            </a:r>
          </a:p>
          <a:p>
            <a:pPr lvl="1"/>
            <a:r>
              <a:rPr lang="en-US" dirty="0" smtClean="0"/>
              <a:t>Capacity is not uniform across networks</a:t>
            </a:r>
          </a:p>
          <a:p>
            <a:pPr lvl="2"/>
            <a:r>
              <a:rPr lang="en-US" dirty="0" smtClean="0"/>
              <a:t>Modem vs. Cellular vs. Cable vs. Fiber Optics</a:t>
            </a:r>
          </a:p>
          <a:p>
            <a:pPr lvl="1"/>
            <a:r>
              <a:rPr lang="en-US" dirty="0" smtClean="0"/>
              <a:t>There are multiple flows competing for bandwidth</a:t>
            </a:r>
          </a:p>
          <a:p>
            <a:pPr lvl="2"/>
            <a:r>
              <a:rPr lang="en-US" dirty="0" smtClean="0"/>
              <a:t>Residential cable modem vs. corporate datacenter</a:t>
            </a:r>
          </a:p>
          <a:p>
            <a:pPr lvl="1"/>
            <a:r>
              <a:rPr lang="en-US" dirty="0" smtClean="0"/>
              <a:t>Load is not uniform over time</a:t>
            </a:r>
          </a:p>
          <a:p>
            <a:pPr lvl="2"/>
            <a:r>
              <a:rPr lang="en-US" dirty="0" smtClean="0"/>
              <a:t>10pm, Sunday night = </a:t>
            </a:r>
            <a:r>
              <a:rPr lang="en-US" dirty="0" err="1" smtClean="0"/>
              <a:t>Bittorrent</a:t>
            </a:r>
            <a:r>
              <a:rPr lang="en-US" dirty="0" smtClean="0"/>
              <a:t> Game of Thrones</a:t>
            </a:r>
          </a:p>
          <a:p>
            <a:pPr lvl="1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647" y="3364266"/>
            <a:ext cx="6257557" cy="349373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285024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Congestion Bad?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Results in packet </a:t>
            </a:r>
            <a:r>
              <a:rPr lang="en-US" dirty="0">
                <a:solidFill>
                  <a:schemeClr val="accent1"/>
                </a:solidFill>
              </a:rPr>
              <a:t>loss</a:t>
            </a:r>
          </a:p>
          <a:p>
            <a:pPr lvl="1"/>
            <a:r>
              <a:rPr lang="en-US" dirty="0"/>
              <a:t>Routers have finite </a:t>
            </a:r>
            <a:r>
              <a:rPr lang="en-US" dirty="0" smtClean="0"/>
              <a:t>buffers</a:t>
            </a:r>
          </a:p>
          <a:p>
            <a:pPr lvl="1"/>
            <a:r>
              <a:rPr lang="en-US" dirty="0" smtClean="0"/>
              <a:t>Internet traffic is self similar,</a:t>
            </a:r>
            <a:r>
              <a:rPr lang="en-US" dirty="0" smtClean="0">
                <a:sym typeface="Wingdings"/>
              </a:rPr>
              <a:t> no buffer can prevent all drops</a:t>
            </a:r>
            <a:endParaRPr lang="en-US" dirty="0" smtClean="0"/>
          </a:p>
          <a:p>
            <a:pPr lvl="1"/>
            <a:r>
              <a:rPr lang="en-US" dirty="0" smtClean="0"/>
              <a:t>When routers get overloaded, packets will be </a:t>
            </a:r>
            <a:r>
              <a:rPr lang="en-US" dirty="0"/>
              <a:t>dropped</a:t>
            </a:r>
          </a:p>
          <a:p>
            <a:r>
              <a:rPr lang="en-US" dirty="0" smtClean="0"/>
              <a:t>Practical consequences</a:t>
            </a:r>
          </a:p>
          <a:p>
            <a:pPr lvl="1"/>
            <a:r>
              <a:rPr lang="en-US" dirty="0" smtClean="0"/>
              <a:t>Router queues build up, </a:t>
            </a:r>
            <a:r>
              <a:rPr lang="en-US" dirty="0" smtClean="0">
                <a:solidFill>
                  <a:schemeClr val="accent1"/>
                </a:solidFill>
              </a:rPr>
              <a:t>delay</a:t>
            </a:r>
            <a:r>
              <a:rPr lang="en-US" dirty="0" smtClean="0"/>
              <a:t> increases</a:t>
            </a:r>
          </a:p>
          <a:p>
            <a:pPr lvl="1"/>
            <a:r>
              <a:rPr lang="en-US" dirty="0" smtClean="0"/>
              <a:t>Wasted </a:t>
            </a:r>
            <a:r>
              <a:rPr lang="en-US" dirty="0"/>
              <a:t>bandwidth from </a:t>
            </a:r>
            <a:r>
              <a:rPr lang="en-US" dirty="0">
                <a:solidFill>
                  <a:schemeClr val="accent1"/>
                </a:solidFill>
              </a:rPr>
              <a:t>retransmissions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ow network </a:t>
            </a:r>
            <a:r>
              <a:rPr lang="en-US" dirty="0" smtClean="0"/>
              <a:t>“</a:t>
            </a:r>
            <a:r>
              <a:rPr lang="en-US" dirty="0" err="1" smtClean="0"/>
              <a:t>goodput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484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"/>
          <p:cNvSpPr>
            <a:spLocks noChangeArrowheads="1"/>
          </p:cNvSpPr>
          <p:nvPr/>
        </p:nvSpPr>
        <p:spPr bwMode="auto">
          <a:xfrm>
            <a:off x="7292341" y="2120900"/>
            <a:ext cx="685800" cy="43281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16"/>
          <p:cNvSpPr>
            <a:spLocks/>
          </p:cNvSpPr>
          <p:nvPr/>
        </p:nvSpPr>
        <p:spPr bwMode="auto">
          <a:xfrm>
            <a:off x="5158741" y="4315460"/>
            <a:ext cx="2209800" cy="1981200"/>
          </a:xfrm>
          <a:custGeom>
            <a:avLst/>
            <a:gdLst/>
            <a:ahLst/>
            <a:cxnLst>
              <a:cxn ang="0">
                <a:pos x="0" y="1248"/>
              </a:cxn>
              <a:cxn ang="0">
                <a:pos x="480" y="1152"/>
              </a:cxn>
              <a:cxn ang="0">
                <a:pos x="816" y="912"/>
              </a:cxn>
              <a:cxn ang="0">
                <a:pos x="1104" y="624"/>
              </a:cxn>
              <a:cxn ang="0">
                <a:pos x="1296" y="384"/>
              </a:cxn>
              <a:cxn ang="0">
                <a:pos x="1344" y="288"/>
              </a:cxn>
              <a:cxn ang="0">
                <a:pos x="1392" y="0"/>
              </a:cxn>
            </a:cxnLst>
            <a:rect l="0" t="0" r="r" b="b"/>
            <a:pathLst>
              <a:path w="1392" h="1248">
                <a:moveTo>
                  <a:pt x="0" y="1248"/>
                </a:moveTo>
                <a:lnTo>
                  <a:pt x="480" y="1152"/>
                </a:lnTo>
                <a:lnTo>
                  <a:pt x="816" y="912"/>
                </a:lnTo>
                <a:lnTo>
                  <a:pt x="1104" y="624"/>
                </a:lnTo>
                <a:lnTo>
                  <a:pt x="1296" y="384"/>
                </a:lnTo>
                <a:lnTo>
                  <a:pt x="1344" y="288"/>
                </a:lnTo>
                <a:lnTo>
                  <a:pt x="1392" y="0"/>
                </a:ln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7"/>
          <p:cNvSpPr>
            <a:spLocks/>
          </p:cNvSpPr>
          <p:nvPr/>
        </p:nvSpPr>
        <p:spPr bwMode="auto">
          <a:xfrm>
            <a:off x="5158741" y="2120900"/>
            <a:ext cx="2514600" cy="1771650"/>
          </a:xfrm>
          <a:custGeom>
            <a:avLst/>
            <a:gdLst/>
            <a:ahLst/>
            <a:cxnLst>
              <a:cxn ang="0">
                <a:pos x="0" y="1212"/>
              </a:cxn>
              <a:cxn ang="0">
                <a:pos x="0" y="1170"/>
              </a:cxn>
              <a:cxn ang="0">
                <a:pos x="96" y="768"/>
              </a:cxn>
              <a:cxn ang="0">
                <a:pos x="240" y="480"/>
              </a:cxn>
              <a:cxn ang="0">
                <a:pos x="480" y="192"/>
              </a:cxn>
              <a:cxn ang="0">
                <a:pos x="816" y="48"/>
              </a:cxn>
              <a:cxn ang="0">
                <a:pos x="1104" y="0"/>
              </a:cxn>
              <a:cxn ang="0">
                <a:pos x="1344" y="0"/>
              </a:cxn>
              <a:cxn ang="0">
                <a:pos x="1392" y="480"/>
              </a:cxn>
              <a:cxn ang="0">
                <a:pos x="1488" y="1008"/>
              </a:cxn>
              <a:cxn ang="0">
                <a:pos x="1536" y="1152"/>
              </a:cxn>
              <a:cxn ang="0">
                <a:pos x="1584" y="1200"/>
              </a:cxn>
            </a:cxnLst>
            <a:rect l="0" t="0" r="r" b="b"/>
            <a:pathLst>
              <a:path w="1584" h="1212">
                <a:moveTo>
                  <a:pt x="0" y="1212"/>
                </a:moveTo>
                <a:cubicBezTo>
                  <a:pt x="0" y="1198"/>
                  <a:pt x="0" y="1184"/>
                  <a:pt x="0" y="1170"/>
                </a:cubicBezTo>
                <a:lnTo>
                  <a:pt x="96" y="768"/>
                </a:lnTo>
                <a:lnTo>
                  <a:pt x="240" y="480"/>
                </a:lnTo>
                <a:lnTo>
                  <a:pt x="480" y="192"/>
                </a:lnTo>
                <a:lnTo>
                  <a:pt x="816" y="48"/>
                </a:lnTo>
                <a:lnTo>
                  <a:pt x="1104" y="0"/>
                </a:lnTo>
                <a:lnTo>
                  <a:pt x="1344" y="0"/>
                </a:lnTo>
                <a:lnTo>
                  <a:pt x="1392" y="480"/>
                </a:lnTo>
                <a:lnTo>
                  <a:pt x="1488" y="1008"/>
                </a:lnTo>
                <a:lnTo>
                  <a:pt x="1536" y="1152"/>
                </a:lnTo>
                <a:lnTo>
                  <a:pt x="1584" y="1200"/>
                </a:ln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Danger of Increasing Load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399" y="1600200"/>
            <a:ext cx="4628201" cy="5078410"/>
          </a:xfrm>
        </p:spPr>
        <p:txBody>
          <a:bodyPr>
            <a:normAutofit/>
          </a:bodyPr>
          <a:lstStyle/>
          <a:p>
            <a:r>
              <a:rPr lang="en-US" dirty="0"/>
              <a:t>Knee – point after which </a:t>
            </a:r>
          </a:p>
          <a:p>
            <a:pPr lvl="1"/>
            <a:r>
              <a:rPr lang="en-US" dirty="0"/>
              <a:t>Throughput increases very slow</a:t>
            </a:r>
          </a:p>
          <a:p>
            <a:pPr lvl="1"/>
            <a:r>
              <a:rPr lang="en-US" dirty="0"/>
              <a:t>Delay increases </a:t>
            </a:r>
            <a:r>
              <a:rPr lang="en-US" dirty="0" smtClean="0"/>
              <a:t>fast</a:t>
            </a:r>
            <a:endParaRPr lang="en-US" dirty="0"/>
          </a:p>
          <a:p>
            <a:r>
              <a:rPr lang="en-US" dirty="0"/>
              <a:t>In an M/M/1 queue</a:t>
            </a:r>
          </a:p>
          <a:p>
            <a:pPr lvl="1"/>
            <a:r>
              <a:rPr lang="en-US" dirty="0"/>
              <a:t>Delay = 1/(1 – utilization)</a:t>
            </a:r>
          </a:p>
          <a:p>
            <a:r>
              <a:rPr lang="en-US" dirty="0" smtClean="0"/>
              <a:t>Cliff </a:t>
            </a:r>
            <a:r>
              <a:rPr lang="en-US" dirty="0"/>
              <a:t>– point after which</a:t>
            </a:r>
          </a:p>
          <a:p>
            <a:pPr lvl="1"/>
            <a:r>
              <a:rPr lang="en-US" dirty="0"/>
              <a:t>Throughput </a:t>
            </a:r>
            <a:r>
              <a:rPr lang="en-US" dirty="0" smtClean="0">
                <a:sym typeface="Wingdings" pitchFamily="2" charset="2"/>
              </a:rPr>
              <a:t> 0</a:t>
            </a:r>
            <a:endParaRPr lang="en-US" dirty="0"/>
          </a:p>
          <a:p>
            <a:pPr lvl="1"/>
            <a:r>
              <a:rPr lang="en-US" dirty="0"/>
              <a:t>Delay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sz="3600" dirty="0" smtClean="0">
                <a:latin typeface="Consolas" pitchFamily="49" charset="0"/>
                <a:cs typeface="Consolas" pitchFamily="49" charset="0"/>
              </a:rPr>
              <a:t>∞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 flipH="1">
            <a:off x="6621782" y="469027"/>
            <a:ext cx="2145112" cy="977840"/>
            <a:chOff x="1191443" y="4830095"/>
            <a:chExt cx="5209363" cy="1431699"/>
          </a:xfrm>
        </p:grpSpPr>
        <p:sp>
          <p:nvSpPr>
            <p:cNvPr id="23" name="Rectangular Callout 22"/>
            <p:cNvSpPr/>
            <p:nvPr/>
          </p:nvSpPr>
          <p:spPr>
            <a:xfrm>
              <a:off x="1191443" y="4876798"/>
              <a:ext cx="5181600" cy="1384996"/>
            </a:xfrm>
            <a:prstGeom prst="wedgeRectCallout">
              <a:avLst>
                <a:gd name="adj1" fmla="val -3951"/>
                <a:gd name="adj2" fmla="val 14217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219208" y="4830095"/>
              <a:ext cx="5181598" cy="1396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Congestion Collapse</a:t>
              </a:r>
            </a:p>
          </p:txBody>
        </p:sp>
      </p:grpSp>
      <p:sp>
        <p:nvSpPr>
          <p:cNvPr id="32" name="Line 5"/>
          <p:cNvSpPr>
            <a:spLocks noChangeShapeType="1"/>
          </p:cNvSpPr>
          <p:nvPr/>
        </p:nvSpPr>
        <p:spPr bwMode="auto">
          <a:xfrm flipH="1" flipV="1">
            <a:off x="5158741" y="1968500"/>
            <a:ext cx="0" cy="1905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6"/>
          <p:cNvSpPr>
            <a:spLocks noChangeShapeType="1"/>
          </p:cNvSpPr>
          <p:nvPr/>
        </p:nvSpPr>
        <p:spPr bwMode="auto">
          <a:xfrm>
            <a:off x="5158741" y="3873500"/>
            <a:ext cx="3124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8"/>
          <p:cNvSpPr>
            <a:spLocks noChangeShapeType="1"/>
          </p:cNvSpPr>
          <p:nvPr/>
        </p:nvSpPr>
        <p:spPr bwMode="auto">
          <a:xfrm>
            <a:off x="7292341" y="19685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9"/>
          <p:cNvSpPr>
            <a:spLocks noChangeShapeType="1"/>
          </p:cNvSpPr>
          <p:nvPr/>
        </p:nvSpPr>
        <p:spPr bwMode="auto">
          <a:xfrm>
            <a:off x="5920741" y="19685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10"/>
          <p:cNvSpPr>
            <a:spLocks noChangeShapeType="1"/>
          </p:cNvSpPr>
          <p:nvPr/>
        </p:nvSpPr>
        <p:spPr bwMode="auto">
          <a:xfrm flipH="1" flipV="1">
            <a:off x="5158741" y="4315460"/>
            <a:ext cx="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11"/>
          <p:cNvSpPr>
            <a:spLocks noChangeShapeType="1"/>
          </p:cNvSpPr>
          <p:nvPr/>
        </p:nvSpPr>
        <p:spPr bwMode="auto">
          <a:xfrm>
            <a:off x="5158741" y="6449060"/>
            <a:ext cx="3124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12"/>
          <p:cNvSpPr>
            <a:spLocks noChangeShapeType="1"/>
          </p:cNvSpPr>
          <p:nvPr/>
        </p:nvSpPr>
        <p:spPr bwMode="auto">
          <a:xfrm>
            <a:off x="5920741" y="431546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>
            <a:off x="7292341" y="431546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14"/>
          <p:cNvSpPr>
            <a:spLocks noChangeShapeType="1"/>
          </p:cNvSpPr>
          <p:nvPr/>
        </p:nvSpPr>
        <p:spPr bwMode="auto">
          <a:xfrm>
            <a:off x="5920741" y="2120900"/>
            <a:ext cx="1371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17"/>
          <p:cNvSpPr txBox="1">
            <a:spLocks noChangeArrowheads="1"/>
          </p:cNvSpPr>
          <p:nvPr/>
        </p:nvSpPr>
        <p:spPr bwMode="auto">
          <a:xfrm>
            <a:off x="6286426" y="6449060"/>
            <a:ext cx="86882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Load</a:t>
            </a: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6286425" y="3873500"/>
            <a:ext cx="86882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Load</a:t>
            </a:r>
          </a:p>
        </p:txBody>
      </p:sp>
      <p:sp>
        <p:nvSpPr>
          <p:cNvPr id="46" name="Text Box 19"/>
          <p:cNvSpPr txBox="1">
            <a:spLocks noChangeArrowheads="1"/>
          </p:cNvSpPr>
          <p:nvPr/>
        </p:nvSpPr>
        <p:spPr bwMode="auto">
          <a:xfrm rot="16200000">
            <a:off x="4247113" y="2691449"/>
            <a:ext cx="136415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err="1" smtClean="0"/>
              <a:t>Goodput</a:t>
            </a:r>
            <a:endParaRPr lang="en-US" sz="2400" dirty="0"/>
          </a:p>
        </p:txBody>
      </p:sp>
      <p:sp>
        <p:nvSpPr>
          <p:cNvPr id="47" name="Text Box 20"/>
          <p:cNvSpPr txBox="1">
            <a:spLocks noChangeArrowheads="1"/>
          </p:cNvSpPr>
          <p:nvPr/>
        </p:nvSpPr>
        <p:spPr bwMode="auto">
          <a:xfrm rot="16200000">
            <a:off x="4443481" y="5152709"/>
            <a:ext cx="97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Delay</a:t>
            </a:r>
          </a:p>
        </p:txBody>
      </p:sp>
      <p:sp>
        <p:nvSpPr>
          <p:cNvPr id="48" name="Text Box 21"/>
          <p:cNvSpPr txBox="1">
            <a:spLocks noChangeArrowheads="1"/>
          </p:cNvSpPr>
          <p:nvPr/>
        </p:nvSpPr>
        <p:spPr bwMode="auto">
          <a:xfrm>
            <a:off x="5433644" y="1566550"/>
            <a:ext cx="90249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Knee</a:t>
            </a:r>
            <a:endParaRPr lang="en-US" sz="2400" dirty="0"/>
          </a:p>
        </p:txBody>
      </p:sp>
      <p:sp>
        <p:nvSpPr>
          <p:cNvPr id="49" name="Text Box 22"/>
          <p:cNvSpPr txBox="1">
            <a:spLocks noChangeArrowheads="1"/>
          </p:cNvSpPr>
          <p:nvPr/>
        </p:nvSpPr>
        <p:spPr bwMode="auto">
          <a:xfrm>
            <a:off x="6965582" y="1566550"/>
            <a:ext cx="7077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Cliff</a:t>
            </a:r>
            <a:endParaRPr lang="en-US" sz="2400" dirty="0"/>
          </a:p>
        </p:txBody>
      </p:sp>
      <p:grpSp>
        <p:nvGrpSpPr>
          <p:cNvPr id="58" name="Group 57"/>
          <p:cNvGrpSpPr/>
          <p:nvPr/>
        </p:nvGrpSpPr>
        <p:grpSpPr>
          <a:xfrm flipH="1">
            <a:off x="5804842" y="3175686"/>
            <a:ext cx="1955941" cy="509372"/>
            <a:chOff x="1191443" y="4876798"/>
            <a:chExt cx="5209365" cy="1384996"/>
          </a:xfrm>
        </p:grpSpPr>
        <p:sp>
          <p:nvSpPr>
            <p:cNvPr id="59" name="Rectangular Callout 58"/>
            <p:cNvSpPr/>
            <p:nvPr/>
          </p:nvSpPr>
          <p:spPr>
            <a:xfrm>
              <a:off x="1191443" y="4876798"/>
              <a:ext cx="5181602" cy="1384996"/>
            </a:xfrm>
            <a:prstGeom prst="wedgeRectCallout">
              <a:avLst>
                <a:gd name="adj1" fmla="val 42504"/>
                <a:gd name="adj2" fmla="val -191285"/>
              </a:avLst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219209" y="4880017"/>
              <a:ext cx="5181599" cy="766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Ideal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point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1130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3575681" y="3666674"/>
            <a:ext cx="2125979" cy="27366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2425062" y="3666673"/>
            <a:ext cx="1150620" cy="27366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Cong. Control vs. Cong. Avoidance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12641" y="3666674"/>
            <a:ext cx="685800" cy="27366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>
            <a:off x="2425062" y="3666674"/>
            <a:ext cx="3884300" cy="2736666"/>
          </a:xfrm>
          <a:custGeom>
            <a:avLst/>
            <a:gdLst/>
            <a:ahLst/>
            <a:cxnLst>
              <a:cxn ang="0">
                <a:pos x="0" y="1212"/>
              </a:cxn>
              <a:cxn ang="0">
                <a:pos x="0" y="1170"/>
              </a:cxn>
              <a:cxn ang="0">
                <a:pos x="96" y="768"/>
              </a:cxn>
              <a:cxn ang="0">
                <a:pos x="240" y="480"/>
              </a:cxn>
              <a:cxn ang="0">
                <a:pos x="480" y="192"/>
              </a:cxn>
              <a:cxn ang="0">
                <a:pos x="816" y="48"/>
              </a:cxn>
              <a:cxn ang="0">
                <a:pos x="1104" y="0"/>
              </a:cxn>
              <a:cxn ang="0">
                <a:pos x="1344" y="0"/>
              </a:cxn>
              <a:cxn ang="0">
                <a:pos x="1392" y="480"/>
              </a:cxn>
              <a:cxn ang="0">
                <a:pos x="1488" y="1008"/>
              </a:cxn>
              <a:cxn ang="0">
                <a:pos x="1536" y="1152"/>
              </a:cxn>
              <a:cxn ang="0">
                <a:pos x="1584" y="1200"/>
              </a:cxn>
            </a:cxnLst>
            <a:rect l="0" t="0" r="r" b="b"/>
            <a:pathLst>
              <a:path w="1584" h="1212">
                <a:moveTo>
                  <a:pt x="0" y="1212"/>
                </a:moveTo>
                <a:cubicBezTo>
                  <a:pt x="0" y="1198"/>
                  <a:pt x="0" y="1184"/>
                  <a:pt x="0" y="1170"/>
                </a:cubicBezTo>
                <a:lnTo>
                  <a:pt x="96" y="768"/>
                </a:lnTo>
                <a:lnTo>
                  <a:pt x="240" y="480"/>
                </a:lnTo>
                <a:lnTo>
                  <a:pt x="480" y="192"/>
                </a:lnTo>
                <a:lnTo>
                  <a:pt x="816" y="48"/>
                </a:lnTo>
                <a:lnTo>
                  <a:pt x="1104" y="0"/>
                </a:lnTo>
                <a:lnTo>
                  <a:pt x="1344" y="0"/>
                </a:lnTo>
                <a:lnTo>
                  <a:pt x="1392" y="480"/>
                </a:lnTo>
                <a:lnTo>
                  <a:pt x="1488" y="1008"/>
                </a:lnTo>
                <a:lnTo>
                  <a:pt x="1536" y="1152"/>
                </a:lnTo>
                <a:lnTo>
                  <a:pt x="1584" y="1200"/>
                </a:ln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flipH="1">
            <a:off x="6684640" y="4450109"/>
            <a:ext cx="2145112" cy="977840"/>
            <a:chOff x="1191443" y="4830095"/>
            <a:chExt cx="5209363" cy="1431699"/>
          </a:xfrm>
        </p:grpSpPr>
        <p:sp>
          <p:nvSpPr>
            <p:cNvPr id="8" name="Rectangular Callout 7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71046"/>
                <a:gd name="adj2" fmla="val -2336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19208" y="4830095"/>
              <a:ext cx="5181598" cy="1396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Congestion Collapse</a:t>
              </a:r>
            </a:p>
          </p:txBody>
        </p:sp>
      </p:grp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2425062" y="3474720"/>
            <a:ext cx="0" cy="292862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2425061" y="6403340"/>
            <a:ext cx="425957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5701662" y="3474720"/>
            <a:ext cx="0" cy="292861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3575682" y="3474720"/>
            <a:ext cx="0" cy="292862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3575682" y="3666674"/>
            <a:ext cx="212598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 rot="16200000">
            <a:off x="1513433" y="4805456"/>
            <a:ext cx="1364157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err="1" smtClean="0"/>
              <a:t>Goodput</a:t>
            </a:r>
            <a:endParaRPr lang="en-US" sz="2400" dirty="0"/>
          </a:p>
        </p:txBody>
      </p:sp>
      <p:sp>
        <p:nvSpPr>
          <p:cNvPr id="16" name="Text Box 21"/>
          <p:cNvSpPr txBox="1">
            <a:spLocks noChangeArrowheads="1"/>
          </p:cNvSpPr>
          <p:nvPr/>
        </p:nvSpPr>
        <p:spPr bwMode="auto">
          <a:xfrm>
            <a:off x="3124436" y="3015620"/>
            <a:ext cx="90249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Knee</a:t>
            </a:r>
            <a:endParaRPr lang="en-US" sz="2400" dirty="0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5347782" y="3018105"/>
            <a:ext cx="7077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Cliff</a:t>
            </a:r>
            <a:endParaRPr lang="en-US" sz="2400" dirty="0"/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3932797" y="6403340"/>
            <a:ext cx="86882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Load</a:t>
            </a:r>
          </a:p>
        </p:txBody>
      </p:sp>
      <p:grpSp>
        <p:nvGrpSpPr>
          <p:cNvPr id="22" name="Group 21"/>
          <p:cNvGrpSpPr/>
          <p:nvPr/>
        </p:nvGrpSpPr>
        <p:grpSpPr>
          <a:xfrm flipH="1">
            <a:off x="104217" y="1697651"/>
            <a:ext cx="4182588" cy="977840"/>
            <a:chOff x="1191443" y="4830095"/>
            <a:chExt cx="5209363" cy="1431699"/>
          </a:xfrm>
        </p:grpSpPr>
        <p:sp>
          <p:nvSpPr>
            <p:cNvPr id="23" name="Rectangular Callout 22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-14123"/>
                <a:gd name="adj2" fmla="val 159094"/>
              </a:avLst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5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219207" y="4830095"/>
              <a:ext cx="5181599" cy="1396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Congestion Avoidance: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Stay left of the knee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 flipH="1">
            <a:off x="4527306" y="1690740"/>
            <a:ext cx="4182588" cy="977840"/>
            <a:chOff x="1191443" y="4830095"/>
            <a:chExt cx="5209363" cy="1431699"/>
          </a:xfrm>
        </p:grpSpPr>
        <p:sp>
          <p:nvSpPr>
            <p:cNvPr id="26" name="Rectangular Callout 25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48243"/>
                <a:gd name="adj2" fmla="val 153052"/>
              </a:avLst>
            </a:prstGeom>
            <a:solidFill>
              <a:schemeClr val="accent3"/>
            </a:solidFill>
            <a:ln w="38100" cap="flat" cmpd="sng" algn="ctr">
              <a:solidFill>
                <a:schemeClr val="accent3">
                  <a:lumMod val="50000"/>
                </a:scheme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19207" y="4830095"/>
              <a:ext cx="5181599" cy="1396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Congestion Control: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Stay left of the cliff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15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Advertised Window, Revisited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Does TCP’s advertised window solve congestion?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2"/>
                </a:solidFill>
              </a:rPr>
              <a:t>NO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smtClean="0"/>
              <a:t>The advertised window only protects the receiver</a:t>
            </a:r>
          </a:p>
          <a:p>
            <a:r>
              <a:rPr lang="en-US" dirty="0" smtClean="0"/>
              <a:t>A sufficiently fast receiver can max the window</a:t>
            </a:r>
          </a:p>
          <a:p>
            <a:pPr lvl="1"/>
            <a:r>
              <a:rPr lang="en-US" dirty="0" smtClean="0"/>
              <a:t>What if the network is slower than the receiver?</a:t>
            </a:r>
          </a:p>
          <a:p>
            <a:pPr lvl="1"/>
            <a:r>
              <a:rPr lang="en-US" dirty="0" smtClean="0"/>
              <a:t>What if there are other concurrent flows?</a:t>
            </a:r>
          </a:p>
          <a:p>
            <a:r>
              <a:rPr lang="en-US" dirty="0" smtClean="0"/>
              <a:t>Key points</a:t>
            </a:r>
          </a:p>
          <a:p>
            <a:pPr lvl="1"/>
            <a:r>
              <a:rPr lang="en-US" dirty="0" smtClean="0"/>
              <a:t>Window size determines send rate</a:t>
            </a:r>
          </a:p>
          <a:p>
            <a:pPr lvl="1"/>
            <a:r>
              <a:rPr lang="en-US" dirty="0" smtClean="0"/>
              <a:t>Window must be adjusted to prevent congestion collapse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824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Congestion Control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Adjusting to the bottleneck bandwidth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Adjusting to variations in bandwidth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Sharing bandwidth between flows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Maximizing throughput</a:t>
            </a:r>
          </a:p>
        </p:txBody>
      </p:sp>
    </p:spTree>
    <p:extLst>
      <p:ext uri="{BB962C8B-B14F-4D97-AF65-F5344CB8AC3E}">
        <p14:creationId xmlns:p14="http://schemas.microsoft.com/office/powerpoint/2010/main" val="1146614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Approaches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 nothing, send packets indiscriminately</a:t>
            </a:r>
          </a:p>
          <a:p>
            <a:pPr lvl="1"/>
            <a:r>
              <a:rPr lang="en-US" dirty="0" smtClean="0"/>
              <a:t>Many packets will drop, totally unpredictable performance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May lead to congestion collapse</a:t>
            </a:r>
          </a:p>
          <a:p>
            <a:r>
              <a:rPr lang="en-US" dirty="0"/>
              <a:t>R</a:t>
            </a:r>
            <a:r>
              <a:rPr lang="en-US" dirty="0" smtClean="0"/>
              <a:t>eservations</a:t>
            </a:r>
          </a:p>
          <a:p>
            <a:pPr lvl="1"/>
            <a:r>
              <a:rPr lang="en-US" dirty="0" smtClean="0"/>
              <a:t>Pre-arrange bandwidth allocations for flows</a:t>
            </a:r>
          </a:p>
          <a:p>
            <a:pPr lvl="1"/>
            <a:r>
              <a:rPr lang="en-US" dirty="0" smtClean="0"/>
              <a:t>Requires negotiation before sending packets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Must be supported by the network</a:t>
            </a:r>
          </a:p>
          <a:p>
            <a:r>
              <a:rPr lang="en-US" dirty="0" smtClean="0"/>
              <a:t>Dynamic adjustment</a:t>
            </a:r>
          </a:p>
          <a:p>
            <a:pPr lvl="1"/>
            <a:r>
              <a:rPr lang="en-US" dirty="0" smtClean="0"/>
              <a:t>Use probes to estimate level of congestion</a:t>
            </a:r>
          </a:p>
          <a:p>
            <a:pPr lvl="1"/>
            <a:r>
              <a:rPr lang="en-US" dirty="0" smtClean="0"/>
              <a:t>Speed up when congestion is low</a:t>
            </a:r>
          </a:p>
          <a:p>
            <a:pPr lvl="1"/>
            <a:r>
              <a:rPr lang="en-US" dirty="0" smtClean="0"/>
              <a:t>Slow down when congestion increases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Messy dynamics, requires distributed coordination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22724" y="4549966"/>
            <a:ext cx="7853488" cy="2126255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782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Congestion Control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Each TCP connection has a window</a:t>
            </a:r>
          </a:p>
          <a:p>
            <a:pPr lvl="1"/>
            <a:r>
              <a:rPr lang="en-US" dirty="0" smtClean="0"/>
              <a:t>Controls the number of </a:t>
            </a:r>
            <a:r>
              <a:rPr lang="en-US" dirty="0" err="1" smtClean="0"/>
              <a:t>unACKed</a:t>
            </a:r>
            <a:r>
              <a:rPr lang="en-US" dirty="0" smtClean="0"/>
              <a:t> packets</a:t>
            </a:r>
          </a:p>
          <a:p>
            <a:r>
              <a:rPr lang="en-US" dirty="0" smtClean="0"/>
              <a:t>Sending rate is ~ window/RTT</a:t>
            </a:r>
          </a:p>
          <a:p>
            <a:r>
              <a:rPr lang="en-US" dirty="0" smtClean="0"/>
              <a:t>Idea: vary the window size to control the send rate</a:t>
            </a:r>
          </a:p>
          <a:p>
            <a:r>
              <a:rPr lang="en-US" dirty="0" smtClean="0"/>
              <a:t>Introduce a </a:t>
            </a:r>
            <a:r>
              <a:rPr lang="en-US" dirty="0" smtClean="0">
                <a:solidFill>
                  <a:schemeClr val="accent1"/>
                </a:solidFill>
              </a:rPr>
              <a:t>congestion window </a:t>
            </a:r>
            <a:r>
              <a:rPr lang="en-US" dirty="0" smtClean="0"/>
              <a:t>at the sender</a:t>
            </a:r>
          </a:p>
          <a:p>
            <a:pPr lvl="1"/>
            <a:r>
              <a:rPr lang="en-US" dirty="0" smtClean="0"/>
              <a:t>Congestion control is sender-side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171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Window (</a:t>
            </a:r>
            <a:r>
              <a:rPr lang="en-US" i="1" dirty="0" err="1" smtClean="0"/>
              <a:t>cwnd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3357390"/>
          </a:xfrm>
        </p:spPr>
        <p:txBody>
          <a:bodyPr/>
          <a:lstStyle/>
          <a:p>
            <a:r>
              <a:rPr lang="en-US" dirty="0" smtClean="0"/>
              <a:t>Limits how much data is in transit</a:t>
            </a:r>
          </a:p>
          <a:p>
            <a:r>
              <a:rPr lang="en-US" dirty="0" smtClean="0"/>
              <a:t>Denominated in bytes</a:t>
            </a:r>
          </a:p>
          <a:p>
            <a:pPr marL="0" indent="0">
              <a:buNone/>
            </a:pPr>
            <a:endParaRPr lang="en-US" sz="500" dirty="0"/>
          </a:p>
          <a:p>
            <a:pPr marL="514350" indent="-514350">
              <a:buFont typeface="+mj-lt"/>
              <a:buAutoNum type="arabicPeriod"/>
            </a:pPr>
            <a:r>
              <a:rPr lang="en-US" i="1" dirty="0" err="1" smtClean="0"/>
              <a:t>wnd</a:t>
            </a:r>
            <a:r>
              <a:rPr lang="en-US" dirty="0" smtClean="0"/>
              <a:t> = min(</a:t>
            </a:r>
            <a:r>
              <a:rPr lang="en-US" i="1" dirty="0" err="1" smtClean="0"/>
              <a:t>cwnd</a:t>
            </a:r>
            <a:r>
              <a:rPr lang="en-US" dirty="0" smtClean="0"/>
              <a:t>, </a:t>
            </a:r>
            <a:r>
              <a:rPr lang="en-US" i="1" dirty="0" err="1" smtClean="0"/>
              <a:t>adv_wnd</a:t>
            </a:r>
            <a:r>
              <a:rPr lang="en-US" dirty="0" smtClean="0"/>
              <a:t>);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dirty="0" err="1" smtClean="0"/>
              <a:t>effective_wnd</a:t>
            </a:r>
            <a:r>
              <a:rPr lang="en-US" dirty="0" smtClean="0"/>
              <a:t> = </a:t>
            </a:r>
            <a:r>
              <a:rPr lang="en-US" i="1" dirty="0" err="1" smtClean="0"/>
              <a:t>wnd</a:t>
            </a:r>
            <a:r>
              <a:rPr lang="en-US" dirty="0" smtClean="0"/>
              <a:t> –</a:t>
            </a:r>
          </a:p>
          <a:p>
            <a:pPr marL="0" indent="0">
              <a:buNone/>
            </a:pPr>
            <a:r>
              <a:rPr lang="en-US" dirty="0" smtClean="0"/>
              <a:t>		(</a:t>
            </a:r>
            <a:r>
              <a:rPr lang="en-US" i="1" dirty="0" err="1" smtClean="0"/>
              <a:t>last_byte_sent</a:t>
            </a:r>
            <a:r>
              <a:rPr lang="en-US" dirty="0" smtClean="0"/>
              <a:t> – </a:t>
            </a:r>
            <a:r>
              <a:rPr lang="en-US" i="1" dirty="0" err="1" smtClean="0"/>
              <a:t>last_byte_acked</a:t>
            </a:r>
            <a:r>
              <a:rPr lang="en-US" dirty="0" smtClean="0"/>
              <a:t>);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354201" y="5833297"/>
            <a:ext cx="7635567" cy="4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927956" y="5727716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85714" y="5727716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083840" y="5727716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 rot="16200000">
            <a:off x="4920399" y="3143952"/>
            <a:ext cx="391337" cy="6155886"/>
          </a:xfrm>
          <a:prstGeom prst="leftBrac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52544" y="4643121"/>
            <a:ext cx="2411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/>
              <a:t>last_byte_acked</a:t>
            </a:r>
            <a:endParaRPr lang="en-US" sz="2400" i="1" dirty="0"/>
          </a:p>
        </p:txBody>
      </p:sp>
      <p:cxnSp>
        <p:nvCxnSpPr>
          <p:cNvPr id="17" name="Straight Arrow Connector 16"/>
          <p:cNvCxnSpPr>
            <a:endCxn id="9" idx="0"/>
          </p:cNvCxnSpPr>
          <p:nvPr/>
        </p:nvCxnSpPr>
        <p:spPr>
          <a:xfrm>
            <a:off x="2038124" y="5093188"/>
            <a:ext cx="1" cy="63452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210489" y="4631523"/>
            <a:ext cx="2170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/>
              <a:t>last_byte_sent</a:t>
            </a:r>
            <a:endParaRPr lang="en-US" sz="2400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4740803" y="6349024"/>
            <a:ext cx="750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/>
              <a:t>wnd</a:t>
            </a:r>
            <a:endParaRPr lang="en-US" sz="2400" i="1" dirty="0"/>
          </a:p>
        </p:txBody>
      </p:sp>
      <p:sp>
        <p:nvSpPr>
          <p:cNvPr id="27" name="Left Brace 26"/>
          <p:cNvSpPr/>
          <p:nvPr/>
        </p:nvSpPr>
        <p:spPr>
          <a:xfrm rot="5400000">
            <a:off x="6045011" y="3504355"/>
            <a:ext cx="510038" cy="3787956"/>
          </a:xfrm>
          <a:prstGeom prst="leftBrace">
            <a:avLst>
              <a:gd name="adj1" fmla="val 8333"/>
              <a:gd name="adj2" fmla="val 36203"/>
            </a:avLst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903695" y="4643120"/>
            <a:ext cx="2062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/>
              <a:t>effective_wnd</a:t>
            </a:r>
            <a:endParaRPr lang="en-US" sz="2400" i="1" dirty="0"/>
          </a:p>
        </p:txBody>
      </p:sp>
      <p:cxnSp>
        <p:nvCxnSpPr>
          <p:cNvPr id="35" name="Straight Arrow Connector 34"/>
          <p:cNvCxnSpPr>
            <a:endCxn id="10" idx="0"/>
          </p:cNvCxnSpPr>
          <p:nvPr/>
        </p:nvCxnSpPr>
        <p:spPr>
          <a:xfrm>
            <a:off x="4295883" y="5093188"/>
            <a:ext cx="0" cy="63452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98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4" grpId="0" animBg="1"/>
      <p:bldP spid="16" grpId="0"/>
      <p:bldP spid="23" grpId="0"/>
      <p:bldP spid="26" grpId="0"/>
      <p:bldP spid="27" grpId="0" animBg="1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for Multiplexing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-5" y="1600200"/>
            <a:ext cx="5644125" cy="5105400"/>
          </a:xfrm>
        </p:spPr>
        <p:txBody>
          <a:bodyPr/>
          <a:lstStyle/>
          <a:p>
            <a:r>
              <a:rPr lang="en-US" dirty="0" smtClean="0"/>
              <a:t>Datagram network</a:t>
            </a:r>
          </a:p>
          <a:p>
            <a:pPr lvl="1"/>
            <a:r>
              <a:rPr lang="en-US" dirty="0" smtClean="0"/>
              <a:t>No circuits</a:t>
            </a:r>
          </a:p>
          <a:p>
            <a:pPr lvl="1"/>
            <a:r>
              <a:rPr lang="en-US" dirty="0" smtClean="0"/>
              <a:t>No connections</a:t>
            </a:r>
          </a:p>
          <a:p>
            <a:r>
              <a:rPr lang="en-US" dirty="0" smtClean="0"/>
              <a:t>Clients run many applications at the same time</a:t>
            </a:r>
          </a:p>
          <a:p>
            <a:pPr lvl="1"/>
            <a:r>
              <a:rPr lang="en-US" dirty="0" smtClean="0"/>
              <a:t>Who to deliver packets to?</a:t>
            </a:r>
          </a:p>
          <a:p>
            <a:r>
              <a:rPr lang="en-US" dirty="0" smtClean="0"/>
              <a:t>IP header “protocol” field</a:t>
            </a:r>
          </a:p>
          <a:p>
            <a:pPr lvl="1"/>
            <a:r>
              <a:rPr lang="en-US" dirty="0" smtClean="0"/>
              <a:t>8 bits = 256 concurrent streams</a:t>
            </a:r>
          </a:p>
          <a:p>
            <a:r>
              <a:rPr lang="en-US" dirty="0" smtClean="0"/>
              <a:t>Insert Transport Layer to handle</a:t>
            </a:r>
            <a:r>
              <a:rPr lang="en-US" dirty="0"/>
              <a:t> </a:t>
            </a:r>
            <a:r>
              <a:rPr lang="en-US" dirty="0" err="1" smtClean="0"/>
              <a:t>demultiplexing</a:t>
            </a:r>
            <a:endParaRPr lang="en-US" dirty="0" smtClean="0"/>
          </a:p>
        </p:txBody>
      </p:sp>
      <p:cxnSp>
        <p:nvCxnSpPr>
          <p:cNvPr id="15" name="Straight Connector 14"/>
          <p:cNvCxnSpPr>
            <a:endCxn id="11" idx="0"/>
          </p:cNvCxnSpPr>
          <p:nvPr/>
        </p:nvCxnSpPr>
        <p:spPr>
          <a:xfrm>
            <a:off x="5549071" y="2293948"/>
            <a:ext cx="1121196" cy="14773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11" idx="0"/>
          </p:cNvCxnSpPr>
          <p:nvPr/>
        </p:nvCxnSpPr>
        <p:spPr>
          <a:xfrm flipH="1">
            <a:off x="6670267" y="2293925"/>
            <a:ext cx="351620" cy="14773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1" idx="0"/>
          </p:cNvCxnSpPr>
          <p:nvPr/>
        </p:nvCxnSpPr>
        <p:spPr>
          <a:xfrm flipH="1">
            <a:off x="6670267" y="2293948"/>
            <a:ext cx="1983065" cy="147734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Up Arrow 26"/>
          <p:cNvSpPr/>
          <p:nvPr/>
        </p:nvSpPr>
        <p:spPr>
          <a:xfrm>
            <a:off x="5445838" y="5604236"/>
            <a:ext cx="2452650" cy="1059136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Packet</a:t>
            </a:r>
            <a:endParaRPr lang="en-US" sz="2400" dirty="0"/>
          </a:p>
        </p:txBody>
      </p:sp>
      <p:pic>
        <p:nvPicPr>
          <p:cNvPr id="7" name="Picture 3" descr="C:\Users\t0ph3r\Documents\CS 4700\assets\Chrome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603" y="1672430"/>
            <a:ext cx="1243037" cy="12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t0ph3r\Documents\CS 4700\assets\Thunderbird-300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002" y="1694040"/>
            <a:ext cx="1199771" cy="1199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5" descr="C:\Users\t0ph3r\Documents\CS 4700\assets\skyp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108" y="1619737"/>
            <a:ext cx="1348376" cy="134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5548940" y="3771289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548940" y="4349023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549071" y="4922200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Physical</a:t>
            </a:r>
          </a:p>
        </p:txBody>
      </p:sp>
      <p:pic>
        <p:nvPicPr>
          <p:cNvPr id="14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261" y="4055593"/>
            <a:ext cx="1635731" cy="1635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Content Placeholder 2"/>
          <p:cNvSpPr txBox="1">
            <a:spLocks/>
          </p:cNvSpPr>
          <p:nvPr/>
        </p:nvSpPr>
        <p:spPr>
          <a:xfrm>
            <a:off x="5550836" y="3198112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Transport</a:t>
            </a:r>
          </a:p>
        </p:txBody>
      </p:sp>
    </p:spTree>
    <p:extLst>
      <p:ext uri="{BB962C8B-B14F-4D97-AF65-F5344CB8AC3E}">
        <p14:creationId xmlns:p14="http://schemas.microsoft.com/office/powerpoint/2010/main" val="2436102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Basic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Detect congestion</a:t>
            </a:r>
          </a:p>
          <a:p>
            <a:pPr marL="834390" lvl="1" indent="-514350"/>
            <a:r>
              <a:rPr lang="en-US" dirty="0" smtClean="0"/>
              <a:t>Packet dropping is most reliably signal</a:t>
            </a:r>
          </a:p>
          <a:p>
            <a:pPr marL="1108710" lvl="2" indent="-514350"/>
            <a:r>
              <a:rPr lang="en-US" dirty="0" smtClean="0"/>
              <a:t>Delay-based methods are hard and risky</a:t>
            </a:r>
          </a:p>
          <a:p>
            <a:pPr marL="834390" lvl="1" indent="-514350"/>
            <a:r>
              <a:rPr lang="en-US" dirty="0" smtClean="0"/>
              <a:t>How do you detect packet drops? ACKs</a:t>
            </a:r>
          </a:p>
          <a:p>
            <a:pPr marL="1108710" lvl="2" indent="-514350"/>
            <a:r>
              <a:rPr lang="en-US" dirty="0" smtClean="0"/>
              <a:t>Timeout after not receiving an ACK</a:t>
            </a:r>
          </a:p>
          <a:p>
            <a:pPr marL="1108710" lvl="2" indent="-514350"/>
            <a:r>
              <a:rPr lang="en-US" dirty="0" smtClean="0"/>
              <a:t>Several duplicate ACKs in a row (ignore for now)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Rate adjustment algorithm</a:t>
            </a:r>
          </a:p>
          <a:p>
            <a:pPr marL="834390" lvl="1" indent="-514350"/>
            <a:r>
              <a:rPr lang="en-US" dirty="0" smtClean="0"/>
              <a:t>Modify </a:t>
            </a:r>
            <a:r>
              <a:rPr lang="en-US" i="1" dirty="0" err="1" smtClean="0"/>
              <a:t>cwnd</a:t>
            </a:r>
            <a:endParaRPr lang="en-US" i="1" dirty="0" smtClean="0"/>
          </a:p>
          <a:p>
            <a:pPr marL="834390" lvl="1" indent="-514350"/>
            <a:r>
              <a:rPr lang="en-US" dirty="0" smtClean="0"/>
              <a:t>Probe for bandwidth</a:t>
            </a:r>
          </a:p>
          <a:p>
            <a:pPr marL="834390" lvl="1" indent="-514350"/>
            <a:r>
              <a:rPr lang="en-US" dirty="0" smtClean="0"/>
              <a:t>Responding to congestion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13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Rate Adjustment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Recall: TCP is ACK clocked</a:t>
            </a:r>
          </a:p>
          <a:p>
            <a:pPr lvl="1"/>
            <a:r>
              <a:rPr lang="en-US" dirty="0" smtClean="0"/>
              <a:t>Congestion = delay = long wait between ACKs</a:t>
            </a:r>
          </a:p>
          <a:p>
            <a:pPr lvl="1"/>
            <a:r>
              <a:rPr lang="en-US" dirty="0" smtClean="0"/>
              <a:t>No congestion = low delay = ACKs arrive quickly</a:t>
            </a:r>
          </a:p>
          <a:p>
            <a:r>
              <a:rPr lang="en-US" dirty="0" smtClean="0"/>
              <a:t>Basic algorithm</a:t>
            </a:r>
          </a:p>
          <a:p>
            <a:pPr lvl="1"/>
            <a:r>
              <a:rPr lang="en-US" dirty="0" smtClean="0"/>
              <a:t>Upon receipt of ACK: increase </a:t>
            </a:r>
            <a:r>
              <a:rPr lang="en-US" dirty="0" err="1" smtClean="0"/>
              <a:t>cwnd</a:t>
            </a:r>
            <a:endParaRPr lang="en-US" dirty="0" smtClean="0"/>
          </a:p>
          <a:p>
            <a:pPr lvl="2"/>
            <a:r>
              <a:rPr lang="en-US" dirty="0" smtClean="0"/>
              <a:t>Data was delivered, perhaps we can send faster</a:t>
            </a:r>
          </a:p>
          <a:p>
            <a:pPr lvl="2"/>
            <a:r>
              <a:rPr lang="en-US" i="1" dirty="0" err="1" smtClean="0"/>
              <a:t>cwnd</a:t>
            </a:r>
            <a:r>
              <a:rPr lang="en-US" dirty="0" smtClean="0"/>
              <a:t> growth is proportional to RTT</a:t>
            </a:r>
            <a:endParaRPr lang="en-US" i="1" dirty="0" smtClean="0"/>
          </a:p>
          <a:p>
            <a:pPr lvl="1"/>
            <a:r>
              <a:rPr lang="en-US" dirty="0" smtClean="0"/>
              <a:t>On loss: decrease </a:t>
            </a:r>
            <a:r>
              <a:rPr lang="en-US" dirty="0" err="1" smtClean="0"/>
              <a:t>cwnd</a:t>
            </a:r>
            <a:endParaRPr lang="en-US" dirty="0" smtClean="0"/>
          </a:p>
          <a:p>
            <a:pPr lvl="2"/>
            <a:r>
              <a:rPr lang="en-US" dirty="0" smtClean="0"/>
              <a:t>Data is being lost, there must be congestion</a:t>
            </a:r>
          </a:p>
          <a:p>
            <a:r>
              <a:rPr lang="en-US" dirty="0" smtClean="0"/>
              <a:t>Question: increase/decrease functions to use?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29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Isosceles Triangle 38"/>
          <p:cNvSpPr/>
          <p:nvPr/>
        </p:nvSpPr>
        <p:spPr>
          <a:xfrm rot="2700000">
            <a:off x="3804120" y="2455378"/>
            <a:ext cx="3587656" cy="1769622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Isosceles Triangle 37"/>
          <p:cNvSpPr/>
          <p:nvPr/>
        </p:nvSpPr>
        <p:spPr>
          <a:xfrm rot="13500000">
            <a:off x="2305264" y="3903735"/>
            <a:ext cx="3587656" cy="1769622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Utilization and Fairness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3407937" y="5525215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1 Throughput</a:t>
            </a:r>
            <a:endParaRPr lang="en-US" sz="2400" dirty="0"/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 rot="16200000">
            <a:off x="1688102" y="3689839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2 Throughput</a:t>
            </a:r>
            <a:endParaRPr lang="en-US" sz="24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290241" y="2546800"/>
            <a:ext cx="2980568" cy="298056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 flipH="1">
            <a:off x="4531109" y="1847484"/>
            <a:ext cx="2145112" cy="1398631"/>
            <a:chOff x="1191443" y="4863146"/>
            <a:chExt cx="5209363" cy="1398648"/>
          </a:xfrm>
        </p:grpSpPr>
        <p:sp>
          <p:nvSpPr>
            <p:cNvPr id="19" name="Rectangular Callout 18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103059"/>
                <a:gd name="adj2" fmla="val -108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219208" y="4863146"/>
              <a:ext cx="5181598" cy="1385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Max throughput for flow 2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 flipH="1">
            <a:off x="276762" y="3943248"/>
            <a:ext cx="2145112" cy="1398631"/>
            <a:chOff x="1191443" y="4863146"/>
            <a:chExt cx="5209363" cy="1398648"/>
          </a:xfrm>
        </p:grpSpPr>
        <p:sp>
          <p:nvSpPr>
            <p:cNvPr id="22" name="Rectangular Callout 21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-93663"/>
                <a:gd name="adj2" fmla="val 5538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19208" y="4863146"/>
              <a:ext cx="5181598" cy="1385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Zero throughput for flow 1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 flipH="1">
            <a:off x="6725554" y="4744280"/>
            <a:ext cx="2145112" cy="1387614"/>
            <a:chOff x="1191443" y="4863146"/>
            <a:chExt cx="5209363" cy="1387631"/>
          </a:xfrm>
        </p:grpSpPr>
        <p:sp>
          <p:nvSpPr>
            <p:cNvPr id="25" name="Rectangular Callout 24"/>
            <p:cNvSpPr/>
            <p:nvPr/>
          </p:nvSpPr>
          <p:spPr>
            <a:xfrm>
              <a:off x="1191443" y="4865781"/>
              <a:ext cx="5181601" cy="1384996"/>
            </a:xfrm>
            <a:prstGeom prst="wedgeRectCallout">
              <a:avLst>
                <a:gd name="adj1" fmla="val 72079"/>
                <a:gd name="adj2" fmla="val -29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219208" y="4863146"/>
              <a:ext cx="5181598" cy="1385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Max throughput for flow 1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 flipH="1">
            <a:off x="300845" y="3956900"/>
            <a:ext cx="2145112" cy="1398631"/>
            <a:chOff x="1191443" y="4863146"/>
            <a:chExt cx="5209363" cy="1398648"/>
          </a:xfrm>
        </p:grpSpPr>
        <p:sp>
          <p:nvSpPr>
            <p:cNvPr id="28" name="Rectangular Callout 27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-93663"/>
                <a:gd name="adj2" fmla="val 5538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19208" y="4863146"/>
              <a:ext cx="5181598" cy="1385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Zero throughput for flow 2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34" name="Straight Connector 33"/>
          <p:cNvCxnSpPr>
            <a:stCxn id="7" idx="0"/>
          </p:cNvCxnSpPr>
          <p:nvPr/>
        </p:nvCxnSpPr>
        <p:spPr>
          <a:xfrm flipV="1">
            <a:off x="3290240" y="2894462"/>
            <a:ext cx="2626523" cy="264634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3290237" y="5540807"/>
            <a:ext cx="3151024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 flipV="1">
            <a:off x="3290235" y="2297971"/>
            <a:ext cx="5" cy="324283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1" name="Group 40"/>
          <p:cNvGrpSpPr/>
          <p:nvPr/>
        </p:nvGrpSpPr>
        <p:grpSpPr>
          <a:xfrm flipH="1">
            <a:off x="312277" y="2743203"/>
            <a:ext cx="2381426" cy="953399"/>
            <a:chOff x="1191443" y="4863146"/>
            <a:chExt cx="5209363" cy="1398648"/>
          </a:xfrm>
        </p:grpSpPr>
        <p:sp>
          <p:nvSpPr>
            <p:cNvPr id="42" name="Rectangular Callout 41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-95575"/>
                <a:gd name="adj2" fmla="val 7321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219208" y="4863146"/>
              <a:ext cx="5181598" cy="1385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Less than full utilization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 flipH="1">
            <a:off x="6489240" y="1937514"/>
            <a:ext cx="2381426" cy="1445295"/>
            <a:chOff x="1191443" y="4863146"/>
            <a:chExt cx="5209363" cy="1398648"/>
          </a:xfrm>
        </p:grpSpPr>
        <p:sp>
          <p:nvSpPr>
            <p:cNvPr id="45" name="Rectangular Callout 44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73719"/>
                <a:gd name="adj2" fmla="val 9163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219209" y="4863146"/>
              <a:ext cx="5181597" cy="1340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More than full utilization</a:t>
              </a:r>
              <a:r>
                <a:rPr lang="en-US" sz="2800" kern="0" dirty="0">
                  <a:solidFill>
                    <a:sysClr val="window" lastClr="FFFFFF"/>
                  </a:solidFill>
                </a:rPr>
                <a:t> </a:t>
              </a:r>
              <a:r>
                <a:rPr lang="en-US" sz="2800" kern="0" dirty="0" smtClean="0">
                  <a:solidFill>
                    <a:sysClr val="window" lastClr="FFFFFF"/>
                  </a:solidFill>
                </a:rPr>
                <a:t>(congestion)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 flipH="1">
            <a:off x="5785828" y="3246115"/>
            <a:ext cx="3214949" cy="1436308"/>
            <a:chOff x="1191443" y="4863146"/>
            <a:chExt cx="5209363" cy="1398648"/>
          </a:xfrm>
        </p:grpSpPr>
        <p:sp>
          <p:nvSpPr>
            <p:cNvPr id="48" name="Rectangular Callout 47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77201"/>
                <a:gd name="adj2" fmla="val 4393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219208" y="4863146"/>
              <a:ext cx="5181598" cy="13486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Ideal point</a:t>
              </a:r>
            </a:p>
            <a:p>
              <a:pPr marL="457200" marR="0" lvl="0" indent="-45720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Max efficiency</a:t>
              </a:r>
            </a:p>
            <a:p>
              <a:pPr marL="457200" marR="0" lvl="0" indent="-45720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Perfect fairness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 flipH="1">
            <a:off x="6664788" y="1937694"/>
            <a:ext cx="2145112" cy="1398631"/>
            <a:chOff x="1191443" y="4863146"/>
            <a:chExt cx="5209363" cy="1398648"/>
          </a:xfrm>
        </p:grpSpPr>
        <p:sp>
          <p:nvSpPr>
            <p:cNvPr id="36" name="Rectangular Callout 35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81373"/>
                <a:gd name="adj2" fmla="val 16410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219208" y="4863146"/>
              <a:ext cx="5181598" cy="13850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Equal throughput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(fairness)</a:t>
              </a:r>
            </a:p>
          </p:txBody>
        </p:sp>
      </p:grpSp>
      <p:sp>
        <p:nvSpPr>
          <p:cNvPr id="50" name="Oval 49"/>
          <p:cNvSpPr/>
          <p:nvPr/>
        </p:nvSpPr>
        <p:spPr>
          <a:xfrm>
            <a:off x="3890476" y="4107465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680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8" grpId="0" animBg="1"/>
      <p:bldP spid="50" grpId="0" animBg="1"/>
      <p:bldP spid="50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Multiplicative Increase, Additive Decrease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3053508" cy="5105400"/>
          </a:xfrm>
        </p:spPr>
        <p:txBody>
          <a:bodyPr/>
          <a:lstStyle/>
          <a:p>
            <a:r>
              <a:rPr lang="en-US" dirty="0" smtClean="0"/>
              <a:t>Not stable!</a:t>
            </a:r>
          </a:p>
          <a:p>
            <a:r>
              <a:rPr lang="en-US" dirty="0" smtClean="0"/>
              <a:t>Veers away from fairness</a:t>
            </a:r>
            <a:endParaRPr lang="en-US" dirty="0"/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4993042" y="6108425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1 Throughput</a:t>
            </a:r>
            <a:endParaRPr lang="en-US" sz="2400" dirty="0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 rot="16200000">
            <a:off x="2765965" y="3783130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2 Throughput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347003" y="2071171"/>
            <a:ext cx="4037254" cy="403725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0" idx="0"/>
          </p:cNvCxnSpPr>
          <p:nvPr/>
        </p:nvCxnSpPr>
        <p:spPr>
          <a:xfrm flipV="1">
            <a:off x="4368102" y="2761688"/>
            <a:ext cx="3321671" cy="33467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4368099" y="6108425"/>
            <a:ext cx="42505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 flipV="1">
            <a:off x="4368102" y="1916935"/>
            <a:ext cx="0" cy="419149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145296" y="3138752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20" idx="3"/>
            <a:endCxn id="25" idx="7"/>
          </p:cNvCxnSpPr>
          <p:nvPr/>
        </p:nvCxnSpPr>
        <p:spPr>
          <a:xfrm flipH="1">
            <a:off x="5233795" y="3326822"/>
            <a:ext cx="943769" cy="931181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045725" y="4225735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65073" y="2419754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92622" y="3590152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808599" y="1820217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25" idx="0"/>
            <a:endCxn id="27" idx="4"/>
          </p:cNvCxnSpPr>
          <p:nvPr/>
        </p:nvCxnSpPr>
        <p:spPr>
          <a:xfrm flipV="1">
            <a:off x="5155894" y="2640092"/>
            <a:ext cx="919348" cy="1585643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7" idx="3"/>
            <a:endCxn id="28" idx="7"/>
          </p:cNvCxnSpPr>
          <p:nvPr/>
        </p:nvCxnSpPr>
        <p:spPr>
          <a:xfrm flipH="1">
            <a:off x="4980692" y="2607824"/>
            <a:ext cx="1016649" cy="1014596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8" idx="0"/>
            <a:endCxn id="30" idx="3"/>
          </p:cNvCxnSpPr>
          <p:nvPr/>
        </p:nvCxnSpPr>
        <p:spPr>
          <a:xfrm flipV="1">
            <a:off x="4902791" y="2008287"/>
            <a:ext cx="938076" cy="1581865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591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5" grpId="0" animBg="1"/>
      <p:bldP spid="27" grpId="0" animBg="1"/>
      <p:bldP spid="28" grpId="0" animBg="1"/>
      <p:bldP spid="3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Additive Increase, Additive Decrease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3053508" cy="5105400"/>
          </a:xfrm>
        </p:spPr>
        <p:txBody>
          <a:bodyPr/>
          <a:lstStyle/>
          <a:p>
            <a:r>
              <a:rPr lang="en-US" dirty="0" smtClean="0"/>
              <a:t>Stable</a:t>
            </a:r>
          </a:p>
          <a:p>
            <a:r>
              <a:rPr lang="en-US" dirty="0" smtClean="0"/>
              <a:t>But does not converge to fairness</a:t>
            </a:r>
            <a:endParaRPr lang="en-US" dirty="0"/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4993042" y="6108425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1 Throughput</a:t>
            </a:r>
            <a:endParaRPr lang="en-US" sz="2400" dirty="0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 rot="16200000">
            <a:off x="2765965" y="3783130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2 Throughput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347003" y="2071171"/>
            <a:ext cx="4037254" cy="403725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0" idx="0"/>
          </p:cNvCxnSpPr>
          <p:nvPr/>
        </p:nvCxnSpPr>
        <p:spPr>
          <a:xfrm flipV="1">
            <a:off x="4368102" y="2761688"/>
            <a:ext cx="3321671" cy="33467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4368099" y="6108425"/>
            <a:ext cx="42505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 flipV="1">
            <a:off x="4368102" y="1916935"/>
            <a:ext cx="0" cy="419149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145296" y="3138752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20" idx="3"/>
            <a:endCxn id="25" idx="7"/>
          </p:cNvCxnSpPr>
          <p:nvPr/>
        </p:nvCxnSpPr>
        <p:spPr>
          <a:xfrm flipH="1">
            <a:off x="5233795" y="3326822"/>
            <a:ext cx="943769" cy="931181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045725" y="4225735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25" idx="0"/>
            <a:endCxn id="20" idx="2"/>
          </p:cNvCxnSpPr>
          <p:nvPr/>
        </p:nvCxnSpPr>
        <p:spPr>
          <a:xfrm flipV="1">
            <a:off x="5155894" y="3248921"/>
            <a:ext cx="989402" cy="976814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3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5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Multiplicative Increase, Multiplicative Decrease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3053508" cy="5105400"/>
          </a:xfrm>
        </p:spPr>
        <p:txBody>
          <a:bodyPr/>
          <a:lstStyle/>
          <a:p>
            <a:r>
              <a:rPr lang="en-US" dirty="0" smtClean="0"/>
              <a:t>Stable</a:t>
            </a:r>
          </a:p>
          <a:p>
            <a:r>
              <a:rPr lang="en-US" dirty="0" smtClean="0"/>
              <a:t>But does not converge to fairness</a:t>
            </a:r>
            <a:endParaRPr lang="en-US" dirty="0"/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4993042" y="6108425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1 Throughput</a:t>
            </a:r>
            <a:endParaRPr lang="en-US" sz="2400" dirty="0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 rot="16200000">
            <a:off x="2765965" y="3783130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2 Throughput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347003" y="2071171"/>
            <a:ext cx="4037254" cy="403725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0" idx="0"/>
          </p:cNvCxnSpPr>
          <p:nvPr/>
        </p:nvCxnSpPr>
        <p:spPr>
          <a:xfrm flipV="1">
            <a:off x="4368102" y="2761688"/>
            <a:ext cx="3321671" cy="33467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4368099" y="6108425"/>
            <a:ext cx="42505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 flipV="1">
            <a:off x="4368102" y="1916935"/>
            <a:ext cx="0" cy="419149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784450" y="2451750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20" idx="4"/>
            <a:endCxn id="25" idx="7"/>
          </p:cNvCxnSpPr>
          <p:nvPr/>
        </p:nvCxnSpPr>
        <p:spPr>
          <a:xfrm flipH="1">
            <a:off x="5233795" y="2672088"/>
            <a:ext cx="660824" cy="1585915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045725" y="4225735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25" idx="0"/>
            <a:endCxn id="20" idx="3"/>
          </p:cNvCxnSpPr>
          <p:nvPr/>
        </p:nvCxnSpPr>
        <p:spPr>
          <a:xfrm flipV="1">
            <a:off x="5155894" y="2639820"/>
            <a:ext cx="660824" cy="1585915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930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Additive Increase, Multiplicative Decrease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3053508" cy="5105400"/>
          </a:xfrm>
        </p:spPr>
        <p:txBody>
          <a:bodyPr/>
          <a:lstStyle/>
          <a:p>
            <a:r>
              <a:rPr lang="en-US" dirty="0" smtClean="0"/>
              <a:t>Converges to stable and fair cycle</a:t>
            </a:r>
          </a:p>
          <a:p>
            <a:r>
              <a:rPr lang="en-US" dirty="0" smtClean="0"/>
              <a:t>Symmetric around </a:t>
            </a:r>
            <a:r>
              <a:rPr lang="en-US" i="1" dirty="0" smtClean="0"/>
              <a:t>y</a:t>
            </a:r>
            <a:r>
              <a:rPr lang="en-US" dirty="0" smtClean="0"/>
              <a:t>=</a:t>
            </a:r>
            <a:r>
              <a:rPr lang="en-US" i="1" dirty="0" smtClean="0"/>
              <a:t>x</a:t>
            </a:r>
            <a:endParaRPr lang="en-US" i="1" dirty="0"/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4993042" y="6108425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1 Throughput</a:t>
            </a:r>
            <a:endParaRPr lang="en-US" sz="2400" dirty="0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 rot="16200000">
            <a:off x="2765965" y="3783130"/>
            <a:ext cx="2745176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 smtClean="0"/>
              <a:t>Flow 2 Throughput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347003" y="2071171"/>
            <a:ext cx="4037254" cy="403725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0" idx="0"/>
          </p:cNvCxnSpPr>
          <p:nvPr/>
        </p:nvCxnSpPr>
        <p:spPr>
          <a:xfrm flipV="1">
            <a:off x="4368102" y="2761688"/>
            <a:ext cx="3321671" cy="33467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4368099" y="6108425"/>
            <a:ext cx="42505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 flipV="1">
            <a:off x="4368102" y="1916935"/>
            <a:ext cx="0" cy="419149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090211" y="3193837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30" idx="4"/>
            <a:endCxn id="28" idx="0"/>
          </p:cNvCxnSpPr>
          <p:nvPr/>
        </p:nvCxnSpPr>
        <p:spPr>
          <a:xfrm flipH="1">
            <a:off x="4902791" y="2040555"/>
            <a:ext cx="1015977" cy="1549597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5122844" y="4049463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65073" y="2419754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92622" y="3590152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808599" y="1820217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28" idx="7"/>
            <a:endCxn id="27" idx="3"/>
          </p:cNvCxnSpPr>
          <p:nvPr/>
        </p:nvCxnSpPr>
        <p:spPr>
          <a:xfrm flipV="1">
            <a:off x="4980692" y="2607824"/>
            <a:ext cx="1016649" cy="1014596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7" idx="4"/>
            <a:endCxn id="25" idx="0"/>
          </p:cNvCxnSpPr>
          <p:nvPr/>
        </p:nvCxnSpPr>
        <p:spPr>
          <a:xfrm flipH="1">
            <a:off x="5233013" y="2640092"/>
            <a:ext cx="842229" cy="1409371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5" idx="7"/>
            <a:endCxn id="20" idx="3"/>
          </p:cNvCxnSpPr>
          <p:nvPr/>
        </p:nvCxnSpPr>
        <p:spPr>
          <a:xfrm flipV="1">
            <a:off x="5310914" y="3381907"/>
            <a:ext cx="811565" cy="699824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449401" y="4459985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>
            <a:stCxn id="20" idx="4"/>
            <a:endCxn id="29" idx="0"/>
          </p:cNvCxnSpPr>
          <p:nvPr/>
        </p:nvCxnSpPr>
        <p:spPr>
          <a:xfrm flipH="1">
            <a:off x="5559570" y="3414175"/>
            <a:ext cx="640810" cy="104581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9" idx="7"/>
            <a:endCxn id="36" idx="3"/>
          </p:cNvCxnSpPr>
          <p:nvPr/>
        </p:nvCxnSpPr>
        <p:spPr>
          <a:xfrm flipV="1">
            <a:off x="5637471" y="3861893"/>
            <a:ext cx="748203" cy="63036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353406" y="3673823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 rot="16200000" flipV="1">
            <a:off x="7052997" y="4154217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>
            <a:stCxn id="40" idx="4"/>
            <a:endCxn id="39" idx="0"/>
          </p:cNvCxnSpPr>
          <p:nvPr/>
        </p:nvCxnSpPr>
        <p:spPr>
          <a:xfrm rot="16200000" flipH="1" flipV="1">
            <a:off x="7143830" y="4279188"/>
            <a:ext cx="1015977" cy="1549597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 rot="16200000" flipV="1">
            <a:off x="6197371" y="5121584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 rot="16200000" flipV="1">
            <a:off x="7827080" y="4279355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 rot="16200000" flipV="1">
            <a:off x="6656682" y="5451806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 rot="16200000" flipV="1">
            <a:off x="8426617" y="4435829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>
            <a:stCxn id="39" idx="7"/>
            <a:endCxn id="37" idx="3"/>
          </p:cNvCxnSpPr>
          <p:nvPr/>
        </p:nvCxnSpPr>
        <p:spPr>
          <a:xfrm rot="16200000">
            <a:off x="6843726" y="4468452"/>
            <a:ext cx="1016649" cy="1014596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7" idx="4"/>
            <a:endCxn id="34" idx="0"/>
          </p:cNvCxnSpPr>
          <p:nvPr/>
        </p:nvCxnSpPr>
        <p:spPr>
          <a:xfrm rot="16200000" flipH="1" flipV="1">
            <a:off x="6701280" y="4105953"/>
            <a:ext cx="842229" cy="1409371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4" idx="7"/>
            <a:endCxn id="24" idx="3"/>
          </p:cNvCxnSpPr>
          <p:nvPr/>
        </p:nvCxnSpPr>
        <p:spPr>
          <a:xfrm rot="16200000">
            <a:off x="6329571" y="4398158"/>
            <a:ext cx="811565" cy="699824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 rot="16200000" flipV="1">
            <a:off x="5786849" y="4795027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24" idx="4"/>
            <a:endCxn id="44" idx="0"/>
          </p:cNvCxnSpPr>
          <p:nvPr/>
        </p:nvCxnSpPr>
        <p:spPr>
          <a:xfrm rot="16200000" flipH="1" flipV="1">
            <a:off x="6209687" y="4061886"/>
            <a:ext cx="640810" cy="104581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4" idx="7"/>
            <a:endCxn id="47" idx="3"/>
          </p:cNvCxnSpPr>
          <p:nvPr/>
        </p:nvCxnSpPr>
        <p:spPr>
          <a:xfrm rot="16200000">
            <a:off x="5915997" y="4138014"/>
            <a:ext cx="748203" cy="630360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 rot="16200000" flipV="1">
            <a:off x="6573011" y="3891022"/>
            <a:ext cx="220338" cy="220338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69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20" grpId="0" animBg="1"/>
      <p:bldP spid="25" grpId="0" animBg="1"/>
      <p:bldP spid="27" grpId="0" animBg="1"/>
      <p:bldP spid="28" grpId="0" animBg="1"/>
      <p:bldP spid="29" grpId="0" animBg="1"/>
      <p:bldP spid="36" grpId="0" animBg="1"/>
      <p:bldP spid="24" grpId="0" animBg="1"/>
      <p:bldP spid="34" grpId="0" animBg="1"/>
      <p:bldP spid="37" grpId="0" animBg="1"/>
      <p:bldP spid="39" grpId="0" animBg="1"/>
      <p:bldP spid="40" grpId="0" animBg="1"/>
      <p:bldP spid="44" grpId="0" animBg="1"/>
      <p:bldP spid="4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Congestion Control</a:t>
            </a:r>
            <a:endParaRPr lang="en-US" dirty="0"/>
          </a:p>
        </p:txBody>
      </p:sp>
      <p:sp>
        <p:nvSpPr>
          <p:cNvPr id="65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Maintains three variables:</a:t>
            </a:r>
          </a:p>
          <a:p>
            <a:pPr lvl="1"/>
            <a:r>
              <a:rPr lang="en-US" i="1" dirty="0" err="1" smtClean="0"/>
              <a:t>cwnd</a:t>
            </a:r>
            <a:r>
              <a:rPr lang="en-US" dirty="0" smtClean="0"/>
              <a:t>:  congestion window</a:t>
            </a:r>
          </a:p>
          <a:p>
            <a:pPr lvl="1"/>
            <a:r>
              <a:rPr lang="en-US" i="1" dirty="0" err="1" smtClean="0"/>
              <a:t>adv_wnd</a:t>
            </a:r>
            <a:r>
              <a:rPr lang="en-US" dirty="0" smtClean="0"/>
              <a:t>: receiver advertised window </a:t>
            </a:r>
          </a:p>
          <a:p>
            <a:pPr lvl="1"/>
            <a:r>
              <a:rPr lang="en-US" i="1" dirty="0" err="1" smtClean="0"/>
              <a:t>ssthresh</a:t>
            </a:r>
            <a:r>
              <a:rPr lang="en-US" dirty="0" smtClean="0"/>
              <a:t>:  threshold size (used to update </a:t>
            </a:r>
            <a:r>
              <a:rPr lang="en-US" i="1" dirty="0" err="1" smtClean="0"/>
              <a:t>cwnd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For sending, use: </a:t>
            </a:r>
            <a:r>
              <a:rPr lang="en-US" i="1" dirty="0" err="1" smtClean="0"/>
              <a:t>wnd</a:t>
            </a:r>
            <a:r>
              <a:rPr lang="en-US" dirty="0" smtClean="0"/>
              <a:t> = </a:t>
            </a:r>
            <a:r>
              <a:rPr lang="en-US" i="1" dirty="0" smtClean="0"/>
              <a:t>min(</a:t>
            </a:r>
            <a:r>
              <a:rPr lang="en-US" i="1" dirty="0" err="1" smtClean="0"/>
              <a:t>cwnd</a:t>
            </a:r>
            <a:r>
              <a:rPr lang="en-US" i="1" dirty="0" smtClean="0"/>
              <a:t>, </a:t>
            </a:r>
            <a:r>
              <a:rPr lang="en-US" i="1" dirty="0" err="1" smtClean="0"/>
              <a:t>adv_wnd</a:t>
            </a:r>
            <a:r>
              <a:rPr lang="en-US" dirty="0" smtClean="0"/>
              <a:t>)</a:t>
            </a:r>
          </a:p>
          <a:p>
            <a:r>
              <a:rPr lang="en-US" dirty="0" smtClean="0"/>
              <a:t>Two phases of congestion control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Slow start (</a:t>
            </a:r>
            <a:r>
              <a:rPr lang="en-US" i="1" dirty="0" err="1" smtClean="0"/>
              <a:t>cwnd</a:t>
            </a:r>
            <a:r>
              <a:rPr lang="en-US" dirty="0" smtClean="0"/>
              <a:t> &lt; </a:t>
            </a:r>
            <a:r>
              <a:rPr lang="en-US" i="1" dirty="0" err="1" smtClean="0"/>
              <a:t>ssthresh</a:t>
            </a:r>
            <a:r>
              <a:rPr lang="en-US" dirty="0" smtClean="0"/>
              <a:t>)</a:t>
            </a:r>
          </a:p>
          <a:p>
            <a:pPr marL="1154430" lvl="2" indent="-514350"/>
            <a:r>
              <a:rPr lang="en-US" dirty="0" smtClean="0"/>
              <a:t>Probe for bottleneck bandwidth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Congestion avoidance (</a:t>
            </a:r>
            <a:r>
              <a:rPr lang="en-US" i="1" dirty="0" err="1" smtClean="0"/>
              <a:t>cwnd</a:t>
            </a:r>
            <a:r>
              <a:rPr lang="en-US" dirty="0" smtClean="0"/>
              <a:t> &gt;= </a:t>
            </a:r>
            <a:r>
              <a:rPr lang="en-US" i="1" dirty="0" err="1" smtClean="0"/>
              <a:t>ssthresh</a:t>
            </a:r>
            <a:r>
              <a:rPr lang="en-US" dirty="0" smtClean="0"/>
              <a:t>)</a:t>
            </a:r>
          </a:p>
          <a:p>
            <a:pPr marL="1154430" lvl="2" indent="-514350"/>
            <a:r>
              <a:rPr lang="en-US" dirty="0" smtClean="0"/>
              <a:t>AIMD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382000" y="6356350"/>
            <a:ext cx="7620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fld id="{E69AC99F-0E86-43C9-AB90-FE1161A07387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918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5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5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5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5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5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Slow Start</a:t>
            </a:r>
            <a:endParaRPr lang="en-US" dirty="0"/>
          </a:p>
        </p:txBody>
      </p:sp>
      <p:sp>
        <p:nvSpPr>
          <p:cNvPr id="66048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6887378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Goal: reach knee quickly</a:t>
            </a:r>
          </a:p>
          <a:p>
            <a:r>
              <a:rPr lang="en-US" dirty="0" smtClean="0"/>
              <a:t>Upon starting (or restarting) a connection</a:t>
            </a:r>
          </a:p>
          <a:p>
            <a:pPr lvl="1"/>
            <a:r>
              <a:rPr lang="en-US" i="1" dirty="0" err="1" smtClean="0"/>
              <a:t>cwnd</a:t>
            </a:r>
            <a:r>
              <a:rPr lang="en-US" dirty="0" smtClean="0"/>
              <a:t> =1</a:t>
            </a:r>
          </a:p>
          <a:p>
            <a:pPr lvl="1"/>
            <a:r>
              <a:rPr lang="en-US" i="1" dirty="0" err="1"/>
              <a:t>s</a:t>
            </a:r>
            <a:r>
              <a:rPr lang="en-US" i="1" dirty="0" err="1" smtClean="0"/>
              <a:t>sthresh</a:t>
            </a:r>
            <a:r>
              <a:rPr lang="en-US" dirty="0" smtClean="0"/>
              <a:t> = </a:t>
            </a:r>
            <a:r>
              <a:rPr lang="en-US" i="1" dirty="0" err="1" smtClean="0"/>
              <a:t>adv_wnd</a:t>
            </a:r>
            <a:endParaRPr lang="en-US" i="1" dirty="0" smtClean="0"/>
          </a:p>
          <a:p>
            <a:pPr lvl="1"/>
            <a:r>
              <a:rPr lang="en-US" dirty="0" smtClean="0"/>
              <a:t>Each time a segment is </a:t>
            </a:r>
            <a:r>
              <a:rPr lang="en-US" dirty="0" err="1" smtClean="0"/>
              <a:t>ACKed</a:t>
            </a:r>
            <a:r>
              <a:rPr lang="en-US" dirty="0" smtClean="0"/>
              <a:t>, </a:t>
            </a:r>
            <a:r>
              <a:rPr lang="en-US" i="1" dirty="0" err="1" smtClean="0"/>
              <a:t>cwnd</a:t>
            </a:r>
            <a:r>
              <a:rPr lang="en-US" dirty="0" smtClean="0"/>
              <a:t>++</a:t>
            </a:r>
          </a:p>
          <a:p>
            <a:r>
              <a:rPr lang="en-US" dirty="0" smtClean="0"/>
              <a:t>Continues until…</a:t>
            </a:r>
          </a:p>
          <a:p>
            <a:pPr lvl="1"/>
            <a:r>
              <a:rPr lang="en-US" i="1" dirty="0" err="1" smtClean="0"/>
              <a:t>ssthresh</a:t>
            </a:r>
            <a:r>
              <a:rPr lang="en-US" dirty="0" smtClean="0"/>
              <a:t> is reached</a:t>
            </a:r>
          </a:p>
          <a:p>
            <a:pPr lvl="1"/>
            <a:r>
              <a:rPr lang="en-US" dirty="0" smtClean="0"/>
              <a:t>Or a packet is lost</a:t>
            </a:r>
          </a:p>
          <a:p>
            <a:r>
              <a:rPr lang="en-US" dirty="0" smtClean="0"/>
              <a:t>Slow Start is not actually slow</a:t>
            </a:r>
          </a:p>
          <a:p>
            <a:pPr lvl="1"/>
            <a:r>
              <a:rPr lang="en-US" i="1" dirty="0" err="1" smtClean="0"/>
              <a:t>cwnd</a:t>
            </a:r>
            <a:r>
              <a:rPr lang="en-US" dirty="0" smtClean="0"/>
              <a:t> increases exponentially</a:t>
            </a:r>
            <a:endParaRPr lang="en-US" i="1" dirty="0">
              <a:solidFill>
                <a:schemeClr val="folHlink"/>
              </a:solidFill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948085" y="1557341"/>
            <a:ext cx="2975337" cy="2255768"/>
            <a:chOff x="5553375" y="1359038"/>
            <a:chExt cx="3721084" cy="2821162"/>
          </a:xfrm>
        </p:grpSpPr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6150259" y="1968500"/>
              <a:ext cx="2514600" cy="1771650"/>
            </a:xfrm>
            <a:custGeom>
              <a:avLst/>
              <a:gdLst/>
              <a:ahLst/>
              <a:cxnLst>
                <a:cxn ang="0">
                  <a:pos x="0" y="1212"/>
                </a:cxn>
                <a:cxn ang="0">
                  <a:pos x="0" y="1170"/>
                </a:cxn>
                <a:cxn ang="0">
                  <a:pos x="96" y="768"/>
                </a:cxn>
                <a:cxn ang="0">
                  <a:pos x="240" y="480"/>
                </a:cxn>
                <a:cxn ang="0">
                  <a:pos x="480" y="192"/>
                </a:cxn>
                <a:cxn ang="0">
                  <a:pos x="816" y="48"/>
                </a:cxn>
                <a:cxn ang="0">
                  <a:pos x="1104" y="0"/>
                </a:cxn>
                <a:cxn ang="0">
                  <a:pos x="1344" y="0"/>
                </a:cxn>
                <a:cxn ang="0">
                  <a:pos x="1392" y="480"/>
                </a:cxn>
                <a:cxn ang="0">
                  <a:pos x="1488" y="1008"/>
                </a:cxn>
                <a:cxn ang="0">
                  <a:pos x="1536" y="1152"/>
                </a:cxn>
                <a:cxn ang="0">
                  <a:pos x="1584" y="1200"/>
                </a:cxn>
              </a:cxnLst>
              <a:rect l="0" t="0" r="r" b="b"/>
              <a:pathLst>
                <a:path w="1584" h="1212">
                  <a:moveTo>
                    <a:pt x="0" y="1212"/>
                  </a:moveTo>
                  <a:cubicBezTo>
                    <a:pt x="0" y="1198"/>
                    <a:pt x="0" y="1184"/>
                    <a:pt x="0" y="1170"/>
                  </a:cubicBezTo>
                  <a:lnTo>
                    <a:pt x="96" y="768"/>
                  </a:lnTo>
                  <a:lnTo>
                    <a:pt x="240" y="480"/>
                  </a:lnTo>
                  <a:lnTo>
                    <a:pt x="480" y="192"/>
                  </a:lnTo>
                  <a:lnTo>
                    <a:pt x="816" y="48"/>
                  </a:lnTo>
                  <a:lnTo>
                    <a:pt x="1104" y="0"/>
                  </a:lnTo>
                  <a:lnTo>
                    <a:pt x="1344" y="0"/>
                  </a:lnTo>
                  <a:lnTo>
                    <a:pt x="1392" y="480"/>
                  </a:lnTo>
                  <a:lnTo>
                    <a:pt x="1488" y="1008"/>
                  </a:lnTo>
                  <a:lnTo>
                    <a:pt x="1536" y="1152"/>
                  </a:lnTo>
                  <a:lnTo>
                    <a:pt x="1584" y="1200"/>
                  </a:lnTo>
                </a:path>
              </a:pathLst>
            </a:custGeom>
            <a:noFill/>
            <a:ln w="5715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 flipH="1" flipV="1">
              <a:off x="6150259" y="1816100"/>
              <a:ext cx="0" cy="1905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6150259" y="3721100"/>
              <a:ext cx="31242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8283859" y="1816100"/>
              <a:ext cx="0" cy="2057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6912259" y="1816100"/>
              <a:ext cx="0" cy="2057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6912259" y="1968500"/>
              <a:ext cx="1371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8"/>
            <p:cNvSpPr txBox="1">
              <a:spLocks noChangeArrowheads="1"/>
            </p:cNvSpPr>
            <p:nvPr/>
          </p:nvSpPr>
          <p:spPr bwMode="auto">
            <a:xfrm>
              <a:off x="7195273" y="3721100"/>
              <a:ext cx="868829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vert="horz" wrap="none" lIns="90488" tIns="44450" rIns="90488" bIns="44450" numCol="1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Load</a:t>
              </a:r>
            </a:p>
          </p:txBody>
        </p:sp>
        <p:sp>
          <p:nvSpPr>
            <p:cNvPr id="14" name="Text Box 19"/>
            <p:cNvSpPr txBox="1">
              <a:spLocks noChangeArrowheads="1"/>
            </p:cNvSpPr>
            <p:nvPr/>
          </p:nvSpPr>
          <p:spPr bwMode="auto">
            <a:xfrm rot="16200000">
              <a:off x="5100846" y="2773282"/>
              <a:ext cx="1364157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vert="horz" wrap="none" lIns="90488" tIns="44450" rIns="90488" bIns="44450" numCol="1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 err="1" smtClean="0"/>
                <a:t>Goodput</a:t>
              </a:r>
              <a:endParaRPr lang="en-US" sz="2400" dirty="0"/>
            </a:p>
          </p:txBody>
        </p:sp>
        <p:sp>
          <p:nvSpPr>
            <p:cNvPr id="15" name="Text Box 21"/>
            <p:cNvSpPr txBox="1">
              <a:spLocks noChangeArrowheads="1"/>
            </p:cNvSpPr>
            <p:nvPr/>
          </p:nvSpPr>
          <p:spPr bwMode="auto">
            <a:xfrm>
              <a:off x="6425162" y="1359038"/>
              <a:ext cx="902491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vert="horz" wrap="none" lIns="90488" tIns="44450" rIns="90488" bIns="44450" numCol="1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 smtClean="0"/>
                <a:t>Knee</a:t>
              </a:r>
              <a:endParaRPr lang="en-US" sz="2400" dirty="0"/>
            </a:p>
          </p:txBody>
        </p:sp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7957101" y="1359038"/>
              <a:ext cx="707759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vert="horz" wrap="none" lIns="90488" tIns="44450" rIns="90488" bIns="44450" numCol="1" anchor="t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 smtClean="0"/>
                <a:t>Cliff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81668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6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6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6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6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6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6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Slow Start Example</a:t>
            </a:r>
            <a:endParaRPr lang="en-US" dirty="0"/>
          </a:p>
        </p:txBody>
      </p:sp>
      <p:sp>
        <p:nvSpPr>
          <p:cNvPr id="5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6401302" y="2363033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6401302" y="3601234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6401302" y="3879234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6390774" y="5108073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6390774" y="5398082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6316238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8751177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6401302" y="1768511"/>
            <a:ext cx="2290108" cy="552330"/>
            <a:chOff x="2850395" y="3694550"/>
            <a:chExt cx="4810245" cy="552330"/>
          </a:xfrm>
        </p:grpSpPr>
        <p:cxnSp>
          <p:nvCxnSpPr>
            <p:cNvPr id="61" name="Straight Arrow Connector 60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1</a:t>
              </a:r>
              <a:endParaRPr lang="en-US" sz="2400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401302" y="2979872"/>
            <a:ext cx="2290108" cy="552330"/>
            <a:chOff x="2850395" y="3694550"/>
            <a:chExt cx="4810245" cy="552330"/>
          </a:xfrm>
        </p:grpSpPr>
        <p:cxnSp>
          <p:nvCxnSpPr>
            <p:cNvPr id="70" name="Straight Arrow Connector 69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2</a:t>
              </a:r>
              <a:endParaRPr lang="en-US" sz="2400" dirty="0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401302" y="3252322"/>
            <a:ext cx="2290108" cy="552330"/>
            <a:chOff x="2850395" y="3694550"/>
            <a:chExt cx="4810245" cy="552330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401302" y="4484072"/>
            <a:ext cx="2290108" cy="552330"/>
            <a:chOff x="2850395" y="3694550"/>
            <a:chExt cx="4810245" cy="552330"/>
          </a:xfrm>
        </p:grpSpPr>
        <p:cxnSp>
          <p:nvCxnSpPr>
            <p:cNvPr id="79" name="Straight Arrow Connector 78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6390774" y="4776343"/>
            <a:ext cx="2290108" cy="552330"/>
            <a:chOff x="2850395" y="3694550"/>
            <a:chExt cx="4810245" cy="552330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6403679" y="5041078"/>
            <a:ext cx="2290108" cy="552330"/>
            <a:chOff x="2850395" y="3694550"/>
            <a:chExt cx="4810245" cy="552330"/>
          </a:xfrm>
        </p:grpSpPr>
        <p:cxnSp>
          <p:nvCxnSpPr>
            <p:cNvPr id="86" name="Straight Arrow Connector 85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6390393" y="5316162"/>
            <a:ext cx="2290108" cy="552330"/>
            <a:chOff x="2850395" y="3694550"/>
            <a:chExt cx="4810245" cy="552330"/>
          </a:xfrm>
        </p:grpSpPr>
        <p:cxnSp>
          <p:nvCxnSpPr>
            <p:cNvPr id="89" name="Straight Arrow Connector 88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7</a:t>
              </a:r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H="1">
            <a:off x="6378963" y="5672337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H="1">
            <a:off x="6378963" y="5945827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789170" y="1551200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1</a:t>
            </a:r>
            <a:endParaRPr lang="en-US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4789170" y="2888683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2</a:t>
            </a:r>
            <a:endParaRPr lang="en-US" sz="2400" dirty="0"/>
          </a:p>
        </p:txBody>
      </p:sp>
      <p:sp>
        <p:nvSpPr>
          <p:cNvPr id="94" name="TextBox 93"/>
          <p:cNvSpPr txBox="1"/>
          <p:nvPr/>
        </p:nvSpPr>
        <p:spPr>
          <a:xfrm>
            <a:off x="4789170" y="4391284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4</a:t>
            </a:r>
            <a:endParaRPr lang="en-US" sz="2400" dirty="0"/>
          </a:p>
        </p:txBody>
      </p:sp>
      <p:sp>
        <p:nvSpPr>
          <p:cNvPr id="98" name="TextBox 97"/>
          <p:cNvSpPr txBox="1"/>
          <p:nvPr/>
        </p:nvSpPr>
        <p:spPr>
          <a:xfrm>
            <a:off x="4789170" y="6325985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8</a:t>
            </a:r>
            <a:endParaRPr lang="en-US" sz="2400" dirty="0"/>
          </a:p>
        </p:txBody>
      </p:sp>
      <p:sp>
        <p:nvSpPr>
          <p:cNvPr id="99" name="Content Placeholder 3"/>
          <p:cNvSpPr txBox="1">
            <a:spLocks/>
          </p:cNvSpPr>
          <p:nvPr/>
        </p:nvSpPr>
        <p:spPr>
          <a:xfrm>
            <a:off x="152400" y="1782032"/>
            <a:ext cx="4221296" cy="49235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err="1" smtClean="0"/>
              <a:t>cwnd</a:t>
            </a:r>
            <a:r>
              <a:rPr lang="en-US" dirty="0" smtClean="0"/>
              <a:t> grows rapidly</a:t>
            </a:r>
          </a:p>
          <a:p>
            <a:r>
              <a:rPr lang="en-US" dirty="0" smtClean="0"/>
              <a:t>Slows down when…</a:t>
            </a:r>
          </a:p>
          <a:p>
            <a:pPr lvl="1"/>
            <a:r>
              <a:rPr lang="en-US" i="1" dirty="0" err="1" smtClean="0"/>
              <a:t>cwnd</a:t>
            </a:r>
            <a:r>
              <a:rPr lang="en-US" i="1" dirty="0" smtClean="0"/>
              <a:t> &gt;= </a:t>
            </a:r>
            <a:r>
              <a:rPr lang="en-US" i="1" dirty="0" err="1" smtClean="0"/>
              <a:t>ssthresh</a:t>
            </a:r>
            <a:endParaRPr lang="en-US" i="1" dirty="0" smtClean="0"/>
          </a:p>
          <a:p>
            <a:pPr lvl="1"/>
            <a:r>
              <a:rPr lang="en-US" dirty="0" smtClean="0"/>
              <a:t>Or a packet drops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350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  <p:bldP spid="98" grpId="0"/>
      <p:bldP spid="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Demultiplexing</a:t>
            </a:r>
            <a:r>
              <a:rPr lang="en-US" dirty="0" smtClean="0"/>
              <a:t> Traffic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6092190"/>
            <a:ext cx="8839200" cy="6134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Endpoints identified by </a:t>
            </a:r>
            <a:r>
              <a:rPr lang="en-US" sz="2400" i="1" dirty="0" smtClean="0"/>
              <a:t>&lt;</a:t>
            </a:r>
            <a:r>
              <a:rPr lang="en-US" sz="2400" i="1" dirty="0" err="1" smtClean="0"/>
              <a:t>src_ip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src_port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dest_ip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dest_port</a:t>
            </a:r>
            <a:r>
              <a:rPr lang="en-US" sz="2400" i="1" dirty="0" smtClean="0"/>
              <a:t>&gt;</a:t>
            </a:r>
            <a:endParaRPr lang="en-US" sz="2400" i="1" dirty="0"/>
          </a:p>
        </p:txBody>
      </p:sp>
      <p:pic>
        <p:nvPicPr>
          <p:cNvPr id="5" name="Picture 3" descr="C:\Users\t0ph3r\Documents\CS 4700\assets\Chrome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084" y="2045452"/>
            <a:ext cx="883738" cy="88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t0ph3r\Documents\CS 4700\assets\Thunderbird-300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625" y="2060832"/>
            <a:ext cx="852978" cy="85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5" descr="C:\Users\t0ph3r\Documents\CS 4700\assets\skyp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332" y="2008007"/>
            <a:ext cx="958629" cy="958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5" descr="C:\Users\t0ph3r\Documents\CS 4700\assets\skyp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442" y="2008007"/>
            <a:ext cx="958629" cy="958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t0ph3r\Documents\CS 4700\assets\Chrome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413" y="2045452"/>
            <a:ext cx="883738" cy="88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:\Users\t0ph3r\Documents\CS 4700\assets\Thunderbird-300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954" y="2060832"/>
            <a:ext cx="852978" cy="85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Users\t0ph3r\Documents\CS 4700\assets\Thunderbird-300x3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354" y="2060832"/>
            <a:ext cx="852978" cy="85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ontent Placeholder 2"/>
          <p:cNvSpPr txBox="1">
            <a:spLocks/>
          </p:cNvSpPr>
          <p:nvPr/>
        </p:nvSpPr>
        <p:spPr>
          <a:xfrm>
            <a:off x="95083" y="4533470"/>
            <a:ext cx="1890664" cy="4409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dirty="0" smtClean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94799" y="3414078"/>
            <a:ext cx="1890095" cy="454084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dirty="0" smtClean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95083" y="2266670"/>
            <a:ext cx="1890664" cy="441302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dirty="0" smtClean="0">
                <a:solidFill>
                  <a:schemeClr val="bg1"/>
                </a:solidFill>
              </a:rPr>
              <a:t>Application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4114800" y="1627780"/>
            <a:ext cx="0" cy="3732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067550" y="1627780"/>
            <a:ext cx="0" cy="3732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20" idx="0"/>
            <a:endCxn id="5" idx="2"/>
          </p:cNvCxnSpPr>
          <p:nvPr/>
        </p:nvCxnSpPr>
        <p:spPr>
          <a:xfrm rot="16200000" flipV="1">
            <a:off x="2439767" y="3143377"/>
            <a:ext cx="431895" cy="3522"/>
          </a:xfrm>
          <a:prstGeom prst="curvedConnector3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20" idx="2"/>
            <a:endCxn id="28" idx="1"/>
          </p:cNvCxnSpPr>
          <p:nvPr/>
        </p:nvCxnSpPr>
        <p:spPr>
          <a:xfrm rot="16200000" flipH="1">
            <a:off x="2450648" y="4127981"/>
            <a:ext cx="646912" cy="233259"/>
          </a:xfrm>
          <a:prstGeom prst="curvedConnector3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urved Connector 52"/>
          <p:cNvCxnSpPr>
            <a:stCxn id="21" idx="2"/>
            <a:endCxn id="28" idx="7"/>
          </p:cNvCxnSpPr>
          <p:nvPr/>
        </p:nvCxnSpPr>
        <p:spPr>
          <a:xfrm rot="5400000">
            <a:off x="3059359" y="4124312"/>
            <a:ext cx="646912" cy="240598"/>
          </a:xfrm>
          <a:prstGeom prst="curvedConnector3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urved Connector 55"/>
          <p:cNvCxnSpPr>
            <a:stCxn id="21" idx="0"/>
            <a:endCxn id="6" idx="2"/>
          </p:cNvCxnSpPr>
          <p:nvPr/>
        </p:nvCxnSpPr>
        <p:spPr>
          <a:xfrm rot="5400000" flipH="1" flipV="1">
            <a:off x="3279477" y="3137448"/>
            <a:ext cx="447275" cy="12700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urved Connector 58"/>
          <p:cNvCxnSpPr>
            <a:stCxn id="22" idx="0"/>
            <a:endCxn id="14" idx="2"/>
          </p:cNvCxnSpPr>
          <p:nvPr/>
        </p:nvCxnSpPr>
        <p:spPr>
          <a:xfrm rot="5400000" flipH="1" flipV="1">
            <a:off x="4510335" y="3145138"/>
            <a:ext cx="431895" cy="127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/>
          <p:nvPr/>
        </p:nvCxnSpPr>
        <p:spPr>
          <a:xfrm rot="5400000" flipH="1" flipV="1">
            <a:off x="5235745" y="3135687"/>
            <a:ext cx="447275" cy="3522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urved Connector 64"/>
          <p:cNvCxnSpPr>
            <a:stCxn id="26" idx="0"/>
            <a:endCxn id="13" idx="2"/>
          </p:cNvCxnSpPr>
          <p:nvPr/>
        </p:nvCxnSpPr>
        <p:spPr>
          <a:xfrm rot="5400000" flipH="1" flipV="1">
            <a:off x="6230532" y="3163861"/>
            <a:ext cx="394449" cy="1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stCxn id="24" idx="0"/>
            <a:endCxn id="16" idx="2"/>
          </p:cNvCxnSpPr>
          <p:nvPr/>
        </p:nvCxnSpPr>
        <p:spPr>
          <a:xfrm rot="5400000" flipH="1" flipV="1">
            <a:off x="7466206" y="3137448"/>
            <a:ext cx="447275" cy="127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urved Connector 70"/>
          <p:cNvCxnSpPr>
            <a:endCxn id="11" idx="2"/>
          </p:cNvCxnSpPr>
          <p:nvPr/>
        </p:nvCxnSpPr>
        <p:spPr>
          <a:xfrm rot="5400000" flipH="1" flipV="1">
            <a:off x="8331853" y="3230431"/>
            <a:ext cx="527589" cy="127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urved Connector 73"/>
          <p:cNvCxnSpPr>
            <a:stCxn id="22" idx="2"/>
            <a:endCxn id="29" idx="1"/>
          </p:cNvCxnSpPr>
          <p:nvPr/>
        </p:nvCxnSpPr>
        <p:spPr>
          <a:xfrm rot="16200000" flipH="1">
            <a:off x="4741272" y="3906164"/>
            <a:ext cx="646912" cy="676893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/>
          <p:nvPr/>
        </p:nvCxnSpPr>
        <p:spPr>
          <a:xfrm rot="16200000" flipH="1">
            <a:off x="5215527" y="4197538"/>
            <a:ext cx="569913" cy="17145"/>
          </a:xfrm>
          <a:prstGeom prst="curvedConnector3">
            <a:avLst>
              <a:gd name="adj1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>
            <a:stCxn id="25" idx="2"/>
            <a:endCxn id="30" idx="7"/>
          </p:cNvCxnSpPr>
          <p:nvPr/>
        </p:nvCxnSpPr>
        <p:spPr>
          <a:xfrm rot="5400000">
            <a:off x="8095397" y="4127982"/>
            <a:ext cx="646912" cy="233259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24" idx="2"/>
            <a:endCxn id="30" idx="1"/>
          </p:cNvCxnSpPr>
          <p:nvPr/>
        </p:nvCxnSpPr>
        <p:spPr>
          <a:xfrm rot="16200000" flipH="1">
            <a:off x="7486686" y="4124312"/>
            <a:ext cx="646912" cy="240598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urved Connector 85"/>
          <p:cNvCxnSpPr>
            <a:stCxn id="26" idx="2"/>
            <a:endCxn id="29" idx="7"/>
          </p:cNvCxnSpPr>
          <p:nvPr/>
        </p:nvCxnSpPr>
        <p:spPr>
          <a:xfrm rot="5400000">
            <a:off x="5777901" y="3918212"/>
            <a:ext cx="646912" cy="652799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103"/>
          <p:cNvCxnSpPr/>
          <p:nvPr/>
        </p:nvCxnSpPr>
        <p:spPr>
          <a:xfrm rot="5400000">
            <a:off x="5365069" y="4198490"/>
            <a:ext cx="569914" cy="127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urved Connector 105"/>
          <p:cNvCxnSpPr/>
          <p:nvPr/>
        </p:nvCxnSpPr>
        <p:spPr>
          <a:xfrm rot="5400000" flipH="1" flipV="1">
            <a:off x="5491015" y="3139497"/>
            <a:ext cx="447275" cy="3522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377440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P1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3223079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P2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4446247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P3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5291886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P4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7409808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P6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8255447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P7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6147721" y="3361085"/>
            <a:ext cx="560070" cy="56007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P5</a:t>
            </a:r>
            <a:endParaRPr lang="en-US" sz="2400" dirty="0"/>
          </a:p>
        </p:txBody>
      </p:sp>
      <p:sp>
        <p:nvSpPr>
          <p:cNvPr id="28" name="Oval 27"/>
          <p:cNvSpPr/>
          <p:nvPr/>
        </p:nvSpPr>
        <p:spPr>
          <a:xfrm>
            <a:off x="2813735" y="4491068"/>
            <a:ext cx="525780" cy="52578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853442" y="4491068"/>
            <a:ext cx="525780" cy="52578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Curved Connector 46"/>
          <p:cNvCxnSpPr>
            <a:stCxn id="28" idx="3"/>
            <a:endCxn id="29" idx="3"/>
          </p:cNvCxnSpPr>
          <p:nvPr/>
        </p:nvCxnSpPr>
        <p:spPr>
          <a:xfrm rot="16200000" flipH="1">
            <a:off x="4146954" y="3683628"/>
            <a:ext cx="12700" cy="2512441"/>
          </a:xfrm>
          <a:prstGeom prst="curvedConnector3">
            <a:avLst>
              <a:gd name="adj1" fmla="val 5376291"/>
            </a:avLst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28" idx="5"/>
          </p:cNvCxnSpPr>
          <p:nvPr/>
        </p:nvCxnSpPr>
        <p:spPr>
          <a:xfrm rot="5400000" flipH="1" flipV="1">
            <a:off x="4333309" y="3764100"/>
            <a:ext cx="104956" cy="2246542"/>
          </a:xfrm>
          <a:prstGeom prst="curvedConnector4">
            <a:avLst>
              <a:gd name="adj1" fmla="val -816771"/>
              <a:gd name="adj2" fmla="val 100048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urved Connector 88"/>
          <p:cNvCxnSpPr>
            <a:stCxn id="30" idx="5"/>
            <a:endCxn id="29" idx="5"/>
          </p:cNvCxnSpPr>
          <p:nvPr/>
        </p:nvCxnSpPr>
        <p:spPr>
          <a:xfrm rot="5400000">
            <a:off x="7038590" y="3676216"/>
            <a:ext cx="12700" cy="2527266"/>
          </a:xfrm>
          <a:prstGeom prst="curvedConnector3">
            <a:avLst>
              <a:gd name="adj1" fmla="val 5286291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urved Connector 92"/>
          <p:cNvCxnSpPr>
            <a:stCxn id="30" idx="3"/>
          </p:cNvCxnSpPr>
          <p:nvPr/>
        </p:nvCxnSpPr>
        <p:spPr>
          <a:xfrm rot="5400000" flipH="1">
            <a:off x="6740931" y="3750339"/>
            <a:ext cx="104956" cy="2274065"/>
          </a:xfrm>
          <a:prstGeom prst="curvedConnector4">
            <a:avLst>
              <a:gd name="adj1" fmla="val -816771"/>
              <a:gd name="adj2" fmla="val 98437"/>
            </a:avLst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326176" y="4491068"/>
            <a:ext cx="525780" cy="52578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2539415" y="1588564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Host 1</a:t>
            </a:r>
            <a:endParaRPr lang="en-US" sz="2400" dirty="0"/>
          </a:p>
        </p:txBody>
      </p:sp>
      <p:sp>
        <p:nvSpPr>
          <p:cNvPr id="114" name="TextBox 113"/>
          <p:cNvSpPr txBox="1"/>
          <p:nvPr/>
        </p:nvSpPr>
        <p:spPr>
          <a:xfrm>
            <a:off x="5051899" y="1588564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Host 2</a:t>
            </a:r>
            <a:endParaRPr lang="en-US" sz="2400" dirty="0"/>
          </a:p>
        </p:txBody>
      </p:sp>
      <p:sp>
        <p:nvSpPr>
          <p:cNvPr id="115" name="TextBox 114"/>
          <p:cNvSpPr txBox="1"/>
          <p:nvPr/>
        </p:nvSpPr>
        <p:spPr>
          <a:xfrm>
            <a:off x="7579165" y="1588564"/>
            <a:ext cx="1074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Host 3</a:t>
            </a:r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 flipH="1">
            <a:off x="5241492" y="1708759"/>
            <a:ext cx="2918293" cy="1384995"/>
            <a:chOff x="1219200" y="4876799"/>
            <a:chExt cx="5181605" cy="1591091"/>
          </a:xfrm>
        </p:grpSpPr>
        <p:sp>
          <p:nvSpPr>
            <p:cNvPr id="9" name="Rectangular Callout 8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33822"/>
                <a:gd name="adj2" fmla="val 9245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19205" y="5041929"/>
              <a:ext cx="5181600" cy="1425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Unique port for each applicatio</a:t>
              </a:r>
              <a:r>
                <a:rPr lang="en-US" sz="2800" kern="0" dirty="0">
                  <a:solidFill>
                    <a:sysClr val="window" lastClr="FFFFFF"/>
                  </a:solidFill>
                </a:rPr>
                <a:t>n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 flipH="1">
            <a:off x="5706765" y="2487321"/>
            <a:ext cx="2918293" cy="1508561"/>
            <a:chOff x="1219200" y="4876799"/>
            <a:chExt cx="5181605" cy="1384995"/>
          </a:xfrm>
        </p:grpSpPr>
        <p:sp>
          <p:nvSpPr>
            <p:cNvPr id="118" name="Rectangular Callout 117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33822"/>
                <a:gd name="adj2" fmla="val 9245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219205" y="4915498"/>
              <a:ext cx="5181600" cy="1178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Applications share the same network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 flipH="1">
            <a:off x="975051" y="854877"/>
            <a:ext cx="3802031" cy="1508561"/>
            <a:chOff x="1219200" y="4876799"/>
            <a:chExt cx="5181605" cy="1384995"/>
          </a:xfrm>
        </p:grpSpPr>
        <p:sp>
          <p:nvSpPr>
            <p:cNvPr id="121" name="Rectangular Callout 120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65087"/>
                <a:gd name="adj2" fmla="val 12124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219205" y="4915498"/>
              <a:ext cx="5181600" cy="1271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Server</a:t>
              </a:r>
              <a:r>
                <a:rPr kumimoji="0" lang="en-US" sz="2800" b="0" i="0" u="none" strike="noStrike" kern="0" cap="none" spc="0" normalizeH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 applications communicate with multiple clients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8277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30" grpId="0" animBg="1"/>
      <p:bldP spid="29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Congestion Avoidance</a:t>
            </a:r>
            <a:endParaRPr lang="en-US"/>
          </a:p>
        </p:txBody>
      </p:sp>
      <p:sp>
        <p:nvSpPr>
          <p:cNvPr id="66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Math3" pitchFamily="2" charset="2"/>
              </a:rPr>
              <a:t>AIMD mode</a:t>
            </a:r>
          </a:p>
          <a:p>
            <a:r>
              <a:rPr lang="en-US" i="1" dirty="0" err="1" smtClean="0">
                <a:sym typeface="Math3" pitchFamily="2" charset="2"/>
              </a:rPr>
              <a:t>ssthresh</a:t>
            </a:r>
            <a:r>
              <a:rPr lang="en-US" dirty="0" smtClean="0">
                <a:sym typeface="Math3" pitchFamily="2" charset="2"/>
              </a:rPr>
              <a:t> is lower-bound guess about location of the knee</a:t>
            </a:r>
          </a:p>
          <a:p>
            <a:r>
              <a:rPr lang="en-US" b="1" dirty="0" smtClean="0">
                <a:sym typeface="Math3" pitchFamily="2" charset="2"/>
              </a:rPr>
              <a:t>If</a:t>
            </a:r>
            <a:r>
              <a:rPr lang="en-US" dirty="0" smtClean="0">
                <a:sym typeface="Math3" pitchFamily="2" charset="2"/>
              </a:rPr>
              <a:t> </a:t>
            </a:r>
            <a:r>
              <a:rPr lang="en-US" i="1" dirty="0" err="1" smtClean="0">
                <a:sym typeface="Math3" pitchFamily="2" charset="2"/>
              </a:rPr>
              <a:t>cwnd</a:t>
            </a:r>
            <a:r>
              <a:rPr lang="en-US" i="1" dirty="0" smtClean="0">
                <a:sym typeface="Math3" pitchFamily="2" charset="2"/>
              </a:rPr>
              <a:t> &gt;= </a:t>
            </a:r>
            <a:r>
              <a:rPr lang="en-US" i="1" dirty="0" err="1" smtClean="0">
                <a:sym typeface="Math3" pitchFamily="2" charset="2"/>
              </a:rPr>
              <a:t>ssthresh</a:t>
            </a:r>
            <a:r>
              <a:rPr lang="en-US" i="1" dirty="0" smtClean="0">
                <a:sym typeface="Math3" pitchFamily="2" charset="2"/>
              </a:rPr>
              <a:t> </a:t>
            </a:r>
            <a:r>
              <a:rPr lang="en-US" b="1" dirty="0" smtClean="0">
                <a:sym typeface="Math3" pitchFamily="2" charset="2"/>
              </a:rPr>
              <a:t>then</a:t>
            </a:r>
            <a:r>
              <a:rPr lang="en-US" dirty="0" smtClean="0">
                <a:sym typeface="Math3" pitchFamily="2" charset="2"/>
              </a:rPr>
              <a:t> </a:t>
            </a:r>
            <a:br>
              <a:rPr lang="en-US" dirty="0" smtClean="0">
                <a:sym typeface="Math3" pitchFamily="2" charset="2"/>
              </a:rPr>
            </a:br>
            <a:r>
              <a:rPr lang="en-US" dirty="0" smtClean="0">
                <a:sym typeface="Math3" pitchFamily="2" charset="2"/>
              </a:rPr>
              <a:t>	</a:t>
            </a:r>
            <a:r>
              <a:rPr lang="en-US" dirty="0" smtClean="0"/>
              <a:t>each time a segment is </a:t>
            </a:r>
            <a:r>
              <a:rPr lang="en-US" dirty="0" err="1" smtClean="0"/>
              <a:t>ACKed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increment </a:t>
            </a:r>
            <a:r>
              <a:rPr lang="en-US" i="1" dirty="0" err="1" smtClean="0"/>
              <a:t>cwnd</a:t>
            </a:r>
            <a:r>
              <a:rPr lang="en-US" i="1" dirty="0" smtClean="0"/>
              <a:t> by 1/cwnd  (</a:t>
            </a:r>
            <a:r>
              <a:rPr lang="en-US" i="1" dirty="0" err="1" smtClean="0"/>
              <a:t>cwnd</a:t>
            </a:r>
            <a:r>
              <a:rPr lang="en-US" i="1" dirty="0" smtClean="0"/>
              <a:t> += 1/cwnd).</a:t>
            </a:r>
            <a:endParaRPr lang="en-US" dirty="0" smtClean="0"/>
          </a:p>
          <a:p>
            <a:r>
              <a:rPr lang="en-US" dirty="0" smtClean="0">
                <a:sym typeface="Math3" pitchFamily="2" charset="2"/>
              </a:rPr>
              <a:t>So </a:t>
            </a:r>
            <a:r>
              <a:rPr lang="en-US" i="1" dirty="0" err="1" smtClean="0">
                <a:sym typeface="Math3" pitchFamily="2" charset="2"/>
              </a:rPr>
              <a:t>cwnd</a:t>
            </a:r>
            <a:r>
              <a:rPr lang="en-US" dirty="0" smtClean="0">
                <a:sym typeface="Math3" pitchFamily="2" charset="2"/>
              </a:rPr>
              <a:t> is increased by one only if all segments have been acknowledged</a:t>
            </a:r>
            <a:endParaRPr lang="en-US" sz="2000" dirty="0">
              <a:sym typeface="Math3" pitchFamily="2" charset="2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868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Avoidance Example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239258"/>
              </p:ext>
            </p:extLst>
          </p:nvPr>
        </p:nvGraphicFramePr>
        <p:xfrm>
          <a:off x="263824" y="2561022"/>
          <a:ext cx="3751262" cy="386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Chart" r:id="rId3" imgW="3550843" imgH="3649968" progId="MSGraph.Chart.8">
                  <p:embed followColorScheme="full"/>
                </p:oleObj>
              </mc:Choice>
              <mc:Fallback>
                <p:oleObj name="Chart" r:id="rId3" imgW="3550843" imgH="364996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24" y="2561022"/>
                        <a:ext cx="3751262" cy="3863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154295" y="6321982"/>
            <a:ext cx="2706478" cy="461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ts val="1000"/>
              </a:spcAft>
            </a:pPr>
            <a:r>
              <a:rPr lang="en-US" sz="2400" dirty="0" smtClean="0"/>
              <a:t>Round Trip </a:t>
            </a:r>
            <a:r>
              <a:rPr lang="en-US" sz="2400" dirty="0"/>
              <a:t>T</a:t>
            </a:r>
            <a:r>
              <a:rPr lang="en-US" sz="2400" dirty="0" smtClean="0"/>
              <a:t>imes</a:t>
            </a:r>
            <a:endParaRPr lang="en-US" sz="2400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 rot="-5400000">
            <a:off x="-1319548" y="4038343"/>
            <a:ext cx="3207326" cy="461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  <a:spcAft>
                <a:spcPts val="1000"/>
              </a:spcAft>
            </a:pPr>
            <a:r>
              <a:rPr lang="en-US" sz="2400" i="1" dirty="0" err="1"/>
              <a:t>c</a:t>
            </a:r>
            <a:r>
              <a:rPr lang="en-US" sz="2400" i="1" dirty="0" err="1" smtClean="0"/>
              <a:t>wnd</a:t>
            </a:r>
            <a:r>
              <a:rPr lang="en-US" sz="2400" dirty="0" smtClean="0"/>
              <a:t> </a:t>
            </a:r>
            <a:r>
              <a:rPr lang="en-US" sz="2400" dirty="0"/>
              <a:t>(in segments)</a:t>
            </a:r>
          </a:p>
        </p:txBody>
      </p:sp>
      <p:grpSp>
        <p:nvGrpSpPr>
          <p:cNvPr id="12" name="Group 11"/>
          <p:cNvGrpSpPr/>
          <p:nvPr/>
        </p:nvGrpSpPr>
        <p:grpSpPr>
          <a:xfrm flipH="1">
            <a:off x="2410351" y="4579483"/>
            <a:ext cx="1197034" cy="953399"/>
            <a:chOff x="1191443" y="4863146"/>
            <a:chExt cx="5209363" cy="1398648"/>
          </a:xfrm>
        </p:grpSpPr>
        <p:sp>
          <p:nvSpPr>
            <p:cNvPr id="13" name="Rectangular Callout 12"/>
            <p:cNvSpPr/>
            <p:nvPr/>
          </p:nvSpPr>
          <p:spPr>
            <a:xfrm>
              <a:off x="1191443" y="4876798"/>
              <a:ext cx="5181602" cy="1384996"/>
            </a:xfrm>
            <a:prstGeom prst="wedgeRectCallout">
              <a:avLst>
                <a:gd name="adj1" fmla="val 80228"/>
                <a:gd name="adj2" fmla="val -3064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19209" y="4863146"/>
              <a:ext cx="5181597" cy="767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Slow Start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 flipH="1">
            <a:off x="835922" y="2307036"/>
            <a:ext cx="3148857" cy="556781"/>
            <a:chOff x="1191443" y="4863146"/>
            <a:chExt cx="5209363" cy="1398648"/>
          </a:xfrm>
        </p:grpSpPr>
        <p:sp>
          <p:nvSpPr>
            <p:cNvPr id="16" name="Rectangular Callout 15"/>
            <p:cNvSpPr/>
            <p:nvPr/>
          </p:nvSpPr>
          <p:spPr>
            <a:xfrm>
              <a:off x="1191443" y="4876799"/>
              <a:ext cx="5181603" cy="1384995"/>
            </a:xfrm>
            <a:prstGeom prst="wedgeRectCallout">
              <a:avLst>
                <a:gd name="adj1" fmla="val -23986"/>
                <a:gd name="adj2" fmla="val 17299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19208" y="4863146"/>
              <a:ext cx="5181598" cy="767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i="1" kern="0" dirty="0" err="1">
                  <a:solidFill>
                    <a:sysClr val="window" lastClr="FFFFFF"/>
                  </a:solidFill>
                </a:rPr>
                <a:t>c</a:t>
              </a:r>
              <a:r>
                <a:rPr lang="en-US" sz="2800" i="1" kern="0" dirty="0" err="1" smtClean="0">
                  <a:solidFill>
                    <a:sysClr val="window" lastClr="FFFFFF"/>
                  </a:solidFill>
                </a:rPr>
                <a:t>wnd</a:t>
              </a:r>
              <a:r>
                <a:rPr lang="en-US" sz="2800" kern="0" dirty="0" smtClean="0">
                  <a:solidFill>
                    <a:sysClr val="window" lastClr="FFFFFF"/>
                  </a:solidFill>
                </a:rPr>
                <a:t> &gt;= </a:t>
              </a:r>
              <a:r>
                <a:rPr lang="en-US" sz="2800" i="1" kern="0" dirty="0" err="1" smtClean="0">
                  <a:solidFill>
                    <a:sysClr val="window" lastClr="FFFFFF"/>
                  </a:solidFill>
                </a:rPr>
                <a:t>ssthresh</a:t>
              </a:r>
              <a:endPara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18" name="Straight Arrow Connector 17"/>
          <p:cNvCxnSpPr/>
          <p:nvPr/>
        </p:nvCxnSpPr>
        <p:spPr>
          <a:xfrm flipH="1">
            <a:off x="6656494" y="2012865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613962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9048901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086894" y="1551200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1</a:t>
            </a:r>
            <a:endParaRPr lang="en-US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5086894" y="2144277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2</a:t>
            </a:r>
            <a:endParaRPr lang="en-US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5086894" y="3039999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4</a:t>
            </a:r>
            <a:endParaRPr lang="en-US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5086894" y="4567604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8</a:t>
            </a:r>
            <a:endParaRPr lang="en-US" sz="2400" dirty="0"/>
          </a:p>
        </p:txBody>
      </p:sp>
      <p:cxnSp>
        <p:nvCxnSpPr>
          <p:cNvPr id="70" name="Straight Arrow Connector 69"/>
          <p:cNvCxnSpPr/>
          <p:nvPr/>
        </p:nvCxnSpPr>
        <p:spPr>
          <a:xfrm flipH="1">
            <a:off x="6646245" y="2732814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>
            <a:off x="6646245" y="3840361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5086894" y="5906347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9</a:t>
            </a:r>
            <a:endParaRPr lang="en-US" sz="2400" dirty="0"/>
          </a:p>
        </p:txBody>
      </p:sp>
      <p:cxnSp>
        <p:nvCxnSpPr>
          <p:cNvPr id="102" name="Straight Arrow Connector 101"/>
          <p:cNvCxnSpPr/>
          <p:nvPr/>
        </p:nvCxnSpPr>
        <p:spPr>
          <a:xfrm flipH="1">
            <a:off x="6646245" y="2509668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H="1">
            <a:off x="6647013" y="3205125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H="1">
            <a:off x="6646245" y="3417412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H="1">
            <a:off x="6656494" y="3628468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H="1">
            <a:off x="6656494" y="4953315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H="1">
            <a:off x="6657262" y="4318079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H="1">
            <a:off x="6656494" y="4530366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H="1">
            <a:off x="6666743" y="4741422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H="1">
            <a:off x="6656494" y="5774935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>
            <a:off x="6657262" y="5139699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H="1">
            <a:off x="6656494" y="5351986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flipH="1">
            <a:off x="6666743" y="5563042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flipH="1">
            <a:off x="6645477" y="6481142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H="1">
            <a:off x="6655726" y="6269249"/>
            <a:ext cx="2332638" cy="131412"/>
          </a:xfrm>
          <a:prstGeom prst="straightConnector1">
            <a:avLst/>
          </a:prstGeom>
          <a:ln w="127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699026" y="1768511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6677760" y="2284496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6677760" y="2491981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688777" y="2970958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6688777" y="3178443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6688777" y="3392043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6688777" y="3599528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6688777" y="4100826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6688777" y="4308311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6688777" y="4521911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6688777" y="4729396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6688777" y="4927701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6688777" y="5135186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6688777" y="5348786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6688777" y="5556271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6689545" y="6050894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6689545" y="6258379"/>
            <a:ext cx="2290106" cy="1380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1010093" y="4137968"/>
            <a:ext cx="2957903" cy="0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3882038" y="3860332"/>
            <a:ext cx="18694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ssthresh</a:t>
            </a:r>
            <a:r>
              <a:rPr lang="en-US" sz="2400" i="1" dirty="0" smtClean="0"/>
              <a:t> </a:t>
            </a:r>
            <a:r>
              <a:rPr lang="en-US" sz="2400" dirty="0" smtClean="0"/>
              <a:t>= 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5162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>
            <a:normAutofit/>
          </a:bodyPr>
          <a:lstStyle/>
          <a:p>
            <a:r>
              <a:rPr lang="en-US" dirty="0" smtClean="0"/>
              <a:t>TCP </a:t>
            </a:r>
            <a:r>
              <a:rPr lang="en-US" dirty="0" err="1"/>
              <a:t>Pseudocode</a:t>
            </a:r>
            <a:endParaRPr lang="en-US" dirty="0"/>
          </a:p>
        </p:txBody>
      </p:sp>
      <p:sp>
        <p:nvSpPr>
          <p:cNvPr id="668677" name="Rectangle 5"/>
          <p:cNvSpPr>
            <a:spLocks noGrp="1" noChangeArrowheads="1"/>
          </p:cNvSpPr>
          <p:nvPr>
            <p:ph idx="1"/>
          </p:nvPr>
        </p:nvSpPr>
        <p:spPr>
          <a:xfrm>
            <a:off x="127792" y="1912345"/>
            <a:ext cx="5611814" cy="4367270"/>
          </a:xfrm>
          <a:noFill/>
          <a:ln/>
        </p:spPr>
        <p:txBody>
          <a:bodyPr lIns="92075" tIns="46038" rIns="92075" bIns="46038">
            <a:noAutofit/>
          </a:bodyPr>
          <a:lstStyle/>
          <a:p>
            <a:pPr marL="342900" indent="-34290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>
                <a:latin typeface="Constantia"/>
                <a:cs typeface="Constantia"/>
              </a:rPr>
              <a:t>Initially</a:t>
            </a:r>
            <a:r>
              <a:rPr lang="en-US" sz="2400" b="1" dirty="0" smtClean="0">
                <a:latin typeface="Constantia"/>
                <a:cs typeface="Constantia"/>
              </a:rPr>
              <a:t>:</a:t>
            </a:r>
            <a:r>
              <a:rPr lang="en-US" sz="2400" dirty="0">
                <a:latin typeface="Constantia"/>
                <a:cs typeface="Constantia"/>
              </a:rPr>
              <a:t/>
            </a:r>
            <a:br>
              <a:rPr lang="en-US" sz="2400" dirty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 err="1">
                <a:latin typeface="Constantia"/>
                <a:cs typeface="Constantia"/>
              </a:rPr>
              <a:t>cwnd</a:t>
            </a:r>
            <a:r>
              <a:rPr lang="en-US" sz="2400" dirty="0">
                <a:latin typeface="Constantia"/>
                <a:cs typeface="Constantia"/>
              </a:rPr>
              <a:t> = 1</a:t>
            </a:r>
            <a:r>
              <a:rPr lang="en-US" sz="2400" dirty="0" smtClean="0">
                <a:latin typeface="Constantia"/>
                <a:cs typeface="Constantia"/>
              </a:rPr>
              <a:t>;</a:t>
            </a:r>
            <a:br>
              <a:rPr lang="en-US" sz="2400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 err="1">
                <a:latin typeface="Constantia"/>
                <a:cs typeface="Constantia"/>
              </a:rPr>
              <a:t>ssthresh</a:t>
            </a:r>
            <a:r>
              <a:rPr lang="en-US" sz="2400" dirty="0">
                <a:latin typeface="Constantia"/>
                <a:cs typeface="Constantia"/>
              </a:rPr>
              <a:t> = </a:t>
            </a:r>
            <a:r>
              <a:rPr lang="en-US" sz="2400" dirty="0" err="1" smtClean="0">
                <a:latin typeface="Constantia"/>
                <a:cs typeface="Constantia"/>
              </a:rPr>
              <a:t>adv_wnd</a:t>
            </a:r>
            <a:r>
              <a:rPr lang="en-US" sz="2400" dirty="0" smtClean="0">
                <a:latin typeface="Constantia"/>
                <a:cs typeface="Constantia"/>
              </a:rPr>
              <a:t>;</a:t>
            </a:r>
          </a:p>
          <a:p>
            <a:pPr marL="342900" indent="-34290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 smtClean="0">
                <a:latin typeface="Constantia"/>
                <a:cs typeface="Constantia"/>
              </a:rPr>
              <a:t>New </a:t>
            </a:r>
            <a:r>
              <a:rPr lang="en-US" sz="2400" b="1" dirty="0" err="1" smtClean="0">
                <a:latin typeface="Constantia"/>
                <a:cs typeface="Constantia"/>
              </a:rPr>
              <a:t>ack</a:t>
            </a:r>
            <a:r>
              <a:rPr lang="en-US" sz="2400" b="1" dirty="0" smtClean="0">
                <a:latin typeface="Constantia"/>
                <a:cs typeface="Constantia"/>
              </a:rPr>
              <a:t> received:</a:t>
            </a:r>
            <a:r>
              <a:rPr lang="en-US" sz="2400" dirty="0" smtClean="0">
                <a:latin typeface="Constantia"/>
                <a:cs typeface="Constantia"/>
              </a:rPr>
              <a:t/>
            </a:r>
            <a:br>
              <a:rPr lang="en-US" sz="2400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>
                <a:latin typeface="Constantia"/>
                <a:cs typeface="Constantia"/>
              </a:rPr>
              <a:t>if (</a:t>
            </a:r>
            <a:r>
              <a:rPr lang="en-US" sz="2400" dirty="0" err="1">
                <a:latin typeface="Constantia"/>
                <a:cs typeface="Constantia"/>
              </a:rPr>
              <a:t>cwnd</a:t>
            </a:r>
            <a:r>
              <a:rPr lang="en-US" sz="2400" dirty="0">
                <a:latin typeface="Constantia"/>
                <a:cs typeface="Constantia"/>
              </a:rPr>
              <a:t> &lt; </a:t>
            </a:r>
            <a:r>
              <a:rPr lang="en-US" sz="2400" dirty="0" err="1">
                <a:latin typeface="Constantia"/>
                <a:cs typeface="Constantia"/>
              </a:rPr>
              <a:t>ssthresh</a:t>
            </a:r>
            <a:r>
              <a:rPr lang="en-US" sz="2400" dirty="0">
                <a:latin typeface="Constantia"/>
                <a:cs typeface="Constantia"/>
              </a:rPr>
              <a:t>)</a:t>
            </a:r>
            <a:r>
              <a:rPr lang="en-US" sz="2400" dirty="0" smtClean="0">
                <a:latin typeface="Constantia"/>
                <a:cs typeface="Constantia"/>
              </a:rPr>
              <a:t> </a:t>
            </a:r>
            <a:br>
              <a:rPr lang="en-US" sz="2400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>
                <a:latin typeface="Constantia"/>
                <a:cs typeface="Constantia"/>
              </a:rPr>
              <a:t>      /* Slow Start*</a:t>
            </a:r>
            <a:r>
              <a:rPr lang="en-US" sz="2400" dirty="0" smtClean="0">
                <a:latin typeface="Constantia"/>
                <a:cs typeface="Constantia"/>
              </a:rPr>
              <a:t>/</a:t>
            </a:r>
            <a:br>
              <a:rPr lang="en-US" sz="2400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>
                <a:latin typeface="Constantia"/>
                <a:cs typeface="Constantia"/>
              </a:rPr>
              <a:t>      </a:t>
            </a:r>
            <a:r>
              <a:rPr lang="en-US" sz="2400" dirty="0" err="1">
                <a:latin typeface="Constantia"/>
                <a:cs typeface="Constantia"/>
              </a:rPr>
              <a:t>cwnd</a:t>
            </a:r>
            <a:r>
              <a:rPr lang="en-US" sz="2400" dirty="0">
                <a:latin typeface="Constantia"/>
                <a:cs typeface="Constantia"/>
              </a:rPr>
              <a:t> = </a:t>
            </a:r>
            <a:r>
              <a:rPr lang="en-US" sz="2400" dirty="0" err="1">
                <a:latin typeface="Constantia"/>
                <a:cs typeface="Constantia"/>
              </a:rPr>
              <a:t>cwnd</a:t>
            </a:r>
            <a:r>
              <a:rPr lang="en-US" sz="2400" dirty="0">
                <a:latin typeface="Constantia"/>
                <a:cs typeface="Constantia"/>
              </a:rPr>
              <a:t> + 1</a:t>
            </a:r>
            <a:r>
              <a:rPr lang="en-US" sz="2400" dirty="0" smtClean="0">
                <a:latin typeface="Constantia"/>
                <a:cs typeface="Constantia"/>
              </a:rPr>
              <a:t>;</a:t>
            </a:r>
            <a:br>
              <a:rPr lang="en-US" sz="2400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else</a:t>
            </a:r>
            <a:br>
              <a:rPr lang="en-US" sz="2400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>
                <a:latin typeface="Constantia"/>
                <a:cs typeface="Constantia"/>
              </a:rPr>
              <a:t>      /* Congestion Avoidance *</a:t>
            </a:r>
            <a:r>
              <a:rPr lang="en-US" sz="2400" dirty="0" smtClean="0">
                <a:latin typeface="Constantia"/>
                <a:cs typeface="Constantia"/>
              </a:rPr>
              <a:t>/</a:t>
            </a:r>
            <a:br>
              <a:rPr lang="en-US" sz="2400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>
                <a:latin typeface="Constantia"/>
                <a:cs typeface="Constantia"/>
              </a:rPr>
              <a:t>      </a:t>
            </a:r>
            <a:r>
              <a:rPr lang="en-US" sz="2400" dirty="0" err="1">
                <a:latin typeface="Constantia"/>
                <a:cs typeface="Constantia"/>
              </a:rPr>
              <a:t>cwnd</a:t>
            </a:r>
            <a:r>
              <a:rPr lang="en-US" sz="2400" dirty="0">
                <a:latin typeface="Constantia"/>
                <a:cs typeface="Constantia"/>
              </a:rPr>
              <a:t> = </a:t>
            </a:r>
            <a:r>
              <a:rPr lang="en-US" sz="2400" dirty="0" err="1">
                <a:latin typeface="Constantia"/>
                <a:cs typeface="Constantia"/>
              </a:rPr>
              <a:t>cwnd</a:t>
            </a:r>
            <a:r>
              <a:rPr lang="en-US" sz="2400" dirty="0">
                <a:latin typeface="Constantia"/>
                <a:cs typeface="Constantia"/>
              </a:rPr>
              <a:t> + 1/cwnd;</a:t>
            </a:r>
          </a:p>
          <a:p>
            <a:pPr marL="342900" indent="-34290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dirty="0">
                <a:latin typeface="Constantia"/>
                <a:cs typeface="Constantia"/>
              </a:rPr>
              <a:t>Timeout</a:t>
            </a:r>
            <a:r>
              <a:rPr lang="en-US" sz="2400" b="1" dirty="0" smtClean="0">
                <a:latin typeface="Constantia"/>
                <a:cs typeface="Constantia"/>
              </a:rPr>
              <a:t>:</a:t>
            </a:r>
            <a:br>
              <a:rPr lang="en-US" sz="2400" b="1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>
                <a:latin typeface="Constantia"/>
                <a:cs typeface="Constantia"/>
              </a:rPr>
              <a:t>/* Multiplicative decrease *</a:t>
            </a:r>
            <a:r>
              <a:rPr lang="en-US" sz="2400" dirty="0" smtClean="0">
                <a:latin typeface="Constantia"/>
                <a:cs typeface="Constantia"/>
              </a:rPr>
              <a:t>/</a:t>
            </a:r>
            <a:br>
              <a:rPr lang="en-US" sz="2400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 err="1">
                <a:latin typeface="Constantia"/>
                <a:cs typeface="Constantia"/>
              </a:rPr>
              <a:t>ssthresh</a:t>
            </a:r>
            <a:r>
              <a:rPr lang="en-US" sz="2400" dirty="0">
                <a:latin typeface="Constantia"/>
                <a:cs typeface="Constantia"/>
              </a:rPr>
              <a:t> = cwnd/2</a:t>
            </a:r>
            <a:r>
              <a:rPr lang="en-US" sz="2400" dirty="0" smtClean="0">
                <a:latin typeface="Constantia"/>
                <a:cs typeface="Constantia"/>
              </a:rPr>
              <a:t>;</a:t>
            </a:r>
            <a:br>
              <a:rPr lang="en-US" sz="2400" dirty="0" smtClean="0">
                <a:latin typeface="Constantia"/>
                <a:cs typeface="Constantia"/>
              </a:rPr>
            </a:br>
            <a:r>
              <a:rPr lang="en-US" sz="2400" dirty="0" smtClean="0">
                <a:latin typeface="Constantia"/>
                <a:cs typeface="Constantia"/>
              </a:rPr>
              <a:t>	</a:t>
            </a:r>
            <a:r>
              <a:rPr lang="en-US" sz="2400" dirty="0" err="1">
                <a:latin typeface="Constantia"/>
                <a:cs typeface="Constantia"/>
              </a:rPr>
              <a:t>cwnd</a:t>
            </a:r>
            <a:r>
              <a:rPr lang="en-US" sz="2400" dirty="0">
                <a:latin typeface="Constantia"/>
                <a:cs typeface="Constantia"/>
              </a:rPr>
              <a:t> = 1;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489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Line 10"/>
          <p:cNvSpPr>
            <a:spLocks noChangeShapeType="1"/>
          </p:cNvSpPr>
          <p:nvPr/>
        </p:nvSpPr>
        <p:spPr bwMode="auto">
          <a:xfrm>
            <a:off x="865890" y="2959369"/>
            <a:ext cx="2129809" cy="0"/>
          </a:xfrm>
          <a:prstGeom prst="line">
            <a:avLst/>
          </a:prstGeom>
          <a:noFill/>
          <a:ln w="38100">
            <a:solidFill>
              <a:schemeClr val="accent3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30" name="Line 10"/>
          <p:cNvSpPr>
            <a:spLocks noChangeShapeType="1"/>
          </p:cNvSpPr>
          <p:nvPr/>
        </p:nvSpPr>
        <p:spPr bwMode="auto">
          <a:xfrm>
            <a:off x="2995700" y="4966275"/>
            <a:ext cx="1107500" cy="0"/>
          </a:xfrm>
          <a:prstGeom prst="line">
            <a:avLst/>
          </a:prstGeom>
          <a:noFill/>
          <a:ln w="38100">
            <a:solidFill>
              <a:schemeClr val="accent3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35" name="Line 15"/>
          <p:cNvSpPr>
            <a:spLocks noChangeShapeType="1"/>
          </p:cNvSpPr>
          <p:nvPr/>
        </p:nvSpPr>
        <p:spPr bwMode="auto">
          <a:xfrm>
            <a:off x="5807046" y="5307044"/>
            <a:ext cx="1107500" cy="0"/>
          </a:xfrm>
          <a:prstGeom prst="line">
            <a:avLst/>
          </a:prstGeom>
          <a:noFill/>
          <a:ln w="38100">
            <a:solidFill>
              <a:schemeClr val="accent3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Picture</a:t>
            </a:r>
            <a:endParaRPr lang="en-US" dirty="0"/>
          </a:p>
        </p:txBody>
      </p:sp>
      <p:sp>
        <p:nvSpPr>
          <p:cNvPr id="670725" name="Rectangle 5"/>
          <p:cNvSpPr>
            <a:spLocks noChangeArrowheads="1"/>
          </p:cNvSpPr>
          <p:nvPr/>
        </p:nvSpPr>
        <p:spPr bwMode="auto">
          <a:xfrm>
            <a:off x="4397825" y="6073775"/>
            <a:ext cx="859018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/>
              <a:t>Time</a:t>
            </a:r>
          </a:p>
        </p:txBody>
      </p:sp>
      <p:sp>
        <p:nvSpPr>
          <p:cNvPr id="670726" name="Rectangle 6"/>
          <p:cNvSpPr>
            <a:spLocks noChangeArrowheads="1"/>
          </p:cNvSpPr>
          <p:nvPr/>
        </p:nvSpPr>
        <p:spPr bwMode="auto">
          <a:xfrm rot="16200000">
            <a:off x="152601" y="4138774"/>
            <a:ext cx="905697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i="1" dirty="0" err="1"/>
              <a:t>cwnd</a:t>
            </a:r>
            <a:endParaRPr lang="en-US" sz="2400" i="1" dirty="0"/>
          </a:p>
        </p:txBody>
      </p:sp>
      <p:sp>
        <p:nvSpPr>
          <p:cNvPr id="670738" name="Rectangle 18"/>
          <p:cNvSpPr>
            <a:spLocks noChangeArrowheads="1"/>
          </p:cNvSpPr>
          <p:nvPr/>
        </p:nvSpPr>
        <p:spPr bwMode="auto">
          <a:xfrm>
            <a:off x="2231221" y="3543215"/>
            <a:ext cx="110299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Timeout</a:t>
            </a:r>
          </a:p>
        </p:txBody>
      </p:sp>
      <p:sp>
        <p:nvSpPr>
          <p:cNvPr id="670739" name="Rectangle 19"/>
          <p:cNvSpPr>
            <a:spLocks noChangeArrowheads="1"/>
          </p:cNvSpPr>
          <p:nvPr/>
        </p:nvSpPr>
        <p:spPr bwMode="auto">
          <a:xfrm>
            <a:off x="1040545" y="4664153"/>
            <a:ext cx="1354538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Slow Start</a:t>
            </a:r>
          </a:p>
        </p:txBody>
      </p:sp>
      <p:sp>
        <p:nvSpPr>
          <p:cNvPr id="670740" name="Rectangle 20"/>
          <p:cNvSpPr>
            <a:spLocks noChangeArrowheads="1"/>
          </p:cNvSpPr>
          <p:nvPr/>
        </p:nvSpPr>
        <p:spPr bwMode="auto">
          <a:xfrm>
            <a:off x="3772462" y="3989372"/>
            <a:ext cx="1484381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Congestion</a:t>
            </a:r>
          </a:p>
          <a:p>
            <a:pPr algn="ctr"/>
            <a:r>
              <a:rPr lang="en-US" sz="2000" dirty="0"/>
              <a:t>Avoidance</a:t>
            </a:r>
          </a:p>
        </p:txBody>
      </p:sp>
      <p:sp>
        <p:nvSpPr>
          <p:cNvPr id="2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  <p:sp>
        <p:nvSpPr>
          <p:cNvPr id="670727" name="Arc 7"/>
          <p:cNvSpPr>
            <a:spLocks/>
          </p:cNvSpPr>
          <p:nvPr/>
        </p:nvSpPr>
        <p:spPr bwMode="auto">
          <a:xfrm>
            <a:off x="865891" y="3943967"/>
            <a:ext cx="1703846" cy="2129808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28" name="Line 8"/>
          <p:cNvSpPr>
            <a:spLocks noChangeShapeType="1"/>
          </p:cNvSpPr>
          <p:nvPr/>
        </p:nvSpPr>
        <p:spPr bwMode="auto">
          <a:xfrm>
            <a:off x="2569737" y="3943967"/>
            <a:ext cx="425962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29" name="Line 9"/>
          <p:cNvSpPr>
            <a:spLocks noChangeShapeType="1"/>
          </p:cNvSpPr>
          <p:nvPr/>
        </p:nvSpPr>
        <p:spPr bwMode="auto">
          <a:xfrm>
            <a:off x="2995699" y="3943967"/>
            <a:ext cx="0" cy="212980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31" name="Arc 11"/>
          <p:cNvSpPr>
            <a:spLocks/>
          </p:cNvSpPr>
          <p:nvPr/>
        </p:nvSpPr>
        <p:spPr bwMode="auto">
          <a:xfrm>
            <a:off x="2995699" y="4966275"/>
            <a:ext cx="1107500" cy="11075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32" name="Line 12"/>
          <p:cNvSpPr>
            <a:spLocks noChangeShapeType="1"/>
          </p:cNvSpPr>
          <p:nvPr/>
        </p:nvSpPr>
        <p:spPr bwMode="auto">
          <a:xfrm flipV="1">
            <a:off x="4103199" y="4540313"/>
            <a:ext cx="1277885" cy="42596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33" name="Line 13"/>
          <p:cNvSpPr>
            <a:spLocks noChangeShapeType="1"/>
          </p:cNvSpPr>
          <p:nvPr/>
        </p:nvSpPr>
        <p:spPr bwMode="auto">
          <a:xfrm>
            <a:off x="5381084" y="4540313"/>
            <a:ext cx="425962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34" name="Line 14"/>
          <p:cNvSpPr>
            <a:spLocks noChangeShapeType="1"/>
          </p:cNvSpPr>
          <p:nvPr/>
        </p:nvSpPr>
        <p:spPr bwMode="auto">
          <a:xfrm>
            <a:off x="5807046" y="4540313"/>
            <a:ext cx="0" cy="153346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36" name="Arc 16"/>
          <p:cNvSpPr>
            <a:spLocks/>
          </p:cNvSpPr>
          <p:nvPr/>
        </p:nvSpPr>
        <p:spPr bwMode="auto">
          <a:xfrm>
            <a:off x="5807046" y="5307044"/>
            <a:ext cx="1022308" cy="766731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37" name="Line 17"/>
          <p:cNvSpPr>
            <a:spLocks noChangeShapeType="1"/>
          </p:cNvSpPr>
          <p:nvPr/>
        </p:nvSpPr>
        <p:spPr bwMode="auto">
          <a:xfrm flipV="1">
            <a:off x="6829354" y="4795890"/>
            <a:ext cx="1533462" cy="511154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23" name="Line 3"/>
          <p:cNvSpPr>
            <a:spLocks noChangeShapeType="1"/>
          </p:cNvSpPr>
          <p:nvPr/>
        </p:nvSpPr>
        <p:spPr bwMode="auto">
          <a:xfrm>
            <a:off x="865891" y="2666082"/>
            <a:ext cx="0" cy="340769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0724" name="Line 4"/>
          <p:cNvSpPr>
            <a:spLocks noChangeShapeType="1"/>
          </p:cNvSpPr>
          <p:nvPr/>
        </p:nvSpPr>
        <p:spPr bwMode="auto">
          <a:xfrm>
            <a:off x="865891" y="6073775"/>
            <a:ext cx="7922886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18"/>
          <p:cNvSpPr>
            <a:spLocks noChangeArrowheads="1"/>
          </p:cNvSpPr>
          <p:nvPr/>
        </p:nvSpPr>
        <p:spPr bwMode="auto">
          <a:xfrm>
            <a:off x="1368280" y="2545692"/>
            <a:ext cx="1154162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i="1" dirty="0" err="1" smtClean="0"/>
              <a:t>ssthresh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04770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70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7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7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07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7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7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7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7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7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0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70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7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7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7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7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7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67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0730" grpId="0" animBg="1"/>
      <p:bldP spid="670735" grpId="0" animBg="1"/>
      <p:bldP spid="670738" grpId="0"/>
      <p:bldP spid="670739" grpId="0"/>
      <p:bldP spid="670740" grpId="0"/>
      <p:bldP spid="670727" grpId="0" animBg="1"/>
      <p:bldP spid="670728" grpId="0" animBg="1"/>
      <p:bldP spid="670729" grpId="0" animBg="1"/>
      <p:bldP spid="670731" grpId="0" animBg="1"/>
      <p:bldP spid="670732" grpId="0" animBg="1"/>
      <p:bldP spid="670733" grpId="0" animBg="1"/>
      <p:bldP spid="670734" grpId="0" animBg="1"/>
      <p:bldP spid="670736" grpId="0" animBg="1"/>
      <p:bldP spid="67073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376" y="2296633"/>
            <a:ext cx="8338782" cy="3845021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UDP</a:t>
            </a:r>
            <a:endParaRPr lang="en-US" sz="3400" dirty="0" smtClean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TCP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Congestion Control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Evolution of TCP</a:t>
            </a:r>
            <a:endParaRPr lang="en-US" sz="3400" dirty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Problems with </a:t>
            </a:r>
            <a:r>
              <a:rPr lang="en-US" sz="4400" dirty="0" smtClean="0"/>
              <a:t>TCP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737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Evolution of TCP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508289"/>
            <a:ext cx="8839200" cy="5349711"/>
          </a:xfrm>
        </p:spPr>
        <p:txBody>
          <a:bodyPr>
            <a:normAutofit/>
          </a:bodyPr>
          <a:lstStyle/>
          <a:p>
            <a:r>
              <a:rPr lang="en-US" dirty="0" smtClean="0"/>
              <a:t>Thus far, we have discussed TCP Tahoe</a:t>
            </a:r>
          </a:p>
          <a:p>
            <a:pPr lvl="1"/>
            <a:r>
              <a:rPr lang="en-US" dirty="0" smtClean="0"/>
              <a:t>Original version of TCP</a:t>
            </a:r>
          </a:p>
          <a:p>
            <a:r>
              <a:rPr lang="en-US" dirty="0" smtClean="0"/>
              <a:t>However, TCP was invented in 1974!</a:t>
            </a:r>
          </a:p>
          <a:p>
            <a:pPr lvl="1"/>
            <a:r>
              <a:rPr lang="en-US" dirty="0" smtClean="0"/>
              <a:t>Today, there are many variants of TCP</a:t>
            </a:r>
          </a:p>
          <a:p>
            <a:r>
              <a:rPr lang="en-US" dirty="0" smtClean="0"/>
              <a:t>Early, popular variant: TCP Reno</a:t>
            </a:r>
          </a:p>
          <a:p>
            <a:pPr lvl="1"/>
            <a:r>
              <a:rPr lang="en-US" dirty="0" smtClean="0"/>
              <a:t>Tahoe features, plus…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ast retransmit</a:t>
            </a:r>
          </a:p>
          <a:p>
            <a:pPr lvl="1"/>
            <a:r>
              <a:rPr lang="en-US" dirty="0" smtClean="0"/>
              <a:t>Fast recovery</a:t>
            </a:r>
          </a:p>
        </p:txBody>
      </p:sp>
    </p:spTree>
    <p:extLst>
      <p:ext uri="{BB962C8B-B14F-4D97-AF65-F5344CB8AC3E}">
        <p14:creationId xmlns:p14="http://schemas.microsoft.com/office/powerpoint/2010/main" val="2025406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Reno: Fast </a:t>
            </a:r>
            <a:r>
              <a:rPr lang="en-US" dirty="0"/>
              <a:t>Retransmit</a:t>
            </a:r>
          </a:p>
        </p:txBody>
      </p:sp>
      <p:sp>
        <p:nvSpPr>
          <p:cNvPr id="6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61" name="Content Placeholder 3"/>
          <p:cNvSpPr txBox="1">
            <a:spLocks/>
          </p:cNvSpPr>
          <p:nvPr/>
        </p:nvSpPr>
        <p:spPr>
          <a:xfrm>
            <a:off x="152400" y="1600200"/>
            <a:ext cx="4298414" cy="5105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Problem: in Tahoe, if segment is lost, there is a long wait until the RTO</a:t>
            </a:r>
          </a:p>
          <a:p>
            <a:r>
              <a:rPr lang="en-US" dirty="0" smtClean="0"/>
              <a:t>Reno: retransmit after 3 duplicate ACKs</a:t>
            </a:r>
            <a:endParaRPr lang="en-US" dirty="0"/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6401302" y="2363033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6401302" y="3601234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6401302" y="3879234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6390774" y="5398082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6316238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8751177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6401302" y="1768511"/>
            <a:ext cx="2290108" cy="552330"/>
            <a:chOff x="2850395" y="3694550"/>
            <a:chExt cx="4810245" cy="552330"/>
          </a:xfrm>
        </p:grpSpPr>
        <p:cxnSp>
          <p:nvCxnSpPr>
            <p:cNvPr id="70" name="Straight Arrow Connector 69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1</a:t>
              </a:r>
              <a:endParaRPr lang="en-US" sz="2400" dirty="0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401302" y="2979872"/>
            <a:ext cx="2290108" cy="552330"/>
            <a:chOff x="2850395" y="3694550"/>
            <a:chExt cx="4810245" cy="552330"/>
          </a:xfrm>
        </p:grpSpPr>
        <p:cxnSp>
          <p:nvCxnSpPr>
            <p:cNvPr id="73" name="Straight Arrow Connector 72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2</a:t>
              </a:r>
              <a:endParaRPr lang="en-US" sz="2400" dirty="0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401302" y="3252322"/>
            <a:ext cx="2290108" cy="552330"/>
            <a:chOff x="2850395" y="3694550"/>
            <a:chExt cx="4810245" cy="552330"/>
          </a:xfrm>
        </p:grpSpPr>
        <p:cxnSp>
          <p:nvCxnSpPr>
            <p:cNvPr id="76" name="Straight Arrow Connector 75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401302" y="4484072"/>
            <a:ext cx="1669583" cy="493918"/>
            <a:chOff x="2850395" y="3694550"/>
            <a:chExt cx="3506867" cy="493918"/>
          </a:xfrm>
        </p:grpSpPr>
        <p:cxnSp>
          <p:nvCxnSpPr>
            <p:cNvPr id="79" name="Straight Arrow Connector 78"/>
            <p:cNvCxnSpPr/>
            <p:nvPr/>
          </p:nvCxnSpPr>
          <p:spPr>
            <a:xfrm>
              <a:off x="2850395" y="3694550"/>
              <a:ext cx="3506867" cy="40267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6390774" y="4776343"/>
            <a:ext cx="2290108" cy="552330"/>
            <a:chOff x="2850395" y="3694550"/>
            <a:chExt cx="4810245" cy="552330"/>
          </a:xfrm>
        </p:grpSpPr>
        <p:cxnSp>
          <p:nvCxnSpPr>
            <p:cNvPr id="82" name="Straight Arrow Connector 81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6403679" y="5041078"/>
            <a:ext cx="2290108" cy="552330"/>
            <a:chOff x="2850395" y="3694550"/>
            <a:chExt cx="4810245" cy="552330"/>
          </a:xfrm>
        </p:grpSpPr>
        <p:cxnSp>
          <p:nvCxnSpPr>
            <p:cNvPr id="85" name="Straight Arrow Connector 84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6390393" y="5316162"/>
            <a:ext cx="2290108" cy="552330"/>
            <a:chOff x="2850395" y="3694550"/>
            <a:chExt cx="4810245" cy="552330"/>
          </a:xfrm>
        </p:grpSpPr>
        <p:cxnSp>
          <p:nvCxnSpPr>
            <p:cNvPr id="88" name="Straight Arrow Connector 87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7</a:t>
              </a:r>
            </a:p>
          </p:txBody>
        </p:sp>
      </p:grpSp>
      <p:cxnSp>
        <p:nvCxnSpPr>
          <p:cNvPr id="90" name="Straight Arrow Connector 89"/>
          <p:cNvCxnSpPr/>
          <p:nvPr/>
        </p:nvCxnSpPr>
        <p:spPr>
          <a:xfrm flipH="1">
            <a:off x="6378963" y="5672337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6378963" y="5945827"/>
            <a:ext cx="2290108" cy="525650"/>
          </a:xfrm>
          <a:prstGeom prst="straightConnector1">
            <a:avLst/>
          </a:prstGeom>
          <a:ln w="3810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4789170" y="1551200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1</a:t>
            </a:r>
            <a:endParaRPr lang="en-US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4789170" y="2888683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2</a:t>
            </a:r>
            <a:endParaRPr lang="en-US" sz="2400" dirty="0"/>
          </a:p>
        </p:txBody>
      </p:sp>
      <p:sp>
        <p:nvSpPr>
          <p:cNvPr id="94" name="TextBox 93"/>
          <p:cNvSpPr txBox="1"/>
          <p:nvPr/>
        </p:nvSpPr>
        <p:spPr>
          <a:xfrm>
            <a:off x="4789170" y="4391284"/>
            <a:ext cx="1425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cwnd</a:t>
            </a:r>
            <a:r>
              <a:rPr lang="en-US" sz="2400" dirty="0" smtClean="0"/>
              <a:t> = 4</a:t>
            </a:r>
            <a:endParaRPr lang="en-US" sz="2400" dirty="0"/>
          </a:p>
        </p:txBody>
      </p:sp>
      <p:sp>
        <p:nvSpPr>
          <p:cNvPr id="96" name="TextBox 95"/>
          <p:cNvSpPr txBox="1"/>
          <p:nvPr/>
        </p:nvSpPr>
        <p:spPr>
          <a:xfrm rot="20848332">
            <a:off x="7015102" y="2396102"/>
            <a:ext cx="1017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97" name="TextBox 96"/>
          <p:cNvSpPr txBox="1"/>
          <p:nvPr/>
        </p:nvSpPr>
        <p:spPr>
          <a:xfrm rot="20848332">
            <a:off x="7040297" y="3628453"/>
            <a:ext cx="1017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98" name="TextBox 97"/>
          <p:cNvSpPr txBox="1"/>
          <p:nvPr/>
        </p:nvSpPr>
        <p:spPr>
          <a:xfrm rot="20848332">
            <a:off x="7040297" y="3907068"/>
            <a:ext cx="1017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100" name="Multiply 99"/>
          <p:cNvSpPr/>
          <p:nvPr/>
        </p:nvSpPr>
        <p:spPr>
          <a:xfrm rot="812648">
            <a:off x="8003502" y="4736024"/>
            <a:ext cx="383750" cy="38375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 rot="20848332">
            <a:off x="6630838" y="5502977"/>
            <a:ext cx="1017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102" name="TextBox 101"/>
          <p:cNvSpPr txBox="1"/>
          <p:nvPr/>
        </p:nvSpPr>
        <p:spPr>
          <a:xfrm rot="20848332">
            <a:off x="6630838" y="5765802"/>
            <a:ext cx="1017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103" name="TextBox 102"/>
          <p:cNvSpPr txBox="1"/>
          <p:nvPr/>
        </p:nvSpPr>
        <p:spPr>
          <a:xfrm rot="20848332">
            <a:off x="6630839" y="6040056"/>
            <a:ext cx="1017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104" name="Left Brace 103"/>
          <p:cNvSpPr/>
          <p:nvPr/>
        </p:nvSpPr>
        <p:spPr>
          <a:xfrm>
            <a:off x="5724070" y="5813406"/>
            <a:ext cx="493015" cy="660591"/>
          </a:xfrm>
          <a:prstGeom prst="leftBrac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/>
          <p:cNvGrpSpPr/>
          <p:nvPr/>
        </p:nvGrpSpPr>
        <p:grpSpPr>
          <a:xfrm flipH="1">
            <a:off x="3441067" y="5690408"/>
            <a:ext cx="2199570" cy="954107"/>
            <a:chOff x="1191443" y="4863146"/>
            <a:chExt cx="5209363" cy="1399687"/>
          </a:xfrm>
        </p:grpSpPr>
        <p:sp>
          <p:nvSpPr>
            <p:cNvPr id="106" name="Rectangular Callout 105"/>
            <p:cNvSpPr/>
            <p:nvPr/>
          </p:nvSpPr>
          <p:spPr>
            <a:xfrm>
              <a:off x="1191443" y="4876798"/>
              <a:ext cx="5181601" cy="1384996"/>
            </a:xfrm>
            <a:prstGeom prst="wedgeRectCallout">
              <a:avLst>
                <a:gd name="adj1" fmla="val 33902"/>
                <a:gd name="adj2" fmla="val -2364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219207" y="4863146"/>
              <a:ext cx="5181599" cy="13996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kern="0" dirty="0" smtClean="0">
                  <a:solidFill>
                    <a:sysClr val="window" lastClr="FFFFFF"/>
                  </a:solidFill>
                </a:rPr>
                <a:t>3 Duplicate ACKs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0107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Reno: Fast </a:t>
            </a:r>
            <a:r>
              <a:rPr lang="en-US" dirty="0"/>
              <a:t>Recovery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a fast-retransmit set </a:t>
            </a:r>
            <a:r>
              <a:rPr lang="en-US" i="1" dirty="0" err="1"/>
              <a:t>cwnd</a:t>
            </a:r>
            <a:r>
              <a:rPr lang="en-US" dirty="0"/>
              <a:t> to </a:t>
            </a:r>
            <a:r>
              <a:rPr lang="en-US" i="1" dirty="0"/>
              <a:t>ssthresh/2</a:t>
            </a:r>
          </a:p>
          <a:p>
            <a:pPr lvl="1"/>
            <a:r>
              <a:rPr lang="en-US" dirty="0"/>
              <a:t>i.e</a:t>
            </a:r>
            <a:r>
              <a:rPr lang="en-US" dirty="0" smtClean="0"/>
              <a:t>. </a:t>
            </a:r>
            <a:r>
              <a:rPr lang="en-US" dirty="0"/>
              <a:t>don’t reset </a:t>
            </a:r>
            <a:r>
              <a:rPr lang="en-US" i="1" dirty="0" err="1"/>
              <a:t>cwnd</a:t>
            </a:r>
            <a:r>
              <a:rPr lang="en-US" dirty="0"/>
              <a:t> to </a:t>
            </a:r>
            <a:r>
              <a:rPr lang="en-US" dirty="0" smtClean="0"/>
              <a:t>1</a:t>
            </a:r>
          </a:p>
          <a:p>
            <a:pPr lvl="1"/>
            <a:r>
              <a:rPr lang="en-US" dirty="0" smtClean="0"/>
              <a:t>Avoid unnecessary return to slow start</a:t>
            </a:r>
          </a:p>
          <a:p>
            <a:pPr lvl="1"/>
            <a:r>
              <a:rPr lang="en-US" dirty="0" smtClean="0"/>
              <a:t>Prevents expensive timeouts</a:t>
            </a:r>
          </a:p>
          <a:p>
            <a:r>
              <a:rPr lang="en-US" dirty="0"/>
              <a:t>But when RTO expires still do </a:t>
            </a:r>
            <a:r>
              <a:rPr lang="en-US" i="1" dirty="0" err="1"/>
              <a:t>cwnd</a:t>
            </a:r>
            <a:r>
              <a:rPr lang="en-US" dirty="0"/>
              <a:t> = </a:t>
            </a:r>
            <a:r>
              <a:rPr lang="en-US" dirty="0" smtClean="0"/>
              <a:t>1</a:t>
            </a:r>
          </a:p>
          <a:p>
            <a:pPr lvl="1"/>
            <a:r>
              <a:rPr lang="en-US" dirty="0" smtClean="0"/>
              <a:t>Return to slow start, same as Tahoe</a:t>
            </a:r>
          </a:p>
          <a:p>
            <a:pPr lvl="1"/>
            <a:r>
              <a:rPr lang="en-US" dirty="0" smtClean="0"/>
              <a:t>Indicates packets aren’t being delivered at all</a:t>
            </a:r>
          </a:p>
          <a:p>
            <a:pPr lvl="1"/>
            <a:r>
              <a:rPr lang="en-US" dirty="0" smtClean="0"/>
              <a:t>i.e. congestion must be really bad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727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Line 10"/>
          <p:cNvSpPr>
            <a:spLocks noChangeShapeType="1"/>
          </p:cNvSpPr>
          <p:nvPr/>
        </p:nvSpPr>
        <p:spPr bwMode="auto">
          <a:xfrm>
            <a:off x="7263713" y="4244551"/>
            <a:ext cx="859561" cy="0"/>
          </a:xfrm>
          <a:prstGeom prst="line">
            <a:avLst/>
          </a:prstGeom>
          <a:noFill/>
          <a:ln w="38100">
            <a:solidFill>
              <a:schemeClr val="accent3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Fast Retransmit and Fast Recovery</a:t>
            </a:r>
            <a:endParaRPr lang="en-US"/>
          </a:p>
        </p:txBody>
      </p:sp>
      <p:sp>
        <p:nvSpPr>
          <p:cNvPr id="6768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5296729"/>
            <a:ext cx="8839200" cy="1561271"/>
          </a:xfrm>
        </p:spPr>
        <p:txBody>
          <a:bodyPr>
            <a:normAutofit/>
          </a:bodyPr>
          <a:lstStyle/>
          <a:p>
            <a:r>
              <a:rPr lang="en-US" dirty="0" smtClean="0"/>
              <a:t>At steady state, </a:t>
            </a:r>
            <a:r>
              <a:rPr lang="en-US" i="1" dirty="0" err="1" smtClean="0"/>
              <a:t>cwnd</a:t>
            </a:r>
            <a:r>
              <a:rPr lang="en-US" dirty="0" smtClean="0"/>
              <a:t> oscillates around the optimal window size</a:t>
            </a:r>
          </a:p>
          <a:p>
            <a:r>
              <a:rPr lang="en-US" dirty="0" smtClean="0"/>
              <a:t>TCP always forces packet drops</a:t>
            </a:r>
            <a:endParaRPr lang="en-US" dirty="0"/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515118" y="1943300"/>
            <a:ext cx="2129809" cy="0"/>
          </a:xfrm>
          <a:prstGeom prst="line">
            <a:avLst/>
          </a:prstGeom>
          <a:noFill/>
          <a:ln w="38100">
            <a:solidFill>
              <a:schemeClr val="accent3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2328514" y="3700576"/>
            <a:ext cx="1107500" cy="0"/>
          </a:xfrm>
          <a:prstGeom prst="line">
            <a:avLst/>
          </a:prstGeom>
          <a:noFill/>
          <a:ln w="38100">
            <a:solidFill>
              <a:schemeClr val="accent3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021260" y="4834422"/>
            <a:ext cx="859018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/>
              <a:t>Time</a:t>
            </a: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 rot="16200000">
            <a:off x="-223964" y="2899421"/>
            <a:ext cx="905697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i="1" dirty="0" err="1"/>
              <a:t>cwnd</a:t>
            </a:r>
            <a:endParaRPr lang="en-US" sz="2400" i="1" dirty="0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1616702" y="2303862"/>
            <a:ext cx="110299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Timeout</a:t>
            </a: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auto">
          <a:xfrm>
            <a:off x="515118" y="3424800"/>
            <a:ext cx="1354538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Slow Start</a:t>
            </a:r>
          </a:p>
        </p:txBody>
      </p:sp>
      <p:sp>
        <p:nvSpPr>
          <p:cNvPr id="27" name="Rectangle 20"/>
          <p:cNvSpPr>
            <a:spLocks noChangeArrowheads="1"/>
          </p:cNvSpPr>
          <p:nvPr/>
        </p:nvSpPr>
        <p:spPr bwMode="auto">
          <a:xfrm>
            <a:off x="3147228" y="2485216"/>
            <a:ext cx="3440673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 smtClean="0"/>
              <a:t>Congestion Avoidance</a:t>
            </a:r>
          </a:p>
          <a:p>
            <a:pPr algn="ctr"/>
            <a:r>
              <a:rPr lang="en-US" sz="2000" dirty="0" smtClean="0"/>
              <a:t>Fast Retransmit/Recovery</a:t>
            </a:r>
            <a:endParaRPr lang="en-US" sz="2000" dirty="0"/>
          </a:p>
        </p:txBody>
      </p:sp>
      <p:sp>
        <p:nvSpPr>
          <p:cNvPr id="28" name="Arc 7"/>
          <p:cNvSpPr>
            <a:spLocks/>
          </p:cNvSpPr>
          <p:nvPr/>
        </p:nvSpPr>
        <p:spPr bwMode="auto">
          <a:xfrm>
            <a:off x="489326" y="2704614"/>
            <a:ext cx="1529192" cy="2129808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>
            <a:off x="2018518" y="2697951"/>
            <a:ext cx="299362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2317880" y="2677344"/>
            <a:ext cx="0" cy="212980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Arc 11"/>
          <p:cNvSpPr>
            <a:spLocks/>
          </p:cNvSpPr>
          <p:nvPr/>
        </p:nvSpPr>
        <p:spPr bwMode="auto">
          <a:xfrm>
            <a:off x="2317880" y="3690801"/>
            <a:ext cx="1107500" cy="11075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V="1">
            <a:off x="3425381" y="3212766"/>
            <a:ext cx="595879" cy="481026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13"/>
          <p:cNvSpPr>
            <a:spLocks noChangeShapeType="1"/>
          </p:cNvSpPr>
          <p:nvPr/>
        </p:nvSpPr>
        <p:spPr bwMode="auto">
          <a:xfrm>
            <a:off x="6779296" y="2869135"/>
            <a:ext cx="425962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4"/>
          <p:cNvSpPr>
            <a:spLocks noChangeShapeType="1"/>
          </p:cNvSpPr>
          <p:nvPr/>
        </p:nvSpPr>
        <p:spPr bwMode="auto">
          <a:xfrm flipH="1">
            <a:off x="4021259" y="3193744"/>
            <a:ext cx="1" cy="98391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Arc 16"/>
          <p:cNvSpPr>
            <a:spLocks/>
          </p:cNvSpPr>
          <p:nvPr/>
        </p:nvSpPr>
        <p:spPr bwMode="auto">
          <a:xfrm>
            <a:off x="7205037" y="4244551"/>
            <a:ext cx="918237" cy="562601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17"/>
          <p:cNvSpPr>
            <a:spLocks noChangeShapeType="1"/>
          </p:cNvSpPr>
          <p:nvPr/>
        </p:nvSpPr>
        <p:spPr bwMode="auto">
          <a:xfrm flipV="1">
            <a:off x="8123274" y="3666150"/>
            <a:ext cx="608297" cy="571816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>
            <a:off x="489326" y="1626772"/>
            <a:ext cx="0" cy="32076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991715" y="1542548"/>
            <a:ext cx="1154162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i="1" dirty="0" err="1" smtClean="0"/>
              <a:t>ssthresh</a:t>
            </a:r>
            <a:endParaRPr lang="en-US" sz="2000" i="1" dirty="0"/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>
            <a:off x="7205037" y="2858444"/>
            <a:ext cx="0" cy="1975977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 flipV="1">
            <a:off x="4021259" y="3183761"/>
            <a:ext cx="1210398" cy="993896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5231657" y="3183761"/>
            <a:ext cx="0" cy="993896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17"/>
          <p:cNvSpPr>
            <a:spLocks noChangeShapeType="1"/>
          </p:cNvSpPr>
          <p:nvPr/>
        </p:nvSpPr>
        <p:spPr bwMode="auto">
          <a:xfrm flipV="1">
            <a:off x="5231657" y="2858502"/>
            <a:ext cx="1558272" cy="1279546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18"/>
          <p:cNvSpPr>
            <a:spLocks noChangeArrowheads="1"/>
          </p:cNvSpPr>
          <p:nvPr/>
        </p:nvSpPr>
        <p:spPr bwMode="auto">
          <a:xfrm>
            <a:off x="6440780" y="2468383"/>
            <a:ext cx="110299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Timeout</a:t>
            </a:r>
          </a:p>
        </p:txBody>
      </p:sp>
      <p:sp>
        <p:nvSpPr>
          <p:cNvPr id="38" name="Line 4"/>
          <p:cNvSpPr>
            <a:spLocks noChangeShapeType="1"/>
          </p:cNvSpPr>
          <p:nvPr/>
        </p:nvSpPr>
        <p:spPr bwMode="auto">
          <a:xfrm>
            <a:off x="460038" y="4835559"/>
            <a:ext cx="8527083" cy="336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3065533" y="2303093"/>
            <a:ext cx="3813732" cy="2126255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99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5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676867" grpId="0" uiExpand="1" build="p"/>
      <p:bldP spid="21" grpId="0" animBg="1"/>
      <p:bldP spid="25" grpId="0"/>
      <p:bldP spid="26" grpId="0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40" grpId="0" animBg="1"/>
      <p:bldP spid="41" grpId="0" animBg="1"/>
      <p:bldP spid="42" grpId="0" animBg="1"/>
      <p:bldP spid="43" grpId="0" animBg="1"/>
      <p:bldP spid="44" grpId="0"/>
      <p:bldP spid="46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TCP Variants…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Tahoe: the original</a:t>
            </a:r>
          </a:p>
          <a:p>
            <a:pPr lvl="1"/>
            <a:r>
              <a:rPr lang="en-US" dirty="0" smtClean="0"/>
              <a:t>Slow start with AIMD</a:t>
            </a:r>
          </a:p>
          <a:p>
            <a:pPr lvl="1"/>
            <a:r>
              <a:rPr lang="en-US" dirty="0" smtClean="0"/>
              <a:t>Dynamic RTO based on RTT estimate</a:t>
            </a:r>
          </a:p>
          <a:p>
            <a:r>
              <a:rPr lang="en-US" dirty="0" smtClean="0"/>
              <a:t>Reno: fast retransmit and fast recovery</a:t>
            </a:r>
          </a:p>
          <a:p>
            <a:r>
              <a:rPr lang="en-US" dirty="0" err="1" smtClean="0"/>
              <a:t>NewReno</a:t>
            </a:r>
            <a:r>
              <a:rPr lang="en-US" dirty="0" smtClean="0"/>
              <a:t>: improved fast retransmit</a:t>
            </a:r>
          </a:p>
          <a:p>
            <a:pPr lvl="1"/>
            <a:r>
              <a:rPr lang="en-US" dirty="0" smtClean="0"/>
              <a:t>Each duplicate ACK triggers a retransmission</a:t>
            </a:r>
          </a:p>
          <a:p>
            <a:pPr lvl="1"/>
            <a:r>
              <a:rPr lang="en-US" dirty="0" smtClean="0"/>
              <a:t>Problem: &gt;3 out-of-order packets causes pathological retransmissions</a:t>
            </a:r>
          </a:p>
          <a:p>
            <a:r>
              <a:rPr lang="en-US" dirty="0" smtClean="0"/>
              <a:t>Vegas: delay-based congestion avoidance</a:t>
            </a:r>
          </a:p>
          <a:p>
            <a:r>
              <a:rPr lang="en-US" dirty="0" smtClean="0"/>
              <a:t>And many, many, many more…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35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Layering, Revisited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44068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567528" y="2773292"/>
            <a:ext cx="394420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26150" y="2062148"/>
            <a:ext cx="1964286" cy="474096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Application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425923" y="2536244"/>
            <a:ext cx="1964513" cy="474096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Transport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425922" y="3006413"/>
            <a:ext cx="1964513" cy="474096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Network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425921" y="3480509"/>
            <a:ext cx="1964513" cy="474096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 Link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426150" y="3954605"/>
            <a:ext cx="1964513" cy="474096"/>
          </a:xfrm>
          <a:prstGeom prst="rect">
            <a:avLst/>
          </a:prstGeom>
          <a:pattFill prst="ltVert">
            <a:fgClr>
              <a:schemeClr val="tx1"/>
            </a:fgClr>
            <a:bgClr>
              <a:srgbClr val="FF0000"/>
            </a:bgClr>
          </a:patt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Physical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3583051" y="4001256"/>
            <a:ext cx="987193" cy="469132"/>
          </a:xfrm>
          <a:prstGeom prst="rect">
            <a:avLst/>
          </a:prstGeom>
          <a:pattFill prst="ltVert">
            <a:fgClr>
              <a:schemeClr val="tx1"/>
            </a:fgClr>
            <a:bgClr>
              <a:srgbClr val="FF0000"/>
            </a:bgClr>
          </a:pattFill>
          <a:ln w="57150"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ontent Placeholder 5"/>
          <p:cNvSpPr txBox="1">
            <a:spLocks/>
          </p:cNvSpPr>
          <p:nvPr/>
        </p:nvSpPr>
        <p:spPr>
          <a:xfrm>
            <a:off x="805424" y="1519645"/>
            <a:ext cx="1428466" cy="54250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</a:pPr>
            <a:r>
              <a:rPr lang="en-US" dirty="0" smtClean="0"/>
              <a:t>Host 1</a:t>
            </a:r>
          </a:p>
        </p:txBody>
      </p:sp>
      <p:sp>
        <p:nvSpPr>
          <p:cNvPr id="42" name="Content Placeholder 5"/>
          <p:cNvSpPr txBox="1">
            <a:spLocks/>
          </p:cNvSpPr>
          <p:nvPr/>
        </p:nvSpPr>
        <p:spPr>
          <a:xfrm>
            <a:off x="3857954" y="1549192"/>
            <a:ext cx="1428466" cy="54250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</a:pPr>
            <a:r>
              <a:rPr lang="en-US" dirty="0" smtClean="0"/>
              <a:t>Router</a:t>
            </a:r>
          </a:p>
        </p:txBody>
      </p:sp>
      <p:sp>
        <p:nvSpPr>
          <p:cNvPr id="43" name="Content Placeholder 5"/>
          <p:cNvSpPr txBox="1">
            <a:spLocks/>
          </p:cNvSpPr>
          <p:nvPr/>
        </p:nvSpPr>
        <p:spPr>
          <a:xfrm>
            <a:off x="7114738" y="1519645"/>
            <a:ext cx="1428466" cy="54250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</a:pPr>
            <a:r>
              <a:rPr lang="en-US" dirty="0" smtClean="0"/>
              <a:t>Host 2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572187" y="3976639"/>
            <a:ext cx="985346" cy="469132"/>
          </a:xfrm>
          <a:prstGeom prst="rect">
            <a:avLst/>
          </a:prstGeom>
          <a:pattFill prst="ltHorz">
            <a:fgClr>
              <a:schemeClr val="tx1"/>
            </a:fgClr>
            <a:bgClr>
              <a:srgbClr val="FF0000"/>
            </a:bgClr>
          </a:pattFill>
          <a:ln w="57150"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582919" y="3992141"/>
            <a:ext cx="1974614" cy="4691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3596572" y="3992141"/>
            <a:ext cx="1950860" cy="469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dirty="0" smtClean="0">
                <a:solidFill>
                  <a:schemeClr val="bg1"/>
                </a:solidFill>
              </a:rPr>
              <a:t>Physical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5775273" y="3749767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775273" y="4245018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775273" y="3238135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568091" y="2306448"/>
            <a:ext cx="3946478" cy="2954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5"/>
          <p:cNvSpPr>
            <a:spLocks noGrp="1"/>
          </p:cNvSpPr>
          <p:nvPr>
            <p:ph sz="quarter" idx="1"/>
          </p:nvPr>
        </p:nvSpPr>
        <p:spPr>
          <a:xfrm>
            <a:off x="-6" y="4682170"/>
            <a:ext cx="9144005" cy="2023430"/>
          </a:xfrm>
        </p:spPr>
        <p:txBody>
          <a:bodyPr>
            <a:normAutofit/>
          </a:bodyPr>
          <a:lstStyle/>
          <a:p>
            <a:r>
              <a:rPr lang="en-US" dirty="0" smtClean="0"/>
              <a:t>Lowest level end-to-end protocol </a:t>
            </a:r>
          </a:p>
          <a:p>
            <a:pPr lvl="1"/>
            <a:r>
              <a:rPr lang="en-US" dirty="0" smtClean="0"/>
              <a:t>Transport header only read by source and destination</a:t>
            </a:r>
          </a:p>
          <a:p>
            <a:pPr lvl="1"/>
            <a:r>
              <a:rPr lang="en-US" dirty="0" smtClean="0"/>
              <a:t>Routers view transport header as payload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703697" y="2078761"/>
            <a:ext cx="1964515" cy="474096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Application</a:t>
            </a:r>
            <a:endParaRPr lang="en-US" sz="2400" dirty="0"/>
          </a:p>
        </p:txBody>
      </p:sp>
      <p:sp>
        <p:nvSpPr>
          <p:cNvPr id="67" name="Rectangle 66"/>
          <p:cNvSpPr/>
          <p:nvPr/>
        </p:nvSpPr>
        <p:spPr>
          <a:xfrm>
            <a:off x="6703700" y="2552857"/>
            <a:ext cx="1964513" cy="474096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Transport</a:t>
            </a:r>
            <a:endParaRPr lang="en-US" sz="2400" dirty="0"/>
          </a:p>
        </p:txBody>
      </p:sp>
      <p:sp>
        <p:nvSpPr>
          <p:cNvPr id="68" name="Rectangle 67"/>
          <p:cNvSpPr/>
          <p:nvPr/>
        </p:nvSpPr>
        <p:spPr>
          <a:xfrm>
            <a:off x="6703699" y="3023026"/>
            <a:ext cx="1964513" cy="474096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Network</a:t>
            </a:r>
            <a:endParaRPr lang="en-US" sz="2400" dirty="0"/>
          </a:p>
        </p:txBody>
      </p:sp>
      <p:sp>
        <p:nvSpPr>
          <p:cNvPr id="69" name="Rectangle 68"/>
          <p:cNvSpPr/>
          <p:nvPr/>
        </p:nvSpPr>
        <p:spPr>
          <a:xfrm>
            <a:off x="6703698" y="3497122"/>
            <a:ext cx="1964513" cy="474096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 Link</a:t>
            </a:r>
            <a:endParaRPr lang="en-US" sz="2400" dirty="0"/>
          </a:p>
        </p:txBody>
      </p:sp>
      <p:sp>
        <p:nvSpPr>
          <p:cNvPr id="70" name="Rectangle 69"/>
          <p:cNvSpPr/>
          <p:nvPr/>
        </p:nvSpPr>
        <p:spPr>
          <a:xfrm>
            <a:off x="6703697" y="3971218"/>
            <a:ext cx="1964516" cy="474096"/>
          </a:xfrm>
          <a:prstGeom prst="rect">
            <a:avLst/>
          </a:prstGeom>
          <a:pattFill prst="ltVert">
            <a:fgClr>
              <a:schemeClr val="tx1"/>
            </a:fgClr>
            <a:bgClr>
              <a:srgbClr val="FF0000"/>
            </a:bgClr>
          </a:patt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Physical</a:t>
            </a:r>
            <a:endParaRPr lang="en-US" sz="2400" dirty="0"/>
          </a:p>
        </p:txBody>
      </p:sp>
      <p:sp>
        <p:nvSpPr>
          <p:cNvPr id="71" name="Rectangle 70"/>
          <p:cNvSpPr/>
          <p:nvPr/>
        </p:nvSpPr>
        <p:spPr>
          <a:xfrm>
            <a:off x="3582920" y="3028447"/>
            <a:ext cx="1964513" cy="474096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Network</a:t>
            </a:r>
            <a:endParaRPr lang="en-US" sz="2400" dirty="0"/>
          </a:p>
        </p:txBody>
      </p:sp>
      <p:sp>
        <p:nvSpPr>
          <p:cNvPr id="72" name="Rectangle 71"/>
          <p:cNvSpPr/>
          <p:nvPr/>
        </p:nvSpPr>
        <p:spPr>
          <a:xfrm>
            <a:off x="3582919" y="3502543"/>
            <a:ext cx="1964513" cy="474096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Data Link</a:t>
            </a:r>
            <a:endParaRPr lang="en-US" sz="2400" dirty="0"/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2545494" y="3749767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2545494" y="4245018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2545494" y="3238135"/>
            <a:ext cx="777926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 60"/>
          <p:cNvGrpSpPr/>
          <p:nvPr/>
        </p:nvGrpSpPr>
        <p:grpSpPr>
          <a:xfrm flipH="1">
            <a:off x="3582918" y="1203689"/>
            <a:ext cx="3887237" cy="954107"/>
            <a:chOff x="1219200" y="4876799"/>
            <a:chExt cx="5181606" cy="1384995"/>
          </a:xfrm>
        </p:grpSpPr>
        <p:sp>
          <p:nvSpPr>
            <p:cNvPr id="62" name="Rectangular Callout 61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33012"/>
                <a:gd name="adj2" fmla="val 10389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219205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Layers communicate peer</a:t>
              </a:r>
              <a:r>
                <a:rPr lang="en-US" sz="2800" kern="0" dirty="0" smtClean="0">
                  <a:solidFill>
                    <a:sysClr val="window" lastClr="FFFFFF"/>
                  </a:solidFill>
                </a:rPr>
                <a:t>-to-peer</a:t>
              </a:r>
              <a:endPara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5945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in the Real World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are the most popular variants today?</a:t>
            </a:r>
          </a:p>
          <a:p>
            <a:pPr lvl="1"/>
            <a:r>
              <a:rPr lang="en-US" dirty="0" smtClean="0"/>
              <a:t>Key problem: TCP performs poorly on high bandwidth-delay product networks (like the modern Internet)</a:t>
            </a:r>
          </a:p>
          <a:p>
            <a:pPr lvl="1"/>
            <a:r>
              <a:rPr lang="en-US" dirty="0" smtClean="0"/>
              <a:t>Compound </a:t>
            </a:r>
            <a:r>
              <a:rPr lang="en-US" dirty="0"/>
              <a:t>TCP (Windows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Based on Reno</a:t>
            </a:r>
          </a:p>
          <a:p>
            <a:pPr lvl="2"/>
            <a:r>
              <a:rPr lang="en-US" dirty="0" smtClean="0"/>
              <a:t>Uses two congestion windows: delay based and loss based</a:t>
            </a:r>
          </a:p>
          <a:p>
            <a:pPr lvl="2"/>
            <a:r>
              <a:rPr lang="en-US" dirty="0" smtClean="0"/>
              <a:t>Thus, it uses a </a:t>
            </a:r>
            <a:r>
              <a:rPr lang="en-US" i="1" dirty="0" smtClean="0"/>
              <a:t>compound</a:t>
            </a:r>
            <a:r>
              <a:rPr lang="en-US" dirty="0" smtClean="0"/>
              <a:t> congestion controller</a:t>
            </a:r>
            <a:endParaRPr lang="en-US" dirty="0"/>
          </a:p>
          <a:p>
            <a:pPr lvl="1"/>
            <a:r>
              <a:rPr lang="en-US" dirty="0"/>
              <a:t>TCP </a:t>
            </a:r>
            <a:r>
              <a:rPr lang="en-US" dirty="0" smtClean="0"/>
              <a:t>CUBIC (Linux)</a:t>
            </a:r>
          </a:p>
          <a:p>
            <a:pPr lvl="2"/>
            <a:r>
              <a:rPr lang="en-US" dirty="0" smtClean="0"/>
              <a:t>Enhancement of BIC (Binary Increase Congestion Control)</a:t>
            </a:r>
          </a:p>
          <a:p>
            <a:pPr lvl="2"/>
            <a:r>
              <a:rPr lang="en-US" dirty="0" smtClean="0"/>
              <a:t>Window size controlled by cubic function</a:t>
            </a:r>
          </a:p>
          <a:p>
            <a:pPr lvl="2"/>
            <a:r>
              <a:rPr lang="en-US" dirty="0" smtClean="0"/>
              <a:t>Parameterized by the time </a:t>
            </a:r>
            <a:r>
              <a:rPr lang="en-US" i="1" dirty="0" smtClean="0"/>
              <a:t>T</a:t>
            </a:r>
            <a:r>
              <a:rPr lang="en-US" dirty="0" smtClean="0"/>
              <a:t> since the last dropped packet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732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Bandwidth-Delay Product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Key Problem: TCP performs poorly when</a:t>
            </a:r>
          </a:p>
          <a:p>
            <a:pPr lvl="1"/>
            <a:r>
              <a:rPr lang="en-US" dirty="0" smtClean="0"/>
              <a:t>The capacity of the network (bandwidth) is large</a:t>
            </a:r>
          </a:p>
          <a:p>
            <a:pPr lvl="1"/>
            <a:r>
              <a:rPr lang="en-US" dirty="0" smtClean="0"/>
              <a:t>The delay (RTT) of the network is large</a:t>
            </a:r>
          </a:p>
          <a:p>
            <a:pPr lvl="1"/>
            <a:r>
              <a:rPr lang="en-US" dirty="0" smtClean="0"/>
              <a:t>Or, when bandwidth * delay is large</a:t>
            </a:r>
          </a:p>
          <a:p>
            <a:pPr lvl="2"/>
            <a:r>
              <a:rPr lang="en-US" dirty="0" smtClean="0"/>
              <a:t>b * d = maximum amount of in-flight data in the network</a:t>
            </a:r>
          </a:p>
          <a:p>
            <a:pPr lvl="2"/>
            <a:r>
              <a:rPr lang="en-US" dirty="0" smtClean="0"/>
              <a:t>a.k.a. the bandwidth-delay product</a:t>
            </a:r>
          </a:p>
          <a:p>
            <a:r>
              <a:rPr lang="en-US" dirty="0" smtClean="0"/>
              <a:t>Why does TCP perform poorly?</a:t>
            </a:r>
          </a:p>
          <a:p>
            <a:pPr lvl="1"/>
            <a:r>
              <a:rPr lang="en-US" dirty="0" smtClean="0"/>
              <a:t>Slow start and additive increase are slow to converge</a:t>
            </a:r>
          </a:p>
          <a:p>
            <a:pPr lvl="1"/>
            <a:r>
              <a:rPr lang="en-US" dirty="0" smtClean="0"/>
              <a:t>TCP is ACK clocked</a:t>
            </a:r>
          </a:p>
          <a:p>
            <a:pPr lvl="2"/>
            <a:r>
              <a:rPr lang="en-US" dirty="0" smtClean="0"/>
              <a:t>i.e. TCP can only react as quickly as ACKs are received</a:t>
            </a:r>
          </a:p>
          <a:p>
            <a:pPr lvl="2"/>
            <a:r>
              <a:rPr lang="en-US" dirty="0" smtClean="0"/>
              <a:t>Large RTT </a:t>
            </a:r>
            <a:r>
              <a:rPr lang="en-US" dirty="0" smtClean="0">
                <a:sym typeface="Wingdings" panose="05000000000000000000" pitchFamily="2" charset="2"/>
              </a:rPr>
              <a:t> ACKs are delayed  TCP is slow to react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816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Poor Performance of TCP Reno CC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62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87026" y="1937651"/>
            <a:ext cx="4184974" cy="4436144"/>
            <a:chOff x="387026" y="2209801"/>
            <a:chExt cx="4184974" cy="4436144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663575" y="6248400"/>
              <a:ext cx="3908425" cy="397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dirty="0"/>
                <a:t>Bottleneck Bandwidth (Mb/</a:t>
              </a:r>
              <a:r>
                <a:rPr lang="en-US" sz="2000" dirty="0" err="1"/>
                <a:t>s</a:t>
              </a:r>
              <a:r>
                <a:rPr lang="en-US" sz="2000" dirty="0"/>
                <a:t>)</a:t>
              </a: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 rot="-10785117">
              <a:off x="387026" y="2515649"/>
              <a:ext cx="490520" cy="278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eaVert" wrap="square" lIns="90488" tIns="44450" rIns="90488" bIns="44450" numCol="1" anchor="b" anchorCtr="0" compatLnSpc="1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/>
                <a:t>Avg. TCP Utilization</a:t>
              </a:r>
            </a:p>
          </p:txBody>
        </p:sp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925513" y="2209801"/>
            <a:ext cx="3457798" cy="4038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3" name="Bitmap Image" r:id="rId3" imgW="4952381" imgH="5447619" progId="">
                    <p:embed/>
                  </p:oleObj>
                </mc:Choice>
                <mc:Fallback>
                  <p:oleObj name="Bitmap Image" r:id="rId3" imgW="4952381" imgH="5447619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5513" y="2209801"/>
                          <a:ext cx="3457798" cy="4038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>
              <a:off x="1225550" y="2286000"/>
              <a:ext cx="2819400" cy="912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800" dirty="0"/>
                <a:t>50 flows in both directions</a:t>
              </a:r>
            </a:p>
            <a:p>
              <a:pPr algn="r"/>
              <a:r>
                <a:rPr lang="en-US" sz="1800" dirty="0"/>
                <a:t>Buffer = BW x Delay</a:t>
              </a:r>
            </a:p>
            <a:p>
              <a:pPr algn="r"/>
              <a:r>
                <a:rPr lang="en-US" sz="1800" dirty="0"/>
                <a:t>RTT = 80 ms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729998" y="1942810"/>
            <a:ext cx="3925118" cy="4354785"/>
            <a:chOff x="4729998" y="2214960"/>
            <a:chExt cx="3925118" cy="4354785"/>
          </a:xfrm>
        </p:grpSpPr>
        <p:sp>
          <p:nvSpPr>
            <p:cNvPr id="12" name="Text Box 3"/>
            <p:cNvSpPr txBox="1">
              <a:spLocks noChangeArrowheads="1"/>
            </p:cNvSpPr>
            <p:nvPr/>
          </p:nvSpPr>
          <p:spPr bwMode="auto">
            <a:xfrm>
              <a:off x="5424554" y="6172200"/>
              <a:ext cx="3078162" cy="397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2000" dirty="0"/>
                <a:t>Round Trip Delay (sec)</a:t>
              </a:r>
            </a:p>
          </p:txBody>
        </p:sp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 rot="-10785117">
              <a:off x="4729998" y="2786442"/>
              <a:ext cx="490520" cy="25867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eaVert" wrap="square" lIns="90488" tIns="44450" rIns="90488" bIns="44450" numCol="1" anchor="b" anchorCtr="0" compatLnSpc="1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/>
                <a:t>Avg. TCP Utilization</a:t>
              </a:r>
            </a:p>
          </p:txBody>
        </p:sp>
        <p:graphicFrame>
          <p:nvGraphicFramePr>
            <p:cNvPr id="14" name="Object 9"/>
            <p:cNvGraphicFramePr>
              <a:graphicFrameLocks noChangeAspect="1"/>
            </p:cNvGraphicFramePr>
            <p:nvPr/>
          </p:nvGraphicFramePr>
          <p:xfrm>
            <a:off x="5253104" y="2214960"/>
            <a:ext cx="3402012" cy="39867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4" name="Bitmap Image" r:id="rId5" imgW="4571429" imgH="5420482" progId="">
                    <p:embed/>
                  </p:oleObj>
                </mc:Choice>
                <mc:Fallback>
                  <p:oleObj name="Bitmap Image" r:id="rId5" imgW="4571429" imgH="5420482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3104" y="2214960"/>
                          <a:ext cx="3402012" cy="39867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5535613" y="2287588"/>
              <a:ext cx="2892425" cy="912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0488" tIns="44450" rIns="90488" bIns="4445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800" dirty="0"/>
                <a:t>50 flows in both directions</a:t>
              </a:r>
            </a:p>
            <a:p>
              <a:pPr algn="r"/>
              <a:r>
                <a:rPr lang="en-US" sz="1800" dirty="0"/>
                <a:t>Buffer = BW x Delay</a:t>
              </a:r>
            </a:p>
            <a:p>
              <a:pPr algn="r"/>
              <a:r>
                <a:rPr lang="en-US" sz="1800" dirty="0"/>
                <a:t>BW = 155 Mb/s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6638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Fast window growth</a:t>
            </a:r>
          </a:p>
          <a:p>
            <a:pPr lvl="1"/>
            <a:r>
              <a:rPr lang="en-US" dirty="0" smtClean="0"/>
              <a:t>Slow start and additive increase are too slow when bandwidth is large</a:t>
            </a:r>
          </a:p>
          <a:p>
            <a:pPr lvl="1"/>
            <a:r>
              <a:rPr lang="en-US" dirty="0" smtClean="0"/>
              <a:t>Want to converge more quickly</a:t>
            </a:r>
          </a:p>
          <a:p>
            <a:r>
              <a:rPr lang="en-US" dirty="0"/>
              <a:t>Maintain fairness with other TCP </a:t>
            </a:r>
            <a:r>
              <a:rPr lang="en-US" dirty="0" err="1"/>
              <a:t>varients</a:t>
            </a:r>
            <a:endParaRPr lang="en-US" dirty="0"/>
          </a:p>
          <a:p>
            <a:pPr lvl="1"/>
            <a:r>
              <a:rPr lang="en-US" dirty="0"/>
              <a:t>Window growth cannot be too aggressive</a:t>
            </a:r>
          </a:p>
          <a:p>
            <a:r>
              <a:rPr lang="en-US" dirty="0" smtClean="0"/>
              <a:t>Improve RTT fairness</a:t>
            </a:r>
          </a:p>
          <a:p>
            <a:pPr lvl="1"/>
            <a:r>
              <a:rPr lang="en-US" dirty="0" smtClean="0"/>
              <a:t>TCP Tahoe/Reno flows are not fair when RTTs vary widely</a:t>
            </a:r>
          </a:p>
          <a:p>
            <a:r>
              <a:rPr lang="en-US" dirty="0" smtClean="0"/>
              <a:t>Simple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248598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TCP Implementation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Default TCP implementation in Windows</a:t>
            </a:r>
          </a:p>
          <a:p>
            <a:r>
              <a:rPr lang="en-US" dirty="0" smtClean="0"/>
              <a:t>Key idea: split </a:t>
            </a:r>
            <a:r>
              <a:rPr lang="en-US" i="1" dirty="0" err="1" smtClean="0"/>
              <a:t>cwnd</a:t>
            </a:r>
            <a:r>
              <a:rPr lang="en-US" i="1" dirty="0" smtClean="0"/>
              <a:t> </a:t>
            </a:r>
            <a:r>
              <a:rPr lang="en-US" dirty="0" smtClean="0"/>
              <a:t>into two separate windows</a:t>
            </a:r>
          </a:p>
          <a:p>
            <a:pPr lvl="1"/>
            <a:r>
              <a:rPr lang="en-US" dirty="0" smtClean="0"/>
              <a:t>Traditional, loss-based window</a:t>
            </a:r>
          </a:p>
          <a:p>
            <a:pPr lvl="1"/>
            <a:r>
              <a:rPr lang="en-US" dirty="0" smtClean="0"/>
              <a:t>New, delay-based window</a:t>
            </a:r>
          </a:p>
          <a:p>
            <a:r>
              <a:rPr lang="en-US" i="1" dirty="0" err="1"/>
              <a:t>wnd</a:t>
            </a:r>
            <a:r>
              <a:rPr lang="en-US" dirty="0"/>
              <a:t> = </a:t>
            </a:r>
            <a:r>
              <a:rPr lang="en-US" dirty="0" smtClean="0"/>
              <a:t>min(</a:t>
            </a:r>
            <a:r>
              <a:rPr lang="en-US" i="1" dirty="0" err="1" smtClean="0"/>
              <a:t>cwnd</a:t>
            </a:r>
            <a:r>
              <a:rPr lang="en-US" i="1" dirty="0" smtClean="0"/>
              <a:t> + </a:t>
            </a:r>
            <a:r>
              <a:rPr lang="en-US" i="1" dirty="0" err="1" smtClean="0">
                <a:solidFill>
                  <a:schemeClr val="accent1"/>
                </a:solidFill>
              </a:rPr>
              <a:t>dwnd</a:t>
            </a:r>
            <a:r>
              <a:rPr lang="en-US" dirty="0" smtClean="0"/>
              <a:t>, </a:t>
            </a:r>
            <a:r>
              <a:rPr lang="en-US" i="1" dirty="0" err="1"/>
              <a:t>adv_wnd</a:t>
            </a:r>
            <a:r>
              <a:rPr lang="en-US" dirty="0" smtClean="0"/>
              <a:t>)</a:t>
            </a:r>
          </a:p>
          <a:p>
            <a:pPr lvl="1"/>
            <a:r>
              <a:rPr lang="en-US" i="1" dirty="0" err="1" smtClean="0"/>
              <a:t>cwnd</a:t>
            </a:r>
            <a:r>
              <a:rPr lang="en-US" i="1" dirty="0" smtClean="0"/>
              <a:t> </a:t>
            </a:r>
            <a:r>
              <a:rPr lang="en-US" dirty="0" smtClean="0"/>
              <a:t>is controlled by AIMD</a:t>
            </a:r>
            <a:endParaRPr lang="en-US" i="1" dirty="0" smtClean="0"/>
          </a:p>
          <a:p>
            <a:pPr lvl="1"/>
            <a:r>
              <a:rPr lang="en-US" i="1" dirty="0" err="1" smtClean="0">
                <a:solidFill>
                  <a:schemeClr val="accent1"/>
                </a:solidFill>
              </a:rPr>
              <a:t>dwnd</a:t>
            </a:r>
            <a:r>
              <a:rPr lang="en-US" i="1" dirty="0" smtClean="0"/>
              <a:t> </a:t>
            </a:r>
            <a:r>
              <a:rPr lang="en-US" dirty="0" smtClean="0"/>
              <a:t>is the delay window</a:t>
            </a:r>
          </a:p>
          <a:p>
            <a:r>
              <a:rPr lang="en-US" dirty="0" smtClean="0"/>
              <a:t>Rules for adjusting</a:t>
            </a:r>
            <a:r>
              <a:rPr lang="en-US" i="1" dirty="0" smtClean="0"/>
              <a:t> </a:t>
            </a:r>
            <a:r>
              <a:rPr lang="en-US" i="1" dirty="0" err="1" smtClean="0"/>
              <a:t>dwnd</a:t>
            </a:r>
            <a:r>
              <a:rPr lang="en-US" i="1" dirty="0" smtClean="0"/>
              <a:t>:</a:t>
            </a:r>
          </a:p>
          <a:p>
            <a:pPr lvl="1"/>
            <a:r>
              <a:rPr lang="en-US" dirty="0" smtClean="0"/>
              <a:t>If RTT is increasing, decrease </a:t>
            </a:r>
            <a:r>
              <a:rPr lang="en-US" i="1" dirty="0" err="1" smtClean="0"/>
              <a:t>dwnd</a:t>
            </a:r>
            <a:r>
              <a:rPr lang="en-US" dirty="0" smtClean="0"/>
              <a:t> (</a:t>
            </a:r>
            <a:r>
              <a:rPr lang="en-US" i="1" dirty="0" err="1" smtClean="0"/>
              <a:t>dwnd</a:t>
            </a:r>
            <a:r>
              <a:rPr lang="en-US" dirty="0" smtClean="0"/>
              <a:t> &gt;= 0)</a:t>
            </a:r>
          </a:p>
          <a:p>
            <a:pPr lvl="1"/>
            <a:r>
              <a:rPr lang="en-US" dirty="0" smtClean="0"/>
              <a:t>If RTT is decreasing, increase </a:t>
            </a:r>
            <a:r>
              <a:rPr lang="en-US" i="1" dirty="0" err="1" smtClean="0"/>
              <a:t>dwnd</a:t>
            </a:r>
            <a:endParaRPr lang="en-US" dirty="0" smtClean="0"/>
          </a:p>
          <a:p>
            <a:pPr lvl="1"/>
            <a:r>
              <a:rPr lang="en-US" dirty="0" smtClean="0"/>
              <a:t>Increase/decrease are proportional to the rate of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71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965309" y="1622269"/>
            <a:ext cx="874913" cy="3212153"/>
            <a:chOff x="5965309" y="1622269"/>
            <a:chExt cx="874913" cy="3212153"/>
          </a:xfrm>
        </p:grpSpPr>
        <p:sp>
          <p:nvSpPr>
            <p:cNvPr id="50" name="Rectangle 49"/>
            <p:cNvSpPr/>
            <p:nvPr/>
          </p:nvSpPr>
          <p:spPr>
            <a:xfrm>
              <a:off x="5965309" y="1622269"/>
              <a:ext cx="874913" cy="321215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088096" y="1629249"/>
              <a:ext cx="6293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Low</a:t>
              </a:r>
            </a:p>
            <a:p>
              <a:pPr algn="ctr"/>
              <a:r>
                <a:rPr lang="en-US" dirty="0" smtClean="0"/>
                <a:t>RTT</a:t>
              </a:r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02406" y="1626772"/>
            <a:ext cx="795838" cy="3212153"/>
            <a:chOff x="4002406" y="1626772"/>
            <a:chExt cx="795838" cy="3212153"/>
          </a:xfrm>
        </p:grpSpPr>
        <p:sp>
          <p:nvSpPr>
            <p:cNvPr id="2" name="Rectangle 1"/>
            <p:cNvSpPr/>
            <p:nvPr/>
          </p:nvSpPr>
          <p:spPr>
            <a:xfrm>
              <a:off x="4002406" y="1626772"/>
              <a:ext cx="795838" cy="321215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070747" y="1629250"/>
              <a:ext cx="65915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High</a:t>
              </a:r>
            </a:p>
            <a:p>
              <a:pPr algn="ctr"/>
              <a:r>
                <a:rPr lang="en-US" dirty="0" smtClean="0"/>
                <a:t>RTT</a:t>
              </a:r>
              <a:endParaRPr lang="en-US" dirty="0"/>
            </a:p>
          </p:txBody>
        </p:sp>
      </p:grpSp>
      <p:sp>
        <p:nvSpPr>
          <p:cNvPr id="45" name="Line 10"/>
          <p:cNvSpPr>
            <a:spLocks noChangeShapeType="1"/>
          </p:cNvSpPr>
          <p:nvPr/>
        </p:nvSpPr>
        <p:spPr bwMode="auto">
          <a:xfrm>
            <a:off x="7585990" y="3769517"/>
            <a:ext cx="1096097" cy="1"/>
          </a:xfrm>
          <a:prstGeom prst="line">
            <a:avLst/>
          </a:prstGeom>
          <a:noFill/>
          <a:ln w="38100">
            <a:solidFill>
              <a:schemeClr val="accent3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Compound TCP Example</a:t>
            </a:r>
            <a:endParaRPr lang="en-US" dirty="0"/>
          </a:p>
        </p:txBody>
      </p:sp>
      <p:sp>
        <p:nvSpPr>
          <p:cNvPr id="676867" name="Rectangle 3"/>
          <p:cNvSpPr>
            <a:spLocks noGrp="1" noChangeArrowheads="1"/>
          </p:cNvSpPr>
          <p:nvPr>
            <p:ph idx="1"/>
          </p:nvPr>
        </p:nvSpPr>
        <p:spPr>
          <a:xfrm>
            <a:off x="0" y="5401559"/>
            <a:ext cx="9144000" cy="145644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Aggressiveness corresponds to changes in RTT</a:t>
            </a:r>
          </a:p>
          <a:p>
            <a:r>
              <a:rPr lang="en-US" sz="2400" dirty="0" smtClean="0"/>
              <a:t>Advantages: fast ramp up, more fair to flows with different RTTs</a:t>
            </a:r>
          </a:p>
          <a:p>
            <a:r>
              <a:rPr lang="en-US" sz="2400" dirty="0" smtClean="0"/>
              <a:t>Disadvantage: must estimate RTT, which is very challenging</a:t>
            </a:r>
            <a:endParaRPr lang="en-US" sz="2400" dirty="0"/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2328514" y="3700576"/>
            <a:ext cx="1107500" cy="0"/>
          </a:xfrm>
          <a:prstGeom prst="line">
            <a:avLst/>
          </a:prstGeom>
          <a:noFill/>
          <a:ln w="38100">
            <a:solidFill>
              <a:schemeClr val="accent3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021260" y="4834422"/>
            <a:ext cx="859018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/>
              <a:t>Time</a:t>
            </a: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 rot="16200000">
            <a:off x="-223964" y="2899421"/>
            <a:ext cx="905697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i="1" dirty="0" err="1"/>
              <a:t>cwnd</a:t>
            </a:r>
            <a:endParaRPr lang="en-US" sz="2400" i="1" dirty="0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1616702" y="2303862"/>
            <a:ext cx="110299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Timeout</a:t>
            </a: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auto">
          <a:xfrm>
            <a:off x="515118" y="3424800"/>
            <a:ext cx="1354538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Slow Start</a:t>
            </a:r>
          </a:p>
        </p:txBody>
      </p:sp>
      <p:sp>
        <p:nvSpPr>
          <p:cNvPr id="28" name="Arc 7"/>
          <p:cNvSpPr>
            <a:spLocks/>
          </p:cNvSpPr>
          <p:nvPr/>
        </p:nvSpPr>
        <p:spPr bwMode="auto">
          <a:xfrm>
            <a:off x="489326" y="2704614"/>
            <a:ext cx="1529192" cy="2129808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>
            <a:off x="2018518" y="2697951"/>
            <a:ext cx="299362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2317880" y="2677344"/>
            <a:ext cx="0" cy="212980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Arc 11"/>
          <p:cNvSpPr>
            <a:spLocks/>
          </p:cNvSpPr>
          <p:nvPr/>
        </p:nvSpPr>
        <p:spPr bwMode="auto">
          <a:xfrm>
            <a:off x="2317880" y="3690801"/>
            <a:ext cx="1107500" cy="11075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V="1">
            <a:off x="3425381" y="3212766"/>
            <a:ext cx="595879" cy="481026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13"/>
          <p:cNvSpPr>
            <a:spLocks noChangeShapeType="1"/>
          </p:cNvSpPr>
          <p:nvPr/>
        </p:nvSpPr>
        <p:spPr bwMode="auto">
          <a:xfrm>
            <a:off x="7130912" y="2687006"/>
            <a:ext cx="425962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4"/>
          <p:cNvSpPr>
            <a:spLocks noChangeShapeType="1"/>
          </p:cNvSpPr>
          <p:nvPr/>
        </p:nvSpPr>
        <p:spPr bwMode="auto">
          <a:xfrm flipH="1">
            <a:off x="5394121" y="2594518"/>
            <a:ext cx="1" cy="110605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Arc 16"/>
          <p:cNvSpPr>
            <a:spLocks/>
          </p:cNvSpPr>
          <p:nvPr/>
        </p:nvSpPr>
        <p:spPr bwMode="auto">
          <a:xfrm>
            <a:off x="7556653" y="3769519"/>
            <a:ext cx="1125434" cy="99691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17"/>
          <p:cNvSpPr>
            <a:spLocks noChangeShapeType="1"/>
          </p:cNvSpPr>
          <p:nvPr/>
        </p:nvSpPr>
        <p:spPr bwMode="auto">
          <a:xfrm flipV="1">
            <a:off x="8682087" y="3420642"/>
            <a:ext cx="395403" cy="37169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>
            <a:off x="489326" y="1626772"/>
            <a:ext cx="0" cy="32076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>
            <a:off x="7556653" y="2676315"/>
            <a:ext cx="0" cy="2121986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 flipV="1">
            <a:off x="5394121" y="3212766"/>
            <a:ext cx="585809" cy="481026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6410227" y="2504238"/>
            <a:ext cx="0" cy="112093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17"/>
          <p:cNvSpPr>
            <a:spLocks noChangeShapeType="1"/>
          </p:cNvSpPr>
          <p:nvPr/>
        </p:nvSpPr>
        <p:spPr bwMode="auto">
          <a:xfrm flipV="1">
            <a:off x="6830796" y="2690576"/>
            <a:ext cx="300972" cy="24713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18"/>
          <p:cNvSpPr>
            <a:spLocks noChangeArrowheads="1"/>
          </p:cNvSpPr>
          <p:nvPr/>
        </p:nvSpPr>
        <p:spPr bwMode="auto">
          <a:xfrm>
            <a:off x="6801823" y="2275563"/>
            <a:ext cx="110299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Timeout</a:t>
            </a:r>
          </a:p>
        </p:txBody>
      </p:sp>
      <p:sp>
        <p:nvSpPr>
          <p:cNvPr id="38" name="Line 4"/>
          <p:cNvSpPr>
            <a:spLocks noChangeShapeType="1"/>
          </p:cNvSpPr>
          <p:nvPr/>
        </p:nvSpPr>
        <p:spPr bwMode="auto">
          <a:xfrm>
            <a:off x="460038" y="4835559"/>
            <a:ext cx="8527083" cy="336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12"/>
          <p:cNvSpPr>
            <a:spLocks noChangeShapeType="1"/>
          </p:cNvSpPr>
          <p:nvPr/>
        </p:nvSpPr>
        <p:spPr bwMode="auto">
          <a:xfrm flipV="1">
            <a:off x="4002406" y="3077048"/>
            <a:ext cx="805264" cy="14412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12"/>
          <p:cNvSpPr>
            <a:spLocks noChangeShapeType="1"/>
          </p:cNvSpPr>
          <p:nvPr/>
        </p:nvSpPr>
        <p:spPr bwMode="auto">
          <a:xfrm flipV="1">
            <a:off x="4798243" y="2601218"/>
            <a:ext cx="595879" cy="481026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7"/>
          <p:cNvSpPr>
            <a:spLocks noChangeShapeType="1"/>
          </p:cNvSpPr>
          <p:nvPr/>
        </p:nvSpPr>
        <p:spPr bwMode="auto">
          <a:xfrm flipV="1">
            <a:off x="5965310" y="2504238"/>
            <a:ext cx="444917" cy="726359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17"/>
          <p:cNvSpPr>
            <a:spLocks noChangeShapeType="1"/>
          </p:cNvSpPr>
          <p:nvPr/>
        </p:nvSpPr>
        <p:spPr bwMode="auto">
          <a:xfrm flipV="1">
            <a:off x="6410227" y="2913164"/>
            <a:ext cx="444917" cy="726359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3" name="Group 52"/>
          <p:cNvGrpSpPr/>
          <p:nvPr/>
        </p:nvGrpSpPr>
        <p:grpSpPr>
          <a:xfrm flipH="1">
            <a:off x="2871630" y="2031845"/>
            <a:ext cx="950994" cy="944786"/>
            <a:chOff x="1191443" y="4863146"/>
            <a:chExt cx="5209363" cy="1398648"/>
          </a:xfrm>
        </p:grpSpPr>
        <p:sp>
          <p:nvSpPr>
            <p:cNvPr id="54" name="Rectangular Callout 53"/>
            <p:cNvSpPr/>
            <p:nvPr/>
          </p:nvSpPr>
          <p:spPr>
            <a:xfrm>
              <a:off x="1191443" y="4876800"/>
              <a:ext cx="5181607" cy="1384994"/>
            </a:xfrm>
            <a:prstGeom prst="wedgeRectCallout">
              <a:avLst>
                <a:gd name="adj1" fmla="val -107942"/>
                <a:gd name="adj2" fmla="val 5891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219206" y="4863146"/>
              <a:ext cx="5181600" cy="1366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noProof="0" dirty="0" smtClean="0">
                  <a:solidFill>
                    <a:sysClr val="window" lastClr="FFFFFF"/>
                  </a:solidFill>
                </a:rPr>
                <a:t>Slower </a:t>
              </a:r>
              <a:r>
                <a:rPr lang="en-US" i="1" kern="0" noProof="0" dirty="0" err="1" smtClean="0">
                  <a:solidFill>
                    <a:sysClr val="window" lastClr="FFFFFF"/>
                  </a:solidFill>
                </a:rPr>
                <a:t>cwnd</a:t>
              </a:r>
              <a:r>
                <a:rPr lang="en-US" kern="0" noProof="0" dirty="0" smtClean="0">
                  <a:solidFill>
                    <a:sysClr val="window" lastClr="FFFFFF"/>
                  </a:solidFill>
                </a:rPr>
                <a:t> growth</a:t>
              </a:r>
              <a:endParaRPr kumimoji="0" lang="en-US" b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 flipH="1">
            <a:off x="4954776" y="1479470"/>
            <a:ext cx="934847" cy="944786"/>
            <a:chOff x="1191443" y="4863146"/>
            <a:chExt cx="5209363" cy="1398648"/>
          </a:xfrm>
        </p:grpSpPr>
        <p:sp>
          <p:nvSpPr>
            <p:cNvPr id="57" name="Rectangular Callout 56"/>
            <p:cNvSpPr/>
            <p:nvPr/>
          </p:nvSpPr>
          <p:spPr>
            <a:xfrm>
              <a:off x="1191443" y="4876800"/>
              <a:ext cx="5181607" cy="1384994"/>
            </a:xfrm>
            <a:prstGeom prst="wedgeRectCallout">
              <a:avLst>
                <a:gd name="adj1" fmla="val -71818"/>
                <a:gd name="adj2" fmla="val 9519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219206" y="4863146"/>
              <a:ext cx="5181600" cy="1366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noProof="0" dirty="0" smtClean="0">
                  <a:solidFill>
                    <a:sysClr val="window" lastClr="FFFFFF"/>
                  </a:solidFill>
                </a:rPr>
                <a:t>Faster </a:t>
              </a:r>
              <a:r>
                <a:rPr lang="en-US" i="1" kern="0" noProof="0" dirty="0" err="1" smtClean="0">
                  <a:solidFill>
                    <a:sysClr val="window" lastClr="FFFFFF"/>
                  </a:solidFill>
                </a:rPr>
                <a:t>cwnd</a:t>
              </a:r>
              <a:r>
                <a:rPr lang="en-US" kern="0" noProof="0" dirty="0" smtClean="0">
                  <a:solidFill>
                    <a:sysClr val="window" lastClr="FFFFFF"/>
                  </a:solidFill>
                </a:rPr>
                <a:t> growth</a:t>
              </a:r>
              <a:endParaRPr kumimoji="0" lang="en-US" b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6314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676867" grpId="0" uiExpand="1" build="p"/>
      <p:bldP spid="21" grpId="0" animBg="1"/>
      <p:bldP spid="25" grpId="0"/>
      <p:bldP spid="26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40" grpId="0" animBg="1"/>
      <p:bldP spid="41" grpId="0" animBg="1"/>
      <p:bldP spid="42" grpId="0" animBg="1"/>
      <p:bldP spid="43" grpId="0" animBg="1"/>
      <p:bldP spid="44" grpId="0"/>
      <p:bldP spid="47" grpId="0" animBg="1"/>
      <p:bldP spid="48" grpId="0" animBg="1"/>
      <p:bldP spid="49" grpId="0" animBg="1"/>
      <p:bldP spid="51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CUBIC Implementation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0" y="1600200"/>
            <a:ext cx="9144000" cy="5105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Default TCP implementation in Linux</a:t>
            </a:r>
          </a:p>
          <a:p>
            <a:r>
              <a:rPr lang="en-US" dirty="0" smtClean="0"/>
              <a:t>Replace AIMD with cubic function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 </a:t>
            </a:r>
            <a:r>
              <a:rPr lang="en-US" dirty="0" smtClean="0">
                <a:sym typeface="Wingdings"/>
              </a:rPr>
              <a:t> a constant fraction for multiplicative increase</a:t>
            </a:r>
          </a:p>
          <a:p>
            <a:pPr lvl="1"/>
            <a:r>
              <a:rPr lang="en-US" dirty="0" smtClean="0">
                <a:sym typeface="Wingdings"/>
              </a:rPr>
              <a:t>T  time since last packet drop</a:t>
            </a:r>
          </a:p>
          <a:p>
            <a:pPr lvl="1"/>
            <a:r>
              <a:rPr lang="en-US" dirty="0" err="1" smtClean="0">
                <a:sym typeface="Wingdings"/>
              </a:rPr>
              <a:t>W_max</a:t>
            </a:r>
            <a:r>
              <a:rPr lang="en-US" dirty="0" smtClean="0">
                <a:sym typeface="Wingdings"/>
              </a:rPr>
              <a:t>  </a:t>
            </a:r>
            <a:r>
              <a:rPr lang="en-US" dirty="0" err="1" smtClean="0">
                <a:sym typeface="Wingdings"/>
              </a:rPr>
              <a:t>cwnd</a:t>
            </a:r>
            <a:r>
              <a:rPr lang="en-US" dirty="0" smtClean="0">
                <a:sym typeface="Wingdings"/>
              </a:rPr>
              <a:t> when last packet dropped</a:t>
            </a: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038" y="2964341"/>
            <a:ext cx="7076306" cy="3232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504" y="3479376"/>
            <a:ext cx="5370090" cy="53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71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TCP CUBIC Example</a:t>
            </a:r>
            <a:endParaRPr lang="en-US" dirty="0"/>
          </a:p>
        </p:txBody>
      </p:sp>
      <p:sp>
        <p:nvSpPr>
          <p:cNvPr id="6768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5296729"/>
            <a:ext cx="8839200" cy="1561271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Less wasted bandwidth due to fast ramp up</a:t>
            </a:r>
          </a:p>
          <a:p>
            <a:r>
              <a:rPr lang="en-US" sz="2400" dirty="0" smtClean="0"/>
              <a:t>Stable region and slow acceleration help maintain fairness</a:t>
            </a:r>
          </a:p>
          <a:p>
            <a:pPr lvl="1"/>
            <a:r>
              <a:rPr lang="en-US" sz="2100" dirty="0"/>
              <a:t>F</a:t>
            </a:r>
            <a:r>
              <a:rPr lang="en-US" sz="2100" dirty="0" smtClean="0"/>
              <a:t>ast ramp up is more aggressive than additive increase</a:t>
            </a:r>
          </a:p>
          <a:p>
            <a:pPr lvl="1"/>
            <a:r>
              <a:rPr lang="en-US" sz="2100" dirty="0" smtClean="0"/>
              <a:t>To be fair to Tahoe/Reno, CUBIC needs to be less aggressive</a:t>
            </a:r>
            <a:endParaRPr lang="en-US" sz="2100" dirty="0"/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2320960" y="2697951"/>
            <a:ext cx="2129809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0"/>
          <p:cNvSpPr>
            <a:spLocks noChangeShapeType="1"/>
          </p:cNvSpPr>
          <p:nvPr/>
        </p:nvSpPr>
        <p:spPr bwMode="auto">
          <a:xfrm>
            <a:off x="4735965" y="2177370"/>
            <a:ext cx="1107500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4021260" y="4834422"/>
            <a:ext cx="859018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/>
              <a:t>Time</a:t>
            </a: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 rot="16200000">
            <a:off x="-223964" y="2899421"/>
            <a:ext cx="905697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i="1" dirty="0" err="1"/>
              <a:t>cwnd</a:t>
            </a:r>
            <a:endParaRPr lang="en-US" sz="2400" i="1" dirty="0"/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1343319" y="2303862"/>
            <a:ext cx="110299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Timeout</a:t>
            </a: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auto">
          <a:xfrm>
            <a:off x="515118" y="3424800"/>
            <a:ext cx="1354538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dirty="0"/>
              <a:t>Slow Start</a:t>
            </a:r>
          </a:p>
        </p:txBody>
      </p:sp>
      <p:sp>
        <p:nvSpPr>
          <p:cNvPr id="27" name="Rectangle 20"/>
          <p:cNvSpPr>
            <a:spLocks noChangeArrowheads="1"/>
          </p:cNvSpPr>
          <p:nvPr/>
        </p:nvSpPr>
        <p:spPr bwMode="auto">
          <a:xfrm>
            <a:off x="2521599" y="1571988"/>
            <a:ext cx="260307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 smtClean="0"/>
              <a:t>CUBIC Function</a:t>
            </a:r>
            <a:endParaRPr lang="en-US" sz="2000" dirty="0"/>
          </a:p>
        </p:txBody>
      </p:sp>
      <p:sp>
        <p:nvSpPr>
          <p:cNvPr id="28" name="Arc 7"/>
          <p:cNvSpPr>
            <a:spLocks/>
          </p:cNvSpPr>
          <p:nvPr/>
        </p:nvSpPr>
        <p:spPr bwMode="auto">
          <a:xfrm>
            <a:off x="489326" y="2704614"/>
            <a:ext cx="1529192" cy="2129808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7150" cap="rnd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>
            <a:off x="2018518" y="2697951"/>
            <a:ext cx="299362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>
            <a:off x="2317880" y="2677344"/>
            <a:ext cx="0" cy="212980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"/>
          <p:cNvSpPr>
            <a:spLocks noChangeShapeType="1"/>
          </p:cNvSpPr>
          <p:nvPr/>
        </p:nvSpPr>
        <p:spPr bwMode="auto">
          <a:xfrm>
            <a:off x="489326" y="1626772"/>
            <a:ext cx="0" cy="32076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18"/>
          <p:cNvSpPr>
            <a:spLocks noChangeArrowheads="1"/>
          </p:cNvSpPr>
          <p:nvPr/>
        </p:nvSpPr>
        <p:spPr bwMode="auto">
          <a:xfrm>
            <a:off x="2605778" y="2276974"/>
            <a:ext cx="110767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i="1" dirty="0" err="1" smtClean="0"/>
              <a:t>cwnd</a:t>
            </a:r>
            <a:r>
              <a:rPr lang="en-US" sz="2000" i="1" baseline="-25000" dirty="0" err="1" smtClean="0"/>
              <a:t>max</a:t>
            </a:r>
            <a:endParaRPr lang="en-US" sz="2000" i="1" baseline="-25000" dirty="0"/>
          </a:p>
        </p:txBody>
      </p:sp>
      <p:sp>
        <p:nvSpPr>
          <p:cNvPr id="40" name="Line 14"/>
          <p:cNvSpPr>
            <a:spLocks noChangeShapeType="1"/>
          </p:cNvSpPr>
          <p:nvPr/>
        </p:nvSpPr>
        <p:spPr bwMode="auto">
          <a:xfrm>
            <a:off x="4735965" y="2177370"/>
            <a:ext cx="0" cy="140605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"/>
          <p:cNvSpPr>
            <a:spLocks noChangeShapeType="1"/>
          </p:cNvSpPr>
          <p:nvPr/>
        </p:nvSpPr>
        <p:spPr bwMode="auto">
          <a:xfrm>
            <a:off x="460038" y="4835559"/>
            <a:ext cx="8527083" cy="336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309568" y="2704614"/>
            <a:ext cx="1989056" cy="2112483"/>
          </a:xfrm>
          <a:custGeom>
            <a:avLst/>
            <a:gdLst>
              <a:gd name="connsiteX0" fmla="*/ 0 w 2686639"/>
              <a:gd name="connsiteY0" fmla="*/ 2517309 h 2517309"/>
              <a:gd name="connsiteX1" fmla="*/ 1112363 w 2686639"/>
              <a:gd name="connsiteY1" fmla="*/ 415132 h 2517309"/>
              <a:gd name="connsiteX2" fmla="*/ 2686639 w 2686639"/>
              <a:gd name="connsiteY2" fmla="*/ 352 h 251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639" h="2517309">
                <a:moveTo>
                  <a:pt x="0" y="2517309"/>
                </a:moveTo>
                <a:cubicBezTo>
                  <a:pt x="332295" y="1675967"/>
                  <a:pt x="664590" y="834625"/>
                  <a:pt x="1112363" y="415132"/>
                </a:cubicBezTo>
                <a:cubicBezTo>
                  <a:pt x="1560136" y="-4361"/>
                  <a:pt x="2123387" y="-2005"/>
                  <a:pt x="2686639" y="352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 rot="10800000">
            <a:off x="4229745" y="2177370"/>
            <a:ext cx="493834" cy="524478"/>
          </a:xfrm>
          <a:custGeom>
            <a:avLst/>
            <a:gdLst>
              <a:gd name="connsiteX0" fmla="*/ 0 w 2686639"/>
              <a:gd name="connsiteY0" fmla="*/ 2517309 h 2517309"/>
              <a:gd name="connsiteX1" fmla="*/ 1112363 w 2686639"/>
              <a:gd name="connsiteY1" fmla="*/ 415132 h 2517309"/>
              <a:gd name="connsiteX2" fmla="*/ 2686639 w 2686639"/>
              <a:gd name="connsiteY2" fmla="*/ 352 h 251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639" h="2517309">
                <a:moveTo>
                  <a:pt x="0" y="2517309"/>
                </a:moveTo>
                <a:cubicBezTo>
                  <a:pt x="332295" y="1675967"/>
                  <a:pt x="664590" y="834625"/>
                  <a:pt x="1112363" y="415132"/>
                </a:cubicBezTo>
                <a:cubicBezTo>
                  <a:pt x="1560136" y="-4361"/>
                  <a:pt x="2123387" y="-2005"/>
                  <a:pt x="2686639" y="352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4735965" y="2177370"/>
            <a:ext cx="1323901" cy="1406053"/>
          </a:xfrm>
          <a:custGeom>
            <a:avLst/>
            <a:gdLst>
              <a:gd name="connsiteX0" fmla="*/ 0 w 2686639"/>
              <a:gd name="connsiteY0" fmla="*/ 2517309 h 2517309"/>
              <a:gd name="connsiteX1" fmla="*/ 1112363 w 2686639"/>
              <a:gd name="connsiteY1" fmla="*/ 415132 h 2517309"/>
              <a:gd name="connsiteX2" fmla="*/ 2686639 w 2686639"/>
              <a:gd name="connsiteY2" fmla="*/ 352 h 251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639" h="2517309">
                <a:moveTo>
                  <a:pt x="0" y="2517309"/>
                </a:moveTo>
                <a:cubicBezTo>
                  <a:pt x="332295" y="1675967"/>
                  <a:pt x="664590" y="834625"/>
                  <a:pt x="1112363" y="415132"/>
                </a:cubicBezTo>
                <a:cubicBezTo>
                  <a:pt x="1560136" y="-4361"/>
                  <a:pt x="2123387" y="-2005"/>
                  <a:pt x="2686639" y="352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Line 14"/>
          <p:cNvSpPr>
            <a:spLocks noChangeShapeType="1"/>
          </p:cNvSpPr>
          <p:nvPr/>
        </p:nvSpPr>
        <p:spPr bwMode="auto">
          <a:xfrm>
            <a:off x="6041012" y="2177370"/>
            <a:ext cx="0" cy="140605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6033407" y="2177369"/>
            <a:ext cx="1323901" cy="1406053"/>
          </a:xfrm>
          <a:custGeom>
            <a:avLst/>
            <a:gdLst>
              <a:gd name="connsiteX0" fmla="*/ 0 w 2686639"/>
              <a:gd name="connsiteY0" fmla="*/ 2517309 h 2517309"/>
              <a:gd name="connsiteX1" fmla="*/ 1112363 w 2686639"/>
              <a:gd name="connsiteY1" fmla="*/ 415132 h 2517309"/>
              <a:gd name="connsiteX2" fmla="*/ 2686639 w 2686639"/>
              <a:gd name="connsiteY2" fmla="*/ 352 h 251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639" h="2517309">
                <a:moveTo>
                  <a:pt x="0" y="2517309"/>
                </a:moveTo>
                <a:cubicBezTo>
                  <a:pt x="332295" y="1675967"/>
                  <a:pt x="664590" y="834625"/>
                  <a:pt x="1112363" y="415132"/>
                </a:cubicBezTo>
                <a:cubicBezTo>
                  <a:pt x="1560136" y="-4361"/>
                  <a:pt x="2123387" y="-2005"/>
                  <a:pt x="2686639" y="352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48098" y="2125850"/>
            <a:ext cx="1362656" cy="862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6041012" y="2177370"/>
            <a:ext cx="711691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14"/>
          <p:cNvSpPr>
            <a:spLocks noChangeShapeType="1"/>
          </p:cNvSpPr>
          <p:nvPr/>
        </p:nvSpPr>
        <p:spPr bwMode="auto">
          <a:xfrm>
            <a:off x="6289500" y="2988299"/>
            <a:ext cx="6578" cy="1018094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6292348" y="3001332"/>
            <a:ext cx="952837" cy="1011963"/>
          </a:xfrm>
          <a:custGeom>
            <a:avLst/>
            <a:gdLst>
              <a:gd name="connsiteX0" fmla="*/ 0 w 2686639"/>
              <a:gd name="connsiteY0" fmla="*/ 2517309 h 2517309"/>
              <a:gd name="connsiteX1" fmla="*/ 1112363 w 2686639"/>
              <a:gd name="connsiteY1" fmla="*/ 415132 h 2517309"/>
              <a:gd name="connsiteX2" fmla="*/ 2686639 w 2686639"/>
              <a:gd name="connsiteY2" fmla="*/ 352 h 251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639" h="2517309">
                <a:moveTo>
                  <a:pt x="0" y="2517309"/>
                </a:moveTo>
                <a:cubicBezTo>
                  <a:pt x="332295" y="1675967"/>
                  <a:pt x="664590" y="834625"/>
                  <a:pt x="1112363" y="415132"/>
                </a:cubicBezTo>
                <a:cubicBezTo>
                  <a:pt x="1560136" y="-4361"/>
                  <a:pt x="2123387" y="-2005"/>
                  <a:pt x="2686639" y="352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 rot="10800000">
            <a:off x="7216156" y="2148211"/>
            <a:ext cx="799765" cy="849393"/>
          </a:xfrm>
          <a:custGeom>
            <a:avLst/>
            <a:gdLst>
              <a:gd name="connsiteX0" fmla="*/ 0 w 2686639"/>
              <a:gd name="connsiteY0" fmla="*/ 2517309 h 2517309"/>
              <a:gd name="connsiteX1" fmla="*/ 1112363 w 2686639"/>
              <a:gd name="connsiteY1" fmla="*/ 415132 h 2517309"/>
              <a:gd name="connsiteX2" fmla="*/ 2686639 w 2686639"/>
              <a:gd name="connsiteY2" fmla="*/ 352 h 251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86639" h="2517309">
                <a:moveTo>
                  <a:pt x="0" y="2517309"/>
                </a:moveTo>
                <a:cubicBezTo>
                  <a:pt x="332295" y="1675967"/>
                  <a:pt x="664590" y="834625"/>
                  <a:pt x="1112363" y="415132"/>
                </a:cubicBezTo>
                <a:cubicBezTo>
                  <a:pt x="1560136" y="-4361"/>
                  <a:pt x="2123387" y="-2005"/>
                  <a:pt x="2686639" y="352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Line 10"/>
          <p:cNvSpPr>
            <a:spLocks noChangeShapeType="1"/>
          </p:cNvSpPr>
          <p:nvPr/>
        </p:nvSpPr>
        <p:spPr bwMode="auto">
          <a:xfrm>
            <a:off x="6224017" y="2988298"/>
            <a:ext cx="1651907" cy="0"/>
          </a:xfrm>
          <a:prstGeom prst="line">
            <a:avLst/>
          </a:prstGeom>
          <a:noFill/>
          <a:ln w="38100">
            <a:solidFill>
              <a:schemeClr val="accent2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2578033" y="1998481"/>
            <a:ext cx="2490211" cy="1692843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 flipH="1">
            <a:off x="2857482" y="4006393"/>
            <a:ext cx="1144921" cy="707009"/>
            <a:chOff x="1191443" y="4863146"/>
            <a:chExt cx="5209363" cy="1398648"/>
          </a:xfrm>
        </p:grpSpPr>
        <p:sp>
          <p:nvSpPr>
            <p:cNvPr id="57" name="Rectangular Callout 56"/>
            <p:cNvSpPr/>
            <p:nvPr/>
          </p:nvSpPr>
          <p:spPr>
            <a:xfrm>
              <a:off x="1191443" y="4876800"/>
              <a:ext cx="5181604" cy="1384994"/>
            </a:xfrm>
            <a:prstGeom prst="wedgeRectCallout">
              <a:avLst>
                <a:gd name="adj1" fmla="val 38925"/>
                <a:gd name="adj2" fmla="val -13655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219208" y="4863146"/>
              <a:ext cx="5181598" cy="927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noProof="0" dirty="0" smtClean="0">
                  <a:solidFill>
                    <a:sysClr val="window" lastClr="FFFFFF"/>
                  </a:solidFill>
                </a:rPr>
                <a:t>Fast ramp up</a:t>
              </a:r>
              <a:endParaRPr kumimoji="0" lang="en-US" b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 flipH="1">
            <a:off x="3401694" y="3081129"/>
            <a:ext cx="1144921" cy="657449"/>
            <a:chOff x="1191443" y="4863146"/>
            <a:chExt cx="5209363" cy="1398648"/>
          </a:xfrm>
        </p:grpSpPr>
        <p:sp>
          <p:nvSpPr>
            <p:cNvPr id="60" name="Rectangular Callout 59"/>
            <p:cNvSpPr/>
            <p:nvPr/>
          </p:nvSpPr>
          <p:spPr>
            <a:xfrm>
              <a:off x="1191443" y="4876800"/>
              <a:ext cx="5181604" cy="1384994"/>
            </a:xfrm>
            <a:prstGeom prst="wedgeRectCallout">
              <a:avLst>
                <a:gd name="adj1" fmla="val 5814"/>
                <a:gd name="adj2" fmla="val -93862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219207" y="4863146"/>
              <a:ext cx="5181599" cy="12670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noProof="0" dirty="0" smtClean="0">
                  <a:solidFill>
                    <a:sysClr val="window" lastClr="FFFFFF"/>
                  </a:solidFill>
                </a:rPr>
                <a:t>Stable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u="none" strike="noStrike" kern="0" cap="none" spc="0" normalizeH="0" baseline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Region</a:t>
              </a:r>
              <a:endParaRPr kumimoji="0" lang="en-US" b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 flipH="1">
            <a:off x="5055088" y="1244224"/>
            <a:ext cx="2468824" cy="707009"/>
            <a:chOff x="1191443" y="4863146"/>
            <a:chExt cx="5209363" cy="1398648"/>
          </a:xfrm>
        </p:grpSpPr>
        <p:sp>
          <p:nvSpPr>
            <p:cNvPr id="63" name="Rectangular Callout 62"/>
            <p:cNvSpPr/>
            <p:nvPr/>
          </p:nvSpPr>
          <p:spPr>
            <a:xfrm>
              <a:off x="1191443" y="4876800"/>
              <a:ext cx="5181603" cy="1384994"/>
            </a:xfrm>
            <a:prstGeom prst="wedgeRectCallout">
              <a:avLst>
                <a:gd name="adj1" fmla="val 60038"/>
                <a:gd name="adj2" fmla="val 11119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219207" y="4863146"/>
              <a:ext cx="5181599" cy="12786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noProof="0" dirty="0" smtClean="0">
                  <a:solidFill>
                    <a:sysClr val="window" lastClr="FFFFFF"/>
                  </a:solidFill>
                </a:rPr>
                <a:t>Slowly accelerate to probe for bandwidth</a:t>
              </a:r>
              <a:endParaRPr kumimoji="0" lang="en-US" b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9114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7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7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7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7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7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7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867" grpId="0" build="p"/>
      <p:bldP spid="20" grpId="0" animBg="1"/>
      <p:bldP spid="21" grpId="0" animBg="1"/>
      <p:bldP spid="25" grpId="0"/>
      <p:bldP spid="26" grpId="0"/>
      <p:bldP spid="27" grpId="0"/>
      <p:bldP spid="28" grpId="0" animBg="1"/>
      <p:bldP spid="29" grpId="0" animBg="1"/>
      <p:bldP spid="30" grpId="0" animBg="1"/>
      <p:bldP spid="39" grpId="0"/>
      <p:bldP spid="40" grpId="0" animBg="1"/>
      <p:bldP spid="5" grpId="0" animBg="1"/>
      <p:bldP spid="47" grpId="0" animBg="1"/>
      <p:bldP spid="48" grpId="0" animBg="1"/>
      <p:bldP spid="49" grpId="0" animBg="1"/>
      <p:bldP spid="51" grpId="0" animBg="1"/>
      <p:bldP spid="50" grpId="0" animBg="1"/>
      <p:bldP spid="53" grpId="0" animBg="1"/>
      <p:bldP spid="54" grpId="0" animBg="1"/>
      <p:bldP spid="55" grpId="0" animBg="1"/>
      <p:bldP spid="52" grpId="0" animBg="1"/>
      <p:bldP spid="46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Simulations of CUBIC Flows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68</a:t>
            </a:fld>
            <a:endParaRPr lang="en-US" dirty="0"/>
          </a:p>
        </p:txBody>
      </p:sp>
      <p:pic>
        <p:nvPicPr>
          <p:cNvPr id="4099" name="Picture 3" descr="D:\Classes\CS 4700\assets\cub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94" y="1612750"/>
            <a:ext cx="7073556" cy="511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 flipH="1">
            <a:off x="4108280" y="2690174"/>
            <a:ext cx="932405" cy="426563"/>
            <a:chOff x="1191443" y="4863146"/>
            <a:chExt cx="5209363" cy="1398648"/>
          </a:xfrm>
        </p:grpSpPr>
        <p:sp>
          <p:nvSpPr>
            <p:cNvPr id="8" name="Rectangular Callout 7"/>
            <p:cNvSpPr/>
            <p:nvPr/>
          </p:nvSpPr>
          <p:spPr>
            <a:xfrm>
              <a:off x="1191443" y="4876799"/>
              <a:ext cx="5181607" cy="1384995"/>
            </a:xfrm>
            <a:prstGeom prst="wedgeRectCallout">
              <a:avLst>
                <a:gd name="adj1" fmla="val 9448"/>
                <a:gd name="adj2" fmla="val 10223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19207" y="4863146"/>
              <a:ext cx="5181599" cy="7306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noProof="0" dirty="0" smtClean="0">
                  <a:solidFill>
                    <a:sysClr val="window" lastClr="FFFFFF"/>
                  </a:solidFill>
                </a:rPr>
                <a:t>CUBIC</a:t>
              </a:r>
              <a:endParaRPr kumimoji="0" lang="en-US" b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 flipH="1">
            <a:off x="2318759" y="4699655"/>
            <a:ext cx="932405" cy="426563"/>
            <a:chOff x="1191443" y="4863146"/>
            <a:chExt cx="5209363" cy="1398648"/>
          </a:xfrm>
        </p:grpSpPr>
        <p:sp>
          <p:nvSpPr>
            <p:cNvPr id="11" name="Rectangular Callout 10"/>
            <p:cNvSpPr/>
            <p:nvPr/>
          </p:nvSpPr>
          <p:spPr>
            <a:xfrm>
              <a:off x="1191443" y="4876799"/>
              <a:ext cx="5181607" cy="1384995"/>
            </a:xfrm>
            <a:prstGeom prst="wedgeRectCallout">
              <a:avLst>
                <a:gd name="adj1" fmla="val 9448"/>
                <a:gd name="adj2" fmla="val 10223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219207" y="4863146"/>
              <a:ext cx="5181599" cy="7306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noProof="0" dirty="0" smtClean="0">
                  <a:solidFill>
                    <a:sysClr val="window" lastClr="FFFFFF"/>
                  </a:solidFill>
                </a:rPr>
                <a:t>CUBIC</a:t>
              </a:r>
              <a:endParaRPr kumimoji="0" lang="en-US" b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flipH="1">
            <a:off x="7917433" y="5126218"/>
            <a:ext cx="932405" cy="426563"/>
            <a:chOff x="1191443" y="4863146"/>
            <a:chExt cx="5209363" cy="1398648"/>
          </a:xfrm>
        </p:grpSpPr>
        <p:sp>
          <p:nvSpPr>
            <p:cNvPr id="14" name="Rectangular Callout 13"/>
            <p:cNvSpPr/>
            <p:nvPr/>
          </p:nvSpPr>
          <p:spPr>
            <a:xfrm>
              <a:off x="1191443" y="4876799"/>
              <a:ext cx="5181607" cy="1384995"/>
            </a:xfrm>
            <a:prstGeom prst="wedgeRectCallout">
              <a:avLst>
                <a:gd name="adj1" fmla="val 100927"/>
                <a:gd name="adj2" fmla="val 122323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19205" y="4863146"/>
              <a:ext cx="5181601" cy="1210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noProof="0" dirty="0" smtClean="0">
                  <a:solidFill>
                    <a:sysClr val="window" lastClr="FFFFFF"/>
                  </a:solidFill>
                </a:rPr>
                <a:t>Reno</a:t>
              </a:r>
              <a:endParaRPr kumimoji="0" lang="en-US" b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 flipH="1">
            <a:off x="6759507" y="5036721"/>
            <a:ext cx="932405" cy="426563"/>
            <a:chOff x="1191443" y="4863146"/>
            <a:chExt cx="5209363" cy="1398648"/>
          </a:xfrm>
        </p:grpSpPr>
        <p:sp>
          <p:nvSpPr>
            <p:cNvPr id="17" name="Rectangular Callout 16"/>
            <p:cNvSpPr/>
            <p:nvPr/>
          </p:nvSpPr>
          <p:spPr>
            <a:xfrm>
              <a:off x="1191443" y="4876799"/>
              <a:ext cx="5181607" cy="1384995"/>
            </a:xfrm>
            <a:prstGeom prst="wedgeRectCallout">
              <a:avLst>
                <a:gd name="adj1" fmla="val 47056"/>
                <a:gd name="adj2" fmla="val 19373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219205" y="4863146"/>
              <a:ext cx="5181601" cy="1210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noProof="0" dirty="0" smtClean="0">
                  <a:solidFill>
                    <a:sysClr val="window" lastClr="FFFFFF"/>
                  </a:solidFill>
                </a:rPr>
                <a:t>Reno</a:t>
              </a:r>
              <a:endParaRPr kumimoji="0" lang="en-US" b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922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Deploying TCP Variants</a:t>
            </a:r>
            <a:endParaRPr lang="en-US" dirty="0"/>
          </a:p>
        </p:txBody>
      </p:sp>
      <p:sp>
        <p:nvSpPr>
          <p:cNvPr id="68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TCP assumes all flows employ TCP-like congestion control</a:t>
            </a:r>
          </a:p>
          <a:p>
            <a:pPr lvl="1"/>
            <a:r>
              <a:rPr lang="en-US" dirty="0" smtClean="0"/>
              <a:t>TCP-friendly or TCP-compatible</a:t>
            </a:r>
          </a:p>
          <a:p>
            <a:pPr lvl="1"/>
            <a:r>
              <a:rPr lang="en-US" dirty="0" smtClean="0"/>
              <a:t>Violated by UDP :(</a:t>
            </a:r>
          </a:p>
          <a:p>
            <a:r>
              <a:rPr lang="en-US" dirty="0" smtClean="0"/>
              <a:t>If new congestion control algorithms are developed, they must be TCP-friendly</a:t>
            </a:r>
          </a:p>
          <a:p>
            <a:r>
              <a:rPr lang="en-US" dirty="0" smtClean="0"/>
              <a:t>Be wary of unforeseen interactions</a:t>
            </a:r>
            <a:endParaRPr lang="en-US" dirty="0"/>
          </a:p>
          <a:p>
            <a:pPr lvl="1"/>
            <a:r>
              <a:rPr lang="en-US" dirty="0" smtClean="0"/>
              <a:t>Variants work well with others like themselves</a:t>
            </a:r>
          </a:p>
          <a:p>
            <a:pPr lvl="1"/>
            <a:r>
              <a:rPr lang="en-US" dirty="0" smtClean="0"/>
              <a:t>Different variants competing for resources may trigger unfair, pathological behavior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382000" y="6356350"/>
            <a:ext cx="7620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fld id="{E69AC99F-0E86-43C9-AB90-FE1161A07387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24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Datagram Protocol (UDP)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31135" y="2888361"/>
            <a:ext cx="8839200" cy="380637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Simple, connectionless datagram</a:t>
            </a:r>
          </a:p>
          <a:p>
            <a:pPr lvl="1"/>
            <a:r>
              <a:rPr lang="en-US" dirty="0" smtClean="0"/>
              <a:t>C sockets: SOCK_DGRAM</a:t>
            </a:r>
          </a:p>
          <a:p>
            <a:r>
              <a:rPr lang="en-US" dirty="0" smtClean="0"/>
              <a:t>Port numbers enable </a:t>
            </a:r>
            <a:r>
              <a:rPr lang="en-US" dirty="0" err="1" smtClean="0"/>
              <a:t>demultiplexing</a:t>
            </a:r>
            <a:endParaRPr lang="en-US" dirty="0" smtClean="0"/>
          </a:p>
          <a:p>
            <a:pPr lvl="1"/>
            <a:r>
              <a:rPr lang="en-US" dirty="0" smtClean="0"/>
              <a:t>16 bits = 65535 possible ports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ort 0 is invalid</a:t>
            </a:r>
          </a:p>
          <a:p>
            <a:r>
              <a:rPr lang="en-US" dirty="0" smtClean="0"/>
              <a:t>Checksum for error detection</a:t>
            </a:r>
          </a:p>
          <a:p>
            <a:pPr lvl="1"/>
            <a:r>
              <a:rPr lang="en-US" dirty="0" smtClean="0"/>
              <a:t>Detects (some) corrupt packets</a:t>
            </a:r>
          </a:p>
          <a:p>
            <a:pPr lvl="1"/>
            <a:r>
              <a:rPr lang="en-US" dirty="0" smtClean="0"/>
              <a:t>Does not detect dropped, duplicated, or reordered packets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628944" y="2047471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Destination Port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664204" y="155758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29498" y="155758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987775" y="1557584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63651" y="2431126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Payload Length</a:t>
            </a:r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963650" y="2052508"/>
            <a:ext cx="3665293" cy="377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Source Port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4628944" y="2430278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Checksum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8518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TCP Perspectives</a:t>
            </a:r>
            <a:endParaRPr lang="en-US" dirty="0"/>
          </a:p>
        </p:txBody>
      </p:sp>
      <p:sp>
        <p:nvSpPr>
          <p:cNvPr id="68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Cerf/Kahn</a:t>
            </a:r>
          </a:p>
          <a:p>
            <a:pPr lvl="1"/>
            <a:r>
              <a:rPr lang="en-US" dirty="0" smtClean="0"/>
              <a:t>Provide flow control</a:t>
            </a:r>
          </a:p>
          <a:p>
            <a:pPr lvl="1"/>
            <a:r>
              <a:rPr lang="en-US" dirty="0" smtClean="0"/>
              <a:t>Congestion handled by retransmission</a:t>
            </a:r>
          </a:p>
          <a:p>
            <a:r>
              <a:rPr lang="en-US" dirty="0" smtClean="0"/>
              <a:t>Jacobson / </a:t>
            </a:r>
            <a:r>
              <a:rPr lang="en-US" dirty="0" err="1" smtClean="0"/>
              <a:t>Karels</a:t>
            </a:r>
            <a:endParaRPr lang="en-US" dirty="0" smtClean="0"/>
          </a:p>
          <a:p>
            <a:pPr lvl="1"/>
            <a:r>
              <a:rPr lang="en-US" dirty="0" smtClean="0"/>
              <a:t>Need to avoid congestion</a:t>
            </a:r>
          </a:p>
          <a:p>
            <a:pPr lvl="1"/>
            <a:r>
              <a:rPr lang="en-US" dirty="0" smtClean="0"/>
              <a:t>RTT estimates critical</a:t>
            </a:r>
          </a:p>
          <a:p>
            <a:pPr lvl="1"/>
            <a:r>
              <a:rPr lang="en-US" dirty="0" smtClean="0"/>
              <a:t>Queuing theory can help</a:t>
            </a:r>
          </a:p>
          <a:p>
            <a:r>
              <a:rPr lang="en-US" dirty="0" err="1" smtClean="0"/>
              <a:t>Winstein</a:t>
            </a:r>
            <a:r>
              <a:rPr lang="en-US" dirty="0" smtClean="0"/>
              <a:t>/</a:t>
            </a:r>
            <a:r>
              <a:rPr lang="en-US" dirty="0" err="1" smtClean="0"/>
              <a:t>Balakrishnan</a:t>
            </a:r>
            <a:endParaRPr lang="en-US" dirty="0" smtClean="0"/>
          </a:p>
          <a:p>
            <a:pPr lvl="1"/>
            <a:r>
              <a:rPr lang="en-US" dirty="0" smtClean="0"/>
              <a:t>TCP is maximizing an objective function</a:t>
            </a:r>
          </a:p>
          <a:p>
            <a:pPr lvl="2"/>
            <a:r>
              <a:rPr lang="en-US" dirty="0" smtClean="0"/>
              <a:t>Fairness/efficiency</a:t>
            </a:r>
          </a:p>
          <a:p>
            <a:pPr lvl="2"/>
            <a:r>
              <a:rPr lang="en-US" dirty="0" smtClean="0"/>
              <a:t>Throughput/delay</a:t>
            </a:r>
          </a:p>
          <a:p>
            <a:pPr lvl="1"/>
            <a:r>
              <a:rPr lang="en-US" dirty="0" smtClean="0"/>
              <a:t>Let a </a:t>
            </a:r>
            <a:r>
              <a:rPr lang="en-US" dirty="0" smtClean="0"/>
              <a:t>learning program pick </a:t>
            </a:r>
            <a:r>
              <a:rPr lang="en-US" dirty="0" smtClean="0"/>
              <a:t>the best fit for your environment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382000" y="6356350"/>
            <a:ext cx="7620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fld id="{E69AC99F-0E86-43C9-AB90-FE1161A07387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00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8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8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8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8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8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8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8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8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7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8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87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376" y="2296633"/>
            <a:ext cx="8338782" cy="3845021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UDP</a:t>
            </a:r>
            <a:endParaRPr lang="en-US" sz="3400" dirty="0" smtClean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TCP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Congestion Control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Evolution of </a:t>
            </a:r>
            <a:r>
              <a:rPr lang="en-US" sz="4400" dirty="0" smtClean="0"/>
              <a:t>TCP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Common TCP options</a:t>
            </a:r>
            <a:endParaRPr lang="en-US" sz="3400" dirty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Problems with TCP</a:t>
            </a:r>
            <a:endParaRPr lang="en-US" sz="32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61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TCP Options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4646428"/>
            <a:ext cx="8839200" cy="20591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Window scaling</a:t>
            </a:r>
          </a:p>
          <a:p>
            <a:r>
              <a:rPr lang="en-US" dirty="0" smtClean="0"/>
              <a:t>SACK: selective acknowledgement</a:t>
            </a:r>
          </a:p>
          <a:p>
            <a:r>
              <a:rPr lang="en-US" dirty="0" smtClean="0"/>
              <a:t>Maximum segment size (MSS)</a:t>
            </a:r>
          </a:p>
          <a:p>
            <a:r>
              <a:rPr lang="en-US" dirty="0" smtClean="0"/>
              <a:t>Timestamp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27450" y="3909921"/>
            <a:ext cx="7323572" cy="38365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Options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4692742" y="1998481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Destination Port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728002" y="150859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0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93296" y="1508596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16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051573" y="1508594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27449" y="2382136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Sequence Number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1027448" y="1992502"/>
            <a:ext cx="366529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Source Port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1027446" y="2762496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Acknowledgement Number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4692740" y="3140265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Advertised Window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4692743" y="3526266"/>
            <a:ext cx="3658278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Urgent Pointer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1958722" y="3146148"/>
            <a:ext cx="2730510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Flags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1030960" y="3530458"/>
            <a:ext cx="3661783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Checksum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1659276" y="1508593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30960" y="3140265"/>
            <a:ext cx="938157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HLen</a:t>
            </a:r>
            <a:endParaRPr lang="en-US" sz="2400" dirty="0"/>
          </a:p>
        </p:txBody>
      </p:sp>
      <p:sp>
        <p:nvSpPr>
          <p:cNvPr id="19" name="Rounded Rectangle 18"/>
          <p:cNvSpPr/>
          <p:nvPr/>
        </p:nvSpPr>
        <p:spPr>
          <a:xfrm>
            <a:off x="728002" y="3806455"/>
            <a:ext cx="7922464" cy="606057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70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 Scaling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69312"/>
            <a:ext cx="8839200" cy="5036288"/>
          </a:xfrm>
        </p:spPr>
        <p:txBody>
          <a:bodyPr/>
          <a:lstStyle/>
          <a:p>
            <a:r>
              <a:rPr lang="en-US" dirty="0" smtClean="0"/>
              <a:t>Problem: the advertised window is only 16-bits</a:t>
            </a:r>
          </a:p>
          <a:p>
            <a:pPr lvl="1"/>
            <a:r>
              <a:rPr lang="en-US" dirty="0" smtClean="0"/>
              <a:t>Effectively caps the window at 65536B, 64KB</a:t>
            </a:r>
          </a:p>
          <a:p>
            <a:pPr lvl="1"/>
            <a:r>
              <a:rPr lang="en-US" dirty="0" smtClean="0"/>
              <a:t>Example: 1.5Mbps link, 513ms RTT</a:t>
            </a:r>
          </a:p>
          <a:p>
            <a:pPr marL="45720" indent="0" algn="ctr">
              <a:buNone/>
            </a:pPr>
            <a:r>
              <a:rPr lang="en-US" dirty="0"/>
              <a:t>(</a:t>
            </a:r>
            <a:r>
              <a:rPr lang="en-US" dirty="0" smtClean="0"/>
              <a:t>1.5Mbps </a:t>
            </a:r>
            <a:r>
              <a:rPr lang="en-US" dirty="0"/>
              <a:t>* </a:t>
            </a:r>
            <a:r>
              <a:rPr lang="en-US" dirty="0" smtClean="0"/>
              <a:t>0.513s) = 94KB</a:t>
            </a:r>
          </a:p>
          <a:p>
            <a:pPr marL="45720" indent="0" algn="ctr">
              <a:buNone/>
            </a:pPr>
            <a:r>
              <a:rPr lang="en-US" dirty="0" smtClean="0"/>
              <a:t>64KB / 94KB = </a:t>
            </a:r>
            <a:r>
              <a:rPr lang="en-US" dirty="0" smtClean="0">
                <a:solidFill>
                  <a:schemeClr val="accent1"/>
                </a:solidFill>
              </a:rPr>
              <a:t>68%</a:t>
            </a:r>
            <a:r>
              <a:rPr lang="en-US" dirty="0" smtClean="0"/>
              <a:t> of maximum possible speed</a:t>
            </a:r>
          </a:p>
          <a:p>
            <a:pPr marL="502920" indent="-457200"/>
            <a:r>
              <a:rPr lang="en-US" dirty="0" smtClean="0"/>
              <a:t>Solution: introduce a window scaling value</a:t>
            </a:r>
          </a:p>
          <a:p>
            <a:pPr marL="822960" lvl="1" indent="-457200"/>
            <a:r>
              <a:rPr lang="en-US" i="1" dirty="0" err="1" smtClean="0"/>
              <a:t>wnd</a:t>
            </a:r>
            <a:r>
              <a:rPr lang="en-US" dirty="0" smtClean="0"/>
              <a:t> = </a:t>
            </a:r>
            <a:r>
              <a:rPr lang="en-US" i="1" dirty="0" err="1" smtClean="0"/>
              <a:t>adv_wnd</a:t>
            </a:r>
            <a:r>
              <a:rPr lang="en-US" dirty="0" smtClean="0"/>
              <a:t> &lt;&lt; </a:t>
            </a:r>
            <a:r>
              <a:rPr lang="en-US" i="1" dirty="0" err="1" smtClean="0"/>
              <a:t>wnd_scale</a:t>
            </a:r>
            <a:r>
              <a:rPr lang="en-US" dirty="0" smtClean="0"/>
              <a:t>;</a:t>
            </a:r>
          </a:p>
          <a:p>
            <a:pPr marL="822960" lvl="1" indent="-457200"/>
            <a:r>
              <a:rPr lang="en-US" dirty="0" smtClean="0"/>
              <a:t>Maximum shift is 14 bits, 1GB maximum window</a:t>
            </a:r>
          </a:p>
        </p:txBody>
      </p:sp>
    </p:spTree>
    <p:extLst>
      <p:ext uri="{BB962C8B-B14F-4D97-AF65-F5344CB8AC3E}">
        <p14:creationId xmlns:p14="http://schemas.microsoft.com/office/powerpoint/2010/main" val="312054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SACK: Selective Acknowledgment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399" y="1600200"/>
            <a:ext cx="5918791" cy="5105400"/>
          </a:xfrm>
        </p:spPr>
        <p:txBody>
          <a:bodyPr/>
          <a:lstStyle/>
          <a:p>
            <a:r>
              <a:rPr lang="en-US" dirty="0" smtClean="0"/>
              <a:t>Problem: duplicate ACKs only tell us about 1 missing packet</a:t>
            </a:r>
          </a:p>
          <a:p>
            <a:pPr lvl="1"/>
            <a:r>
              <a:rPr lang="en-US" dirty="0" smtClean="0"/>
              <a:t>Multiple rounds of dup ACKs needed to fill all holes</a:t>
            </a:r>
          </a:p>
          <a:p>
            <a:r>
              <a:rPr lang="en-US" dirty="0" smtClean="0"/>
              <a:t>Solution: selective ACK</a:t>
            </a:r>
          </a:p>
          <a:p>
            <a:pPr lvl="1"/>
            <a:r>
              <a:rPr lang="en-US" dirty="0" smtClean="0"/>
              <a:t>Include received, out-of-order sequence numbers in TCP header</a:t>
            </a:r>
          </a:p>
          <a:p>
            <a:pPr lvl="1"/>
            <a:r>
              <a:rPr lang="en-US" dirty="0" smtClean="0"/>
              <a:t>Explicitly tells the sender about holes in the sequence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316238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751177" y="1600606"/>
            <a:ext cx="0" cy="51888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6414588" y="2859686"/>
            <a:ext cx="1669583" cy="493918"/>
            <a:chOff x="2850395" y="3694550"/>
            <a:chExt cx="3506867" cy="493918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2850395" y="3694550"/>
              <a:ext cx="3506867" cy="40267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404060" y="3151957"/>
            <a:ext cx="2290108" cy="552330"/>
            <a:chOff x="2850395" y="3694550"/>
            <a:chExt cx="4810245" cy="552330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9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416965" y="3416692"/>
            <a:ext cx="2290108" cy="552330"/>
            <a:chOff x="2850395" y="3694550"/>
            <a:chExt cx="4810245" cy="552330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10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403679" y="3691776"/>
            <a:ext cx="2290108" cy="552330"/>
            <a:chOff x="2850395" y="3694550"/>
            <a:chExt cx="4810245" cy="552330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11</a:t>
              </a:r>
              <a:endParaRPr lang="en-US" sz="2400" dirty="0"/>
            </a:p>
          </p:txBody>
        </p:sp>
      </p:grpSp>
      <p:sp>
        <p:nvSpPr>
          <p:cNvPr id="40" name="Multiply 39"/>
          <p:cNvSpPr/>
          <p:nvPr/>
        </p:nvSpPr>
        <p:spPr>
          <a:xfrm rot="812648">
            <a:off x="8016788" y="3111638"/>
            <a:ext cx="383750" cy="38375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6382206" y="2724696"/>
            <a:ext cx="2294686" cy="636828"/>
            <a:chOff x="6382206" y="2724696"/>
            <a:chExt cx="2294686" cy="636828"/>
          </a:xfrm>
        </p:grpSpPr>
        <p:cxnSp>
          <p:nvCxnSpPr>
            <p:cNvPr id="8" name="Straight Arrow Connector 7"/>
            <p:cNvCxnSpPr/>
            <p:nvPr/>
          </p:nvCxnSpPr>
          <p:spPr>
            <a:xfrm flipH="1">
              <a:off x="6386784" y="2724696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 rot="20848332">
              <a:off x="6382206" y="2899859"/>
              <a:ext cx="1017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414588" y="1733141"/>
            <a:ext cx="1669583" cy="493918"/>
            <a:chOff x="2850395" y="3694550"/>
            <a:chExt cx="3506867" cy="493918"/>
          </a:xfrm>
        </p:grpSpPr>
        <p:cxnSp>
          <p:nvCxnSpPr>
            <p:cNvPr id="50" name="Straight Arrow Connector 49"/>
            <p:cNvCxnSpPr/>
            <p:nvPr/>
          </p:nvCxnSpPr>
          <p:spPr>
            <a:xfrm>
              <a:off x="2850395" y="3694550"/>
              <a:ext cx="3506867" cy="40267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404060" y="2025412"/>
            <a:ext cx="2290108" cy="552330"/>
            <a:chOff x="2850395" y="3694550"/>
            <a:chExt cx="4810245" cy="552330"/>
          </a:xfrm>
        </p:grpSpPr>
        <p:cxnSp>
          <p:nvCxnSpPr>
            <p:cNvPr id="53" name="Straight Arrow Connector 52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6416965" y="2290147"/>
            <a:ext cx="1653969" cy="493918"/>
            <a:chOff x="2850395" y="3694550"/>
            <a:chExt cx="3474070" cy="493918"/>
          </a:xfrm>
        </p:grpSpPr>
        <p:cxnSp>
          <p:nvCxnSpPr>
            <p:cNvPr id="56" name="Straight Arrow Connector 55"/>
            <p:cNvCxnSpPr/>
            <p:nvPr/>
          </p:nvCxnSpPr>
          <p:spPr>
            <a:xfrm>
              <a:off x="2850395" y="3694550"/>
              <a:ext cx="3408095" cy="391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403679" y="2565231"/>
            <a:ext cx="2290108" cy="552330"/>
            <a:chOff x="2850395" y="3694550"/>
            <a:chExt cx="4810245" cy="552330"/>
          </a:xfrm>
        </p:grpSpPr>
        <p:cxnSp>
          <p:nvCxnSpPr>
            <p:cNvPr id="59" name="Straight Arrow Connector 58"/>
            <p:cNvCxnSpPr/>
            <p:nvPr/>
          </p:nvCxnSpPr>
          <p:spPr>
            <a:xfrm>
              <a:off x="2850395" y="3694550"/>
              <a:ext cx="4810245" cy="55233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 rot="737497">
              <a:off x="4186572" y="3726803"/>
              <a:ext cx="213789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7</a:t>
              </a:r>
            </a:p>
          </p:txBody>
        </p:sp>
      </p:grpSp>
      <p:sp>
        <p:nvSpPr>
          <p:cNvPr id="61" name="Multiply 60"/>
          <p:cNvSpPr/>
          <p:nvPr/>
        </p:nvSpPr>
        <p:spPr>
          <a:xfrm rot="812648">
            <a:off x="8016788" y="1985093"/>
            <a:ext cx="383750" cy="38375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Multiply 62"/>
          <p:cNvSpPr/>
          <p:nvPr/>
        </p:nvSpPr>
        <p:spPr>
          <a:xfrm rot="812648">
            <a:off x="8016789" y="2509059"/>
            <a:ext cx="383750" cy="383750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6382206" y="3243898"/>
            <a:ext cx="2294686" cy="650305"/>
            <a:chOff x="6382206" y="3243898"/>
            <a:chExt cx="2294686" cy="650305"/>
          </a:xfrm>
        </p:grpSpPr>
        <p:cxnSp>
          <p:nvCxnSpPr>
            <p:cNvPr id="48" name="Straight Arrow Connector 47"/>
            <p:cNvCxnSpPr/>
            <p:nvPr/>
          </p:nvCxnSpPr>
          <p:spPr>
            <a:xfrm flipH="1">
              <a:off x="6386784" y="3243898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 rot="20848332">
              <a:off x="6382206" y="3432538"/>
              <a:ext cx="1017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382205" y="3748926"/>
            <a:ext cx="2311582" cy="1208265"/>
            <a:chOff x="6382205" y="3748926"/>
            <a:chExt cx="2311582" cy="1208265"/>
          </a:xfrm>
        </p:grpSpPr>
        <p:cxnSp>
          <p:nvCxnSpPr>
            <p:cNvPr id="32" name="Straight Arrow Connector 31"/>
            <p:cNvCxnSpPr/>
            <p:nvPr/>
          </p:nvCxnSpPr>
          <p:spPr>
            <a:xfrm flipH="1">
              <a:off x="6386784" y="3748926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>
              <a:off x="6403679" y="4032372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>
              <a:off x="6386784" y="4312258"/>
              <a:ext cx="2290108" cy="52565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 rot="20848332">
              <a:off x="6382925" y="3932203"/>
              <a:ext cx="10171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20848332">
              <a:off x="6382206" y="4212964"/>
              <a:ext cx="1017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  <p:sp>
          <p:nvSpPr>
            <p:cNvPr id="66" name="TextBox 65"/>
            <p:cNvSpPr txBox="1"/>
            <p:nvPr/>
          </p:nvSpPr>
          <p:spPr>
            <a:xfrm rot="20848332">
              <a:off x="6382205" y="4495526"/>
              <a:ext cx="1017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4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51812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Common Options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Maximum segment size (MSS)</a:t>
            </a:r>
          </a:p>
          <a:p>
            <a:pPr lvl="1"/>
            <a:r>
              <a:rPr lang="en-US" dirty="0" smtClean="0"/>
              <a:t>Essentially, what is the hosts MTU</a:t>
            </a:r>
          </a:p>
          <a:p>
            <a:pPr lvl="1"/>
            <a:r>
              <a:rPr lang="en-US" dirty="0" smtClean="0"/>
              <a:t>Saves on path discovery overhead</a:t>
            </a:r>
          </a:p>
          <a:p>
            <a:r>
              <a:rPr lang="en-US" dirty="0" smtClean="0"/>
              <a:t>Timestamp</a:t>
            </a:r>
          </a:p>
          <a:p>
            <a:pPr lvl="1"/>
            <a:r>
              <a:rPr lang="en-US" dirty="0" smtClean="0"/>
              <a:t>When was the packet sent (approximately)?</a:t>
            </a:r>
          </a:p>
          <a:p>
            <a:pPr lvl="1"/>
            <a:r>
              <a:rPr lang="en-US" dirty="0" smtClean="0"/>
              <a:t>Used to prevent sequence number wraparound</a:t>
            </a:r>
          </a:p>
          <a:p>
            <a:pPr lvl="1"/>
            <a:r>
              <a:rPr lang="en-US" dirty="0" smtClean="0"/>
              <a:t>PAWS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490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376" y="2296633"/>
            <a:ext cx="8338782" cy="3845021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UDP</a:t>
            </a:r>
            <a:endParaRPr lang="en-US" sz="3400" dirty="0" smtClean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TCP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Congestion Control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Evolution of </a:t>
            </a:r>
            <a:r>
              <a:rPr lang="en-US" sz="4400" dirty="0" smtClean="0"/>
              <a:t>TCP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Common TCP options</a:t>
            </a:r>
            <a:endParaRPr lang="en-US" sz="3400" dirty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Problems with TCP</a:t>
            </a:r>
            <a:endParaRPr lang="en-US" sz="32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446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TCP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vast majority of Internet traffic is TCP</a:t>
            </a:r>
          </a:p>
          <a:p>
            <a:r>
              <a:rPr lang="en-US" dirty="0" smtClean="0"/>
              <a:t>However, many issues with the protocol</a:t>
            </a:r>
          </a:p>
          <a:p>
            <a:pPr lvl="1"/>
            <a:r>
              <a:rPr lang="en-US" dirty="0" smtClean="0"/>
              <a:t>Lack of fairness</a:t>
            </a:r>
          </a:p>
          <a:p>
            <a:pPr lvl="1"/>
            <a:r>
              <a:rPr lang="en-US" dirty="0" smtClean="0"/>
              <a:t>Synchronization of flows</a:t>
            </a:r>
          </a:p>
          <a:p>
            <a:pPr lvl="1"/>
            <a:r>
              <a:rPr lang="en-US" dirty="0" smtClean="0"/>
              <a:t>Poor performance with small flows</a:t>
            </a:r>
          </a:p>
          <a:p>
            <a:pPr lvl="1"/>
            <a:r>
              <a:rPr lang="en-US" dirty="0" smtClean="0"/>
              <a:t>Really poor performance on wireless networks</a:t>
            </a:r>
          </a:p>
          <a:p>
            <a:pPr lvl="1"/>
            <a:r>
              <a:rPr lang="en-US" dirty="0" smtClean="0"/>
              <a:t>Susceptibility to denial of 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521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Fairness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525769"/>
            <a:ext cx="8839200" cy="664535"/>
          </a:xfrm>
        </p:spPr>
        <p:txBody>
          <a:bodyPr/>
          <a:lstStyle/>
          <a:p>
            <a:r>
              <a:rPr lang="en-US" dirty="0" smtClean="0"/>
              <a:t>Problem: TCP throughput depends on RTT</a:t>
            </a:r>
            <a:endParaRPr lang="en-US" dirty="0"/>
          </a:p>
        </p:txBody>
      </p:sp>
      <p:cxnSp>
        <p:nvCxnSpPr>
          <p:cNvPr id="5" name="Straight Connector 4"/>
          <p:cNvCxnSpPr>
            <a:endCxn id="7" idx="1"/>
          </p:cNvCxnSpPr>
          <p:nvPr/>
        </p:nvCxnSpPr>
        <p:spPr>
          <a:xfrm>
            <a:off x="600918" y="3130216"/>
            <a:ext cx="1219434" cy="454293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1"/>
          </p:cNvCxnSpPr>
          <p:nvPr/>
        </p:nvCxnSpPr>
        <p:spPr>
          <a:xfrm flipV="1">
            <a:off x="743482" y="3584509"/>
            <a:ext cx="1076870" cy="44313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1" idx="3"/>
          </p:cNvCxnSpPr>
          <p:nvPr/>
        </p:nvCxnSpPr>
        <p:spPr>
          <a:xfrm flipH="1">
            <a:off x="7436565" y="4140944"/>
            <a:ext cx="10681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1"/>
            <a:endCxn id="10" idx="3"/>
          </p:cNvCxnSpPr>
          <p:nvPr/>
        </p:nvCxnSpPr>
        <p:spPr>
          <a:xfrm flipH="1">
            <a:off x="5614853" y="4140944"/>
            <a:ext cx="1176597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1"/>
            <a:endCxn id="9" idx="3"/>
          </p:cNvCxnSpPr>
          <p:nvPr/>
        </p:nvCxnSpPr>
        <p:spPr>
          <a:xfrm flipH="1" flipV="1">
            <a:off x="4234016" y="3584509"/>
            <a:ext cx="735722" cy="556435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9" idx="3"/>
          </p:cNvCxnSpPr>
          <p:nvPr/>
        </p:nvCxnSpPr>
        <p:spPr>
          <a:xfrm flipH="1">
            <a:off x="4234016" y="3281009"/>
            <a:ext cx="1077337" cy="30350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" idx="3"/>
            <a:endCxn id="9" idx="1"/>
          </p:cNvCxnSpPr>
          <p:nvPr/>
        </p:nvCxnSpPr>
        <p:spPr>
          <a:xfrm>
            <a:off x="2465467" y="3584509"/>
            <a:ext cx="112343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82" y="2826716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352" y="3394311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8901" y="3394311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738" y="3950746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Rout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450" y="3950746"/>
            <a:ext cx="645115" cy="38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18" y="3724141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853" y="2903078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7848" y="3840538"/>
            <a:ext cx="607000" cy="60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Freeform 37"/>
          <p:cNvSpPr/>
          <p:nvPr/>
        </p:nvSpPr>
        <p:spPr>
          <a:xfrm>
            <a:off x="914399" y="3080167"/>
            <a:ext cx="4093534" cy="297862"/>
          </a:xfrm>
          <a:custGeom>
            <a:avLst/>
            <a:gdLst>
              <a:gd name="connsiteX0" fmla="*/ 0 w 4093534"/>
              <a:gd name="connsiteY0" fmla="*/ 0 h 297862"/>
              <a:gd name="connsiteX1" fmla="*/ 2041451 w 4093534"/>
              <a:gd name="connsiteY1" fmla="*/ 297711 h 297862"/>
              <a:gd name="connsiteX2" fmla="*/ 4093534 w 4093534"/>
              <a:gd name="connsiteY2" fmla="*/ 31897 h 297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93534" h="297862">
                <a:moveTo>
                  <a:pt x="0" y="0"/>
                </a:moveTo>
                <a:cubicBezTo>
                  <a:pt x="679597" y="146197"/>
                  <a:pt x="1359195" y="292395"/>
                  <a:pt x="2041451" y="297711"/>
                </a:cubicBezTo>
                <a:cubicBezTo>
                  <a:pt x="2723707" y="303027"/>
                  <a:pt x="3408620" y="167462"/>
                  <a:pt x="4093534" y="31897"/>
                </a:cubicBezTo>
              </a:path>
            </a:pathLst>
          </a:custGeom>
          <a:noFill/>
          <a:ln w="7620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871869" y="3743283"/>
            <a:ext cx="7632796" cy="723257"/>
          </a:xfrm>
          <a:custGeom>
            <a:avLst/>
            <a:gdLst>
              <a:gd name="connsiteX0" fmla="*/ 0 w 7347097"/>
              <a:gd name="connsiteY0" fmla="*/ 389509 h 723257"/>
              <a:gd name="connsiteX1" fmla="*/ 2083981 w 7347097"/>
              <a:gd name="connsiteY1" fmla="*/ 6737 h 723257"/>
              <a:gd name="connsiteX2" fmla="*/ 4104167 w 7347097"/>
              <a:gd name="connsiteY2" fmla="*/ 676588 h 723257"/>
              <a:gd name="connsiteX3" fmla="*/ 7347097 w 7347097"/>
              <a:gd name="connsiteY3" fmla="*/ 612792 h 723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47097" h="723257">
                <a:moveTo>
                  <a:pt x="0" y="389509"/>
                </a:moveTo>
                <a:cubicBezTo>
                  <a:pt x="699976" y="174199"/>
                  <a:pt x="1399953" y="-41110"/>
                  <a:pt x="2083981" y="6737"/>
                </a:cubicBezTo>
                <a:cubicBezTo>
                  <a:pt x="2768009" y="54584"/>
                  <a:pt x="3226981" y="575579"/>
                  <a:pt x="4104167" y="676588"/>
                </a:cubicBezTo>
                <a:cubicBezTo>
                  <a:pt x="4981353" y="777597"/>
                  <a:pt x="6164225" y="695194"/>
                  <a:pt x="7347097" y="612792"/>
                </a:cubicBezTo>
              </a:path>
            </a:pathLst>
          </a:custGeom>
          <a:noFill/>
          <a:ln w="76200">
            <a:solidFill>
              <a:schemeClr val="accent3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732509" y="3774706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 Mbps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436565" y="3774706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 Mbps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408372" y="3482761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 Mbps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704945" y="3380381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 Mbps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556542" y="3215176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 Mbps</a:t>
            </a:r>
            <a:endParaRPr lang="en-US" dirty="0"/>
          </a:p>
        </p:txBody>
      </p:sp>
      <p:sp>
        <p:nvSpPr>
          <p:cNvPr id="45" name="Up Arrow 44"/>
          <p:cNvSpPr/>
          <p:nvPr/>
        </p:nvSpPr>
        <p:spPr>
          <a:xfrm rot="10800000">
            <a:off x="2656114" y="2603873"/>
            <a:ext cx="742138" cy="621055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Left Brace 45"/>
          <p:cNvSpPr/>
          <p:nvPr/>
        </p:nvSpPr>
        <p:spPr>
          <a:xfrm rot="5400000">
            <a:off x="2687049" y="639338"/>
            <a:ext cx="510038" cy="4055339"/>
          </a:xfrm>
          <a:prstGeom prst="leftBrace">
            <a:avLst>
              <a:gd name="adj1" fmla="val 8333"/>
              <a:gd name="adj2" fmla="val 49957"/>
            </a:avLst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2471427" y="2042656"/>
            <a:ext cx="94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100 </a:t>
            </a:r>
            <a:r>
              <a:rPr lang="en-US" dirty="0" err="1" smtClean="0"/>
              <a:t>ms</a:t>
            </a:r>
            <a:endParaRPr lang="en-US" dirty="0"/>
          </a:p>
        </p:txBody>
      </p:sp>
      <p:sp>
        <p:nvSpPr>
          <p:cNvPr id="48" name="Left Brace 47"/>
          <p:cNvSpPr/>
          <p:nvPr/>
        </p:nvSpPr>
        <p:spPr>
          <a:xfrm rot="16200000">
            <a:off x="4444606" y="952466"/>
            <a:ext cx="510038" cy="7610081"/>
          </a:xfrm>
          <a:prstGeom prst="leftBrace">
            <a:avLst>
              <a:gd name="adj1" fmla="val 8333"/>
              <a:gd name="adj2" fmla="val 49957"/>
            </a:avLst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4164863" y="5046368"/>
            <a:ext cx="1069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1000 </a:t>
            </a:r>
            <a:r>
              <a:rPr lang="en-US" dirty="0" err="1" smtClean="0"/>
              <a:t>ms</a:t>
            </a:r>
            <a:endParaRPr lang="en-US" dirty="0"/>
          </a:p>
        </p:txBody>
      </p:sp>
      <p:sp>
        <p:nvSpPr>
          <p:cNvPr id="50" name="Rounded Rectangle 49"/>
          <p:cNvSpPr/>
          <p:nvPr/>
        </p:nvSpPr>
        <p:spPr>
          <a:xfrm>
            <a:off x="130213" y="2718616"/>
            <a:ext cx="921738" cy="796961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4831426" y="2787547"/>
            <a:ext cx="921738" cy="796961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ontent Placeholder 3"/>
          <p:cNvSpPr txBox="1">
            <a:spLocks/>
          </p:cNvSpPr>
          <p:nvPr/>
        </p:nvSpPr>
        <p:spPr>
          <a:xfrm>
            <a:off x="145648" y="5493674"/>
            <a:ext cx="8839200" cy="1364325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ACK clocking makes TCP inherently unfair</a:t>
            </a:r>
          </a:p>
          <a:p>
            <a:r>
              <a:rPr lang="en-US" dirty="0" smtClean="0"/>
              <a:t>Possible solution: maintain a separate delay window</a:t>
            </a:r>
          </a:p>
          <a:p>
            <a:pPr lvl="1"/>
            <a:r>
              <a:rPr lang="en-US" dirty="0" smtClean="0"/>
              <a:t>Implemented by Microsoft’s Compound TCP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212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/>
      <p:bldP spid="41" grpId="0"/>
      <p:bldP spid="42" grpId="0"/>
      <p:bldP spid="43" grpId="0"/>
      <p:bldP spid="44" grpId="0"/>
      <p:bldP spid="45" grpId="0" animBg="1"/>
      <p:bldP spid="45" grpId="1" animBg="1"/>
      <p:bldP spid="46" grpId="0" animBg="1"/>
      <p:bldP spid="47" grpId="0"/>
      <p:bldP spid="48" grpId="0" animBg="1"/>
      <p:bldP spid="49" grpId="0"/>
      <p:bldP spid="50" grpId="0" animBg="1"/>
      <p:bldP spid="51" grpId="0" animBg="1"/>
      <p:bldP spid="52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of Flows</a:t>
            </a:r>
            <a:endParaRPr lang="en-US" dirty="0"/>
          </a:p>
        </p:txBody>
      </p:sp>
      <p:sp>
        <p:nvSpPr>
          <p:cNvPr id="680963" name="Rectangle 3"/>
          <p:cNvSpPr>
            <a:spLocks noGrp="1" noChangeArrowheads="1"/>
          </p:cNvSpPr>
          <p:nvPr>
            <p:ph idx="1"/>
          </p:nvPr>
        </p:nvSpPr>
        <p:spPr>
          <a:xfrm>
            <a:off x="355324" y="1962511"/>
            <a:ext cx="3802937" cy="49973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Ideal bandwidth sharing</a:t>
            </a:r>
            <a:endParaRPr lang="en-US" sz="2400" dirty="0"/>
          </a:p>
        </p:txBody>
      </p:sp>
      <p:sp>
        <p:nvSpPr>
          <p:cNvPr id="3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5334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79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65114" y="2462241"/>
            <a:ext cx="3968212" cy="1242363"/>
            <a:chOff x="165114" y="2462241"/>
            <a:chExt cx="3968212" cy="1242363"/>
          </a:xfrm>
        </p:grpSpPr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 rot="16200000">
              <a:off x="-56581" y="2908177"/>
              <a:ext cx="905697" cy="462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2075" tIns="46038" rIns="92075" bIns="46038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i="1" dirty="0" err="1"/>
                <a:t>cwnd</a:t>
              </a:r>
              <a:endParaRPr lang="en-US" sz="2400" i="1" dirty="0"/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>
              <a:off x="627421" y="3136587"/>
              <a:ext cx="3261356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4"/>
            <p:cNvSpPr>
              <a:spLocks noChangeShapeType="1"/>
            </p:cNvSpPr>
            <p:nvPr/>
          </p:nvSpPr>
          <p:spPr bwMode="auto">
            <a:xfrm>
              <a:off x="627421" y="3689975"/>
              <a:ext cx="350590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9"/>
            <p:cNvSpPr>
              <a:spLocks noChangeShapeType="1"/>
            </p:cNvSpPr>
            <p:nvPr/>
          </p:nvSpPr>
          <p:spPr bwMode="auto">
            <a:xfrm>
              <a:off x="627421" y="3192495"/>
              <a:ext cx="3261356" cy="0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9"/>
            <p:cNvSpPr>
              <a:spLocks noChangeShapeType="1"/>
            </p:cNvSpPr>
            <p:nvPr/>
          </p:nvSpPr>
          <p:spPr bwMode="auto">
            <a:xfrm>
              <a:off x="624810" y="2686482"/>
              <a:ext cx="3263967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3"/>
            <p:cNvSpPr>
              <a:spLocks noChangeShapeType="1"/>
            </p:cNvSpPr>
            <p:nvPr/>
          </p:nvSpPr>
          <p:spPr bwMode="auto">
            <a:xfrm>
              <a:off x="624810" y="2462241"/>
              <a:ext cx="0" cy="124236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861933" y="2462241"/>
            <a:ext cx="3948987" cy="1242363"/>
            <a:chOff x="4861933" y="2462241"/>
            <a:chExt cx="3948987" cy="1242363"/>
          </a:xfrm>
        </p:grpSpPr>
        <p:sp>
          <p:nvSpPr>
            <p:cNvPr id="47" name="Rectangle 6"/>
            <p:cNvSpPr>
              <a:spLocks noChangeArrowheads="1"/>
            </p:cNvSpPr>
            <p:nvPr/>
          </p:nvSpPr>
          <p:spPr bwMode="auto">
            <a:xfrm rot="16200000">
              <a:off x="4640238" y="2913641"/>
              <a:ext cx="905697" cy="462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2075" tIns="46038" rIns="92075" bIns="46038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i="1" dirty="0" err="1"/>
                <a:t>cwnd</a:t>
              </a:r>
              <a:endParaRPr lang="en-US" sz="2400" i="1" dirty="0"/>
            </a:p>
          </p:txBody>
        </p:sp>
        <p:sp>
          <p:nvSpPr>
            <p:cNvPr id="49" name="Line 4"/>
            <p:cNvSpPr>
              <a:spLocks noChangeShapeType="1"/>
            </p:cNvSpPr>
            <p:nvPr/>
          </p:nvSpPr>
          <p:spPr bwMode="auto">
            <a:xfrm>
              <a:off x="5305015" y="3689975"/>
              <a:ext cx="3505905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9"/>
            <p:cNvSpPr>
              <a:spLocks noChangeShapeType="1"/>
            </p:cNvSpPr>
            <p:nvPr/>
          </p:nvSpPr>
          <p:spPr bwMode="auto">
            <a:xfrm>
              <a:off x="5302404" y="2686482"/>
              <a:ext cx="3263967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12"/>
            <p:cNvSpPr>
              <a:spLocks noChangeShapeType="1"/>
            </p:cNvSpPr>
            <p:nvPr/>
          </p:nvSpPr>
          <p:spPr bwMode="auto">
            <a:xfrm flipV="1">
              <a:off x="5295713" y="2893352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14"/>
            <p:cNvSpPr>
              <a:spLocks noChangeShapeType="1"/>
            </p:cNvSpPr>
            <p:nvPr/>
          </p:nvSpPr>
          <p:spPr bwMode="auto">
            <a:xfrm flipH="1">
              <a:off x="5891591" y="2882422"/>
              <a:ext cx="1" cy="49195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12"/>
            <p:cNvSpPr>
              <a:spLocks noChangeShapeType="1"/>
            </p:cNvSpPr>
            <p:nvPr/>
          </p:nvSpPr>
          <p:spPr bwMode="auto">
            <a:xfrm flipV="1">
              <a:off x="5909062" y="2893352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14"/>
            <p:cNvSpPr>
              <a:spLocks noChangeShapeType="1"/>
            </p:cNvSpPr>
            <p:nvPr/>
          </p:nvSpPr>
          <p:spPr bwMode="auto">
            <a:xfrm flipH="1">
              <a:off x="6504940" y="2882422"/>
              <a:ext cx="1" cy="49195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12"/>
            <p:cNvSpPr>
              <a:spLocks noChangeShapeType="1"/>
            </p:cNvSpPr>
            <p:nvPr/>
          </p:nvSpPr>
          <p:spPr bwMode="auto">
            <a:xfrm flipV="1">
              <a:off x="6498813" y="2904282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14"/>
            <p:cNvSpPr>
              <a:spLocks noChangeShapeType="1"/>
            </p:cNvSpPr>
            <p:nvPr/>
          </p:nvSpPr>
          <p:spPr bwMode="auto">
            <a:xfrm flipH="1">
              <a:off x="7094691" y="2893352"/>
              <a:ext cx="1" cy="49195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12"/>
            <p:cNvSpPr>
              <a:spLocks noChangeShapeType="1"/>
            </p:cNvSpPr>
            <p:nvPr/>
          </p:nvSpPr>
          <p:spPr bwMode="auto">
            <a:xfrm flipV="1">
              <a:off x="7087558" y="2898817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14"/>
            <p:cNvSpPr>
              <a:spLocks noChangeShapeType="1"/>
            </p:cNvSpPr>
            <p:nvPr/>
          </p:nvSpPr>
          <p:spPr bwMode="auto">
            <a:xfrm flipH="1">
              <a:off x="7683436" y="2887887"/>
              <a:ext cx="1" cy="49195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12"/>
            <p:cNvSpPr>
              <a:spLocks noChangeShapeType="1"/>
            </p:cNvSpPr>
            <p:nvPr/>
          </p:nvSpPr>
          <p:spPr bwMode="auto">
            <a:xfrm flipV="1">
              <a:off x="7683549" y="2893352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14"/>
            <p:cNvSpPr>
              <a:spLocks noChangeShapeType="1"/>
            </p:cNvSpPr>
            <p:nvPr/>
          </p:nvSpPr>
          <p:spPr bwMode="auto">
            <a:xfrm flipH="1">
              <a:off x="8279427" y="2882422"/>
              <a:ext cx="1" cy="49195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12"/>
            <p:cNvSpPr>
              <a:spLocks noChangeShapeType="1"/>
            </p:cNvSpPr>
            <p:nvPr/>
          </p:nvSpPr>
          <p:spPr bwMode="auto">
            <a:xfrm flipV="1">
              <a:off x="5570586" y="2876957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14"/>
            <p:cNvSpPr>
              <a:spLocks noChangeShapeType="1"/>
            </p:cNvSpPr>
            <p:nvPr/>
          </p:nvSpPr>
          <p:spPr bwMode="auto">
            <a:xfrm flipH="1">
              <a:off x="6166464" y="2866027"/>
              <a:ext cx="1" cy="49195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12"/>
            <p:cNvSpPr>
              <a:spLocks noChangeShapeType="1"/>
            </p:cNvSpPr>
            <p:nvPr/>
          </p:nvSpPr>
          <p:spPr bwMode="auto">
            <a:xfrm flipV="1">
              <a:off x="6183935" y="2876957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14"/>
            <p:cNvSpPr>
              <a:spLocks noChangeShapeType="1"/>
            </p:cNvSpPr>
            <p:nvPr/>
          </p:nvSpPr>
          <p:spPr bwMode="auto">
            <a:xfrm flipH="1">
              <a:off x="6779813" y="2866027"/>
              <a:ext cx="1" cy="49195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Line 12"/>
            <p:cNvSpPr>
              <a:spLocks noChangeShapeType="1"/>
            </p:cNvSpPr>
            <p:nvPr/>
          </p:nvSpPr>
          <p:spPr bwMode="auto">
            <a:xfrm flipV="1">
              <a:off x="6773686" y="2887887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Line 14"/>
            <p:cNvSpPr>
              <a:spLocks noChangeShapeType="1"/>
            </p:cNvSpPr>
            <p:nvPr/>
          </p:nvSpPr>
          <p:spPr bwMode="auto">
            <a:xfrm flipH="1">
              <a:off x="7369564" y="2876957"/>
              <a:ext cx="1" cy="49195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12"/>
            <p:cNvSpPr>
              <a:spLocks noChangeShapeType="1"/>
            </p:cNvSpPr>
            <p:nvPr/>
          </p:nvSpPr>
          <p:spPr bwMode="auto">
            <a:xfrm flipV="1">
              <a:off x="7362431" y="2882422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Line 14"/>
            <p:cNvSpPr>
              <a:spLocks noChangeShapeType="1"/>
            </p:cNvSpPr>
            <p:nvPr/>
          </p:nvSpPr>
          <p:spPr bwMode="auto">
            <a:xfrm flipH="1">
              <a:off x="7958309" y="2871492"/>
              <a:ext cx="1" cy="49195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Line 12"/>
            <p:cNvSpPr>
              <a:spLocks noChangeShapeType="1"/>
            </p:cNvSpPr>
            <p:nvPr/>
          </p:nvSpPr>
          <p:spPr bwMode="auto">
            <a:xfrm flipV="1">
              <a:off x="7958422" y="2876957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Line 14"/>
            <p:cNvSpPr>
              <a:spLocks noChangeShapeType="1"/>
            </p:cNvSpPr>
            <p:nvPr/>
          </p:nvSpPr>
          <p:spPr bwMode="auto">
            <a:xfrm flipH="1">
              <a:off x="8554300" y="2866027"/>
              <a:ext cx="1" cy="49195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Line 12"/>
            <p:cNvSpPr>
              <a:spLocks noChangeShapeType="1"/>
            </p:cNvSpPr>
            <p:nvPr/>
          </p:nvSpPr>
          <p:spPr bwMode="auto">
            <a:xfrm flipV="1">
              <a:off x="5311006" y="2893352"/>
              <a:ext cx="259580" cy="218653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Line 14"/>
            <p:cNvSpPr>
              <a:spLocks noChangeShapeType="1"/>
            </p:cNvSpPr>
            <p:nvPr/>
          </p:nvSpPr>
          <p:spPr bwMode="auto">
            <a:xfrm flipH="1">
              <a:off x="5570585" y="2882422"/>
              <a:ext cx="1" cy="49195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3"/>
            <p:cNvSpPr>
              <a:spLocks noChangeShapeType="1"/>
            </p:cNvSpPr>
            <p:nvPr/>
          </p:nvSpPr>
          <p:spPr bwMode="auto">
            <a:xfrm>
              <a:off x="5302404" y="2462241"/>
              <a:ext cx="0" cy="124236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838381" y="4717516"/>
            <a:ext cx="4394794" cy="1833562"/>
            <a:chOff x="2838381" y="4717516"/>
            <a:chExt cx="4394794" cy="1833562"/>
          </a:xfrm>
        </p:grpSpPr>
        <p:sp>
          <p:nvSpPr>
            <p:cNvPr id="18" name="Line 12"/>
            <p:cNvSpPr>
              <a:spLocks noChangeShapeType="1"/>
            </p:cNvSpPr>
            <p:nvPr/>
          </p:nvSpPr>
          <p:spPr bwMode="auto">
            <a:xfrm flipV="1">
              <a:off x="3292583" y="5181448"/>
              <a:ext cx="684929" cy="552912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 flipH="1">
              <a:off x="3977512" y="5184575"/>
              <a:ext cx="1" cy="83927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 rot="16200000">
              <a:off x="2616686" y="5508671"/>
              <a:ext cx="905697" cy="462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2075" tIns="46038" rIns="92075" bIns="46038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i="1" dirty="0" err="1"/>
                <a:t>cwnd</a:t>
              </a:r>
              <a:endParaRPr lang="en-US" sz="2400" i="1" dirty="0"/>
            </a:p>
          </p:txBody>
        </p:sp>
        <p:sp>
          <p:nvSpPr>
            <p:cNvPr id="37" name="Line 4"/>
            <p:cNvSpPr>
              <a:spLocks noChangeShapeType="1"/>
            </p:cNvSpPr>
            <p:nvPr/>
          </p:nvSpPr>
          <p:spPr bwMode="auto">
            <a:xfrm>
              <a:off x="3309183" y="6536447"/>
              <a:ext cx="3923992" cy="1103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9"/>
            <p:cNvSpPr>
              <a:spLocks noChangeShapeType="1"/>
            </p:cNvSpPr>
            <p:nvPr/>
          </p:nvSpPr>
          <p:spPr bwMode="auto">
            <a:xfrm>
              <a:off x="3300688" y="5001327"/>
              <a:ext cx="3932487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"/>
            <p:cNvSpPr>
              <a:spLocks noChangeShapeType="1"/>
            </p:cNvSpPr>
            <p:nvPr/>
          </p:nvSpPr>
          <p:spPr bwMode="auto">
            <a:xfrm flipH="1">
              <a:off x="3306571" y="4717516"/>
              <a:ext cx="2612" cy="18335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12"/>
            <p:cNvSpPr>
              <a:spLocks noChangeShapeType="1"/>
            </p:cNvSpPr>
            <p:nvPr/>
          </p:nvSpPr>
          <p:spPr bwMode="auto">
            <a:xfrm flipV="1">
              <a:off x="3977513" y="5442767"/>
              <a:ext cx="636949" cy="59411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14"/>
            <p:cNvSpPr>
              <a:spLocks noChangeShapeType="1"/>
            </p:cNvSpPr>
            <p:nvPr/>
          </p:nvSpPr>
          <p:spPr bwMode="auto">
            <a:xfrm flipH="1">
              <a:off x="4614460" y="5442767"/>
              <a:ext cx="1" cy="64437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12"/>
            <p:cNvSpPr>
              <a:spLocks noChangeShapeType="1"/>
            </p:cNvSpPr>
            <p:nvPr/>
          </p:nvSpPr>
          <p:spPr bwMode="auto">
            <a:xfrm flipV="1">
              <a:off x="4614462" y="5634296"/>
              <a:ext cx="573496" cy="452422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14"/>
            <p:cNvSpPr>
              <a:spLocks noChangeShapeType="1"/>
            </p:cNvSpPr>
            <p:nvPr/>
          </p:nvSpPr>
          <p:spPr bwMode="auto">
            <a:xfrm flipH="1">
              <a:off x="5187957" y="5635115"/>
              <a:ext cx="1" cy="49195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12"/>
            <p:cNvSpPr>
              <a:spLocks noChangeShapeType="1"/>
            </p:cNvSpPr>
            <p:nvPr/>
          </p:nvSpPr>
          <p:spPr bwMode="auto">
            <a:xfrm flipV="1">
              <a:off x="5172548" y="5646045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14"/>
            <p:cNvSpPr>
              <a:spLocks noChangeShapeType="1"/>
            </p:cNvSpPr>
            <p:nvPr/>
          </p:nvSpPr>
          <p:spPr bwMode="auto">
            <a:xfrm flipH="1">
              <a:off x="5768427" y="5634296"/>
              <a:ext cx="1" cy="49195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12"/>
            <p:cNvSpPr>
              <a:spLocks noChangeShapeType="1"/>
            </p:cNvSpPr>
            <p:nvPr/>
          </p:nvSpPr>
          <p:spPr bwMode="auto">
            <a:xfrm flipV="1">
              <a:off x="5781270" y="5656955"/>
              <a:ext cx="573496" cy="452422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14"/>
            <p:cNvSpPr>
              <a:spLocks noChangeShapeType="1"/>
            </p:cNvSpPr>
            <p:nvPr/>
          </p:nvSpPr>
          <p:spPr bwMode="auto">
            <a:xfrm flipH="1">
              <a:off x="6354765" y="5657774"/>
              <a:ext cx="1" cy="49195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12"/>
            <p:cNvSpPr>
              <a:spLocks noChangeShapeType="1"/>
            </p:cNvSpPr>
            <p:nvPr/>
          </p:nvSpPr>
          <p:spPr bwMode="auto">
            <a:xfrm flipV="1">
              <a:off x="6339356" y="5668704"/>
              <a:ext cx="595879" cy="48102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Line 14"/>
            <p:cNvSpPr>
              <a:spLocks noChangeShapeType="1"/>
            </p:cNvSpPr>
            <p:nvPr/>
          </p:nvSpPr>
          <p:spPr bwMode="auto">
            <a:xfrm flipH="1">
              <a:off x="6935235" y="5656955"/>
              <a:ext cx="1" cy="491956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12"/>
            <p:cNvSpPr>
              <a:spLocks noChangeShapeType="1"/>
            </p:cNvSpPr>
            <p:nvPr/>
          </p:nvSpPr>
          <p:spPr bwMode="auto">
            <a:xfrm flipV="1">
              <a:off x="3293046" y="5860507"/>
              <a:ext cx="684467" cy="54066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Line 14"/>
            <p:cNvSpPr>
              <a:spLocks noChangeShapeType="1"/>
            </p:cNvSpPr>
            <p:nvPr/>
          </p:nvSpPr>
          <p:spPr bwMode="auto">
            <a:xfrm flipH="1">
              <a:off x="3977512" y="5880275"/>
              <a:ext cx="1" cy="397254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V="1">
              <a:off x="3977513" y="5764956"/>
              <a:ext cx="636950" cy="503518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Line 14"/>
            <p:cNvSpPr>
              <a:spLocks noChangeShapeType="1"/>
            </p:cNvSpPr>
            <p:nvPr/>
          </p:nvSpPr>
          <p:spPr bwMode="auto">
            <a:xfrm flipH="1">
              <a:off x="4614460" y="5761820"/>
              <a:ext cx="9207" cy="506654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12"/>
            <p:cNvSpPr>
              <a:spLocks noChangeShapeType="1"/>
            </p:cNvSpPr>
            <p:nvPr/>
          </p:nvSpPr>
          <p:spPr bwMode="auto">
            <a:xfrm flipV="1">
              <a:off x="4598107" y="5764956"/>
              <a:ext cx="589851" cy="48600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14"/>
            <p:cNvSpPr>
              <a:spLocks noChangeShapeType="1"/>
            </p:cNvSpPr>
            <p:nvPr/>
          </p:nvSpPr>
          <p:spPr bwMode="auto">
            <a:xfrm flipH="1">
              <a:off x="5172548" y="5766259"/>
              <a:ext cx="9207" cy="506654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12"/>
            <p:cNvSpPr>
              <a:spLocks noChangeShapeType="1"/>
            </p:cNvSpPr>
            <p:nvPr/>
          </p:nvSpPr>
          <p:spPr bwMode="auto">
            <a:xfrm flipV="1">
              <a:off x="5187071" y="5766259"/>
              <a:ext cx="589851" cy="48600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14"/>
            <p:cNvSpPr>
              <a:spLocks noChangeShapeType="1"/>
            </p:cNvSpPr>
            <p:nvPr/>
          </p:nvSpPr>
          <p:spPr bwMode="auto">
            <a:xfrm flipH="1">
              <a:off x="5761512" y="5767562"/>
              <a:ext cx="9207" cy="506654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12"/>
            <p:cNvSpPr>
              <a:spLocks noChangeShapeType="1"/>
            </p:cNvSpPr>
            <p:nvPr/>
          </p:nvSpPr>
          <p:spPr bwMode="auto">
            <a:xfrm flipV="1">
              <a:off x="5761512" y="5777886"/>
              <a:ext cx="589851" cy="48600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14"/>
            <p:cNvSpPr>
              <a:spLocks noChangeShapeType="1"/>
            </p:cNvSpPr>
            <p:nvPr/>
          </p:nvSpPr>
          <p:spPr bwMode="auto">
            <a:xfrm flipH="1">
              <a:off x="6335953" y="5779189"/>
              <a:ext cx="9207" cy="506654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12"/>
            <p:cNvSpPr>
              <a:spLocks noChangeShapeType="1"/>
            </p:cNvSpPr>
            <p:nvPr/>
          </p:nvSpPr>
          <p:spPr bwMode="auto">
            <a:xfrm flipV="1">
              <a:off x="6346586" y="5779189"/>
              <a:ext cx="589851" cy="486006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14"/>
            <p:cNvSpPr>
              <a:spLocks noChangeShapeType="1"/>
            </p:cNvSpPr>
            <p:nvPr/>
          </p:nvSpPr>
          <p:spPr bwMode="auto">
            <a:xfrm flipH="1">
              <a:off x="6921027" y="5780492"/>
              <a:ext cx="9207" cy="506654"/>
            </a:xfrm>
            <a:prstGeom prst="line">
              <a:avLst/>
            </a:prstGeom>
            <a:noFill/>
            <a:ln w="57150">
              <a:solidFill>
                <a:schemeClr val="accent3"/>
              </a:solidFill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8" name="Rectangle 3"/>
          <p:cNvSpPr txBox="1">
            <a:spLocks noChangeArrowheads="1"/>
          </p:cNvSpPr>
          <p:nvPr/>
        </p:nvSpPr>
        <p:spPr>
          <a:xfrm>
            <a:off x="4519629" y="1591097"/>
            <a:ext cx="4485834" cy="92714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Oscillating, but high overall utilization</a:t>
            </a:r>
            <a:endParaRPr lang="en-US" sz="2400" dirty="0"/>
          </a:p>
        </p:txBody>
      </p:sp>
      <p:sp>
        <p:nvSpPr>
          <p:cNvPr id="99" name="Rectangle 3"/>
          <p:cNvSpPr txBox="1">
            <a:spLocks noChangeArrowheads="1"/>
          </p:cNvSpPr>
          <p:nvPr/>
        </p:nvSpPr>
        <p:spPr>
          <a:xfrm>
            <a:off x="3069534" y="4253944"/>
            <a:ext cx="4485834" cy="46357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In reality, flows synchronize</a:t>
            </a:r>
            <a:endParaRPr lang="en-US" sz="2400" dirty="0"/>
          </a:p>
        </p:txBody>
      </p:sp>
      <p:grpSp>
        <p:nvGrpSpPr>
          <p:cNvPr id="100" name="Group 99"/>
          <p:cNvGrpSpPr/>
          <p:nvPr/>
        </p:nvGrpSpPr>
        <p:grpSpPr>
          <a:xfrm flipH="1">
            <a:off x="148334" y="4826276"/>
            <a:ext cx="2498653" cy="1232982"/>
            <a:chOff x="1191443" y="4863146"/>
            <a:chExt cx="5209363" cy="1398648"/>
          </a:xfrm>
        </p:grpSpPr>
        <p:sp>
          <p:nvSpPr>
            <p:cNvPr id="101" name="Rectangular Callout 100"/>
            <p:cNvSpPr/>
            <p:nvPr/>
          </p:nvSpPr>
          <p:spPr>
            <a:xfrm>
              <a:off x="1191443" y="4876798"/>
              <a:ext cx="5181603" cy="1384996"/>
            </a:xfrm>
            <a:prstGeom prst="wedgeRectCallout">
              <a:avLst>
                <a:gd name="adj1" fmla="val -98598"/>
                <a:gd name="adj2" fmla="val -2193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19208" y="4863146"/>
              <a:ext cx="5181598" cy="1152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kern="0" dirty="0" smtClean="0">
                  <a:solidFill>
                    <a:sysClr val="window" lastClr="FFFFFF"/>
                  </a:solidFill>
                </a:rPr>
                <a:t>One flow causes all flows to drop packets</a:t>
              </a:r>
              <a:endPara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 flipH="1">
            <a:off x="6392736" y="4717262"/>
            <a:ext cx="2498653" cy="801816"/>
            <a:chOff x="1191443" y="4863146"/>
            <a:chExt cx="5209363" cy="1398648"/>
          </a:xfrm>
        </p:grpSpPr>
        <p:sp>
          <p:nvSpPr>
            <p:cNvPr id="104" name="Rectangular Callout 103"/>
            <p:cNvSpPr/>
            <p:nvPr/>
          </p:nvSpPr>
          <p:spPr>
            <a:xfrm>
              <a:off x="1191443" y="4876797"/>
              <a:ext cx="5181603" cy="1384997"/>
            </a:xfrm>
            <a:prstGeom prst="wedgeRectCallout">
              <a:avLst>
                <a:gd name="adj1" fmla="val 47286"/>
                <a:gd name="adj2" fmla="val 99924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219207" y="4863146"/>
              <a:ext cx="5181599" cy="9426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kern="0" dirty="0" smtClean="0">
                  <a:solidFill>
                    <a:sysClr val="window" lastClr="FFFFFF"/>
                  </a:solidFill>
                </a:rPr>
                <a:t>Periodic lulls of low utilization</a:t>
              </a:r>
              <a:endPara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04415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for UDP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Invented after TCP</a:t>
            </a:r>
          </a:p>
          <a:p>
            <a:pPr lvl="1"/>
            <a:r>
              <a:rPr lang="en-US" dirty="0" smtClean="0"/>
              <a:t>Why?</a:t>
            </a:r>
          </a:p>
          <a:p>
            <a:r>
              <a:rPr lang="en-US" dirty="0" smtClean="0"/>
              <a:t>Not all applications can tolerate TCP</a:t>
            </a:r>
          </a:p>
          <a:p>
            <a:r>
              <a:rPr lang="en-US" dirty="0" smtClean="0"/>
              <a:t>Custom protocols can be built on top of UDP</a:t>
            </a:r>
          </a:p>
          <a:p>
            <a:pPr lvl="1"/>
            <a:r>
              <a:rPr lang="en-US" dirty="0" smtClean="0"/>
              <a:t>Reliability? Strict ordering?</a:t>
            </a:r>
          </a:p>
          <a:p>
            <a:pPr lvl="1"/>
            <a:r>
              <a:rPr lang="en-US" dirty="0" smtClean="0"/>
              <a:t>Flow control? Congestion control?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RTMP, real-time media streaming (e.g. voice, video)</a:t>
            </a:r>
          </a:p>
          <a:p>
            <a:pPr lvl="1"/>
            <a:r>
              <a:rPr lang="en-US" dirty="0" smtClean="0"/>
              <a:t>Facebook datacenter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936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Flows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Problem: TCP is biased against short flows</a:t>
            </a:r>
          </a:p>
          <a:p>
            <a:pPr lvl="1"/>
            <a:r>
              <a:rPr lang="en-US" dirty="0"/>
              <a:t>1</a:t>
            </a:r>
            <a:r>
              <a:rPr lang="en-US" dirty="0" smtClean="0"/>
              <a:t> RTT wasted  for connection setup (SYN, SYN/ACK)</a:t>
            </a:r>
          </a:p>
          <a:p>
            <a:pPr lvl="1"/>
            <a:r>
              <a:rPr lang="en-US" i="1" dirty="0" err="1" smtClean="0"/>
              <a:t>cwnd</a:t>
            </a:r>
            <a:r>
              <a:rPr lang="en-US" dirty="0" smtClean="0"/>
              <a:t> always starts at 1</a:t>
            </a:r>
          </a:p>
          <a:p>
            <a:r>
              <a:rPr lang="en-US" dirty="0" smtClean="0"/>
              <a:t>Vast majority of Internet traffic is short flows</a:t>
            </a:r>
          </a:p>
          <a:p>
            <a:pPr lvl="1"/>
            <a:r>
              <a:rPr lang="en-US" dirty="0" smtClean="0"/>
              <a:t>Mostly HTTP transfers, &lt;100KB</a:t>
            </a:r>
          </a:p>
          <a:p>
            <a:pPr lvl="1"/>
            <a:r>
              <a:rPr lang="en-US" dirty="0" smtClean="0"/>
              <a:t>Most TCP flows never leave slow start!</a:t>
            </a:r>
          </a:p>
          <a:p>
            <a:r>
              <a:rPr lang="en-US" dirty="0" smtClean="0"/>
              <a:t>Proposed solutions (driven by Google):</a:t>
            </a:r>
          </a:p>
          <a:p>
            <a:pPr lvl="1"/>
            <a:r>
              <a:rPr lang="en-US" dirty="0" smtClean="0"/>
              <a:t>Increase initial </a:t>
            </a:r>
            <a:r>
              <a:rPr lang="en-US" i="1" dirty="0" err="1" smtClean="0"/>
              <a:t>cwnd</a:t>
            </a:r>
            <a:r>
              <a:rPr lang="en-US" dirty="0" smtClean="0"/>
              <a:t> to 10</a:t>
            </a:r>
          </a:p>
          <a:p>
            <a:pPr lvl="1"/>
            <a:r>
              <a:rPr lang="en-US" dirty="0" smtClean="0"/>
              <a:t>TCP Fast Open: use cryptographic hashes to identify receivers, eliminate the need for three-way handshake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586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Networks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105400"/>
          </a:xfrm>
        </p:spPr>
        <p:txBody>
          <a:bodyPr/>
          <a:lstStyle/>
          <a:p>
            <a:r>
              <a:rPr lang="en-US" dirty="0" smtClean="0"/>
              <a:t>Problem: Tahoe and Reno assume loss = congestion</a:t>
            </a:r>
          </a:p>
          <a:p>
            <a:pPr lvl="1"/>
            <a:r>
              <a:rPr lang="en-US" dirty="0" smtClean="0"/>
              <a:t>True on the WAN, bit errors are very rare</a:t>
            </a:r>
          </a:p>
          <a:p>
            <a:pPr lvl="1"/>
            <a:r>
              <a:rPr lang="en-US" dirty="0" smtClean="0"/>
              <a:t>False on wireless, interference is very common</a:t>
            </a:r>
          </a:p>
          <a:p>
            <a:r>
              <a:rPr lang="en-US" dirty="0" smtClean="0"/>
              <a:t>TCP throughput ~ 1/</a:t>
            </a:r>
            <a:r>
              <a:rPr lang="en-US" dirty="0" err="1" smtClean="0"/>
              <a:t>sqrt</a:t>
            </a:r>
            <a:r>
              <a:rPr lang="en-US" dirty="0" smtClean="0"/>
              <a:t>(drop rate)</a:t>
            </a:r>
          </a:p>
          <a:p>
            <a:pPr lvl="1"/>
            <a:r>
              <a:rPr lang="en-US" dirty="0" smtClean="0"/>
              <a:t>Even a few </a:t>
            </a:r>
            <a:r>
              <a:rPr lang="en-US" dirty="0"/>
              <a:t>interference </a:t>
            </a:r>
            <a:r>
              <a:rPr lang="en-US" dirty="0" smtClean="0"/>
              <a:t>drops can kill performance</a:t>
            </a:r>
          </a:p>
          <a:p>
            <a:r>
              <a:rPr lang="en-US" dirty="0" smtClean="0"/>
              <a:t>Possible solutions:</a:t>
            </a:r>
          </a:p>
          <a:p>
            <a:pPr lvl="1"/>
            <a:r>
              <a:rPr lang="en-US" dirty="0" smtClean="0"/>
              <a:t>Break layering, push data link info up to TCP</a:t>
            </a:r>
          </a:p>
          <a:p>
            <a:pPr lvl="1"/>
            <a:r>
              <a:rPr lang="en-US" dirty="0" smtClean="0"/>
              <a:t>Use delay-based congestion detection (TCP Vegas)</a:t>
            </a:r>
          </a:p>
          <a:p>
            <a:pPr lvl="1"/>
            <a:r>
              <a:rPr lang="en-US" dirty="0" smtClean="0"/>
              <a:t>Explicit congestion notification (</a:t>
            </a:r>
            <a:r>
              <a:rPr lang="en-US" smtClean="0"/>
              <a:t>ECN)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4679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Denial of Service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4428460"/>
          </a:xfrm>
        </p:spPr>
        <p:txBody>
          <a:bodyPr/>
          <a:lstStyle/>
          <a:p>
            <a:r>
              <a:rPr lang="en-US" dirty="0" smtClean="0"/>
              <a:t>Problem: TCP connections require state</a:t>
            </a:r>
          </a:p>
          <a:p>
            <a:pPr lvl="1"/>
            <a:r>
              <a:rPr lang="en-US" dirty="0" smtClean="0"/>
              <a:t>Initial SYN allocates resources on the server</a:t>
            </a:r>
          </a:p>
          <a:p>
            <a:pPr lvl="1"/>
            <a:r>
              <a:rPr lang="en-US" dirty="0" smtClean="0"/>
              <a:t>State must persist for several minutes (RTO)</a:t>
            </a:r>
          </a:p>
          <a:p>
            <a:r>
              <a:rPr lang="en-US" dirty="0" smtClean="0"/>
              <a:t>SYN flood: send enough SYNs to a server to allocate all memory/meltdown the kernel</a:t>
            </a:r>
          </a:p>
          <a:p>
            <a:r>
              <a:rPr lang="en-US" dirty="0" smtClean="0"/>
              <a:t>Solution: SYN cookies</a:t>
            </a:r>
          </a:p>
          <a:p>
            <a:pPr lvl="1"/>
            <a:r>
              <a:rPr lang="en-US" dirty="0" smtClean="0"/>
              <a:t>Idea: don’t store initial state on the server</a:t>
            </a:r>
          </a:p>
          <a:p>
            <a:pPr lvl="1"/>
            <a:r>
              <a:rPr lang="en-US" dirty="0" smtClean="0"/>
              <a:t>Securely insert state into the SYN/ACK packet</a:t>
            </a:r>
          </a:p>
          <a:p>
            <a:pPr lvl="1"/>
            <a:r>
              <a:rPr lang="en-US" dirty="0" smtClean="0"/>
              <a:t>Client will reflect the state back to the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65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 Cookies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2785730"/>
            <a:ext cx="8839200" cy="4072270"/>
          </a:xfrm>
        </p:spPr>
        <p:txBody>
          <a:bodyPr>
            <a:normAutofit/>
          </a:bodyPr>
          <a:lstStyle/>
          <a:p>
            <a:r>
              <a:rPr lang="en-US" dirty="0" smtClean="0"/>
              <a:t>Did the client really send me a SYN recently?</a:t>
            </a:r>
          </a:p>
          <a:p>
            <a:pPr lvl="1"/>
            <a:r>
              <a:rPr lang="en-US" dirty="0" smtClean="0"/>
              <a:t>Timestamp: freshness check</a:t>
            </a:r>
          </a:p>
          <a:p>
            <a:pPr lvl="1"/>
            <a:r>
              <a:rPr lang="en-US" dirty="0" smtClean="0"/>
              <a:t>Cryptographic </a:t>
            </a:r>
            <a:r>
              <a:rPr lang="en-US" dirty="0"/>
              <a:t>hash: prevents spoofed packets</a:t>
            </a:r>
          </a:p>
          <a:p>
            <a:r>
              <a:rPr lang="en-US" dirty="0" smtClean="0"/>
              <a:t>Maximum segment size (MSS)</a:t>
            </a:r>
          </a:p>
          <a:p>
            <a:pPr lvl="1"/>
            <a:r>
              <a:rPr lang="en-US" dirty="0" smtClean="0"/>
              <a:t>Usually stated by the client during initial SYN</a:t>
            </a:r>
          </a:p>
          <a:p>
            <a:pPr lvl="1"/>
            <a:r>
              <a:rPr lang="en-US" dirty="0" smtClean="0"/>
              <a:t>Server should store this value…</a:t>
            </a:r>
          </a:p>
          <a:p>
            <a:pPr lvl="1"/>
            <a:r>
              <a:rPr lang="en-US" dirty="0" smtClean="0"/>
              <a:t>Reflect the clients value back through them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023936" y="1990271"/>
            <a:ext cx="7323572" cy="383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Sequence Number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023937" y="1990271"/>
            <a:ext cx="1729895" cy="38365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Timestamp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8048061" y="149413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4489" y="149413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9" name="Rectangle 8"/>
          <p:cNvSpPr/>
          <p:nvPr/>
        </p:nvSpPr>
        <p:spPr>
          <a:xfrm>
            <a:off x="2454385" y="149413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53832" y="1990271"/>
            <a:ext cx="956929" cy="38365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MSS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3411314" y="1494131"/>
            <a:ext cx="598893" cy="6029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8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10761" y="1990271"/>
            <a:ext cx="4636746" cy="38365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Crypto Hash of Client IP &amp; Port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4804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0" grpId="0" animBg="1"/>
      <p:bldP spid="11" grpId="0"/>
      <p:bldP spid="12" grpId="0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 Cookies in Practice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Effective at mitigating SYN floods</a:t>
            </a:r>
          </a:p>
          <a:p>
            <a:pPr lvl="1"/>
            <a:r>
              <a:rPr lang="en-US" dirty="0" smtClean="0"/>
              <a:t>Compatible with all TCP versions</a:t>
            </a:r>
          </a:p>
          <a:p>
            <a:pPr lvl="1"/>
            <a:r>
              <a:rPr lang="en-US" dirty="0" smtClean="0"/>
              <a:t>Only need to modify the server</a:t>
            </a:r>
          </a:p>
          <a:p>
            <a:pPr lvl="1"/>
            <a:r>
              <a:rPr lang="en-US" dirty="0" smtClean="0"/>
              <a:t>No need for client support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MSS limited to 3 bits, may be smaller than clients actual MSS</a:t>
            </a:r>
          </a:p>
          <a:p>
            <a:pPr lvl="1"/>
            <a:r>
              <a:rPr lang="en-US" dirty="0" smtClean="0"/>
              <a:t>Server forgets all other TCP options included with the client’s SYN</a:t>
            </a:r>
          </a:p>
          <a:p>
            <a:pPr lvl="2"/>
            <a:r>
              <a:rPr lang="en-US" dirty="0" smtClean="0"/>
              <a:t>SACK support, window scaling,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43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0376" y="2296633"/>
            <a:ext cx="8338782" cy="3845021"/>
          </a:xfrm>
        </p:spPr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UDP</a:t>
            </a:r>
            <a:endParaRPr lang="en-US" sz="3400" dirty="0" smtClean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TCP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Congestion Control</a:t>
            </a:r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 smtClean="0"/>
              <a:t>Evolution of TCP</a:t>
            </a:r>
            <a:endParaRPr lang="en-US" sz="3400" dirty="0"/>
          </a:p>
          <a:p>
            <a:pPr marL="571500" indent="-571500">
              <a:buFont typeface="Wingdings" pitchFamily="2" charset="2"/>
              <a:buChar char="q"/>
            </a:pPr>
            <a:r>
              <a:rPr lang="en-US" sz="4400" dirty="0"/>
              <a:t>Problems with </a:t>
            </a:r>
            <a:r>
              <a:rPr lang="en-US" sz="4400" dirty="0" smtClean="0"/>
              <a:t>TCP</a:t>
            </a:r>
            <a:endParaRPr lang="en-US" sz="3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067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73752</TotalTime>
  <Words>4312</Words>
  <Application>Microsoft Macintosh PowerPoint</Application>
  <PresentationFormat>On-screen Show (4:3)</PresentationFormat>
  <Paragraphs>1083</Paragraphs>
  <Slides>84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84</vt:i4>
      </vt:variant>
    </vt:vector>
  </HeadingPairs>
  <TitlesOfParts>
    <vt:vector size="87" baseType="lpstr">
      <vt:lpstr>Median</vt:lpstr>
      <vt:lpstr>Chart</vt:lpstr>
      <vt:lpstr>Bitmap Image</vt:lpstr>
      <vt:lpstr>CSE390 Advanced Computer Networks</vt:lpstr>
      <vt:lpstr>Transport Layer</vt:lpstr>
      <vt:lpstr>Outline</vt:lpstr>
      <vt:lpstr>The Case for Multiplexing</vt:lpstr>
      <vt:lpstr>Demultiplexing Traffic</vt:lpstr>
      <vt:lpstr>Layering, Revisited</vt:lpstr>
      <vt:lpstr>User Datagram Protocol (UDP)</vt:lpstr>
      <vt:lpstr>Uses for UDP</vt:lpstr>
      <vt:lpstr>Outline</vt:lpstr>
      <vt:lpstr>Transmission Control Protocol</vt:lpstr>
      <vt:lpstr>Connection Setup</vt:lpstr>
      <vt:lpstr>Three Way Handshake</vt:lpstr>
      <vt:lpstr>Connection Setup Issues</vt:lpstr>
      <vt:lpstr>Connection Tear Down</vt:lpstr>
      <vt:lpstr>Sequence Number Space</vt:lpstr>
      <vt:lpstr>Bidirectional Communication</vt:lpstr>
      <vt:lpstr>Flow Control</vt:lpstr>
      <vt:lpstr>Flow Control: Sender Side</vt:lpstr>
      <vt:lpstr>Sliding Window Example</vt:lpstr>
      <vt:lpstr>Observations</vt:lpstr>
      <vt:lpstr>What Should the Receiver ACK?</vt:lpstr>
      <vt:lpstr>Sequence Numbers, Revisited</vt:lpstr>
      <vt:lpstr>Silly Window Syndrome</vt:lpstr>
      <vt:lpstr>Nagle’s Algorithm</vt:lpstr>
      <vt:lpstr>Error Detection</vt:lpstr>
      <vt:lpstr>Retransmission Time Outs (RTO)</vt:lpstr>
      <vt:lpstr>Round Trip Time Estimation</vt:lpstr>
      <vt:lpstr>RTT Sample Ambiguity</vt:lpstr>
      <vt:lpstr>Challenge of RTO in data centers</vt:lpstr>
      <vt:lpstr>Outline</vt:lpstr>
      <vt:lpstr>What is Congestion?</vt:lpstr>
      <vt:lpstr>Why is Congestion Bad?</vt:lpstr>
      <vt:lpstr>The Danger of Increasing Load</vt:lpstr>
      <vt:lpstr>Cong. Control vs. Cong. Avoidance</vt:lpstr>
      <vt:lpstr>Advertised Window, Revisited</vt:lpstr>
      <vt:lpstr>Goals of Congestion Control</vt:lpstr>
      <vt:lpstr>General Approaches</vt:lpstr>
      <vt:lpstr>TCP Congestion Control</vt:lpstr>
      <vt:lpstr>Congestion Window (cwnd)</vt:lpstr>
      <vt:lpstr>Two Basic Components</vt:lpstr>
      <vt:lpstr>Rate Adjustment</vt:lpstr>
      <vt:lpstr>Utilization and Fairness</vt:lpstr>
      <vt:lpstr>Multiplicative Increase, Additive Decrease</vt:lpstr>
      <vt:lpstr>Additive Increase, Additive Decrease</vt:lpstr>
      <vt:lpstr>Multiplicative Increase, Multiplicative Decrease</vt:lpstr>
      <vt:lpstr>Additive Increase, Multiplicative Decrease</vt:lpstr>
      <vt:lpstr>Implementing Congestion Control</vt:lpstr>
      <vt:lpstr>Slow Start</vt:lpstr>
      <vt:lpstr>Slow Start Example</vt:lpstr>
      <vt:lpstr>Congestion Avoidance</vt:lpstr>
      <vt:lpstr>Congestion Avoidance Example</vt:lpstr>
      <vt:lpstr>TCP Pseudocode</vt:lpstr>
      <vt:lpstr>The Big Picture</vt:lpstr>
      <vt:lpstr>Outline</vt:lpstr>
      <vt:lpstr>The Evolution of TCP</vt:lpstr>
      <vt:lpstr>TCP Reno: Fast Retransmit</vt:lpstr>
      <vt:lpstr>TCP Reno: Fast Recovery</vt:lpstr>
      <vt:lpstr>Fast Retransmit and Fast Recovery</vt:lpstr>
      <vt:lpstr>Many TCP Variants…</vt:lpstr>
      <vt:lpstr>TCP in the Real World</vt:lpstr>
      <vt:lpstr>High Bandwidth-Delay Product</vt:lpstr>
      <vt:lpstr>Poor Performance of TCP Reno CC</vt:lpstr>
      <vt:lpstr>Goals</vt:lpstr>
      <vt:lpstr>Compound TCP Implementation</vt:lpstr>
      <vt:lpstr>Compound TCP Example</vt:lpstr>
      <vt:lpstr>TCP CUBIC Implementation</vt:lpstr>
      <vt:lpstr>TCP CUBIC Example</vt:lpstr>
      <vt:lpstr>Simulations of CUBIC Flows</vt:lpstr>
      <vt:lpstr>Deploying TCP Variants</vt:lpstr>
      <vt:lpstr>TCP Perspectives</vt:lpstr>
      <vt:lpstr>Outline</vt:lpstr>
      <vt:lpstr>Common TCP Options</vt:lpstr>
      <vt:lpstr>Window Scaling</vt:lpstr>
      <vt:lpstr>SACK: Selective Acknowledgment</vt:lpstr>
      <vt:lpstr>Other Common Options</vt:lpstr>
      <vt:lpstr>Outline</vt:lpstr>
      <vt:lpstr>Issues with TCP</vt:lpstr>
      <vt:lpstr>Fairness</vt:lpstr>
      <vt:lpstr>Synchronization of Flows</vt:lpstr>
      <vt:lpstr>Small Flows</vt:lpstr>
      <vt:lpstr>Wireless Networks</vt:lpstr>
      <vt:lpstr>Denial of Service</vt:lpstr>
      <vt:lpstr>SYN Cookies</vt:lpstr>
      <vt:lpstr>SYN Cookies in Practice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Phillipa Gill</cp:lastModifiedBy>
  <cp:revision>981</cp:revision>
  <cp:lastPrinted>2012-08-22T04:00:45Z</cp:lastPrinted>
  <dcterms:created xsi:type="dcterms:W3CDTF">2012-01-03T02:22:46Z</dcterms:created>
  <dcterms:modified xsi:type="dcterms:W3CDTF">2014-09-24T13:48:09Z</dcterms:modified>
</cp:coreProperties>
</file>