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94" r:id="rId3"/>
    <p:sldId id="296" r:id="rId4"/>
    <p:sldId id="304" r:id="rId5"/>
    <p:sldId id="295" r:id="rId6"/>
    <p:sldId id="297" r:id="rId7"/>
    <p:sldId id="293" r:id="rId8"/>
    <p:sldId id="291" r:id="rId9"/>
    <p:sldId id="268" r:id="rId10"/>
    <p:sldId id="261" r:id="rId11"/>
    <p:sldId id="316" r:id="rId12"/>
    <p:sldId id="307" r:id="rId13"/>
    <p:sldId id="288" r:id="rId14"/>
    <p:sldId id="289" r:id="rId15"/>
    <p:sldId id="290" r:id="rId16"/>
    <p:sldId id="308" r:id="rId17"/>
    <p:sldId id="309" r:id="rId18"/>
    <p:sldId id="269" r:id="rId19"/>
    <p:sldId id="267" r:id="rId20"/>
    <p:sldId id="266" r:id="rId21"/>
    <p:sldId id="270" r:id="rId22"/>
    <p:sldId id="271" r:id="rId23"/>
    <p:sldId id="272" r:id="rId24"/>
    <p:sldId id="324" r:id="rId25"/>
    <p:sldId id="299" r:id="rId26"/>
    <p:sldId id="300" r:id="rId27"/>
    <p:sldId id="311" r:id="rId28"/>
    <p:sldId id="310" r:id="rId29"/>
    <p:sldId id="312" r:id="rId30"/>
    <p:sldId id="277" r:id="rId31"/>
    <p:sldId id="278" r:id="rId32"/>
    <p:sldId id="302" r:id="rId33"/>
    <p:sldId id="319" r:id="rId34"/>
    <p:sldId id="320" r:id="rId35"/>
    <p:sldId id="322" r:id="rId36"/>
    <p:sldId id="317" r:id="rId37"/>
    <p:sldId id="275" r:id="rId38"/>
    <p:sldId id="301" r:id="rId39"/>
    <p:sldId id="279" r:id="rId40"/>
    <p:sldId id="323" r:id="rId41"/>
    <p:sldId id="280" r:id="rId42"/>
    <p:sldId id="281" r:id="rId43"/>
    <p:sldId id="282" r:id="rId44"/>
    <p:sldId id="28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BBB59"/>
    <a:srgbClr val="3399FF"/>
    <a:srgbClr val="3CD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3281" autoAdjust="0"/>
  </p:normalViewPr>
  <p:slideViewPr>
    <p:cSldViewPr>
      <p:cViewPr>
        <p:scale>
          <a:sx n="60" d="100"/>
          <a:sy n="60" d="100"/>
        </p:scale>
        <p:origin x="-12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7A61-6B1F-4D91-85EF-7059D0ED307C}" type="datetimeFigureOut">
              <a:rPr lang="en-US" smtClean="0"/>
              <a:pPr/>
              <a:t>12/5/2010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A16F-A7B7-4AA0-B28F-59AACD66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6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2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5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this does not work if g2 &lt; g1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5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5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7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94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3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9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Delay difference between LINX and </a:t>
            </a:r>
            <a:r>
              <a:rPr lang="en-US" dirty="0" err="1" smtClean="0"/>
              <a:t>google</a:t>
            </a:r>
            <a:r>
              <a:rPr lang="en-US" dirty="0" smtClean="0"/>
              <a:t> implies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IP is not in the 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A16F-A7B7-4AA0-B28F-59AACD663C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A120-CDFD-435C-AFBA-4BB73F1E6A86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D663-96EA-4574-9341-2ECC2CDEB206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00A2-BCB7-406C-B689-DFD09CC90B3B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0E63-28C9-4105-B012-7297F6E403A5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0B0A-70A1-4A88-A934-ED1046D593DF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6F11-2EFC-4FA9-8296-12EE09260C44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FC99-DCD5-471D-8055-9BF2BBC4BFFE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8F9F-7059-4488-85A1-8874C3CB5DEB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82C4-9530-4A7C-BD9A-2A59B0FE7F8B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B9D0-C3E1-41E5-9DB5-8B1A3CB7480E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316D-7C27-4025-9B82-4D94E265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10" Type="http://schemas.openxmlformats.org/officeDocument/2006/relationships/image" Target="../media/image18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wm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.wmf"/><Relationship Id="rId9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4987" y="3962400"/>
            <a:ext cx="8153400" cy="1371600"/>
          </a:xfrm>
        </p:spPr>
        <p:txBody>
          <a:bodyPr>
            <a:normAutofit/>
          </a:bodyPr>
          <a:lstStyle/>
          <a:p>
            <a:r>
              <a:rPr lang="en-US" sz="4200" b="1" dirty="0" err="1" smtClean="0">
                <a:solidFill>
                  <a:schemeClr val="tx1"/>
                </a:solidFill>
              </a:rPr>
              <a:t>Phillipa</a:t>
            </a:r>
            <a:r>
              <a:rPr lang="en-US" sz="4200" b="1" dirty="0" smtClean="0">
                <a:solidFill>
                  <a:schemeClr val="tx1"/>
                </a:solidFill>
              </a:rPr>
              <a:t> Gill</a:t>
            </a:r>
            <a:endParaRPr lang="en-US" sz="42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Toronto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5428565"/>
            <a:ext cx="27638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Bernard Wong</a:t>
            </a:r>
          </a:p>
          <a:p>
            <a:pPr algn="ctr"/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4987" y="5428564"/>
            <a:ext cx="4061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Yashar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Ganjali</a:t>
            </a:r>
            <a:r>
              <a:rPr lang="en-US" sz="2800" b="1" dirty="0" smtClean="0"/>
              <a:t> &amp; David Lie</a:t>
            </a:r>
          </a:p>
          <a:p>
            <a:pPr algn="ctr"/>
            <a:r>
              <a:rPr lang="en-US" sz="2800" dirty="0" smtClean="0"/>
              <a:t>University of Toronto</a:t>
            </a:r>
            <a:endParaRPr lang="en-US" sz="2800" dirty="0"/>
          </a:p>
        </p:txBody>
      </p:sp>
      <p:sp>
        <p:nvSpPr>
          <p:cNvPr id="7" name="Cloud 6"/>
          <p:cNvSpPr/>
          <p:nvPr/>
        </p:nvSpPr>
        <p:spPr>
          <a:xfrm>
            <a:off x="474987" y="152400"/>
            <a:ext cx="8211813" cy="3810000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Dude, where’s that IP?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Circumventing measurement-based </a:t>
            </a:r>
            <a:r>
              <a:rPr lang="en-US" sz="3600" dirty="0" err="1"/>
              <a:t>geolocation</a:t>
            </a:r>
            <a:endParaRPr lang="en-US" sz="3600" b="1" dirty="0"/>
          </a:p>
        </p:txBody>
      </p:sp>
      <p:pic>
        <p:nvPicPr>
          <p:cNvPr id="11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10290"/>
            <a:ext cx="1210367" cy="957423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723528" y="457200"/>
            <a:ext cx="1506071" cy="914400"/>
            <a:chOff x="4343400" y="3657600"/>
            <a:chExt cx="1295400" cy="795955"/>
          </a:xfrm>
        </p:grpSpPr>
        <p:pic>
          <p:nvPicPr>
            <p:cNvPr id="10" name="Picture 5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3657600"/>
              <a:ext cx="1295400" cy="795955"/>
            </a:xfrm>
            <a:prstGeom prst="rect">
              <a:avLst/>
            </a:prstGeom>
            <a:noFill/>
          </p:spPr>
        </p:pic>
        <p:pic>
          <p:nvPicPr>
            <p:cNvPr id="12" name="Picture 4" descr="C:\Documents and Settings\user\Local Settings\Temporary Internet Files\Content.IE5\3HRJQ5IW\MCj0424492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3657600"/>
              <a:ext cx="851892" cy="5127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Databases/passive approaches</a:t>
            </a:r>
          </a:p>
          <a:p>
            <a:pPr lvl="1"/>
            <a:r>
              <a:rPr lang="en-US" dirty="0" err="1"/>
              <a:t>w</a:t>
            </a:r>
            <a:r>
              <a:rPr lang="en-US" dirty="0" err="1" smtClean="0"/>
              <a:t>hois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Commercial databases </a:t>
            </a:r>
          </a:p>
          <a:p>
            <a:pPr lvl="2"/>
            <a:r>
              <a:rPr lang="en-US" dirty="0" err="1" smtClean="0"/>
              <a:t>Quova</a:t>
            </a:r>
            <a:r>
              <a:rPr lang="en-US" dirty="0" smtClean="0"/>
              <a:t>, </a:t>
            </a:r>
            <a:r>
              <a:rPr lang="en-US" dirty="0" err="1" smtClean="0"/>
              <a:t>MaxMind</a:t>
            </a:r>
            <a:r>
              <a:rPr lang="en-US" dirty="0" smtClean="0"/>
              <a:t>, etc.</a:t>
            </a:r>
          </a:p>
          <a:p>
            <a:pPr lvl="1"/>
            <a:r>
              <a:rPr lang="en-US" b="1" dirty="0" smtClean="0"/>
              <a:t>Drawbacks: </a:t>
            </a:r>
          </a:p>
          <a:p>
            <a:pPr lvl="2"/>
            <a:r>
              <a:rPr lang="en-US" dirty="0" smtClean="0"/>
              <a:t>coarse-grained</a:t>
            </a:r>
          </a:p>
          <a:p>
            <a:pPr lvl="2"/>
            <a:r>
              <a:rPr lang="en-US" dirty="0" smtClean="0"/>
              <a:t>slow to update</a:t>
            </a:r>
          </a:p>
          <a:p>
            <a:pPr lvl="2"/>
            <a:r>
              <a:rPr lang="en-US" dirty="0" smtClean="0"/>
              <a:t>proxies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1C9E-41E0-4AEE-A0A0-101C2691A97C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 grained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traceroute</a:t>
            </a:r>
            <a:r>
              <a:rPr lang="en-US" dirty="0"/>
              <a:t> to </a:t>
            </a:r>
            <a:r>
              <a:rPr lang="en-US" dirty="0" smtClean="0"/>
              <a:t>74.125.229.18 </a:t>
            </a:r>
            <a:r>
              <a:rPr lang="en-US" dirty="0" smtClean="0">
                <a:solidFill>
                  <a:schemeClr val="accent2"/>
                </a:solidFill>
              </a:rPr>
              <a:t>(Google) </a:t>
            </a:r>
          </a:p>
          <a:p>
            <a:r>
              <a:rPr lang="en-US" dirty="0" smtClean="0"/>
              <a:t>1 </a:t>
            </a:r>
            <a:r>
              <a:rPr lang="en-US" dirty="0"/>
              <a:t>80.82.140.226 0.209 </a:t>
            </a:r>
            <a:r>
              <a:rPr lang="en-US" dirty="0" err="1"/>
              <a:t>ms</a:t>
            </a:r>
            <a:r>
              <a:rPr lang="en-US" dirty="0"/>
              <a:t> 0.129 </a:t>
            </a:r>
            <a:r>
              <a:rPr lang="en-US" dirty="0" err="1"/>
              <a:t>ms</a:t>
            </a:r>
            <a:r>
              <a:rPr lang="en-US" dirty="0"/>
              <a:t> 0.328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80.82.140.42 0.539 </a:t>
            </a:r>
            <a:r>
              <a:rPr lang="en-US" dirty="0" err="1"/>
              <a:t>ms</a:t>
            </a:r>
            <a:r>
              <a:rPr lang="en-US" dirty="0"/>
              <a:t> 0.525 </a:t>
            </a:r>
            <a:r>
              <a:rPr lang="en-US" dirty="0" err="1"/>
              <a:t>ms</a:t>
            </a:r>
            <a:r>
              <a:rPr lang="en-US" dirty="0"/>
              <a:t> 0.498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80.82.140.43 0.472 </a:t>
            </a:r>
            <a:r>
              <a:rPr lang="en-US" dirty="0" err="1"/>
              <a:t>ms</a:t>
            </a:r>
            <a:r>
              <a:rPr lang="en-US" dirty="0"/>
              <a:t> 0.451 </a:t>
            </a:r>
            <a:r>
              <a:rPr lang="en-US" dirty="0" err="1"/>
              <a:t>ms</a:t>
            </a:r>
            <a:r>
              <a:rPr lang="en-US" dirty="0"/>
              <a:t> 0.427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3800" b="1" dirty="0" smtClean="0">
                <a:solidFill>
                  <a:schemeClr val="accent1"/>
                </a:solidFill>
              </a:rPr>
              <a:t>4 </a:t>
            </a:r>
            <a:r>
              <a:rPr lang="en-US" sz="3800" b="1" dirty="0">
                <a:solidFill>
                  <a:schemeClr val="accent1"/>
                </a:solidFill>
              </a:rPr>
              <a:t>195.66.226.125 1.066 </a:t>
            </a:r>
            <a:r>
              <a:rPr lang="en-US" sz="3800" b="1" dirty="0" err="1">
                <a:solidFill>
                  <a:schemeClr val="accent1"/>
                </a:solidFill>
              </a:rPr>
              <a:t>ms</a:t>
            </a:r>
            <a:r>
              <a:rPr lang="en-US" sz="3800" b="1" dirty="0">
                <a:solidFill>
                  <a:schemeClr val="accent1"/>
                </a:solidFill>
              </a:rPr>
              <a:t> 1.077 </a:t>
            </a:r>
            <a:r>
              <a:rPr lang="en-US" sz="3800" b="1" dirty="0" err="1">
                <a:solidFill>
                  <a:schemeClr val="accent1"/>
                </a:solidFill>
              </a:rPr>
              <a:t>ms</a:t>
            </a:r>
            <a:r>
              <a:rPr lang="en-US" sz="3800" b="1" dirty="0">
                <a:solidFill>
                  <a:schemeClr val="accent1"/>
                </a:solidFill>
              </a:rPr>
              <a:t> 1.075 </a:t>
            </a:r>
            <a:r>
              <a:rPr lang="en-US" sz="3800" b="1" dirty="0" err="1">
                <a:solidFill>
                  <a:schemeClr val="accent1"/>
                </a:solidFill>
              </a:rPr>
              <a:t>ms</a:t>
            </a:r>
            <a:r>
              <a:rPr lang="en-US" sz="3800" b="1" dirty="0">
                <a:solidFill>
                  <a:schemeClr val="accent1"/>
                </a:solidFill>
              </a:rPr>
              <a:t> </a:t>
            </a:r>
            <a:endParaRPr lang="en-US" sz="3800" b="1" dirty="0" smtClean="0">
              <a:solidFill>
                <a:schemeClr val="accent1"/>
              </a:solidFill>
            </a:endParaRPr>
          </a:p>
          <a:p>
            <a:r>
              <a:rPr lang="en-US" sz="3800" b="1" dirty="0" smtClean="0">
                <a:solidFill>
                  <a:schemeClr val="accent2"/>
                </a:solidFill>
              </a:rPr>
              <a:t>5 </a:t>
            </a:r>
            <a:r>
              <a:rPr lang="en-US" sz="3800" b="1" dirty="0">
                <a:solidFill>
                  <a:schemeClr val="accent2"/>
                </a:solidFill>
              </a:rPr>
              <a:t>209.85.252.76 </a:t>
            </a:r>
            <a:r>
              <a:rPr lang="en-US" sz="3800" b="1" dirty="0" smtClean="0">
                <a:solidFill>
                  <a:schemeClr val="accent2"/>
                </a:solidFill>
              </a:rPr>
              <a:t>  1.022 </a:t>
            </a:r>
            <a:r>
              <a:rPr lang="en-US" sz="3800" b="1" dirty="0" err="1">
                <a:solidFill>
                  <a:schemeClr val="accent2"/>
                </a:solidFill>
              </a:rPr>
              <a:t>ms</a:t>
            </a:r>
            <a:r>
              <a:rPr lang="en-US" sz="3800" b="1" dirty="0">
                <a:solidFill>
                  <a:schemeClr val="accent2"/>
                </a:solidFill>
              </a:rPr>
              <a:t> 0.943 </a:t>
            </a:r>
            <a:r>
              <a:rPr lang="en-US" sz="3800" b="1" dirty="0" err="1">
                <a:solidFill>
                  <a:schemeClr val="accent2"/>
                </a:solidFill>
              </a:rPr>
              <a:t>ms</a:t>
            </a:r>
            <a:r>
              <a:rPr lang="en-US" sz="3800" b="1" dirty="0">
                <a:solidFill>
                  <a:schemeClr val="accent2"/>
                </a:solidFill>
              </a:rPr>
              <a:t> 0.979 </a:t>
            </a:r>
            <a:r>
              <a:rPr lang="en-US" sz="3800" b="1" dirty="0" err="1">
                <a:solidFill>
                  <a:schemeClr val="accent2"/>
                </a:solidFill>
              </a:rPr>
              <a:t>ms</a:t>
            </a:r>
            <a:r>
              <a:rPr lang="en-US" sz="3800" b="1" dirty="0">
                <a:solidFill>
                  <a:schemeClr val="accent2"/>
                </a:solidFill>
              </a:rPr>
              <a:t> </a:t>
            </a:r>
            <a:endParaRPr lang="en-US" sz="3800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6 </a:t>
            </a:r>
            <a:r>
              <a:rPr lang="en-US" dirty="0"/>
              <a:t>216.239.43.192 76.558 </a:t>
            </a:r>
            <a:r>
              <a:rPr lang="en-US" dirty="0" err="1"/>
              <a:t>ms</a:t>
            </a:r>
            <a:r>
              <a:rPr lang="en-US" dirty="0"/>
              <a:t> 76.454 </a:t>
            </a:r>
            <a:r>
              <a:rPr lang="en-US" dirty="0" err="1"/>
              <a:t>ms</a:t>
            </a:r>
            <a:r>
              <a:rPr lang="en-US" dirty="0"/>
              <a:t> 75.900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209.85.251.9 91.356 </a:t>
            </a:r>
            <a:r>
              <a:rPr lang="en-US" dirty="0" err="1"/>
              <a:t>ms</a:t>
            </a:r>
            <a:r>
              <a:rPr lang="en-US" dirty="0"/>
              <a:t> 93.749 </a:t>
            </a:r>
            <a:r>
              <a:rPr lang="en-US" dirty="0" err="1"/>
              <a:t>ms</a:t>
            </a:r>
            <a:r>
              <a:rPr lang="en-US" dirty="0"/>
              <a:t> 93.941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/>
              <a:t>64.233.175.34 92.907 </a:t>
            </a:r>
            <a:r>
              <a:rPr lang="en-US" dirty="0" err="1"/>
              <a:t>ms</a:t>
            </a:r>
            <a:r>
              <a:rPr lang="en-US" dirty="0"/>
              <a:t> 93.624 </a:t>
            </a:r>
            <a:r>
              <a:rPr lang="en-US" dirty="0" err="1"/>
              <a:t>ms</a:t>
            </a:r>
            <a:r>
              <a:rPr lang="en-US" dirty="0"/>
              <a:t> 94.090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/>
              <a:t>74.125.229.18 93.307 </a:t>
            </a:r>
            <a:r>
              <a:rPr lang="en-US" dirty="0" err="1"/>
              <a:t>ms</a:t>
            </a:r>
            <a:r>
              <a:rPr lang="en-US" dirty="0"/>
              <a:t> 93.389 </a:t>
            </a:r>
            <a:r>
              <a:rPr lang="en-US" dirty="0" err="1"/>
              <a:t>ms</a:t>
            </a:r>
            <a:r>
              <a:rPr lang="en-US" dirty="0"/>
              <a:t> 90.771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1880442"/>
            <a:ext cx="187166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LINX(UK)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7472255" y="2526773"/>
            <a:ext cx="397776" cy="649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934200" y="3962400"/>
            <a:ext cx="1542623" cy="1999061"/>
            <a:chOff x="8971554" y="4876800"/>
            <a:chExt cx="1542623" cy="1999061"/>
          </a:xfrm>
        </p:grpSpPr>
        <p:sp>
          <p:nvSpPr>
            <p:cNvPr id="11" name="TextBox 10"/>
            <p:cNvSpPr txBox="1"/>
            <p:nvPr/>
          </p:nvSpPr>
          <p:spPr>
            <a:xfrm>
              <a:off x="8971554" y="5675532"/>
              <a:ext cx="1542623" cy="12003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Google (USA?)</a:t>
              </a:r>
              <a:endParaRPr lang="en-US" sz="36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9276353" y="4876800"/>
              <a:ext cx="466512" cy="7987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6200" y="3048000"/>
            <a:ext cx="8077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 grained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traceroute</a:t>
            </a:r>
            <a:r>
              <a:rPr lang="en-US" dirty="0"/>
              <a:t> to 74.125.229.18 </a:t>
            </a:r>
            <a:r>
              <a:rPr lang="en-US" dirty="0" smtClean="0">
                <a:solidFill>
                  <a:schemeClr val="accent2"/>
                </a:solidFill>
              </a:rPr>
              <a:t>(Google)</a:t>
            </a:r>
          </a:p>
          <a:p>
            <a:r>
              <a:rPr lang="en-US" dirty="0" smtClean="0"/>
              <a:t>1 </a:t>
            </a:r>
            <a:r>
              <a:rPr lang="en-US" dirty="0"/>
              <a:t>80.82.140.226 0.209 </a:t>
            </a:r>
            <a:r>
              <a:rPr lang="en-US" dirty="0" err="1"/>
              <a:t>ms</a:t>
            </a:r>
            <a:r>
              <a:rPr lang="en-US" dirty="0"/>
              <a:t> 0.129 </a:t>
            </a:r>
            <a:r>
              <a:rPr lang="en-US" dirty="0" err="1"/>
              <a:t>ms</a:t>
            </a:r>
            <a:r>
              <a:rPr lang="en-US" dirty="0"/>
              <a:t> 0.328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/>
              <a:t>80.82.140.42 0.539 </a:t>
            </a:r>
            <a:r>
              <a:rPr lang="en-US" dirty="0" err="1"/>
              <a:t>ms</a:t>
            </a:r>
            <a:r>
              <a:rPr lang="en-US" dirty="0"/>
              <a:t> 0.525 </a:t>
            </a:r>
            <a:r>
              <a:rPr lang="en-US" dirty="0" err="1"/>
              <a:t>ms</a:t>
            </a:r>
            <a:r>
              <a:rPr lang="en-US" dirty="0"/>
              <a:t> 0.498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80.82.140.43 0.472 </a:t>
            </a:r>
            <a:r>
              <a:rPr lang="en-US" dirty="0" err="1"/>
              <a:t>ms</a:t>
            </a:r>
            <a:r>
              <a:rPr lang="en-US" dirty="0"/>
              <a:t> 0.451 </a:t>
            </a:r>
            <a:r>
              <a:rPr lang="en-US" dirty="0" err="1"/>
              <a:t>ms</a:t>
            </a:r>
            <a:r>
              <a:rPr lang="en-US" dirty="0"/>
              <a:t> 0.427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3800" b="1" dirty="0" smtClean="0">
                <a:solidFill>
                  <a:schemeClr val="accent1"/>
                </a:solidFill>
              </a:rPr>
              <a:t>4 </a:t>
            </a:r>
            <a:r>
              <a:rPr lang="en-US" sz="3800" b="1" dirty="0">
                <a:solidFill>
                  <a:schemeClr val="accent1"/>
                </a:solidFill>
              </a:rPr>
              <a:t>195.66.226.125 1.066 </a:t>
            </a:r>
            <a:r>
              <a:rPr lang="en-US" sz="3800" b="1" dirty="0" err="1">
                <a:solidFill>
                  <a:schemeClr val="accent1"/>
                </a:solidFill>
              </a:rPr>
              <a:t>ms</a:t>
            </a:r>
            <a:r>
              <a:rPr lang="en-US" sz="3800" b="1" dirty="0">
                <a:solidFill>
                  <a:schemeClr val="accent1"/>
                </a:solidFill>
              </a:rPr>
              <a:t> 1.077 </a:t>
            </a:r>
            <a:r>
              <a:rPr lang="en-US" sz="3800" b="1" dirty="0" err="1">
                <a:solidFill>
                  <a:schemeClr val="accent1"/>
                </a:solidFill>
              </a:rPr>
              <a:t>ms</a:t>
            </a:r>
            <a:r>
              <a:rPr lang="en-US" sz="3800" b="1" dirty="0">
                <a:solidFill>
                  <a:schemeClr val="accent1"/>
                </a:solidFill>
              </a:rPr>
              <a:t> 1.075 </a:t>
            </a:r>
            <a:r>
              <a:rPr lang="en-US" sz="3800" b="1" dirty="0" err="1">
                <a:solidFill>
                  <a:schemeClr val="accent1"/>
                </a:solidFill>
              </a:rPr>
              <a:t>ms</a:t>
            </a:r>
            <a:r>
              <a:rPr lang="en-US" sz="3800" b="1" dirty="0">
                <a:solidFill>
                  <a:schemeClr val="accent1"/>
                </a:solidFill>
              </a:rPr>
              <a:t> </a:t>
            </a:r>
            <a:endParaRPr lang="en-US" sz="3800" b="1" dirty="0" smtClean="0">
              <a:solidFill>
                <a:schemeClr val="accent1"/>
              </a:solidFill>
            </a:endParaRPr>
          </a:p>
          <a:p>
            <a:r>
              <a:rPr lang="en-US" sz="3800" b="1" dirty="0" smtClean="0">
                <a:solidFill>
                  <a:schemeClr val="accent2"/>
                </a:solidFill>
              </a:rPr>
              <a:t>5 </a:t>
            </a:r>
            <a:r>
              <a:rPr lang="en-US" sz="3800" b="1" dirty="0">
                <a:solidFill>
                  <a:schemeClr val="accent2"/>
                </a:solidFill>
              </a:rPr>
              <a:t>209.85.252.76 </a:t>
            </a:r>
            <a:r>
              <a:rPr lang="en-US" sz="3800" b="1" dirty="0" smtClean="0">
                <a:solidFill>
                  <a:schemeClr val="accent2"/>
                </a:solidFill>
              </a:rPr>
              <a:t>  1.022 </a:t>
            </a:r>
            <a:r>
              <a:rPr lang="en-US" sz="3800" b="1" dirty="0" err="1">
                <a:solidFill>
                  <a:schemeClr val="accent2"/>
                </a:solidFill>
              </a:rPr>
              <a:t>ms</a:t>
            </a:r>
            <a:r>
              <a:rPr lang="en-US" sz="3800" b="1" dirty="0">
                <a:solidFill>
                  <a:schemeClr val="accent2"/>
                </a:solidFill>
              </a:rPr>
              <a:t> 0.943 </a:t>
            </a:r>
            <a:r>
              <a:rPr lang="en-US" sz="3800" b="1" dirty="0" err="1">
                <a:solidFill>
                  <a:schemeClr val="accent2"/>
                </a:solidFill>
              </a:rPr>
              <a:t>ms</a:t>
            </a:r>
            <a:r>
              <a:rPr lang="en-US" sz="3800" b="1" dirty="0">
                <a:solidFill>
                  <a:schemeClr val="accent2"/>
                </a:solidFill>
              </a:rPr>
              <a:t> 0.979 </a:t>
            </a:r>
            <a:r>
              <a:rPr lang="en-US" sz="3800" b="1" dirty="0" err="1">
                <a:solidFill>
                  <a:schemeClr val="accent2"/>
                </a:solidFill>
              </a:rPr>
              <a:t>ms</a:t>
            </a:r>
            <a:r>
              <a:rPr lang="en-US" sz="3800" b="1" dirty="0">
                <a:solidFill>
                  <a:schemeClr val="accent2"/>
                </a:solidFill>
              </a:rPr>
              <a:t> </a:t>
            </a:r>
            <a:endParaRPr lang="en-US" sz="3800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6 </a:t>
            </a:r>
            <a:r>
              <a:rPr lang="en-US" dirty="0"/>
              <a:t>216.239.43.192 76.558 </a:t>
            </a:r>
            <a:r>
              <a:rPr lang="en-US" dirty="0" err="1"/>
              <a:t>ms</a:t>
            </a:r>
            <a:r>
              <a:rPr lang="en-US" dirty="0"/>
              <a:t> 76.454 </a:t>
            </a:r>
            <a:r>
              <a:rPr lang="en-US" dirty="0" err="1"/>
              <a:t>ms</a:t>
            </a:r>
            <a:r>
              <a:rPr lang="en-US" dirty="0"/>
              <a:t> 75.900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209.85.251.9 91.356 </a:t>
            </a:r>
            <a:r>
              <a:rPr lang="en-US" dirty="0" err="1"/>
              <a:t>ms</a:t>
            </a:r>
            <a:r>
              <a:rPr lang="en-US" dirty="0"/>
              <a:t> 93.749 </a:t>
            </a:r>
            <a:r>
              <a:rPr lang="en-US" dirty="0" err="1"/>
              <a:t>ms</a:t>
            </a:r>
            <a:r>
              <a:rPr lang="en-US" dirty="0"/>
              <a:t> 93.941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8 </a:t>
            </a:r>
            <a:r>
              <a:rPr lang="en-US" dirty="0"/>
              <a:t>64.233.175.34 92.907 </a:t>
            </a:r>
            <a:r>
              <a:rPr lang="en-US" dirty="0" err="1"/>
              <a:t>ms</a:t>
            </a:r>
            <a:r>
              <a:rPr lang="en-US" dirty="0"/>
              <a:t> 93.624 </a:t>
            </a:r>
            <a:r>
              <a:rPr lang="en-US" dirty="0" err="1"/>
              <a:t>ms</a:t>
            </a:r>
            <a:r>
              <a:rPr lang="en-US" dirty="0"/>
              <a:t> 94.090 </a:t>
            </a:r>
            <a:r>
              <a:rPr lang="en-US" dirty="0" err="1"/>
              <a:t>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/>
              <a:t>74.125.229.18 93.307 </a:t>
            </a:r>
            <a:r>
              <a:rPr lang="en-US" dirty="0" err="1"/>
              <a:t>ms</a:t>
            </a:r>
            <a:r>
              <a:rPr lang="en-US" dirty="0"/>
              <a:t> 93.389 </a:t>
            </a:r>
            <a:r>
              <a:rPr lang="en-US" dirty="0" err="1"/>
              <a:t>ms</a:t>
            </a:r>
            <a:r>
              <a:rPr lang="en-US" dirty="0"/>
              <a:t> 90.771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1880442"/>
            <a:ext cx="187166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LINX(UK)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7472255" y="2526773"/>
            <a:ext cx="397776" cy="649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238999" y="3962400"/>
            <a:ext cx="466512" cy="798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23144" y="4191000"/>
            <a:ext cx="6397408" cy="2180540"/>
            <a:chOff x="1321538" y="1526701"/>
            <a:chExt cx="6397408" cy="218054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538" y="1526701"/>
              <a:ext cx="6061901" cy="2180540"/>
            </a:xfrm>
            <a:prstGeom prst="rect">
              <a:avLst/>
            </a:prstGeom>
            <a:ln w="76200"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15" name="Oval 14"/>
            <p:cNvSpPr/>
            <p:nvPr/>
          </p:nvSpPr>
          <p:spPr>
            <a:xfrm>
              <a:off x="3218490" y="2438012"/>
              <a:ext cx="4500456" cy="1269229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34200" y="4761132"/>
            <a:ext cx="154262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Google (USA?)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76200" y="3048000"/>
            <a:ext cx="8077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62275"/>
            <a:ext cx="6934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Delay-based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Constraint-based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</a:t>
            </a:r>
            <a:r>
              <a:rPr lang="en-US" sz="2200" dirty="0" smtClean="0"/>
              <a:t>[</a:t>
            </a:r>
            <a:r>
              <a:rPr lang="en-US" sz="2200" dirty="0" err="1" smtClean="0"/>
              <a:t>Gueye</a:t>
            </a:r>
            <a:r>
              <a:rPr lang="en-US" sz="2200" dirty="0" smtClean="0"/>
              <a:t> et al. </a:t>
            </a:r>
            <a:r>
              <a:rPr lang="en-US" sz="2200" dirty="0" err="1" smtClean="0"/>
              <a:t>ToN</a:t>
            </a:r>
            <a:r>
              <a:rPr lang="en-US" sz="2200" dirty="0" smtClean="0"/>
              <a:t> ‘06]</a:t>
            </a: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572000"/>
            <a:ext cx="990600" cy="1011620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D762-2661-4391-BEE0-F18BA37A1DD5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6629400" y="3733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ower"/>
          <p:cNvSpPr>
            <a:spLocks noEditPoints="1" noChangeArrowheads="1"/>
          </p:cNvSpPr>
          <p:nvPr/>
        </p:nvSpPr>
        <p:spPr bwMode="auto">
          <a:xfrm>
            <a:off x="5867400" y="5867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wer"/>
          <p:cNvSpPr>
            <a:spLocks noEditPoints="1" noChangeArrowheads="1"/>
          </p:cNvSpPr>
          <p:nvPr/>
        </p:nvSpPr>
        <p:spPr bwMode="auto">
          <a:xfrm>
            <a:off x="1676400" y="3352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ower"/>
          <p:cNvSpPr>
            <a:spLocks noEditPoints="1" noChangeArrowheads="1"/>
          </p:cNvSpPr>
          <p:nvPr/>
        </p:nvSpPr>
        <p:spPr bwMode="auto">
          <a:xfrm>
            <a:off x="1981200" y="5105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Arrow Connector 22"/>
          <p:cNvCxnSpPr>
            <a:stCxn id="20" idx="4"/>
            <a:endCxn id="18" idx="9"/>
          </p:cNvCxnSpPr>
          <p:nvPr/>
        </p:nvCxnSpPr>
        <p:spPr>
          <a:xfrm>
            <a:off x="2209800" y="3763751"/>
            <a:ext cx="4419600" cy="37673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5"/>
            <a:endCxn id="19" idx="9"/>
          </p:cNvCxnSpPr>
          <p:nvPr/>
        </p:nvCxnSpPr>
        <p:spPr>
          <a:xfrm>
            <a:off x="2209800" y="4037753"/>
            <a:ext cx="3657600" cy="223632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7"/>
            <a:endCxn id="21" idx="2"/>
          </p:cNvCxnSpPr>
          <p:nvPr/>
        </p:nvCxnSpPr>
        <p:spPr>
          <a:xfrm>
            <a:off x="1937420" y="4114800"/>
            <a:ext cx="310480" cy="9906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35052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52600" y="36576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37338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048000"/>
            <a:ext cx="36395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Ping other landmarks to calibrate</a:t>
            </a:r>
          </a:p>
          <a:p>
            <a:pPr marL="342900" indent="-342900"/>
            <a:r>
              <a:rPr lang="en-US" dirty="0" smtClean="0"/>
              <a:t>Distance-delay </a:t>
            </a:r>
            <a:r>
              <a:rPr lang="en-US" b="1" dirty="0" smtClean="0"/>
              <a:t>“best-line” </a:t>
            </a:r>
            <a:r>
              <a:rPr lang="en-US" dirty="0" smtClean="0"/>
              <a:t>function</a:t>
            </a:r>
            <a:endParaRPr lang="en-US" dirty="0"/>
          </a:p>
        </p:txBody>
      </p:sp>
      <p:pic>
        <p:nvPicPr>
          <p:cNvPr id="45060" name="Picture 4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197802"/>
            <a:ext cx="990600" cy="104876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5 0.0555 " pathEditMode="relative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833 0.34413 " pathEditMode="relative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0.22202 " pathEditMode="relative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0.0555 L -0.01666 -0.0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33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 0.35523 L -0.01667 0.0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17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0.21092 L 0.025 0.0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62275"/>
            <a:ext cx="6934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Delay-based </a:t>
            </a:r>
            <a:r>
              <a:rPr lang="en-US" dirty="0" err="1"/>
              <a:t>geolocation</a:t>
            </a:r>
            <a:endParaRPr lang="en-US" dirty="0"/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0"/>
            <a:ext cx="990600" cy="1011620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D762-2661-4391-BEE0-F18BA37A1DD5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6629400" y="3733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ower"/>
          <p:cNvSpPr>
            <a:spLocks noEditPoints="1" noChangeArrowheads="1"/>
          </p:cNvSpPr>
          <p:nvPr/>
        </p:nvSpPr>
        <p:spPr bwMode="auto">
          <a:xfrm>
            <a:off x="5867400" y="5867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wer"/>
          <p:cNvSpPr>
            <a:spLocks noEditPoints="1" noChangeArrowheads="1"/>
          </p:cNvSpPr>
          <p:nvPr/>
        </p:nvSpPr>
        <p:spPr bwMode="auto">
          <a:xfrm>
            <a:off x="1676400" y="3352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ower"/>
          <p:cNvSpPr>
            <a:spLocks noEditPoints="1" noChangeArrowheads="1"/>
          </p:cNvSpPr>
          <p:nvPr/>
        </p:nvSpPr>
        <p:spPr bwMode="auto">
          <a:xfrm>
            <a:off x="1981200" y="5105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20" idx="5"/>
          </p:cNvCxnSpPr>
          <p:nvPr/>
        </p:nvCxnSpPr>
        <p:spPr>
          <a:xfrm>
            <a:off x="2209800" y="4037753"/>
            <a:ext cx="1447800" cy="76284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35052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048000"/>
            <a:ext cx="1480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2. Ping target 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1" idx="4"/>
          </p:cNvCxnSpPr>
          <p:nvPr/>
        </p:nvCxnSpPr>
        <p:spPr>
          <a:xfrm flipV="1">
            <a:off x="2514600" y="5181600"/>
            <a:ext cx="1066800" cy="33475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9"/>
          </p:cNvCxnSpPr>
          <p:nvPr/>
        </p:nvCxnSpPr>
        <p:spPr>
          <a:xfrm flipH="1" flipV="1">
            <a:off x="4648200" y="5562600"/>
            <a:ext cx="1219200" cy="71148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9"/>
          </p:cNvCxnSpPr>
          <p:nvPr/>
        </p:nvCxnSpPr>
        <p:spPr>
          <a:xfrm flipH="1">
            <a:off x="4648200" y="4140482"/>
            <a:ext cx="1981200" cy="81251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5000" y="53340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553200" y="38862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867400" y="609600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57200" y="1600201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Constraint-based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geolocation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Gueye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‘06]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1757 L 0.17205 0.139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6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13321 " pathEditMode="relative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-0.12211 " pathEditMode="relative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-0.0555 " pathEditMode="relative" ptsTypes="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67 0.13321 L 0.00833 -4.125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7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05 0.13968 L 0.00538 0.017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6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555 L 0.00833 5.55042E-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12211 L -0.00833 0.01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3" grpId="0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62275"/>
            <a:ext cx="6934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Delay-based </a:t>
            </a:r>
            <a:r>
              <a:rPr lang="en-US" dirty="0" err="1"/>
              <a:t>geolocation</a:t>
            </a:r>
            <a:endParaRPr lang="en-US" dirty="0"/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572000"/>
            <a:ext cx="990600" cy="1011620"/>
          </a:xfrm>
          <a:prstGeom prst="rect">
            <a:avLst/>
          </a:prstGeom>
          <a:noFill/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D762-2661-4391-BEE0-F18BA37A1DD5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8" name="tower"/>
          <p:cNvSpPr>
            <a:spLocks noEditPoints="1" noChangeArrowheads="1"/>
          </p:cNvSpPr>
          <p:nvPr/>
        </p:nvSpPr>
        <p:spPr bwMode="auto">
          <a:xfrm>
            <a:off x="6629400" y="3733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ower"/>
          <p:cNvSpPr>
            <a:spLocks noEditPoints="1" noChangeArrowheads="1"/>
          </p:cNvSpPr>
          <p:nvPr/>
        </p:nvSpPr>
        <p:spPr bwMode="auto">
          <a:xfrm>
            <a:off x="5867400" y="5867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ower"/>
          <p:cNvSpPr>
            <a:spLocks noEditPoints="1" noChangeArrowheads="1"/>
          </p:cNvSpPr>
          <p:nvPr/>
        </p:nvSpPr>
        <p:spPr bwMode="auto">
          <a:xfrm>
            <a:off x="1676400" y="33528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ower"/>
          <p:cNvSpPr>
            <a:spLocks noEditPoints="1" noChangeArrowheads="1"/>
          </p:cNvSpPr>
          <p:nvPr/>
        </p:nvSpPr>
        <p:spPr bwMode="auto">
          <a:xfrm>
            <a:off x="1981200" y="5105400"/>
            <a:ext cx="533400" cy="7620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34000" y="3048000"/>
            <a:ext cx="35983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3. Map delay to distance from target</a:t>
            </a:r>
            <a:endParaRPr lang="en-US" dirty="0"/>
          </a:p>
        </p:txBody>
      </p:sp>
      <p:cxnSp>
        <p:nvCxnSpPr>
          <p:cNvPr id="23" name="Straight Connector 22"/>
          <p:cNvCxnSpPr>
            <a:stCxn id="20" idx="5"/>
          </p:cNvCxnSpPr>
          <p:nvPr/>
        </p:nvCxnSpPr>
        <p:spPr>
          <a:xfrm>
            <a:off x="2209800" y="4037753"/>
            <a:ext cx="1828800" cy="991447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14600" y="5105400"/>
            <a:ext cx="1600200" cy="45720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91000" y="5181600"/>
            <a:ext cx="1676400" cy="106680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8" idx="9"/>
          </p:cNvCxnSpPr>
          <p:nvPr/>
        </p:nvCxnSpPr>
        <p:spPr>
          <a:xfrm flipV="1">
            <a:off x="4343400" y="4140482"/>
            <a:ext cx="2286000" cy="104111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43600" y="3048000"/>
            <a:ext cx="27226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4. Constrain target location</a:t>
            </a:r>
            <a:endParaRPr lang="en-US" dirty="0"/>
          </a:p>
        </p:txBody>
      </p:sp>
      <p:sp>
        <p:nvSpPr>
          <p:cNvPr id="47" name="5-Point Star 46"/>
          <p:cNvSpPr/>
          <p:nvPr/>
        </p:nvSpPr>
        <p:spPr>
          <a:xfrm>
            <a:off x="3962400" y="4724400"/>
            <a:ext cx="457200" cy="3810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429000"/>
            <a:ext cx="1051124" cy="1112838"/>
          </a:xfrm>
          <a:prstGeom prst="rect">
            <a:avLst/>
          </a:prstGeom>
          <a:noFill/>
        </p:spPr>
      </p:pic>
      <p:pic>
        <p:nvPicPr>
          <p:cNvPr id="48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745162"/>
            <a:ext cx="1051124" cy="1112838"/>
          </a:xfrm>
          <a:prstGeom prst="rect">
            <a:avLst/>
          </a:prstGeom>
          <a:noFill/>
        </p:spPr>
      </p:pic>
      <p:pic>
        <p:nvPicPr>
          <p:cNvPr id="49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048000"/>
            <a:ext cx="1051124" cy="1112838"/>
          </a:xfrm>
          <a:prstGeom prst="rect">
            <a:avLst/>
          </a:prstGeom>
          <a:noFill/>
        </p:spPr>
      </p:pic>
      <p:pic>
        <p:nvPicPr>
          <p:cNvPr id="50" name="Picture 2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105400"/>
            <a:ext cx="1051124" cy="1112838"/>
          </a:xfrm>
          <a:prstGeom prst="rect">
            <a:avLst/>
          </a:prstGeom>
          <a:noFill/>
        </p:spPr>
      </p:pic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xample</a:t>
            </a:r>
          </a:p>
          <a:p>
            <a:pPr lvl="1"/>
            <a:r>
              <a:rPr lang="en-US" sz="2400" dirty="0" smtClean="0"/>
              <a:t>Constraint-based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</a:t>
            </a:r>
            <a:r>
              <a:rPr lang="en-US" sz="2200" dirty="0" smtClean="0"/>
              <a:t>[</a:t>
            </a:r>
            <a:r>
              <a:rPr lang="en-US" sz="2200" dirty="0" err="1" smtClean="0"/>
              <a:t>Gueye</a:t>
            </a:r>
            <a:r>
              <a:rPr lang="en-US" sz="2200" dirty="0" smtClean="0"/>
              <a:t> et al. </a:t>
            </a:r>
            <a:r>
              <a:rPr lang="en-US" sz="2200" dirty="0" err="1" smtClean="0"/>
              <a:t>ToN</a:t>
            </a:r>
            <a:r>
              <a:rPr lang="en-US" sz="2200" dirty="0" smtClean="0"/>
              <a:t> ‘06]</a:t>
            </a:r>
          </a:p>
        </p:txBody>
      </p:sp>
      <p:sp>
        <p:nvSpPr>
          <p:cNvPr id="3" name="Arc 2"/>
          <p:cNvSpPr/>
          <p:nvPr/>
        </p:nvSpPr>
        <p:spPr>
          <a:xfrm>
            <a:off x="-800100" y="1002109"/>
            <a:ext cx="5562600" cy="5768181"/>
          </a:xfrm>
          <a:prstGeom prst="arc">
            <a:avLst>
              <a:gd name="adj1" fmla="val 20463057"/>
              <a:gd name="adj2" fmla="val 3221828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-533400" y="2777728"/>
            <a:ext cx="5562600" cy="5768181"/>
          </a:xfrm>
          <a:prstGeom prst="arc">
            <a:avLst>
              <a:gd name="adj1" fmla="val 18291468"/>
              <a:gd name="adj2" fmla="val 1062926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>
            <a:off x="3352697" y="3334147"/>
            <a:ext cx="5562600" cy="5768181"/>
          </a:xfrm>
          <a:prstGeom prst="arc">
            <a:avLst>
              <a:gd name="adj1" fmla="val 12496051"/>
              <a:gd name="adj2" fmla="val 14795378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3981734" y="1230709"/>
            <a:ext cx="5562600" cy="5768181"/>
          </a:xfrm>
          <a:prstGeom prst="arc">
            <a:avLst>
              <a:gd name="adj1" fmla="val 8442022"/>
              <a:gd name="adj2" fmla="val 11794405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-800100" y="1002109"/>
            <a:ext cx="10344434" cy="8100219"/>
            <a:chOff x="-800100" y="1002109"/>
            <a:chExt cx="10344434" cy="8100219"/>
          </a:xfrm>
        </p:grpSpPr>
        <p:sp>
          <p:nvSpPr>
            <p:cNvPr id="36" name="Arc 35"/>
            <p:cNvSpPr/>
            <p:nvPr/>
          </p:nvSpPr>
          <p:spPr>
            <a:xfrm>
              <a:off x="-800100" y="1002109"/>
              <a:ext cx="5562600" cy="5768181"/>
            </a:xfrm>
            <a:prstGeom prst="arc">
              <a:avLst>
                <a:gd name="adj1" fmla="val 477398"/>
                <a:gd name="adj2" fmla="val 2057685"/>
              </a:avLst>
            </a:prstGeom>
            <a:noFill/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-533400" y="2777728"/>
              <a:ext cx="5562600" cy="5768181"/>
            </a:xfrm>
            <a:prstGeom prst="arc">
              <a:avLst>
                <a:gd name="adj1" fmla="val 19364536"/>
                <a:gd name="adj2" fmla="val 19928125"/>
              </a:avLst>
            </a:prstGeom>
            <a:noFill/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3981734" y="1230709"/>
              <a:ext cx="5562600" cy="5768181"/>
            </a:xfrm>
            <a:prstGeom prst="arc">
              <a:avLst>
                <a:gd name="adj1" fmla="val 9089373"/>
                <a:gd name="adj2" fmla="val 10594850"/>
              </a:avLst>
            </a:prstGeom>
            <a:noFill/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3352697" y="3334147"/>
              <a:ext cx="5562600" cy="5768181"/>
            </a:xfrm>
            <a:prstGeom prst="arc">
              <a:avLst>
                <a:gd name="adj1" fmla="val 13316232"/>
                <a:gd name="adj2" fmla="val 14123588"/>
              </a:avLst>
            </a:prstGeom>
            <a:noFill/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5-Point Star 3"/>
          <p:cNvSpPr/>
          <p:nvPr/>
        </p:nvSpPr>
        <p:spPr>
          <a:xfrm>
            <a:off x="4267200" y="4495800"/>
            <a:ext cx="304800" cy="2286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8" grpId="0" animBg="1"/>
      <p:bldP spid="47" grpId="0" animBg="1"/>
      <p:bldP spid="3" grpId="0" animBg="1"/>
      <p:bldP spid="30" grpId="0" animBg="1"/>
      <p:bldP spid="34" grpId="0" animBg="1"/>
      <p:bldP spid="31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Topology-aware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Delay-based </a:t>
            </a:r>
            <a:r>
              <a:rPr lang="en-US" dirty="0" err="1" smtClean="0"/>
              <a:t>geolocation</a:t>
            </a:r>
            <a:r>
              <a:rPr lang="en-US" dirty="0" smtClean="0"/>
              <a:t> assumes direct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ower"/>
          <p:cNvSpPr>
            <a:spLocks noEditPoints="1" noChangeArrowheads="1"/>
          </p:cNvSpPr>
          <p:nvPr/>
        </p:nvSpPr>
        <p:spPr bwMode="auto">
          <a:xfrm>
            <a:off x="674427" y="3188121"/>
            <a:ext cx="762000" cy="1071349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23444"/>
            <a:ext cx="1371600" cy="140070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799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877012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588827" y="3765905"/>
            <a:ext cx="5116773" cy="4409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20433" y="3389720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7732" y="2664457"/>
            <a:ext cx="289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“as the crow flies”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9" idx="5"/>
          </p:cNvCxnSpPr>
          <p:nvPr/>
        </p:nvCxnSpPr>
        <p:spPr>
          <a:xfrm>
            <a:off x="1436427" y="4151145"/>
            <a:ext cx="1001973" cy="72586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2" idx="1"/>
          </p:cNvCxnSpPr>
          <p:nvPr/>
        </p:nvCxnSpPr>
        <p:spPr>
          <a:xfrm>
            <a:off x="3127732" y="5186362"/>
            <a:ext cx="1520468" cy="21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</p:cNvCxnSpPr>
          <p:nvPr/>
        </p:nvCxnSpPr>
        <p:spPr>
          <a:xfrm flipV="1">
            <a:off x="5489932" y="4151145"/>
            <a:ext cx="1215668" cy="103543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0860" y="3738648"/>
            <a:ext cx="6655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Ping!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96198" y="4167067"/>
            <a:ext cx="972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0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58646 -0.009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4089E-6 L 0.21945 0.18294 L 0.4717 0.18294 L 0.70156 -0.00601 " pathEditMode="relative" ptsTypes="AA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/>
      <p:bldP spid="17" grpId="1"/>
      <p:bldP spid="27" grpId="0" animBg="1"/>
      <p:bldP spid="27" grpId="3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Topology-aware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into account circuitous network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ower"/>
          <p:cNvSpPr>
            <a:spLocks noEditPoints="1" noChangeArrowheads="1"/>
          </p:cNvSpPr>
          <p:nvPr/>
        </p:nvSpPr>
        <p:spPr bwMode="auto">
          <a:xfrm>
            <a:off x="526576" y="2416814"/>
            <a:ext cx="762000" cy="1071349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23444"/>
            <a:ext cx="1371600" cy="140070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801" y="3608978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28103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9" idx="5"/>
          </p:cNvCxnSpPr>
          <p:nvPr/>
        </p:nvCxnSpPr>
        <p:spPr>
          <a:xfrm>
            <a:off x="1288576" y="3379838"/>
            <a:ext cx="1268225" cy="34395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2" idx="1"/>
          </p:cNvCxnSpPr>
          <p:nvPr/>
        </p:nvCxnSpPr>
        <p:spPr>
          <a:xfrm>
            <a:off x="3398533" y="3918541"/>
            <a:ext cx="1021067" cy="6191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 flipV="1">
            <a:off x="5261332" y="3723797"/>
            <a:ext cx="1444268" cy="81386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ower"/>
          <p:cNvSpPr>
            <a:spLocks noEditPoints="1" noChangeArrowheads="1"/>
          </p:cNvSpPr>
          <p:nvPr/>
        </p:nvSpPr>
        <p:spPr bwMode="auto">
          <a:xfrm>
            <a:off x="526576" y="4953000"/>
            <a:ext cx="762000" cy="1071349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>
            <a:endCxn id="29" idx="1"/>
          </p:cNvCxnSpPr>
          <p:nvPr/>
        </p:nvCxnSpPr>
        <p:spPr>
          <a:xfrm flipV="1">
            <a:off x="1288576" y="5488674"/>
            <a:ext cx="1311623" cy="2213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199" y="5179111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3441931" y="4631901"/>
            <a:ext cx="1122946" cy="85677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>
            <a:off x="-914400" y="990600"/>
            <a:ext cx="4312933" cy="4069687"/>
          </a:xfrm>
          <a:prstGeom prst="arc">
            <a:avLst>
              <a:gd name="adj1" fmla="val 20322128"/>
              <a:gd name="adj2" fmla="val 4109085"/>
            </a:avLst>
          </a:prstGeom>
          <a:solidFill>
            <a:srgbClr val="3399FF">
              <a:alpha val="43137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88576" y="3124200"/>
            <a:ext cx="1988024" cy="5995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>
            <a:off x="-1219078" y="3379838"/>
            <a:ext cx="4495678" cy="4254373"/>
          </a:xfrm>
          <a:prstGeom prst="arc">
            <a:avLst>
              <a:gd name="adj1" fmla="val 18232173"/>
              <a:gd name="adj2" fmla="val 2032374"/>
            </a:avLst>
          </a:prstGeom>
          <a:solidFill>
            <a:srgbClr val="3399FF">
              <a:alpha val="43137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061944" y="5179111"/>
            <a:ext cx="2214656" cy="34422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942485" y="1883697"/>
            <a:ext cx="4312933" cy="4069687"/>
          </a:xfrm>
          <a:prstGeom prst="arc">
            <a:avLst>
              <a:gd name="adj1" fmla="val 20322128"/>
              <a:gd name="adj2" fmla="val 4109085"/>
            </a:avLst>
          </a:prstGeom>
          <a:solidFill>
            <a:srgbClr val="3399FF">
              <a:alpha val="43137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851112" y="3224037"/>
            <a:ext cx="4495678" cy="4254373"/>
          </a:xfrm>
          <a:prstGeom prst="arc">
            <a:avLst>
              <a:gd name="adj1" fmla="val 18232173"/>
              <a:gd name="adj2" fmla="val 2032374"/>
            </a:avLst>
          </a:prstGeom>
          <a:solidFill>
            <a:srgbClr val="3399FF">
              <a:alpha val="43137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3046676" y="4424149"/>
            <a:ext cx="2058724" cy="90688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1"/>
          </p:cNvCxnSpPr>
          <p:nvPr/>
        </p:nvCxnSpPr>
        <p:spPr>
          <a:xfrm>
            <a:off x="3098952" y="3918541"/>
            <a:ext cx="2040766" cy="71203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>
            <a:off x="2600198" y="2133600"/>
            <a:ext cx="4791201" cy="4531251"/>
          </a:xfrm>
          <a:prstGeom prst="arc">
            <a:avLst>
              <a:gd name="adj1" fmla="val 18232173"/>
              <a:gd name="adj2" fmla="val 2032374"/>
            </a:avLst>
          </a:prstGeom>
          <a:solidFill>
            <a:srgbClr val="3399FF">
              <a:alpha val="43137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963083" y="3918540"/>
            <a:ext cx="2428316" cy="51384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4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9272" y="2720902"/>
            <a:ext cx="622512" cy="659061"/>
          </a:xfrm>
          <a:prstGeom prst="rect">
            <a:avLst/>
          </a:prstGeom>
          <a:noFill/>
        </p:spPr>
      </p:pic>
      <p:pic>
        <p:nvPicPr>
          <p:cNvPr id="32" name="Picture 4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160" y="4730756"/>
            <a:ext cx="622512" cy="659061"/>
          </a:xfrm>
          <a:prstGeom prst="rect">
            <a:avLst/>
          </a:prstGeom>
          <a:noFill/>
        </p:spPr>
      </p:pic>
      <p:pic>
        <p:nvPicPr>
          <p:cNvPr id="33" name="Picture 4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3385" y="3547425"/>
            <a:ext cx="622512" cy="659061"/>
          </a:xfrm>
          <a:prstGeom prst="rect">
            <a:avLst/>
          </a:prstGeom>
          <a:noFill/>
        </p:spPr>
      </p:pic>
      <p:pic>
        <p:nvPicPr>
          <p:cNvPr id="34" name="Picture 4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9320" y="4953000"/>
            <a:ext cx="622512" cy="659061"/>
          </a:xfrm>
          <a:prstGeom prst="rect">
            <a:avLst/>
          </a:prstGeom>
          <a:noFill/>
        </p:spPr>
      </p:pic>
      <p:pic>
        <p:nvPicPr>
          <p:cNvPr id="35" name="Picture 4" descr="C:\Documents and Settings\user\Local Settings\Temporary Internet Files\Content.IE5\1S6B7N34\MCj042606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5985" y="3543905"/>
            <a:ext cx="622512" cy="659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7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6" grpId="0" animBg="1"/>
      <p:bldP spid="46" grpId="1" animBg="1"/>
      <p:bldP spid="50" grpId="0" animBg="1"/>
      <p:bldP spid="50" grpId="1" animBg="1"/>
      <p:bldP spid="51" grpId="0" animBg="1"/>
      <p:bldP spid="51" grpId="1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measurement-based </a:t>
            </a:r>
            <a:r>
              <a:rPr lang="en-US" dirty="0" err="1" smtClean="0"/>
              <a:t>geolocation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Delay-based:</a:t>
            </a:r>
          </a:p>
          <a:p>
            <a:pPr lvl="1"/>
            <a:r>
              <a:rPr lang="en-US" dirty="0" smtClean="0"/>
              <a:t>Constraint-based </a:t>
            </a:r>
            <a:r>
              <a:rPr lang="en-US" dirty="0" err="1" smtClean="0"/>
              <a:t>geolocation</a:t>
            </a:r>
            <a:r>
              <a:rPr lang="en-US" dirty="0" smtClean="0"/>
              <a:t> (CBG) </a:t>
            </a:r>
            <a:r>
              <a:rPr lang="en-US" sz="2200" dirty="0" smtClean="0"/>
              <a:t>[</a:t>
            </a:r>
            <a:r>
              <a:rPr lang="en-US" sz="2200" dirty="0" err="1" smtClean="0"/>
              <a:t>Gueye</a:t>
            </a:r>
            <a:r>
              <a:rPr lang="en-US" sz="2200" dirty="0" smtClean="0"/>
              <a:t> et al. </a:t>
            </a:r>
            <a:r>
              <a:rPr lang="en-US" sz="2200" dirty="0" err="1" smtClean="0"/>
              <a:t>ToN</a:t>
            </a:r>
            <a:r>
              <a:rPr lang="en-US" sz="2200" dirty="0" smtClean="0"/>
              <a:t> ‘06]</a:t>
            </a:r>
          </a:p>
          <a:p>
            <a:pPr lvl="1"/>
            <a:r>
              <a:rPr lang="en-US" sz="2600" dirty="0" smtClean="0"/>
              <a:t>Computes region where target may be located</a:t>
            </a:r>
          </a:p>
          <a:p>
            <a:pPr lvl="1"/>
            <a:r>
              <a:rPr lang="en-US" sz="2600" dirty="0" smtClean="0"/>
              <a:t>Reported average accuracy: 78-182 km </a:t>
            </a:r>
          </a:p>
          <a:p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Topology-aware:</a:t>
            </a:r>
          </a:p>
          <a:p>
            <a:pPr lvl="1"/>
            <a:r>
              <a:rPr lang="en-US" sz="2600" dirty="0" smtClean="0"/>
              <a:t>Octant </a:t>
            </a:r>
            <a:r>
              <a:rPr lang="en-US" sz="2200" dirty="0" smtClean="0"/>
              <a:t>[Wong et al. NSDI 2007]</a:t>
            </a:r>
          </a:p>
          <a:p>
            <a:pPr lvl="1">
              <a:defRPr/>
            </a:pPr>
            <a:r>
              <a:rPr lang="en-US" sz="2600" dirty="0" smtClean="0"/>
              <a:t>Considers delay </a:t>
            </a:r>
            <a:r>
              <a:rPr lang="en-US" sz="2600" b="1" dirty="0" smtClean="0"/>
              <a:t>between hops </a:t>
            </a:r>
            <a:r>
              <a:rPr lang="en-US" sz="2600" dirty="0" smtClean="0"/>
              <a:t>on path </a:t>
            </a:r>
          </a:p>
          <a:p>
            <a:pPr lvl="1">
              <a:defRPr/>
            </a:pPr>
            <a:r>
              <a:rPr lang="en-US" sz="2600" dirty="0" err="1" smtClean="0"/>
              <a:t>Geolocates</a:t>
            </a:r>
            <a:r>
              <a:rPr lang="en-US" sz="2600" dirty="0" smtClean="0"/>
              <a:t> nodes along the path</a:t>
            </a:r>
          </a:p>
          <a:p>
            <a:pPr lvl="1">
              <a:defRPr/>
            </a:pPr>
            <a:r>
              <a:rPr lang="en-US" sz="2600" dirty="0" smtClean="0"/>
              <a:t>Reported median accuracy: 35-40 km</a:t>
            </a:r>
          </a:p>
          <a:p>
            <a:endParaRPr lang="en-US" sz="30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sz="2600" b="1" dirty="0" smtClean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AD52-9E19-4820-8553-3136C73B97D9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858000" y="55626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7391400" y="48768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086600" y="42672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0800" y="3505200"/>
            <a:ext cx="1752600" cy="1676400"/>
          </a:xfrm>
          <a:prstGeom prst="ellipse">
            <a:avLst/>
          </a:prstGeom>
          <a:solidFill>
            <a:srgbClr val="3CD04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6553200" y="4038600"/>
            <a:ext cx="1981200" cy="1905000"/>
          </a:xfrm>
          <a:prstGeom prst="ellipse">
            <a:avLst/>
          </a:prstGeom>
          <a:solidFill>
            <a:srgbClr val="3CD04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7200900" y="4533900"/>
            <a:ext cx="457200" cy="228600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972300" y="4991100"/>
            <a:ext cx="609600" cy="533400"/>
          </a:xfrm>
          <a:prstGeom prst="straightConnector1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Contributions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Adversary models 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2575-9B41-43F1-BC86-7E92A38AB962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800" dirty="0" err="1" smtClean="0"/>
              <a:t>Geolocation</a:t>
            </a:r>
            <a:r>
              <a:rPr lang="en-US" sz="3800" dirty="0" smtClean="0"/>
              <a:t> applications: Custom content</a:t>
            </a:r>
            <a:endParaRPr lang="en-US" sz="3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800" cy="5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5438775" cy="2181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667375" y="3810000"/>
            <a:ext cx="276225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5991225"/>
            <a:ext cx="1724025" cy="433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6812" y="3405116"/>
            <a:ext cx="2057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Local search 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20302"/>
            <a:ext cx="2143125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62662" y="3486970"/>
            <a:ext cx="25146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Targeted advertisements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48400" y="6230102"/>
            <a:ext cx="419099" cy="333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305800" y="6230102"/>
            <a:ext cx="85725" cy="333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Simple adversary</a:t>
            </a:r>
            <a:r>
              <a:rPr lang="en-US" dirty="0" smtClean="0"/>
              <a:t> (e.g., Web client)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Knows the </a:t>
            </a:r>
            <a:r>
              <a:rPr lang="en-US" dirty="0" err="1" smtClean="0"/>
              <a:t>geolocation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Able to delay their response to probes</a:t>
            </a:r>
          </a:p>
          <a:p>
            <a:pPr lvl="1"/>
            <a:r>
              <a:rPr lang="en-US" dirty="0" smtClean="0"/>
              <a:t>i.e., </a:t>
            </a:r>
            <a:r>
              <a:rPr lang="en-US" b="1" dirty="0" smtClean="0"/>
              <a:t>increase</a:t>
            </a:r>
            <a:r>
              <a:rPr lang="en-US" dirty="0" smtClean="0"/>
              <a:t> observed delays</a:t>
            </a:r>
          </a:p>
          <a:p>
            <a:r>
              <a:rPr lang="en-US" dirty="0" smtClean="0"/>
              <a:t>Cannot decrease delay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9600" y="3886200"/>
            <a:ext cx="2816049" cy="1449388"/>
            <a:chOff x="3505200" y="3505200"/>
            <a:chExt cx="2816049" cy="1449388"/>
          </a:xfrm>
        </p:grpSpPr>
        <p:pic>
          <p:nvPicPr>
            <p:cNvPr id="4101" name="Picture 5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3505200"/>
              <a:ext cx="2358849" cy="1449388"/>
            </a:xfrm>
            <a:prstGeom prst="rect">
              <a:avLst/>
            </a:prstGeom>
            <a:noFill/>
          </p:spPr>
        </p:pic>
        <p:pic>
          <p:nvPicPr>
            <p:cNvPr id="4100" name="Picture 4" descr="C:\Documents and Settings\user\Local Settings\Temporary Internet Files\Content.IE5\3HRJQ5IW\MCj043593100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3733800"/>
              <a:ext cx="1524000" cy="1205513"/>
            </a:xfrm>
            <a:prstGeom prst="rect">
              <a:avLst/>
            </a:prstGeom>
            <a:noFill/>
          </p:spPr>
        </p:pic>
      </p:grpSp>
      <p:sp>
        <p:nvSpPr>
          <p:cNvPr id="10" name="tower"/>
          <p:cNvSpPr>
            <a:spLocks noEditPoints="1" noChangeArrowheads="1"/>
          </p:cNvSpPr>
          <p:nvPr/>
        </p:nvSpPr>
        <p:spPr bwMode="auto">
          <a:xfrm>
            <a:off x="6248400" y="4343400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4953000"/>
            <a:ext cx="2286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02748" y="5562600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</a:t>
            </a:r>
            <a:r>
              <a:rPr lang="en-US" sz="2400" i="1" dirty="0" err="1" smtClean="0"/>
              <a:t>i</a:t>
            </a:r>
            <a:endParaRPr lang="en-US" sz="2400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237927"/>
              </p:ext>
            </p:extLst>
          </p:nvPr>
        </p:nvGraphicFramePr>
        <p:xfrm>
          <a:off x="1371600" y="5638800"/>
          <a:ext cx="38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638800"/>
                        <a:ext cx="381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19400" y="3810000"/>
            <a:ext cx="3429000" cy="838200"/>
            <a:chOff x="2895600" y="3505200"/>
            <a:chExt cx="3429000" cy="838200"/>
          </a:xfrm>
        </p:grpSpPr>
        <p:sp>
          <p:nvSpPr>
            <p:cNvPr id="18" name="Rectangle 17"/>
            <p:cNvSpPr/>
            <p:nvPr/>
          </p:nvSpPr>
          <p:spPr>
            <a:xfrm>
              <a:off x="2895600" y="3505200"/>
              <a:ext cx="3429000" cy="838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100388" y="3581400"/>
            <a:ext cx="2941637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4" name="Equation" r:id="rId9" imgW="1054080" imgH="228600" progId="Equation.3">
                    <p:embed/>
                  </p:oleObj>
                </mc:Choice>
                <mc:Fallback>
                  <p:oleObj name="Equation" r:id="rId9" imgW="105408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388" y="3581400"/>
                          <a:ext cx="2941637" cy="638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66906"/>
              </p:ext>
            </p:extLst>
          </p:nvPr>
        </p:nvGraphicFramePr>
        <p:xfrm>
          <a:off x="7315200" y="4175760"/>
          <a:ext cx="45720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" name="Equation" r:id="rId11" imgW="126720" imgH="215640" progId="Equation.3">
                  <p:embed/>
                </p:oleObj>
              </mc:Choice>
              <mc:Fallback>
                <p:oleObj name="Equation" r:id="rId11" imgW="1267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75760"/>
                        <a:ext cx="457200" cy="77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22184"/>
              </p:ext>
            </p:extLst>
          </p:nvPr>
        </p:nvGraphicFramePr>
        <p:xfrm>
          <a:off x="7315200" y="4800600"/>
          <a:ext cx="503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Equation" r:id="rId13" imgW="139680" imgH="215640" progId="Equation.3">
                  <p:embed/>
                </p:oleObj>
              </mc:Choice>
              <mc:Fallback>
                <p:oleObj name="Equation" r:id="rId13" imgW="13968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50323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1972-93F4-41E0-B1B6-87CFB40E21BE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-0.49584 0.066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0.06661 L -0.0125 -4.9491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animBg="1"/>
      <p:bldP spid="13" grpId="3" animBg="1"/>
      <p:bldP spid="13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Sophisticated adversary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(e.g., Cloud provider)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Controls the network the target is located in</a:t>
            </a:r>
          </a:p>
          <a:p>
            <a:r>
              <a:rPr lang="en-US" dirty="0" smtClean="0"/>
              <a:t>Network has multiple geographically distributed entry points</a:t>
            </a:r>
          </a:p>
          <a:p>
            <a:r>
              <a:rPr lang="en-US" dirty="0" smtClean="0"/>
              <a:t>Adversary constructs network paths to mislead </a:t>
            </a:r>
            <a:r>
              <a:rPr lang="en-US" i="1" dirty="0" smtClean="0"/>
              <a:t>topology-aware</a:t>
            </a:r>
            <a:r>
              <a:rPr lang="en-US" dirty="0" smtClean="0"/>
              <a:t> </a:t>
            </a:r>
            <a:r>
              <a:rPr lang="en-US" dirty="0" err="1" smtClean="0"/>
              <a:t>geolocation</a:t>
            </a:r>
            <a:endParaRPr lang="en-US" dirty="0" smtClean="0"/>
          </a:p>
        </p:txBody>
      </p:sp>
      <p:sp>
        <p:nvSpPr>
          <p:cNvPr id="4" name="Cloud 3"/>
          <p:cNvSpPr/>
          <p:nvPr/>
        </p:nvSpPr>
        <p:spPr>
          <a:xfrm>
            <a:off x="4343400" y="2362200"/>
            <a:ext cx="4648200" cy="3200400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</a:t>
            </a:r>
            <a:endParaRPr lang="en-US" dirty="0"/>
          </a:p>
        </p:txBody>
      </p:sp>
      <p:pic>
        <p:nvPicPr>
          <p:cNvPr id="8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29000"/>
            <a:ext cx="1295400" cy="795955"/>
          </a:xfrm>
          <a:prstGeom prst="rect">
            <a:avLst/>
          </a:prstGeom>
          <a:noFill/>
        </p:spPr>
      </p:pic>
      <p:pic>
        <p:nvPicPr>
          <p:cNvPr id="9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1524000" cy="1205513"/>
          </a:xfrm>
          <a:prstGeom prst="rect">
            <a:avLst/>
          </a:prstGeom>
          <a:noFill/>
        </p:spPr>
      </p:pic>
      <p:sp>
        <p:nvSpPr>
          <p:cNvPr id="10" name="tower"/>
          <p:cNvSpPr>
            <a:spLocks noEditPoints="1" noChangeArrowheads="1"/>
          </p:cNvSpPr>
          <p:nvPr/>
        </p:nvSpPr>
        <p:spPr bwMode="auto">
          <a:xfrm>
            <a:off x="4572000" y="5638800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638800" y="52578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5257800" y="46482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486400" y="3962400"/>
            <a:ext cx="304800" cy="152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7800" y="640080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landmark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412646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21" name="Straight Connector 20"/>
          <p:cNvCxnSpPr>
            <a:stCxn id="10" idx="4"/>
            <a:endCxn id="15" idx="3"/>
          </p:cNvCxnSpPr>
          <p:nvPr/>
        </p:nvCxnSpPr>
        <p:spPr>
          <a:xfrm flipV="1">
            <a:off x="5257800" y="5410200"/>
            <a:ext cx="533400" cy="7628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1"/>
            <a:endCxn id="17" idx="3"/>
          </p:cNvCxnSpPr>
          <p:nvPr/>
        </p:nvCxnSpPr>
        <p:spPr>
          <a:xfrm rot="5400000" flipH="1" flipV="1">
            <a:off x="5257800" y="4267200"/>
            <a:ext cx="533400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3"/>
            <a:endCxn id="15" idx="1"/>
          </p:cNvCxnSpPr>
          <p:nvPr/>
        </p:nvCxnSpPr>
        <p:spPr>
          <a:xfrm rot="16200000" flipH="1">
            <a:off x="5372100" y="4838700"/>
            <a:ext cx="457200" cy="3810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1"/>
            <a:endCxn id="17" idx="4"/>
          </p:cNvCxnSpPr>
          <p:nvPr/>
        </p:nvCxnSpPr>
        <p:spPr>
          <a:xfrm rot="10800000" flipV="1">
            <a:off x="5791200" y="3826978"/>
            <a:ext cx="457200" cy="2116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C:\Documents and Settings\user\Local Settings\Temporary Internet Files\Content.IE5\3HRJQ5IW\MCj04244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429000"/>
            <a:ext cx="851892" cy="512763"/>
          </a:xfrm>
          <a:prstGeom prst="rect">
            <a:avLst/>
          </a:prstGeom>
          <a:noFill/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1A41-6150-4F49-ABA3-572A832987BB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Contributions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Adversary models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ABEA-32AB-4049-93A8-30B8B93EF3A5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How accurately can an adversary mislead </a:t>
            </a:r>
            <a:r>
              <a:rPr lang="en-US" dirty="0" err="1" smtClean="0"/>
              <a:t>geolocation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they be detected?</a:t>
            </a:r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880F-14DD-49B4-9B25-6536FFF9CE65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pic>
        <p:nvPicPr>
          <p:cNvPr id="9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552" y="4678260"/>
            <a:ext cx="900414" cy="712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144" y="4683515"/>
            <a:ext cx="900414" cy="71224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>
            <a:stCxn id="10" idx="3"/>
            <a:endCxn id="9" idx="1"/>
          </p:cNvCxnSpPr>
          <p:nvPr/>
        </p:nvCxnSpPr>
        <p:spPr>
          <a:xfrm flipV="1">
            <a:off x="2652558" y="5034383"/>
            <a:ext cx="3698994" cy="525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2642" y="5414153"/>
            <a:ext cx="1738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False location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6256" y="5443094"/>
            <a:ext cx="1672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True location</a:t>
            </a:r>
            <a:endParaRPr lang="en-US" sz="2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57400" y="3105519"/>
            <a:ext cx="3088689" cy="792235"/>
            <a:chOff x="3093406" y="1905000"/>
            <a:chExt cx="3088689" cy="792235"/>
          </a:xfrm>
        </p:grpSpPr>
        <p:sp>
          <p:nvSpPr>
            <p:cNvPr id="15" name="5-Point Star 14"/>
            <p:cNvSpPr/>
            <p:nvPr/>
          </p:nvSpPr>
          <p:spPr>
            <a:xfrm>
              <a:off x="5378903" y="1905000"/>
              <a:ext cx="803192" cy="762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93406" y="2266348"/>
              <a:ext cx="22854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Geolocation</a:t>
              </a:r>
              <a:r>
                <a:rPr lang="en-US" sz="2200" dirty="0" smtClean="0"/>
                <a:t> result</a:t>
              </a:r>
              <a:endParaRPr lang="en-US" sz="2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71807" y="6042205"/>
            <a:ext cx="372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 of attempted move</a:t>
            </a:r>
            <a:endParaRPr lang="en-US" sz="2400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4023859" y="3965199"/>
            <a:ext cx="676421" cy="314114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9" idx="0"/>
          </p:cNvCxnSpPr>
          <p:nvPr/>
        </p:nvCxnSpPr>
        <p:spPr>
          <a:xfrm>
            <a:off x="4953000" y="3525281"/>
            <a:ext cx="1848759" cy="1152979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18303689">
            <a:off x="5879672" y="2819936"/>
            <a:ext cx="667491" cy="209516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0" y="2694284"/>
            <a:ext cx="1797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Error for the </a:t>
            </a:r>
          </a:p>
          <a:p>
            <a:r>
              <a:rPr lang="en-US" sz="2400" dirty="0" smtClean="0"/>
              <a:t>adversary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 animBg="1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Collected </a:t>
            </a:r>
            <a:r>
              <a:rPr lang="en-US" sz="2800" dirty="0" err="1"/>
              <a:t>traceroutes</a:t>
            </a:r>
            <a:r>
              <a:rPr lang="en-US" sz="2800" dirty="0"/>
              <a:t> between 50 </a:t>
            </a:r>
            <a:r>
              <a:rPr lang="en-US" sz="2800" dirty="0" err="1"/>
              <a:t>PlanetLab</a:t>
            </a:r>
            <a:r>
              <a:rPr lang="en-US" sz="2800" dirty="0"/>
              <a:t> </a:t>
            </a:r>
            <a:r>
              <a:rPr lang="en-US" sz="2800" dirty="0" smtClean="0"/>
              <a:t>nodes</a:t>
            </a:r>
            <a:endParaRPr lang="en-US" sz="2800" dirty="0"/>
          </a:p>
          <a:p>
            <a:r>
              <a:rPr lang="en-US" dirty="0"/>
              <a:t>Each node takes turn as target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target moved to a set of </a:t>
            </a:r>
            <a:r>
              <a:rPr lang="en-US" i="1" dirty="0"/>
              <a:t>forged </a:t>
            </a:r>
            <a:r>
              <a:rPr lang="en-US" dirty="0"/>
              <a:t>locations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81400"/>
            <a:ext cx="4571997" cy="2455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81400"/>
            <a:ext cx="4790090" cy="2455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575322"/>
            <a:ext cx="181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Landmarks</a:t>
            </a:r>
            <a:endParaRPr lang="en-US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58858" y="5575322"/>
            <a:ext cx="2704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Forged Locations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1931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67667"/>
              </p:ext>
            </p:extLst>
          </p:nvPr>
        </p:nvGraphicFramePr>
        <p:xfrm>
          <a:off x="1292272" y="2158256"/>
          <a:ext cx="6324600" cy="3760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7728"/>
                <a:gridCol w="1597072"/>
                <a:gridCol w="2209800"/>
              </a:tblGrid>
              <a:tr h="838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Sophisticated</a:t>
                      </a: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Delay-based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3986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Topology-aware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4872" y="1472625"/>
            <a:ext cx="2819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Adversary Type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99955" y="3705839"/>
            <a:ext cx="387027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Geolocation</a:t>
            </a:r>
            <a:r>
              <a:rPr lang="en-US" sz="3200" dirty="0" smtClean="0"/>
              <a:t> method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737087"/>
              </p:ext>
            </p:extLst>
          </p:nvPr>
        </p:nvGraphicFramePr>
        <p:xfrm>
          <a:off x="1292272" y="2158256"/>
          <a:ext cx="6324600" cy="3760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7728"/>
                <a:gridCol w="1597072"/>
                <a:gridCol w="2209800"/>
              </a:tblGrid>
              <a:tr h="838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Simple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Sophisticated</a:t>
                      </a:r>
                      <a:endParaRPr lang="en-US" sz="28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Delay-based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3986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Topology-aware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4872" y="1472625"/>
            <a:ext cx="2819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Adversary Type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99955" y="3705839"/>
            <a:ext cx="387027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Geolocation</a:t>
            </a:r>
            <a:r>
              <a:rPr lang="en-US" sz="3200" dirty="0" smtClean="0"/>
              <a:t> method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810000" y="2971800"/>
            <a:ext cx="3839802" cy="15240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3648" y="3287524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/>
              <a:t>?</a:t>
            </a:r>
            <a:endParaRPr lang="en-US" sz="5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01659" y="3287524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/>
              <a:t>?</a:t>
            </a:r>
            <a:endParaRPr 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32977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adding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delay by time to travel </a:t>
            </a:r>
            <a:r>
              <a:rPr lang="en-US" dirty="0" smtClean="0"/>
              <a:t>g2-g1</a:t>
            </a:r>
            <a:endParaRPr lang="en-US" dirty="0"/>
          </a:p>
          <a:p>
            <a:r>
              <a:rPr lang="en-US" b="1" dirty="0"/>
              <a:t>Challenge: </a:t>
            </a:r>
            <a:r>
              <a:rPr lang="en-US" dirty="0"/>
              <a:t>how to map distance to delay</a:t>
            </a:r>
          </a:p>
          <a:p>
            <a:r>
              <a:rPr lang="en-US" b="1" dirty="0" smtClean="0"/>
              <a:t>Our attack:</a:t>
            </a:r>
          </a:p>
          <a:p>
            <a:pPr lvl="1"/>
            <a:r>
              <a:rPr lang="en-US" dirty="0" smtClean="0"/>
              <a:t>V1: Speed </a:t>
            </a:r>
            <a:r>
              <a:rPr lang="en-US" dirty="0"/>
              <a:t>of </a:t>
            </a:r>
            <a:r>
              <a:rPr lang="en-US" dirty="0" smtClean="0"/>
              <a:t>light approximation</a:t>
            </a:r>
            <a:endParaRPr lang="en-US" dirty="0"/>
          </a:p>
          <a:p>
            <a:pPr lvl="1"/>
            <a:r>
              <a:rPr lang="en-US" dirty="0" smtClean="0"/>
              <a:t>V2: Adversary knows  </a:t>
            </a:r>
            <a:r>
              <a:rPr lang="en-US" dirty="0"/>
              <a:t>“best-line” function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2133600" y="4793330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038" y="5559524"/>
            <a:ext cx="900414" cy="712245"/>
          </a:xfrm>
          <a:prstGeom prst="rect">
            <a:avLst/>
          </a:prstGeom>
          <a:noFill/>
        </p:spPr>
      </p:pic>
      <p:pic>
        <p:nvPicPr>
          <p:cNvPr id="9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96092"/>
            <a:ext cx="900414" cy="712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cxnSp>
        <p:nvCxnSpPr>
          <p:cNvPr id="11" name="Straight Arrow Connector 10"/>
          <p:cNvCxnSpPr>
            <a:stCxn id="7" idx="4"/>
            <a:endCxn id="9" idx="1"/>
          </p:cNvCxnSpPr>
          <p:nvPr/>
        </p:nvCxnSpPr>
        <p:spPr>
          <a:xfrm flipV="1">
            <a:off x="2819400" y="4952215"/>
            <a:ext cx="3657600" cy="375351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  <a:endCxn id="8" idx="1"/>
          </p:cNvCxnSpPr>
          <p:nvPr/>
        </p:nvCxnSpPr>
        <p:spPr>
          <a:xfrm>
            <a:off x="2819400" y="5327566"/>
            <a:ext cx="1984638" cy="588081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80338" y="4596092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g2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5613723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799" y="5353043"/>
            <a:ext cx="1738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False location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04452" y="5925656"/>
            <a:ext cx="1672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True location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6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/>
          <p:cNvSpPr/>
          <p:nvPr/>
        </p:nvSpPr>
        <p:spPr>
          <a:xfrm>
            <a:off x="3519188" y="762000"/>
            <a:ext cx="6684620" cy="5738434"/>
          </a:xfrm>
          <a:prstGeom prst="arc">
            <a:avLst>
              <a:gd name="adj1" fmla="val 8853833"/>
              <a:gd name="adj2" fmla="val 12073236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>
            <a:off x="-1359776" y="2184228"/>
            <a:ext cx="6019800" cy="5590434"/>
          </a:xfrm>
          <a:prstGeom prst="arc">
            <a:avLst>
              <a:gd name="adj1" fmla="val 17021192"/>
              <a:gd name="adj2" fmla="val 1591712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-1359776" y="97755"/>
            <a:ext cx="6019800" cy="5590434"/>
          </a:xfrm>
          <a:prstGeom prst="arc">
            <a:avLst>
              <a:gd name="adj1" fmla="val 20618159"/>
              <a:gd name="adj2" fmla="val 3821177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Delay-adding attack 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19B-7BBC-4485-8E42-393381515F6C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Gill - University of Toronto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65F5-77DF-44E8-8BC7-6A5E3FF84C6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tower"/>
          <p:cNvSpPr>
            <a:spLocks noEditPoints="1" noChangeArrowheads="1"/>
          </p:cNvSpPr>
          <p:nvPr/>
        </p:nvSpPr>
        <p:spPr bwMode="auto">
          <a:xfrm>
            <a:off x="990600" y="2362200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187" y="3705217"/>
            <a:ext cx="900414" cy="712245"/>
          </a:xfrm>
          <a:prstGeom prst="rect">
            <a:avLst/>
          </a:prstGeom>
          <a:noFill/>
        </p:spPr>
      </p:pic>
      <p:sp>
        <p:nvSpPr>
          <p:cNvPr id="32" name="tower"/>
          <p:cNvSpPr>
            <a:spLocks noEditPoints="1" noChangeArrowheads="1"/>
          </p:cNvSpPr>
          <p:nvPr/>
        </p:nvSpPr>
        <p:spPr bwMode="auto">
          <a:xfrm>
            <a:off x="990600" y="4404324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ower"/>
          <p:cNvSpPr>
            <a:spLocks noEditPoints="1" noChangeArrowheads="1"/>
          </p:cNvSpPr>
          <p:nvPr/>
        </p:nvSpPr>
        <p:spPr bwMode="auto">
          <a:xfrm>
            <a:off x="6781800" y="2892972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28230"/>
            <a:ext cx="900414" cy="712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2821" y="3424014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1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55221" y="5394902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2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400800" y="3885679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01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35"/>
          <p:cNvSpPr/>
          <p:nvPr/>
        </p:nvSpPr>
        <p:spPr>
          <a:xfrm>
            <a:off x="-2921466" y="779909"/>
            <a:ext cx="9093666" cy="8516491"/>
          </a:xfrm>
          <a:prstGeom prst="arc">
            <a:avLst>
              <a:gd name="adj1" fmla="val 17999977"/>
              <a:gd name="adj2" fmla="val 1591712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-2921466" y="-1221829"/>
            <a:ext cx="9398466" cy="8459379"/>
          </a:xfrm>
          <a:prstGeom prst="arc">
            <a:avLst>
              <a:gd name="adj1" fmla="val 20618159"/>
              <a:gd name="adj2" fmla="val 3821177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3519188" y="762000"/>
            <a:ext cx="6684620" cy="5738434"/>
          </a:xfrm>
          <a:prstGeom prst="arc">
            <a:avLst>
              <a:gd name="adj1" fmla="val 6743085"/>
              <a:gd name="adj2" fmla="val 13689378"/>
            </a:avLst>
          </a:prstGeom>
          <a:solidFill>
            <a:srgbClr val="4F81BD">
              <a:alpha val="50196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Delay-adding attack 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019B-7BBC-4485-8E42-393381515F6C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Gill - University of Toronto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65F5-77DF-44E8-8BC7-6A5E3FF84C6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5" name="tower"/>
          <p:cNvSpPr>
            <a:spLocks noEditPoints="1" noChangeArrowheads="1"/>
          </p:cNvSpPr>
          <p:nvPr/>
        </p:nvSpPr>
        <p:spPr bwMode="auto">
          <a:xfrm>
            <a:off x="990600" y="2362200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187" y="3705217"/>
            <a:ext cx="900414" cy="712245"/>
          </a:xfrm>
          <a:prstGeom prst="rect">
            <a:avLst/>
          </a:prstGeom>
          <a:noFill/>
        </p:spPr>
      </p:pic>
      <p:sp>
        <p:nvSpPr>
          <p:cNvPr id="32" name="tower"/>
          <p:cNvSpPr>
            <a:spLocks noEditPoints="1" noChangeArrowheads="1"/>
          </p:cNvSpPr>
          <p:nvPr/>
        </p:nvSpPr>
        <p:spPr bwMode="auto">
          <a:xfrm>
            <a:off x="990600" y="4404324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ower"/>
          <p:cNvSpPr>
            <a:spLocks noEditPoints="1" noChangeArrowheads="1"/>
          </p:cNvSpPr>
          <p:nvPr/>
        </p:nvSpPr>
        <p:spPr bwMode="auto">
          <a:xfrm>
            <a:off x="6781800" y="2892972"/>
            <a:ext cx="685800" cy="9906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28230"/>
            <a:ext cx="900414" cy="712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-1359776" y="97755"/>
            <a:ext cx="11563584" cy="7676907"/>
            <a:chOff x="-1359776" y="97755"/>
            <a:chExt cx="11563584" cy="7676907"/>
          </a:xfrm>
        </p:grpSpPr>
        <p:sp>
          <p:nvSpPr>
            <p:cNvPr id="15" name="Arc 14"/>
            <p:cNvSpPr/>
            <p:nvPr/>
          </p:nvSpPr>
          <p:spPr>
            <a:xfrm>
              <a:off x="3519188" y="762000"/>
              <a:ext cx="6684620" cy="5738434"/>
            </a:xfrm>
            <a:prstGeom prst="arc">
              <a:avLst>
                <a:gd name="adj1" fmla="val 9590771"/>
                <a:gd name="adj2" fmla="val 11509885"/>
              </a:avLst>
            </a:pr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-1359776" y="2184228"/>
              <a:ext cx="6019800" cy="5590434"/>
            </a:xfrm>
            <a:prstGeom prst="arc">
              <a:avLst>
                <a:gd name="adj1" fmla="val 18845827"/>
                <a:gd name="adj2" fmla="val 20346472"/>
              </a:avLst>
            </a:pr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-1359776" y="97755"/>
              <a:ext cx="6019800" cy="5590434"/>
            </a:xfrm>
            <a:prstGeom prst="arc">
              <a:avLst>
                <a:gd name="adj1" fmla="val 1191209"/>
                <a:gd name="adj2" fmla="val 2533012"/>
              </a:avLst>
            </a:prstGeom>
            <a:noFill/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0800" y="3885679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3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2821" y="3424014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5221" y="5394902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Landmark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4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56" y="274638"/>
            <a:ext cx="85054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applications: Access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" y="1295400"/>
            <a:ext cx="835304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circles-regionsize_cdf_pres.ep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980255"/>
            <a:ext cx="8001000" cy="56056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be detected?</a:t>
            </a:r>
            <a:endParaRPr lang="en-US" dirty="0"/>
          </a:p>
        </p:txBody>
      </p:sp>
      <p:cxnSp>
        <p:nvCxnSpPr>
          <p:cNvPr id="8" name="Straight Arrow Connector 7"/>
          <p:cNvCxnSpPr>
            <a:stCxn id="10" idx="1"/>
          </p:cNvCxnSpPr>
          <p:nvPr/>
        </p:nvCxnSpPr>
        <p:spPr>
          <a:xfrm rot="10800000">
            <a:off x="2667000" y="2286000"/>
            <a:ext cx="1371600" cy="108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3048000"/>
            <a:ext cx="2702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of intersection </a:t>
            </a:r>
          </a:p>
          <a:p>
            <a:r>
              <a:rPr lang="en-US" dirty="0" smtClean="0"/>
              <a:t>increases as delay is added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13" name="Rounded Rectangle 12"/>
            <p:cNvSpPr/>
            <p:nvPr/>
          </p:nvSpPr>
          <p:spPr>
            <a:xfrm>
              <a:off x="0" y="5867400"/>
              <a:ext cx="91440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363" y="5893713"/>
              <a:ext cx="91156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Abnormally large region sizes can reveal results that have been tampered with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09DC-EA94-4CA8-A627-20FE81CC0CA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cxnSp>
        <p:nvCxnSpPr>
          <p:cNvPr id="18" name="Straight Arrow Connector 17"/>
          <p:cNvCxnSpPr>
            <a:stCxn id="10" idx="1"/>
          </p:cNvCxnSpPr>
          <p:nvPr/>
        </p:nvCxnSpPr>
        <p:spPr>
          <a:xfrm rot="10800000">
            <a:off x="2438400" y="1371600"/>
            <a:ext cx="1600200" cy="1999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accurate can the attack be?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42A9-F94D-426A-9998-BF3A3C2F0816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65F5-77DF-44E8-8BC7-6A5E3FF84C6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57400" y="2286000"/>
            <a:ext cx="6019800" cy="0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2355163"/>
            <a:ext cx="10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NYC-SFO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1108"/>
            <a:ext cx="7772400" cy="544067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514600" y="2057400"/>
            <a:ext cx="5715000" cy="3581400"/>
          </a:xfrm>
          <a:prstGeom prst="straightConnector1">
            <a:avLst/>
          </a:prstGeom>
          <a:ln>
            <a:solidFill>
              <a:srgbClr val="9BBB59">
                <a:alpha val="50196"/>
              </a:srgbClr>
            </a:solidFill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96200" y="1600200"/>
            <a:ext cx="1295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700 M/KM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514600" y="3733800"/>
            <a:ext cx="5715000" cy="2057400"/>
          </a:xfrm>
          <a:prstGeom prst="straightConnector1">
            <a:avLst/>
          </a:prstGeom>
          <a:ln>
            <a:solidFill>
              <a:srgbClr val="4F81BD">
                <a:alpha val="50196"/>
              </a:srgb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3326524"/>
            <a:ext cx="1295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00 M/KM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5867400"/>
            <a:ext cx="9144000" cy="457200"/>
            <a:chOff x="0" y="5867400"/>
            <a:chExt cx="9144000" cy="457200"/>
          </a:xfrm>
        </p:grpSpPr>
        <p:sp>
          <p:nvSpPr>
            <p:cNvPr id="30" name="Rounded Rectangle 29"/>
            <p:cNvSpPr/>
            <p:nvPr/>
          </p:nvSpPr>
          <p:spPr>
            <a:xfrm>
              <a:off x="0" y="5867400"/>
              <a:ext cx="91440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363" y="5893713"/>
              <a:ext cx="91156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Trade off between accuracy and detectability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629064"/>
              </p:ext>
            </p:extLst>
          </p:nvPr>
        </p:nvGraphicFramePr>
        <p:xfrm>
          <a:off x="1292272" y="2158256"/>
          <a:ext cx="6324600" cy="3785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7728"/>
                <a:gridCol w="1597072"/>
                <a:gridCol w="2209800"/>
              </a:tblGrid>
              <a:tr h="838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Simple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Sophisticated</a:t>
                      </a:r>
                      <a:endParaRPr lang="en-US" sz="2800" dirty="0"/>
                    </a:p>
                  </a:txBody>
                  <a:tcPr/>
                </a:tc>
              </a:tr>
              <a:tr h="14231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Delay-based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Topology-aware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4872" y="1472625"/>
            <a:ext cx="2819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Adversary Type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99955" y="3705839"/>
            <a:ext cx="387027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Geolocation</a:t>
            </a:r>
            <a:r>
              <a:rPr lang="en-US" sz="3200" dirty="0" smtClean="0"/>
              <a:t> method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0" y="4409366"/>
            <a:ext cx="1587875" cy="1524000"/>
            <a:chOff x="3810000" y="4409366"/>
            <a:chExt cx="1587875" cy="1524000"/>
          </a:xfrm>
        </p:grpSpPr>
        <p:sp>
          <p:nvSpPr>
            <p:cNvPr id="2" name="Rectangle 1"/>
            <p:cNvSpPr/>
            <p:nvPr/>
          </p:nvSpPr>
          <p:spPr>
            <a:xfrm>
              <a:off x="3810000" y="4409366"/>
              <a:ext cx="1587875" cy="1524000"/>
            </a:xfrm>
            <a:prstGeom prst="rect">
              <a:avLst/>
            </a:prstGeom>
            <a:noFill/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73875" y="4725090"/>
              <a:ext cx="1524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00" b="1" dirty="0" smtClean="0"/>
                <a:t>?</a:t>
              </a:r>
              <a:endParaRPr lang="en-US" sz="52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0" y="2971800"/>
            <a:ext cx="3839802" cy="14375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Limited Accuracy</a:t>
            </a:r>
          </a:p>
          <a:p>
            <a:pPr algn="ctr"/>
            <a:r>
              <a:rPr lang="en-US" sz="2400" b="1" dirty="0" smtClean="0"/>
              <a:t>Detectable using region size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01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delay to topology-aware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472" y="2171299"/>
            <a:ext cx="1526380" cy="1383788"/>
            <a:chOff x="14472" y="2171299"/>
            <a:chExt cx="1526380" cy="1383788"/>
          </a:xfrm>
        </p:grpSpPr>
        <p:sp>
          <p:nvSpPr>
            <p:cNvPr id="8" name="TextBox 7"/>
            <p:cNvSpPr txBox="1"/>
            <p:nvPr/>
          </p:nvSpPr>
          <p:spPr>
            <a:xfrm>
              <a:off x="14472" y="3124200"/>
              <a:ext cx="15263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Landmark 1</a:t>
              </a:r>
              <a:endParaRPr lang="en-US" sz="2200" dirty="0"/>
            </a:p>
          </p:txBody>
        </p:sp>
        <p:sp>
          <p:nvSpPr>
            <p:cNvPr id="10" name="tower"/>
            <p:cNvSpPr>
              <a:spLocks noEditPoints="1" noChangeArrowheads="1"/>
            </p:cNvSpPr>
            <p:nvPr/>
          </p:nvSpPr>
          <p:spPr bwMode="auto">
            <a:xfrm>
              <a:off x="263288" y="2171299"/>
              <a:ext cx="685800" cy="9906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6976" y="4667943"/>
            <a:ext cx="1526380" cy="1472744"/>
            <a:chOff x="90672" y="5054143"/>
            <a:chExt cx="1526380" cy="1472744"/>
          </a:xfrm>
        </p:grpSpPr>
        <p:sp>
          <p:nvSpPr>
            <p:cNvPr id="9" name="TextBox 8"/>
            <p:cNvSpPr txBox="1"/>
            <p:nvPr/>
          </p:nvSpPr>
          <p:spPr>
            <a:xfrm>
              <a:off x="90672" y="6096000"/>
              <a:ext cx="15263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Landmark 2</a:t>
              </a:r>
              <a:endParaRPr lang="en-US" sz="2200" dirty="0"/>
            </a:p>
          </p:txBody>
        </p:sp>
        <p:sp>
          <p:nvSpPr>
            <p:cNvPr id="11" name="tower"/>
            <p:cNvSpPr>
              <a:spLocks noEditPoints="1" noChangeArrowheads="1"/>
            </p:cNvSpPr>
            <p:nvPr/>
          </p:nvSpPr>
          <p:spPr bwMode="auto">
            <a:xfrm>
              <a:off x="419100" y="5054143"/>
              <a:ext cx="685800" cy="9906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596" y="2952557"/>
            <a:ext cx="1222673" cy="967158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10" idx="4"/>
            <a:endCxn id="12" idx="1"/>
          </p:cNvCxnSpPr>
          <p:nvPr/>
        </p:nvCxnSpPr>
        <p:spPr>
          <a:xfrm>
            <a:off x="949088" y="2705535"/>
            <a:ext cx="5244508" cy="7306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293097"/>
              </p:ext>
            </p:extLst>
          </p:nvPr>
        </p:nvGraphicFramePr>
        <p:xfrm>
          <a:off x="2252663" y="2151063"/>
          <a:ext cx="20447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3" name="Equation" r:id="rId4" imgW="583920" imgH="215640" progId="Equation.3">
                  <p:embed/>
                </p:oleObj>
              </mc:Choice>
              <mc:Fallback>
                <p:oleObj name="Equation" r:id="rId4" imgW="583920" imgH="2156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2151063"/>
                        <a:ext cx="20447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5589932" y="4293252"/>
            <a:ext cx="2695481" cy="1752199"/>
            <a:chOff x="5740014" y="4025117"/>
            <a:chExt cx="2695481" cy="1752199"/>
          </a:xfrm>
        </p:grpSpPr>
        <p:sp>
          <p:nvSpPr>
            <p:cNvPr id="29" name="Cloud Callout 28"/>
            <p:cNvSpPr/>
            <p:nvPr/>
          </p:nvSpPr>
          <p:spPr>
            <a:xfrm rot="10179552">
              <a:off x="5740014" y="4025117"/>
              <a:ext cx="2695481" cy="1752199"/>
            </a:xfrm>
            <a:prstGeom prst="cloudCallo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160123" y="4454940"/>
              <a:ext cx="2057400" cy="907353"/>
              <a:chOff x="5699450" y="2356741"/>
              <a:chExt cx="2057400" cy="90735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699450" y="2356741"/>
                <a:ext cx="2057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Landmark 2 add delay </a:t>
                </a:r>
                <a:endParaRPr lang="en-US" sz="2600" dirty="0"/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7838159"/>
                  </p:ext>
                </p:extLst>
              </p:nvPr>
            </p:nvGraphicFramePr>
            <p:xfrm>
              <a:off x="7105678" y="2727519"/>
              <a:ext cx="439737" cy="536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934" name="Equation" r:id="rId6" imgW="177480" imgH="215640" progId="Equation.3">
                      <p:embed/>
                    </p:oleObj>
                  </mc:Choice>
                  <mc:Fallback>
                    <p:oleObj name="Equation" r:id="rId6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05678" y="2727519"/>
                            <a:ext cx="439737" cy="536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Cloud Callout 24"/>
          <p:cNvSpPr/>
          <p:nvPr/>
        </p:nvSpPr>
        <p:spPr>
          <a:xfrm>
            <a:off x="6299591" y="914400"/>
            <a:ext cx="2695481" cy="1752199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18631" y="1369472"/>
            <a:ext cx="2057400" cy="941977"/>
            <a:chOff x="6477000" y="1725023"/>
            <a:chExt cx="2057400" cy="941977"/>
          </a:xfrm>
        </p:grpSpPr>
        <p:sp>
          <p:nvSpPr>
            <p:cNvPr id="27" name="TextBox 26"/>
            <p:cNvSpPr txBox="1"/>
            <p:nvPr/>
          </p:nvSpPr>
          <p:spPr>
            <a:xfrm>
              <a:off x="6477000" y="1725023"/>
              <a:ext cx="2057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Landmark 1 add delay </a:t>
              </a:r>
              <a:endParaRPr lang="en-US" sz="2600" dirty="0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2382455"/>
                </p:ext>
              </p:extLst>
            </p:nvPr>
          </p:nvGraphicFramePr>
          <p:xfrm>
            <a:off x="7927428" y="2130973"/>
            <a:ext cx="378372" cy="536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5" name="Equation" r:id="rId8" imgW="152280" imgH="215640" progId="Equation.3">
                    <p:embed/>
                  </p:oleObj>
                </mc:Choice>
                <mc:Fallback>
                  <p:oleObj name="Equation" r:id="rId8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7428" y="2130973"/>
                          <a:ext cx="378372" cy="536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3" name="Straight Arrow Connector 32"/>
          <p:cNvCxnSpPr>
            <a:stCxn id="11" idx="4"/>
            <a:endCxn id="12" idx="1"/>
          </p:cNvCxnSpPr>
          <p:nvPr/>
        </p:nvCxnSpPr>
        <p:spPr>
          <a:xfrm flipV="1">
            <a:off x="2621204" y="3436136"/>
            <a:ext cx="3572392" cy="1766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50689"/>
              </p:ext>
            </p:extLst>
          </p:nvPr>
        </p:nvGraphicFramePr>
        <p:xfrm>
          <a:off x="3138611" y="4065558"/>
          <a:ext cx="2089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" name="Equation" r:id="rId10" imgW="596880" imgH="215640" progId="Equation.3">
                  <p:embed/>
                </p:oleObj>
              </mc:Choice>
              <mc:Fallback>
                <p:oleObj name="Equation" r:id="rId10" imgW="59688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611" y="4065558"/>
                        <a:ext cx="20891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2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delay to topology-aware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4472" y="2171299"/>
            <a:ext cx="1526380" cy="1383788"/>
            <a:chOff x="14472" y="2171299"/>
            <a:chExt cx="1526380" cy="1383788"/>
          </a:xfrm>
        </p:grpSpPr>
        <p:sp>
          <p:nvSpPr>
            <p:cNvPr id="8" name="TextBox 7"/>
            <p:cNvSpPr txBox="1"/>
            <p:nvPr/>
          </p:nvSpPr>
          <p:spPr>
            <a:xfrm>
              <a:off x="14472" y="3124200"/>
              <a:ext cx="15263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Landmark 1</a:t>
              </a:r>
              <a:endParaRPr lang="en-US" sz="2200" dirty="0"/>
            </a:p>
          </p:txBody>
        </p:sp>
        <p:sp>
          <p:nvSpPr>
            <p:cNvPr id="10" name="tower"/>
            <p:cNvSpPr>
              <a:spLocks noEditPoints="1" noChangeArrowheads="1"/>
            </p:cNvSpPr>
            <p:nvPr/>
          </p:nvSpPr>
          <p:spPr bwMode="auto">
            <a:xfrm>
              <a:off x="263288" y="2171299"/>
              <a:ext cx="685800" cy="9906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06976" y="4667943"/>
            <a:ext cx="1526380" cy="1472744"/>
            <a:chOff x="90672" y="5054143"/>
            <a:chExt cx="1526380" cy="1472744"/>
          </a:xfrm>
        </p:grpSpPr>
        <p:sp>
          <p:nvSpPr>
            <p:cNvPr id="9" name="TextBox 8"/>
            <p:cNvSpPr txBox="1"/>
            <p:nvPr/>
          </p:nvSpPr>
          <p:spPr>
            <a:xfrm>
              <a:off x="90672" y="6096000"/>
              <a:ext cx="15263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Landmark 2</a:t>
              </a:r>
              <a:endParaRPr lang="en-US" sz="2200" dirty="0"/>
            </a:p>
          </p:txBody>
        </p:sp>
        <p:sp>
          <p:nvSpPr>
            <p:cNvPr id="11" name="tower"/>
            <p:cNvSpPr>
              <a:spLocks noEditPoints="1" noChangeArrowheads="1"/>
            </p:cNvSpPr>
            <p:nvPr/>
          </p:nvSpPr>
          <p:spPr bwMode="auto">
            <a:xfrm>
              <a:off x="419100" y="5054143"/>
              <a:ext cx="685800" cy="9906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3596" y="2952557"/>
            <a:ext cx="1222673" cy="96715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589932" y="4293252"/>
            <a:ext cx="2695481" cy="1752199"/>
            <a:chOff x="5740014" y="4025117"/>
            <a:chExt cx="2695481" cy="1752199"/>
          </a:xfrm>
        </p:grpSpPr>
        <p:sp>
          <p:nvSpPr>
            <p:cNvPr id="29" name="Cloud Callout 28"/>
            <p:cNvSpPr/>
            <p:nvPr/>
          </p:nvSpPr>
          <p:spPr>
            <a:xfrm rot="10179552">
              <a:off x="5740014" y="4025117"/>
              <a:ext cx="2695481" cy="1752199"/>
            </a:xfrm>
            <a:prstGeom prst="cloudCallou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160123" y="4454940"/>
              <a:ext cx="2057400" cy="907353"/>
              <a:chOff x="5699450" y="2356741"/>
              <a:chExt cx="2057400" cy="90735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699450" y="2356741"/>
                <a:ext cx="2057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Landmark 2 add delay </a:t>
                </a:r>
                <a:endParaRPr lang="en-US" sz="2600" dirty="0"/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7965640"/>
                  </p:ext>
                </p:extLst>
              </p:nvPr>
            </p:nvGraphicFramePr>
            <p:xfrm>
              <a:off x="7105678" y="2727519"/>
              <a:ext cx="439737" cy="536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62" name="Equation" r:id="rId5" imgW="177480" imgH="215640" progId="Equation.3">
                      <p:embed/>
                    </p:oleObj>
                  </mc:Choice>
                  <mc:Fallback>
                    <p:oleObj name="Equation" r:id="rId5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05678" y="2727519"/>
                            <a:ext cx="439737" cy="536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Cloud Callout 24"/>
          <p:cNvSpPr/>
          <p:nvPr/>
        </p:nvSpPr>
        <p:spPr>
          <a:xfrm>
            <a:off x="6299591" y="914400"/>
            <a:ext cx="2695481" cy="1752199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18631" y="1369472"/>
            <a:ext cx="2057400" cy="941977"/>
            <a:chOff x="6477000" y="1725023"/>
            <a:chExt cx="2057400" cy="941977"/>
          </a:xfrm>
        </p:grpSpPr>
        <p:sp>
          <p:nvSpPr>
            <p:cNvPr id="27" name="TextBox 26"/>
            <p:cNvSpPr txBox="1"/>
            <p:nvPr/>
          </p:nvSpPr>
          <p:spPr>
            <a:xfrm>
              <a:off x="6477000" y="1725023"/>
              <a:ext cx="20574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Landmark 1 add delay </a:t>
              </a:r>
              <a:endParaRPr lang="en-US" sz="2600" dirty="0"/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8819931"/>
                </p:ext>
              </p:extLst>
            </p:nvPr>
          </p:nvGraphicFramePr>
          <p:xfrm>
            <a:off x="7927428" y="2130973"/>
            <a:ext cx="378372" cy="536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63" name="Equation" r:id="rId7" imgW="152280" imgH="215640" progId="Equation.3">
                    <p:embed/>
                  </p:oleObj>
                </mc:Choice>
                <mc:Fallback>
                  <p:oleObj name="Equation" r:id="rId7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7428" y="2130973"/>
                          <a:ext cx="378372" cy="5360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300590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1520" y="2412363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6466" y="4413512"/>
            <a:ext cx="84173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endCxn id="32" idx="1"/>
          </p:cNvCxnSpPr>
          <p:nvPr/>
        </p:nvCxnSpPr>
        <p:spPr>
          <a:xfrm>
            <a:off x="949088" y="2705535"/>
            <a:ext cx="1562432" cy="163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</p:cNvCxnSpPr>
          <p:nvPr/>
        </p:nvCxnSpPr>
        <p:spPr>
          <a:xfrm>
            <a:off x="3353252" y="2721926"/>
            <a:ext cx="990148" cy="7675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4"/>
            <a:endCxn id="34" idx="1"/>
          </p:cNvCxnSpPr>
          <p:nvPr/>
        </p:nvCxnSpPr>
        <p:spPr>
          <a:xfrm flipV="1">
            <a:off x="2621204" y="4723075"/>
            <a:ext cx="695262" cy="479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3"/>
            <a:endCxn id="30" idx="2"/>
          </p:cNvCxnSpPr>
          <p:nvPr/>
        </p:nvCxnSpPr>
        <p:spPr>
          <a:xfrm flipV="1">
            <a:off x="4158198" y="3919715"/>
            <a:ext cx="606068" cy="803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2" idx="1"/>
          </p:cNvCxnSpPr>
          <p:nvPr/>
        </p:nvCxnSpPr>
        <p:spPr>
          <a:xfrm flipV="1">
            <a:off x="5185132" y="3436136"/>
            <a:ext cx="1008464" cy="11895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17329"/>
              </p:ext>
            </p:extLst>
          </p:nvPr>
        </p:nvGraphicFramePr>
        <p:xfrm>
          <a:off x="4860096" y="2544940"/>
          <a:ext cx="13335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4" name="Equation" r:id="rId10" imgW="380835" imgH="215806" progId="Equation.3">
                  <p:embed/>
                </p:oleObj>
              </mc:Choice>
              <mc:Fallback>
                <p:oleObj name="Equation" r:id="rId10" imgW="380835" imgH="215806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96" y="2544940"/>
                        <a:ext cx="13335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466125"/>
              </p:ext>
            </p:extLst>
          </p:nvPr>
        </p:nvGraphicFramePr>
        <p:xfrm>
          <a:off x="5001182" y="3610152"/>
          <a:ext cx="13763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5" name="Equation" r:id="rId12" imgW="406048" imgH="215713" progId="Equation.3">
                  <p:embed/>
                </p:oleObj>
              </mc:Choice>
              <mc:Fallback>
                <p:oleObj name="Equation" r:id="rId12" imgW="406048" imgH="215713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182" y="3610152"/>
                        <a:ext cx="13763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212320" y="1959694"/>
            <a:ext cx="183188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Detectable!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7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453582"/>
              </p:ext>
            </p:extLst>
          </p:nvPr>
        </p:nvGraphicFramePr>
        <p:xfrm>
          <a:off x="1292272" y="2158256"/>
          <a:ext cx="6324600" cy="3785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7728"/>
                <a:gridCol w="1597072"/>
                <a:gridCol w="2209800"/>
              </a:tblGrid>
              <a:tr h="838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Simple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Sophisticated</a:t>
                      </a:r>
                      <a:endParaRPr lang="en-US" sz="2800" dirty="0"/>
                    </a:p>
                  </a:txBody>
                  <a:tcPr/>
                </a:tc>
              </a:tr>
              <a:tr h="14231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Delay-based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Topology-aware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4872" y="1472625"/>
            <a:ext cx="2819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Adversary Type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99955" y="3705839"/>
            <a:ext cx="387027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Geolocation</a:t>
            </a:r>
            <a:r>
              <a:rPr lang="en-US" sz="3200" dirty="0" smtClean="0"/>
              <a:t> method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0" y="2971800"/>
            <a:ext cx="3839802" cy="14375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Limited Accuracy</a:t>
            </a:r>
          </a:p>
          <a:p>
            <a:pPr algn="ctr"/>
            <a:r>
              <a:rPr lang="en-US" sz="2400" b="1" dirty="0" smtClean="0"/>
              <a:t>Detectable using region size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3810000" y="4409366"/>
            <a:ext cx="1600200" cy="15342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97875" y="4419601"/>
            <a:ext cx="2251927" cy="1524000"/>
            <a:chOff x="3810000" y="4409366"/>
            <a:chExt cx="1587875" cy="1524000"/>
          </a:xfrm>
        </p:grpSpPr>
        <p:sp>
          <p:nvSpPr>
            <p:cNvPr id="15" name="Rectangle 14"/>
            <p:cNvSpPr/>
            <p:nvPr/>
          </p:nvSpPr>
          <p:spPr>
            <a:xfrm>
              <a:off x="3810000" y="4409366"/>
              <a:ext cx="1587875" cy="1524000"/>
            </a:xfrm>
            <a:prstGeom prst="rect">
              <a:avLst/>
            </a:prstGeom>
            <a:noFill/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3875" y="4725090"/>
              <a:ext cx="1524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00" b="1" dirty="0" smtClean="0"/>
                <a:t>?</a:t>
              </a:r>
              <a:endParaRPr lang="en-US" sz="5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38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Hop-adding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Sophisticated adversary</a:t>
            </a:r>
          </a:p>
          <a:p>
            <a:pPr lvl="1"/>
            <a:r>
              <a:rPr lang="en-US" dirty="0" smtClean="0"/>
              <a:t>Can alter </a:t>
            </a:r>
            <a:r>
              <a:rPr lang="en-US" dirty="0" err="1" smtClean="0"/>
              <a:t>traceroute</a:t>
            </a:r>
            <a:r>
              <a:rPr lang="en-US" dirty="0" smtClean="0"/>
              <a:t> paths after they enter the adversary’s network</a:t>
            </a:r>
          </a:p>
          <a:p>
            <a:pPr lvl="1"/>
            <a:r>
              <a:rPr lang="en-US" dirty="0" smtClean="0"/>
              <a:t>Has a WAN with multiple entry points</a:t>
            </a:r>
            <a:endParaRPr lang="en-US" dirty="0"/>
          </a:p>
          <a:p>
            <a:r>
              <a:rPr lang="en-US" b="1" dirty="0" smtClean="0"/>
              <a:t>Challenge: </a:t>
            </a:r>
            <a:r>
              <a:rPr lang="en-US" dirty="0" smtClean="0"/>
              <a:t>how to design the non-existent paths </a:t>
            </a:r>
          </a:p>
          <a:p>
            <a:r>
              <a:rPr lang="en-US" b="1" dirty="0" smtClean="0"/>
              <a:t>Our attack:</a:t>
            </a:r>
          </a:p>
          <a:p>
            <a:pPr lvl="1"/>
            <a:r>
              <a:rPr lang="en-US" dirty="0" smtClean="0"/>
              <a:t>Leverage </a:t>
            </a:r>
            <a:r>
              <a:rPr lang="en-US" b="1" dirty="0" smtClean="0"/>
              <a:t>existing </a:t>
            </a:r>
            <a:r>
              <a:rPr lang="en-US" dirty="0" smtClean="0"/>
              <a:t>network entry points</a:t>
            </a:r>
          </a:p>
          <a:p>
            <a:pPr lvl="1"/>
            <a:r>
              <a:rPr lang="en-US" dirty="0" smtClean="0"/>
              <a:t>Use a non-existent (simulated) network to generate fake paths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Hop-adding attack: Simulated network</a:t>
            </a:r>
            <a:endParaRPr lang="en-US" dirty="0"/>
          </a:p>
        </p:txBody>
      </p:sp>
      <p:pic>
        <p:nvPicPr>
          <p:cNvPr id="7" name="Picture 6" descr="cloudnetwork_jan29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753973" cy="46482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D270-2619-4639-B064-5A2CF5ACF8F2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33600" y="1524000"/>
            <a:ext cx="39284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Multiple network entry points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990600" y="1752599"/>
            <a:ext cx="1066800" cy="22859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rot="5400000">
            <a:off x="1746345" y="1915722"/>
            <a:ext cx="2281537" cy="242142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rot="16200000" flipH="1">
            <a:off x="3613245" y="2470243"/>
            <a:ext cx="2891134" cy="1921977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rot="16200000" flipH="1">
            <a:off x="4908645" y="1174844"/>
            <a:ext cx="986135" cy="260777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" y="5181600"/>
            <a:ext cx="34594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In-degree 3 for each node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90800" y="3810000"/>
            <a:ext cx="838200" cy="9144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0"/>
            <a:endCxn id="29" idx="3"/>
          </p:cNvCxnSpPr>
          <p:nvPr/>
        </p:nvCxnSpPr>
        <p:spPr>
          <a:xfrm rot="5400000" flipH="1" flipV="1">
            <a:off x="2154689" y="4622738"/>
            <a:ext cx="591111" cy="52661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5867400"/>
            <a:ext cx="502515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Fake node next to each </a:t>
            </a:r>
            <a:r>
              <a:rPr lang="en-US" sz="2400" i="1" dirty="0" smtClean="0">
                <a:solidFill>
                  <a:schemeClr val="bg1"/>
                </a:solidFill>
              </a:rPr>
              <a:t>forged</a:t>
            </a:r>
            <a:r>
              <a:rPr lang="en-US" sz="2400" dirty="0" smtClean="0">
                <a:solidFill>
                  <a:schemeClr val="bg1"/>
                </a:solidFill>
              </a:rPr>
              <a:t> location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72000" y="4343400"/>
            <a:ext cx="762000" cy="6858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2" idx="0"/>
            <a:endCxn id="33" idx="5"/>
          </p:cNvCxnSpPr>
          <p:nvPr/>
        </p:nvCxnSpPr>
        <p:spPr>
          <a:xfrm rot="16200000" flipV="1">
            <a:off x="5226978" y="4924198"/>
            <a:ext cx="938633" cy="947771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29" grpId="0" animBg="1"/>
      <p:bldP spid="29" grpId="1" animBg="1"/>
      <p:bldP spid="32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6" y="1129862"/>
            <a:ext cx="7293429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accurate can the attack be?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42A9-F94D-426A-9998-BF3A3C2F0816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65F5-77DF-44E8-8BC7-6A5E3FF84C6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5867400"/>
            <a:ext cx="914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Even moving </a:t>
            </a:r>
            <a:r>
              <a:rPr lang="en-US" sz="2200" b="1" dirty="0" smtClean="0"/>
              <a:t>long distances </a:t>
            </a:r>
            <a:r>
              <a:rPr lang="en-US" sz="2200" dirty="0" smtClean="0"/>
              <a:t>sophisticated adversary has high accuracy</a:t>
            </a:r>
            <a:endParaRPr lang="en-US" sz="22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38600" y="1371600"/>
            <a:ext cx="0" cy="4135821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29478" y="1964700"/>
            <a:ext cx="10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NYC-SFO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668940"/>
            <a:ext cx="2695839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Adversary can move from EU to US 100% of the time.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4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padding-regionsize_cdf_pre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7772401" cy="5445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it be detected?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867400"/>
            <a:ext cx="914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363" y="5893713"/>
            <a:ext cx="8716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Hop adding is able to mislead the algorithm without increasing region size!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8A5A-ECB8-4594-83B9-177C5EAC097B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181600" y="2667000"/>
            <a:ext cx="1600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0" idx="3"/>
          </p:cNvCxnSpPr>
          <p:nvPr/>
        </p:nvCxnSpPr>
        <p:spPr>
          <a:xfrm>
            <a:off x="4386671" y="2823121"/>
            <a:ext cx="794929" cy="72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2438400"/>
            <a:ext cx="2634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Region size does not increase</a:t>
            </a:r>
            <a:endParaRPr lang="en-US" sz="2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1066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Geolocation</a:t>
            </a:r>
            <a:r>
              <a:rPr lang="en-US" sz="3600" dirty="0" smtClean="0"/>
              <a:t> applications: Fraud prevention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Proof of work [Kaiser and </a:t>
            </a:r>
            <a:r>
              <a:rPr lang="en-US" sz="2800" dirty="0" err="1" smtClean="0"/>
              <a:t>Feng</a:t>
            </a:r>
            <a:r>
              <a:rPr lang="en-US" sz="2800" dirty="0" smtClean="0"/>
              <a:t> 2010]</a:t>
            </a:r>
          </a:p>
          <a:p>
            <a:pPr lvl="1"/>
            <a:r>
              <a:rPr lang="en-US" dirty="0" smtClean="0"/>
              <a:t>Clients forced to solve computational puzzles,</a:t>
            </a:r>
          </a:p>
          <a:p>
            <a:pPr lvl="1"/>
            <a:r>
              <a:rPr lang="en-US" dirty="0" smtClean="0"/>
              <a:t>Hardness of puzzle based on </a:t>
            </a:r>
            <a:r>
              <a:rPr lang="en-US" b="1" dirty="0" smtClean="0"/>
              <a:t>distance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Online payment fraud</a:t>
            </a:r>
          </a:p>
          <a:p>
            <a:pPr lvl="1"/>
            <a:r>
              <a:rPr lang="en-US" dirty="0" smtClean="0"/>
              <a:t>Use location to flag suspicious transactions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4822" name="Picture 6" descr="C:\Users\Phillipa\AppData\Local\Microsoft\Windows\Temporary Internet Files\Content.IE5\U5X7RGIG\MC9002506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1681307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overview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463749"/>
              </p:ext>
            </p:extLst>
          </p:nvPr>
        </p:nvGraphicFramePr>
        <p:xfrm>
          <a:off x="1292272" y="2158256"/>
          <a:ext cx="6324600" cy="3785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7728"/>
                <a:gridCol w="1597072"/>
                <a:gridCol w="2209800"/>
              </a:tblGrid>
              <a:tr h="8382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Simple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Sophisticated</a:t>
                      </a:r>
                      <a:endParaRPr lang="en-US" sz="2800" dirty="0"/>
                    </a:p>
                  </a:txBody>
                  <a:tcPr/>
                </a:tc>
              </a:tr>
              <a:tr h="14231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Delay-based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Topology-aware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4872" y="1472625"/>
            <a:ext cx="2819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Adversary Type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099955" y="3705839"/>
            <a:ext cx="387027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Geolocation</a:t>
            </a:r>
            <a:r>
              <a:rPr lang="en-US" sz="3200" dirty="0" smtClean="0"/>
              <a:t> method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0" y="2971800"/>
            <a:ext cx="3839802" cy="14375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Limited Accuracy</a:t>
            </a:r>
          </a:p>
          <a:p>
            <a:pPr algn="ctr"/>
            <a:r>
              <a:rPr lang="en-US" sz="2400" b="1" dirty="0" smtClean="0"/>
              <a:t>Detectable using region size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3810000" y="4409366"/>
            <a:ext cx="1600200" cy="15342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5397875" y="4419601"/>
            <a:ext cx="2251927" cy="1524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High accuracy</a:t>
            </a:r>
          </a:p>
          <a:p>
            <a:pPr algn="ctr"/>
            <a:r>
              <a:rPr lang="en-US" sz="2200" b="1" dirty="0" smtClean="0"/>
              <a:t>Difficult to detect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510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Adversary models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DDA3-C3D3-4539-BEFA-F1D8D3A5DBE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geolocation</a:t>
            </a:r>
            <a:r>
              <a:rPr lang="en-US" dirty="0" smtClean="0"/>
              <a:t> approaches are susceptible to malicious targets</a:t>
            </a:r>
          </a:p>
          <a:p>
            <a:pPr lvl="1"/>
            <a:r>
              <a:rPr lang="en-US" dirty="0" smtClean="0"/>
              <a:t>Databases misled by proxies</a:t>
            </a:r>
          </a:p>
          <a:p>
            <a:pPr lvl="1"/>
            <a:r>
              <a:rPr lang="en-US" dirty="0" smtClean="0"/>
              <a:t>Measurement-based </a:t>
            </a:r>
            <a:r>
              <a:rPr lang="en-US" dirty="0" err="1" smtClean="0"/>
              <a:t>geolocation</a:t>
            </a:r>
            <a:r>
              <a:rPr lang="en-US" dirty="0" smtClean="0"/>
              <a:t> by attacks on delay and topology measurements</a:t>
            </a:r>
          </a:p>
          <a:p>
            <a:r>
              <a:rPr lang="en-US" dirty="0" smtClean="0"/>
              <a:t>Developed and evaluated adversary models for measurement-based </a:t>
            </a:r>
            <a:r>
              <a:rPr lang="en-US" dirty="0" err="1" smtClean="0"/>
              <a:t>geolocation</a:t>
            </a:r>
            <a:r>
              <a:rPr lang="en-US" dirty="0" smtClean="0"/>
              <a:t> techniques</a:t>
            </a:r>
          </a:p>
          <a:p>
            <a:r>
              <a:rPr lang="en-US" dirty="0" smtClean="0"/>
              <a:t>Topology-aware </a:t>
            </a:r>
            <a:r>
              <a:rPr lang="en-US" dirty="0" err="1" smtClean="0"/>
              <a:t>geolocation</a:t>
            </a:r>
            <a:r>
              <a:rPr lang="en-US" dirty="0" smtClean="0"/>
              <a:t> better in benign case, worse in adversarial setting!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2071-534A-44AD-B80C-6E78725CEC6B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 framework for secure </a:t>
            </a:r>
            <a:r>
              <a:rPr lang="en-US" dirty="0" err="1" smtClean="0"/>
              <a:t>geolocation</a:t>
            </a:r>
            <a:endParaRPr lang="en-US" dirty="0" smtClean="0"/>
          </a:p>
          <a:p>
            <a:r>
              <a:rPr lang="en-US" dirty="0" smtClean="0"/>
              <a:t>Require the adversary to prove they are in the correct location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Provable security: Upper bound on what an adversary can get away with.</a:t>
            </a:r>
          </a:p>
          <a:p>
            <a:pPr lvl="1"/>
            <a:r>
              <a:rPr lang="en-US" dirty="0" smtClean="0"/>
              <a:t>Practical framework: Should be tolerant of variations in network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CFD-953E-4C8E-90BB-59D4BEE2F28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424714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Paper appears in: </a:t>
            </a:r>
            <a:r>
              <a:rPr lang="en-US" sz="3600" b="1" dirty="0" err="1" smtClean="0"/>
              <a:t>Usenix</a:t>
            </a:r>
            <a:r>
              <a:rPr lang="en-US" sz="3600" b="1" dirty="0" smtClean="0"/>
              <a:t> Security 2010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http://www.cs.toronto.edu/~phillipa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Contact: </a:t>
            </a:r>
          </a:p>
          <a:p>
            <a:pPr algn="ctr"/>
            <a:r>
              <a:rPr lang="en-US" sz="3600" b="1" dirty="0" smtClean="0"/>
              <a:t>phillipa@cs.toronto.edu</a:t>
            </a:r>
            <a:endParaRPr lang="en-US" sz="36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E8E1-616D-4F14-B410-9372142A0635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Gill - University of Toronto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322563"/>
            <a:ext cx="2638332" cy="2998788"/>
            <a:chOff x="3486336" y="1676399"/>
            <a:chExt cx="2638332" cy="2998788"/>
          </a:xfrm>
        </p:grpSpPr>
        <p:pic>
          <p:nvPicPr>
            <p:cNvPr id="10" name="Picture 2" descr="C:\Documents and Settings\user\Local Settings\Temporary Internet Files\Content.IE5\RMDIYH91\MC90043524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6336" y="1676399"/>
              <a:ext cx="2638332" cy="2998788"/>
            </a:xfrm>
            <a:prstGeom prst="rect">
              <a:avLst/>
            </a:prstGeom>
            <a:noFill/>
          </p:spPr>
        </p:pic>
        <p:pic>
          <p:nvPicPr>
            <p:cNvPr id="11" name="Picture 4" descr="C:\Documents and Settings\user\Local Settings\Temporary Internet Files\Content.IE5\3HRJQ5IW\MCj0435931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2666" y="2573037"/>
              <a:ext cx="1524000" cy="12055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3794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868488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842" y="3533799"/>
            <a:ext cx="1692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User</a:t>
            </a:r>
          </a:p>
          <a:p>
            <a:pPr algn="ctr"/>
            <a:r>
              <a:rPr lang="en-US" sz="2200" dirty="0" smtClean="0"/>
              <a:t>(Boston, MA)</a:t>
            </a:r>
            <a:endParaRPr lang="en-US" sz="2200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6705600" y="4693044"/>
            <a:ext cx="1447800" cy="1868249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Geolocation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5181600" y="1752600"/>
            <a:ext cx="1447800" cy="2093440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32371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128.197.11.23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823113"/>
            <a:ext cx="1828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HTTP GET</a:t>
            </a:r>
          </a:p>
          <a:p>
            <a:r>
              <a:rPr lang="en-US" dirty="0" smtClean="0"/>
              <a:t>[128.197.11.23]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14600" y="2639219"/>
            <a:ext cx="2438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57348" y="3264530"/>
            <a:ext cx="685800" cy="13079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27058" y="3525838"/>
            <a:ext cx="17956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128.197.11.23 ??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455391" y="3735795"/>
            <a:ext cx="457200" cy="958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8504" y="4260844"/>
            <a:ext cx="12779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Boston, MA</a:t>
            </a:r>
          </a:p>
          <a:p>
            <a:r>
              <a:rPr lang="en-US" dirty="0" smtClean="0"/>
              <a:t>USA</a:t>
            </a:r>
          </a:p>
          <a:p>
            <a:r>
              <a:rPr lang="en-US" dirty="0" smtClean="0"/>
              <a:t>02116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14600" y="3231062"/>
            <a:ext cx="2438400" cy="0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74549" y="3353133"/>
            <a:ext cx="13185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Deny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application of </a:t>
            </a:r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00600"/>
            <a:ext cx="7772400" cy="1325563"/>
          </a:xfrm>
        </p:spPr>
        <p:txBody>
          <a:bodyPr/>
          <a:lstStyle/>
          <a:p>
            <a:r>
              <a:rPr lang="en-US" dirty="0" smtClean="0"/>
              <a:t>Enforcing regional restrictions in cloud computing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geolocation</a:t>
            </a:r>
            <a:r>
              <a:rPr lang="en-US" dirty="0" smtClean="0"/>
              <a:t> to locate virtual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296-EFED-4525-AE64-D3F60F3180A3}" type="datetime1">
              <a:rPr lang="en-US" smtClean="0"/>
              <a:pPr/>
              <a:t>12/5/2010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4572000" cy="338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2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Targets have incentive to lie</a:t>
            </a:r>
          </a:p>
          <a:p>
            <a:r>
              <a:rPr lang="en-US" dirty="0" smtClean="0"/>
              <a:t>Content providers:</a:t>
            </a:r>
          </a:p>
          <a:p>
            <a:pPr lvl="1"/>
            <a:r>
              <a:rPr lang="en-US" dirty="0" smtClean="0"/>
              <a:t>Restrict access to content</a:t>
            </a:r>
          </a:p>
          <a:p>
            <a:pPr lvl="1"/>
            <a:r>
              <a:rPr lang="en-US" dirty="0" smtClean="0"/>
              <a:t>Prevent fraud</a:t>
            </a:r>
          </a:p>
          <a:p>
            <a:pPr lvl="0">
              <a:defRPr/>
            </a:pPr>
            <a:r>
              <a:rPr lang="en-US" dirty="0"/>
              <a:t>Cloud </a:t>
            </a:r>
            <a:r>
              <a:rPr lang="en-US" dirty="0" smtClean="0"/>
              <a:t>computing users: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Need the ability to guarantee the result of </a:t>
            </a:r>
            <a:r>
              <a:rPr lang="en-US" dirty="0" err="1" smtClean="0"/>
              <a:t>geolocation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AA6-D9C0-4BA3-AD90-815C1FA1C9FA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3657600"/>
            <a:ext cx="8915400" cy="2620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45720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C:\Documents and Settings\user\Local Settings\Temporary Internet Files\Content.IE5\3HRJQ5IW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649" y="1864057"/>
            <a:ext cx="2021447" cy="1599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to consider measurement-based </a:t>
            </a:r>
            <a:r>
              <a:rPr lang="en-US" dirty="0" err="1" smtClean="0"/>
              <a:t>geolocation</a:t>
            </a:r>
            <a:r>
              <a:rPr lang="en-US" dirty="0" smtClean="0"/>
              <a:t> of an adversary</a:t>
            </a:r>
          </a:p>
          <a:p>
            <a:endParaRPr lang="en-US" dirty="0" smtClean="0"/>
          </a:p>
          <a:p>
            <a:r>
              <a:rPr lang="en-US" dirty="0" smtClean="0"/>
              <a:t>Two models of adversarial </a:t>
            </a:r>
            <a:r>
              <a:rPr lang="en-US" dirty="0" err="1" smtClean="0"/>
              <a:t>geolocation</a:t>
            </a:r>
            <a:r>
              <a:rPr lang="en-US" dirty="0" smtClean="0"/>
              <a:t> targets</a:t>
            </a:r>
          </a:p>
          <a:p>
            <a:pPr lvl="1"/>
            <a:r>
              <a:rPr lang="en-US" dirty="0" smtClean="0"/>
              <a:t>Web client (end host)</a:t>
            </a:r>
          </a:p>
          <a:p>
            <a:pPr lvl="1"/>
            <a:r>
              <a:rPr lang="en-US" dirty="0" smtClean="0"/>
              <a:t>Cloud provider (network)</a:t>
            </a:r>
          </a:p>
          <a:p>
            <a:endParaRPr lang="en-US" dirty="0" smtClean="0"/>
          </a:p>
          <a:p>
            <a:r>
              <a:rPr lang="en-US" dirty="0" smtClean="0"/>
              <a:t>Evaluation of </a:t>
            </a:r>
            <a:r>
              <a:rPr lang="en-US" b="1" dirty="0" smtClean="0"/>
              <a:t>attacks</a:t>
            </a:r>
            <a:r>
              <a:rPr lang="en-US" dirty="0" smtClean="0"/>
              <a:t> on </a:t>
            </a:r>
          </a:p>
          <a:p>
            <a:pPr>
              <a:buNone/>
            </a:pPr>
            <a:r>
              <a:rPr lang="en-US" dirty="0" smtClean="0"/>
              <a:t>    delay and topology-based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geolocation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734-2BDF-46D8-9E93-C77DAEE33E20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2" descr="C:\Documents and Settings\user\Local Settings\Temporary Internet Files\Content.IE5\RMDIYH91\MC9004352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668" y="3783012"/>
            <a:ext cx="2638332" cy="299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Contributions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Background</a:t>
            </a:r>
          </a:p>
          <a:p>
            <a:r>
              <a:rPr lang="en-US" dirty="0" smtClean="0"/>
              <a:t>Adversary models 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Ongoing/Future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CE5-1EB4-4A6F-84CD-CBFC73E2048A}" type="datetime1">
              <a:rPr lang="en-US" smtClean="0"/>
              <a:pPr/>
              <a:t>12/5/2010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16D-7C27-4025-9B82-4D94E265C33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Gill - University of Toronto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6.5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1578</Words>
  <Application>Microsoft Office PowerPoint</Application>
  <PresentationFormat>On-screen Show (4:3)</PresentationFormat>
  <Paragraphs>467</Paragraphs>
  <Slides>44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PowerPoint Presentation</vt:lpstr>
      <vt:lpstr>Geolocation applications: Custom content</vt:lpstr>
      <vt:lpstr>Geolocation applications: Access control</vt:lpstr>
      <vt:lpstr>Geolocation applications: Fraud prevention</vt:lpstr>
      <vt:lpstr>Behind the scenes</vt:lpstr>
      <vt:lpstr>Future application of geolocation</vt:lpstr>
      <vt:lpstr>Motivation</vt:lpstr>
      <vt:lpstr>Our contributions</vt:lpstr>
      <vt:lpstr>Road map</vt:lpstr>
      <vt:lpstr>Geolocation background </vt:lpstr>
      <vt:lpstr>Coarse grained geolocation</vt:lpstr>
      <vt:lpstr>Coarse grained geolocation</vt:lpstr>
      <vt:lpstr>Delay-based geolocation</vt:lpstr>
      <vt:lpstr>Delay-based geolocation</vt:lpstr>
      <vt:lpstr>Delay-based geolocation</vt:lpstr>
      <vt:lpstr>Topology-aware geolocation</vt:lpstr>
      <vt:lpstr>Topology-aware geolocation</vt:lpstr>
      <vt:lpstr>Types of measurement-based geolocation:</vt:lpstr>
      <vt:lpstr>Road map</vt:lpstr>
      <vt:lpstr>Simple adversary (e.g., Web client)</vt:lpstr>
      <vt:lpstr>Sophisticated adversary  (e.g., Cloud provider)</vt:lpstr>
      <vt:lpstr>Road map</vt:lpstr>
      <vt:lpstr>Evaluation</vt:lpstr>
      <vt:lpstr>Methodology</vt:lpstr>
      <vt:lpstr>Results overview</vt:lpstr>
      <vt:lpstr>Results overview</vt:lpstr>
      <vt:lpstr>Delay adding attack</vt:lpstr>
      <vt:lpstr>Delay-adding attack </vt:lpstr>
      <vt:lpstr>Delay-adding attack </vt:lpstr>
      <vt:lpstr>Can it be detected?</vt:lpstr>
      <vt:lpstr>How accurate can the attack be?</vt:lpstr>
      <vt:lpstr>Results overview</vt:lpstr>
      <vt:lpstr>Adding delay to topology-aware geolocation</vt:lpstr>
      <vt:lpstr>Adding delay to topology-aware geolocation</vt:lpstr>
      <vt:lpstr>Results overview</vt:lpstr>
      <vt:lpstr>Hop-adding attack</vt:lpstr>
      <vt:lpstr>Hop-adding attack: Simulated network</vt:lpstr>
      <vt:lpstr>How accurate can the attack be?</vt:lpstr>
      <vt:lpstr>Can it be detected?</vt:lpstr>
      <vt:lpstr>Results overview</vt:lpstr>
      <vt:lpstr>Road map</vt:lpstr>
      <vt:lpstr>Conclusions</vt:lpstr>
      <vt:lpstr>Future work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Dude, where’s that IP? Circumventing measurement-based geolocation</dc:title>
  <dc:creator>user</dc:creator>
  <cp:lastModifiedBy>Phillipa</cp:lastModifiedBy>
  <cp:revision>246</cp:revision>
  <dcterms:created xsi:type="dcterms:W3CDTF">2010-04-09T16:44:28Z</dcterms:created>
  <dcterms:modified xsi:type="dcterms:W3CDTF">2010-12-06T00:36:04Z</dcterms:modified>
</cp:coreProperties>
</file>