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8.xml" ContentType="application/vnd.openxmlformats-officedocument.presentationml.tags+xml"/>
  <Override PartName="/ppt/notesSlides/notesSlide25.xml" ContentType="application/vnd.openxmlformats-officedocument.presentationml.notesSlide+xml"/>
  <Override PartName="/ppt/tags/tag19.xml" ContentType="application/vnd.openxmlformats-officedocument.presentationml.tags+xml"/>
  <Override PartName="/ppt/notesSlides/notesSlide26.xml" ContentType="application/vnd.openxmlformats-officedocument.presentationml.notesSlide+xml"/>
  <Override PartName="/ppt/tags/tag20.xml" ContentType="application/vnd.openxmlformats-officedocument.presentationml.tags+xml"/>
  <Override PartName="/ppt/notesSlides/notesSlide27.xml" ContentType="application/vnd.openxmlformats-officedocument.presentationml.notesSlide+xml"/>
  <Override PartName="/ppt/tags/tag21.xml" ContentType="application/vnd.openxmlformats-officedocument.presentationml.tags+xml"/>
  <Override PartName="/ppt/notesSlides/notesSlide2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9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30.xml" ContentType="application/vnd.openxmlformats-officedocument.presentationml.notesSlide+xml"/>
  <Override PartName="/ppt/tags/tag26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27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6"/>
  </p:notesMasterIdLst>
  <p:sldIdLst>
    <p:sldId id="256" r:id="rId2"/>
    <p:sldId id="336" r:id="rId3"/>
    <p:sldId id="337" r:id="rId4"/>
    <p:sldId id="369" r:id="rId5"/>
    <p:sldId id="370" r:id="rId6"/>
    <p:sldId id="384" r:id="rId7"/>
    <p:sldId id="385" r:id="rId8"/>
    <p:sldId id="386" r:id="rId9"/>
    <p:sldId id="387" r:id="rId10"/>
    <p:sldId id="375" r:id="rId11"/>
    <p:sldId id="376" r:id="rId12"/>
    <p:sldId id="351" r:id="rId13"/>
    <p:sldId id="377" r:id="rId14"/>
    <p:sldId id="266" r:id="rId15"/>
    <p:sldId id="338" r:id="rId16"/>
    <p:sldId id="388" r:id="rId17"/>
    <p:sldId id="361" r:id="rId18"/>
    <p:sldId id="311" r:id="rId19"/>
    <p:sldId id="312" r:id="rId20"/>
    <p:sldId id="270" r:id="rId21"/>
    <p:sldId id="302" r:id="rId22"/>
    <p:sldId id="272" r:id="rId23"/>
    <p:sldId id="339" r:id="rId24"/>
    <p:sldId id="365" r:id="rId25"/>
    <p:sldId id="366" r:id="rId26"/>
    <p:sldId id="367" r:id="rId27"/>
    <p:sldId id="368" r:id="rId28"/>
    <p:sldId id="340" r:id="rId29"/>
    <p:sldId id="363" r:id="rId30"/>
    <p:sldId id="325" r:id="rId31"/>
    <p:sldId id="326" r:id="rId32"/>
    <p:sldId id="327" r:id="rId33"/>
    <p:sldId id="328" r:id="rId34"/>
    <p:sldId id="378" r:id="rId35"/>
    <p:sldId id="379" r:id="rId36"/>
    <p:sldId id="380" r:id="rId37"/>
    <p:sldId id="381" r:id="rId38"/>
    <p:sldId id="290" r:id="rId39"/>
    <p:sldId id="382" r:id="rId40"/>
    <p:sldId id="292" r:id="rId41"/>
    <p:sldId id="341" r:id="rId42"/>
    <p:sldId id="297" r:id="rId43"/>
    <p:sldId id="298" r:id="rId44"/>
    <p:sldId id="34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630B908-28B0-455F-ADD7-8AF44E0683F5}">
          <p14:sldIdLst>
            <p14:sldId id="256"/>
            <p14:sldId id="336"/>
            <p14:sldId id="337"/>
            <p14:sldId id="369"/>
            <p14:sldId id="370"/>
            <p14:sldId id="384"/>
            <p14:sldId id="385"/>
            <p14:sldId id="386"/>
            <p14:sldId id="387"/>
            <p14:sldId id="375"/>
            <p14:sldId id="376"/>
            <p14:sldId id="351"/>
            <p14:sldId id="377"/>
            <p14:sldId id="266"/>
            <p14:sldId id="338"/>
            <p14:sldId id="388"/>
            <p14:sldId id="361"/>
            <p14:sldId id="311"/>
            <p14:sldId id="312"/>
            <p14:sldId id="270"/>
            <p14:sldId id="302"/>
            <p14:sldId id="272"/>
            <p14:sldId id="339"/>
            <p14:sldId id="365"/>
            <p14:sldId id="366"/>
            <p14:sldId id="367"/>
            <p14:sldId id="368"/>
            <p14:sldId id="340"/>
            <p14:sldId id="363"/>
            <p14:sldId id="325"/>
            <p14:sldId id="326"/>
            <p14:sldId id="327"/>
            <p14:sldId id="328"/>
            <p14:sldId id="378"/>
            <p14:sldId id="379"/>
            <p14:sldId id="380"/>
            <p14:sldId id="381"/>
            <p14:sldId id="290"/>
            <p14:sldId id="382"/>
            <p14:sldId id="292"/>
            <p14:sldId id="341"/>
            <p14:sldId id="297"/>
            <p14:sldId id="298"/>
            <p14:sldId id="34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18" autoAdjust="0"/>
  </p:normalViewPr>
  <p:slideViewPr>
    <p:cSldViewPr>
      <p:cViewPr>
        <p:scale>
          <a:sx n="50" d="100"/>
          <a:sy n="50" d="100"/>
        </p:scale>
        <p:origin x="-1578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75211-EB78-4656-95D0-AA346F4C1D2D}" type="datetimeFigureOut">
              <a:rPr lang="en-CA" smtClean="0"/>
              <a:pPr/>
              <a:t>17/11/2011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F1816-F8A3-410E-A33D-714DF6D4715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6785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1466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44E1-5405-4BC2-9597-85334D1206FB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44E1-5405-4BC2-9597-85334D1206FB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7802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6706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7097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8430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9515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1263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44E1-5405-4BC2-9597-85334D1206F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4035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95159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1263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5782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45943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52998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43990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44E1-5405-4BC2-9597-85334D1206FB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44E1-5405-4BC2-9597-85334D1206FB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44E1-5405-4BC2-9597-85334D1206FB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pPr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040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pPr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8253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38299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13699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pPr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5530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7F86DF-6DBB-46DB-927F-25C89FFD88F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387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44E1-5405-4BC2-9597-85334D1206FB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44E1-5405-4BC2-9597-85334D1206FB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23FF13-CC3D-4086-9D4E-552DEB41FD4B}" type="slidenum">
              <a:rPr lang="en-US" smtClean="0"/>
              <a:pPr>
                <a:defRPr/>
              </a:pPr>
              <a:t>43</a:t>
            </a:fld>
            <a:endParaRPr lang="en-US" dirty="0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44E1-5405-4BC2-9597-85334D1206FB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44E1-5405-4BC2-9597-85334D1206FB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44E1-5405-4BC2-9597-85334D1206FB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44E1-5405-4BC2-9597-85334D1206FB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44E1-5405-4BC2-9597-85334D1206FB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44E1-5405-4BC2-9597-85334D1206FB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5853-7FE6-4AAA-8C64-BBA95E991267}" type="datetimeFigureOut">
              <a:rPr lang="en-CA" smtClean="0"/>
              <a:pPr/>
              <a:t>17/11/2011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561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5853-7FE6-4AAA-8C64-BBA95E991267}" type="datetimeFigureOut">
              <a:rPr lang="en-CA" smtClean="0"/>
              <a:pPr/>
              <a:t>17/11/2011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560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5853-7FE6-4AAA-8C64-BBA95E991267}" type="datetimeFigureOut">
              <a:rPr lang="en-CA" smtClean="0"/>
              <a:pPr/>
              <a:t>17/11/2011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272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5853-7FE6-4AAA-8C64-BBA95E991267}" type="datetimeFigureOut">
              <a:rPr lang="en-CA" smtClean="0"/>
              <a:pPr/>
              <a:t>17/11/2011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2895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5853-7FE6-4AAA-8C64-BBA95E991267}" type="datetimeFigureOut">
              <a:rPr lang="en-CA" smtClean="0"/>
              <a:pPr/>
              <a:t>17/11/2011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163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217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5853-7FE6-4AAA-8C64-BBA95E991267}" type="datetimeFigureOut">
              <a:rPr lang="en-CA" smtClean="0"/>
              <a:pPr/>
              <a:t>17/11/2011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5879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90872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040188" cy="44253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90872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00808"/>
            <a:ext cx="4041775" cy="44253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5853-7FE6-4AAA-8C64-BBA95E991267}" type="datetimeFigureOut">
              <a:rPr lang="en-CA" smtClean="0"/>
              <a:pPr/>
              <a:t>17/11/2011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83618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5853-7FE6-4AAA-8C64-BBA95E991267}" type="datetimeFigureOut">
              <a:rPr lang="en-CA" smtClean="0"/>
              <a:pPr/>
              <a:t>17/11/2011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825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5853-7FE6-4AAA-8C64-BBA95E991267}" type="datetimeFigureOut">
              <a:rPr lang="en-CA" smtClean="0"/>
              <a:pPr/>
              <a:t>17/11/2011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6891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5853-7FE6-4AAA-8C64-BBA95E991267}" type="datetimeFigureOut">
              <a:rPr lang="en-CA" smtClean="0"/>
              <a:pPr/>
              <a:t>17/11/2011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7643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5853-7FE6-4AAA-8C64-BBA95E991267}" type="datetimeFigureOut">
              <a:rPr lang="en-CA" smtClean="0"/>
              <a:pPr/>
              <a:t>17/11/2011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093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2296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75853-7FE6-4AAA-8C64-BBA95E991267}" type="datetimeFigureOut">
              <a:rPr lang="en-CA" smtClean="0"/>
              <a:pPr/>
              <a:t>17/11/2011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FDC02-58A2-4BAF-833C-581200C10E7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556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4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6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nesys.com/blog/2010/11/chinas-18-minute-mystery.s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412777"/>
            <a:ext cx="7846640" cy="2187674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Let the Market Drive Deployment</a:t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A Strategy for Transitioning to BGP Security</a:t>
            </a:r>
            <a:endParaRPr lang="en-CA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3861048"/>
            <a:ext cx="5000600" cy="1054968"/>
          </a:xfrm>
        </p:spPr>
        <p:txBody>
          <a:bodyPr/>
          <a:lstStyle/>
          <a:p>
            <a:r>
              <a:rPr lang="en-CA" sz="2800" b="1" dirty="0" err="1" smtClean="0">
                <a:solidFill>
                  <a:schemeClr val="accent3"/>
                </a:solidFill>
              </a:rPr>
              <a:t>Phillipa</a:t>
            </a:r>
            <a:r>
              <a:rPr lang="en-CA" sz="2800" b="1" dirty="0" smtClean="0">
                <a:solidFill>
                  <a:schemeClr val="accent3"/>
                </a:solidFill>
              </a:rPr>
              <a:t> Gill</a:t>
            </a:r>
          </a:p>
          <a:p>
            <a:r>
              <a:rPr lang="en-CA" sz="2800" b="1" dirty="0" smtClean="0">
                <a:solidFill>
                  <a:schemeClr val="accent3"/>
                </a:solidFill>
              </a:rPr>
              <a:t>University of Toronto</a:t>
            </a:r>
          </a:p>
          <a:p>
            <a:endParaRPr lang="en-CA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580112" y="5110336"/>
            <a:ext cx="3344416" cy="1054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b="1" dirty="0" smtClean="0">
                <a:solidFill>
                  <a:schemeClr val="accent6"/>
                </a:solidFill>
              </a:rPr>
              <a:t>Sharon Goldberg </a:t>
            </a:r>
          </a:p>
          <a:p>
            <a:r>
              <a:rPr lang="en-CA" sz="2400" b="1" dirty="0" smtClean="0">
                <a:solidFill>
                  <a:schemeClr val="accent6"/>
                </a:solidFill>
              </a:rPr>
              <a:t>Boston University</a:t>
            </a:r>
            <a:endParaRPr lang="en-CA" sz="2800" b="1" dirty="0">
              <a:solidFill>
                <a:schemeClr val="accent6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5110336"/>
            <a:ext cx="5040560" cy="1415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b="1" dirty="0" smtClean="0">
                <a:solidFill>
                  <a:schemeClr val="accent6"/>
                </a:solidFill>
              </a:rPr>
              <a:t>Michael </a:t>
            </a:r>
            <a:r>
              <a:rPr lang="en-CA" sz="2400" b="1" dirty="0" err="1" smtClean="0">
                <a:solidFill>
                  <a:schemeClr val="accent6"/>
                </a:solidFill>
              </a:rPr>
              <a:t>Schapira</a:t>
            </a:r>
            <a:endParaRPr lang="en-CA" sz="2400" b="1" dirty="0" smtClean="0">
              <a:solidFill>
                <a:schemeClr val="accent6"/>
              </a:solidFill>
            </a:endParaRPr>
          </a:p>
          <a:p>
            <a:r>
              <a:rPr lang="en-CA" sz="2400" b="1" dirty="0">
                <a:solidFill>
                  <a:schemeClr val="accent6"/>
                </a:solidFill>
              </a:rPr>
              <a:t>Hebrew </a:t>
            </a:r>
            <a:r>
              <a:rPr lang="en-CA" sz="2400" b="1" dirty="0" smtClean="0">
                <a:solidFill>
                  <a:schemeClr val="accent6"/>
                </a:solidFill>
              </a:rPr>
              <a:t>University of Jerusalem  </a:t>
            </a:r>
          </a:p>
          <a:p>
            <a:r>
              <a:rPr lang="en-CA" sz="2400" b="1" dirty="0" smtClean="0">
                <a:solidFill>
                  <a:schemeClr val="accent6"/>
                </a:solidFill>
              </a:rPr>
              <a:t> &amp; Google NYC</a:t>
            </a:r>
            <a:endParaRPr lang="en-CA" sz="2400" b="1" dirty="0">
              <a:solidFill>
                <a:schemeClr val="accent6"/>
              </a:solidFill>
            </a:endParaRPr>
          </a:p>
        </p:txBody>
      </p:sp>
      <p:pic>
        <p:nvPicPr>
          <p:cNvPr id="8" name="Picture 3" descr="C:\Users\phillipa\AppData\Local\Microsoft\Windows\Temporary Internet Files\Content.IE5\EPGSUW7C\MC90044200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0648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4969" y="51414"/>
            <a:ext cx="21905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Columbia University</a:t>
            </a:r>
          </a:p>
          <a:p>
            <a:pPr algn="r"/>
            <a:r>
              <a:rPr lang="en-US" dirty="0" smtClean="0"/>
              <a:t>New York, NY</a:t>
            </a:r>
          </a:p>
          <a:p>
            <a:pPr algn="r"/>
            <a:r>
              <a:rPr lang="en-US" dirty="0" smtClean="0"/>
              <a:t>Nov. 17, 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95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73"/>
    </mc:Choice>
    <mc:Fallback xmlns="">
      <p:transition spd="slow" advTm="1627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To stop this attack, we need </a:t>
            </a:r>
            <a:r>
              <a:rPr lang="en-US" sz="3200" b="1" dirty="0" smtClean="0">
                <a:solidFill>
                  <a:schemeClr val="accent4"/>
                </a:solidFill>
              </a:rPr>
              <a:t>S*BGP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(e.g. </a:t>
            </a:r>
            <a:r>
              <a:rPr lang="en-US" sz="2800" dirty="0" smtClean="0">
                <a:solidFill>
                  <a:schemeClr val="accent4"/>
                </a:solidFill>
              </a:rPr>
              <a:t>S-BGP/</a:t>
            </a:r>
            <a:r>
              <a:rPr lang="en-US" sz="2800" dirty="0" err="1" smtClean="0">
                <a:solidFill>
                  <a:schemeClr val="accent4"/>
                </a:solidFill>
              </a:rPr>
              <a:t>soBGP</a:t>
            </a:r>
            <a:r>
              <a:rPr lang="en-US" sz="2800" dirty="0" smtClean="0">
                <a:solidFill>
                  <a:srgbClr val="000000"/>
                </a:solidFill>
              </a:rPr>
              <a:t>) (1)</a:t>
            </a:r>
          </a:p>
        </p:txBody>
      </p:sp>
      <p:sp>
        <p:nvSpPr>
          <p:cNvPr id="79" name="Cloud 78"/>
          <p:cNvSpPr/>
          <p:nvPr/>
        </p:nvSpPr>
        <p:spPr bwMode="auto">
          <a:xfrm>
            <a:off x="445792" y="3558913"/>
            <a:ext cx="2224108" cy="1394087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endParaRPr lang="en-US" sz="2200" b="1" dirty="0" smtClean="0">
              <a:latin typeface="+mj-lt"/>
            </a:endParaRP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China</a:t>
            </a: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Telecom </a:t>
            </a:r>
            <a:endParaRPr lang="en-US" sz="2200" b="1" dirty="0">
              <a:latin typeface="+mj-lt"/>
            </a:endParaRPr>
          </a:p>
        </p:txBody>
      </p:sp>
      <p:sp>
        <p:nvSpPr>
          <p:cNvPr id="80" name="Cloud 79"/>
          <p:cNvSpPr/>
          <p:nvPr/>
        </p:nvSpPr>
        <p:spPr bwMode="auto">
          <a:xfrm>
            <a:off x="2439147" y="2201811"/>
            <a:ext cx="1828800" cy="951131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ISP 1</a:t>
            </a:r>
            <a:endParaRPr lang="en-US" sz="2200" b="1" dirty="0">
              <a:latin typeface="+mj-lt"/>
            </a:endParaRPr>
          </a:p>
        </p:txBody>
      </p:sp>
      <p:sp>
        <p:nvSpPr>
          <p:cNvPr id="81" name="Cloud 80"/>
          <p:cNvSpPr/>
          <p:nvPr/>
        </p:nvSpPr>
        <p:spPr bwMode="auto">
          <a:xfrm>
            <a:off x="7239747" y="3668805"/>
            <a:ext cx="1752600" cy="952499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Verizon</a:t>
            </a: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Wireless</a:t>
            </a:r>
            <a:endParaRPr lang="en-US" sz="2200" b="1" dirty="0">
              <a:latin typeface="+mj-lt"/>
            </a:endParaRPr>
          </a:p>
        </p:txBody>
      </p:sp>
      <p:cxnSp>
        <p:nvCxnSpPr>
          <p:cNvPr id="82" name="Straight Connector 160"/>
          <p:cNvCxnSpPr>
            <a:cxnSpLocks noChangeShapeType="1"/>
            <a:endCxn id="80" idx="2"/>
          </p:cNvCxnSpPr>
          <p:nvPr/>
        </p:nvCxnSpPr>
        <p:spPr bwMode="auto">
          <a:xfrm flipV="1">
            <a:off x="1538689" y="2677377"/>
            <a:ext cx="906131" cy="958203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83" name="Straight Connector 160"/>
          <p:cNvCxnSpPr>
            <a:cxnSpLocks noChangeShapeType="1"/>
            <a:stCxn id="79" idx="0"/>
          </p:cNvCxnSpPr>
          <p:nvPr/>
        </p:nvCxnSpPr>
        <p:spPr bwMode="auto">
          <a:xfrm flipV="1">
            <a:off x="2668047" y="3382228"/>
            <a:ext cx="2209500" cy="873729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84" name="Straight Connector 160"/>
          <p:cNvCxnSpPr>
            <a:cxnSpLocks noChangeShapeType="1"/>
            <a:stCxn id="80" idx="0"/>
          </p:cNvCxnSpPr>
          <p:nvPr/>
        </p:nvCxnSpPr>
        <p:spPr bwMode="auto">
          <a:xfrm>
            <a:off x="4266423" y="2677377"/>
            <a:ext cx="801624" cy="475566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85" name="Cloud 84"/>
          <p:cNvSpPr/>
          <p:nvPr/>
        </p:nvSpPr>
        <p:spPr bwMode="auto">
          <a:xfrm>
            <a:off x="4877547" y="2886244"/>
            <a:ext cx="1828800" cy="991968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Level 3</a:t>
            </a:r>
            <a:endParaRPr lang="en-US" sz="2200" b="1" dirty="0">
              <a:latin typeface="+mj-lt"/>
            </a:endParaRPr>
          </a:p>
        </p:txBody>
      </p:sp>
      <p:cxnSp>
        <p:nvCxnSpPr>
          <p:cNvPr id="86" name="Straight Connector 160"/>
          <p:cNvCxnSpPr>
            <a:cxnSpLocks noChangeShapeType="1"/>
            <a:stCxn id="81" idx="2"/>
          </p:cNvCxnSpPr>
          <p:nvPr/>
        </p:nvCxnSpPr>
        <p:spPr bwMode="auto">
          <a:xfrm flipH="1" flipV="1">
            <a:off x="6477747" y="3668805"/>
            <a:ext cx="767436" cy="476250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/>
            <a:tailEnd type="stealth"/>
          </a:ln>
        </p:spPr>
      </p:cxnSp>
      <p:sp>
        <p:nvSpPr>
          <p:cNvPr id="183" name="Cloud 182"/>
          <p:cNvSpPr/>
          <p:nvPr/>
        </p:nvSpPr>
        <p:spPr bwMode="auto">
          <a:xfrm>
            <a:off x="7026480" y="4942778"/>
            <a:ext cx="1965120" cy="952499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22394</a:t>
            </a:r>
          </a:p>
        </p:txBody>
      </p:sp>
      <p:cxnSp>
        <p:nvCxnSpPr>
          <p:cNvPr id="184" name="Straight Connector 160"/>
          <p:cNvCxnSpPr>
            <a:cxnSpLocks noChangeShapeType="1"/>
            <a:endCxn id="183" idx="3"/>
          </p:cNvCxnSpPr>
          <p:nvPr/>
        </p:nvCxnSpPr>
        <p:spPr bwMode="auto">
          <a:xfrm flipH="1">
            <a:off x="8009040" y="4620290"/>
            <a:ext cx="107008" cy="376948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185" name="Line 151"/>
          <p:cNvSpPr>
            <a:spLocks noChangeShapeType="1"/>
          </p:cNvSpPr>
          <p:nvPr/>
        </p:nvSpPr>
        <p:spPr bwMode="auto">
          <a:xfrm flipV="1">
            <a:off x="7949078" y="4607695"/>
            <a:ext cx="191248" cy="484097"/>
          </a:xfrm>
          <a:prstGeom prst="line">
            <a:avLst/>
          </a:prstGeom>
          <a:noFill/>
          <a:ln w="127000">
            <a:solidFill>
              <a:schemeClr val="accent3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20" name="Group 189"/>
          <p:cNvGrpSpPr>
            <a:grpSpLocks/>
          </p:cNvGrpSpPr>
          <p:nvPr/>
        </p:nvGrpSpPr>
        <p:grpSpPr bwMode="auto">
          <a:xfrm>
            <a:off x="3290838" y="4114800"/>
            <a:ext cx="3567162" cy="1034143"/>
            <a:chOff x="4146885" y="5061857"/>
            <a:chExt cx="3092115" cy="1034143"/>
          </a:xfrm>
        </p:grpSpPr>
        <p:sp>
          <p:nvSpPr>
            <p:cNvPr id="121" name="AutoShape 149"/>
            <p:cNvSpPr>
              <a:spLocks noChangeArrowheads="1"/>
            </p:cNvSpPr>
            <p:nvPr/>
          </p:nvSpPr>
          <p:spPr bwMode="auto">
            <a:xfrm>
              <a:off x="4146885" y="5061857"/>
              <a:ext cx="3092115" cy="990600"/>
            </a:xfrm>
            <a:prstGeom prst="wedgeRoundRectCallout">
              <a:avLst>
                <a:gd name="adj1" fmla="val 61022"/>
                <a:gd name="adj2" fmla="val -47201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US" sz="1800" b="1" dirty="0"/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4191000" y="5181600"/>
              <a:ext cx="2133600" cy="304800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1800" b="1" dirty="0" smtClean="0">
                  <a:latin typeface="+mj-lt"/>
                </a:rPr>
                <a:t>VZW:     (22394, Prefix)</a:t>
              </a:r>
              <a:endParaRPr lang="en-US" sz="1800" b="1" dirty="0">
                <a:latin typeface="+mj-lt"/>
              </a:endParaRPr>
            </a:p>
          </p:txBody>
        </p:sp>
        <p:grpSp>
          <p:nvGrpSpPr>
            <p:cNvPr id="123" name="Group 106"/>
            <p:cNvGrpSpPr/>
            <p:nvPr/>
          </p:nvGrpSpPr>
          <p:grpSpPr>
            <a:xfrm rot="5400000" flipH="1">
              <a:off x="6286500" y="5295901"/>
              <a:ext cx="228600" cy="457199"/>
              <a:chOff x="6858000" y="5257800"/>
              <a:chExt cx="914400" cy="1600200"/>
            </a:xfrm>
            <a:solidFill>
              <a:srgbClr val="FFC000"/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32" name="Flowchart: Alternate Process 131"/>
              <p:cNvSpPr/>
              <p:nvPr/>
            </p:nvSpPr>
            <p:spPr bwMode="auto">
              <a:xfrm>
                <a:off x="6858000" y="5257800"/>
                <a:ext cx="914400" cy="609600"/>
              </a:xfrm>
              <a:prstGeom prst="flowChartAlternateProcess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 bwMode="auto">
              <a:xfrm>
                <a:off x="7086600" y="5791200"/>
                <a:ext cx="381000" cy="10668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7239000" y="60198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7239000" y="62484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 bwMode="auto">
              <a:xfrm>
                <a:off x="7239000" y="66294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24" name="Rectangle 123"/>
            <p:cNvSpPr/>
            <p:nvPr/>
          </p:nvSpPr>
          <p:spPr bwMode="auto">
            <a:xfrm>
              <a:off x="4191000" y="5638800"/>
              <a:ext cx="2743200" cy="304800"/>
            </a:xfrm>
            <a:prstGeom prst="rect">
              <a:avLst/>
            </a:prstGeom>
            <a:solidFill>
              <a:srgbClr val="9AE69A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1800" b="1" dirty="0" smtClean="0">
                  <a:latin typeface="+mj-lt"/>
                </a:rPr>
                <a:t>Level3:  (VZW, 22394, Prefix)</a:t>
              </a:r>
              <a:endParaRPr lang="en-US" sz="1800" b="1" dirty="0">
                <a:latin typeface="+mj-lt"/>
              </a:endParaRPr>
            </a:p>
          </p:txBody>
        </p:sp>
        <p:grpSp>
          <p:nvGrpSpPr>
            <p:cNvPr id="125" name="Group 106"/>
            <p:cNvGrpSpPr/>
            <p:nvPr/>
          </p:nvGrpSpPr>
          <p:grpSpPr>
            <a:xfrm rot="5400000" flipH="1">
              <a:off x="6896100" y="5753100"/>
              <a:ext cx="228600" cy="457199"/>
              <a:chOff x="6858000" y="5257800"/>
              <a:chExt cx="914400" cy="1600200"/>
            </a:xfrm>
            <a:solidFill>
              <a:srgbClr val="C00000"/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26" name="Flowchart: Alternate Process 125"/>
              <p:cNvSpPr/>
              <p:nvPr/>
            </p:nvSpPr>
            <p:spPr bwMode="auto">
              <a:xfrm>
                <a:off x="6858000" y="5257800"/>
                <a:ext cx="914400" cy="609600"/>
              </a:xfrm>
              <a:prstGeom prst="flowChartAlternateProcess">
                <a:avLst/>
              </a:prstGeom>
              <a:solidFill>
                <a:srgbClr val="9AE69A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7086600" y="5791200"/>
                <a:ext cx="381000" cy="1066800"/>
              </a:xfrm>
              <a:prstGeom prst="rect">
                <a:avLst/>
              </a:prstGeom>
              <a:solidFill>
                <a:srgbClr val="9AE69A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7239000" y="6019800"/>
                <a:ext cx="381000" cy="152400"/>
              </a:xfrm>
              <a:prstGeom prst="rect">
                <a:avLst/>
              </a:prstGeom>
              <a:solidFill>
                <a:srgbClr val="9AE69A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7239000" y="6248400"/>
                <a:ext cx="381000" cy="152400"/>
              </a:xfrm>
              <a:prstGeom prst="rect">
                <a:avLst/>
              </a:prstGeom>
              <a:solidFill>
                <a:srgbClr val="9AE69A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7239000" y="6629400"/>
                <a:ext cx="381000" cy="152400"/>
              </a:xfrm>
              <a:prstGeom prst="rect">
                <a:avLst/>
              </a:prstGeom>
              <a:solidFill>
                <a:srgbClr val="9AE69A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137" name="Group 189"/>
          <p:cNvGrpSpPr>
            <a:grpSpLocks/>
          </p:cNvGrpSpPr>
          <p:nvPr/>
        </p:nvGrpSpPr>
        <p:grpSpPr bwMode="auto">
          <a:xfrm>
            <a:off x="3499240" y="5410200"/>
            <a:ext cx="3053960" cy="576943"/>
            <a:chOff x="4146884" y="5061858"/>
            <a:chExt cx="2647257" cy="576943"/>
          </a:xfrm>
        </p:grpSpPr>
        <p:sp>
          <p:nvSpPr>
            <p:cNvPr id="138" name="AutoShape 149"/>
            <p:cNvSpPr>
              <a:spLocks noChangeArrowheads="1"/>
            </p:cNvSpPr>
            <p:nvPr/>
          </p:nvSpPr>
          <p:spPr bwMode="auto">
            <a:xfrm>
              <a:off x="4146884" y="5061858"/>
              <a:ext cx="2647257" cy="528620"/>
            </a:xfrm>
            <a:prstGeom prst="wedgeRoundRectCallout">
              <a:avLst>
                <a:gd name="adj1" fmla="val 93510"/>
                <a:gd name="adj2" fmla="val -112691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US" sz="1800" b="1" dirty="0"/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4191000" y="5181600"/>
              <a:ext cx="2133600" cy="304800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1800" b="1" dirty="0" smtClean="0">
                  <a:latin typeface="+mj-lt"/>
                </a:rPr>
                <a:t>VZW:     (22394, Prefix)</a:t>
              </a:r>
              <a:endParaRPr lang="en-US" sz="1800" b="1" dirty="0">
                <a:latin typeface="+mj-lt"/>
              </a:endParaRPr>
            </a:p>
          </p:txBody>
        </p:sp>
        <p:grpSp>
          <p:nvGrpSpPr>
            <p:cNvPr id="140" name="Group 106"/>
            <p:cNvGrpSpPr/>
            <p:nvPr/>
          </p:nvGrpSpPr>
          <p:grpSpPr>
            <a:xfrm rot="5400000" flipH="1">
              <a:off x="6286500" y="5295901"/>
              <a:ext cx="228600" cy="457199"/>
              <a:chOff x="6858000" y="5257800"/>
              <a:chExt cx="914400" cy="1600200"/>
            </a:xfrm>
            <a:solidFill>
              <a:srgbClr val="FFC000"/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58" name="Flowchart: Alternate Process 157"/>
              <p:cNvSpPr/>
              <p:nvPr/>
            </p:nvSpPr>
            <p:spPr bwMode="auto">
              <a:xfrm>
                <a:off x="6858000" y="5257800"/>
                <a:ext cx="914400" cy="609600"/>
              </a:xfrm>
              <a:prstGeom prst="flowChartAlternateProcess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7086600" y="5791200"/>
                <a:ext cx="381000" cy="10668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 bwMode="auto">
              <a:xfrm>
                <a:off x="7239000" y="60198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7239000" y="62484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7239000" y="66294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163" name="Group 162"/>
          <p:cNvGrpSpPr/>
          <p:nvPr/>
        </p:nvGrpSpPr>
        <p:grpSpPr>
          <a:xfrm>
            <a:off x="381000" y="6027003"/>
            <a:ext cx="8382000" cy="769441"/>
            <a:chOff x="239486" y="5867400"/>
            <a:chExt cx="8382000" cy="769441"/>
          </a:xfrm>
        </p:grpSpPr>
        <p:grpSp>
          <p:nvGrpSpPr>
            <p:cNvPr id="164" name="Group 54"/>
            <p:cNvGrpSpPr/>
            <p:nvPr/>
          </p:nvGrpSpPr>
          <p:grpSpPr>
            <a:xfrm>
              <a:off x="8305800" y="5943600"/>
              <a:ext cx="304800" cy="685800"/>
              <a:chOff x="6858000" y="5257800"/>
              <a:chExt cx="914400" cy="1600200"/>
            </a:xfrm>
            <a:solidFill>
              <a:srgbClr val="FFC000"/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66" name="Flowchart: Alternate Process 165"/>
              <p:cNvSpPr/>
              <p:nvPr/>
            </p:nvSpPr>
            <p:spPr bwMode="auto">
              <a:xfrm>
                <a:off x="6858000" y="5257800"/>
                <a:ext cx="914400" cy="609600"/>
              </a:xfrm>
              <a:prstGeom prst="flowChartAlternateProcess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7086600" y="5791200"/>
                <a:ext cx="381000" cy="10668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7239000" y="60198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7239000" y="62484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7239000" y="66294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65" name="Rectangle 164"/>
            <p:cNvSpPr/>
            <p:nvPr/>
          </p:nvSpPr>
          <p:spPr>
            <a:xfrm>
              <a:off x="239486" y="5867400"/>
              <a:ext cx="83820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defRPr/>
              </a:pPr>
              <a:r>
                <a:rPr lang="en-US" sz="2200" b="1" dirty="0" smtClean="0">
                  <a:solidFill>
                    <a:srgbClr val="660066"/>
                  </a:solidFill>
                </a:rPr>
                <a:t>Public Key Signature</a:t>
              </a:r>
              <a:r>
                <a:rPr lang="en-US" sz="2200" b="1" dirty="0" smtClean="0"/>
                <a:t>: </a:t>
              </a:r>
              <a:r>
                <a:rPr lang="en-US" sz="2200" dirty="0" smtClean="0"/>
                <a:t>Anyone with 22394’s public key can validate that the message was sent by 22394.</a:t>
              </a:r>
            </a:p>
          </p:txBody>
        </p:sp>
      </p:grpSp>
      <p:sp>
        <p:nvSpPr>
          <p:cNvPr id="171" name="Line 151"/>
          <p:cNvSpPr>
            <a:spLocks noChangeShapeType="1"/>
          </p:cNvSpPr>
          <p:nvPr/>
        </p:nvSpPr>
        <p:spPr bwMode="auto">
          <a:xfrm flipH="1" flipV="1">
            <a:off x="6452831" y="3623978"/>
            <a:ext cx="761999" cy="488641"/>
          </a:xfrm>
          <a:prstGeom prst="line">
            <a:avLst/>
          </a:prstGeom>
          <a:noFill/>
          <a:ln w="127000">
            <a:solidFill>
              <a:schemeClr val="accent3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16" name="Group 215"/>
          <p:cNvGrpSpPr/>
          <p:nvPr/>
        </p:nvGrpSpPr>
        <p:grpSpPr>
          <a:xfrm>
            <a:off x="609600" y="609600"/>
            <a:ext cx="8305800" cy="838200"/>
            <a:chOff x="838200" y="685800"/>
            <a:chExt cx="8305800" cy="838200"/>
          </a:xfrm>
        </p:grpSpPr>
        <p:sp>
          <p:nvSpPr>
            <p:cNvPr id="217" name="Rounded Rectangle 216"/>
            <p:cNvSpPr/>
            <p:nvPr/>
          </p:nvSpPr>
          <p:spPr bwMode="auto">
            <a:xfrm>
              <a:off x="838200" y="685800"/>
              <a:ext cx="7315200" cy="838200"/>
            </a:xfrm>
            <a:prstGeom prst="roundRect">
              <a:avLst/>
            </a:prstGeom>
            <a:noFill/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>
                <a:defRPr/>
              </a:pPr>
              <a:r>
                <a:rPr lang="en-US" sz="2200" b="1" dirty="0" smtClean="0"/>
                <a:t>S-BGP [1997]: </a:t>
              </a:r>
              <a:r>
                <a:rPr lang="en-US" sz="2200" dirty="0" smtClean="0"/>
                <a:t>RPKI + Cannot announce a path that was not announced to you.</a:t>
              </a:r>
              <a:endParaRPr lang="en-US" sz="2200" dirty="0"/>
            </a:p>
          </p:txBody>
        </p:sp>
        <p:sp>
          <p:nvSpPr>
            <p:cNvPr id="218" name="Can 217"/>
            <p:cNvSpPr/>
            <p:nvPr/>
          </p:nvSpPr>
          <p:spPr bwMode="auto">
            <a:xfrm>
              <a:off x="8382000" y="762000"/>
              <a:ext cx="762000" cy="685800"/>
            </a:xfrm>
            <a:prstGeom prst="can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153400" y="762001"/>
            <a:ext cx="381000" cy="990599"/>
            <a:chOff x="8763000" y="2133600"/>
            <a:chExt cx="381000" cy="990599"/>
          </a:xfrm>
        </p:grpSpPr>
        <p:grpSp>
          <p:nvGrpSpPr>
            <p:cNvPr id="48" name="Group 79"/>
            <p:cNvGrpSpPr/>
            <p:nvPr/>
          </p:nvGrpSpPr>
          <p:grpSpPr bwMode="auto">
            <a:xfrm>
              <a:off x="8763000" y="2438400"/>
              <a:ext cx="381000" cy="685799"/>
              <a:chOff x="6858000" y="5257797"/>
              <a:chExt cx="914400" cy="1600196"/>
            </a:xfrm>
            <a:solidFill>
              <a:srgbClr val="660066"/>
            </a:solidFill>
            <a:scene3d>
              <a:camera prst="isometricTopUp"/>
              <a:lightRig rig="balanced" dir="t">
                <a:rot lat="0" lon="0" rev="8700000"/>
              </a:lightRig>
            </a:scene3d>
          </p:grpSpPr>
          <p:sp>
            <p:nvSpPr>
              <p:cNvPr id="74" name="Flowchart: Alternate Process 73"/>
              <p:cNvSpPr/>
              <p:nvPr/>
            </p:nvSpPr>
            <p:spPr bwMode="auto">
              <a:xfrm>
                <a:off x="6858000" y="5257797"/>
                <a:ext cx="914400" cy="609599"/>
              </a:xfrm>
              <a:prstGeom prst="flowChartAlternateProcess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7086600" y="5791194"/>
                <a:ext cx="381000" cy="10667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7239000" y="6019788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7239000" y="6248387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7239000" y="6629401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9" name="Group 85"/>
            <p:cNvGrpSpPr/>
            <p:nvPr/>
          </p:nvGrpSpPr>
          <p:grpSpPr bwMode="auto">
            <a:xfrm>
              <a:off x="8763000" y="2362200"/>
              <a:ext cx="381000" cy="685800"/>
              <a:chOff x="6858000" y="5257800"/>
              <a:chExt cx="914400" cy="1600200"/>
            </a:xfrm>
            <a:solidFill>
              <a:srgbClr val="FFC000"/>
            </a:solidFill>
            <a:scene3d>
              <a:camera prst="isometricTopUp"/>
              <a:lightRig rig="balanced" dir="t">
                <a:rot lat="0" lon="0" rev="8700000"/>
              </a:lightRig>
            </a:scene3d>
          </p:grpSpPr>
          <p:sp>
            <p:nvSpPr>
              <p:cNvPr id="68" name="Flowchart: Alternate Process 67"/>
              <p:cNvSpPr/>
              <p:nvPr/>
            </p:nvSpPr>
            <p:spPr bwMode="auto">
              <a:xfrm>
                <a:off x="6858000" y="5257800"/>
                <a:ext cx="914400" cy="609600"/>
              </a:xfrm>
              <a:prstGeom prst="flowChartAlternateProcess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7086600" y="5791200"/>
                <a:ext cx="381000" cy="10668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7239000" y="60198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7239000" y="62484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7239000" y="66294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0" name="Group 79"/>
            <p:cNvGrpSpPr/>
            <p:nvPr/>
          </p:nvGrpSpPr>
          <p:grpSpPr bwMode="auto">
            <a:xfrm>
              <a:off x="8763000" y="2286000"/>
              <a:ext cx="381000" cy="685799"/>
              <a:chOff x="6858000" y="5257797"/>
              <a:chExt cx="914400" cy="1600196"/>
            </a:xfrm>
            <a:solidFill>
              <a:srgbClr val="FF3300"/>
            </a:solidFill>
            <a:scene3d>
              <a:camera prst="isometricTopUp"/>
              <a:lightRig rig="balanced" dir="t">
                <a:rot lat="0" lon="0" rev="8700000"/>
              </a:lightRig>
            </a:scene3d>
          </p:grpSpPr>
          <p:sp>
            <p:nvSpPr>
              <p:cNvPr id="63" name="Flowchart: Alternate Process 62"/>
              <p:cNvSpPr/>
              <p:nvPr/>
            </p:nvSpPr>
            <p:spPr bwMode="auto">
              <a:xfrm>
                <a:off x="6858000" y="5257797"/>
                <a:ext cx="914400" cy="609599"/>
              </a:xfrm>
              <a:prstGeom prst="flowChartAlternateProcess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7086600" y="5791194"/>
                <a:ext cx="381000" cy="10667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7239000" y="6019788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7239000" y="6248387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7239000" y="6629401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1" name="Group 79"/>
            <p:cNvGrpSpPr/>
            <p:nvPr/>
          </p:nvGrpSpPr>
          <p:grpSpPr bwMode="auto">
            <a:xfrm>
              <a:off x="8763000" y="2209799"/>
              <a:ext cx="381000" cy="685799"/>
              <a:chOff x="6858000" y="5257797"/>
              <a:chExt cx="914400" cy="1600196"/>
            </a:xfrm>
            <a:solidFill>
              <a:srgbClr val="9AE69A"/>
            </a:solidFill>
            <a:scene3d>
              <a:camera prst="isometricTopUp"/>
              <a:lightRig rig="balanced" dir="t">
                <a:rot lat="0" lon="0" rev="8700000"/>
              </a:lightRig>
            </a:scene3d>
          </p:grpSpPr>
          <p:sp>
            <p:nvSpPr>
              <p:cNvPr id="58" name="Flowchart: Alternate Process 57"/>
              <p:cNvSpPr/>
              <p:nvPr/>
            </p:nvSpPr>
            <p:spPr bwMode="auto">
              <a:xfrm>
                <a:off x="6858000" y="5257797"/>
                <a:ext cx="914400" cy="609599"/>
              </a:xfrm>
              <a:prstGeom prst="flowChartAlternateProcess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7086600" y="5791194"/>
                <a:ext cx="381000" cy="10667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7239000" y="6019788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7239000" y="6248387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7239000" y="6629401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2" name="Group 79"/>
            <p:cNvGrpSpPr/>
            <p:nvPr/>
          </p:nvGrpSpPr>
          <p:grpSpPr bwMode="auto">
            <a:xfrm>
              <a:off x="8763000" y="2133600"/>
              <a:ext cx="381000" cy="685799"/>
              <a:chOff x="6858000" y="5257797"/>
              <a:chExt cx="914400" cy="1600196"/>
            </a:xfrm>
            <a:solidFill>
              <a:srgbClr val="C00000"/>
            </a:solidFill>
            <a:scene3d>
              <a:camera prst="isometricTopUp"/>
              <a:lightRig rig="balanced" dir="t">
                <a:rot lat="0" lon="0" rev="8700000"/>
              </a:lightRig>
            </a:scene3d>
          </p:grpSpPr>
          <p:sp>
            <p:nvSpPr>
              <p:cNvPr id="53" name="Flowchart: Alternate Process 52"/>
              <p:cNvSpPr/>
              <p:nvPr/>
            </p:nvSpPr>
            <p:spPr bwMode="auto">
              <a:xfrm>
                <a:off x="6858000" y="5257797"/>
                <a:ext cx="914400" cy="609599"/>
              </a:xfrm>
              <a:prstGeom prst="flowChartAlternateProcess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7086600" y="5791194"/>
                <a:ext cx="381000" cy="10667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7239000" y="6019788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7239000" y="6248387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7239000" y="6629401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4551400" y="1045029"/>
            <a:ext cx="4564863" cy="1452055"/>
            <a:chOff x="4579136" y="1519745"/>
            <a:chExt cx="4564863" cy="1452055"/>
          </a:xfrm>
        </p:grpSpPr>
        <p:sp>
          <p:nvSpPr>
            <p:cNvPr id="201" name="AutoShape 149"/>
            <p:cNvSpPr>
              <a:spLocks noChangeArrowheads="1"/>
            </p:cNvSpPr>
            <p:nvPr/>
          </p:nvSpPr>
          <p:spPr bwMode="auto">
            <a:xfrm>
              <a:off x="4579136" y="1519745"/>
              <a:ext cx="4564863" cy="1452055"/>
            </a:xfrm>
            <a:prstGeom prst="wedgeRoundRectCallout">
              <a:avLst>
                <a:gd name="adj1" fmla="val -39311"/>
                <a:gd name="adj2" fmla="val 86271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US" sz="1800" b="1" dirty="0"/>
            </a:p>
          </p:txBody>
        </p:sp>
        <p:sp>
          <p:nvSpPr>
            <p:cNvPr id="202" name="Rectangle 201"/>
            <p:cNvSpPr/>
            <p:nvPr/>
          </p:nvSpPr>
          <p:spPr bwMode="auto">
            <a:xfrm>
              <a:off x="4685291" y="1611083"/>
              <a:ext cx="2706109" cy="304800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1800" b="1" dirty="0" smtClean="0">
                  <a:latin typeface="+mj-lt"/>
                </a:rPr>
                <a:t>VZW:     (22394, Prefix)</a:t>
              </a:r>
              <a:endParaRPr lang="en-US" sz="1800" b="1" dirty="0">
                <a:latin typeface="+mj-lt"/>
              </a:endParaRPr>
            </a:p>
          </p:txBody>
        </p:sp>
        <p:grpSp>
          <p:nvGrpSpPr>
            <p:cNvPr id="203" name="Group 106"/>
            <p:cNvGrpSpPr/>
            <p:nvPr/>
          </p:nvGrpSpPr>
          <p:grpSpPr bwMode="auto">
            <a:xfrm rot="5400000" flipH="1">
              <a:off x="7298568" y="1627716"/>
              <a:ext cx="228600" cy="652536"/>
              <a:chOff x="6858000" y="5257800"/>
              <a:chExt cx="914400" cy="1600200"/>
            </a:xfrm>
            <a:solidFill>
              <a:srgbClr val="FFC000"/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11" name="Flowchart: Alternate Process 210"/>
              <p:cNvSpPr/>
              <p:nvPr/>
            </p:nvSpPr>
            <p:spPr bwMode="auto">
              <a:xfrm>
                <a:off x="6858000" y="5257800"/>
                <a:ext cx="914400" cy="609600"/>
              </a:xfrm>
              <a:prstGeom prst="flowChartAlternateProcess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2" name="Rectangle 211"/>
              <p:cNvSpPr/>
              <p:nvPr/>
            </p:nvSpPr>
            <p:spPr bwMode="auto">
              <a:xfrm>
                <a:off x="7086600" y="5791200"/>
                <a:ext cx="381000" cy="10668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>
                <a:off x="7239000" y="60198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4" name="Rectangle 213"/>
              <p:cNvSpPr/>
              <p:nvPr/>
            </p:nvSpPr>
            <p:spPr bwMode="auto">
              <a:xfrm>
                <a:off x="7239000" y="62484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7239000" y="66294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04" name="Rectangle 203"/>
            <p:cNvSpPr/>
            <p:nvPr/>
          </p:nvSpPr>
          <p:spPr bwMode="auto">
            <a:xfrm>
              <a:off x="4685291" y="2068283"/>
              <a:ext cx="3323749" cy="304800"/>
            </a:xfrm>
            <a:prstGeom prst="rect">
              <a:avLst/>
            </a:prstGeom>
            <a:solidFill>
              <a:srgbClr val="9AE69A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1800" b="1" dirty="0" smtClean="0">
                  <a:latin typeface="+mj-lt"/>
                </a:rPr>
                <a:t>Level3:  (VZW, 22394, Prefix)</a:t>
              </a:r>
              <a:endParaRPr lang="en-US" sz="1800" b="1" dirty="0">
                <a:latin typeface="+mj-lt"/>
              </a:endParaRPr>
            </a:p>
          </p:txBody>
        </p:sp>
        <p:grpSp>
          <p:nvGrpSpPr>
            <p:cNvPr id="205" name="Group 106"/>
            <p:cNvGrpSpPr/>
            <p:nvPr/>
          </p:nvGrpSpPr>
          <p:grpSpPr bwMode="auto">
            <a:xfrm rot="5400000" flipH="1">
              <a:off x="7908168" y="2074032"/>
              <a:ext cx="228600" cy="652536"/>
              <a:chOff x="6858000" y="5257800"/>
              <a:chExt cx="914400" cy="1600200"/>
            </a:xfrm>
            <a:solidFill>
              <a:srgbClr val="C00000"/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06" name="Flowchart: Alternate Process 205"/>
              <p:cNvSpPr/>
              <p:nvPr/>
            </p:nvSpPr>
            <p:spPr bwMode="auto">
              <a:xfrm>
                <a:off x="6858000" y="5257800"/>
                <a:ext cx="914400" cy="609600"/>
              </a:xfrm>
              <a:prstGeom prst="flowChartAlternateProcess">
                <a:avLst/>
              </a:prstGeom>
              <a:solidFill>
                <a:srgbClr val="9AE69A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7086600" y="5791200"/>
                <a:ext cx="381000" cy="1066800"/>
              </a:xfrm>
              <a:prstGeom prst="rect">
                <a:avLst/>
              </a:prstGeom>
              <a:solidFill>
                <a:srgbClr val="9AE69A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>
                <a:off x="7239000" y="6019800"/>
                <a:ext cx="381000" cy="152400"/>
              </a:xfrm>
              <a:prstGeom prst="rect">
                <a:avLst/>
              </a:prstGeom>
              <a:solidFill>
                <a:srgbClr val="9AE69A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9" name="Rectangle 208"/>
              <p:cNvSpPr/>
              <p:nvPr/>
            </p:nvSpPr>
            <p:spPr bwMode="auto">
              <a:xfrm>
                <a:off x="7239000" y="6248400"/>
                <a:ext cx="381000" cy="152400"/>
              </a:xfrm>
              <a:prstGeom prst="rect">
                <a:avLst/>
              </a:prstGeom>
              <a:solidFill>
                <a:srgbClr val="9AE69A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0" name="Rectangle 209"/>
              <p:cNvSpPr/>
              <p:nvPr/>
            </p:nvSpPr>
            <p:spPr bwMode="auto">
              <a:xfrm>
                <a:off x="7239000" y="6629400"/>
                <a:ext cx="381000" cy="152400"/>
              </a:xfrm>
              <a:prstGeom prst="rect">
                <a:avLst/>
              </a:prstGeom>
              <a:solidFill>
                <a:srgbClr val="9AE69A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76" name="Rectangle 175"/>
            <p:cNvSpPr/>
            <p:nvPr/>
          </p:nvSpPr>
          <p:spPr bwMode="auto">
            <a:xfrm>
              <a:off x="4648200" y="2514600"/>
              <a:ext cx="4038600" cy="304800"/>
            </a:xfrm>
            <a:prstGeom prst="rect">
              <a:avLst/>
            </a:prstGeom>
            <a:solidFill>
              <a:srgbClr val="66006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1800" b="1" dirty="0" smtClean="0">
                  <a:latin typeface="+mj-lt"/>
                </a:rPr>
                <a:t>ISP 1:     (Level3, VZW, 22394, Prefix)</a:t>
              </a:r>
              <a:endParaRPr lang="en-US" sz="1800" b="1" dirty="0">
                <a:latin typeface="+mj-lt"/>
              </a:endParaRPr>
            </a:p>
          </p:txBody>
        </p:sp>
        <p:grpSp>
          <p:nvGrpSpPr>
            <p:cNvPr id="177" name="Group 106"/>
            <p:cNvGrpSpPr/>
            <p:nvPr/>
          </p:nvGrpSpPr>
          <p:grpSpPr bwMode="auto">
            <a:xfrm rot="5400000" flipH="1">
              <a:off x="8628034" y="2535890"/>
              <a:ext cx="228600" cy="586407"/>
              <a:chOff x="6858000" y="5257800"/>
              <a:chExt cx="914400" cy="1600200"/>
            </a:xfrm>
            <a:solidFill>
              <a:srgbClr val="C00000"/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90" name="Flowchart: Alternate Process 189"/>
              <p:cNvSpPr/>
              <p:nvPr/>
            </p:nvSpPr>
            <p:spPr bwMode="auto">
              <a:xfrm>
                <a:off x="6858000" y="5257800"/>
                <a:ext cx="914400" cy="609600"/>
              </a:xfrm>
              <a:prstGeom prst="flowChartAlternateProcess">
                <a:avLst/>
              </a:prstGeom>
              <a:solidFill>
                <a:srgbClr val="660066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1" name="Rectangle 190"/>
              <p:cNvSpPr/>
              <p:nvPr/>
            </p:nvSpPr>
            <p:spPr bwMode="auto">
              <a:xfrm>
                <a:off x="7086600" y="5791200"/>
                <a:ext cx="381000" cy="1066800"/>
              </a:xfrm>
              <a:prstGeom prst="rect">
                <a:avLst/>
              </a:prstGeom>
              <a:solidFill>
                <a:srgbClr val="660066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7239000" y="6019800"/>
                <a:ext cx="381000" cy="152400"/>
              </a:xfrm>
              <a:prstGeom prst="rect">
                <a:avLst/>
              </a:prstGeom>
              <a:solidFill>
                <a:srgbClr val="660066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7239000" y="6248400"/>
                <a:ext cx="381000" cy="152400"/>
              </a:xfrm>
              <a:prstGeom prst="rect">
                <a:avLst/>
              </a:prstGeom>
              <a:solidFill>
                <a:srgbClr val="660066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7239000" y="6629400"/>
                <a:ext cx="381000" cy="152400"/>
              </a:xfrm>
              <a:prstGeom prst="rect">
                <a:avLst/>
              </a:prstGeom>
              <a:solidFill>
                <a:srgbClr val="660066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219" name="Group 79"/>
          <p:cNvGrpSpPr/>
          <p:nvPr/>
        </p:nvGrpSpPr>
        <p:grpSpPr bwMode="auto">
          <a:xfrm>
            <a:off x="4888493" y="3352800"/>
            <a:ext cx="381000" cy="685799"/>
            <a:chOff x="6858000" y="5257797"/>
            <a:chExt cx="914400" cy="1600196"/>
          </a:xfrm>
          <a:solidFill>
            <a:srgbClr val="660066"/>
          </a:solidFill>
          <a:scene3d>
            <a:camera prst="isometricTopUp"/>
            <a:lightRig rig="balanced" dir="t">
              <a:rot lat="0" lon="0" rev="8700000"/>
            </a:lightRig>
          </a:scene3d>
        </p:grpSpPr>
        <p:sp>
          <p:nvSpPr>
            <p:cNvPr id="220" name="Flowchart: Alternate Process 219"/>
            <p:cNvSpPr/>
            <p:nvPr/>
          </p:nvSpPr>
          <p:spPr bwMode="auto">
            <a:xfrm>
              <a:off x="6858000" y="5257797"/>
              <a:ext cx="914400" cy="609599"/>
            </a:xfrm>
            <a:prstGeom prst="flowChartAlternateProcess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7086600" y="5791194"/>
              <a:ext cx="381000" cy="10667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7239000" y="6019788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7239000" y="6248387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4" name="Rectangle 223"/>
            <p:cNvSpPr/>
            <p:nvPr/>
          </p:nvSpPr>
          <p:spPr bwMode="auto">
            <a:xfrm>
              <a:off x="7239000" y="6629401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25" name="Group 85"/>
          <p:cNvGrpSpPr/>
          <p:nvPr/>
        </p:nvGrpSpPr>
        <p:grpSpPr bwMode="auto">
          <a:xfrm>
            <a:off x="7313568" y="5442853"/>
            <a:ext cx="381000" cy="685800"/>
            <a:chOff x="6858000" y="5257800"/>
            <a:chExt cx="914400" cy="1600200"/>
          </a:xfrm>
          <a:solidFill>
            <a:srgbClr val="FFC000"/>
          </a:solidFill>
          <a:scene3d>
            <a:camera prst="isometricTopUp"/>
            <a:lightRig rig="balanced" dir="t">
              <a:rot lat="0" lon="0" rev="8700000"/>
            </a:lightRig>
          </a:scene3d>
        </p:grpSpPr>
        <p:sp>
          <p:nvSpPr>
            <p:cNvPr id="226" name="Flowchart: Alternate Process 225"/>
            <p:cNvSpPr/>
            <p:nvPr/>
          </p:nvSpPr>
          <p:spPr bwMode="auto">
            <a:xfrm>
              <a:off x="6858000" y="5257800"/>
              <a:ext cx="914400" cy="609600"/>
            </a:xfrm>
            <a:prstGeom prst="flowChartAlternateProcess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7" name="Rectangle 226"/>
            <p:cNvSpPr/>
            <p:nvPr/>
          </p:nvSpPr>
          <p:spPr bwMode="auto">
            <a:xfrm>
              <a:off x="7086600" y="5791200"/>
              <a:ext cx="381000" cy="10668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8" name="Rectangle 227"/>
            <p:cNvSpPr/>
            <p:nvPr/>
          </p:nvSpPr>
          <p:spPr bwMode="auto">
            <a:xfrm>
              <a:off x="7239000" y="6019800"/>
              <a:ext cx="381000" cy="1524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9" name="Rectangle 228"/>
            <p:cNvSpPr/>
            <p:nvPr/>
          </p:nvSpPr>
          <p:spPr bwMode="auto">
            <a:xfrm>
              <a:off x="7239000" y="6248400"/>
              <a:ext cx="381000" cy="1524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0" name="Rectangle 229"/>
            <p:cNvSpPr/>
            <p:nvPr/>
          </p:nvSpPr>
          <p:spPr bwMode="auto">
            <a:xfrm>
              <a:off x="7239000" y="6629400"/>
              <a:ext cx="381000" cy="1524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1" name="Group 79"/>
          <p:cNvGrpSpPr/>
          <p:nvPr/>
        </p:nvGrpSpPr>
        <p:grpSpPr bwMode="auto">
          <a:xfrm>
            <a:off x="2514600" y="2667000"/>
            <a:ext cx="381000" cy="685799"/>
            <a:chOff x="6858000" y="5257797"/>
            <a:chExt cx="914400" cy="1600196"/>
          </a:xfrm>
          <a:solidFill>
            <a:srgbClr val="FF3300"/>
          </a:solidFill>
          <a:scene3d>
            <a:camera prst="isometricTopUp"/>
            <a:lightRig rig="balanced" dir="t">
              <a:rot lat="0" lon="0" rev="8700000"/>
            </a:lightRig>
          </a:scene3d>
        </p:grpSpPr>
        <p:sp>
          <p:nvSpPr>
            <p:cNvPr id="232" name="Flowchart: Alternate Process 231"/>
            <p:cNvSpPr/>
            <p:nvPr/>
          </p:nvSpPr>
          <p:spPr bwMode="auto">
            <a:xfrm>
              <a:off x="6858000" y="5257797"/>
              <a:ext cx="914400" cy="609599"/>
            </a:xfrm>
            <a:prstGeom prst="flowChartAlternateProcess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3" name="Rectangle 232"/>
            <p:cNvSpPr/>
            <p:nvPr/>
          </p:nvSpPr>
          <p:spPr bwMode="auto">
            <a:xfrm>
              <a:off x="7086600" y="5791194"/>
              <a:ext cx="381000" cy="10667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4" name="Rectangle 233"/>
            <p:cNvSpPr/>
            <p:nvPr/>
          </p:nvSpPr>
          <p:spPr bwMode="auto">
            <a:xfrm>
              <a:off x="7239000" y="6019788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" name="Rectangle 234"/>
            <p:cNvSpPr/>
            <p:nvPr/>
          </p:nvSpPr>
          <p:spPr bwMode="auto">
            <a:xfrm>
              <a:off x="7239000" y="6248387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7239000" y="6629401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7" name="Group 79"/>
          <p:cNvGrpSpPr/>
          <p:nvPr/>
        </p:nvGrpSpPr>
        <p:grpSpPr bwMode="auto">
          <a:xfrm>
            <a:off x="7247347" y="4158343"/>
            <a:ext cx="381000" cy="685799"/>
            <a:chOff x="6858000" y="5257797"/>
            <a:chExt cx="914400" cy="1600196"/>
          </a:xfrm>
          <a:solidFill>
            <a:srgbClr val="9AE69A"/>
          </a:solidFill>
          <a:scene3d>
            <a:camera prst="isometricTopUp"/>
            <a:lightRig rig="balanced" dir="t">
              <a:rot lat="0" lon="0" rev="8700000"/>
            </a:lightRig>
          </a:scene3d>
        </p:grpSpPr>
        <p:sp>
          <p:nvSpPr>
            <p:cNvPr id="238" name="Flowchart: Alternate Process 237"/>
            <p:cNvSpPr/>
            <p:nvPr/>
          </p:nvSpPr>
          <p:spPr bwMode="auto">
            <a:xfrm>
              <a:off x="6858000" y="5257797"/>
              <a:ext cx="914400" cy="609599"/>
            </a:xfrm>
            <a:prstGeom prst="flowChartAlternateProcess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9" name="Rectangle 238"/>
            <p:cNvSpPr/>
            <p:nvPr/>
          </p:nvSpPr>
          <p:spPr bwMode="auto">
            <a:xfrm>
              <a:off x="7086600" y="5791194"/>
              <a:ext cx="381000" cy="10667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0" name="Rectangle 239"/>
            <p:cNvSpPr/>
            <p:nvPr/>
          </p:nvSpPr>
          <p:spPr bwMode="auto">
            <a:xfrm>
              <a:off x="7239000" y="6019788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1" name="Rectangle 240"/>
            <p:cNvSpPr/>
            <p:nvPr/>
          </p:nvSpPr>
          <p:spPr bwMode="auto">
            <a:xfrm>
              <a:off x="7239000" y="6248387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2" name="Rectangle 241"/>
            <p:cNvSpPr/>
            <p:nvPr/>
          </p:nvSpPr>
          <p:spPr bwMode="auto">
            <a:xfrm>
              <a:off x="7239000" y="6629401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10" name="Line 151"/>
          <p:cNvSpPr>
            <a:spLocks noChangeShapeType="1"/>
          </p:cNvSpPr>
          <p:nvPr/>
        </p:nvSpPr>
        <p:spPr bwMode="auto">
          <a:xfrm flipH="1" flipV="1">
            <a:off x="4274319" y="2688706"/>
            <a:ext cx="800100" cy="479102"/>
          </a:xfrm>
          <a:prstGeom prst="line">
            <a:avLst/>
          </a:prstGeom>
          <a:noFill/>
          <a:ln w="127000">
            <a:solidFill>
              <a:schemeClr val="accent3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313" name="Group 79"/>
          <p:cNvGrpSpPr/>
          <p:nvPr/>
        </p:nvGrpSpPr>
        <p:grpSpPr bwMode="auto">
          <a:xfrm>
            <a:off x="475728" y="4419600"/>
            <a:ext cx="381000" cy="685799"/>
            <a:chOff x="6858000" y="5257797"/>
            <a:chExt cx="914400" cy="1600196"/>
          </a:xfrm>
          <a:solidFill>
            <a:srgbClr val="C00000"/>
          </a:solidFill>
          <a:scene3d>
            <a:camera prst="isometricTopUp"/>
            <a:lightRig rig="balanced" dir="t">
              <a:rot lat="0" lon="0" rev="8700000"/>
            </a:lightRig>
          </a:scene3d>
        </p:grpSpPr>
        <p:sp>
          <p:nvSpPr>
            <p:cNvPr id="314" name="Flowchart: Alternate Process 313"/>
            <p:cNvSpPr/>
            <p:nvPr/>
          </p:nvSpPr>
          <p:spPr bwMode="auto">
            <a:xfrm>
              <a:off x="6858000" y="5257797"/>
              <a:ext cx="914400" cy="609599"/>
            </a:xfrm>
            <a:prstGeom prst="flowChartAlternateProcess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5" name="Rectangle 314"/>
            <p:cNvSpPr/>
            <p:nvPr/>
          </p:nvSpPr>
          <p:spPr bwMode="auto">
            <a:xfrm>
              <a:off x="7086600" y="5791194"/>
              <a:ext cx="381000" cy="10667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6" name="Rectangle 315"/>
            <p:cNvSpPr/>
            <p:nvPr/>
          </p:nvSpPr>
          <p:spPr bwMode="auto">
            <a:xfrm>
              <a:off x="7239000" y="6019788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7" name="Rectangle 316"/>
            <p:cNvSpPr/>
            <p:nvPr/>
          </p:nvSpPr>
          <p:spPr bwMode="auto">
            <a:xfrm>
              <a:off x="7239000" y="6248387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8" name="Rectangle 317"/>
            <p:cNvSpPr/>
            <p:nvPr/>
          </p:nvSpPr>
          <p:spPr bwMode="auto">
            <a:xfrm>
              <a:off x="7239000" y="6629401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48377060"/>
      </p:ext>
    </p:extLst>
  </p:cSld>
  <p:clrMapOvr>
    <a:masterClrMapping/>
  </p:clrMapOvr>
  <p:transition advTm="1433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3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To stop this attack, we need </a:t>
            </a:r>
            <a:r>
              <a:rPr lang="en-US" sz="3200" b="1" dirty="0" smtClean="0">
                <a:solidFill>
                  <a:schemeClr val="accent4"/>
                </a:solidFill>
              </a:rPr>
              <a:t>S*BGP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(e.g. </a:t>
            </a:r>
            <a:r>
              <a:rPr lang="en-US" sz="2800" dirty="0" smtClean="0">
                <a:solidFill>
                  <a:schemeClr val="accent4"/>
                </a:solidFill>
              </a:rPr>
              <a:t>S-BGP/</a:t>
            </a:r>
            <a:r>
              <a:rPr lang="en-US" sz="2800" dirty="0" err="1" smtClean="0">
                <a:solidFill>
                  <a:schemeClr val="accent4"/>
                </a:solidFill>
              </a:rPr>
              <a:t>soBGP</a:t>
            </a:r>
            <a:r>
              <a:rPr lang="en-US" sz="2800" dirty="0" smtClean="0">
                <a:solidFill>
                  <a:srgbClr val="000000"/>
                </a:solidFill>
              </a:rPr>
              <a:t>) (2)</a:t>
            </a:r>
          </a:p>
        </p:txBody>
      </p:sp>
      <p:sp>
        <p:nvSpPr>
          <p:cNvPr id="79" name="Cloud 78"/>
          <p:cNvSpPr/>
          <p:nvPr/>
        </p:nvSpPr>
        <p:spPr bwMode="auto">
          <a:xfrm>
            <a:off x="445792" y="3558913"/>
            <a:ext cx="2224108" cy="1394087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endParaRPr lang="en-US" sz="2200" b="1" dirty="0" smtClean="0">
              <a:latin typeface="+mj-lt"/>
            </a:endParaRP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China</a:t>
            </a: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Telecom </a:t>
            </a:r>
            <a:endParaRPr lang="en-US" sz="2200" b="1" dirty="0">
              <a:latin typeface="+mj-lt"/>
            </a:endParaRPr>
          </a:p>
        </p:txBody>
      </p:sp>
      <p:sp>
        <p:nvSpPr>
          <p:cNvPr id="80" name="Cloud 79"/>
          <p:cNvSpPr/>
          <p:nvPr/>
        </p:nvSpPr>
        <p:spPr bwMode="auto">
          <a:xfrm>
            <a:off x="2439147" y="2201811"/>
            <a:ext cx="1828800" cy="951131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ISP 1</a:t>
            </a:r>
            <a:endParaRPr lang="en-US" sz="2200" b="1" dirty="0">
              <a:latin typeface="+mj-lt"/>
            </a:endParaRPr>
          </a:p>
        </p:txBody>
      </p:sp>
      <p:sp>
        <p:nvSpPr>
          <p:cNvPr id="81" name="Cloud 80"/>
          <p:cNvSpPr/>
          <p:nvPr/>
        </p:nvSpPr>
        <p:spPr bwMode="auto">
          <a:xfrm>
            <a:off x="7239747" y="3668805"/>
            <a:ext cx="1752600" cy="952499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Verizon</a:t>
            </a: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Wireless</a:t>
            </a:r>
            <a:endParaRPr lang="en-US" sz="2200" b="1" dirty="0">
              <a:latin typeface="+mj-lt"/>
            </a:endParaRPr>
          </a:p>
        </p:txBody>
      </p:sp>
      <p:cxnSp>
        <p:nvCxnSpPr>
          <p:cNvPr id="82" name="Straight Connector 160"/>
          <p:cNvCxnSpPr>
            <a:cxnSpLocks noChangeShapeType="1"/>
            <a:endCxn id="80" idx="2"/>
          </p:cNvCxnSpPr>
          <p:nvPr/>
        </p:nvCxnSpPr>
        <p:spPr bwMode="auto">
          <a:xfrm flipV="1">
            <a:off x="1538689" y="2677377"/>
            <a:ext cx="906131" cy="958203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83" name="Straight Connector 160"/>
          <p:cNvCxnSpPr>
            <a:cxnSpLocks noChangeShapeType="1"/>
            <a:stCxn id="79" idx="0"/>
          </p:cNvCxnSpPr>
          <p:nvPr/>
        </p:nvCxnSpPr>
        <p:spPr bwMode="auto">
          <a:xfrm flipV="1">
            <a:off x="2668047" y="3382228"/>
            <a:ext cx="2209500" cy="873729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84" name="Straight Connector 160"/>
          <p:cNvCxnSpPr>
            <a:cxnSpLocks noChangeShapeType="1"/>
            <a:stCxn id="80" idx="0"/>
          </p:cNvCxnSpPr>
          <p:nvPr/>
        </p:nvCxnSpPr>
        <p:spPr bwMode="auto">
          <a:xfrm>
            <a:off x="4266423" y="2677377"/>
            <a:ext cx="801624" cy="475566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85" name="Cloud 84"/>
          <p:cNvSpPr/>
          <p:nvPr/>
        </p:nvSpPr>
        <p:spPr bwMode="auto">
          <a:xfrm>
            <a:off x="4877547" y="2886244"/>
            <a:ext cx="1828800" cy="991968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Level 3</a:t>
            </a:r>
            <a:endParaRPr lang="en-US" sz="2200" b="1" dirty="0">
              <a:latin typeface="+mj-lt"/>
            </a:endParaRPr>
          </a:p>
        </p:txBody>
      </p:sp>
      <p:cxnSp>
        <p:nvCxnSpPr>
          <p:cNvPr id="86" name="Straight Connector 160"/>
          <p:cNvCxnSpPr>
            <a:cxnSpLocks noChangeShapeType="1"/>
            <a:stCxn id="81" idx="2"/>
          </p:cNvCxnSpPr>
          <p:nvPr/>
        </p:nvCxnSpPr>
        <p:spPr bwMode="auto">
          <a:xfrm flipH="1" flipV="1">
            <a:off x="6477747" y="3668805"/>
            <a:ext cx="767436" cy="476250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/>
            <a:tailEnd type="stealth"/>
          </a:ln>
        </p:spPr>
      </p:cxnSp>
      <p:sp>
        <p:nvSpPr>
          <p:cNvPr id="183" name="Cloud 182"/>
          <p:cNvSpPr/>
          <p:nvPr/>
        </p:nvSpPr>
        <p:spPr bwMode="auto">
          <a:xfrm>
            <a:off x="7026480" y="4942778"/>
            <a:ext cx="1965120" cy="952499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22394</a:t>
            </a:r>
          </a:p>
        </p:txBody>
      </p:sp>
      <p:cxnSp>
        <p:nvCxnSpPr>
          <p:cNvPr id="184" name="Straight Connector 160"/>
          <p:cNvCxnSpPr>
            <a:cxnSpLocks noChangeShapeType="1"/>
            <a:endCxn id="183" idx="3"/>
          </p:cNvCxnSpPr>
          <p:nvPr/>
        </p:nvCxnSpPr>
        <p:spPr bwMode="auto">
          <a:xfrm flipH="1">
            <a:off x="8009040" y="4620290"/>
            <a:ext cx="107008" cy="376948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185" name="Line 151"/>
          <p:cNvSpPr>
            <a:spLocks noChangeShapeType="1"/>
          </p:cNvSpPr>
          <p:nvPr/>
        </p:nvSpPr>
        <p:spPr bwMode="auto">
          <a:xfrm flipV="1">
            <a:off x="7966920" y="4620290"/>
            <a:ext cx="191248" cy="484097"/>
          </a:xfrm>
          <a:prstGeom prst="line">
            <a:avLst/>
          </a:prstGeom>
          <a:noFill/>
          <a:ln w="127000">
            <a:solidFill>
              <a:schemeClr val="accent3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1" name="Line 151"/>
          <p:cNvSpPr>
            <a:spLocks noChangeShapeType="1"/>
          </p:cNvSpPr>
          <p:nvPr/>
        </p:nvSpPr>
        <p:spPr bwMode="auto">
          <a:xfrm flipH="1" flipV="1">
            <a:off x="6477747" y="3607005"/>
            <a:ext cx="761999" cy="488641"/>
          </a:xfrm>
          <a:prstGeom prst="line">
            <a:avLst/>
          </a:prstGeom>
          <a:noFill/>
          <a:ln w="127000">
            <a:solidFill>
              <a:schemeClr val="accent3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8" name="Can 217"/>
          <p:cNvSpPr/>
          <p:nvPr/>
        </p:nvSpPr>
        <p:spPr bwMode="auto">
          <a:xfrm>
            <a:off x="8153400" y="685800"/>
            <a:ext cx="762000" cy="685800"/>
          </a:xfrm>
          <a:prstGeom prst="can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153400" y="762001"/>
            <a:ext cx="381000" cy="990599"/>
            <a:chOff x="8763000" y="2133600"/>
            <a:chExt cx="381000" cy="990599"/>
          </a:xfrm>
        </p:grpSpPr>
        <p:grpSp>
          <p:nvGrpSpPr>
            <p:cNvPr id="48" name="Group 79"/>
            <p:cNvGrpSpPr/>
            <p:nvPr/>
          </p:nvGrpSpPr>
          <p:grpSpPr bwMode="auto">
            <a:xfrm>
              <a:off x="8763000" y="2438400"/>
              <a:ext cx="381000" cy="685799"/>
              <a:chOff x="6858000" y="5257797"/>
              <a:chExt cx="914400" cy="1600196"/>
            </a:xfrm>
            <a:solidFill>
              <a:srgbClr val="660066"/>
            </a:solidFill>
            <a:scene3d>
              <a:camera prst="isometricTopUp"/>
              <a:lightRig rig="balanced" dir="t">
                <a:rot lat="0" lon="0" rev="8700000"/>
              </a:lightRig>
            </a:scene3d>
          </p:grpSpPr>
          <p:sp>
            <p:nvSpPr>
              <p:cNvPr id="74" name="Flowchart: Alternate Process 73"/>
              <p:cNvSpPr/>
              <p:nvPr/>
            </p:nvSpPr>
            <p:spPr bwMode="auto">
              <a:xfrm>
                <a:off x="6858000" y="5257797"/>
                <a:ext cx="914400" cy="609599"/>
              </a:xfrm>
              <a:prstGeom prst="flowChartAlternateProcess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7086600" y="5791194"/>
                <a:ext cx="381000" cy="10667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7239000" y="6019788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7239000" y="6248387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7239000" y="6629401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9" name="Group 85"/>
            <p:cNvGrpSpPr/>
            <p:nvPr/>
          </p:nvGrpSpPr>
          <p:grpSpPr bwMode="auto">
            <a:xfrm>
              <a:off x="8763000" y="2362200"/>
              <a:ext cx="381000" cy="685800"/>
              <a:chOff x="6858000" y="5257800"/>
              <a:chExt cx="914400" cy="1600200"/>
            </a:xfrm>
            <a:solidFill>
              <a:srgbClr val="FFC000"/>
            </a:solidFill>
            <a:scene3d>
              <a:camera prst="isometricTopUp"/>
              <a:lightRig rig="balanced" dir="t">
                <a:rot lat="0" lon="0" rev="8700000"/>
              </a:lightRig>
            </a:scene3d>
          </p:grpSpPr>
          <p:sp>
            <p:nvSpPr>
              <p:cNvPr id="68" name="Flowchart: Alternate Process 67"/>
              <p:cNvSpPr/>
              <p:nvPr/>
            </p:nvSpPr>
            <p:spPr bwMode="auto">
              <a:xfrm>
                <a:off x="6858000" y="5257800"/>
                <a:ext cx="914400" cy="609600"/>
              </a:xfrm>
              <a:prstGeom prst="flowChartAlternateProcess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7086600" y="5791200"/>
                <a:ext cx="381000" cy="10668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7239000" y="60198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7239000" y="62484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7239000" y="66294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0" name="Group 79"/>
            <p:cNvGrpSpPr/>
            <p:nvPr/>
          </p:nvGrpSpPr>
          <p:grpSpPr bwMode="auto">
            <a:xfrm>
              <a:off x="8763000" y="2286000"/>
              <a:ext cx="381000" cy="685799"/>
              <a:chOff x="6858000" y="5257797"/>
              <a:chExt cx="914400" cy="1600196"/>
            </a:xfrm>
            <a:solidFill>
              <a:srgbClr val="FF3300"/>
            </a:solidFill>
            <a:scene3d>
              <a:camera prst="isometricTopUp"/>
              <a:lightRig rig="balanced" dir="t">
                <a:rot lat="0" lon="0" rev="8700000"/>
              </a:lightRig>
            </a:scene3d>
          </p:grpSpPr>
          <p:sp>
            <p:nvSpPr>
              <p:cNvPr id="63" name="Flowchart: Alternate Process 62"/>
              <p:cNvSpPr/>
              <p:nvPr/>
            </p:nvSpPr>
            <p:spPr bwMode="auto">
              <a:xfrm>
                <a:off x="6858000" y="5257797"/>
                <a:ext cx="914400" cy="609599"/>
              </a:xfrm>
              <a:prstGeom prst="flowChartAlternateProcess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7086600" y="5791194"/>
                <a:ext cx="381000" cy="10667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7239000" y="6019788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7239000" y="6248387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7239000" y="6629401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1" name="Group 79"/>
            <p:cNvGrpSpPr/>
            <p:nvPr/>
          </p:nvGrpSpPr>
          <p:grpSpPr bwMode="auto">
            <a:xfrm>
              <a:off x="8763000" y="2209799"/>
              <a:ext cx="381000" cy="685799"/>
              <a:chOff x="6858000" y="5257797"/>
              <a:chExt cx="914400" cy="1600196"/>
            </a:xfrm>
            <a:solidFill>
              <a:srgbClr val="9AE69A"/>
            </a:solidFill>
            <a:scene3d>
              <a:camera prst="isometricTopUp"/>
              <a:lightRig rig="balanced" dir="t">
                <a:rot lat="0" lon="0" rev="8700000"/>
              </a:lightRig>
            </a:scene3d>
          </p:grpSpPr>
          <p:sp>
            <p:nvSpPr>
              <p:cNvPr id="58" name="Flowchart: Alternate Process 57"/>
              <p:cNvSpPr/>
              <p:nvPr/>
            </p:nvSpPr>
            <p:spPr bwMode="auto">
              <a:xfrm>
                <a:off x="6858000" y="5257797"/>
                <a:ext cx="914400" cy="609599"/>
              </a:xfrm>
              <a:prstGeom prst="flowChartAlternateProcess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7086600" y="5791194"/>
                <a:ext cx="381000" cy="10667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7239000" y="6019788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7239000" y="6248387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7239000" y="6629401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2" name="Group 79"/>
            <p:cNvGrpSpPr/>
            <p:nvPr/>
          </p:nvGrpSpPr>
          <p:grpSpPr bwMode="auto">
            <a:xfrm>
              <a:off x="8763000" y="2133600"/>
              <a:ext cx="381000" cy="685799"/>
              <a:chOff x="6858000" y="5257797"/>
              <a:chExt cx="914400" cy="1600196"/>
            </a:xfrm>
            <a:solidFill>
              <a:srgbClr val="C00000"/>
            </a:solidFill>
            <a:scene3d>
              <a:camera prst="isometricTopUp"/>
              <a:lightRig rig="balanced" dir="t">
                <a:rot lat="0" lon="0" rev="8700000"/>
              </a:lightRig>
            </a:scene3d>
          </p:grpSpPr>
          <p:sp>
            <p:nvSpPr>
              <p:cNvPr id="53" name="Flowchart: Alternate Process 52"/>
              <p:cNvSpPr/>
              <p:nvPr/>
            </p:nvSpPr>
            <p:spPr bwMode="auto">
              <a:xfrm>
                <a:off x="6858000" y="5257797"/>
                <a:ext cx="914400" cy="609599"/>
              </a:xfrm>
              <a:prstGeom prst="flowChartAlternateProcess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7086600" y="5791194"/>
                <a:ext cx="381000" cy="10667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7239000" y="6019788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7239000" y="6248387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7239000" y="6629401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4551400" y="1045029"/>
            <a:ext cx="4564863" cy="1452055"/>
            <a:chOff x="4579136" y="1519745"/>
            <a:chExt cx="4564863" cy="1452055"/>
          </a:xfrm>
        </p:grpSpPr>
        <p:sp>
          <p:nvSpPr>
            <p:cNvPr id="201" name="AutoShape 149"/>
            <p:cNvSpPr>
              <a:spLocks noChangeArrowheads="1"/>
            </p:cNvSpPr>
            <p:nvPr/>
          </p:nvSpPr>
          <p:spPr bwMode="auto">
            <a:xfrm>
              <a:off x="4579136" y="1519745"/>
              <a:ext cx="4564863" cy="1452055"/>
            </a:xfrm>
            <a:prstGeom prst="wedgeRoundRectCallout">
              <a:avLst>
                <a:gd name="adj1" fmla="val -39311"/>
                <a:gd name="adj2" fmla="val 86271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US" sz="1800" b="1" dirty="0"/>
            </a:p>
          </p:txBody>
        </p:sp>
        <p:sp>
          <p:nvSpPr>
            <p:cNvPr id="202" name="Rectangle 201"/>
            <p:cNvSpPr/>
            <p:nvPr/>
          </p:nvSpPr>
          <p:spPr bwMode="auto">
            <a:xfrm>
              <a:off x="4685291" y="1611083"/>
              <a:ext cx="2706109" cy="304800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1800" b="1" dirty="0" smtClean="0">
                  <a:latin typeface="+mj-lt"/>
                </a:rPr>
                <a:t>VZW:     (22394, Prefix)</a:t>
              </a:r>
              <a:endParaRPr lang="en-US" sz="1800" b="1" dirty="0">
                <a:latin typeface="+mj-lt"/>
              </a:endParaRPr>
            </a:p>
          </p:txBody>
        </p:sp>
        <p:grpSp>
          <p:nvGrpSpPr>
            <p:cNvPr id="203" name="Group 106"/>
            <p:cNvGrpSpPr/>
            <p:nvPr/>
          </p:nvGrpSpPr>
          <p:grpSpPr bwMode="auto">
            <a:xfrm rot="5400000" flipH="1">
              <a:off x="7298568" y="1627716"/>
              <a:ext cx="228600" cy="652536"/>
              <a:chOff x="6858000" y="5257800"/>
              <a:chExt cx="914400" cy="1600200"/>
            </a:xfrm>
            <a:solidFill>
              <a:srgbClr val="FFC000"/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11" name="Flowchart: Alternate Process 210"/>
              <p:cNvSpPr/>
              <p:nvPr/>
            </p:nvSpPr>
            <p:spPr bwMode="auto">
              <a:xfrm>
                <a:off x="6858000" y="5257800"/>
                <a:ext cx="914400" cy="609600"/>
              </a:xfrm>
              <a:prstGeom prst="flowChartAlternateProcess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2" name="Rectangle 211"/>
              <p:cNvSpPr/>
              <p:nvPr/>
            </p:nvSpPr>
            <p:spPr bwMode="auto">
              <a:xfrm>
                <a:off x="7086600" y="5791200"/>
                <a:ext cx="381000" cy="10668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>
                <a:off x="7239000" y="60198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4" name="Rectangle 213"/>
              <p:cNvSpPr/>
              <p:nvPr/>
            </p:nvSpPr>
            <p:spPr bwMode="auto">
              <a:xfrm>
                <a:off x="7239000" y="62484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7239000" y="66294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04" name="Rectangle 203"/>
            <p:cNvSpPr/>
            <p:nvPr/>
          </p:nvSpPr>
          <p:spPr bwMode="auto">
            <a:xfrm>
              <a:off x="4685291" y="2068283"/>
              <a:ext cx="3323749" cy="304800"/>
            </a:xfrm>
            <a:prstGeom prst="rect">
              <a:avLst/>
            </a:prstGeom>
            <a:solidFill>
              <a:srgbClr val="9AE69A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1800" b="1" dirty="0" smtClean="0">
                  <a:latin typeface="+mj-lt"/>
                </a:rPr>
                <a:t>Level3:  (VZW, 22394, Prefix)</a:t>
              </a:r>
              <a:endParaRPr lang="en-US" sz="1800" b="1" dirty="0">
                <a:latin typeface="+mj-lt"/>
              </a:endParaRPr>
            </a:p>
          </p:txBody>
        </p:sp>
        <p:grpSp>
          <p:nvGrpSpPr>
            <p:cNvPr id="205" name="Group 106"/>
            <p:cNvGrpSpPr/>
            <p:nvPr/>
          </p:nvGrpSpPr>
          <p:grpSpPr bwMode="auto">
            <a:xfrm rot="5400000" flipH="1">
              <a:off x="7908168" y="2074032"/>
              <a:ext cx="228600" cy="652536"/>
              <a:chOff x="6858000" y="5257800"/>
              <a:chExt cx="914400" cy="1600200"/>
            </a:xfrm>
            <a:solidFill>
              <a:srgbClr val="C00000"/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06" name="Flowchart: Alternate Process 205"/>
              <p:cNvSpPr/>
              <p:nvPr/>
            </p:nvSpPr>
            <p:spPr bwMode="auto">
              <a:xfrm>
                <a:off x="6858000" y="5257800"/>
                <a:ext cx="914400" cy="609600"/>
              </a:xfrm>
              <a:prstGeom prst="flowChartAlternateProcess">
                <a:avLst/>
              </a:prstGeom>
              <a:solidFill>
                <a:srgbClr val="9AE69A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7086600" y="5791200"/>
                <a:ext cx="381000" cy="1066800"/>
              </a:xfrm>
              <a:prstGeom prst="rect">
                <a:avLst/>
              </a:prstGeom>
              <a:solidFill>
                <a:srgbClr val="9AE69A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>
                <a:off x="7239000" y="6019800"/>
                <a:ext cx="381000" cy="152400"/>
              </a:xfrm>
              <a:prstGeom prst="rect">
                <a:avLst/>
              </a:prstGeom>
              <a:solidFill>
                <a:srgbClr val="9AE69A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9" name="Rectangle 208"/>
              <p:cNvSpPr/>
              <p:nvPr/>
            </p:nvSpPr>
            <p:spPr bwMode="auto">
              <a:xfrm>
                <a:off x="7239000" y="6248400"/>
                <a:ext cx="381000" cy="152400"/>
              </a:xfrm>
              <a:prstGeom prst="rect">
                <a:avLst/>
              </a:prstGeom>
              <a:solidFill>
                <a:srgbClr val="9AE69A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0" name="Rectangle 209"/>
              <p:cNvSpPr/>
              <p:nvPr/>
            </p:nvSpPr>
            <p:spPr bwMode="auto">
              <a:xfrm>
                <a:off x="7239000" y="6629400"/>
                <a:ext cx="381000" cy="152400"/>
              </a:xfrm>
              <a:prstGeom prst="rect">
                <a:avLst/>
              </a:prstGeom>
              <a:solidFill>
                <a:srgbClr val="9AE69A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76" name="Rectangle 175"/>
            <p:cNvSpPr/>
            <p:nvPr/>
          </p:nvSpPr>
          <p:spPr bwMode="auto">
            <a:xfrm>
              <a:off x="4648200" y="2514600"/>
              <a:ext cx="4038600" cy="304800"/>
            </a:xfrm>
            <a:prstGeom prst="rect">
              <a:avLst/>
            </a:prstGeom>
            <a:solidFill>
              <a:srgbClr val="66006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1800" b="1" dirty="0" smtClean="0">
                  <a:latin typeface="+mj-lt"/>
                </a:rPr>
                <a:t>ISP 1:     (Level3, VZW, 22394, Prefix)</a:t>
              </a:r>
              <a:endParaRPr lang="en-US" sz="1800" b="1" dirty="0">
                <a:latin typeface="+mj-lt"/>
              </a:endParaRPr>
            </a:p>
          </p:txBody>
        </p:sp>
        <p:grpSp>
          <p:nvGrpSpPr>
            <p:cNvPr id="177" name="Group 106"/>
            <p:cNvGrpSpPr/>
            <p:nvPr/>
          </p:nvGrpSpPr>
          <p:grpSpPr bwMode="auto">
            <a:xfrm rot="5400000" flipH="1">
              <a:off x="8628034" y="2535890"/>
              <a:ext cx="228600" cy="586407"/>
              <a:chOff x="6858000" y="5257800"/>
              <a:chExt cx="914400" cy="1600200"/>
            </a:xfrm>
            <a:solidFill>
              <a:srgbClr val="C00000"/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90" name="Flowchart: Alternate Process 189"/>
              <p:cNvSpPr/>
              <p:nvPr/>
            </p:nvSpPr>
            <p:spPr bwMode="auto">
              <a:xfrm>
                <a:off x="6858000" y="5257800"/>
                <a:ext cx="914400" cy="609600"/>
              </a:xfrm>
              <a:prstGeom prst="flowChartAlternateProcess">
                <a:avLst/>
              </a:prstGeom>
              <a:solidFill>
                <a:srgbClr val="660066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1" name="Rectangle 190"/>
              <p:cNvSpPr/>
              <p:nvPr/>
            </p:nvSpPr>
            <p:spPr bwMode="auto">
              <a:xfrm>
                <a:off x="7086600" y="5791200"/>
                <a:ext cx="381000" cy="1066800"/>
              </a:xfrm>
              <a:prstGeom prst="rect">
                <a:avLst/>
              </a:prstGeom>
              <a:solidFill>
                <a:srgbClr val="660066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7239000" y="6019800"/>
                <a:ext cx="381000" cy="152400"/>
              </a:xfrm>
              <a:prstGeom prst="rect">
                <a:avLst/>
              </a:prstGeom>
              <a:solidFill>
                <a:srgbClr val="660066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7239000" y="6248400"/>
                <a:ext cx="381000" cy="152400"/>
              </a:xfrm>
              <a:prstGeom prst="rect">
                <a:avLst/>
              </a:prstGeom>
              <a:solidFill>
                <a:srgbClr val="660066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7239000" y="6629400"/>
                <a:ext cx="381000" cy="152400"/>
              </a:xfrm>
              <a:prstGeom prst="rect">
                <a:avLst/>
              </a:prstGeom>
              <a:solidFill>
                <a:srgbClr val="660066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219" name="Group 79"/>
          <p:cNvGrpSpPr/>
          <p:nvPr/>
        </p:nvGrpSpPr>
        <p:grpSpPr bwMode="auto">
          <a:xfrm>
            <a:off x="4888493" y="3352800"/>
            <a:ext cx="381000" cy="685799"/>
            <a:chOff x="6858000" y="5257797"/>
            <a:chExt cx="914400" cy="1600196"/>
          </a:xfrm>
          <a:solidFill>
            <a:srgbClr val="660066"/>
          </a:solidFill>
          <a:scene3d>
            <a:camera prst="isometricTopUp"/>
            <a:lightRig rig="balanced" dir="t">
              <a:rot lat="0" lon="0" rev="8700000"/>
            </a:lightRig>
          </a:scene3d>
        </p:grpSpPr>
        <p:sp>
          <p:nvSpPr>
            <p:cNvPr id="220" name="Flowchart: Alternate Process 219"/>
            <p:cNvSpPr/>
            <p:nvPr/>
          </p:nvSpPr>
          <p:spPr bwMode="auto">
            <a:xfrm>
              <a:off x="6858000" y="5257797"/>
              <a:ext cx="914400" cy="609599"/>
            </a:xfrm>
            <a:prstGeom prst="flowChartAlternateProcess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7086600" y="5791194"/>
              <a:ext cx="381000" cy="10667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7239000" y="6019788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7239000" y="6248387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4" name="Rectangle 223"/>
            <p:cNvSpPr/>
            <p:nvPr/>
          </p:nvSpPr>
          <p:spPr bwMode="auto">
            <a:xfrm>
              <a:off x="7239000" y="6629401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25" name="Group 85"/>
          <p:cNvGrpSpPr/>
          <p:nvPr/>
        </p:nvGrpSpPr>
        <p:grpSpPr bwMode="auto">
          <a:xfrm>
            <a:off x="7313568" y="5442853"/>
            <a:ext cx="381000" cy="685800"/>
            <a:chOff x="6858000" y="5257800"/>
            <a:chExt cx="914400" cy="1600200"/>
          </a:xfrm>
          <a:solidFill>
            <a:srgbClr val="FFC000"/>
          </a:solidFill>
          <a:scene3d>
            <a:camera prst="isometricTopUp"/>
            <a:lightRig rig="balanced" dir="t">
              <a:rot lat="0" lon="0" rev="8700000"/>
            </a:lightRig>
          </a:scene3d>
        </p:grpSpPr>
        <p:sp>
          <p:nvSpPr>
            <p:cNvPr id="226" name="Flowchart: Alternate Process 225"/>
            <p:cNvSpPr/>
            <p:nvPr/>
          </p:nvSpPr>
          <p:spPr bwMode="auto">
            <a:xfrm>
              <a:off x="6858000" y="5257800"/>
              <a:ext cx="914400" cy="609600"/>
            </a:xfrm>
            <a:prstGeom prst="flowChartAlternateProcess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7" name="Rectangle 226"/>
            <p:cNvSpPr/>
            <p:nvPr/>
          </p:nvSpPr>
          <p:spPr bwMode="auto">
            <a:xfrm>
              <a:off x="7086600" y="5791200"/>
              <a:ext cx="381000" cy="10668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8" name="Rectangle 227"/>
            <p:cNvSpPr/>
            <p:nvPr/>
          </p:nvSpPr>
          <p:spPr bwMode="auto">
            <a:xfrm>
              <a:off x="7239000" y="6019800"/>
              <a:ext cx="381000" cy="1524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9" name="Rectangle 228"/>
            <p:cNvSpPr/>
            <p:nvPr/>
          </p:nvSpPr>
          <p:spPr bwMode="auto">
            <a:xfrm>
              <a:off x="7239000" y="6248400"/>
              <a:ext cx="381000" cy="1524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0" name="Rectangle 229"/>
            <p:cNvSpPr/>
            <p:nvPr/>
          </p:nvSpPr>
          <p:spPr bwMode="auto">
            <a:xfrm>
              <a:off x="7239000" y="6629400"/>
              <a:ext cx="381000" cy="1524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1" name="Group 79"/>
          <p:cNvGrpSpPr/>
          <p:nvPr/>
        </p:nvGrpSpPr>
        <p:grpSpPr bwMode="auto">
          <a:xfrm>
            <a:off x="2514600" y="2667000"/>
            <a:ext cx="381000" cy="685799"/>
            <a:chOff x="6858000" y="5257797"/>
            <a:chExt cx="914400" cy="1600196"/>
          </a:xfrm>
          <a:solidFill>
            <a:srgbClr val="FF3300"/>
          </a:solidFill>
          <a:scene3d>
            <a:camera prst="isometricTopUp"/>
            <a:lightRig rig="balanced" dir="t">
              <a:rot lat="0" lon="0" rev="8700000"/>
            </a:lightRig>
          </a:scene3d>
        </p:grpSpPr>
        <p:sp>
          <p:nvSpPr>
            <p:cNvPr id="232" name="Flowchart: Alternate Process 231"/>
            <p:cNvSpPr/>
            <p:nvPr/>
          </p:nvSpPr>
          <p:spPr bwMode="auto">
            <a:xfrm>
              <a:off x="6858000" y="5257797"/>
              <a:ext cx="914400" cy="609599"/>
            </a:xfrm>
            <a:prstGeom prst="flowChartAlternateProcess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3" name="Rectangle 232"/>
            <p:cNvSpPr/>
            <p:nvPr/>
          </p:nvSpPr>
          <p:spPr bwMode="auto">
            <a:xfrm>
              <a:off x="7086600" y="5791194"/>
              <a:ext cx="381000" cy="10667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4" name="Rectangle 233"/>
            <p:cNvSpPr/>
            <p:nvPr/>
          </p:nvSpPr>
          <p:spPr bwMode="auto">
            <a:xfrm>
              <a:off x="7239000" y="6019788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" name="Rectangle 234"/>
            <p:cNvSpPr/>
            <p:nvPr/>
          </p:nvSpPr>
          <p:spPr bwMode="auto">
            <a:xfrm>
              <a:off x="7239000" y="6248387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7239000" y="6629401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7" name="Group 79"/>
          <p:cNvGrpSpPr/>
          <p:nvPr/>
        </p:nvGrpSpPr>
        <p:grpSpPr bwMode="auto">
          <a:xfrm>
            <a:off x="7247347" y="4158343"/>
            <a:ext cx="381000" cy="685799"/>
            <a:chOff x="6858000" y="5257797"/>
            <a:chExt cx="914400" cy="1600196"/>
          </a:xfrm>
          <a:solidFill>
            <a:srgbClr val="9AE69A"/>
          </a:solidFill>
          <a:scene3d>
            <a:camera prst="isometricTopUp"/>
            <a:lightRig rig="balanced" dir="t">
              <a:rot lat="0" lon="0" rev="8700000"/>
            </a:lightRig>
          </a:scene3d>
        </p:grpSpPr>
        <p:sp>
          <p:nvSpPr>
            <p:cNvPr id="238" name="Flowchart: Alternate Process 237"/>
            <p:cNvSpPr/>
            <p:nvPr/>
          </p:nvSpPr>
          <p:spPr bwMode="auto">
            <a:xfrm>
              <a:off x="6858000" y="5257797"/>
              <a:ext cx="914400" cy="609599"/>
            </a:xfrm>
            <a:prstGeom prst="flowChartAlternateProcess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9" name="Rectangle 238"/>
            <p:cNvSpPr/>
            <p:nvPr/>
          </p:nvSpPr>
          <p:spPr bwMode="auto">
            <a:xfrm>
              <a:off x="7086600" y="5791194"/>
              <a:ext cx="381000" cy="10667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0" name="Rectangle 239"/>
            <p:cNvSpPr/>
            <p:nvPr/>
          </p:nvSpPr>
          <p:spPr bwMode="auto">
            <a:xfrm>
              <a:off x="7239000" y="6019788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1" name="Rectangle 240"/>
            <p:cNvSpPr/>
            <p:nvPr/>
          </p:nvSpPr>
          <p:spPr bwMode="auto">
            <a:xfrm>
              <a:off x="7239000" y="6248387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2" name="Rectangle 241"/>
            <p:cNvSpPr/>
            <p:nvPr/>
          </p:nvSpPr>
          <p:spPr bwMode="auto">
            <a:xfrm>
              <a:off x="7239000" y="6629401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10" name="Line 151"/>
          <p:cNvSpPr>
            <a:spLocks noChangeShapeType="1"/>
          </p:cNvSpPr>
          <p:nvPr/>
        </p:nvSpPr>
        <p:spPr bwMode="auto">
          <a:xfrm flipH="1" flipV="1">
            <a:off x="4282349" y="2690810"/>
            <a:ext cx="800100" cy="479102"/>
          </a:xfrm>
          <a:prstGeom prst="line">
            <a:avLst/>
          </a:prstGeom>
          <a:noFill/>
          <a:ln w="127000">
            <a:solidFill>
              <a:schemeClr val="accent3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313" name="Group 79"/>
          <p:cNvGrpSpPr/>
          <p:nvPr/>
        </p:nvGrpSpPr>
        <p:grpSpPr bwMode="auto">
          <a:xfrm>
            <a:off x="475728" y="4419600"/>
            <a:ext cx="381000" cy="685799"/>
            <a:chOff x="6858000" y="5257797"/>
            <a:chExt cx="914400" cy="1600196"/>
          </a:xfrm>
          <a:solidFill>
            <a:srgbClr val="C00000"/>
          </a:solidFill>
          <a:scene3d>
            <a:camera prst="isometricTopUp"/>
            <a:lightRig rig="balanced" dir="t">
              <a:rot lat="0" lon="0" rev="8700000"/>
            </a:lightRig>
          </a:scene3d>
        </p:grpSpPr>
        <p:sp>
          <p:nvSpPr>
            <p:cNvPr id="314" name="Flowchart: Alternate Process 313"/>
            <p:cNvSpPr/>
            <p:nvPr/>
          </p:nvSpPr>
          <p:spPr bwMode="auto">
            <a:xfrm>
              <a:off x="6858000" y="5257797"/>
              <a:ext cx="914400" cy="609599"/>
            </a:xfrm>
            <a:prstGeom prst="flowChartAlternateProcess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5" name="Rectangle 314"/>
            <p:cNvSpPr/>
            <p:nvPr/>
          </p:nvSpPr>
          <p:spPr bwMode="auto">
            <a:xfrm>
              <a:off x="7086600" y="5791194"/>
              <a:ext cx="381000" cy="10667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6" name="Rectangle 315"/>
            <p:cNvSpPr/>
            <p:nvPr/>
          </p:nvSpPr>
          <p:spPr bwMode="auto">
            <a:xfrm>
              <a:off x="7239000" y="6019788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7" name="Rectangle 316"/>
            <p:cNvSpPr/>
            <p:nvPr/>
          </p:nvSpPr>
          <p:spPr bwMode="auto">
            <a:xfrm>
              <a:off x="7239000" y="6248387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8" name="Rectangle 317"/>
            <p:cNvSpPr/>
            <p:nvPr/>
          </p:nvSpPr>
          <p:spPr bwMode="auto">
            <a:xfrm>
              <a:off x="7239000" y="6629401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41" name="Group 212"/>
          <p:cNvGrpSpPr>
            <a:grpSpLocks/>
          </p:cNvGrpSpPr>
          <p:nvPr/>
        </p:nvGrpSpPr>
        <p:grpSpPr bwMode="auto">
          <a:xfrm>
            <a:off x="1181100" y="3429000"/>
            <a:ext cx="685800" cy="933450"/>
            <a:chOff x="2736" y="1968"/>
            <a:chExt cx="432" cy="588"/>
          </a:xfrm>
        </p:grpSpPr>
        <p:grpSp>
          <p:nvGrpSpPr>
            <p:cNvPr id="142" name="Group 213"/>
            <p:cNvGrpSpPr>
              <a:grpSpLocks/>
            </p:cNvGrpSpPr>
            <p:nvPr/>
          </p:nvGrpSpPr>
          <p:grpSpPr bwMode="auto">
            <a:xfrm>
              <a:off x="2736" y="1968"/>
              <a:ext cx="432" cy="354"/>
              <a:chOff x="4224" y="3216"/>
              <a:chExt cx="432" cy="354"/>
            </a:xfrm>
          </p:grpSpPr>
          <p:sp>
            <p:nvSpPr>
              <p:cNvPr id="144" name="AutoShape 214"/>
              <p:cNvSpPr>
                <a:spLocks noChangeArrowheads="1"/>
              </p:cNvSpPr>
              <p:nvPr/>
            </p:nvSpPr>
            <p:spPr bwMode="auto">
              <a:xfrm>
                <a:off x="4560" y="3216"/>
                <a:ext cx="96" cy="192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AutoShape 215"/>
              <p:cNvSpPr>
                <a:spLocks noChangeArrowheads="1"/>
              </p:cNvSpPr>
              <p:nvPr/>
            </p:nvSpPr>
            <p:spPr bwMode="auto">
              <a:xfrm>
                <a:off x="4224" y="3216"/>
                <a:ext cx="96" cy="192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216"/>
              <p:cNvSpPr>
                <a:spLocks noChangeArrowheads="1"/>
              </p:cNvSpPr>
              <p:nvPr/>
            </p:nvSpPr>
            <p:spPr bwMode="auto">
              <a:xfrm>
                <a:off x="4225" y="3421"/>
                <a:ext cx="429" cy="149"/>
              </a:xfrm>
              <a:prstGeom prst="ellipse">
                <a:avLst/>
              </a:prstGeom>
              <a:solidFill>
                <a:srgbClr val="A50021"/>
              </a:solidFill>
              <a:ln w="12700" cap="sq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217"/>
              <p:cNvSpPr>
                <a:spLocks noChangeArrowheads="1"/>
              </p:cNvSpPr>
              <p:nvPr/>
            </p:nvSpPr>
            <p:spPr bwMode="auto">
              <a:xfrm>
                <a:off x="4224" y="3389"/>
                <a:ext cx="432" cy="109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218"/>
              <p:cNvSpPr>
                <a:spLocks noChangeArrowheads="1"/>
              </p:cNvSpPr>
              <p:nvPr/>
            </p:nvSpPr>
            <p:spPr bwMode="auto">
              <a:xfrm>
                <a:off x="4224" y="3389"/>
                <a:ext cx="432" cy="109"/>
              </a:xfrm>
              <a:prstGeom prst="rect">
                <a:avLst/>
              </a:prstGeom>
              <a:solidFill>
                <a:srgbClr val="A5002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49" name="Oval 219"/>
              <p:cNvSpPr>
                <a:spLocks noChangeArrowheads="1"/>
              </p:cNvSpPr>
              <p:nvPr/>
            </p:nvSpPr>
            <p:spPr bwMode="auto">
              <a:xfrm>
                <a:off x="4225" y="3312"/>
                <a:ext cx="429" cy="149"/>
              </a:xfrm>
              <a:prstGeom prst="ellipse">
                <a:avLst/>
              </a:prstGeom>
              <a:solidFill>
                <a:srgbClr val="FF3300"/>
              </a:solidFill>
              <a:ln w="12700" cap="sq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0" name="Freeform 220"/>
              <p:cNvSpPr>
                <a:spLocks/>
              </p:cNvSpPr>
              <p:nvPr/>
            </p:nvSpPr>
            <p:spPr bwMode="auto">
              <a:xfrm>
                <a:off x="4445" y="3332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3" y="40"/>
                    </a:lnTo>
                    <a:lnTo>
                      <a:pt x="400" y="67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 221"/>
              <p:cNvSpPr>
                <a:spLocks/>
              </p:cNvSpPr>
              <p:nvPr/>
            </p:nvSpPr>
            <p:spPr bwMode="auto">
              <a:xfrm>
                <a:off x="4445" y="3332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3" y="40"/>
                    </a:lnTo>
                    <a:lnTo>
                      <a:pt x="400" y="67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2" name="Freeform 222"/>
              <p:cNvSpPr>
                <a:spLocks/>
              </p:cNvSpPr>
              <p:nvPr/>
            </p:nvSpPr>
            <p:spPr bwMode="auto">
              <a:xfrm>
                <a:off x="4290" y="3389"/>
                <a:ext cx="142" cy="52"/>
              </a:xfrm>
              <a:custGeom>
                <a:avLst/>
                <a:gdLst>
                  <a:gd name="T0" fmla="*/ 0 w 400"/>
                  <a:gd name="T1" fmla="*/ 0 h 127"/>
                  <a:gd name="T2" fmla="*/ 0 w 400"/>
                  <a:gd name="T3" fmla="*/ 0 h 127"/>
                  <a:gd name="T4" fmla="*/ 0 w 400"/>
                  <a:gd name="T5" fmla="*/ 0 h 127"/>
                  <a:gd name="T6" fmla="*/ 0 w 400"/>
                  <a:gd name="T7" fmla="*/ 0 h 127"/>
                  <a:gd name="T8" fmla="*/ 0 w 400"/>
                  <a:gd name="T9" fmla="*/ 0 h 127"/>
                  <a:gd name="T10" fmla="*/ 0 w 400"/>
                  <a:gd name="T11" fmla="*/ 0 h 127"/>
                  <a:gd name="T12" fmla="*/ 0 w 400"/>
                  <a:gd name="T13" fmla="*/ 0 h 127"/>
                  <a:gd name="T14" fmla="*/ 0 w 400"/>
                  <a:gd name="T15" fmla="*/ 0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7"/>
                    </a:moveTo>
                    <a:lnTo>
                      <a:pt x="311" y="0"/>
                    </a:lnTo>
                    <a:lnTo>
                      <a:pt x="103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3" name="Freeform 223"/>
              <p:cNvSpPr>
                <a:spLocks/>
              </p:cNvSpPr>
              <p:nvPr/>
            </p:nvSpPr>
            <p:spPr bwMode="auto">
              <a:xfrm>
                <a:off x="4290" y="3389"/>
                <a:ext cx="142" cy="52"/>
              </a:xfrm>
              <a:custGeom>
                <a:avLst/>
                <a:gdLst>
                  <a:gd name="T0" fmla="*/ 0 w 400"/>
                  <a:gd name="T1" fmla="*/ 0 h 127"/>
                  <a:gd name="T2" fmla="*/ 0 w 400"/>
                  <a:gd name="T3" fmla="*/ 0 h 127"/>
                  <a:gd name="T4" fmla="*/ 0 w 400"/>
                  <a:gd name="T5" fmla="*/ 0 h 127"/>
                  <a:gd name="T6" fmla="*/ 0 w 400"/>
                  <a:gd name="T7" fmla="*/ 0 h 127"/>
                  <a:gd name="T8" fmla="*/ 0 w 400"/>
                  <a:gd name="T9" fmla="*/ 0 h 127"/>
                  <a:gd name="T10" fmla="*/ 0 w 400"/>
                  <a:gd name="T11" fmla="*/ 0 h 127"/>
                  <a:gd name="T12" fmla="*/ 0 w 400"/>
                  <a:gd name="T13" fmla="*/ 0 h 127"/>
                  <a:gd name="T14" fmla="*/ 0 w 400"/>
                  <a:gd name="T15" fmla="*/ 0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7"/>
                    </a:moveTo>
                    <a:lnTo>
                      <a:pt x="311" y="0"/>
                    </a:lnTo>
                    <a:lnTo>
                      <a:pt x="103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4" name="Freeform 224"/>
              <p:cNvSpPr>
                <a:spLocks/>
              </p:cNvSpPr>
              <p:nvPr/>
            </p:nvSpPr>
            <p:spPr bwMode="auto">
              <a:xfrm>
                <a:off x="4298" y="3330"/>
                <a:ext cx="142" cy="48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4"/>
                    </a:lnTo>
                    <a:lnTo>
                      <a:pt x="400" y="54"/>
                    </a:lnTo>
                    <a:lnTo>
                      <a:pt x="348" y="120"/>
                    </a:lnTo>
                    <a:lnTo>
                      <a:pt x="96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5" name="Freeform 225"/>
              <p:cNvSpPr>
                <a:spLocks/>
              </p:cNvSpPr>
              <p:nvPr/>
            </p:nvSpPr>
            <p:spPr bwMode="auto">
              <a:xfrm>
                <a:off x="4298" y="3330"/>
                <a:ext cx="142" cy="48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4"/>
                    </a:lnTo>
                    <a:lnTo>
                      <a:pt x="400" y="54"/>
                    </a:lnTo>
                    <a:lnTo>
                      <a:pt x="348" y="120"/>
                    </a:lnTo>
                    <a:lnTo>
                      <a:pt x="96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6" name="Freeform 226"/>
              <p:cNvSpPr>
                <a:spLocks/>
              </p:cNvSpPr>
              <p:nvPr/>
            </p:nvSpPr>
            <p:spPr bwMode="auto">
              <a:xfrm>
                <a:off x="4440" y="3395"/>
                <a:ext cx="142" cy="49"/>
              </a:xfrm>
              <a:custGeom>
                <a:avLst/>
                <a:gdLst>
                  <a:gd name="T0" fmla="*/ 0 w 400"/>
                  <a:gd name="T1" fmla="*/ 0 h 121"/>
                  <a:gd name="T2" fmla="*/ 0 w 400"/>
                  <a:gd name="T3" fmla="*/ 0 h 121"/>
                  <a:gd name="T4" fmla="*/ 0 w 400"/>
                  <a:gd name="T5" fmla="*/ 0 h 121"/>
                  <a:gd name="T6" fmla="*/ 0 w 400"/>
                  <a:gd name="T7" fmla="*/ 0 h 121"/>
                  <a:gd name="T8" fmla="*/ 0 w 400"/>
                  <a:gd name="T9" fmla="*/ 0 h 121"/>
                  <a:gd name="T10" fmla="*/ 0 w 400"/>
                  <a:gd name="T11" fmla="*/ 0 h 121"/>
                  <a:gd name="T12" fmla="*/ 0 w 400"/>
                  <a:gd name="T13" fmla="*/ 0 h 121"/>
                  <a:gd name="T14" fmla="*/ 0 w 400"/>
                  <a:gd name="T15" fmla="*/ 0 h 1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1"/>
                  <a:gd name="T26" fmla="*/ 400 w 400"/>
                  <a:gd name="T27" fmla="*/ 121 h 1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1">
                    <a:moveTo>
                      <a:pt x="400" y="94"/>
                    </a:moveTo>
                    <a:lnTo>
                      <a:pt x="311" y="121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 227"/>
              <p:cNvSpPr>
                <a:spLocks/>
              </p:cNvSpPr>
              <p:nvPr/>
            </p:nvSpPr>
            <p:spPr bwMode="auto">
              <a:xfrm>
                <a:off x="4440" y="3395"/>
                <a:ext cx="142" cy="49"/>
              </a:xfrm>
              <a:custGeom>
                <a:avLst/>
                <a:gdLst>
                  <a:gd name="T0" fmla="*/ 0 w 400"/>
                  <a:gd name="T1" fmla="*/ 0 h 121"/>
                  <a:gd name="T2" fmla="*/ 0 w 400"/>
                  <a:gd name="T3" fmla="*/ 0 h 121"/>
                  <a:gd name="T4" fmla="*/ 0 w 400"/>
                  <a:gd name="T5" fmla="*/ 0 h 121"/>
                  <a:gd name="T6" fmla="*/ 0 w 400"/>
                  <a:gd name="T7" fmla="*/ 0 h 121"/>
                  <a:gd name="T8" fmla="*/ 0 w 400"/>
                  <a:gd name="T9" fmla="*/ 0 h 121"/>
                  <a:gd name="T10" fmla="*/ 0 w 400"/>
                  <a:gd name="T11" fmla="*/ 0 h 121"/>
                  <a:gd name="T12" fmla="*/ 0 w 400"/>
                  <a:gd name="T13" fmla="*/ 0 h 121"/>
                  <a:gd name="T14" fmla="*/ 0 w 400"/>
                  <a:gd name="T15" fmla="*/ 0 h 1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1"/>
                  <a:gd name="T26" fmla="*/ 400 w 400"/>
                  <a:gd name="T27" fmla="*/ 121 h 1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1">
                    <a:moveTo>
                      <a:pt x="400" y="94"/>
                    </a:moveTo>
                    <a:lnTo>
                      <a:pt x="311" y="121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 228"/>
              <p:cNvSpPr>
                <a:spLocks/>
              </p:cNvSpPr>
              <p:nvPr/>
            </p:nvSpPr>
            <p:spPr bwMode="auto">
              <a:xfrm>
                <a:off x="4448" y="3335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4" y="40"/>
                    </a:lnTo>
                    <a:lnTo>
                      <a:pt x="400" y="66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3" name="Freeform 229"/>
              <p:cNvSpPr>
                <a:spLocks/>
              </p:cNvSpPr>
              <p:nvPr/>
            </p:nvSpPr>
            <p:spPr bwMode="auto">
              <a:xfrm>
                <a:off x="4448" y="3335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4" y="40"/>
                    </a:lnTo>
                    <a:lnTo>
                      <a:pt x="400" y="66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4" name="Freeform 230"/>
              <p:cNvSpPr>
                <a:spLocks/>
              </p:cNvSpPr>
              <p:nvPr/>
            </p:nvSpPr>
            <p:spPr bwMode="auto">
              <a:xfrm>
                <a:off x="4292" y="3392"/>
                <a:ext cx="142" cy="52"/>
              </a:xfrm>
              <a:custGeom>
                <a:avLst/>
                <a:gdLst>
                  <a:gd name="T0" fmla="*/ 0 w 400"/>
                  <a:gd name="T1" fmla="*/ 0 h 127"/>
                  <a:gd name="T2" fmla="*/ 0 w 400"/>
                  <a:gd name="T3" fmla="*/ 0 h 127"/>
                  <a:gd name="T4" fmla="*/ 0 w 400"/>
                  <a:gd name="T5" fmla="*/ 0 h 127"/>
                  <a:gd name="T6" fmla="*/ 0 w 400"/>
                  <a:gd name="T7" fmla="*/ 0 h 127"/>
                  <a:gd name="T8" fmla="*/ 0 w 400"/>
                  <a:gd name="T9" fmla="*/ 0 h 127"/>
                  <a:gd name="T10" fmla="*/ 0 w 400"/>
                  <a:gd name="T11" fmla="*/ 0 h 127"/>
                  <a:gd name="T12" fmla="*/ 0 w 400"/>
                  <a:gd name="T13" fmla="*/ 0 h 127"/>
                  <a:gd name="T14" fmla="*/ 0 w 400"/>
                  <a:gd name="T15" fmla="*/ 0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6"/>
                    </a:moveTo>
                    <a:lnTo>
                      <a:pt x="311" y="0"/>
                    </a:lnTo>
                    <a:lnTo>
                      <a:pt x="104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 231"/>
              <p:cNvSpPr>
                <a:spLocks/>
              </p:cNvSpPr>
              <p:nvPr/>
            </p:nvSpPr>
            <p:spPr bwMode="auto">
              <a:xfrm>
                <a:off x="4292" y="3392"/>
                <a:ext cx="142" cy="52"/>
              </a:xfrm>
              <a:custGeom>
                <a:avLst/>
                <a:gdLst>
                  <a:gd name="T0" fmla="*/ 0 w 400"/>
                  <a:gd name="T1" fmla="*/ 0 h 127"/>
                  <a:gd name="T2" fmla="*/ 0 w 400"/>
                  <a:gd name="T3" fmla="*/ 0 h 127"/>
                  <a:gd name="T4" fmla="*/ 0 w 400"/>
                  <a:gd name="T5" fmla="*/ 0 h 127"/>
                  <a:gd name="T6" fmla="*/ 0 w 400"/>
                  <a:gd name="T7" fmla="*/ 0 h 127"/>
                  <a:gd name="T8" fmla="*/ 0 w 400"/>
                  <a:gd name="T9" fmla="*/ 0 h 127"/>
                  <a:gd name="T10" fmla="*/ 0 w 400"/>
                  <a:gd name="T11" fmla="*/ 0 h 127"/>
                  <a:gd name="T12" fmla="*/ 0 w 400"/>
                  <a:gd name="T13" fmla="*/ 0 h 127"/>
                  <a:gd name="T14" fmla="*/ 0 w 400"/>
                  <a:gd name="T15" fmla="*/ 0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6"/>
                    </a:moveTo>
                    <a:lnTo>
                      <a:pt x="311" y="0"/>
                    </a:lnTo>
                    <a:lnTo>
                      <a:pt x="104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 232"/>
              <p:cNvSpPr>
                <a:spLocks/>
              </p:cNvSpPr>
              <p:nvPr/>
            </p:nvSpPr>
            <p:spPr bwMode="auto">
              <a:xfrm>
                <a:off x="4300" y="3332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3"/>
                    </a:lnTo>
                    <a:lnTo>
                      <a:pt x="400" y="53"/>
                    </a:lnTo>
                    <a:lnTo>
                      <a:pt x="348" y="120"/>
                    </a:lnTo>
                    <a:lnTo>
                      <a:pt x="97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9" name="Freeform 234"/>
              <p:cNvSpPr>
                <a:spLocks/>
              </p:cNvSpPr>
              <p:nvPr/>
            </p:nvSpPr>
            <p:spPr bwMode="auto">
              <a:xfrm>
                <a:off x="4442" y="3398"/>
                <a:ext cx="143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400" y="94"/>
                    </a:moveTo>
                    <a:lnTo>
                      <a:pt x="311" y="120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80" name="Freeform 235"/>
              <p:cNvSpPr>
                <a:spLocks/>
              </p:cNvSpPr>
              <p:nvPr/>
            </p:nvSpPr>
            <p:spPr bwMode="auto">
              <a:xfrm>
                <a:off x="4442" y="3398"/>
                <a:ext cx="143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400" y="94"/>
                    </a:moveTo>
                    <a:lnTo>
                      <a:pt x="311" y="120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81" name="Line 236"/>
              <p:cNvSpPr>
                <a:spLocks noChangeShapeType="1"/>
              </p:cNvSpPr>
              <p:nvPr/>
            </p:nvSpPr>
            <p:spPr bwMode="auto">
              <a:xfrm>
                <a:off x="4224" y="3387"/>
                <a:ext cx="0" cy="108"/>
              </a:xfrm>
              <a:prstGeom prst="line">
                <a:avLst/>
              </a:prstGeom>
              <a:noFill/>
              <a:ln w="12700" cap="sq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Line 237"/>
              <p:cNvSpPr>
                <a:spLocks noChangeShapeType="1"/>
              </p:cNvSpPr>
              <p:nvPr/>
            </p:nvSpPr>
            <p:spPr bwMode="auto">
              <a:xfrm>
                <a:off x="4656" y="3387"/>
                <a:ext cx="0" cy="108"/>
              </a:xfrm>
              <a:prstGeom prst="line">
                <a:avLst/>
              </a:prstGeom>
              <a:noFill/>
              <a:ln w="12700" cap="sq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233"/>
              <p:cNvSpPr>
                <a:spLocks/>
              </p:cNvSpPr>
              <p:nvPr/>
            </p:nvSpPr>
            <p:spPr bwMode="auto">
              <a:xfrm>
                <a:off x="4300" y="3332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3"/>
                    </a:lnTo>
                    <a:lnTo>
                      <a:pt x="400" y="53"/>
                    </a:lnTo>
                    <a:lnTo>
                      <a:pt x="348" y="120"/>
                    </a:lnTo>
                    <a:lnTo>
                      <a:pt x="97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sp>
          <p:nvSpPr>
            <p:cNvPr id="143" name="Rectangle 238"/>
            <p:cNvSpPr>
              <a:spLocks noChangeArrowheads="1"/>
            </p:cNvSpPr>
            <p:nvPr/>
          </p:nvSpPr>
          <p:spPr bwMode="auto">
            <a:xfrm>
              <a:off x="2776" y="2304"/>
              <a:ext cx="1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 sz="2000" b="1" dirty="0">
                <a:solidFill>
                  <a:srgbClr val="A50021"/>
                </a:solidFill>
                <a:latin typeface="Arial" charset="0"/>
              </a:endParaRPr>
            </a:p>
          </p:txBody>
        </p:sp>
      </p:grpSp>
      <p:sp>
        <p:nvSpPr>
          <p:cNvPr id="187" name="Rectangle 186"/>
          <p:cNvSpPr/>
          <p:nvPr/>
        </p:nvSpPr>
        <p:spPr>
          <a:xfrm>
            <a:off x="766425" y="5174159"/>
            <a:ext cx="57867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en-US" sz="2200" b="1" dirty="0" smtClean="0"/>
              <a:t>Malicious router </a:t>
            </a:r>
            <a:r>
              <a:rPr lang="en-US" sz="2200" b="1" dirty="0" smtClean="0">
                <a:solidFill>
                  <a:srgbClr val="C00000"/>
                </a:solidFill>
              </a:rPr>
              <a:t>can’t</a:t>
            </a:r>
            <a:r>
              <a:rPr lang="en-US" sz="2200" b="1" dirty="0" smtClean="0"/>
              <a:t> announce a direct path to 22394, since 22394 never said</a:t>
            </a:r>
            <a:endParaRPr lang="en-US" sz="2200" dirty="0"/>
          </a:p>
        </p:txBody>
      </p:sp>
      <p:sp>
        <p:nvSpPr>
          <p:cNvPr id="195" name="Rectangle 194"/>
          <p:cNvSpPr/>
          <p:nvPr/>
        </p:nvSpPr>
        <p:spPr bwMode="auto">
          <a:xfrm>
            <a:off x="2203955" y="6019800"/>
            <a:ext cx="3002038" cy="304800"/>
          </a:xfrm>
          <a:prstGeom prst="rect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800" b="1" dirty="0" err="1" smtClean="0">
                <a:latin typeface="+mj-lt"/>
              </a:rPr>
              <a:t>ChinaTel</a:t>
            </a:r>
            <a:r>
              <a:rPr lang="en-US" sz="1800" b="1" dirty="0" smtClean="0">
                <a:latin typeface="+mj-lt"/>
              </a:rPr>
              <a:t>:     (22394, Prefix)</a:t>
            </a:r>
            <a:endParaRPr lang="en-US" sz="1800" b="1" dirty="0">
              <a:latin typeface="+mj-lt"/>
            </a:endParaRPr>
          </a:p>
        </p:txBody>
      </p:sp>
      <p:grpSp>
        <p:nvGrpSpPr>
          <p:cNvPr id="196" name="Group 106"/>
          <p:cNvGrpSpPr/>
          <p:nvPr/>
        </p:nvGrpSpPr>
        <p:grpSpPr bwMode="auto">
          <a:xfrm rot="5400000" flipH="1">
            <a:off x="5045832" y="6036433"/>
            <a:ext cx="228600" cy="652536"/>
            <a:chOff x="6858000" y="5257800"/>
            <a:chExt cx="914400" cy="1600200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53" name="Flowchart: Alternate Process 252"/>
            <p:cNvSpPr/>
            <p:nvPr/>
          </p:nvSpPr>
          <p:spPr bwMode="auto">
            <a:xfrm>
              <a:off x="6858000" y="5257800"/>
              <a:ext cx="914400" cy="609600"/>
            </a:xfrm>
            <a:prstGeom prst="flowChartAlternateProcess">
              <a:avLst/>
            </a:prstGeom>
            <a:grp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4" name="Rectangle 253"/>
            <p:cNvSpPr/>
            <p:nvPr/>
          </p:nvSpPr>
          <p:spPr bwMode="auto">
            <a:xfrm>
              <a:off x="7086600" y="5791200"/>
              <a:ext cx="381000" cy="1066800"/>
            </a:xfrm>
            <a:prstGeom prst="rect">
              <a:avLst/>
            </a:prstGeom>
            <a:grp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5" name="Rectangle 254"/>
            <p:cNvSpPr/>
            <p:nvPr/>
          </p:nvSpPr>
          <p:spPr bwMode="auto">
            <a:xfrm>
              <a:off x="7239000" y="6019800"/>
              <a:ext cx="381000" cy="152400"/>
            </a:xfrm>
            <a:prstGeom prst="rect">
              <a:avLst/>
            </a:prstGeom>
            <a:grp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6" name="Rectangle 255"/>
            <p:cNvSpPr/>
            <p:nvPr/>
          </p:nvSpPr>
          <p:spPr bwMode="auto">
            <a:xfrm>
              <a:off x="7239000" y="6248400"/>
              <a:ext cx="381000" cy="152400"/>
            </a:xfrm>
            <a:prstGeom prst="rect">
              <a:avLst/>
            </a:prstGeom>
            <a:grp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7" name="Rectangle 256"/>
            <p:cNvSpPr/>
            <p:nvPr/>
          </p:nvSpPr>
          <p:spPr bwMode="auto">
            <a:xfrm>
              <a:off x="7239000" y="6629400"/>
              <a:ext cx="381000" cy="152400"/>
            </a:xfrm>
            <a:prstGeom prst="rect">
              <a:avLst/>
            </a:prstGeom>
            <a:grp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58" name="Freeform 257"/>
          <p:cNvSpPr/>
          <p:nvPr/>
        </p:nvSpPr>
        <p:spPr>
          <a:xfrm>
            <a:off x="1868715" y="3920203"/>
            <a:ext cx="5157766" cy="1458686"/>
          </a:xfrm>
          <a:custGeom>
            <a:avLst/>
            <a:gdLst>
              <a:gd name="connsiteX0" fmla="*/ 0 w 5540829"/>
              <a:gd name="connsiteY0" fmla="*/ 0 h 1458686"/>
              <a:gd name="connsiteX1" fmla="*/ 859972 w 5540829"/>
              <a:gd name="connsiteY1" fmla="*/ 979715 h 1458686"/>
              <a:gd name="connsiteX2" fmla="*/ 2340429 w 5540829"/>
              <a:gd name="connsiteY2" fmla="*/ 576943 h 1458686"/>
              <a:gd name="connsiteX3" fmla="*/ 3820886 w 5540829"/>
              <a:gd name="connsiteY3" fmla="*/ 544286 h 1458686"/>
              <a:gd name="connsiteX4" fmla="*/ 4550229 w 5540829"/>
              <a:gd name="connsiteY4" fmla="*/ 1012372 h 1458686"/>
              <a:gd name="connsiteX5" fmla="*/ 5540829 w 5540829"/>
              <a:gd name="connsiteY5" fmla="*/ 1458686 h 145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0829" h="1458686">
                <a:moveTo>
                  <a:pt x="0" y="0"/>
                </a:moveTo>
                <a:cubicBezTo>
                  <a:pt x="234950" y="441779"/>
                  <a:pt x="469901" y="883558"/>
                  <a:pt x="859972" y="979715"/>
                </a:cubicBezTo>
                <a:cubicBezTo>
                  <a:pt x="1250043" y="1075872"/>
                  <a:pt x="1846943" y="649514"/>
                  <a:pt x="2340429" y="576943"/>
                </a:cubicBezTo>
                <a:cubicBezTo>
                  <a:pt x="2833915" y="504372"/>
                  <a:pt x="3452586" y="471715"/>
                  <a:pt x="3820886" y="544286"/>
                </a:cubicBezTo>
                <a:cubicBezTo>
                  <a:pt x="4189186" y="616857"/>
                  <a:pt x="4263572" y="859972"/>
                  <a:pt x="4550229" y="1012372"/>
                </a:cubicBezTo>
                <a:cubicBezTo>
                  <a:pt x="4836886" y="1164772"/>
                  <a:pt x="5188857" y="1311729"/>
                  <a:pt x="5540829" y="1458686"/>
                </a:cubicBezTo>
              </a:path>
            </a:pathLst>
          </a:custGeom>
          <a:ln w="57150">
            <a:solidFill>
              <a:srgbClr val="C00000"/>
            </a:solidFill>
            <a:prstDash val="sysDot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9" name="Rounded Rectangle 138"/>
          <p:cNvSpPr/>
          <p:nvPr/>
        </p:nvSpPr>
        <p:spPr bwMode="auto">
          <a:xfrm>
            <a:off x="609600" y="609600"/>
            <a:ext cx="7315200" cy="838200"/>
          </a:xfrm>
          <a:prstGeom prst="roundRect">
            <a:avLst/>
          </a:prstGeom>
          <a:noFill/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>
              <a:defRPr/>
            </a:pPr>
            <a:r>
              <a:rPr lang="en-US" sz="2200" b="1" dirty="0" smtClean="0"/>
              <a:t>S-BGP [1997]: </a:t>
            </a:r>
            <a:r>
              <a:rPr lang="en-US" sz="2200" dirty="0" smtClean="0"/>
              <a:t>RPKI + Cannot announce a path that was not announced to you.</a:t>
            </a:r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462595"/>
      </p:ext>
    </p:extLst>
  </p:cSld>
  <p:clrMapOvr>
    <a:masterClrMapping/>
  </p:clrMapOvr>
  <p:transition advTm="1433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/>
      <p:bldP spid="195" grpId="0" animBg="1"/>
      <p:bldP spid="2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dirty="0" smtClean="0"/>
              <a:t>S*BGP must impact route selection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328592"/>
          </a:xfrm>
        </p:spPr>
        <p:txBody>
          <a:bodyPr/>
          <a:lstStyle/>
          <a:p>
            <a:r>
              <a:rPr lang="en-CA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not enough to sign and verify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If we want security, S*BGP must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impact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BGP routing policy.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endParaRPr lang="en-CA" sz="9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CA" b="1" dirty="0" smtClean="0"/>
              <a:t>How should security impact routing?</a:t>
            </a:r>
          </a:p>
          <a:p>
            <a:pPr marL="457200" lvl="1" indent="0">
              <a:buNone/>
            </a:pPr>
            <a:r>
              <a:rPr lang="en-CA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Ideally: </a:t>
            </a:r>
            <a:r>
              <a:rPr lang="en-CA" sz="2400" dirty="0" smtClean="0"/>
              <a:t>Prefer secure routes over all others</a:t>
            </a:r>
          </a:p>
          <a:p>
            <a:pPr lvl="1"/>
            <a:endParaRPr lang="en-CA" sz="1000" dirty="0" smtClean="0"/>
          </a:p>
          <a:p>
            <a:pPr marL="457200" lvl="1" indent="0">
              <a:buNone/>
            </a:pPr>
            <a:r>
              <a:rPr lang="en-CA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Reality: </a:t>
            </a:r>
            <a:r>
              <a:rPr lang="en-CA" sz="2400" dirty="0" smtClean="0"/>
              <a:t>Cost (business relationship) and path length may be preferred over security.</a:t>
            </a:r>
          </a:p>
          <a:p>
            <a:pPr marL="457200" lvl="1" indent="0">
              <a:buNone/>
            </a:pPr>
            <a:endParaRPr lang="en-CA" sz="2400" dirty="0" smtClean="0"/>
          </a:p>
        </p:txBody>
      </p:sp>
      <p:pic>
        <p:nvPicPr>
          <p:cNvPr id="1031" name="Picture 7" descr="C:\Users\Phillipa\AppData\Local\Microsoft\Windows\Temporary Internet Files\Content.IE5\25I0PHSY\MP90040926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49080"/>
            <a:ext cx="2811439" cy="252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030611" y="5229200"/>
            <a:ext cx="1181349" cy="936619"/>
            <a:chOff x="1617601" y="4417238"/>
            <a:chExt cx="2018295" cy="1873240"/>
          </a:xfrm>
        </p:grpSpPr>
        <p:pic>
          <p:nvPicPr>
            <p:cNvPr id="1028" name="Picture 4" descr="C:\Users\Phillipa\AppData\Local\Microsoft\Windows\Temporary Internet Files\Content.IE5\WBZ503IA\MC900326076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7256" y="4613389"/>
              <a:ext cx="1618640" cy="1480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&quot;No&quot; Symbol 3"/>
            <p:cNvSpPr/>
            <p:nvPr/>
          </p:nvSpPr>
          <p:spPr>
            <a:xfrm>
              <a:off x="1617601" y="4417238"/>
              <a:ext cx="2016224" cy="1873240"/>
            </a:xfrm>
            <a:prstGeom prst="noSmoking">
              <a:avLst>
                <a:gd name="adj" fmla="val 11408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accent4"/>
                </a:solidFill>
              </a:endParaRPr>
            </a:p>
          </p:txBody>
        </p:sp>
      </p:grpSp>
      <p:pic>
        <p:nvPicPr>
          <p:cNvPr id="1036" name="Picture 12" descr="C:\Program Files\Microsoft Office\MEDIA\CAGCAT10\j0149481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816843"/>
            <a:ext cx="1072357" cy="108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hillipa\AppData\Local\Microsoft\Windows\Temporary Internet Files\Content.IE5\WBZ503IA\MC90005487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540406"/>
            <a:ext cx="1155255" cy="73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30611" y="632839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security</a:t>
            </a:r>
            <a:endParaRPr lang="en-CA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148064" y="6354641"/>
            <a:ext cx="2264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c</a:t>
            </a:r>
            <a:r>
              <a:rPr lang="en-CA" b="1" dirty="0" smtClean="0"/>
              <a:t>ost &amp; performance</a:t>
            </a:r>
            <a:endParaRPr lang="en-CA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985846"/>
            <a:ext cx="9144000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</a:t>
            </a:r>
            <a:r>
              <a:rPr lang="en-C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strategy doesn't  require prioritizing security </a:t>
            </a:r>
            <a:endParaRPr lang="en-C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C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</a:t>
            </a:r>
            <a:r>
              <a:rPr lang="en-C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economics or path </a:t>
            </a:r>
            <a:r>
              <a:rPr lang="en-C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</a:t>
            </a:r>
            <a:endParaRPr lang="en-C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119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64"/>
    </mc:Choice>
    <mc:Fallback xmlns="">
      <p:transition spd="slow" advTm="729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  <p:bldP spid="18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Challenges to </a:t>
            </a:r>
            <a:r>
              <a:rPr lang="en-CA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S*BGP</a:t>
            </a:r>
            <a:r>
              <a:rPr lang="en-CA" dirty="0" smtClean="0"/>
              <a:t> deployment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/>
          </a:bodyPr>
          <a:lstStyle/>
          <a:p>
            <a:r>
              <a:rPr lang="en-CA" dirty="0" smtClean="0"/>
              <a:t>RPKI is a necessity – now on the horizon!</a:t>
            </a:r>
          </a:p>
          <a:p>
            <a:r>
              <a:rPr lang="en-CA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Incentives for deployment? </a:t>
            </a:r>
          </a:p>
          <a:p>
            <a:pPr marL="0" indent="0">
              <a:buNone/>
            </a:pPr>
            <a:r>
              <a:rPr lang="en-CA" dirty="0" smtClean="0"/>
              <a:t>We’ve seen similar problems before: </a:t>
            </a:r>
          </a:p>
          <a:p>
            <a:r>
              <a:rPr lang="en-CA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Spread of innovations in social </a:t>
            </a:r>
            <a:r>
              <a:rPr lang="en-CA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networks </a:t>
            </a:r>
            <a:r>
              <a:rPr lang="en-CA" sz="1800" dirty="0" smtClean="0">
                <a:solidFill>
                  <a:schemeClr val="accent6">
                    <a:lumMod val="75000"/>
                  </a:schemeClr>
                </a:solidFill>
              </a:rPr>
              <a:t>[Morris 2001, </a:t>
            </a:r>
            <a:r>
              <a:rPr lang="en-CA" sz="1800" dirty="0" err="1" smtClean="0">
                <a:solidFill>
                  <a:schemeClr val="accent6">
                    <a:lumMod val="75000"/>
                  </a:schemeClr>
                </a:solidFill>
              </a:rPr>
              <a:t>Kempe</a:t>
            </a:r>
            <a:r>
              <a:rPr lang="en-CA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CA" sz="1800" dirty="0">
                <a:solidFill>
                  <a:schemeClr val="accent6">
                    <a:lumMod val="75000"/>
                  </a:schemeClr>
                </a:solidFill>
              </a:rPr>
              <a:t>et al. </a:t>
            </a:r>
            <a:r>
              <a:rPr lang="en-CA" sz="1800" dirty="0" smtClean="0">
                <a:solidFill>
                  <a:schemeClr val="accent6">
                    <a:lumMod val="75000"/>
                  </a:schemeClr>
                </a:solidFill>
              </a:rPr>
              <a:t>2003]</a:t>
            </a:r>
            <a:endParaRPr lang="en-CA" sz="1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CA" sz="2000" dirty="0" smtClean="0"/>
              <a:t>Nodes adopt innovations when local utility exceeds a threshold</a:t>
            </a:r>
          </a:p>
          <a:p>
            <a:pPr lvl="1"/>
            <a:r>
              <a:rPr lang="en-CA" sz="2000" dirty="0" smtClean="0"/>
              <a:t>Utility only depends on immediate </a:t>
            </a:r>
            <a:r>
              <a:rPr lang="en-CA" sz="2000" dirty="0" err="1" smtClean="0"/>
              <a:t>neighbors</a:t>
            </a:r>
            <a:r>
              <a:rPr lang="en-CA" sz="2000" dirty="0" smtClean="0"/>
              <a:t>!</a:t>
            </a:r>
            <a:endParaRPr lang="en-CA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CA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protocol adoption </a:t>
            </a:r>
            <a:r>
              <a:rPr lang="en-CA" sz="2000" dirty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en-CA" sz="2000" dirty="0" err="1">
                <a:solidFill>
                  <a:schemeClr val="accent2">
                    <a:lumMod val="75000"/>
                  </a:schemeClr>
                </a:solidFill>
              </a:rPr>
              <a:t>Ratnasamy</a:t>
            </a:r>
            <a:r>
              <a:rPr lang="en-CA" sz="2000" dirty="0">
                <a:solidFill>
                  <a:schemeClr val="accent2">
                    <a:lumMod val="75000"/>
                  </a:schemeClr>
                </a:solidFill>
              </a:rPr>
              <a:t> et al. 2005</a:t>
            </a:r>
            <a:r>
              <a:rPr lang="en-CA" sz="2000" dirty="0" smtClean="0">
                <a:solidFill>
                  <a:schemeClr val="accent2">
                    <a:lumMod val="75000"/>
                  </a:schemeClr>
                </a:solidFill>
              </a:rPr>
              <a:t>]</a:t>
            </a:r>
            <a:endParaRPr lang="en-CA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CA" sz="2000" dirty="0" smtClean="0"/>
              <a:t>Client demand for innovation creates financial incentive</a:t>
            </a:r>
          </a:p>
          <a:p>
            <a:pPr lvl="1"/>
            <a:r>
              <a:rPr lang="en-CA" sz="2000" dirty="0" smtClean="0"/>
              <a:t>Relied on additional mechanisms to route traffic to upgraded networks</a:t>
            </a:r>
          </a:p>
          <a:p>
            <a:r>
              <a:rPr lang="en-CA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S-BGP adoption </a:t>
            </a:r>
            <a:r>
              <a:rPr lang="en-CA" sz="2000" dirty="0" smtClean="0">
                <a:solidFill>
                  <a:schemeClr val="accent3">
                    <a:lumMod val="75000"/>
                  </a:schemeClr>
                </a:solidFill>
              </a:rPr>
              <a:t>[Chang et al. 2006]</a:t>
            </a:r>
          </a:p>
          <a:p>
            <a:pPr lvl="1"/>
            <a:r>
              <a:rPr lang="en-CA" sz="2000" dirty="0" smtClean="0"/>
              <a:t>Assumed security benefits would be sufficient incentive</a:t>
            </a:r>
          </a:p>
          <a:p>
            <a:pPr lvl="1"/>
            <a:r>
              <a:rPr lang="en-CA" sz="2000" dirty="0" smtClean="0"/>
              <a:t>Security is an </a:t>
            </a:r>
            <a:r>
              <a:rPr lang="en-CA" sz="2000" i="1" dirty="0" smtClean="0"/>
              <a:t>intangible</a:t>
            </a:r>
            <a:r>
              <a:rPr lang="en-CA" sz="2000" dirty="0" smtClean="0"/>
              <a:t> benefit</a:t>
            </a:r>
          </a:p>
          <a:p>
            <a:endParaRPr lang="en-CA" dirty="0"/>
          </a:p>
        </p:txBody>
      </p:sp>
      <p:sp>
        <p:nvSpPr>
          <p:cNvPr id="4" name="Rectangle 145"/>
          <p:cNvSpPr>
            <a:spLocks noChangeArrowheads="1"/>
          </p:cNvSpPr>
          <p:nvPr/>
        </p:nvSpPr>
        <p:spPr bwMode="auto">
          <a:xfrm>
            <a:off x="8153400" y="4724401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52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Overview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200" b="1" dirty="0" smtClean="0">
                <a:solidFill>
                  <a:schemeClr val="accent2">
                    <a:lumMod val="75000"/>
                  </a:schemeClr>
                </a:solidFill>
              </a:rPr>
              <a:t>S*BGP will necessarily go through a transition phase</a:t>
            </a:r>
          </a:p>
          <a:p>
            <a:r>
              <a:rPr lang="en-CA" dirty="0" smtClean="0">
                <a:solidFill>
                  <a:schemeClr val="tx2"/>
                </a:solidFill>
              </a:rPr>
              <a:t>How should deployment occur?</a:t>
            </a:r>
          </a:p>
          <a:p>
            <a:endParaRPr lang="en-CA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CA" sz="2200" b="1" dirty="0" smtClean="0">
                <a:solidFill>
                  <a:schemeClr val="accent2">
                    <a:lumMod val="75000"/>
                  </a:schemeClr>
                </a:solidFill>
              </a:rPr>
              <a:t>Our Goal:  Come up with </a:t>
            </a:r>
            <a:r>
              <a:rPr lang="en-CA" sz="2200" b="1" dirty="0" smtClean="0">
                <a:solidFill>
                  <a:schemeClr val="accent3"/>
                </a:solidFill>
              </a:rPr>
              <a:t>a strategy </a:t>
            </a:r>
            <a:r>
              <a:rPr lang="en-CA" sz="2200" b="1" dirty="0" smtClean="0">
                <a:solidFill>
                  <a:schemeClr val="accent2">
                    <a:lumMod val="75000"/>
                  </a:schemeClr>
                </a:solidFill>
              </a:rPr>
              <a:t>for S*BGP (S-BGP/</a:t>
            </a:r>
            <a:r>
              <a:rPr lang="en-CA" sz="2200" b="1" dirty="0" err="1" smtClean="0">
                <a:solidFill>
                  <a:schemeClr val="accent2">
                    <a:lumMod val="75000"/>
                  </a:schemeClr>
                </a:solidFill>
              </a:rPr>
              <a:t>soBGP</a:t>
            </a:r>
            <a:r>
              <a:rPr lang="en-CA" sz="2200" b="1" dirty="0" smtClean="0">
                <a:solidFill>
                  <a:schemeClr val="accent2">
                    <a:lumMod val="75000"/>
                  </a:schemeClr>
                </a:solidFill>
              </a:rPr>
              <a:t>) deployment.</a:t>
            </a:r>
          </a:p>
          <a:p>
            <a:r>
              <a:rPr lang="en-CA" dirty="0" smtClean="0"/>
              <a:t>How governments &amp; standards groups invest resources</a:t>
            </a:r>
          </a:p>
          <a:p>
            <a:r>
              <a:rPr lang="en-CA" dirty="0" smtClean="0"/>
              <a:t>To enable a </a:t>
            </a:r>
            <a:r>
              <a:rPr lang="en-CA" b="1" dirty="0" smtClean="0">
                <a:solidFill>
                  <a:schemeClr val="accent3"/>
                </a:solidFill>
              </a:rPr>
              <a:t>small set </a:t>
            </a:r>
            <a:r>
              <a:rPr lang="en-CA" dirty="0" smtClean="0"/>
              <a:t>of </a:t>
            </a:r>
            <a:r>
              <a:rPr lang="en-CA" dirty="0" err="1" smtClean="0"/>
              <a:t>ASes</a:t>
            </a:r>
            <a:r>
              <a:rPr lang="en-CA" dirty="0" smtClean="0"/>
              <a:t> to create market pressure… </a:t>
            </a:r>
          </a:p>
          <a:p>
            <a:r>
              <a:rPr lang="en-CA" dirty="0" smtClean="0"/>
              <a:t>…and drive </a:t>
            </a:r>
            <a:r>
              <a:rPr lang="en-CA" b="1" dirty="0" smtClean="0">
                <a:solidFill>
                  <a:schemeClr val="accent3"/>
                </a:solidFill>
              </a:rPr>
              <a:t>voluntary </a:t>
            </a:r>
            <a:r>
              <a:rPr lang="en-CA" dirty="0" smtClean="0"/>
              <a:t>deployment by many other </a:t>
            </a:r>
            <a:r>
              <a:rPr lang="en-CA" dirty="0" err="1" smtClean="0"/>
              <a:t>ASes</a:t>
            </a:r>
            <a:r>
              <a:rPr lang="en-CA" dirty="0" smtClean="0"/>
              <a:t>!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2200" b="1" dirty="0">
                <a:solidFill>
                  <a:schemeClr val="accent2">
                    <a:lumMod val="75000"/>
                  </a:schemeClr>
                </a:solidFill>
              </a:rPr>
              <a:t>Measure of success: </a:t>
            </a:r>
            <a:r>
              <a:rPr lang="en-CA" sz="2200" b="1" dirty="0">
                <a:solidFill>
                  <a:schemeClr val="accent3"/>
                </a:solidFill>
              </a:rPr>
              <a:t>number of </a:t>
            </a:r>
            <a:r>
              <a:rPr lang="en-CA" sz="2200" b="1" dirty="0" err="1">
                <a:solidFill>
                  <a:schemeClr val="accent3"/>
                </a:solidFill>
              </a:rPr>
              <a:t>ASes</a:t>
            </a:r>
            <a:r>
              <a:rPr lang="en-CA" sz="2200" b="1" dirty="0">
                <a:solidFill>
                  <a:schemeClr val="accent3"/>
                </a:solidFill>
              </a:rPr>
              <a:t> </a:t>
            </a:r>
            <a:r>
              <a:rPr lang="en-CA" sz="2200" b="1" dirty="0">
                <a:solidFill>
                  <a:schemeClr val="accent2">
                    <a:lumMod val="75000"/>
                  </a:schemeClr>
                </a:solidFill>
              </a:rPr>
              <a:t>deploying </a:t>
            </a:r>
            <a:r>
              <a:rPr lang="en-CA" sz="2200" b="1" dirty="0" smtClean="0">
                <a:solidFill>
                  <a:schemeClr val="accent2">
                    <a:lumMod val="75000"/>
                  </a:schemeClr>
                </a:solidFill>
              </a:rPr>
              <a:t>S*BGP</a:t>
            </a:r>
            <a:endParaRPr lang="en-CA" sz="2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CA" dirty="0"/>
              <a:t>Does not </a:t>
            </a:r>
            <a:r>
              <a:rPr lang="en-CA" dirty="0" smtClean="0"/>
              <a:t>quantify security improvement.</a:t>
            </a:r>
            <a:endParaRPr lang="en-CA" dirty="0"/>
          </a:p>
          <a:p>
            <a:r>
              <a:rPr lang="en-CA" dirty="0" smtClean="0"/>
              <a:t>We are currently working to quantifying </a:t>
            </a:r>
            <a:r>
              <a:rPr lang="en-CA" dirty="0"/>
              <a:t>the security </a:t>
            </a:r>
            <a:r>
              <a:rPr lang="en-CA" dirty="0" smtClean="0"/>
              <a:t>during partial deployment.</a:t>
            </a:r>
          </a:p>
          <a:p>
            <a:endParaRPr lang="en-CA" sz="900" dirty="0" smtClean="0"/>
          </a:p>
          <a:p>
            <a:pPr marL="0" indent="0">
              <a:buNone/>
            </a:pPr>
            <a:endParaRPr lang="en-CA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256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93"/>
    </mc:Choice>
    <mc:Fallback xmlns="">
      <p:transition spd="slow" advTm="608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 smtClean="0"/>
              <a:t>Part 1: Background</a:t>
            </a:r>
          </a:p>
          <a:p>
            <a:endParaRPr lang="en-CA" dirty="0"/>
          </a:p>
          <a:p>
            <a:r>
              <a:rPr lang="en-CA" dirty="0" smtClean="0"/>
              <a:t>Part 2: Our strategy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Part 3: Evaluating our strategy</a:t>
            </a:r>
          </a:p>
          <a:p>
            <a:pPr lvl="1"/>
            <a:r>
              <a:rPr lang="en-CA" dirty="0" smtClean="0"/>
              <a:t>Model</a:t>
            </a:r>
          </a:p>
          <a:p>
            <a:pPr lvl="1"/>
            <a:r>
              <a:rPr lang="en-CA" dirty="0" smtClean="0"/>
              <a:t>Simulations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Part 4: Summary and recommendations</a:t>
            </a:r>
            <a:endParaRPr lang="en-CA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470678" y="1772816"/>
            <a:ext cx="6781800" cy="576064"/>
          </a:xfrm>
          <a:prstGeom prst="round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Times New Roman" pitchFamily="18" charset="0"/>
            </a:endParaRPr>
          </a:p>
        </p:txBody>
      </p:sp>
      <p:pic>
        <p:nvPicPr>
          <p:cNvPr id="5" name="Picture 4" descr="C:\Users\phillipa\AppData\Local\Microsoft\Windows\Temporary Internet Files\Content.IE5\ORR4VXK8\MP90043317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3" y="116632"/>
            <a:ext cx="720080" cy="6672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7740351" y="0"/>
            <a:ext cx="72009" cy="783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7740351" y="0"/>
            <a:ext cx="914400" cy="122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235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71"/>
    </mc:Choice>
    <mc:Fallback xmlns="">
      <p:transition spd="slow" advTm="1077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How to deploy S*BGP globally?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 smtClean="0">
                <a:solidFill>
                  <a:schemeClr val="accent4"/>
                </a:solidFill>
              </a:rPr>
              <a:t>Pessimistic view:</a:t>
            </a:r>
          </a:p>
          <a:p>
            <a:r>
              <a:rPr lang="en-CA" dirty="0" smtClean="0"/>
              <a:t>No local </a:t>
            </a:r>
            <a:r>
              <a:rPr lang="en-CA" b="1" dirty="0" smtClean="0">
                <a:solidFill>
                  <a:schemeClr val="accent2"/>
                </a:solidFill>
              </a:rPr>
              <a:t>economic</a:t>
            </a:r>
            <a:r>
              <a:rPr lang="en-CA" dirty="0" smtClean="0"/>
              <a:t> incentives; only security incentives</a:t>
            </a:r>
          </a:p>
          <a:p>
            <a:r>
              <a:rPr lang="en-CA" dirty="0" smtClean="0"/>
              <a:t>Like IPv6, but worse, because entire path must be secure.</a:t>
            </a:r>
          </a:p>
          <a:p>
            <a:endParaRPr lang="en-CA" dirty="0" smtClean="0"/>
          </a:p>
          <a:p>
            <a:pPr marL="0" indent="0">
              <a:buNone/>
            </a:pPr>
            <a:r>
              <a:rPr lang="en-CA" b="1" dirty="0" smtClean="0">
                <a:solidFill>
                  <a:schemeClr val="accent4"/>
                </a:solidFill>
              </a:rPr>
              <a:t>Our view:</a:t>
            </a:r>
          </a:p>
          <a:p>
            <a:r>
              <a:rPr lang="en-CA" dirty="0"/>
              <a:t>S*BGP has an advantage: </a:t>
            </a:r>
            <a:r>
              <a:rPr lang="en-CA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affects route selection</a:t>
            </a:r>
          </a:p>
          <a:p>
            <a:pPr lvl="1"/>
            <a:r>
              <a:rPr lang="en-CA" dirty="0"/>
              <a:t>Even if it comes </a:t>
            </a:r>
            <a:r>
              <a:rPr lang="en-CA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</a:t>
            </a:r>
            <a:r>
              <a:rPr lang="en-CA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/>
              <a:t>cost and length in decision process.</a:t>
            </a:r>
          </a:p>
          <a:p>
            <a:r>
              <a:rPr lang="en-CA" dirty="0" smtClean="0"/>
              <a:t>This can drive traffic towards ISPs deploying S*BGP</a:t>
            </a:r>
            <a:endParaRPr lang="en-CA" dirty="0"/>
          </a:p>
          <a:p>
            <a:r>
              <a:rPr lang="en-CA" dirty="0" smtClean="0"/>
              <a:t>ISPs want to attract </a:t>
            </a:r>
            <a:r>
              <a:rPr lang="en-CA" dirty="0"/>
              <a:t>more traffic </a:t>
            </a:r>
            <a:r>
              <a:rPr lang="en-CA" i="1" dirty="0"/>
              <a:t>destined to </a:t>
            </a:r>
            <a:r>
              <a:rPr lang="en-CA" i="1" dirty="0" smtClean="0"/>
              <a:t>customers</a:t>
            </a:r>
          </a:p>
          <a:p>
            <a:r>
              <a:rPr lang="en-CA" b="1" dirty="0" smtClean="0"/>
              <a:t>Even if they don’t care about security!</a:t>
            </a:r>
            <a:endParaRPr lang="en-CA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2780928"/>
            <a:ext cx="8915400" cy="3554819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i="1" dirty="0" smtClean="0"/>
          </a:p>
          <a:p>
            <a:r>
              <a:rPr lang="en-US" sz="2300" i="1" dirty="0" smtClean="0">
                <a:solidFill>
                  <a:schemeClr val="tx1">
                    <a:lumMod val="50000"/>
                  </a:schemeClr>
                </a:solidFill>
              </a:rPr>
              <a:t>ISPs </a:t>
            </a:r>
            <a:r>
              <a:rPr lang="en-US" sz="2300" i="1" dirty="0">
                <a:solidFill>
                  <a:schemeClr val="tx1">
                    <a:lumMod val="50000"/>
                  </a:schemeClr>
                </a:solidFill>
              </a:rPr>
              <a:t>would be the ones forced to </a:t>
            </a:r>
            <a:r>
              <a:rPr lang="en-US" sz="2300" b="1" dirty="0">
                <a:solidFill>
                  <a:schemeClr val="accent6"/>
                </a:solidFill>
              </a:rPr>
              <a:t>upgrade all of their equipment </a:t>
            </a:r>
            <a:r>
              <a:rPr lang="en-US" sz="2300" i="1" dirty="0">
                <a:solidFill>
                  <a:schemeClr val="tx1">
                    <a:lumMod val="50000"/>
                  </a:schemeClr>
                </a:solidFill>
              </a:rPr>
              <a:t>to support this initiative, but </a:t>
            </a:r>
            <a:r>
              <a:rPr lang="en-US" sz="2300" b="1" dirty="0">
                <a:solidFill>
                  <a:schemeClr val="accent2"/>
                </a:solidFill>
              </a:rPr>
              <a:t>how would it </a:t>
            </a:r>
            <a:r>
              <a:rPr lang="en-US" sz="2300" b="1" u="sng" dirty="0">
                <a:solidFill>
                  <a:schemeClr val="accent2"/>
                </a:solidFill>
              </a:rPr>
              <a:t>benefit</a:t>
            </a:r>
            <a:r>
              <a:rPr lang="en-US" sz="2300" b="1" dirty="0">
                <a:solidFill>
                  <a:schemeClr val="accent2"/>
                </a:solidFill>
              </a:rPr>
              <a:t> them</a:t>
            </a:r>
            <a:r>
              <a:rPr lang="en-US" sz="2300" i="1" dirty="0">
                <a:solidFill>
                  <a:schemeClr val="tx1">
                    <a:lumMod val="50000"/>
                  </a:schemeClr>
                </a:solidFill>
              </a:rPr>
              <a:t>? As commercial companies, if there is little to no benefit (potential to increase profit), why would they implement a potentially costly solution? The answer is </a:t>
            </a:r>
            <a:r>
              <a:rPr lang="en-US" sz="2300" b="1" u="sng" dirty="0">
                <a:solidFill>
                  <a:schemeClr val="accent3"/>
                </a:solidFill>
              </a:rPr>
              <a:t>they won’t</a:t>
            </a:r>
            <a:r>
              <a:rPr lang="en-US" sz="2300" dirty="0">
                <a:solidFill>
                  <a:schemeClr val="accent2"/>
                </a:solidFill>
              </a:rPr>
              <a:t>. </a:t>
            </a:r>
            <a:endParaRPr lang="en-US" sz="2300" dirty="0" smtClean="0">
              <a:solidFill>
                <a:schemeClr val="accent2"/>
              </a:solidFill>
            </a:endParaRPr>
          </a:p>
          <a:p>
            <a:endParaRPr lang="en-US" sz="2400" i="1" dirty="0"/>
          </a:p>
          <a:p>
            <a:r>
              <a:rPr lang="en-US" sz="2000" dirty="0" smtClean="0"/>
              <a:t>[http</a:t>
            </a:r>
            <a:r>
              <a:rPr lang="en-US" sz="2000" dirty="0"/>
              <a:t>://</a:t>
            </a:r>
            <a:r>
              <a:rPr lang="en-US" sz="2000" dirty="0" smtClean="0"/>
              <a:t>www.omninerd.com/articles/Did_China_Hijack_15_of_the_Internet_Routers_BGP_and_Ignorance]</a:t>
            </a:r>
          </a:p>
          <a:p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159284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2800" dirty="0" smtClean="0"/>
              <a:t>Our Strategy: 3 Guidelines for Deploying S*BGP (1)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dirty="0" smtClean="0"/>
              <a:t>Secure </a:t>
            </a:r>
            <a:r>
              <a:rPr lang="en-CA" dirty="0" err="1" smtClean="0"/>
              <a:t>ASes</a:t>
            </a:r>
            <a:r>
              <a:rPr lang="en-CA" dirty="0" smtClean="0"/>
              <a:t> should break ties in </a:t>
            </a:r>
            <a:r>
              <a:rPr lang="en-CA" dirty="0" err="1" smtClean="0"/>
              <a:t>favor</a:t>
            </a:r>
            <a:r>
              <a:rPr lang="en-CA" dirty="0" smtClean="0"/>
              <a:t> of </a:t>
            </a:r>
            <a:r>
              <a:rPr lang="en-CA" b="1" dirty="0" smtClean="0">
                <a:solidFill>
                  <a:schemeClr val="accent3"/>
                </a:solidFill>
              </a:rPr>
              <a:t>secure paths </a:t>
            </a:r>
          </a:p>
          <a:p>
            <a:pPr marL="457200" indent="-457200">
              <a:buFont typeface="+mj-lt"/>
              <a:buAutoNum type="arabicPeriod"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6" name="Cloud 5"/>
          <p:cNvSpPr/>
          <p:nvPr/>
        </p:nvSpPr>
        <p:spPr bwMode="auto">
          <a:xfrm>
            <a:off x="827584" y="2924944"/>
            <a:ext cx="1305558" cy="762000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Sprint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2195736" y="1340768"/>
            <a:ext cx="6948264" cy="1944216"/>
          </a:xfrm>
          <a:prstGeom prst="cloudCallout">
            <a:avLst>
              <a:gd name="adj1" fmla="val -47990"/>
              <a:gd name="adj2" fmla="val 450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200" b="1" dirty="0" smtClean="0">
                <a:solidFill>
                  <a:schemeClr val="accent5"/>
                </a:solidFill>
              </a:rPr>
              <a:t>Equally good paths to the destination?</a:t>
            </a:r>
          </a:p>
          <a:p>
            <a:pPr algn="ctr"/>
            <a:r>
              <a:rPr lang="en-CA" sz="1600" dirty="0" smtClean="0"/>
              <a:t>(in terms of cost and path length)</a:t>
            </a:r>
            <a:endParaRPr lang="en-CA" dirty="0" smtClean="0"/>
          </a:p>
          <a:p>
            <a:pPr algn="ctr"/>
            <a:r>
              <a:rPr lang="en-CA" sz="2000" b="1" dirty="0" smtClean="0"/>
              <a:t> Pick the secure one!</a:t>
            </a:r>
            <a:endParaRPr lang="en-CA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158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81"/>
    </mc:Choice>
    <mc:Fallback xmlns="">
      <p:transition spd="slow" advTm="194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 bwMode="auto">
          <a:xfrm>
            <a:off x="6827783" y="2067725"/>
            <a:ext cx="974833" cy="620481"/>
          </a:xfrm>
          <a:prstGeom prst="roundRect">
            <a:avLst/>
          </a:prstGeom>
          <a:noFill/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 algn="ctr">
              <a:defRPr/>
            </a:pPr>
            <a:r>
              <a:rPr lang="en-US" sz="2200" b="1" dirty="0" smtClean="0">
                <a:solidFill>
                  <a:schemeClr val="accent4"/>
                </a:solidFill>
                <a:latin typeface="+mj-lt"/>
              </a:rPr>
              <a:t>ISP</a:t>
            </a:r>
            <a:endParaRPr lang="en-US" sz="22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1493783" y="2072610"/>
            <a:ext cx="974833" cy="620481"/>
          </a:xfrm>
          <a:prstGeom prst="roundRect">
            <a:avLst/>
          </a:prstGeom>
          <a:noFill/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 algn="ctr">
              <a:defRPr/>
            </a:pPr>
            <a:r>
              <a:rPr lang="en-US" sz="2200" b="1" dirty="0" smtClean="0">
                <a:solidFill>
                  <a:schemeClr val="accent4"/>
                </a:solidFill>
                <a:latin typeface="+mj-lt"/>
              </a:rPr>
              <a:t>ISP</a:t>
            </a:r>
            <a:endParaRPr lang="en-US" sz="2200" dirty="0">
              <a:solidFill>
                <a:schemeClr val="accent4"/>
              </a:solidFill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66800" y="2220681"/>
            <a:ext cx="7162800" cy="3581400"/>
            <a:chOff x="1066800" y="3113319"/>
            <a:chExt cx="7162800" cy="3581400"/>
          </a:xfrm>
        </p:grpSpPr>
        <p:sp>
          <p:nvSpPr>
            <p:cNvPr id="181" name="Cloud 180"/>
            <p:cNvSpPr/>
            <p:nvPr/>
          </p:nvSpPr>
          <p:spPr bwMode="auto">
            <a:xfrm>
              <a:off x="1066800" y="3418119"/>
              <a:ext cx="1828800" cy="1066800"/>
            </a:xfrm>
            <a:prstGeom prst="cloud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8359</a:t>
              </a:r>
              <a:endParaRPr lang="en-US" sz="2200" b="1" dirty="0">
                <a:latin typeface="+mj-lt"/>
              </a:endParaRPr>
            </a:p>
          </p:txBody>
        </p:sp>
        <p:sp>
          <p:nvSpPr>
            <p:cNvPr id="182" name="Cloud 181"/>
            <p:cNvSpPr/>
            <p:nvPr/>
          </p:nvSpPr>
          <p:spPr bwMode="auto">
            <a:xfrm>
              <a:off x="3886200" y="3113319"/>
              <a:ext cx="1524000" cy="762000"/>
            </a:xfrm>
            <a:prstGeom prst="cloud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Sprint</a:t>
              </a:r>
            </a:p>
          </p:txBody>
        </p:sp>
        <p:sp>
          <p:nvSpPr>
            <p:cNvPr id="183" name="Cloud 182"/>
            <p:cNvSpPr/>
            <p:nvPr/>
          </p:nvSpPr>
          <p:spPr bwMode="auto">
            <a:xfrm>
              <a:off x="3810000" y="5856519"/>
              <a:ext cx="1600200" cy="838200"/>
            </a:xfrm>
            <a:prstGeom prst="cloud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18608</a:t>
              </a:r>
              <a:endParaRPr lang="en-US" sz="2200" b="1" dirty="0">
                <a:latin typeface="+mj-lt"/>
              </a:endParaRPr>
            </a:p>
          </p:txBody>
        </p:sp>
        <p:cxnSp>
          <p:nvCxnSpPr>
            <p:cNvPr id="184" name="Straight Connector 160"/>
            <p:cNvCxnSpPr>
              <a:cxnSpLocks noChangeShapeType="1"/>
              <a:stCxn id="183" idx="0"/>
              <a:endCxn id="275" idx="1"/>
            </p:cNvCxnSpPr>
            <p:nvPr/>
          </p:nvCxnSpPr>
          <p:spPr bwMode="auto">
            <a:xfrm flipV="1">
              <a:off x="5408867" y="4483783"/>
              <a:ext cx="1906333" cy="1791836"/>
            </a:xfrm>
            <a:prstGeom prst="line">
              <a:avLst/>
            </a:prstGeom>
            <a:noFill/>
            <a:ln w="57150" algn="ctr">
              <a:solidFill>
                <a:schemeClr val="tx2"/>
              </a:solidFill>
              <a:round/>
              <a:headEnd/>
              <a:tailEnd type="stealth"/>
            </a:ln>
          </p:spPr>
        </p:cxnSp>
        <p:cxnSp>
          <p:nvCxnSpPr>
            <p:cNvPr id="185" name="Straight Connector 160"/>
            <p:cNvCxnSpPr>
              <a:cxnSpLocks noChangeShapeType="1"/>
              <a:stCxn id="183" idx="2"/>
              <a:endCxn id="181" idx="1"/>
            </p:cNvCxnSpPr>
            <p:nvPr/>
          </p:nvCxnSpPr>
          <p:spPr bwMode="auto">
            <a:xfrm flipH="1" flipV="1">
              <a:off x="1981200" y="4483783"/>
              <a:ext cx="1833764" cy="1791836"/>
            </a:xfrm>
            <a:prstGeom prst="line">
              <a:avLst/>
            </a:prstGeom>
            <a:noFill/>
            <a:ln w="57150" algn="ctr">
              <a:solidFill>
                <a:schemeClr val="tx2"/>
              </a:solidFill>
              <a:round/>
              <a:headEnd/>
              <a:tailEnd type="stealth"/>
            </a:ln>
          </p:spPr>
        </p:cxnSp>
        <p:cxnSp>
          <p:nvCxnSpPr>
            <p:cNvPr id="186" name="Straight Connector 160"/>
            <p:cNvCxnSpPr>
              <a:cxnSpLocks noChangeShapeType="1"/>
              <a:stCxn id="181" idx="0"/>
              <a:endCxn id="182" idx="2"/>
            </p:cNvCxnSpPr>
            <p:nvPr/>
          </p:nvCxnSpPr>
          <p:spPr bwMode="auto">
            <a:xfrm flipV="1">
              <a:off x="2894076" y="3494319"/>
              <a:ext cx="996851" cy="457200"/>
            </a:xfrm>
            <a:prstGeom prst="line">
              <a:avLst/>
            </a:prstGeom>
            <a:noFill/>
            <a:ln w="57150" algn="ctr">
              <a:solidFill>
                <a:schemeClr val="tx2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187" name="Straight Connector 160"/>
            <p:cNvCxnSpPr>
              <a:cxnSpLocks noChangeShapeType="1"/>
              <a:stCxn id="182" idx="0"/>
              <a:endCxn id="275" idx="2"/>
            </p:cNvCxnSpPr>
            <p:nvPr/>
          </p:nvCxnSpPr>
          <p:spPr bwMode="auto">
            <a:xfrm>
              <a:off x="5408930" y="3494319"/>
              <a:ext cx="997543" cy="457200"/>
            </a:xfrm>
            <a:prstGeom prst="line">
              <a:avLst/>
            </a:prstGeom>
            <a:noFill/>
            <a:ln w="57150" algn="ctr">
              <a:solidFill>
                <a:schemeClr val="tx2"/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275" name="Cloud 274"/>
            <p:cNvSpPr/>
            <p:nvPr/>
          </p:nvSpPr>
          <p:spPr bwMode="auto">
            <a:xfrm>
              <a:off x="6400800" y="3418119"/>
              <a:ext cx="1828800" cy="1066800"/>
            </a:xfrm>
            <a:prstGeom prst="cloud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13789</a:t>
              </a:r>
              <a:endParaRPr lang="en-US" sz="2200" b="1" dirty="0">
                <a:latin typeface="+mj-lt"/>
              </a:endParaRPr>
            </a:p>
          </p:txBody>
        </p:sp>
      </p:grp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How this creates incentives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189" name="AutoShape 148"/>
          <p:cNvSpPr>
            <a:spLocks noChangeArrowheads="1"/>
          </p:cNvSpPr>
          <p:nvPr/>
        </p:nvSpPr>
        <p:spPr bwMode="auto">
          <a:xfrm>
            <a:off x="283264" y="4963882"/>
            <a:ext cx="3069535" cy="697366"/>
          </a:xfrm>
          <a:prstGeom prst="wedgeRoundRectCallout">
            <a:avLst>
              <a:gd name="adj1" fmla="val 63007"/>
              <a:gd name="adj2" fmla="val 22315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000" b="1" dirty="0" smtClean="0"/>
              <a:t>18608</a:t>
            </a:r>
          </a:p>
          <a:p>
            <a:pPr algn="ctr">
              <a:defRPr/>
            </a:pPr>
            <a:r>
              <a:rPr lang="en-US" dirty="0" smtClean="0"/>
              <a:t>38.101.185.0/24</a:t>
            </a:r>
            <a:endParaRPr lang="en-US" sz="1800" dirty="0"/>
          </a:p>
        </p:txBody>
      </p:sp>
      <p:sp>
        <p:nvSpPr>
          <p:cNvPr id="199" name="AutoShape 149"/>
          <p:cNvSpPr>
            <a:spLocks noChangeArrowheads="1"/>
          </p:cNvSpPr>
          <p:nvPr/>
        </p:nvSpPr>
        <p:spPr bwMode="auto">
          <a:xfrm>
            <a:off x="395536" y="1268760"/>
            <a:ext cx="3719264" cy="674339"/>
          </a:xfrm>
          <a:prstGeom prst="wedgeRoundRectCallout">
            <a:avLst>
              <a:gd name="adj1" fmla="val 5231"/>
              <a:gd name="adj2" fmla="val 135974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000" b="1" dirty="0" smtClean="0"/>
              <a:t>8359, 18608</a:t>
            </a:r>
          </a:p>
          <a:p>
            <a:pPr algn="ctr">
              <a:defRPr/>
            </a:pPr>
            <a:r>
              <a:rPr lang="en-US" dirty="0" smtClean="0"/>
              <a:t>38.101.185.0/24</a:t>
            </a:r>
            <a:endParaRPr lang="en-US" sz="1800" dirty="0"/>
          </a:p>
        </p:txBody>
      </p:sp>
      <p:sp>
        <p:nvSpPr>
          <p:cNvPr id="214" name="Line 151"/>
          <p:cNvSpPr>
            <a:spLocks noChangeShapeType="1"/>
          </p:cNvSpPr>
          <p:nvPr/>
        </p:nvSpPr>
        <p:spPr bwMode="auto">
          <a:xfrm flipV="1">
            <a:off x="5356331" y="3624933"/>
            <a:ext cx="1906333" cy="1758048"/>
          </a:xfrm>
          <a:prstGeom prst="line">
            <a:avLst/>
          </a:prstGeom>
          <a:noFill/>
          <a:ln w="127000">
            <a:solidFill>
              <a:schemeClr val="accent4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" name="Line 151"/>
          <p:cNvSpPr>
            <a:spLocks noChangeShapeType="1"/>
          </p:cNvSpPr>
          <p:nvPr/>
        </p:nvSpPr>
        <p:spPr bwMode="auto">
          <a:xfrm flipH="1" flipV="1">
            <a:off x="2006650" y="3608701"/>
            <a:ext cx="1833527" cy="1803399"/>
          </a:xfrm>
          <a:prstGeom prst="line">
            <a:avLst/>
          </a:prstGeom>
          <a:noFill/>
          <a:ln w="127000">
            <a:solidFill>
              <a:schemeClr val="accent4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6" name="Line 151"/>
          <p:cNvSpPr>
            <a:spLocks noChangeShapeType="1"/>
          </p:cNvSpPr>
          <p:nvPr/>
        </p:nvSpPr>
        <p:spPr bwMode="auto">
          <a:xfrm flipV="1">
            <a:off x="2923414" y="2601681"/>
            <a:ext cx="1011174" cy="457200"/>
          </a:xfrm>
          <a:prstGeom prst="line">
            <a:avLst/>
          </a:prstGeom>
          <a:noFill/>
          <a:ln w="127000">
            <a:solidFill>
              <a:schemeClr val="accent4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3" name="Smiley Face 272"/>
          <p:cNvSpPr/>
          <p:nvPr/>
        </p:nvSpPr>
        <p:spPr bwMode="auto">
          <a:xfrm>
            <a:off x="588064" y="3320138"/>
            <a:ext cx="631136" cy="544286"/>
          </a:xfrm>
          <a:prstGeom prst="smileyFace">
            <a:avLst/>
          </a:prstGeom>
          <a:solidFill>
            <a:schemeClr val="bg1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" name="AutoShape 149"/>
          <p:cNvSpPr>
            <a:spLocks noChangeArrowheads="1"/>
          </p:cNvSpPr>
          <p:nvPr/>
        </p:nvSpPr>
        <p:spPr bwMode="auto">
          <a:xfrm>
            <a:off x="6063443" y="4941168"/>
            <a:ext cx="2908057" cy="720080"/>
          </a:xfrm>
          <a:prstGeom prst="wedgeRoundRectCallout">
            <a:avLst>
              <a:gd name="adj1" fmla="val -70276"/>
              <a:gd name="adj2" fmla="val 23749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000" b="1" dirty="0"/>
              <a:t>18608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</a:p>
          <a:p>
            <a:pPr algn="ctr">
              <a:defRPr/>
            </a:pPr>
            <a:r>
              <a:rPr lang="en-US" dirty="0" smtClean="0"/>
              <a:t>38.101.185.0/24</a:t>
            </a:r>
            <a:endParaRPr lang="en-US" sz="1800" dirty="0"/>
          </a:p>
        </p:txBody>
      </p:sp>
      <p:sp>
        <p:nvSpPr>
          <p:cNvPr id="108" name="AutoShape 149"/>
          <p:cNvSpPr>
            <a:spLocks noChangeArrowheads="1"/>
          </p:cNvSpPr>
          <p:nvPr/>
        </p:nvSpPr>
        <p:spPr bwMode="auto">
          <a:xfrm>
            <a:off x="5105400" y="1268760"/>
            <a:ext cx="3960440" cy="674339"/>
          </a:xfrm>
          <a:prstGeom prst="wedgeRoundRectCallout">
            <a:avLst>
              <a:gd name="adj1" fmla="val -8240"/>
              <a:gd name="adj2" fmla="val 155756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000" b="1" dirty="0" smtClean="0"/>
              <a:t>13789, 18608</a:t>
            </a:r>
          </a:p>
          <a:p>
            <a:pPr algn="ctr">
              <a:defRPr/>
            </a:pPr>
            <a:r>
              <a:rPr lang="en-US" dirty="0" smtClean="0"/>
              <a:t>38.101.185.0/24</a:t>
            </a:r>
            <a:endParaRPr lang="en-US" sz="1800" dirty="0"/>
          </a:p>
        </p:txBody>
      </p:sp>
      <p:sp>
        <p:nvSpPr>
          <p:cNvPr id="34" name="Content Placeholder 6"/>
          <p:cNvSpPr txBox="1">
            <a:spLocks/>
          </p:cNvSpPr>
          <p:nvPr/>
        </p:nvSpPr>
        <p:spPr bwMode="auto">
          <a:xfrm>
            <a:off x="-152400" y="6172200"/>
            <a:ext cx="9448800" cy="45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CA" sz="2200" b="1" dirty="0" smtClean="0">
                <a:solidFill>
                  <a:schemeClr val="accent5">
                    <a:lumMod val="75000"/>
                  </a:schemeClr>
                </a:solidFill>
              </a:rPr>
              <a:t>ISPs can use S*BGP to attract customer traffic &amp; thus money</a:t>
            </a:r>
            <a:endParaRPr lang="en-CA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124202" y="3904521"/>
            <a:ext cx="609599" cy="906960"/>
            <a:chOff x="2590801" y="3429000"/>
            <a:chExt cx="609599" cy="906960"/>
          </a:xfrm>
        </p:grpSpPr>
        <p:cxnSp>
          <p:nvCxnSpPr>
            <p:cNvPr id="37" name="Straight Arrow Connector 36"/>
            <p:cNvCxnSpPr/>
            <p:nvPr/>
          </p:nvCxnSpPr>
          <p:spPr bwMode="auto">
            <a:xfrm rot="10800000">
              <a:off x="2590801" y="3733800"/>
              <a:ext cx="609599" cy="60216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8000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8" name="Rectangle 37"/>
            <p:cNvSpPr/>
            <p:nvPr/>
          </p:nvSpPr>
          <p:spPr>
            <a:xfrm>
              <a:off x="2819400" y="3429000"/>
              <a:ext cx="38099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$</a:t>
              </a:r>
              <a:endParaRPr lang="en-US" sz="4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486401" y="3962400"/>
            <a:ext cx="761999" cy="878295"/>
            <a:chOff x="2133603" y="2735759"/>
            <a:chExt cx="761999" cy="878295"/>
          </a:xfrm>
        </p:grpSpPr>
        <p:cxnSp>
          <p:nvCxnSpPr>
            <p:cNvPr id="40" name="Straight Arrow Connector 39"/>
            <p:cNvCxnSpPr/>
            <p:nvPr/>
          </p:nvCxnSpPr>
          <p:spPr bwMode="auto">
            <a:xfrm flipV="1">
              <a:off x="2286002" y="2971800"/>
              <a:ext cx="609600" cy="642254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8000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>
            <a:xfrm>
              <a:off x="2133603" y="2735759"/>
              <a:ext cx="60959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$</a:t>
              </a:r>
              <a:endParaRPr lang="en-US" sz="4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0" name="Rounded Rectangle 29"/>
          <p:cNvSpPr/>
          <p:nvPr/>
        </p:nvSpPr>
        <p:spPr bwMode="auto">
          <a:xfrm>
            <a:off x="35496" y="3948663"/>
            <a:ext cx="2433120" cy="9525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>
              <a:defRPr/>
            </a:pPr>
            <a:r>
              <a:rPr lang="en-US" sz="2200" b="1" dirty="0" smtClean="0">
                <a:latin typeface="+mj-lt"/>
              </a:rPr>
              <a:t>AS 8359 delivers more traffic to his customer</a:t>
            </a:r>
            <a:endParaRPr lang="en-US" sz="22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452" y="692696"/>
            <a:ext cx="7887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chemeClr val="accent5"/>
                </a:solidFill>
              </a:rPr>
              <a:t>Sprint needs to break the tie between </a:t>
            </a:r>
            <a:r>
              <a:rPr lang="en-CA" sz="2400" b="1" dirty="0" smtClean="0">
                <a:solidFill>
                  <a:schemeClr val="accent3"/>
                </a:solidFill>
              </a:rPr>
              <a:t>equally good paths</a:t>
            </a:r>
            <a:r>
              <a:rPr lang="en-CA" sz="2400" b="1" dirty="0" smtClean="0">
                <a:solidFill>
                  <a:schemeClr val="accent5"/>
                </a:solidFill>
              </a:rPr>
              <a:t>.</a:t>
            </a:r>
            <a:endParaRPr lang="en-CA" sz="2400" dirty="0">
              <a:solidFill>
                <a:schemeClr val="accent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493493"/>
      </p:ext>
    </p:extLst>
  </p:cSld>
  <p:clrMapOvr>
    <a:masterClrMapping/>
  </p:clrMapOvr>
  <p:transition advTm="517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 animBg="1"/>
      <p:bldP spid="189" grpId="1" animBg="1"/>
      <p:bldP spid="199" grpId="0" animBg="1"/>
      <p:bldP spid="199" grpId="1" animBg="1"/>
      <p:bldP spid="214" grpId="0" animBg="1"/>
      <p:bldP spid="215" grpId="0" animBg="1"/>
      <p:bldP spid="273" grpId="0" animBg="1"/>
      <p:bldP spid="107" grpId="0" animBg="1"/>
      <p:bldP spid="107" grpId="1" animBg="1"/>
      <p:bldP spid="108" grpId="0" animBg="1"/>
      <p:bldP spid="108" grpId="1" animBg="1"/>
      <p:bldP spid="30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CA" dirty="0"/>
              <a:t>How this creates incentives</a:t>
            </a:r>
          </a:p>
        </p:txBody>
      </p:sp>
      <p:sp>
        <p:nvSpPr>
          <p:cNvPr id="4" name="Can 3"/>
          <p:cNvSpPr/>
          <p:nvPr/>
        </p:nvSpPr>
        <p:spPr bwMode="auto">
          <a:xfrm>
            <a:off x="8001000" y="685800"/>
            <a:ext cx="762000" cy="685800"/>
          </a:xfrm>
          <a:prstGeom prst="can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001000" y="685801"/>
            <a:ext cx="381000" cy="990599"/>
            <a:chOff x="8763000" y="2133600"/>
            <a:chExt cx="381000" cy="990599"/>
          </a:xfrm>
        </p:grpSpPr>
        <p:grpSp>
          <p:nvGrpSpPr>
            <p:cNvPr id="6" name="Group 79"/>
            <p:cNvGrpSpPr/>
            <p:nvPr/>
          </p:nvGrpSpPr>
          <p:grpSpPr bwMode="auto">
            <a:xfrm>
              <a:off x="8763000" y="2438400"/>
              <a:ext cx="381000" cy="685799"/>
              <a:chOff x="6858000" y="5257797"/>
              <a:chExt cx="914400" cy="1600196"/>
            </a:xfrm>
            <a:solidFill>
              <a:srgbClr val="660066"/>
            </a:solidFill>
            <a:scene3d>
              <a:camera prst="isometricTopUp"/>
              <a:lightRig rig="balanced" dir="t">
                <a:rot lat="0" lon="0" rev="8700000"/>
              </a:lightRig>
            </a:scene3d>
          </p:grpSpPr>
          <p:sp>
            <p:nvSpPr>
              <p:cNvPr id="31" name="Flowchart: Alternate Process 30"/>
              <p:cNvSpPr/>
              <p:nvPr/>
            </p:nvSpPr>
            <p:spPr bwMode="auto">
              <a:xfrm>
                <a:off x="6858000" y="5257797"/>
                <a:ext cx="914400" cy="609599"/>
              </a:xfrm>
              <a:prstGeom prst="flowChartAlternateProcess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7086600" y="5791194"/>
                <a:ext cx="381000" cy="10667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7239000" y="6019788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7239000" y="6248387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7239000" y="6629401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7" name="Group 85"/>
            <p:cNvGrpSpPr/>
            <p:nvPr/>
          </p:nvGrpSpPr>
          <p:grpSpPr bwMode="auto">
            <a:xfrm>
              <a:off x="8763000" y="2362200"/>
              <a:ext cx="381000" cy="685800"/>
              <a:chOff x="6858000" y="5257800"/>
              <a:chExt cx="914400" cy="1600200"/>
            </a:xfrm>
            <a:solidFill>
              <a:srgbClr val="FFC000"/>
            </a:solidFill>
            <a:scene3d>
              <a:camera prst="isometricTopUp"/>
              <a:lightRig rig="balanced" dir="t">
                <a:rot lat="0" lon="0" rev="8700000"/>
              </a:lightRig>
            </a:scene3d>
          </p:grpSpPr>
          <p:sp>
            <p:nvSpPr>
              <p:cNvPr id="26" name="Flowchart: Alternate Process 25"/>
              <p:cNvSpPr/>
              <p:nvPr/>
            </p:nvSpPr>
            <p:spPr bwMode="auto">
              <a:xfrm>
                <a:off x="6858000" y="5257800"/>
                <a:ext cx="914400" cy="609600"/>
              </a:xfrm>
              <a:prstGeom prst="flowChartAlternateProcess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7086600" y="5791200"/>
                <a:ext cx="381000" cy="10668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7239000" y="60198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7239000" y="62484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7239000" y="66294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8" name="Group 79"/>
            <p:cNvGrpSpPr/>
            <p:nvPr/>
          </p:nvGrpSpPr>
          <p:grpSpPr bwMode="auto">
            <a:xfrm>
              <a:off x="8763000" y="2286000"/>
              <a:ext cx="381000" cy="685799"/>
              <a:chOff x="6858000" y="5257797"/>
              <a:chExt cx="914400" cy="1600196"/>
            </a:xfrm>
            <a:solidFill>
              <a:srgbClr val="FF3300"/>
            </a:solidFill>
            <a:scene3d>
              <a:camera prst="isometricTopUp"/>
              <a:lightRig rig="balanced" dir="t">
                <a:rot lat="0" lon="0" rev="8700000"/>
              </a:lightRig>
            </a:scene3d>
          </p:grpSpPr>
          <p:sp>
            <p:nvSpPr>
              <p:cNvPr id="21" name="Flowchart: Alternate Process 20"/>
              <p:cNvSpPr/>
              <p:nvPr/>
            </p:nvSpPr>
            <p:spPr bwMode="auto">
              <a:xfrm>
                <a:off x="6858000" y="5257797"/>
                <a:ext cx="914400" cy="609599"/>
              </a:xfrm>
              <a:prstGeom prst="flowChartAlternateProcess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7086600" y="5791194"/>
                <a:ext cx="381000" cy="10667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7239000" y="6019788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7239000" y="6248387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7239000" y="6629401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9" name="Group 79"/>
            <p:cNvGrpSpPr/>
            <p:nvPr/>
          </p:nvGrpSpPr>
          <p:grpSpPr bwMode="auto">
            <a:xfrm>
              <a:off x="8763000" y="2209799"/>
              <a:ext cx="381000" cy="685799"/>
              <a:chOff x="6858000" y="5257797"/>
              <a:chExt cx="914400" cy="1600196"/>
            </a:xfrm>
            <a:solidFill>
              <a:srgbClr val="9AE69A"/>
            </a:solidFill>
            <a:scene3d>
              <a:camera prst="isometricTopUp"/>
              <a:lightRig rig="balanced" dir="t">
                <a:rot lat="0" lon="0" rev="8700000"/>
              </a:lightRig>
            </a:scene3d>
          </p:grpSpPr>
          <p:sp>
            <p:nvSpPr>
              <p:cNvPr id="16" name="Flowchart: Alternate Process 15"/>
              <p:cNvSpPr/>
              <p:nvPr/>
            </p:nvSpPr>
            <p:spPr bwMode="auto">
              <a:xfrm>
                <a:off x="6858000" y="5257797"/>
                <a:ext cx="914400" cy="609599"/>
              </a:xfrm>
              <a:prstGeom prst="flowChartAlternateProcess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7086600" y="5791194"/>
                <a:ext cx="381000" cy="10667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7239000" y="6019788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7239000" y="6248387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7239000" y="6629401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" name="Group 79"/>
            <p:cNvGrpSpPr/>
            <p:nvPr/>
          </p:nvGrpSpPr>
          <p:grpSpPr bwMode="auto">
            <a:xfrm>
              <a:off x="8763000" y="2133600"/>
              <a:ext cx="381000" cy="685799"/>
              <a:chOff x="6858000" y="5257797"/>
              <a:chExt cx="914400" cy="1600196"/>
            </a:xfrm>
            <a:solidFill>
              <a:srgbClr val="C00000"/>
            </a:solidFill>
            <a:scene3d>
              <a:camera prst="isometricTopUp"/>
              <a:lightRig rig="balanced" dir="t">
                <a:rot lat="0" lon="0" rev="8700000"/>
              </a:lightRig>
            </a:scene3d>
          </p:grpSpPr>
          <p:sp>
            <p:nvSpPr>
              <p:cNvPr id="11" name="Flowchart: Alternate Process 10"/>
              <p:cNvSpPr/>
              <p:nvPr/>
            </p:nvSpPr>
            <p:spPr bwMode="auto">
              <a:xfrm>
                <a:off x="6858000" y="5257797"/>
                <a:ext cx="914400" cy="609599"/>
              </a:xfrm>
              <a:prstGeom prst="flowChartAlternateProcess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7086600" y="5791194"/>
                <a:ext cx="381000" cy="10667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7239000" y="6019788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7239000" y="6248387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7239000" y="6629401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37" name="Rounded Rectangle 36"/>
          <p:cNvSpPr/>
          <p:nvPr/>
        </p:nvSpPr>
        <p:spPr bwMode="auto">
          <a:xfrm>
            <a:off x="23387" y="4102098"/>
            <a:ext cx="2231781" cy="123190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>
              <a:defRPr/>
            </a:pPr>
            <a:r>
              <a:rPr lang="en-US" sz="2200" b="1" dirty="0" smtClean="0">
                <a:latin typeface="+mj-lt"/>
              </a:rPr>
              <a:t>AS 8359 delivers less traffic to his customer</a:t>
            </a:r>
            <a:endParaRPr lang="en-US" sz="2200" b="1" dirty="0">
              <a:latin typeface="+mj-lt"/>
            </a:endParaRPr>
          </a:p>
        </p:txBody>
      </p:sp>
      <p:sp>
        <p:nvSpPr>
          <p:cNvPr id="38" name="Cloud 37"/>
          <p:cNvSpPr/>
          <p:nvPr/>
        </p:nvSpPr>
        <p:spPr bwMode="auto">
          <a:xfrm>
            <a:off x="1066800" y="2895600"/>
            <a:ext cx="1828800" cy="10668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8359</a:t>
            </a:r>
            <a:endParaRPr lang="en-US" sz="2200" b="1" dirty="0">
              <a:latin typeface="+mj-lt"/>
            </a:endParaRPr>
          </a:p>
        </p:txBody>
      </p:sp>
      <p:sp>
        <p:nvSpPr>
          <p:cNvPr id="39" name="Cloud 38"/>
          <p:cNvSpPr/>
          <p:nvPr/>
        </p:nvSpPr>
        <p:spPr bwMode="auto">
          <a:xfrm>
            <a:off x="3886200" y="2590800"/>
            <a:ext cx="1524000" cy="762000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Sprint</a:t>
            </a:r>
          </a:p>
        </p:txBody>
      </p:sp>
      <p:sp>
        <p:nvSpPr>
          <p:cNvPr id="40" name="Cloud 39"/>
          <p:cNvSpPr/>
          <p:nvPr/>
        </p:nvSpPr>
        <p:spPr bwMode="auto">
          <a:xfrm>
            <a:off x="3810000" y="5334000"/>
            <a:ext cx="1600200" cy="838200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18608</a:t>
            </a:r>
            <a:endParaRPr lang="en-US" sz="2200" b="1" dirty="0">
              <a:latin typeface="+mj-lt"/>
            </a:endParaRPr>
          </a:p>
        </p:txBody>
      </p:sp>
      <p:cxnSp>
        <p:nvCxnSpPr>
          <p:cNvPr id="41" name="Straight Connector 160"/>
          <p:cNvCxnSpPr>
            <a:cxnSpLocks noChangeShapeType="1"/>
            <a:stCxn id="40" idx="0"/>
            <a:endCxn id="88" idx="1"/>
          </p:cNvCxnSpPr>
          <p:nvPr/>
        </p:nvCxnSpPr>
        <p:spPr bwMode="auto">
          <a:xfrm flipV="1">
            <a:off x="5408867" y="3961264"/>
            <a:ext cx="1906333" cy="1791836"/>
          </a:xfrm>
          <a:prstGeom prst="line">
            <a:avLst/>
          </a:prstGeom>
          <a:noFill/>
          <a:ln w="57150" algn="ctr">
            <a:solidFill>
              <a:schemeClr val="accent6">
                <a:lumMod val="50000"/>
              </a:schemeClr>
            </a:solidFill>
            <a:round/>
            <a:headEnd/>
            <a:tailEnd type="stealth"/>
          </a:ln>
        </p:spPr>
      </p:cxnSp>
      <p:cxnSp>
        <p:nvCxnSpPr>
          <p:cNvPr id="42" name="Straight Connector 160"/>
          <p:cNvCxnSpPr>
            <a:cxnSpLocks noChangeShapeType="1"/>
            <a:stCxn id="40" idx="2"/>
            <a:endCxn id="38" idx="1"/>
          </p:cNvCxnSpPr>
          <p:nvPr/>
        </p:nvCxnSpPr>
        <p:spPr bwMode="auto">
          <a:xfrm flipH="1" flipV="1">
            <a:off x="1981200" y="3961264"/>
            <a:ext cx="1833764" cy="1791836"/>
          </a:xfrm>
          <a:prstGeom prst="line">
            <a:avLst/>
          </a:prstGeom>
          <a:noFill/>
          <a:ln w="57150" algn="ctr">
            <a:solidFill>
              <a:schemeClr val="accent6">
                <a:lumMod val="50000"/>
              </a:schemeClr>
            </a:solidFill>
            <a:round/>
            <a:headEnd/>
            <a:tailEnd type="stealth"/>
          </a:ln>
        </p:spPr>
      </p:cxnSp>
      <p:cxnSp>
        <p:nvCxnSpPr>
          <p:cNvPr id="43" name="Straight Connector 160"/>
          <p:cNvCxnSpPr>
            <a:cxnSpLocks noChangeShapeType="1"/>
            <a:stCxn id="38" idx="0"/>
            <a:endCxn id="39" idx="2"/>
          </p:cNvCxnSpPr>
          <p:nvPr/>
        </p:nvCxnSpPr>
        <p:spPr bwMode="auto">
          <a:xfrm flipV="1">
            <a:off x="2894076" y="2971800"/>
            <a:ext cx="996851" cy="457200"/>
          </a:xfrm>
          <a:prstGeom prst="line">
            <a:avLst/>
          </a:prstGeom>
          <a:noFill/>
          <a:ln w="57150" algn="ctr">
            <a:solidFill>
              <a:schemeClr val="accent6">
                <a:lumMod val="50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44" name="Straight Connector 160"/>
          <p:cNvCxnSpPr>
            <a:cxnSpLocks noChangeShapeType="1"/>
            <a:stCxn id="39" idx="0"/>
            <a:endCxn id="88" idx="2"/>
          </p:cNvCxnSpPr>
          <p:nvPr/>
        </p:nvCxnSpPr>
        <p:spPr bwMode="auto">
          <a:xfrm>
            <a:off x="5408930" y="2971800"/>
            <a:ext cx="997543" cy="457200"/>
          </a:xfrm>
          <a:prstGeom prst="line">
            <a:avLst/>
          </a:prstGeom>
          <a:noFill/>
          <a:ln w="57150" algn="ctr">
            <a:solidFill>
              <a:schemeClr val="accent6">
                <a:lumMod val="50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45" name="AutoShape 148"/>
          <p:cNvSpPr>
            <a:spLocks noChangeArrowheads="1"/>
          </p:cNvSpPr>
          <p:nvPr/>
        </p:nvSpPr>
        <p:spPr bwMode="auto">
          <a:xfrm>
            <a:off x="467544" y="5334000"/>
            <a:ext cx="2885255" cy="740227"/>
          </a:xfrm>
          <a:prstGeom prst="wedgeRoundRectCallout">
            <a:avLst>
              <a:gd name="adj1" fmla="val 60531"/>
              <a:gd name="adj2" fmla="val 24537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000" b="1" dirty="0" smtClean="0"/>
              <a:t>18608</a:t>
            </a:r>
            <a:endParaRPr lang="en-US" b="1" dirty="0"/>
          </a:p>
          <a:p>
            <a:pPr algn="ctr">
              <a:defRPr/>
            </a:pPr>
            <a:r>
              <a:rPr lang="en-US" sz="1800" dirty="0" smtClean="0"/>
              <a:t>38.101.185.0/24</a:t>
            </a:r>
          </a:p>
          <a:p>
            <a:pPr algn="ctr">
              <a:defRPr/>
            </a:pPr>
            <a:endParaRPr lang="en-US" sz="1800" b="1" dirty="0"/>
          </a:p>
        </p:txBody>
      </p:sp>
      <p:sp>
        <p:nvSpPr>
          <p:cNvPr id="46" name="AutoShape 149"/>
          <p:cNvSpPr>
            <a:spLocks noChangeArrowheads="1"/>
          </p:cNvSpPr>
          <p:nvPr/>
        </p:nvSpPr>
        <p:spPr bwMode="auto">
          <a:xfrm>
            <a:off x="395536" y="1501166"/>
            <a:ext cx="3719264" cy="708262"/>
          </a:xfrm>
          <a:prstGeom prst="wedgeRoundRectCallout">
            <a:avLst>
              <a:gd name="adj1" fmla="val 5615"/>
              <a:gd name="adj2" fmla="val 150992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000" b="1" dirty="0" smtClean="0"/>
              <a:t>8359, 18608 </a:t>
            </a:r>
          </a:p>
          <a:p>
            <a:pPr algn="ctr">
              <a:defRPr/>
            </a:pPr>
            <a:r>
              <a:rPr lang="en-US" sz="1800" dirty="0" smtClean="0"/>
              <a:t>38.101.185.0/24</a:t>
            </a:r>
            <a:endParaRPr lang="en-US" sz="1800" dirty="0"/>
          </a:p>
        </p:txBody>
      </p:sp>
      <p:sp>
        <p:nvSpPr>
          <p:cNvPr id="47" name="Line 151"/>
          <p:cNvSpPr>
            <a:spLocks noChangeShapeType="1"/>
          </p:cNvSpPr>
          <p:nvPr/>
        </p:nvSpPr>
        <p:spPr bwMode="auto">
          <a:xfrm flipV="1">
            <a:off x="5332668" y="3995052"/>
            <a:ext cx="1906333" cy="1758048"/>
          </a:xfrm>
          <a:prstGeom prst="line">
            <a:avLst/>
          </a:prstGeom>
          <a:noFill/>
          <a:ln w="127000">
            <a:solidFill>
              <a:schemeClr val="accent4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" name="Line 151"/>
          <p:cNvSpPr>
            <a:spLocks noChangeShapeType="1"/>
          </p:cNvSpPr>
          <p:nvPr/>
        </p:nvSpPr>
        <p:spPr bwMode="auto">
          <a:xfrm flipH="1" flipV="1">
            <a:off x="1981200" y="3962399"/>
            <a:ext cx="1833527" cy="1803399"/>
          </a:xfrm>
          <a:prstGeom prst="line">
            <a:avLst/>
          </a:prstGeom>
          <a:noFill/>
          <a:ln w="127000">
            <a:solidFill>
              <a:schemeClr val="accent4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" name="Line 151"/>
          <p:cNvSpPr>
            <a:spLocks noChangeShapeType="1"/>
          </p:cNvSpPr>
          <p:nvPr/>
        </p:nvSpPr>
        <p:spPr bwMode="auto">
          <a:xfrm flipH="1" flipV="1">
            <a:off x="5334001" y="2971799"/>
            <a:ext cx="1085850" cy="511631"/>
          </a:xfrm>
          <a:prstGeom prst="line">
            <a:avLst/>
          </a:prstGeom>
          <a:noFill/>
          <a:ln w="127000">
            <a:solidFill>
              <a:schemeClr val="accent4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0" name="Group 85"/>
          <p:cNvGrpSpPr/>
          <p:nvPr/>
        </p:nvGrpSpPr>
        <p:grpSpPr bwMode="auto">
          <a:xfrm>
            <a:off x="3810000" y="5715000"/>
            <a:ext cx="381000" cy="685800"/>
            <a:chOff x="6858000" y="5257800"/>
            <a:chExt cx="914400" cy="1600200"/>
          </a:xfrm>
          <a:solidFill>
            <a:srgbClr val="FFC000"/>
          </a:solidFill>
          <a:scene3d>
            <a:camera prst="isometricTopUp"/>
            <a:lightRig rig="balanced" dir="t">
              <a:rot lat="0" lon="0" rev="8700000"/>
            </a:lightRig>
          </a:scene3d>
        </p:grpSpPr>
        <p:sp>
          <p:nvSpPr>
            <p:cNvPr id="51" name="Flowchart: Alternate Process 50"/>
            <p:cNvSpPr/>
            <p:nvPr/>
          </p:nvSpPr>
          <p:spPr bwMode="auto">
            <a:xfrm>
              <a:off x="6858000" y="5257800"/>
              <a:ext cx="914400" cy="609600"/>
            </a:xfrm>
            <a:prstGeom prst="flowChartAlternateProcess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7086600" y="5791200"/>
              <a:ext cx="381000" cy="10668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7239000" y="6019800"/>
              <a:ext cx="381000" cy="1524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7239000" y="6248400"/>
              <a:ext cx="381000" cy="1524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7239000" y="6629400"/>
              <a:ext cx="381000" cy="1524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6" name="Group 79"/>
          <p:cNvGrpSpPr/>
          <p:nvPr/>
        </p:nvGrpSpPr>
        <p:grpSpPr bwMode="auto">
          <a:xfrm>
            <a:off x="3886200" y="2895600"/>
            <a:ext cx="381000" cy="685799"/>
            <a:chOff x="6858000" y="5257797"/>
            <a:chExt cx="914400" cy="1600196"/>
          </a:xfrm>
          <a:solidFill>
            <a:srgbClr val="C00000"/>
          </a:solidFill>
          <a:scene3d>
            <a:camera prst="isometricTopUp"/>
            <a:lightRig rig="balanced" dir="t">
              <a:rot lat="0" lon="0" rev="8700000"/>
            </a:lightRig>
          </a:scene3d>
        </p:grpSpPr>
        <p:sp>
          <p:nvSpPr>
            <p:cNvPr id="57" name="Flowchart: Alternate Process 56"/>
            <p:cNvSpPr/>
            <p:nvPr/>
          </p:nvSpPr>
          <p:spPr bwMode="auto">
            <a:xfrm>
              <a:off x="6858000" y="5257797"/>
              <a:ext cx="914400" cy="609599"/>
            </a:xfrm>
            <a:prstGeom prst="flowChartAlternateProcess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7086600" y="5791194"/>
              <a:ext cx="381000" cy="10667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7239000" y="6019788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7239000" y="6248387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7239000" y="6629401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8" name="Cloud 87"/>
          <p:cNvSpPr/>
          <p:nvPr/>
        </p:nvSpPr>
        <p:spPr bwMode="auto">
          <a:xfrm>
            <a:off x="6400800" y="2895600"/>
            <a:ext cx="1828800" cy="1066800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13789</a:t>
            </a:r>
            <a:endParaRPr lang="en-US" sz="2200" b="1" dirty="0">
              <a:latin typeface="+mj-lt"/>
            </a:endParaRPr>
          </a:p>
        </p:txBody>
      </p:sp>
      <p:grpSp>
        <p:nvGrpSpPr>
          <p:cNvPr id="89" name="Group 79"/>
          <p:cNvGrpSpPr/>
          <p:nvPr/>
        </p:nvGrpSpPr>
        <p:grpSpPr bwMode="auto">
          <a:xfrm>
            <a:off x="6400800" y="3429000"/>
            <a:ext cx="381000" cy="685799"/>
            <a:chOff x="6858000" y="5257797"/>
            <a:chExt cx="914400" cy="1600196"/>
          </a:xfrm>
          <a:solidFill>
            <a:srgbClr val="660066"/>
          </a:solidFill>
          <a:scene3d>
            <a:camera prst="isometricTopUp"/>
            <a:lightRig rig="balanced" dir="t">
              <a:rot lat="0" lon="0" rev="8700000"/>
            </a:lightRig>
          </a:scene3d>
        </p:grpSpPr>
        <p:sp>
          <p:nvSpPr>
            <p:cNvPr id="90" name="Flowchart: Alternate Process 89"/>
            <p:cNvSpPr/>
            <p:nvPr/>
          </p:nvSpPr>
          <p:spPr bwMode="auto">
            <a:xfrm>
              <a:off x="6858000" y="5257797"/>
              <a:ext cx="914400" cy="609599"/>
            </a:xfrm>
            <a:prstGeom prst="flowChartAlternateProcess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7086600" y="5791194"/>
              <a:ext cx="381000" cy="10667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7239000" y="6019788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7239000" y="6248387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7239000" y="6629401"/>
              <a:ext cx="381000" cy="15239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124202" y="4274640"/>
            <a:ext cx="609599" cy="906960"/>
            <a:chOff x="2590801" y="3429000"/>
            <a:chExt cx="609599" cy="906960"/>
          </a:xfrm>
        </p:grpSpPr>
        <p:cxnSp>
          <p:nvCxnSpPr>
            <p:cNvPr id="96" name="Straight Arrow Connector 95"/>
            <p:cNvCxnSpPr/>
            <p:nvPr/>
          </p:nvCxnSpPr>
          <p:spPr bwMode="auto">
            <a:xfrm rot="10800000">
              <a:off x="2590801" y="3733800"/>
              <a:ext cx="609599" cy="60216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8000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97" name="Rectangle 96"/>
            <p:cNvSpPr/>
            <p:nvPr/>
          </p:nvSpPr>
          <p:spPr>
            <a:xfrm>
              <a:off x="2819400" y="3429000"/>
              <a:ext cx="38099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$</a:t>
              </a:r>
              <a:endParaRPr lang="en-US" sz="4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105399" y="4267200"/>
            <a:ext cx="685801" cy="838200"/>
            <a:chOff x="2209801" y="2590800"/>
            <a:chExt cx="685801" cy="838200"/>
          </a:xfrm>
        </p:grpSpPr>
        <p:cxnSp>
          <p:nvCxnSpPr>
            <p:cNvPr id="99" name="Straight Arrow Connector 98"/>
            <p:cNvCxnSpPr/>
            <p:nvPr/>
          </p:nvCxnSpPr>
          <p:spPr bwMode="auto">
            <a:xfrm flipV="1">
              <a:off x="2438401" y="2971800"/>
              <a:ext cx="457201" cy="4572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8000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00" name="Rectangle 99"/>
            <p:cNvSpPr/>
            <p:nvPr/>
          </p:nvSpPr>
          <p:spPr>
            <a:xfrm>
              <a:off x="2209801" y="2590800"/>
              <a:ext cx="60959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$</a:t>
              </a:r>
              <a:endParaRPr lang="en-US" sz="4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1" name="Smiley Face 100"/>
          <p:cNvSpPr/>
          <p:nvPr/>
        </p:nvSpPr>
        <p:spPr bwMode="auto">
          <a:xfrm>
            <a:off x="7867887" y="3521746"/>
            <a:ext cx="631136" cy="544286"/>
          </a:xfrm>
          <a:prstGeom prst="smileyFace">
            <a:avLst/>
          </a:prstGeom>
          <a:solidFill>
            <a:schemeClr val="bg1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5709992" y="5067264"/>
            <a:ext cx="3495062" cy="788111"/>
            <a:chOff x="5709992" y="5067264"/>
            <a:chExt cx="3495062" cy="788111"/>
          </a:xfrm>
        </p:grpSpPr>
        <p:sp>
          <p:nvSpPr>
            <p:cNvPr id="103" name="AutoShape 148"/>
            <p:cNvSpPr>
              <a:spLocks noChangeArrowheads="1"/>
            </p:cNvSpPr>
            <p:nvPr/>
          </p:nvSpPr>
          <p:spPr bwMode="auto">
            <a:xfrm>
              <a:off x="5709992" y="5067264"/>
              <a:ext cx="3495062" cy="630487"/>
            </a:xfrm>
            <a:prstGeom prst="wedgeRoundRectCallout">
              <a:avLst>
                <a:gd name="adj1" fmla="val -74802"/>
                <a:gd name="adj2" fmla="val 106648"/>
                <a:gd name="adj3" fmla="val 16667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US" sz="1800" b="1" dirty="0"/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5836992" y="5181595"/>
              <a:ext cx="3237379" cy="390058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1800" b="1" dirty="0" smtClean="0">
                  <a:latin typeface="+mj-lt"/>
                </a:rPr>
                <a:t>13789:  (18608, </a:t>
              </a:r>
              <a:r>
                <a:rPr lang="en-US" b="1" dirty="0" smtClean="0">
                  <a:latin typeface="+mj-lt"/>
                </a:rPr>
                <a:t>38.101.185.0/24)</a:t>
              </a:r>
              <a:endParaRPr lang="en-US" sz="1800" b="1" dirty="0">
                <a:latin typeface="+mj-lt"/>
              </a:endParaRPr>
            </a:p>
          </p:txBody>
        </p:sp>
        <p:grpSp>
          <p:nvGrpSpPr>
            <p:cNvPr id="105" name="Group 106"/>
            <p:cNvGrpSpPr/>
            <p:nvPr/>
          </p:nvGrpSpPr>
          <p:grpSpPr bwMode="auto">
            <a:xfrm rot="5400000" flipH="1">
              <a:off x="8581562" y="5361428"/>
              <a:ext cx="378294" cy="609599"/>
              <a:chOff x="6858000" y="5257800"/>
              <a:chExt cx="914400" cy="1600200"/>
            </a:xfrm>
            <a:solidFill>
              <a:srgbClr val="FFC000"/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06" name="Flowchart: Alternate Process 105"/>
              <p:cNvSpPr/>
              <p:nvPr/>
            </p:nvSpPr>
            <p:spPr bwMode="auto">
              <a:xfrm>
                <a:off x="6858000" y="5257800"/>
                <a:ext cx="914400" cy="609600"/>
              </a:xfrm>
              <a:prstGeom prst="flowChartAlternateProcess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7086600" y="5791200"/>
                <a:ext cx="381000" cy="10668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7239000" y="60198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7239000" y="62484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7239000" y="66294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</p:grpSp>
      </p:grpSp>
      <p:grpSp>
        <p:nvGrpSpPr>
          <p:cNvPr id="111" name="Group 110"/>
          <p:cNvGrpSpPr/>
          <p:nvPr/>
        </p:nvGrpSpPr>
        <p:grpSpPr>
          <a:xfrm>
            <a:off x="4644008" y="1412776"/>
            <a:ext cx="4499992" cy="1066800"/>
            <a:chOff x="5219700" y="1676400"/>
            <a:chExt cx="3924300" cy="1066800"/>
          </a:xfrm>
        </p:grpSpPr>
        <p:sp>
          <p:nvSpPr>
            <p:cNvPr id="112" name="AutoShape 149"/>
            <p:cNvSpPr>
              <a:spLocks noChangeArrowheads="1"/>
            </p:cNvSpPr>
            <p:nvPr/>
          </p:nvSpPr>
          <p:spPr bwMode="auto">
            <a:xfrm>
              <a:off x="5219700" y="1676400"/>
              <a:ext cx="3924300" cy="1066800"/>
            </a:xfrm>
            <a:prstGeom prst="wedgeRoundRectCallout">
              <a:avLst>
                <a:gd name="adj1" fmla="val -13709"/>
                <a:gd name="adj2" fmla="val 85577"/>
                <a:gd name="adj3" fmla="val 16667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US" sz="1800" b="1" dirty="0"/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5322403" y="1863824"/>
              <a:ext cx="3032485" cy="269775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1800" b="1" dirty="0" smtClean="0">
                  <a:latin typeface="+mj-lt"/>
                </a:rPr>
                <a:t>13789:  (18608, 38.101.185.0/24)</a:t>
              </a:r>
              <a:endParaRPr lang="en-US" sz="1800" b="1" dirty="0">
                <a:latin typeface="+mj-lt"/>
              </a:endParaRPr>
            </a:p>
          </p:txBody>
        </p:sp>
        <p:grpSp>
          <p:nvGrpSpPr>
            <p:cNvPr id="114" name="Group 106"/>
            <p:cNvGrpSpPr/>
            <p:nvPr/>
          </p:nvGrpSpPr>
          <p:grpSpPr bwMode="auto">
            <a:xfrm rot="5400000" flipH="1">
              <a:off x="8265971" y="1897561"/>
              <a:ext cx="228600" cy="586406"/>
              <a:chOff x="6858000" y="6351781"/>
              <a:chExt cx="914400" cy="1600198"/>
            </a:xfrm>
            <a:solidFill>
              <a:srgbClr val="FFC000"/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22" name="Flowchart: Alternate Process 121"/>
              <p:cNvSpPr/>
              <p:nvPr/>
            </p:nvSpPr>
            <p:spPr bwMode="auto">
              <a:xfrm>
                <a:off x="6858000" y="6351781"/>
                <a:ext cx="914400" cy="609601"/>
              </a:xfrm>
              <a:prstGeom prst="flowChartAlternateProcess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7086600" y="6885176"/>
                <a:ext cx="381000" cy="1066803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7239004" y="711378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7239004" y="7342383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7239012" y="7723378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15" name="Rectangle 114"/>
            <p:cNvSpPr/>
            <p:nvPr/>
          </p:nvSpPr>
          <p:spPr bwMode="auto">
            <a:xfrm>
              <a:off x="5322403" y="2285999"/>
              <a:ext cx="3751966" cy="314323"/>
            </a:xfrm>
            <a:prstGeom prst="rect">
              <a:avLst/>
            </a:prstGeom>
            <a:solidFill>
              <a:srgbClr val="660066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1800" b="1" dirty="0" smtClean="0">
                  <a:latin typeface="+mj-lt"/>
                </a:rPr>
                <a:t>Sprint:      (13789, 18608, </a:t>
              </a:r>
              <a:r>
                <a:rPr lang="en-US" b="1" dirty="0">
                  <a:latin typeface="+mj-lt"/>
                </a:rPr>
                <a:t>38.101.185.0/24</a:t>
              </a:r>
              <a:r>
                <a:rPr lang="en-US" sz="1800" b="1" dirty="0" smtClean="0">
                  <a:latin typeface="+mj-lt"/>
                </a:rPr>
                <a:t>)</a:t>
              </a:r>
              <a:endParaRPr lang="en-US" sz="1800" b="1" dirty="0">
                <a:latin typeface="+mj-lt"/>
              </a:endParaRPr>
            </a:p>
          </p:txBody>
        </p:sp>
        <p:grpSp>
          <p:nvGrpSpPr>
            <p:cNvPr id="116" name="Group 106"/>
            <p:cNvGrpSpPr/>
            <p:nvPr/>
          </p:nvGrpSpPr>
          <p:grpSpPr bwMode="auto">
            <a:xfrm rot="5400000" flipH="1">
              <a:off x="8560903" y="2335696"/>
              <a:ext cx="228600" cy="586407"/>
              <a:chOff x="6858000" y="5257800"/>
              <a:chExt cx="914400" cy="1600200"/>
            </a:xfrm>
            <a:solidFill>
              <a:srgbClr val="C00000"/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17" name="Flowchart: Alternate Process 116"/>
              <p:cNvSpPr/>
              <p:nvPr/>
            </p:nvSpPr>
            <p:spPr bwMode="auto">
              <a:xfrm>
                <a:off x="6858000" y="5257800"/>
                <a:ext cx="914400" cy="609600"/>
              </a:xfrm>
              <a:prstGeom prst="flowChartAlternateProcess">
                <a:avLst/>
              </a:prstGeom>
              <a:solidFill>
                <a:srgbClr val="660066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7086600" y="5791200"/>
                <a:ext cx="381000" cy="1066800"/>
              </a:xfrm>
              <a:prstGeom prst="rect">
                <a:avLst/>
              </a:prstGeom>
              <a:solidFill>
                <a:srgbClr val="660066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 bwMode="auto">
              <a:xfrm>
                <a:off x="7239000" y="6019800"/>
                <a:ext cx="381000" cy="152400"/>
              </a:xfrm>
              <a:prstGeom prst="rect">
                <a:avLst/>
              </a:prstGeom>
              <a:solidFill>
                <a:srgbClr val="660066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7239000" y="6248400"/>
                <a:ext cx="381000" cy="152400"/>
              </a:xfrm>
              <a:prstGeom prst="rect">
                <a:avLst/>
              </a:prstGeom>
              <a:solidFill>
                <a:srgbClr val="660066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 bwMode="auto">
              <a:xfrm>
                <a:off x="7239000" y="6629400"/>
                <a:ext cx="381000" cy="152400"/>
              </a:xfrm>
              <a:prstGeom prst="rect">
                <a:avLst/>
              </a:prstGeom>
              <a:solidFill>
                <a:srgbClr val="660066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127" name="Content Placeholder 6"/>
          <p:cNvSpPr txBox="1">
            <a:spLocks/>
          </p:cNvSpPr>
          <p:nvPr/>
        </p:nvSpPr>
        <p:spPr bwMode="auto">
          <a:xfrm>
            <a:off x="-152400" y="6172200"/>
            <a:ext cx="9448800" cy="45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CA" sz="2200" b="1" dirty="0" smtClean="0">
                <a:solidFill>
                  <a:schemeClr val="accent5">
                    <a:lumMod val="75000"/>
                  </a:schemeClr>
                </a:solidFill>
              </a:rPr>
              <a:t>ISPs can use S*BGP to attract customer traffic &amp; thus money</a:t>
            </a:r>
            <a:endParaRPr lang="en-CA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776071" y="768418"/>
            <a:ext cx="5005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chemeClr val="accent5"/>
                </a:solidFill>
              </a:rPr>
              <a:t>Sprint uses </a:t>
            </a:r>
            <a:r>
              <a:rPr lang="en-CA" sz="2400" b="1" dirty="0" smtClean="0">
                <a:solidFill>
                  <a:schemeClr val="accent3"/>
                </a:solidFill>
              </a:rPr>
              <a:t>security</a:t>
            </a:r>
            <a:r>
              <a:rPr lang="en-CA" sz="2000" dirty="0" smtClean="0">
                <a:solidFill>
                  <a:schemeClr val="accent5"/>
                </a:solidFill>
              </a:rPr>
              <a:t> </a:t>
            </a:r>
            <a:r>
              <a:rPr lang="en-CA" sz="2400" dirty="0" smtClean="0">
                <a:solidFill>
                  <a:schemeClr val="accent5"/>
                </a:solidFill>
              </a:rPr>
              <a:t>to break the tie!</a:t>
            </a:r>
            <a:endParaRPr lang="en-CA" sz="2400" dirty="0">
              <a:solidFill>
                <a:schemeClr val="accent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625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353"/>
    </mc:Choice>
    <mc:Fallback xmlns="">
      <p:transition spd="slow" advTm="53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5" grpId="0" animBg="1"/>
      <p:bldP spid="45" grpId="1" animBg="1"/>
      <p:bldP spid="46" grpId="0" animBg="1"/>
      <p:bldP spid="47" grpId="0" animBg="1"/>
      <p:bldP spid="48" grpId="0" animBg="1"/>
      <p:bldP spid="101" grpId="0" animBg="1"/>
      <p:bldP spid="1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Incentives for BGP Security 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691208"/>
            <a:ext cx="9372600" cy="61667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b="1" dirty="0">
                <a:solidFill>
                  <a:schemeClr val="accent3"/>
                </a:solidFill>
              </a:rPr>
              <a:t>Insecurity of Internet routing is well known:</a:t>
            </a:r>
          </a:p>
          <a:p>
            <a:r>
              <a:rPr lang="en-CA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S-BGP</a:t>
            </a:r>
            <a:r>
              <a:rPr lang="en-CA" dirty="0" smtClean="0">
                <a:solidFill>
                  <a:schemeClr val="accent5"/>
                </a:solidFill>
              </a:rPr>
              <a:t> </a:t>
            </a: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proposed in 1997 to address many </a:t>
            </a:r>
            <a:r>
              <a:rPr lang="en-CA" dirty="0" smtClean="0">
                <a:solidFill>
                  <a:schemeClr val="accent1">
                    <a:lumMod val="50000"/>
                  </a:schemeClr>
                </a:solidFill>
              </a:rPr>
              <a:t>issues </a:t>
            </a:r>
          </a:p>
          <a:p>
            <a:r>
              <a:rPr lang="en-CA" dirty="0" smtClean="0">
                <a:solidFill>
                  <a:schemeClr val="accent1">
                    <a:lumMod val="50000"/>
                  </a:schemeClr>
                </a:solidFill>
              </a:rPr>
              <a:t>…but no deployment yet.</a:t>
            </a:r>
          </a:p>
          <a:p>
            <a:r>
              <a:rPr lang="en-CA" dirty="0" smtClean="0">
                <a:solidFill>
                  <a:schemeClr val="accent1">
                    <a:lumMod val="50000"/>
                  </a:schemeClr>
                </a:solidFill>
              </a:rPr>
              <a:t>Challenges to deployment are </a:t>
            </a: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being </a:t>
            </a:r>
            <a:r>
              <a:rPr lang="en-CA" dirty="0" smtClean="0">
                <a:solidFill>
                  <a:schemeClr val="accent1">
                    <a:lumMod val="50000"/>
                  </a:schemeClr>
                </a:solidFill>
              </a:rPr>
              <a:t>surmounted:</a:t>
            </a:r>
          </a:p>
          <a:p>
            <a:pPr lvl="1"/>
            <a:r>
              <a:rPr lang="en-CA" dirty="0" smtClean="0">
                <a:solidFill>
                  <a:schemeClr val="accent1">
                    <a:lumMod val="50000"/>
                  </a:schemeClr>
                </a:solidFill>
              </a:rPr>
              <a:t>Political: Rollout of RPKI as a cryptographic root trust </a:t>
            </a:r>
          </a:p>
          <a:p>
            <a:pPr lvl="1"/>
            <a:r>
              <a:rPr lang="en-CA" dirty="0" smtClean="0">
                <a:solidFill>
                  <a:schemeClr val="accent1">
                    <a:lumMod val="50000"/>
                  </a:schemeClr>
                </a:solidFill>
              </a:rPr>
              <a:t>Technical: </a:t>
            </a:r>
            <a:r>
              <a:rPr lang="en-CA" b="1" dirty="0" smtClean="0">
                <a:solidFill>
                  <a:schemeClr val="accent1">
                    <a:lumMod val="50000"/>
                  </a:schemeClr>
                </a:solidFill>
              </a:rPr>
              <a:t>Lots of activity </a:t>
            </a:r>
            <a:r>
              <a:rPr lang="en-CA" dirty="0" smtClean="0">
                <a:solidFill>
                  <a:schemeClr val="accent1">
                    <a:lumMod val="50000"/>
                  </a:schemeClr>
                </a:solidFill>
              </a:rPr>
              <a:t>in the IETF SIDR working group, DHS, FCC etc.</a:t>
            </a:r>
          </a:p>
          <a:p>
            <a:pPr marL="0" indent="0">
              <a:buNone/>
            </a:pPr>
            <a:endParaRPr lang="en-CA" sz="1400" dirty="0" smtClean="0"/>
          </a:p>
          <a:p>
            <a:pPr marL="0" indent="0">
              <a:buNone/>
            </a:pPr>
            <a:r>
              <a:rPr lang="en-CA" b="1" dirty="0" smtClean="0">
                <a:solidFill>
                  <a:schemeClr val="accent3"/>
                </a:solidFill>
              </a:rPr>
              <a:t>The pessimistic view:  </a:t>
            </a:r>
          </a:p>
          <a:p>
            <a:r>
              <a:rPr lang="en-CA" dirty="0" smtClean="0"/>
              <a:t>This is economically infeasible!</a:t>
            </a:r>
          </a:p>
          <a:p>
            <a:r>
              <a:rPr lang="en-CA" dirty="0" smtClean="0"/>
              <a:t>Why should ISPs bother deploying </a:t>
            </a:r>
            <a:r>
              <a:rPr lang="en-CA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S*BGP</a:t>
            </a:r>
            <a:r>
              <a:rPr lang="en-CA" dirty="0" smtClean="0"/>
              <a:t>?</a:t>
            </a:r>
          </a:p>
          <a:p>
            <a:r>
              <a:rPr lang="en-CA" dirty="0" smtClean="0"/>
              <a:t>No security benefits until many other </a:t>
            </a:r>
            <a:r>
              <a:rPr lang="en-CA" dirty="0" err="1" smtClean="0"/>
              <a:t>ASes</a:t>
            </a:r>
            <a:r>
              <a:rPr lang="en-CA" dirty="0" smtClean="0"/>
              <a:t> deploy!</a:t>
            </a:r>
          </a:p>
          <a:p>
            <a:r>
              <a:rPr lang="en-CA" dirty="0" smtClean="0"/>
              <a:t>Worse yet, they can’t make money from it!</a:t>
            </a:r>
          </a:p>
          <a:p>
            <a:pPr marL="0" indent="0">
              <a:buNone/>
            </a:pPr>
            <a:endParaRPr lang="en-CA" sz="1400" dirty="0"/>
          </a:p>
          <a:p>
            <a:pPr marL="0" indent="0">
              <a:buNone/>
            </a:pPr>
            <a:r>
              <a:rPr lang="en-CA" b="1" dirty="0" smtClean="0">
                <a:solidFill>
                  <a:schemeClr val="accent3"/>
                </a:solidFill>
              </a:rPr>
              <a:t>Our view:  </a:t>
            </a:r>
          </a:p>
          <a:p>
            <a:r>
              <a:rPr lang="en-CA" dirty="0" smtClean="0"/>
              <a:t>Calm down.  Things aren’t so bad.</a:t>
            </a:r>
          </a:p>
          <a:p>
            <a:r>
              <a:rPr lang="en-CA" dirty="0" smtClean="0"/>
              <a:t>ISPs </a:t>
            </a:r>
            <a:r>
              <a:rPr lang="en-CA" b="1" dirty="0" smtClean="0"/>
              <a:t>can</a:t>
            </a:r>
            <a:r>
              <a:rPr lang="en-CA" dirty="0" smtClean="0"/>
              <a:t> use S*BGP to make money. 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910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888"/>
    </mc:Choice>
    <mc:Fallback xmlns="">
      <p:transition spd="slow" advTm="1048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2800" dirty="0" smtClean="0"/>
              <a:t>Our Strategy: 3 Guidelines for Deploying S*BGP (1)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dirty="0" smtClean="0"/>
              <a:t>Secure </a:t>
            </a:r>
            <a:r>
              <a:rPr lang="en-CA" dirty="0" err="1" smtClean="0"/>
              <a:t>ASes</a:t>
            </a:r>
            <a:r>
              <a:rPr lang="en-CA" dirty="0" smtClean="0"/>
              <a:t> should break ties in </a:t>
            </a:r>
            <a:r>
              <a:rPr lang="en-CA" dirty="0" err="1" smtClean="0"/>
              <a:t>favor</a:t>
            </a:r>
            <a:r>
              <a:rPr lang="en-CA" dirty="0" smtClean="0"/>
              <a:t> of </a:t>
            </a:r>
            <a:r>
              <a:rPr lang="en-CA" b="1" dirty="0" smtClean="0">
                <a:solidFill>
                  <a:schemeClr val="accent3"/>
                </a:solidFill>
              </a:rPr>
              <a:t>secure paths </a:t>
            </a:r>
          </a:p>
          <a:p>
            <a:pPr marL="457200" indent="-457200">
              <a:buFont typeface="+mj-lt"/>
              <a:buAutoNum type="arabicPeriod"/>
            </a:pPr>
            <a:endParaRPr lang="en-CA" dirty="0" smtClean="0"/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Cheap S*BGP for stubs (e.g., </a:t>
            </a:r>
            <a:r>
              <a:rPr lang="en-CA" b="1" dirty="0" smtClean="0">
                <a:solidFill>
                  <a:schemeClr val="accent3"/>
                </a:solidFill>
              </a:rPr>
              <a:t>simplex S*BGP</a:t>
            </a:r>
            <a:r>
              <a:rPr lang="en-CA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endParaRPr lang="en-CA" dirty="0"/>
          </a:p>
        </p:txBody>
      </p:sp>
      <p:sp>
        <p:nvSpPr>
          <p:cNvPr id="5" name="Cloud 4"/>
          <p:cNvSpPr/>
          <p:nvPr/>
        </p:nvSpPr>
        <p:spPr bwMode="auto">
          <a:xfrm>
            <a:off x="2133600" y="2702742"/>
            <a:ext cx="1828800" cy="1066800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ISP1</a:t>
            </a:r>
            <a:endParaRPr lang="en-US" sz="2200" b="1" dirty="0">
              <a:latin typeface="+mj-lt"/>
            </a:endParaRPr>
          </a:p>
        </p:txBody>
      </p:sp>
      <p:sp>
        <p:nvSpPr>
          <p:cNvPr id="6" name="Cloud 5"/>
          <p:cNvSpPr/>
          <p:nvPr/>
        </p:nvSpPr>
        <p:spPr bwMode="auto">
          <a:xfrm>
            <a:off x="4899660" y="3384649"/>
            <a:ext cx="1600200" cy="8382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Boston U</a:t>
            </a:r>
            <a:endParaRPr lang="en-US" sz="2200" b="1" dirty="0">
              <a:latin typeface="+mj-lt"/>
            </a:endParaRPr>
          </a:p>
        </p:txBody>
      </p:sp>
      <p:sp>
        <p:nvSpPr>
          <p:cNvPr id="7" name="Cloud 6"/>
          <p:cNvSpPr/>
          <p:nvPr/>
        </p:nvSpPr>
        <p:spPr bwMode="auto">
          <a:xfrm>
            <a:off x="5410200" y="2438400"/>
            <a:ext cx="1600200" cy="8382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Bank of A</a:t>
            </a:r>
            <a:endParaRPr lang="en-US" sz="2200" b="1" dirty="0">
              <a:latin typeface="+mj-lt"/>
            </a:endParaRPr>
          </a:p>
        </p:txBody>
      </p:sp>
      <p:cxnSp>
        <p:nvCxnSpPr>
          <p:cNvPr id="8" name="Straight Connector 160"/>
          <p:cNvCxnSpPr>
            <a:cxnSpLocks noChangeShapeType="1"/>
          </p:cNvCxnSpPr>
          <p:nvPr/>
        </p:nvCxnSpPr>
        <p:spPr bwMode="auto">
          <a:xfrm flipH="1" flipV="1">
            <a:off x="3505200" y="3566850"/>
            <a:ext cx="1394460" cy="266700"/>
          </a:xfrm>
          <a:prstGeom prst="line">
            <a:avLst/>
          </a:prstGeom>
          <a:noFill/>
          <a:ln w="57150" algn="ctr">
            <a:solidFill>
              <a:schemeClr val="accent6">
                <a:lumMod val="50000"/>
              </a:schemeClr>
            </a:solidFill>
            <a:round/>
            <a:headEnd/>
            <a:tailEnd type="stealth"/>
          </a:ln>
        </p:spPr>
      </p:cxnSp>
      <p:cxnSp>
        <p:nvCxnSpPr>
          <p:cNvPr id="9" name="Straight Connector 160"/>
          <p:cNvCxnSpPr>
            <a:cxnSpLocks noChangeShapeType="1"/>
            <a:endCxn id="5" idx="0"/>
          </p:cNvCxnSpPr>
          <p:nvPr/>
        </p:nvCxnSpPr>
        <p:spPr bwMode="auto">
          <a:xfrm flipH="1">
            <a:off x="3960876" y="2887301"/>
            <a:ext cx="1454288" cy="348841"/>
          </a:xfrm>
          <a:prstGeom prst="line">
            <a:avLst/>
          </a:prstGeom>
          <a:noFill/>
          <a:ln w="57150" algn="ctr">
            <a:solidFill>
              <a:schemeClr val="accent6">
                <a:lumMod val="50000"/>
              </a:schemeClr>
            </a:solidFill>
            <a:round/>
            <a:headEnd/>
            <a:tailEnd type="stealth"/>
          </a:ln>
        </p:spPr>
      </p:cxn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588224" y="3095731"/>
            <a:ext cx="2555776" cy="185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 dirty="0" smtClean="0">
                <a:latin typeface="Arial" charset="0"/>
              </a:rPr>
              <a:t>A stub is an AS that </a:t>
            </a:r>
            <a:r>
              <a:rPr lang="en-US" sz="2200" b="1" u="sng" dirty="0" smtClean="0">
                <a:latin typeface="Arial" charset="0"/>
              </a:rPr>
              <a:t>has no customers.</a:t>
            </a:r>
          </a:p>
          <a:p>
            <a:pPr algn="ctr">
              <a:spcBef>
                <a:spcPct val="20000"/>
              </a:spcBef>
            </a:pPr>
            <a:r>
              <a:rPr lang="en-US" sz="2200" dirty="0" smtClean="0">
                <a:latin typeface="Arial" charset="0"/>
              </a:rPr>
              <a:t>85% of </a:t>
            </a:r>
            <a:r>
              <a:rPr lang="en-US" sz="2200" dirty="0" err="1" smtClean="0">
                <a:latin typeface="Arial" charset="0"/>
              </a:rPr>
              <a:t>ASes</a:t>
            </a:r>
            <a:r>
              <a:rPr lang="en-US" sz="2200" dirty="0" smtClean="0">
                <a:latin typeface="Arial" charset="0"/>
              </a:rPr>
              <a:t> are stubs!</a:t>
            </a:r>
          </a:p>
        </p:txBody>
      </p:sp>
      <p:sp>
        <p:nvSpPr>
          <p:cNvPr id="11" name="Cloud 10"/>
          <p:cNvSpPr/>
          <p:nvPr/>
        </p:nvSpPr>
        <p:spPr bwMode="auto">
          <a:xfrm>
            <a:off x="4899660" y="3382888"/>
            <a:ext cx="1600200" cy="838200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Boston U</a:t>
            </a:r>
            <a:endParaRPr lang="en-US" sz="2200" b="1" dirty="0">
              <a:latin typeface="+mj-lt"/>
            </a:endParaRPr>
          </a:p>
        </p:txBody>
      </p:sp>
      <p:sp>
        <p:nvSpPr>
          <p:cNvPr id="12" name="Cloud 11"/>
          <p:cNvSpPr/>
          <p:nvPr/>
        </p:nvSpPr>
        <p:spPr bwMode="auto">
          <a:xfrm>
            <a:off x="5410200" y="2446784"/>
            <a:ext cx="1600200" cy="838200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Bank of A</a:t>
            </a:r>
            <a:endParaRPr lang="en-US" sz="2200" b="1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156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858"/>
    </mc:Choice>
    <mc:Fallback xmlns="">
      <p:transition spd="slow" advTm="638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10" grpId="0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6"/>
          <p:cNvSpPr>
            <a:spLocks noGrp="1"/>
          </p:cNvSpPr>
          <p:nvPr>
            <p:ph idx="1"/>
          </p:nvPr>
        </p:nvSpPr>
        <p:spPr>
          <a:xfrm>
            <a:off x="-4218" y="676166"/>
            <a:ext cx="9300618" cy="61818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b="1" dirty="0" smtClean="0">
                <a:solidFill>
                  <a:schemeClr val="accent3"/>
                </a:solidFill>
              </a:rPr>
              <a:t>A stub never transits traffic</a:t>
            </a:r>
            <a:endParaRPr lang="en-CA" b="1" dirty="0">
              <a:solidFill>
                <a:schemeClr val="accent3"/>
              </a:solidFill>
            </a:endParaRPr>
          </a:p>
          <a:p>
            <a:r>
              <a:rPr lang="en-CA" dirty="0" smtClean="0"/>
              <a:t>Only announces its own prefixes..</a:t>
            </a:r>
          </a:p>
          <a:p>
            <a:r>
              <a:rPr lang="en-CA" dirty="0" smtClean="0"/>
              <a:t>…and receives paths from provider</a:t>
            </a:r>
          </a:p>
          <a:p>
            <a:r>
              <a:rPr lang="en-CA" sz="2800" b="1" dirty="0" smtClean="0">
                <a:solidFill>
                  <a:schemeClr val="accent5"/>
                </a:solidFill>
              </a:rPr>
              <a:t>Sign but don’t verify!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(rely on provider to validate)</a:t>
            </a:r>
          </a:p>
          <a:p>
            <a:pPr marL="0" indent="0">
              <a:buNone/>
            </a:pPr>
            <a:endParaRPr lang="en-CA" b="1" dirty="0" smtClean="0">
              <a:solidFill>
                <a:srgbClr val="800080"/>
              </a:solidFill>
            </a:endParaRPr>
          </a:p>
          <a:p>
            <a:pPr marL="0" indent="0">
              <a:buNone/>
            </a:pPr>
            <a:r>
              <a:rPr lang="en-CA" b="1" dirty="0" smtClean="0">
                <a:solidFill>
                  <a:schemeClr val="accent3">
                    <a:lumMod val="75000"/>
                  </a:schemeClr>
                </a:solidFill>
              </a:rPr>
              <a:t>2 options for deploying S*BGP in stubs: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Have providers sign for stub customers. (Stubs do nothing)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Stubs run </a:t>
            </a:r>
            <a:r>
              <a:rPr lang="en-CA" b="1" dirty="0" smtClean="0">
                <a:solidFill>
                  <a:schemeClr val="accent3">
                    <a:lumMod val="75000"/>
                  </a:schemeClr>
                </a:solidFill>
              </a:rPr>
              <a:t>simplex S*BGP</a:t>
            </a:r>
            <a:r>
              <a:rPr lang="en-CA" b="1" dirty="0" smtClean="0">
                <a:solidFill>
                  <a:srgbClr val="800080"/>
                </a:solidFill>
              </a:rPr>
              <a:t>. </a:t>
            </a:r>
            <a:r>
              <a:rPr lang="en-CA" dirty="0" smtClean="0"/>
              <a:t>(Stub only signs, provider validates)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CA" sz="2400" b="1" dirty="0" smtClean="0">
                <a:solidFill>
                  <a:schemeClr val="accent5"/>
                </a:solidFill>
              </a:rPr>
              <a:t>No hardware upgrade required</a:t>
            </a:r>
          </a:p>
          <a:p>
            <a:pPr marL="1257300" lvl="2" indent="-457200"/>
            <a:r>
              <a:rPr lang="en-CA" dirty="0" smtClean="0"/>
              <a:t>Sign </a:t>
            </a:r>
            <a:r>
              <a:rPr lang="en-CA" dirty="0"/>
              <a:t>for </a:t>
            </a:r>
            <a:r>
              <a:rPr lang="en-CA" b="1" dirty="0" smtClean="0"/>
              <a:t>own prefixes</a:t>
            </a:r>
            <a:r>
              <a:rPr lang="en-CA" dirty="0" smtClean="0"/>
              <a:t>, </a:t>
            </a:r>
            <a:r>
              <a:rPr lang="en-CA" dirty="0"/>
              <a:t>not </a:t>
            </a:r>
            <a:r>
              <a:rPr lang="en-CA" b="1" dirty="0"/>
              <a:t>~300K </a:t>
            </a:r>
            <a:r>
              <a:rPr lang="en-CA" b="1" dirty="0" smtClean="0"/>
              <a:t>prefixes</a:t>
            </a:r>
          </a:p>
          <a:p>
            <a:pPr marL="1257300" lvl="2" indent="-457200"/>
            <a:r>
              <a:rPr lang="en-CA" dirty="0" smtClean="0"/>
              <a:t>Use </a:t>
            </a:r>
            <a:r>
              <a:rPr lang="en-CA" b="1" dirty="0"/>
              <a:t>~1 </a:t>
            </a:r>
            <a:r>
              <a:rPr lang="en-CA" b="1" dirty="0" smtClean="0"/>
              <a:t>private key,</a:t>
            </a:r>
            <a:r>
              <a:rPr lang="en-CA" dirty="0" smtClean="0"/>
              <a:t> </a:t>
            </a:r>
            <a:r>
              <a:rPr lang="en-CA" dirty="0"/>
              <a:t>not </a:t>
            </a:r>
            <a:r>
              <a:rPr lang="en-CA" b="1" dirty="0"/>
              <a:t>~36K public </a:t>
            </a:r>
            <a:r>
              <a:rPr lang="en-CA" b="1" dirty="0" smtClean="0"/>
              <a:t>keys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CA" sz="2400" b="1" dirty="0" smtClean="0">
                <a:solidFill>
                  <a:schemeClr val="accent5"/>
                </a:solidFill>
              </a:rPr>
              <a:t>Security </a:t>
            </a:r>
            <a:r>
              <a:rPr lang="en-CA" sz="2400" b="1" dirty="0">
                <a:solidFill>
                  <a:schemeClr val="accent5"/>
                </a:solidFill>
              </a:rPr>
              <a:t>impact is </a:t>
            </a:r>
            <a:r>
              <a:rPr lang="en-CA" sz="2400" b="1" dirty="0" smtClean="0">
                <a:solidFill>
                  <a:schemeClr val="accent5"/>
                </a:solidFill>
              </a:rPr>
              <a:t>minor (we evaluated this):</a:t>
            </a:r>
          </a:p>
          <a:p>
            <a:pPr marL="1257300" lvl="2" indent="-457200"/>
            <a:r>
              <a:rPr lang="en-CA" dirty="0" smtClean="0"/>
              <a:t>Stub vulnerable </a:t>
            </a:r>
            <a:r>
              <a:rPr lang="en-CA" dirty="0"/>
              <a:t>to </a:t>
            </a:r>
            <a:r>
              <a:rPr lang="en-CA" dirty="0" smtClean="0"/>
              <a:t>attacks </a:t>
            </a:r>
            <a:r>
              <a:rPr lang="en-CA" dirty="0"/>
              <a:t>by </a:t>
            </a:r>
            <a:r>
              <a:rPr lang="en-CA" dirty="0" smtClean="0"/>
              <a:t>its </a:t>
            </a:r>
            <a:r>
              <a:rPr lang="en-CA" dirty="0"/>
              <a:t>direct provider</a:t>
            </a:r>
            <a:r>
              <a:rPr lang="en-CA" dirty="0" smtClean="0"/>
              <a:t>.</a:t>
            </a:r>
          </a:p>
          <a:p>
            <a:pPr marL="0" indent="0">
              <a:buNone/>
            </a:pPr>
            <a:r>
              <a:rPr lang="en-CA" dirty="0" smtClean="0"/>
              <a:t>    </a:t>
            </a:r>
          </a:p>
          <a:p>
            <a:pPr marL="400050" lvl="1" indent="0">
              <a:buNone/>
            </a:pPr>
            <a:r>
              <a:rPr lang="en-CA" sz="2400" dirty="0" smtClean="0"/>
              <a:t> </a:t>
            </a:r>
            <a:endParaRPr lang="en-CA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Simplex S*BGP: Cheap S*BGP for Stubs</a:t>
            </a:r>
            <a:endParaRPr lang="en-US" sz="3600" dirty="0"/>
          </a:p>
        </p:txBody>
      </p:sp>
      <p:sp>
        <p:nvSpPr>
          <p:cNvPr id="7" name="Cloud 6"/>
          <p:cNvSpPr/>
          <p:nvPr/>
        </p:nvSpPr>
        <p:spPr bwMode="auto">
          <a:xfrm>
            <a:off x="6248400" y="2014736"/>
            <a:ext cx="1600200" cy="8382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18608</a:t>
            </a:r>
            <a:endParaRPr lang="en-US" sz="2200" b="1" dirty="0">
              <a:latin typeface="+mj-lt"/>
            </a:endParaRPr>
          </a:p>
        </p:txBody>
      </p:sp>
      <p:cxnSp>
        <p:nvCxnSpPr>
          <p:cNvPr id="8" name="Straight Connector 160"/>
          <p:cNvCxnSpPr>
            <a:cxnSpLocks noChangeShapeType="1"/>
            <a:stCxn id="7" idx="0"/>
          </p:cNvCxnSpPr>
          <p:nvPr/>
        </p:nvCxnSpPr>
        <p:spPr bwMode="auto">
          <a:xfrm flipV="1">
            <a:off x="7847267" y="1187417"/>
            <a:ext cx="1296733" cy="1246419"/>
          </a:xfrm>
          <a:prstGeom prst="line">
            <a:avLst/>
          </a:prstGeom>
          <a:noFill/>
          <a:ln w="57150" algn="ctr">
            <a:solidFill>
              <a:schemeClr val="tx2"/>
            </a:solidFill>
            <a:round/>
            <a:headEnd/>
            <a:tailEnd type="stealth"/>
          </a:ln>
        </p:spPr>
      </p:cxnSp>
      <p:cxnSp>
        <p:nvCxnSpPr>
          <p:cNvPr id="9" name="Straight Connector 160"/>
          <p:cNvCxnSpPr>
            <a:cxnSpLocks noChangeShapeType="1"/>
            <a:stCxn id="7" idx="2"/>
          </p:cNvCxnSpPr>
          <p:nvPr/>
        </p:nvCxnSpPr>
        <p:spPr bwMode="auto">
          <a:xfrm flipH="1" flipV="1">
            <a:off x="4876800" y="1103776"/>
            <a:ext cx="1376564" cy="1330060"/>
          </a:xfrm>
          <a:prstGeom prst="line">
            <a:avLst/>
          </a:prstGeom>
          <a:noFill/>
          <a:ln w="57150" algn="ctr">
            <a:solidFill>
              <a:schemeClr val="tx2"/>
            </a:solidFill>
            <a:round/>
            <a:headEnd/>
            <a:tailEnd type="stealth"/>
          </a:ln>
        </p:spPr>
      </p:cxnSp>
      <p:sp>
        <p:nvSpPr>
          <p:cNvPr id="16" name="Rounded Rectangle 15"/>
          <p:cNvSpPr/>
          <p:nvPr/>
        </p:nvSpPr>
        <p:spPr bwMode="auto">
          <a:xfrm>
            <a:off x="6568967" y="1492217"/>
            <a:ext cx="974833" cy="620481"/>
          </a:xfrm>
          <a:prstGeom prst="roundRect">
            <a:avLst/>
          </a:prstGeom>
          <a:noFill/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>
              <a:defRPr/>
            </a:pPr>
            <a:r>
              <a:rPr lang="en-US" sz="2200" b="1" dirty="0" smtClean="0">
                <a:solidFill>
                  <a:schemeClr val="accent4"/>
                </a:solidFill>
                <a:latin typeface="+mj-lt"/>
              </a:rPr>
              <a:t>Stub</a:t>
            </a:r>
            <a:endParaRPr lang="en-US" sz="22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5" name="AutoShape 148"/>
          <p:cNvSpPr>
            <a:spLocks noChangeArrowheads="1"/>
          </p:cNvSpPr>
          <p:nvPr/>
        </p:nvSpPr>
        <p:spPr bwMode="auto">
          <a:xfrm>
            <a:off x="5565082" y="692696"/>
            <a:ext cx="2652517" cy="799521"/>
          </a:xfrm>
          <a:prstGeom prst="wedgeRoundRectCallout">
            <a:avLst>
              <a:gd name="adj1" fmla="val -15191"/>
              <a:gd name="adj2" fmla="val 117601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000" b="1" dirty="0"/>
              <a:t>18608 </a:t>
            </a:r>
            <a:r>
              <a:rPr lang="en-US" sz="2000" b="1" dirty="0" smtClean="0"/>
              <a:t> </a:t>
            </a:r>
            <a:endParaRPr lang="en-US" b="1" dirty="0" smtClean="0"/>
          </a:p>
          <a:p>
            <a:pPr algn="ctr">
              <a:defRPr/>
            </a:pPr>
            <a:r>
              <a:rPr lang="en-US" dirty="0" smtClean="0"/>
              <a:t>38.101.185.0/24</a:t>
            </a:r>
            <a:endParaRPr lang="en-US" sz="1800" dirty="0"/>
          </a:p>
        </p:txBody>
      </p:sp>
      <p:sp>
        <p:nvSpPr>
          <p:cNvPr id="3" name="Freeform 2"/>
          <p:cNvSpPr/>
          <p:nvPr/>
        </p:nvSpPr>
        <p:spPr>
          <a:xfrm>
            <a:off x="5508104" y="1775333"/>
            <a:ext cx="2800350" cy="933587"/>
          </a:xfrm>
          <a:custGeom>
            <a:avLst/>
            <a:gdLst>
              <a:gd name="connsiteX0" fmla="*/ 2800350 w 2800350"/>
              <a:gd name="connsiteY0" fmla="*/ 0 h 933587"/>
              <a:gd name="connsiteX1" fmla="*/ 1600200 w 2800350"/>
              <a:gd name="connsiteY1" fmla="*/ 933450 h 933587"/>
              <a:gd name="connsiteX2" fmla="*/ 0 w 2800350"/>
              <a:gd name="connsiteY2" fmla="*/ 76200 h 933587"/>
              <a:gd name="connsiteX3" fmla="*/ 0 w 2800350"/>
              <a:gd name="connsiteY3" fmla="*/ 76200 h 93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933587">
                <a:moveTo>
                  <a:pt x="2800350" y="0"/>
                </a:moveTo>
                <a:cubicBezTo>
                  <a:pt x="2433637" y="460375"/>
                  <a:pt x="2066925" y="920750"/>
                  <a:pt x="1600200" y="933450"/>
                </a:cubicBezTo>
                <a:cubicBezTo>
                  <a:pt x="1133475" y="946150"/>
                  <a:pt x="0" y="76200"/>
                  <a:pt x="0" y="76200"/>
                </a:cubicBezTo>
                <a:lnTo>
                  <a:pt x="0" y="76200"/>
                </a:lnTo>
              </a:path>
            </a:pathLst>
          </a:custGeom>
          <a:noFill/>
          <a:ln w="12700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 rot="20475580">
            <a:off x="7308304" y="1943927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endParaRPr lang="en-CA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203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893"/>
    </mc:Choice>
    <mc:Fallback xmlns="">
      <p:transition spd="slow" advTm="868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  <p:bldP spid="3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2800" dirty="0" smtClean="0"/>
              <a:t>Our Strategy: 3 Guidelines for Deploying S*BGP (2)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dirty="0" smtClean="0"/>
              <a:t>Secure </a:t>
            </a:r>
            <a:r>
              <a:rPr lang="en-CA" dirty="0" err="1" smtClean="0"/>
              <a:t>ASes</a:t>
            </a:r>
            <a:r>
              <a:rPr lang="en-CA" dirty="0" smtClean="0"/>
              <a:t> should break ties in </a:t>
            </a:r>
            <a:r>
              <a:rPr lang="en-CA" dirty="0" err="1" smtClean="0"/>
              <a:t>favor</a:t>
            </a:r>
            <a:r>
              <a:rPr lang="en-CA" dirty="0" smtClean="0"/>
              <a:t> of </a:t>
            </a:r>
            <a:r>
              <a:rPr lang="en-CA" b="1" dirty="0" smtClean="0">
                <a:solidFill>
                  <a:schemeClr val="accent3"/>
                </a:solidFill>
              </a:rPr>
              <a:t>secure paths </a:t>
            </a:r>
          </a:p>
          <a:p>
            <a:pPr marL="457200" indent="-457200">
              <a:buFont typeface="+mj-lt"/>
              <a:buAutoNum type="arabicPeriod"/>
            </a:pPr>
            <a:endParaRPr lang="en-CA" dirty="0" smtClean="0"/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Cheap S*BGP for </a:t>
            </a:r>
            <a:r>
              <a:rPr lang="en-CA" dirty="0"/>
              <a:t>stubs (e.g., </a:t>
            </a:r>
            <a:r>
              <a:rPr lang="en-CA" b="1" dirty="0">
                <a:solidFill>
                  <a:schemeClr val="accent3"/>
                </a:solidFill>
              </a:rPr>
              <a:t>simplex </a:t>
            </a:r>
            <a:r>
              <a:rPr lang="en-CA" b="1" dirty="0" smtClean="0">
                <a:solidFill>
                  <a:schemeClr val="accent3"/>
                </a:solidFill>
              </a:rPr>
              <a:t>S*BGP</a:t>
            </a:r>
            <a:r>
              <a:rPr lang="en-CA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CA" b="1" dirty="0">
              <a:solidFill>
                <a:schemeClr val="accent3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CA" b="1" dirty="0" smtClean="0">
              <a:solidFill>
                <a:schemeClr val="accent3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CA" b="1" dirty="0">
              <a:solidFill>
                <a:schemeClr val="accent3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CA" b="1" dirty="0" smtClean="0">
              <a:solidFill>
                <a:schemeClr val="accent3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CA" b="1" dirty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r>
              <a:rPr lang="en-CA" b="1" dirty="0" smtClean="0">
                <a:solidFill>
                  <a:schemeClr val="accent6"/>
                </a:solidFill>
              </a:rPr>
              <a:t>(possibly with some government subsidies)</a:t>
            </a:r>
          </a:p>
          <a:p>
            <a:pPr marL="0" indent="0" algn="ctr">
              <a:buNone/>
            </a:pPr>
            <a:endParaRPr lang="en-CA" b="1" dirty="0" smtClean="0">
              <a:solidFill>
                <a:schemeClr val="accent6"/>
              </a:solidFill>
            </a:endParaRPr>
          </a:p>
          <a:p>
            <a:pPr marL="457200" indent="-457200">
              <a:buAutoNum type="arabicPeriod" startAt="3"/>
            </a:pPr>
            <a:r>
              <a:rPr lang="en-CA" dirty="0" smtClean="0"/>
              <a:t>Initially, we need a few </a:t>
            </a:r>
            <a:r>
              <a:rPr lang="en-CA" b="1" dirty="0" smtClean="0">
                <a:solidFill>
                  <a:schemeClr val="accent3"/>
                </a:solidFill>
              </a:rPr>
              <a:t>early adopters</a:t>
            </a:r>
            <a:r>
              <a:rPr lang="en-CA" dirty="0" smtClean="0">
                <a:solidFill>
                  <a:schemeClr val="accent3"/>
                </a:solidFill>
              </a:rPr>
              <a:t> </a:t>
            </a:r>
            <a:r>
              <a:rPr lang="en-CA" dirty="0" smtClean="0"/>
              <a:t>deploy S*BGP. </a:t>
            </a:r>
            <a:r>
              <a:rPr lang="en-CA" dirty="0" smtClean="0">
                <a:solidFill>
                  <a:schemeClr val="tx2">
                    <a:lumMod val="75000"/>
                  </a:schemeClr>
                </a:solidFill>
              </a:rPr>
              <a:t>(gov’t incentives, PR, concern for security, </a:t>
            </a:r>
            <a:r>
              <a:rPr lang="en-CA" dirty="0" err="1" smtClean="0">
                <a:solidFill>
                  <a:schemeClr val="tx2">
                    <a:lumMod val="75000"/>
                  </a:schemeClr>
                </a:solidFill>
              </a:rPr>
              <a:t>etc</a:t>
            </a:r>
            <a:r>
              <a:rPr lang="en-CA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  <a:p>
            <a:pPr marL="0" indent="0" algn="ctr">
              <a:buNone/>
            </a:pPr>
            <a:r>
              <a:rPr lang="en-CA" b="1" dirty="0" smtClean="0">
                <a:solidFill>
                  <a:schemeClr val="accent6"/>
                </a:solidFill>
              </a:rPr>
              <a:t>Who should these </a:t>
            </a:r>
            <a:r>
              <a:rPr lang="en-CA" b="1" dirty="0" err="1" smtClean="0">
                <a:solidFill>
                  <a:schemeClr val="accent6"/>
                </a:solidFill>
              </a:rPr>
              <a:t>ASes</a:t>
            </a:r>
            <a:r>
              <a:rPr lang="en-CA" b="1" dirty="0" smtClean="0">
                <a:solidFill>
                  <a:schemeClr val="accent6"/>
                </a:solidFill>
              </a:rPr>
              <a:t> be?</a:t>
            </a:r>
          </a:p>
          <a:p>
            <a:pPr marL="0" indent="0" algn="ctr">
              <a:buNone/>
            </a:pPr>
            <a:endParaRPr lang="en-CA" b="1" dirty="0" smtClean="0">
              <a:solidFill>
                <a:schemeClr val="accent6"/>
              </a:solidFill>
            </a:endParaRPr>
          </a:p>
          <a:p>
            <a:endParaRPr lang="en-CA" dirty="0"/>
          </a:p>
        </p:txBody>
      </p:sp>
      <p:grpSp>
        <p:nvGrpSpPr>
          <p:cNvPr id="4" name="Group 3"/>
          <p:cNvGrpSpPr/>
          <p:nvPr/>
        </p:nvGrpSpPr>
        <p:grpSpPr>
          <a:xfrm>
            <a:off x="2133600" y="2438400"/>
            <a:ext cx="4876800" cy="1784449"/>
            <a:chOff x="914400" y="2025551"/>
            <a:chExt cx="4876800" cy="1784449"/>
          </a:xfrm>
        </p:grpSpPr>
        <p:sp>
          <p:nvSpPr>
            <p:cNvPr id="5" name="Cloud 4"/>
            <p:cNvSpPr/>
            <p:nvPr/>
          </p:nvSpPr>
          <p:spPr bwMode="auto">
            <a:xfrm>
              <a:off x="914400" y="2289893"/>
              <a:ext cx="1828800" cy="1066800"/>
            </a:xfrm>
            <a:prstGeom prst="cloud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ISP1</a:t>
              </a:r>
              <a:endParaRPr lang="en-US" sz="2200" b="1" dirty="0">
                <a:latin typeface="+mj-lt"/>
              </a:endParaRPr>
            </a:p>
          </p:txBody>
        </p:sp>
        <p:sp>
          <p:nvSpPr>
            <p:cNvPr id="6" name="Cloud 5"/>
            <p:cNvSpPr/>
            <p:nvPr/>
          </p:nvSpPr>
          <p:spPr bwMode="auto">
            <a:xfrm>
              <a:off x="3680460" y="2971800"/>
              <a:ext cx="1600200" cy="838200"/>
            </a:xfrm>
            <a:prstGeom prst="cloud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Boston U</a:t>
              </a:r>
              <a:endParaRPr lang="en-US" sz="2200" b="1" dirty="0">
                <a:latin typeface="+mj-lt"/>
              </a:endParaRPr>
            </a:p>
          </p:txBody>
        </p:sp>
        <p:sp>
          <p:nvSpPr>
            <p:cNvPr id="7" name="Cloud 6"/>
            <p:cNvSpPr/>
            <p:nvPr/>
          </p:nvSpPr>
          <p:spPr bwMode="auto">
            <a:xfrm>
              <a:off x="4191000" y="2025551"/>
              <a:ext cx="1600200" cy="838200"/>
            </a:xfrm>
            <a:prstGeom prst="cloud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Bank of A</a:t>
              </a:r>
              <a:endParaRPr lang="en-US" sz="2200" b="1" dirty="0">
                <a:latin typeface="+mj-lt"/>
              </a:endParaRPr>
            </a:p>
          </p:txBody>
        </p:sp>
        <p:cxnSp>
          <p:nvCxnSpPr>
            <p:cNvPr id="8" name="Straight Connector 160"/>
            <p:cNvCxnSpPr>
              <a:cxnSpLocks noChangeShapeType="1"/>
            </p:cNvCxnSpPr>
            <p:nvPr/>
          </p:nvCxnSpPr>
          <p:spPr bwMode="auto">
            <a:xfrm flipH="1" flipV="1">
              <a:off x="2286000" y="3154001"/>
              <a:ext cx="1394460" cy="266700"/>
            </a:xfrm>
            <a:prstGeom prst="line">
              <a:avLst/>
            </a:prstGeom>
            <a:noFill/>
            <a:ln w="57150" algn="ctr">
              <a:solidFill>
                <a:schemeClr val="accent6">
                  <a:lumMod val="50000"/>
                </a:schemeClr>
              </a:solidFill>
              <a:round/>
              <a:headEnd/>
              <a:tailEnd type="stealth"/>
            </a:ln>
          </p:spPr>
        </p:cxnSp>
        <p:cxnSp>
          <p:nvCxnSpPr>
            <p:cNvPr id="9" name="Straight Connector 160"/>
            <p:cNvCxnSpPr>
              <a:cxnSpLocks noChangeShapeType="1"/>
              <a:endCxn id="5" idx="0"/>
            </p:cNvCxnSpPr>
            <p:nvPr/>
          </p:nvCxnSpPr>
          <p:spPr bwMode="auto">
            <a:xfrm flipH="1">
              <a:off x="2741676" y="2474452"/>
              <a:ext cx="1454288" cy="348841"/>
            </a:xfrm>
            <a:prstGeom prst="line">
              <a:avLst/>
            </a:prstGeom>
            <a:noFill/>
            <a:ln w="57150" algn="ctr">
              <a:solidFill>
                <a:schemeClr val="accent6">
                  <a:lumMod val="50000"/>
                </a:schemeClr>
              </a:solidFill>
              <a:round/>
              <a:headEnd/>
              <a:tailEnd type="stealth"/>
            </a:ln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5354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43"/>
    </mc:Choice>
    <mc:Fallback xmlns="">
      <p:transition spd="slow" advTm="342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 smtClean="0"/>
              <a:t>Part 1: Background</a:t>
            </a:r>
          </a:p>
          <a:p>
            <a:endParaRPr lang="en-CA" dirty="0"/>
          </a:p>
          <a:p>
            <a:r>
              <a:rPr lang="en-CA" dirty="0" smtClean="0"/>
              <a:t>Part 2: Our strategy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Part 3: Evaluating our strategy</a:t>
            </a:r>
          </a:p>
          <a:p>
            <a:pPr lvl="1"/>
            <a:r>
              <a:rPr lang="en-CA" dirty="0" smtClean="0"/>
              <a:t>Model</a:t>
            </a:r>
          </a:p>
          <a:p>
            <a:pPr lvl="1"/>
            <a:r>
              <a:rPr lang="en-CA" dirty="0" smtClean="0"/>
              <a:t>Simulations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Part 4: Summary and recommendations</a:t>
            </a:r>
            <a:endParaRPr lang="en-CA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470678" y="3068960"/>
            <a:ext cx="6781800" cy="432048"/>
          </a:xfrm>
          <a:prstGeom prst="round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Times New Roman" pitchFamily="18" charset="0"/>
            </a:endParaRPr>
          </a:p>
        </p:txBody>
      </p:sp>
      <p:pic>
        <p:nvPicPr>
          <p:cNvPr id="5" name="Picture 4" descr="C:\Users\phillipa\AppData\Local\Microsoft\Windows\Temporary Internet Files\Content.IE5\ORR4VXK8\MP90043317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3" y="116632"/>
            <a:ext cx="720080" cy="6672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7740351" y="0"/>
            <a:ext cx="72009" cy="783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7740351" y="0"/>
            <a:ext cx="914400" cy="122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281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80"/>
    </mc:Choice>
    <mc:Fallback xmlns="">
      <p:transition spd="slow" advTm="1468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Model: S*BGP deployment process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Initial state: </a:t>
            </a:r>
          </a:p>
          <a:p>
            <a:pPr lvl="1"/>
            <a:r>
              <a:rPr lang="en-US" sz="2400" dirty="0" smtClean="0"/>
              <a:t>Early adopter </a:t>
            </a:r>
            <a:r>
              <a:rPr lang="en-US" sz="2400" dirty="0" err="1" smtClean="0"/>
              <a:t>ASes</a:t>
            </a:r>
            <a:r>
              <a:rPr lang="en-US" sz="2400" dirty="0" smtClean="0"/>
              <a:t> have deployed S*BGP</a:t>
            </a:r>
          </a:p>
          <a:p>
            <a:pPr lvl="1"/>
            <a:r>
              <a:rPr lang="en-US" sz="2400" dirty="0" smtClean="0"/>
              <a:t>Their stub customers deploy simplex S*BGP</a:t>
            </a:r>
          </a:p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Each round with state S:</a:t>
            </a:r>
          </a:p>
          <a:p>
            <a:pPr lvl="1"/>
            <a:r>
              <a:rPr lang="en-US" sz="2400" dirty="0" smtClean="0"/>
              <a:t>Compute utility for each     ISP n    given state </a:t>
            </a:r>
            <a:r>
              <a:rPr lang="en-US" sz="2400" b="1" dirty="0" smtClean="0">
                <a:solidFill>
                  <a:schemeClr val="accent2"/>
                </a:solidFill>
              </a:rPr>
              <a:t>S</a:t>
            </a:r>
            <a:r>
              <a:rPr lang="en-US" sz="2400" b="1" dirty="0" smtClean="0"/>
              <a:t> </a:t>
            </a:r>
          </a:p>
          <a:p>
            <a:pPr lvl="1"/>
            <a:r>
              <a:rPr lang="en-US" sz="2400" dirty="0" smtClean="0"/>
              <a:t>… and </a:t>
            </a:r>
            <a:r>
              <a:rPr lang="en-US" sz="2400" b="1" dirty="0" smtClean="0">
                <a:solidFill>
                  <a:schemeClr val="accent2"/>
                </a:solidFill>
              </a:rPr>
              <a:t>S</a:t>
            </a:r>
            <a:r>
              <a:rPr lang="en-US" sz="2400" dirty="0" smtClean="0"/>
              <a:t> with   ISP n     deploying S*BGP</a:t>
            </a:r>
          </a:p>
          <a:p>
            <a:pPr lvl="1"/>
            <a:r>
              <a:rPr lang="en-US" sz="2400" dirty="0" smtClean="0"/>
              <a:t>If utility increases enough    ISP n   chooses to deploy S*BGP</a:t>
            </a:r>
          </a:p>
          <a:p>
            <a:r>
              <a:rPr lang="en-US" sz="2800" b="1" dirty="0" smtClean="0">
                <a:solidFill>
                  <a:schemeClr val="accent4"/>
                </a:solidFill>
              </a:rPr>
              <a:t>Termination:</a:t>
            </a:r>
          </a:p>
          <a:p>
            <a:pPr lvl="1"/>
            <a:r>
              <a:rPr lang="en-US" sz="2400" dirty="0" smtClean="0"/>
              <a:t>Process continues until no new ISP wants to change their deployment decision</a:t>
            </a:r>
          </a:p>
          <a:p>
            <a:endParaRPr lang="en-CA" dirty="0"/>
          </a:p>
        </p:txBody>
      </p:sp>
      <p:sp>
        <p:nvSpPr>
          <p:cNvPr id="4" name="Cloud 3"/>
          <p:cNvSpPr/>
          <p:nvPr/>
        </p:nvSpPr>
        <p:spPr bwMode="auto">
          <a:xfrm>
            <a:off x="4644008" y="2725414"/>
            <a:ext cx="838200" cy="607894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 b="1" dirty="0" smtClean="0">
                <a:latin typeface="+mj-lt"/>
              </a:rPr>
              <a:t>ISP n</a:t>
            </a:r>
            <a:endParaRPr lang="en-US" sz="1800" b="1" dirty="0">
              <a:latin typeface="+mj-lt"/>
            </a:endParaRPr>
          </a:p>
        </p:txBody>
      </p:sp>
      <p:sp>
        <p:nvSpPr>
          <p:cNvPr id="5" name="Cloud 4"/>
          <p:cNvSpPr/>
          <p:nvPr/>
        </p:nvSpPr>
        <p:spPr bwMode="auto">
          <a:xfrm>
            <a:off x="3059832" y="3181146"/>
            <a:ext cx="838200" cy="607894"/>
          </a:xfrm>
          <a:prstGeom prst="cloud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+mj-lt"/>
              </a:rPr>
              <a:t>ISP n</a:t>
            </a:r>
            <a:endParaRPr lang="en-US" sz="1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Cloud 5"/>
          <p:cNvSpPr/>
          <p:nvPr/>
        </p:nvSpPr>
        <p:spPr bwMode="auto">
          <a:xfrm>
            <a:off x="4860032" y="3645024"/>
            <a:ext cx="838200" cy="607894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800" b="1" dirty="0" smtClean="0">
                <a:latin typeface="+mj-lt"/>
              </a:rPr>
              <a:t>ISP n</a:t>
            </a:r>
            <a:endParaRPr lang="en-US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346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we compute ISP utility? (1) 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85800" y="797004"/>
            <a:ext cx="8382000" cy="1427441"/>
            <a:chOff x="914400" y="2677179"/>
            <a:chExt cx="8382000" cy="1427441"/>
          </a:xfrm>
        </p:grpSpPr>
        <p:sp>
          <p:nvSpPr>
            <p:cNvPr id="48" name="Rectangle 47"/>
            <p:cNvSpPr/>
            <p:nvPr/>
          </p:nvSpPr>
          <p:spPr>
            <a:xfrm>
              <a:off x="3890716" y="2907268"/>
              <a:ext cx="441508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12762" lvl="2">
                <a:spcBef>
                  <a:spcPct val="20000"/>
                </a:spcBef>
              </a:pPr>
              <a:r>
                <a:rPr lang="en-US" sz="2800" b="1" dirty="0" smtClean="0">
                  <a:solidFill>
                    <a:schemeClr val="accent3">
                      <a:lumMod val="75000"/>
                    </a:schemeClr>
                  </a:solidFill>
                  <a:latin typeface="Arial" charset="0"/>
                </a:rPr>
                <a:t>Customer traffic    thru ISP n </a:t>
              </a:r>
              <a:r>
                <a:rPr lang="en-US" sz="2800" b="1" dirty="0">
                  <a:solidFill>
                    <a:schemeClr val="accent3">
                      <a:lumMod val="75000"/>
                    </a:schemeClr>
                  </a:solidFill>
                  <a:latin typeface="Arial" charset="0"/>
                </a:rPr>
                <a:t>to </a:t>
              </a:r>
              <a:r>
                <a:rPr lang="en-US" sz="2800" b="1" dirty="0" err="1" smtClean="0">
                  <a:solidFill>
                    <a:schemeClr val="accent3">
                      <a:lumMod val="75000"/>
                    </a:schemeClr>
                  </a:solidFill>
                  <a:latin typeface="Arial" charset="0"/>
                </a:rPr>
                <a:t>dest</a:t>
              </a:r>
              <a:r>
                <a:rPr lang="en-US" sz="2800" b="1" dirty="0" smtClean="0">
                  <a:solidFill>
                    <a:schemeClr val="accent3">
                      <a:lumMod val="75000"/>
                    </a:schemeClr>
                  </a:solidFill>
                  <a:latin typeface="Arial" charset="0"/>
                </a:rPr>
                <a:t> </a:t>
              </a:r>
              <a:r>
                <a:rPr lang="en-US" sz="2800" b="1" dirty="0">
                  <a:solidFill>
                    <a:schemeClr val="accent3">
                      <a:lumMod val="75000"/>
                    </a:schemeClr>
                  </a:solidFill>
                  <a:latin typeface="Arial" charset="0"/>
                </a:rPr>
                <a:t>d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14400" y="2677179"/>
              <a:ext cx="83820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12762" lvl="2">
                <a:spcBef>
                  <a:spcPct val="20000"/>
                </a:spcBef>
              </a:pPr>
              <a:r>
                <a:rPr lang="en-US" sz="2800" b="1" dirty="0" err="1">
                  <a:solidFill>
                    <a:schemeClr val="accent3">
                      <a:lumMod val="75000"/>
                    </a:schemeClr>
                  </a:solidFill>
                  <a:latin typeface="Arial" charset="0"/>
                </a:rPr>
                <a:t>Utility</a:t>
              </a:r>
              <a:r>
                <a:rPr lang="en-US" sz="2800" b="1" baseline="-25000" dirty="0" err="1">
                  <a:solidFill>
                    <a:schemeClr val="accent3">
                      <a:lumMod val="75000"/>
                    </a:schemeClr>
                  </a:solidFill>
                  <a:latin typeface="Arial" charset="0"/>
                </a:rPr>
                <a:t>n</a:t>
              </a:r>
              <a:r>
                <a:rPr lang="en-US" sz="2800" b="1" dirty="0">
                  <a:solidFill>
                    <a:schemeClr val="accent3">
                      <a:lumMod val="75000"/>
                    </a:schemeClr>
                  </a:solidFill>
                  <a:latin typeface="Arial" charset="0"/>
                </a:rPr>
                <a:t>(</a:t>
              </a:r>
              <a:r>
                <a:rPr lang="en-US" sz="2800" b="1" dirty="0">
                  <a:solidFill>
                    <a:schemeClr val="accent2"/>
                  </a:solidFill>
                  <a:latin typeface="Arial" charset="0"/>
                </a:rPr>
                <a:t>S</a:t>
              </a:r>
              <a:r>
                <a:rPr lang="en-US" sz="2800" b="1" dirty="0">
                  <a:solidFill>
                    <a:schemeClr val="accent3">
                      <a:lumMod val="75000"/>
                    </a:schemeClr>
                  </a:solidFill>
                  <a:latin typeface="Arial" charset="0"/>
                </a:rPr>
                <a:t>) = </a:t>
              </a:r>
              <a:r>
                <a:rPr lang="en-US" sz="6600" b="1" dirty="0" smtClean="0">
                  <a:solidFill>
                    <a:schemeClr val="accent3">
                      <a:lumMod val="75000"/>
                    </a:schemeClr>
                  </a:solidFill>
                  <a:latin typeface="Arial" charset="0"/>
                </a:rPr>
                <a:t>∑</a:t>
              </a:r>
              <a:endParaRPr lang="en-US" sz="2800" b="1" dirty="0">
                <a:solidFill>
                  <a:schemeClr val="accent3">
                    <a:lumMod val="75000"/>
                  </a:schemeClr>
                </a:solidFill>
                <a:latin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132748" y="3581400"/>
              <a:ext cx="12715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baseline="-25000" dirty="0" smtClean="0">
                  <a:solidFill>
                    <a:schemeClr val="accent3"/>
                  </a:solidFill>
                  <a:latin typeface="Arial" charset="0"/>
                </a:rPr>
                <a:t>  </a:t>
              </a:r>
              <a:r>
                <a:rPr lang="en-US" sz="2800" b="1" baseline="-25000" dirty="0" smtClean="0">
                  <a:solidFill>
                    <a:schemeClr val="accent3">
                      <a:lumMod val="75000"/>
                    </a:schemeClr>
                  </a:solidFill>
                  <a:latin typeface="Arial" charset="0"/>
                </a:rPr>
                <a:t>all </a:t>
              </a:r>
              <a:r>
                <a:rPr lang="en-US" sz="2800" b="1" baseline="-25000" dirty="0" err="1" smtClean="0">
                  <a:solidFill>
                    <a:schemeClr val="accent3">
                      <a:lumMod val="75000"/>
                    </a:schemeClr>
                  </a:solidFill>
                  <a:latin typeface="Arial" charset="0"/>
                </a:rPr>
                <a:t>dests</a:t>
              </a:r>
              <a:endParaRPr lang="en-US" sz="28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2400" y="2667000"/>
            <a:ext cx="8839200" cy="609600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Important Note: ISP utility does not depend on security.</a:t>
            </a:r>
          </a:p>
        </p:txBody>
      </p:sp>
      <p:sp>
        <p:nvSpPr>
          <p:cNvPr id="12" name="Content Placeholder 4"/>
          <p:cNvSpPr txBox="1">
            <a:spLocks/>
          </p:cNvSpPr>
          <p:nvPr/>
        </p:nvSpPr>
        <p:spPr bwMode="auto">
          <a:xfrm>
            <a:off x="4114800" y="3505200"/>
            <a:ext cx="4953000" cy="129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Captures the idea that:</a:t>
            </a:r>
          </a:p>
          <a:p>
            <a:pPr marL="0" indent="0" algn="ctr">
              <a:buNone/>
            </a:pPr>
            <a:r>
              <a:rPr lang="en-US" b="1" i="1" dirty="0" smtClean="0">
                <a:solidFill>
                  <a:schemeClr val="tx1">
                    <a:lumMod val="50000"/>
                  </a:schemeClr>
                </a:solidFill>
              </a:rPr>
              <a:t>ISPs </a:t>
            </a:r>
            <a:r>
              <a:rPr lang="en-US" b="1" i="1" dirty="0">
                <a:solidFill>
                  <a:schemeClr val="tx1">
                    <a:lumMod val="50000"/>
                  </a:schemeClr>
                </a:solidFill>
              </a:rPr>
              <a:t>profit by transiting traffic </a:t>
            </a:r>
          </a:p>
          <a:p>
            <a:pPr marL="0" indent="0" algn="ctr">
              <a:buNone/>
            </a:pPr>
            <a:r>
              <a:rPr lang="en-US" b="1" i="1" u="sng" dirty="0">
                <a:solidFill>
                  <a:schemeClr val="accent4"/>
                </a:solidFill>
              </a:rPr>
              <a:t>to their customers</a:t>
            </a:r>
          </a:p>
          <a:p>
            <a:pPr marL="0" indent="0" algn="ctr">
              <a:buNone/>
            </a:pPr>
            <a:endParaRPr lang="en-US" b="1" i="1" dirty="0"/>
          </a:p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i.e.,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Weighted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sum of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source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ASes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routing through ISP </a:t>
            </a:r>
            <a:r>
              <a:rPr lang="en-US" b="1" dirty="0">
                <a:solidFill>
                  <a:schemeClr val="accent4"/>
                </a:solidFill>
              </a:rPr>
              <a:t>n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(on all edges)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to</a:t>
            </a:r>
            <a:r>
              <a:rPr lang="en-US" dirty="0"/>
              <a:t> </a:t>
            </a:r>
            <a:r>
              <a:rPr lang="en-US" b="1" dirty="0">
                <a:solidFill>
                  <a:schemeClr val="accent4"/>
                </a:solidFill>
              </a:rPr>
              <a:t>customers only.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3431" y="3645024"/>
            <a:ext cx="3832545" cy="3212188"/>
            <a:chOff x="587055" y="3645024"/>
            <a:chExt cx="3832545" cy="3212188"/>
          </a:xfrm>
        </p:grpSpPr>
        <p:grpSp>
          <p:nvGrpSpPr>
            <p:cNvPr id="23" name="Group 163"/>
            <p:cNvGrpSpPr/>
            <p:nvPr/>
          </p:nvGrpSpPr>
          <p:grpSpPr>
            <a:xfrm rot="18474948">
              <a:off x="3415703" y="4417920"/>
              <a:ext cx="1030587" cy="977206"/>
              <a:chOff x="2438400" y="4419600"/>
              <a:chExt cx="762000" cy="722531"/>
            </a:xfrm>
          </p:grpSpPr>
          <p:cxnSp>
            <p:nvCxnSpPr>
              <p:cNvPr id="24" name="Straight Arrow Connector 23"/>
              <p:cNvCxnSpPr/>
              <p:nvPr/>
            </p:nvCxnSpPr>
            <p:spPr bwMode="auto">
              <a:xfrm>
                <a:off x="2438400" y="4419600"/>
                <a:ext cx="762000" cy="1588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8000"/>
                </a:solidFill>
                <a:prstDash val="sysDot"/>
                <a:round/>
                <a:headEnd type="triangle" w="med" len="med"/>
                <a:tailEnd type="triangle" w="med" len="med"/>
              </a:ln>
              <a:effectLst/>
            </p:spPr>
          </p:cxnSp>
          <p:grpSp>
            <p:nvGrpSpPr>
              <p:cNvPr id="25" name="Group 131"/>
              <p:cNvGrpSpPr/>
              <p:nvPr/>
            </p:nvGrpSpPr>
            <p:grpSpPr>
              <a:xfrm>
                <a:off x="2553778" y="4495800"/>
                <a:ext cx="478168" cy="646331"/>
                <a:chOff x="2706178" y="3581400"/>
                <a:chExt cx="478168" cy="646331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2743200" y="3581400"/>
                  <a:ext cx="441146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sym typeface="Wingdings" pitchFamily="2" charset="2"/>
                    </a:rPr>
                    <a:t>$</a:t>
                  </a:r>
                  <a:endParaRPr lang="en-US" sz="3600" dirty="0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27" name="&quot;No&quot; Symbol 26"/>
                <p:cNvSpPr/>
                <p:nvPr/>
              </p:nvSpPr>
              <p:spPr bwMode="auto">
                <a:xfrm>
                  <a:off x="2706178" y="3627081"/>
                  <a:ext cx="392680" cy="364966"/>
                </a:xfrm>
                <a:prstGeom prst="noSmoking">
                  <a:avLst>
                    <a:gd name="adj" fmla="val 9150"/>
                  </a:avLst>
                </a:prstGeom>
                <a:solidFill>
                  <a:schemeClr val="bg1">
                    <a:lumMod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22" name="Group 21"/>
            <p:cNvGrpSpPr/>
            <p:nvPr/>
          </p:nvGrpSpPr>
          <p:grpSpPr>
            <a:xfrm rot="2929450">
              <a:off x="445909" y="4141301"/>
              <a:ext cx="1170021" cy="887729"/>
              <a:chOff x="2287404" y="3631791"/>
              <a:chExt cx="1089777" cy="796071"/>
            </a:xfrm>
          </p:grpSpPr>
          <p:cxnSp>
            <p:nvCxnSpPr>
              <p:cNvPr id="28" name="Straight Arrow Connector 27"/>
              <p:cNvCxnSpPr/>
              <p:nvPr/>
            </p:nvCxnSpPr>
            <p:spPr bwMode="auto">
              <a:xfrm rot="18670550" flipH="1" flipV="1">
                <a:off x="2810688" y="3451704"/>
                <a:ext cx="386405" cy="746580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8000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29" name="Rectangle 28"/>
              <p:cNvSpPr/>
              <p:nvPr/>
            </p:nvSpPr>
            <p:spPr>
              <a:xfrm rot="18670550">
                <a:off x="2587205" y="3758384"/>
                <a:ext cx="369677" cy="969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$</a:t>
                </a:r>
                <a:endParaRPr lang="en-US" sz="440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1015505" y="3645024"/>
              <a:ext cx="3193812" cy="3212188"/>
              <a:chOff x="1015505" y="3581400"/>
              <a:chExt cx="3193812" cy="3212188"/>
            </a:xfrm>
          </p:grpSpPr>
          <p:sp>
            <p:nvSpPr>
              <p:cNvPr id="32" name="Isosceles Triangle 31"/>
              <p:cNvSpPr/>
              <p:nvPr/>
            </p:nvSpPr>
            <p:spPr>
              <a:xfrm rot="10800000">
                <a:off x="1015505" y="3581400"/>
                <a:ext cx="2747464" cy="1987827"/>
              </a:xfrm>
              <a:prstGeom prst="triangle">
                <a:avLst/>
              </a:prstGeom>
              <a:solidFill>
                <a:srgbClr val="FFFF99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5" name="Cloud 14"/>
              <p:cNvSpPr/>
              <p:nvPr/>
            </p:nvSpPr>
            <p:spPr bwMode="auto">
              <a:xfrm>
                <a:off x="1513239" y="4782335"/>
                <a:ext cx="1751997" cy="795137"/>
              </a:xfrm>
              <a:prstGeom prst="cloud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200" b="1" dirty="0" smtClean="0">
                    <a:latin typeface="+mj-lt"/>
                  </a:rPr>
                  <a:t>ISP n</a:t>
                </a:r>
                <a:endParaRPr lang="en-US" sz="2200" b="1" dirty="0">
                  <a:latin typeface="+mj-lt"/>
                </a:endParaRPr>
              </a:p>
            </p:txBody>
          </p:sp>
          <p:cxnSp>
            <p:nvCxnSpPr>
              <p:cNvPr id="16" name="Straight Connector 160"/>
              <p:cNvCxnSpPr>
                <a:cxnSpLocks noChangeShapeType="1"/>
              </p:cNvCxnSpPr>
              <p:nvPr/>
            </p:nvCxnSpPr>
            <p:spPr bwMode="auto">
              <a:xfrm flipH="1" flipV="1">
                <a:off x="1513239" y="3993635"/>
                <a:ext cx="539566" cy="980594"/>
              </a:xfrm>
              <a:prstGeom prst="line">
                <a:avLst/>
              </a:prstGeom>
              <a:noFill/>
              <a:ln w="76200" algn="ctr">
                <a:solidFill>
                  <a:srgbClr val="C00000"/>
                </a:solidFill>
                <a:round/>
                <a:headEnd/>
                <a:tailEnd type="stealth"/>
              </a:ln>
            </p:spPr>
          </p:cxnSp>
          <p:grpSp>
            <p:nvGrpSpPr>
              <p:cNvPr id="17" name="Group 16"/>
              <p:cNvGrpSpPr/>
              <p:nvPr/>
            </p:nvGrpSpPr>
            <p:grpSpPr>
              <a:xfrm rot="2929450">
                <a:off x="2239663" y="5837575"/>
                <a:ext cx="1071944" cy="790770"/>
                <a:chOff x="2590801" y="3630311"/>
                <a:chExt cx="818692" cy="705649"/>
              </a:xfrm>
            </p:grpSpPr>
            <p:cxnSp>
              <p:nvCxnSpPr>
                <p:cNvPr id="30" name="Straight Arrow Connector 29"/>
                <p:cNvCxnSpPr/>
                <p:nvPr/>
              </p:nvCxnSpPr>
              <p:spPr bwMode="auto">
                <a:xfrm rot="10800000">
                  <a:off x="2590801" y="3733800"/>
                  <a:ext cx="609599" cy="602160"/>
                </a:xfrm>
                <a:prstGeom prst="straightConnector1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008000"/>
                  </a:solidFill>
                  <a:prstDash val="sysDot"/>
                  <a:round/>
                  <a:headEnd type="none" w="med" len="med"/>
                  <a:tailEnd type="triangle" w="med" len="med"/>
                </a:ln>
                <a:effectLst/>
              </p:spPr>
            </p:cxnSp>
            <p:sp>
              <p:nvSpPr>
                <p:cNvPr id="31" name="Rectangle 30"/>
                <p:cNvSpPr/>
                <p:nvPr/>
              </p:nvSpPr>
              <p:spPr>
                <a:xfrm rot="18670550">
                  <a:off x="2826491" y="3414128"/>
                  <a:ext cx="366819" cy="79918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 smtClean="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$</a:t>
                  </a:r>
                  <a:endParaRPr lang="en-US" sz="4400" dirty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cxnSp>
            <p:nvCxnSpPr>
              <p:cNvPr id="19" name="Straight Connector 160"/>
              <p:cNvCxnSpPr>
                <a:cxnSpLocks noChangeShapeType="1"/>
                <a:endCxn id="15" idx="3"/>
              </p:cNvCxnSpPr>
              <p:nvPr/>
            </p:nvCxnSpPr>
            <p:spPr bwMode="auto">
              <a:xfrm>
                <a:off x="2389237" y="3993635"/>
                <a:ext cx="0" cy="834162"/>
              </a:xfrm>
              <a:prstGeom prst="line">
                <a:avLst/>
              </a:prstGeom>
              <a:noFill/>
              <a:ln w="76200" algn="ctr">
                <a:solidFill>
                  <a:srgbClr val="008000"/>
                </a:solidFill>
                <a:round/>
                <a:headEnd/>
                <a:tailEnd type="stealth"/>
              </a:ln>
            </p:spPr>
          </p:cxnSp>
          <p:cxnSp>
            <p:nvCxnSpPr>
              <p:cNvPr id="20" name="Straight Connector 160"/>
              <p:cNvCxnSpPr>
                <a:cxnSpLocks noChangeShapeType="1"/>
              </p:cNvCxnSpPr>
              <p:nvPr/>
            </p:nvCxnSpPr>
            <p:spPr bwMode="auto">
              <a:xfrm flipH="1">
                <a:off x="2767503" y="3993635"/>
                <a:ext cx="497733" cy="834162"/>
              </a:xfrm>
              <a:prstGeom prst="line">
                <a:avLst/>
              </a:prstGeom>
              <a:noFill/>
              <a:ln w="76200" algn="ctr">
                <a:solidFill>
                  <a:srgbClr val="0070C0"/>
                </a:solidFill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Straight Connector 160"/>
              <p:cNvCxnSpPr>
                <a:cxnSpLocks noChangeShapeType="1"/>
              </p:cNvCxnSpPr>
              <p:nvPr/>
            </p:nvCxnSpPr>
            <p:spPr bwMode="auto">
              <a:xfrm flipV="1">
                <a:off x="2389237" y="5542615"/>
                <a:ext cx="1554" cy="1250973"/>
              </a:xfrm>
              <a:prstGeom prst="line">
                <a:avLst/>
              </a:prstGeom>
              <a:noFill/>
              <a:ln w="76200" algn="ctr">
                <a:solidFill>
                  <a:srgbClr val="008000"/>
                </a:solidFill>
                <a:round/>
                <a:headEnd/>
                <a:tailEnd type="stealth"/>
              </a:ln>
            </p:spPr>
          </p:cxnSp>
          <p:sp>
            <p:nvSpPr>
              <p:cNvPr id="3" name="TextBox 2"/>
              <p:cNvSpPr txBox="1"/>
              <p:nvPr/>
            </p:nvSpPr>
            <p:spPr>
              <a:xfrm>
                <a:off x="2721409" y="6333837"/>
                <a:ext cx="148790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+mj-lt"/>
                  </a:rPr>
                  <a:t>customers</a:t>
                </a:r>
                <a:endParaRPr lang="en-US" sz="2200" dirty="0">
                  <a:latin typeface="+mj-lt"/>
                </a:endParaRPr>
              </a:p>
            </p:txBody>
          </p:sp>
        </p:grpSp>
      </p:grpSp>
      <p:cxnSp>
        <p:nvCxnSpPr>
          <p:cNvPr id="7" name="Straight Arrow Connector 6"/>
          <p:cNvCxnSpPr/>
          <p:nvPr/>
        </p:nvCxnSpPr>
        <p:spPr bwMode="auto">
          <a:xfrm>
            <a:off x="381000" y="3796843"/>
            <a:ext cx="0" cy="2843938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-58154" y="3365956"/>
            <a:ext cx="8704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j-lt"/>
              </a:rPr>
              <a:t>traffic</a:t>
            </a:r>
            <a:endParaRPr lang="en-US" sz="22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6870387"/>
      </p:ext>
    </p:extLst>
  </p:cSld>
  <p:clrMapOvr>
    <a:masterClrMapping/>
  </p:clrMapOvr>
  <p:transition advTm="1378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12" grpId="0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228600" y="304800"/>
            <a:ext cx="8856476" cy="386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6725" lvl="1" indent="-411163">
              <a:spcBef>
                <a:spcPct val="20000"/>
              </a:spcBef>
            </a:pPr>
            <a:endParaRPr lang="en-US" sz="2400" b="1" dirty="0" smtClean="0">
              <a:solidFill>
                <a:srgbClr val="008000"/>
              </a:solidFill>
              <a:latin typeface="Arial" charset="0"/>
            </a:endParaRPr>
          </a:p>
          <a:p>
            <a:pPr marL="466725" lvl="1" indent="-411163">
              <a:spcBef>
                <a:spcPct val="20000"/>
              </a:spcBef>
            </a:pPr>
            <a:endParaRPr lang="en-US" sz="2400" b="1" dirty="0" smtClean="0">
              <a:solidFill>
                <a:srgbClr val="008000"/>
              </a:solidFill>
              <a:latin typeface="Arial" charset="0"/>
            </a:endParaRPr>
          </a:p>
          <a:p>
            <a:pPr marL="466725" lvl="1" indent="-411163">
              <a:spcBef>
                <a:spcPct val="20000"/>
              </a:spcBef>
            </a:pPr>
            <a:endParaRPr lang="en-US" sz="2400" b="1" dirty="0" smtClean="0">
              <a:solidFill>
                <a:srgbClr val="008000"/>
              </a:solidFill>
              <a:latin typeface="Arial" charset="0"/>
            </a:endParaRPr>
          </a:p>
          <a:p>
            <a:pPr marL="466725" lvl="1" indent="-411163">
              <a:spcBef>
                <a:spcPct val="20000"/>
              </a:spcBef>
            </a:pPr>
            <a:endParaRPr lang="en-US" sz="2400" b="1" dirty="0">
              <a:solidFill>
                <a:srgbClr val="008000"/>
              </a:solidFill>
              <a:latin typeface="Arial" charset="0"/>
            </a:endParaRPr>
          </a:p>
          <a:p>
            <a:pPr marL="466725" lvl="1" indent="-411163">
              <a:spcBef>
                <a:spcPct val="20000"/>
              </a:spcBef>
            </a:pPr>
            <a:endParaRPr lang="en-US" sz="1500" b="1" dirty="0" smtClean="0">
              <a:solidFill>
                <a:srgbClr val="008000"/>
              </a:solidFill>
              <a:latin typeface="Arial" charset="0"/>
            </a:endParaRPr>
          </a:p>
          <a:p>
            <a:pPr marL="466725" lvl="1" indent="-411163">
              <a:spcBef>
                <a:spcPct val="20000"/>
              </a:spcBef>
            </a:pPr>
            <a:endParaRPr lang="en-US" sz="1050" dirty="0" smtClean="0">
              <a:latin typeface="Arial" charset="0"/>
            </a:endParaRPr>
          </a:p>
          <a:p>
            <a:pPr marL="466725" lvl="1" indent="-411163">
              <a:spcBef>
                <a:spcPct val="20000"/>
              </a:spcBef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Let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</a:rPr>
              <a:t>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be the state of the network (i.e. who deploys S*BGP)</a:t>
            </a:r>
          </a:p>
          <a:p>
            <a:pPr marL="466725" lvl="1" indent="-411163">
              <a:spcBef>
                <a:spcPct val="20000"/>
              </a:spcBef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Can compute utility if we know </a:t>
            </a:r>
            <a:r>
              <a:rPr lang="en-US" sz="2400" b="1" dirty="0" smtClean="0">
                <a:solidFill>
                  <a:schemeClr val="accent2"/>
                </a:solidFill>
              </a:rPr>
              <a:t>S</a:t>
            </a:r>
            <a:r>
              <a:rPr lang="en-US" sz="2400" b="1" dirty="0" smtClean="0"/>
              <a:t>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and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ASes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' </a:t>
            </a:r>
            <a:r>
              <a:rPr lang="en-US" sz="2400" b="1" dirty="0" smtClean="0">
                <a:solidFill>
                  <a:schemeClr val="accent2"/>
                </a:solidFill>
              </a:rPr>
              <a:t>routing policies</a:t>
            </a:r>
          </a:p>
          <a:p>
            <a:pPr marL="466725" lvl="1" indent="-411163">
              <a:spcBef>
                <a:spcPct val="20000"/>
              </a:spcBef>
            </a:pPr>
            <a:endParaRPr lang="en-US" sz="2400" b="1" dirty="0">
              <a:latin typeface="Arial" charset="0"/>
            </a:endParaRPr>
          </a:p>
          <a:p>
            <a:pPr marL="466725" lvl="1" indent="-411163">
              <a:spcBef>
                <a:spcPct val="20000"/>
              </a:spcBef>
            </a:pPr>
            <a:endParaRPr lang="en-US" sz="1500" b="1" dirty="0" smtClean="0">
              <a:latin typeface="Arial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we compute ISP utility? (2) 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85800" y="797004"/>
            <a:ext cx="8382000" cy="1427441"/>
            <a:chOff x="914400" y="2677179"/>
            <a:chExt cx="8382000" cy="1427441"/>
          </a:xfrm>
        </p:grpSpPr>
        <p:sp>
          <p:nvSpPr>
            <p:cNvPr id="48" name="Rectangle 47"/>
            <p:cNvSpPr/>
            <p:nvPr/>
          </p:nvSpPr>
          <p:spPr>
            <a:xfrm>
              <a:off x="3890716" y="2907268"/>
              <a:ext cx="441508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12762" lvl="2">
                <a:spcBef>
                  <a:spcPct val="20000"/>
                </a:spcBef>
              </a:pPr>
              <a:r>
                <a:rPr lang="en-US" sz="2800" b="1" dirty="0" smtClean="0">
                  <a:solidFill>
                    <a:schemeClr val="accent3">
                      <a:lumMod val="75000"/>
                    </a:schemeClr>
                  </a:solidFill>
                  <a:latin typeface="Arial" charset="0"/>
                </a:rPr>
                <a:t>Customer traffic    thru ISP n </a:t>
              </a:r>
              <a:r>
                <a:rPr lang="en-US" sz="2800" b="1" dirty="0">
                  <a:solidFill>
                    <a:schemeClr val="accent3">
                      <a:lumMod val="75000"/>
                    </a:schemeClr>
                  </a:solidFill>
                  <a:latin typeface="Arial" charset="0"/>
                </a:rPr>
                <a:t>to </a:t>
              </a:r>
              <a:r>
                <a:rPr lang="en-US" sz="2800" b="1" dirty="0" err="1" smtClean="0">
                  <a:solidFill>
                    <a:schemeClr val="accent3">
                      <a:lumMod val="75000"/>
                    </a:schemeClr>
                  </a:solidFill>
                  <a:latin typeface="Arial" charset="0"/>
                </a:rPr>
                <a:t>dest</a:t>
              </a:r>
              <a:r>
                <a:rPr lang="en-US" sz="2800" b="1" dirty="0" smtClean="0">
                  <a:solidFill>
                    <a:schemeClr val="accent3">
                      <a:lumMod val="75000"/>
                    </a:schemeClr>
                  </a:solidFill>
                  <a:latin typeface="Arial" charset="0"/>
                </a:rPr>
                <a:t> </a:t>
              </a:r>
              <a:r>
                <a:rPr lang="en-US" sz="2800" b="1" dirty="0">
                  <a:solidFill>
                    <a:schemeClr val="accent3">
                      <a:lumMod val="75000"/>
                    </a:schemeClr>
                  </a:solidFill>
                  <a:latin typeface="Arial" charset="0"/>
                </a:rPr>
                <a:t>d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14400" y="2677179"/>
              <a:ext cx="83820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12762" lvl="2">
                <a:spcBef>
                  <a:spcPct val="20000"/>
                </a:spcBef>
              </a:pPr>
              <a:r>
                <a:rPr lang="en-US" sz="2800" b="1" dirty="0" err="1">
                  <a:solidFill>
                    <a:schemeClr val="accent3">
                      <a:lumMod val="75000"/>
                    </a:schemeClr>
                  </a:solidFill>
                  <a:latin typeface="Arial" charset="0"/>
                </a:rPr>
                <a:t>Utility</a:t>
              </a:r>
              <a:r>
                <a:rPr lang="en-US" sz="2800" b="1" baseline="-25000" dirty="0" err="1">
                  <a:solidFill>
                    <a:schemeClr val="accent3">
                      <a:lumMod val="75000"/>
                    </a:schemeClr>
                  </a:solidFill>
                  <a:latin typeface="Arial" charset="0"/>
                </a:rPr>
                <a:t>n</a:t>
              </a:r>
              <a:r>
                <a:rPr lang="en-US" sz="2800" b="1" dirty="0">
                  <a:solidFill>
                    <a:schemeClr val="accent3">
                      <a:lumMod val="75000"/>
                    </a:schemeClr>
                  </a:solidFill>
                  <a:latin typeface="Arial" charset="0"/>
                </a:rPr>
                <a:t>(</a:t>
              </a:r>
              <a:r>
                <a:rPr lang="en-US" sz="2800" b="1" dirty="0">
                  <a:solidFill>
                    <a:schemeClr val="accent2"/>
                  </a:solidFill>
                  <a:latin typeface="Arial" charset="0"/>
                </a:rPr>
                <a:t>S</a:t>
              </a:r>
              <a:r>
                <a:rPr lang="en-US" sz="2800" b="1" dirty="0">
                  <a:solidFill>
                    <a:schemeClr val="accent3">
                      <a:lumMod val="75000"/>
                    </a:schemeClr>
                  </a:solidFill>
                  <a:latin typeface="Arial" charset="0"/>
                </a:rPr>
                <a:t>) = </a:t>
              </a:r>
              <a:r>
                <a:rPr lang="en-US" sz="6600" b="1" dirty="0" smtClean="0">
                  <a:solidFill>
                    <a:schemeClr val="accent3">
                      <a:lumMod val="75000"/>
                    </a:schemeClr>
                  </a:solidFill>
                  <a:latin typeface="Arial" charset="0"/>
                </a:rPr>
                <a:t>∑</a:t>
              </a:r>
              <a:endParaRPr lang="en-US" sz="2800" b="1" dirty="0">
                <a:solidFill>
                  <a:schemeClr val="accent3">
                    <a:lumMod val="75000"/>
                  </a:schemeClr>
                </a:solidFill>
                <a:latin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132748" y="3581400"/>
              <a:ext cx="12715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baseline="-25000" dirty="0" smtClean="0">
                  <a:solidFill>
                    <a:schemeClr val="accent3"/>
                  </a:solidFill>
                  <a:latin typeface="Arial" charset="0"/>
                </a:rPr>
                <a:t>  </a:t>
              </a:r>
              <a:r>
                <a:rPr lang="en-US" sz="2800" b="1" baseline="-25000" dirty="0" smtClean="0">
                  <a:solidFill>
                    <a:schemeClr val="accent3">
                      <a:lumMod val="75000"/>
                    </a:schemeClr>
                  </a:solidFill>
                  <a:latin typeface="Arial" charset="0"/>
                </a:rPr>
                <a:t>all </a:t>
              </a:r>
              <a:r>
                <a:rPr lang="en-US" sz="2800" b="1" baseline="-25000" dirty="0" err="1" smtClean="0">
                  <a:solidFill>
                    <a:schemeClr val="accent3">
                      <a:lumMod val="75000"/>
                    </a:schemeClr>
                  </a:solidFill>
                  <a:latin typeface="Arial" charset="0"/>
                </a:rPr>
                <a:t>dests</a:t>
              </a:r>
              <a:endParaRPr lang="en-US" sz="28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35" name="Rectangle 34"/>
          <p:cNvSpPr/>
          <p:nvPr/>
        </p:nvSpPr>
        <p:spPr bwMode="auto">
          <a:xfrm>
            <a:off x="381000" y="3640151"/>
            <a:ext cx="4634810" cy="25908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Ranking</a:t>
            </a:r>
            <a:r>
              <a:rPr kumimoji="0" lang="en-US" sz="20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function: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+mj-lt"/>
              </a:rPr>
              <a:t>1.</a:t>
            </a:r>
            <a:r>
              <a:rPr lang="en-US" sz="2000" dirty="0" smtClean="0">
                <a:latin typeface="+mj-lt"/>
              </a:rPr>
              <a:t>	</a:t>
            </a:r>
            <a:r>
              <a:rPr lang="en-US" sz="2000" baseline="0" dirty="0" smtClean="0">
                <a:latin typeface="+mj-lt"/>
              </a:rPr>
              <a:t>Prefer</a:t>
            </a:r>
            <a:r>
              <a:rPr lang="en-US" sz="2000" dirty="0" smtClean="0">
                <a:latin typeface="+mj-lt"/>
              </a:rPr>
              <a:t> customer paths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 	   over peer paths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	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over provider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paths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baseline="0" dirty="0" smtClean="0">
                <a:latin typeface="+mj-lt"/>
              </a:rPr>
              <a:t>2.</a:t>
            </a:r>
            <a:r>
              <a:rPr lang="en-US" sz="2000" baseline="0" dirty="0" smtClean="0">
                <a:latin typeface="+mj-lt"/>
              </a:rPr>
              <a:t>	Prefer shorter</a:t>
            </a:r>
            <a:r>
              <a:rPr lang="en-US" sz="2000" dirty="0" smtClean="0">
                <a:latin typeface="+mj-lt"/>
              </a:rPr>
              <a:t> paths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900" dirty="0" smtClean="0">
              <a:latin typeface="+mj-l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3.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	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rPr>
              <a:t>If secure, prefer secure paths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</a:t>
            </a:r>
            <a:endParaRPr kumimoji="0" lang="en-US" sz="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baseline="0" dirty="0" smtClean="0">
                <a:latin typeface="+mj-lt"/>
              </a:rPr>
              <a:t>4.</a:t>
            </a:r>
            <a:r>
              <a:rPr lang="en-US" sz="2000" baseline="0" dirty="0" smtClean="0">
                <a:latin typeface="+mj-lt"/>
              </a:rPr>
              <a:t>	Arbitrary</a:t>
            </a:r>
            <a:r>
              <a:rPr lang="en-US" sz="2000" dirty="0" smtClean="0">
                <a:latin typeface="+mj-lt"/>
              </a:rPr>
              <a:t> tiebreak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334000" y="3640151"/>
            <a:ext cx="3733800" cy="17526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Export Policy</a:t>
            </a:r>
            <a:r>
              <a:rPr kumimoji="0" lang="en-US" sz="20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457200" marR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sz="2000" dirty="0" smtClean="0">
                <a:latin typeface="+mj-lt"/>
              </a:rPr>
              <a:t>Export customer path</a:t>
            </a:r>
          </a:p>
          <a:p>
            <a:pPr lvl="1"/>
            <a:r>
              <a:rPr lang="en-US" sz="2000" dirty="0">
                <a:latin typeface="+mj-lt"/>
              </a:rPr>
              <a:t>	</a:t>
            </a:r>
            <a:r>
              <a:rPr lang="en-US" sz="2000" dirty="0" smtClean="0">
                <a:latin typeface="+mj-lt"/>
              </a:rPr>
              <a:t> to all neighbors.</a:t>
            </a:r>
            <a:endParaRPr kumimoji="0" lang="en-US" sz="5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457200" marR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n-US" sz="2000" dirty="0" smtClean="0">
                <a:latin typeface="+mj-lt"/>
              </a:rPr>
              <a:t>Export peer/provider path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baseline="0" dirty="0">
                <a:latin typeface="+mj-lt"/>
              </a:rPr>
              <a:t>	</a:t>
            </a:r>
            <a:r>
              <a:rPr lang="en-US" sz="2000" baseline="0" dirty="0" smtClean="0">
                <a:latin typeface="+mj-lt"/>
              </a:rPr>
              <a:t>to</a:t>
            </a:r>
            <a:r>
              <a:rPr lang="en-US" sz="2000" dirty="0" smtClean="0">
                <a:latin typeface="+mj-lt"/>
              </a:rPr>
              <a:t> all customers.</a:t>
            </a:r>
          </a:p>
        </p:txBody>
      </p:sp>
      <p:sp>
        <p:nvSpPr>
          <p:cNvPr id="2" name="Rectangle 1"/>
          <p:cNvSpPr/>
          <p:nvPr/>
        </p:nvSpPr>
        <p:spPr>
          <a:xfrm>
            <a:off x="1043608" y="5392751"/>
            <a:ext cx="3672408" cy="412513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9886858"/>
      </p:ext>
    </p:extLst>
  </p:cSld>
  <p:clrMapOvr>
    <a:masterClrMapping/>
  </p:clrMapOvr>
  <p:transition advTm="1378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-152400" y="762000"/>
            <a:ext cx="9525000" cy="4539208"/>
          </a:xfrm>
        </p:spPr>
        <p:txBody>
          <a:bodyPr>
            <a:normAutofit fontScale="92500" lnSpcReduction="20000"/>
          </a:bodyPr>
          <a:lstStyle/>
          <a:p>
            <a:pPr marL="55562" lvl="1" indent="0" algn="ctr">
              <a:buNone/>
            </a:pPr>
            <a:endParaRPr lang="en-US" sz="2400" b="1" dirty="0" smtClean="0">
              <a:solidFill>
                <a:schemeClr val="accent2"/>
              </a:solidFill>
            </a:endParaRPr>
          </a:p>
          <a:p>
            <a:pPr marL="55562" lvl="1" indent="0" algn="ctr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An ISP deploys S*BGP if it increases its utility by </a:t>
            </a:r>
            <a:r>
              <a:rPr lang="el-GR" sz="2600" b="1" dirty="0">
                <a:solidFill>
                  <a:schemeClr val="accent4"/>
                </a:solidFill>
              </a:rPr>
              <a:t>θ</a:t>
            </a:r>
            <a:r>
              <a:rPr lang="en-US" sz="2400" b="1" dirty="0">
                <a:solidFill>
                  <a:schemeClr val="accent4"/>
                </a:solidFill>
              </a:rPr>
              <a:t> %</a:t>
            </a:r>
          </a:p>
          <a:p>
            <a:pPr marL="466725" lvl="1" indent="-411163" algn="ctr"/>
            <a:endParaRPr lang="en-US" b="1" dirty="0" smtClean="0">
              <a:solidFill>
                <a:srgbClr val="C00000"/>
              </a:solidFill>
            </a:endParaRPr>
          </a:p>
          <a:p>
            <a:pPr marL="55562" lvl="1" indent="0" algn="ctr">
              <a:buNone/>
            </a:pPr>
            <a:r>
              <a:rPr lang="en-US" sz="2400" dirty="0"/>
              <a:t>Let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4"/>
                </a:solidFill>
              </a:rPr>
              <a:t>S</a:t>
            </a:r>
            <a:r>
              <a:rPr lang="en-US" sz="2400" dirty="0"/>
              <a:t> be the state of the network (i.e. who deploys </a:t>
            </a:r>
            <a:r>
              <a:rPr lang="en-US" sz="2400" dirty="0" smtClean="0"/>
              <a:t>S*BGP)</a:t>
            </a:r>
            <a:endParaRPr lang="en-US" sz="2400" dirty="0"/>
          </a:p>
          <a:p>
            <a:pPr marL="55562" lvl="1" indent="0" algn="ctr">
              <a:buNone/>
            </a:pPr>
            <a:endParaRPr lang="en-US" sz="1400" dirty="0" smtClean="0"/>
          </a:p>
          <a:p>
            <a:pPr marL="55562" lvl="1" indent="0" algn="ctr">
              <a:buNone/>
            </a:pPr>
            <a:r>
              <a:rPr lang="en-US" sz="2400" dirty="0" smtClean="0"/>
              <a:t>ISP </a:t>
            </a:r>
            <a:r>
              <a:rPr lang="en-US" sz="2400" b="1" dirty="0"/>
              <a:t>n </a:t>
            </a:r>
            <a:r>
              <a:rPr lang="en-US" sz="2400" b="1" dirty="0" smtClean="0"/>
              <a:t> </a:t>
            </a:r>
            <a:r>
              <a:rPr lang="en-US" sz="2400" dirty="0" smtClean="0"/>
              <a:t>decides </a:t>
            </a:r>
            <a:r>
              <a:rPr lang="en-US" sz="2400" dirty="0"/>
              <a:t>to deploy </a:t>
            </a:r>
            <a:r>
              <a:rPr lang="en-US" sz="2400" dirty="0" err="1" smtClean="0"/>
              <a:t>iff</a:t>
            </a:r>
            <a:endParaRPr lang="en-US" sz="2400" dirty="0" smtClean="0"/>
          </a:p>
          <a:p>
            <a:pPr marL="55562" lvl="1" indent="0" algn="ctr">
              <a:buNone/>
            </a:pPr>
            <a:endParaRPr lang="en-US" sz="2400" dirty="0"/>
          </a:p>
          <a:p>
            <a:pPr marL="55562" lvl="1" indent="0" algn="ctr">
              <a:buNone/>
            </a:pPr>
            <a:r>
              <a:rPr lang="en-US" sz="2400" b="1" dirty="0" err="1" smtClean="0">
                <a:solidFill>
                  <a:schemeClr val="accent4"/>
                </a:solidFill>
              </a:rPr>
              <a:t>Utility</a:t>
            </a:r>
            <a:r>
              <a:rPr lang="en-US" sz="2400" b="1" baseline="-25000" dirty="0" err="1" smtClean="0">
                <a:solidFill>
                  <a:schemeClr val="accent4"/>
                </a:solidFill>
              </a:rPr>
              <a:t>n</a:t>
            </a:r>
            <a:r>
              <a:rPr lang="en-US" sz="2400" b="1" dirty="0" smtClean="0">
                <a:solidFill>
                  <a:schemeClr val="accent4"/>
                </a:solidFill>
              </a:rPr>
              <a:t> </a:t>
            </a:r>
            <a:r>
              <a:rPr lang="en-US" sz="2400" b="1" dirty="0">
                <a:solidFill>
                  <a:schemeClr val="accent4"/>
                </a:solidFill>
              </a:rPr>
              <a:t>(</a:t>
            </a:r>
            <a:r>
              <a:rPr lang="en-US" sz="2400" b="1" dirty="0">
                <a:solidFill>
                  <a:schemeClr val="accent2"/>
                </a:solidFill>
              </a:rPr>
              <a:t>S with n deploying</a:t>
            </a:r>
            <a:r>
              <a:rPr lang="en-US" sz="2400" b="1" dirty="0">
                <a:solidFill>
                  <a:schemeClr val="accent4"/>
                </a:solidFill>
              </a:rPr>
              <a:t>) &gt; </a:t>
            </a:r>
            <a:r>
              <a:rPr lang="en-US" sz="2400" b="1" dirty="0" smtClean="0">
                <a:solidFill>
                  <a:schemeClr val="accent4"/>
                </a:solidFill>
              </a:rPr>
              <a:t>(1 + </a:t>
            </a:r>
            <a:r>
              <a:rPr lang="el-GR" sz="2400" b="1" dirty="0" smtClean="0">
                <a:solidFill>
                  <a:schemeClr val="accent4"/>
                </a:solidFill>
              </a:rPr>
              <a:t>θ</a:t>
            </a:r>
            <a:r>
              <a:rPr lang="en-US" sz="2400" b="1" dirty="0" smtClean="0">
                <a:solidFill>
                  <a:schemeClr val="accent4"/>
                </a:solidFill>
              </a:rPr>
              <a:t> ) </a:t>
            </a:r>
            <a:r>
              <a:rPr lang="en-US" sz="2400" b="1" dirty="0" err="1">
                <a:solidFill>
                  <a:schemeClr val="accent4"/>
                </a:solidFill>
              </a:rPr>
              <a:t>Utility</a:t>
            </a:r>
            <a:r>
              <a:rPr lang="en-US" sz="2400" b="1" baseline="-25000" dirty="0" err="1">
                <a:solidFill>
                  <a:schemeClr val="accent4"/>
                </a:solidFill>
              </a:rPr>
              <a:t>n</a:t>
            </a:r>
            <a:r>
              <a:rPr lang="en-US" sz="2400" b="1" dirty="0">
                <a:solidFill>
                  <a:schemeClr val="accent4"/>
                </a:solidFill>
              </a:rPr>
              <a:t>(</a:t>
            </a:r>
            <a:r>
              <a:rPr lang="en-US" sz="2400" b="1" dirty="0">
                <a:solidFill>
                  <a:schemeClr val="accent3"/>
                </a:solidFill>
              </a:rPr>
              <a:t>S</a:t>
            </a:r>
            <a:r>
              <a:rPr lang="en-US" sz="2400" b="1" dirty="0">
                <a:solidFill>
                  <a:schemeClr val="accent4"/>
                </a:solidFill>
              </a:rPr>
              <a:t>)</a:t>
            </a:r>
          </a:p>
          <a:p>
            <a:pPr marL="466725" lvl="1" indent="-411163" algn="ctr"/>
            <a:endParaRPr lang="en-US" sz="1500" b="1" dirty="0" smtClean="0"/>
          </a:p>
          <a:p>
            <a:pPr marL="0" indent="0" algn="ctr">
              <a:buNone/>
            </a:pPr>
            <a:endParaRPr lang="en-US" sz="1500" b="1" dirty="0" smtClean="0"/>
          </a:p>
          <a:p>
            <a:pPr marL="0" indent="0" algn="ctr">
              <a:buNone/>
            </a:pPr>
            <a:r>
              <a:rPr lang="el-GR" b="1" dirty="0" smtClean="0">
                <a:solidFill>
                  <a:schemeClr val="accent4"/>
                </a:solidFill>
              </a:rPr>
              <a:t>θ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is the </a:t>
            </a:r>
            <a:r>
              <a:rPr lang="en-US" b="1" dirty="0" smtClean="0"/>
              <a:t>deployment threshold,</a:t>
            </a:r>
          </a:p>
          <a:p>
            <a:pPr marL="0" indent="0" algn="ctr">
              <a:buNone/>
            </a:pPr>
            <a:r>
              <a:rPr lang="en-US" dirty="0" smtClean="0"/>
              <a:t>Models % profit that is reinvested in S*BGP deployment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When an ISP deploys, it deploys </a:t>
            </a:r>
            <a:r>
              <a:rPr lang="en-US" b="1" dirty="0" smtClean="0">
                <a:solidFill>
                  <a:schemeClr val="accent3"/>
                </a:solidFill>
              </a:rPr>
              <a:t>simplex S*BGP </a:t>
            </a:r>
            <a:r>
              <a:rPr lang="en-US" dirty="0" smtClean="0"/>
              <a:t>in all its stubs.</a:t>
            </a:r>
            <a:endParaRPr lang="en-CA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Model:  ISP S*BGP Decision Rule 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55" name="Cloud 54"/>
          <p:cNvSpPr/>
          <p:nvPr/>
        </p:nvSpPr>
        <p:spPr bwMode="auto">
          <a:xfrm>
            <a:off x="2627784" y="2098741"/>
            <a:ext cx="1152128" cy="669776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ISP n</a:t>
            </a:r>
            <a:endParaRPr lang="en-US" sz="2200" b="1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785362"/>
      </p:ext>
    </p:extLst>
  </p:cSld>
  <p:clrMapOvr>
    <a:masterClrMapping/>
  </p:clrMapOvr>
  <p:transition advTm="1378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  <p:bldP spid="55" grpId="0" uiExpan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 smtClean="0"/>
              <a:t>Part 1: Background</a:t>
            </a:r>
          </a:p>
          <a:p>
            <a:endParaRPr lang="en-CA" dirty="0"/>
          </a:p>
          <a:p>
            <a:r>
              <a:rPr lang="en-CA" dirty="0" smtClean="0"/>
              <a:t>Part 2: Our strategy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Part 3: Evaluating our strategy</a:t>
            </a:r>
          </a:p>
          <a:p>
            <a:pPr lvl="1"/>
            <a:r>
              <a:rPr lang="en-CA" dirty="0" smtClean="0"/>
              <a:t>Model</a:t>
            </a:r>
          </a:p>
          <a:p>
            <a:pPr lvl="1"/>
            <a:r>
              <a:rPr lang="en-CA" dirty="0" smtClean="0"/>
              <a:t>Simulations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Part 4: Summary and recommendations</a:t>
            </a:r>
            <a:endParaRPr lang="en-CA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470678" y="3501008"/>
            <a:ext cx="6781800" cy="432048"/>
          </a:xfrm>
          <a:prstGeom prst="round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Times New Roman" pitchFamily="18" charset="0"/>
            </a:endParaRPr>
          </a:p>
        </p:txBody>
      </p:sp>
      <p:pic>
        <p:nvPicPr>
          <p:cNvPr id="5" name="Picture 4" descr="C:\Users\phillipa\AppData\Local\Microsoft\Windows\Temporary Internet Files\Content.IE5\ORR4VXK8\MP90043317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3" y="116632"/>
            <a:ext cx="720080" cy="6672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7740351" y="0"/>
            <a:ext cx="72009" cy="783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7740351" y="0"/>
            <a:ext cx="914400" cy="122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508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5"/>
    </mc:Choice>
    <mc:Fallback xmlns="">
      <p:transition spd="slow" advTm="10115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Simulations Overview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5250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4"/>
                </a:solidFill>
              </a:rPr>
              <a:t>Large scale simulations! </a:t>
            </a:r>
            <a:r>
              <a:rPr lang="en-US" b="1" dirty="0" smtClean="0"/>
              <a:t>Each </a:t>
            </a:r>
            <a:r>
              <a:rPr lang="en-US" b="1" dirty="0" smtClean="0">
                <a:solidFill>
                  <a:schemeClr val="accent4"/>
                </a:solidFill>
              </a:rPr>
              <a:t>round</a:t>
            </a:r>
            <a:r>
              <a:rPr lang="en-US" b="1" dirty="0" smtClean="0"/>
              <a:t>, we compute:</a:t>
            </a:r>
          </a:p>
          <a:p>
            <a:r>
              <a:rPr lang="en-US" dirty="0" smtClean="0"/>
              <a:t>Paths between all pairs of </a:t>
            </a:r>
            <a:r>
              <a:rPr lang="en-US" dirty="0" err="1" smtClean="0"/>
              <a:t>ASes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O(n</a:t>
            </a:r>
            <a:r>
              <a:rPr lang="en-US" b="1" baseline="30000" dirty="0" smtClean="0">
                <a:solidFill>
                  <a:schemeClr val="accent2"/>
                </a:solidFill>
              </a:rPr>
              <a:t>2</a:t>
            </a:r>
            <a:r>
              <a:rPr lang="en-US" b="1" dirty="0" smtClean="0">
                <a:solidFill>
                  <a:schemeClr val="accent2"/>
                </a:solidFill>
              </a:rPr>
              <a:t>)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</a:p>
          <a:p>
            <a:pPr lvl="1"/>
            <a:r>
              <a:rPr lang="en-US" sz="2400" dirty="0" smtClean="0"/>
              <a:t>once for each ISP </a:t>
            </a:r>
            <a:r>
              <a:rPr lang="en-US" sz="2400" b="1" dirty="0" smtClean="0">
                <a:solidFill>
                  <a:schemeClr val="accent2"/>
                </a:solidFill>
              </a:rPr>
              <a:t>O(n)</a:t>
            </a:r>
            <a:r>
              <a:rPr lang="en-US" sz="2400" dirty="0" smtClean="0"/>
              <a:t> (to evaluate revenue increase) </a:t>
            </a:r>
          </a:p>
          <a:p>
            <a:pPr lvl="1"/>
            <a:r>
              <a:rPr lang="en-US" b="1" dirty="0" smtClean="0"/>
              <a:t>Each iteration</a:t>
            </a:r>
            <a:r>
              <a:rPr lang="en-US" b="1" dirty="0"/>
              <a:t>: </a:t>
            </a:r>
            <a:r>
              <a:rPr lang="en-US" b="1" dirty="0" smtClean="0">
                <a:solidFill>
                  <a:schemeClr val="accent2"/>
                </a:solidFill>
              </a:rPr>
              <a:t>O(n</a:t>
            </a:r>
            <a:r>
              <a:rPr lang="en-US" b="1" baseline="30000" dirty="0" smtClean="0">
                <a:solidFill>
                  <a:schemeClr val="accent2"/>
                </a:solidFill>
              </a:rPr>
              <a:t>3</a:t>
            </a:r>
            <a:r>
              <a:rPr lang="en-US" b="1" dirty="0" smtClean="0">
                <a:solidFill>
                  <a:schemeClr val="accent2"/>
                </a:solidFill>
              </a:rPr>
              <a:t>) !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Run over the entire AS level topology</a:t>
            </a:r>
            <a:r>
              <a:rPr lang="en-US" dirty="0" smtClean="0">
                <a:solidFill>
                  <a:schemeClr val="accent5"/>
                </a:solidFill>
              </a:rPr>
              <a:t>, </a:t>
            </a:r>
            <a:r>
              <a:rPr lang="en-US" b="1" dirty="0" smtClean="0">
                <a:solidFill>
                  <a:schemeClr val="accent2"/>
                </a:solidFill>
              </a:rPr>
              <a:t>n=36,000</a:t>
            </a:r>
          </a:p>
          <a:p>
            <a:r>
              <a:rPr lang="en-US" dirty="0" smtClean="0"/>
              <a:t>Custom algorithms, parallelized on 200-node </a:t>
            </a:r>
            <a:r>
              <a:rPr lang="en-US" dirty="0" err="1" smtClean="0"/>
              <a:t>DryadLINQ</a:t>
            </a:r>
            <a:r>
              <a:rPr lang="en-US" dirty="0" smtClean="0"/>
              <a:t> cluster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4"/>
                </a:solidFill>
              </a:rPr>
              <a:t>Many simulations run to understand robustness</a:t>
            </a:r>
          </a:p>
          <a:p>
            <a:r>
              <a:rPr lang="en-US" dirty="0" smtClean="0"/>
              <a:t>Early adopter sets</a:t>
            </a:r>
          </a:p>
          <a:p>
            <a:r>
              <a:rPr lang="en-US" dirty="0" smtClean="0"/>
              <a:t>Deployment thresholds </a:t>
            </a:r>
            <a:r>
              <a:rPr lang="el-GR" b="1" dirty="0">
                <a:solidFill>
                  <a:schemeClr val="accent4"/>
                </a:solidFill>
              </a:rPr>
              <a:t>θ</a:t>
            </a:r>
            <a:endParaRPr lang="en-US" dirty="0" smtClean="0"/>
          </a:p>
          <a:p>
            <a:r>
              <a:rPr lang="en-US" dirty="0" smtClean="0"/>
              <a:t>Traffic sourced by content providers </a:t>
            </a:r>
          </a:p>
          <a:p>
            <a:r>
              <a:rPr lang="en-US" dirty="0" smtClean="0"/>
              <a:t>AS Graphs [UCLA Cyclops + IXP] + Augmented topology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sz="18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 descr="data:image/jpg;base64,/9j/4AAQSkZJRgABAQAAAQABAAD/2wCEAAkGBg8MDA0MDQ0PDQwNDQwMDQwMEA8MDQwNFBAVFBQQEhIXGyYeFxkvGRISHy8gIycpLCwsFR4xNTAqNSY3LCkBCQoKDgwOGg8PGCkfHh0sNSktKikqLCwpKSkpLCoqLiksKSk1KSkpLCwpKSwpKiksLCkpKSksKSwpKSwpLCwpKf/AABEIAOEA4QMBIgACEQEDEQH/xAAcAAEAAQUBAQAAAAAAAAAAAAAABwEDBAUGAgj/xABGEAACAAIECAsFBAgHAAAAAAAAAQIDBAUREwYSFVFSc5LRBxchMTJUcZGTobE0NUFhsiMzcsEUIiSBgqLw8RYlQkNTYmP/xAAZAQEAAwEBAAAAAAAAAAAAAAAAAgMEBQH/xAArEQEAAQMCBAUFAQEBAAAAAAAAAQIDERJRBBMxMhQhQWGhIjNCgfBicSP/2gAMAwEAAhEDEQA/AJxAMWsqyl0SVFOnRYsENiSSxoo4nyKGGFc7b+AiMjKKOJLndhw9MralUtvGmRUSS+aTIaU5r/0m/B/KHvMCKp5EXLHKUx6U1xTYn++Jsvi1vKua9kjXizrvF4s67yN8iUXq0rYQyJRerSthHvKjf4Nc7JIvFnXeLxZ13kb5EovVpWwhkSi9WlbCHKjf4Nc7JIvFnXeLxZ13kb5EovVpWwhkSi9WlbCHJjf4Nc7JIvFnXeLxZ13kb5EovVpWwhkSi9WlbCHJjf4Nc7JIvFnXeLxZ13kb5EovVpWwhkSi9WlbCHJjf4Nc7JIvFnXeLxZ13kb5EovVpWwhkSi9WlbCHKjf4Nc7JIvFnXeLxZ13kb5EovVpWwhkSi9WlbCHJjf4Nc7JIvFnXeLxZ13kb5EovVpWwhkSi9WlbCHJjf4Nc7JIvFnXeLxZ13kb5EovVpWwhkSi9WlbCHJjf4Nc7JIvFnXeLxZ13kb5EovVpWwhkSi9WlbCHKjf4Nc7JJTKkcy6vhlu2RFMo8XwikTI5f8ALbY+43NW4UzZEUMumtTJLahhpkKxXLfMr6Fcln/ZcmdIjNqfTzexXu60FE7eUqUpgAAHDVtTf0umzIrbZNEiikSYfg5yX2kzt5cVdjzncROxN5iNqojxqNKjfPMTmxfOKOJxP1L7MdZV1z6M0WlLSlpcg9A82i0D0DzaLQPVoKWlLQPQtKWi0CotPNpW0CoKWmZQqA5jTfNmPKpimPN7EZY8EtxcyMiXV0TN9RqtSXMZsNFSM83JnosimHNqqH8z1kd/M6VSkVu0R11bvcQ5d1Q/mWo6siR1l0jy6Mme66t3mmHGzKPFDzotHR1tIUMuJ5kzm7S63VNXVCqMKlIoU001ammmnyprMLRaWItxgbT3ZNoMbbdHxY5DfK3RorVCm/jY1FD2WHTHEVFHi1nIs/3KPSYIvmoXBEvM7cz3YxV/1bRPkAAqSeZnRfYyM6lf7JR9TL9CTJnRfYyL6ni/ZKPqoPQ02ek/26qvrDY2i0tYwxi5BdtFpaxhjAXbSlpbxhjAXbRaWsYYwFy0raWsYYwFy0raWsYYwGXQ5N5Gl8OdnW0KiqFLkNFg/Ittizv0OpghsRkuTmpdTHkqkACtJUoUiisMabWUqB2RTIE8ziSYGUDCVcSX/uwbSLsNOgi5ooX2NM9xI1mEEyyU1naXmc1abjCOkWqFL4xeiNFjGm1H0qq+q7aLS1jDGLUGZUr/AMzouqpn0wHdHB1E/wDM6LqqX9MB3hmvdYW0dAAFKbzM6L7GRVVMX7LI1UHoSrM6L7GRHVcf7NJ1cHoarHSf7dVc6w2WOMcx7wY5fhWyMcY5j3gvBgZGOMcx8cXgwMjHGOY94LwYGRjjHMe8GOMDIxxjmPeDHGB2mDkH2UDzq3zN+aPBz7mX+FG8MFXWWiOgGyp4mvkZF657CWs4pcKlwOxxt2tc6hRy+ObDCab9vD+F+pp7w22qfpUVz5sjHCjMe8F4WYRZMU5vnbdnNa2ymOY94LwYMsjHGOY94LwYG0wddtZ0bVUv6YCQCO8GIra0o+qpX0wEiGW/3Qtt9AAFCx5mdF9jIbq6Z9hK1cPoTJM6L7GQlQZn2Mv8EPobOG6T/bqbvo2V4LwxLwXppwpyy7wXhiXgvRgyy7wXhiXgvRgyy7wXhiXovT3Bll3gvDEvS5IgcyLFh5yM4iMy9jzX7wXhkQ1LNf8AYuSqgmxOy2z9zK+bRuloq2dlgw7ZEv8AAjfmmqGiOVKggfK4YUrea03Jgnq0QFud0WezzNVqZ49R7hRHZSIfwfmzT3h0uEdSxzZqjhdlkNlllvxNG6jm/wBI227lEUxEyoqpmZY14LwyciTf6RR1LNX9ifNo3R0VbMe8F4WaRLilOyItXhZGKozCM+TLvBeGJeC8PcPMt/glFbWlH1NK+mEkkjHAuK2tJGppPpCScYuI7v00W+gADOseZnRfYyCaLM+zg/CidpnRfYz5/kzP1IexG7hOk/27Pe9Gfei9MO9F6bMKcsy9F6Yd6L0YMsy9F6Yd6L0YMsy9F6Yd6L0YMsy9N3gklHSIk9FepzF6dFgRHbSovwL6iq/H/nKdvuhJ0ir4cVchdVAhXwLtH6KLhymt5gl4p7AAFGioAsTKMouct5OgzGWAMTJ0GZFudV8KhfIZ5ZpL/UYEX4XtQUiGFaLfmaK9NjhlPtpjWaBerNFenVsx9EMdc/VLMvRemHei8LcI5dVgHHbWsrU0n0hJVIk4O4ra1l6ikekJLZzuJ7/002u0ABmWvMzovsZ87QTORI+iZnRfYz5vxjocH+X9uzX/AEZN6L0xsYYxvwzsm8F6Y2MMYYGTei9MbGGOMDJvBemNjDHGDLJvToMCqUoKVE4mlbAuexfE5bGGOQuUa6ZpSpqxOX0BR62lYq+0h2kXVW0p/wCuHaR894/zF485j8F/r4Xc/wBn0bLmqJWppp/FFw5fAmkuKhUZZpMC8jqDBMYnDRE5hQNg8T4rIWzx6tTabBByRRQrtaRayvK/5IdpEU8JFJcdMlcvNKa/nZyV485tt8LrpirPVRVe0zjD6DyvK/5IdpFimVvKxH+vDtIgO8ecXjzk/Bf6+Eef7N9hTSlHTZjTtVkC5Ow1N4Y2OMc20UaaYjZRNWZyybwXhjYwxyWHjsuDSK2tYNRSPREwENcF7traHUT/AERMpyuL+5+muz2gAMq55mdF9jPmxn0nM6L7GfNjOhwX5f27Nf8AQAB0WYBQAVBQqAFoAAAoBUAATHgD7JI1cPodkcbgD7JI1cPodkcCvul0aekBZpXQZeLNK6DIvUL8IPtkOrf1M5g6fhB9sh1b+pnMHa4f7cMNzukAKF6tUWgABaAB13BZ72h1E/0RM5DHBZ72h1E/0RM5yeL+5+myz2gAMi55mdF9jPmxn0nM6L7GfNjOhwX5f27Nf9AoVKHRZgAAAAAAKgUAAAFQBMeAPskjVw+h2RxuAPskjVw+h2RwK+6XRp6QFmldBl0tUroMi9Qvwg+2Q6t/UzmDp+EH2yHVv6mcwdrh/tww3O6VAVBerUBUAChUAddwWe9odRP9ETOQxwWe9odRP9ETOcni/ufpss9oADIueZnRfYz5sZ9JzOi+xnzYzo8F+X9uzX/RQAHQZgFSgAFSgAAAAAAAAEyYA+ySNXD6HZHG4A+ySNXD6HZHAr7pdGnpAWaV0GXS1SugyL1C/CD7ZDq39TOYOn4QfbIdW/qZzB2uH+3DDc7pUBUF6tQFQAKFQB13BZ72h1E/0RM5DHBZ72h1E/0RM5yeL+5+myz2gAMi55mdF9jPnV1dN0PNbz6Kj5n2MhJm7hJxlnvRnDRZNm6Hmhk2boea3m9Bu1yo0tFk6boea3lMmzdDzW83wGuTS0WTpuh5reMnTdDzW83oGuTS0WTpuh5reMmzdDzW83oGuTS0WTpuh5reMnTdDzW83oGuTS0WTZuh5reMnTdDzW83oGuTS77ASFw0WSnyNQQpr52HYnJ4GfcwdiOsOLX3S3R0ULVK6DLpapPQZF6hzDuixzKYnDDalBY+bSZzmTpuh5redrhR7T/D+ZpzrWKpi3DHcj6paLJs3Q81vGTpuh5reb0F2uUNLQ5Om6Hmt4ydN0PNbzfAa5NLRZOm6Hmt4ydN0PNbzega5NLO4MaHHBWsMUUNiuJ6ttWZEwkZYBe8IdVN9ESaczipzW1Wu0ABmWvMfM+xkJMm2PmfYyEmbeF9VF30AAbFAAAAAAAAAAAAAAkPAz7mDsR1hyeBn3MHYjrDkVd0tsdFC1Segy6WqT0GReouwo9p/h/M05uMKPaf4fzNOdSz2QyV90gALUQAAAAHjosAveEOqm+iJNIywC94Q6qb6Ik053E97Ta7QAGdao1arCGKdRnJnTZT55cyODuZNBwuH9QtW0+VC4oUkqRDArWrORTLM1nP2Gnh69NWJ9VVyMxlxQMTKkrO9ljKkrO9lnRxLNllgxMqys72WMqSs72WMSZZYMTKkrO9ljKkrO+5jEmWWDEypKzvZYypKzvuYxJllgxMqSs72WMqSs77mMSZZYMTKkrO+5jKkrO9ljEmUnYGfcwdiOrI5wXwsosmVAo58EDS5onYzo/8eUHrUraOTVRVmfKWuKox1dGWqT0GaH/HlB61K2i3SMOqC4WlSpW0eaKtpe6o3chhR7T/AA/macv1/XsiZPcUMeMrOeFNrnNblSVpPZZ0rNMxRHky1zGqWWDEypKzvZYypK0nsstxKOWWDEypKzvZYypK0nssYkyywYmVJWk9llyjUyGdMhlS1FHMjiUMEEMLbib+CGJMuw4PaK4qZHM/0ypUVr+cTSS8mSMafBeo/wBBoygisc6Y8ea1pWckK+S3m4OVer1VZhrojEAAKkwo1byPmKgDiMIeC2j0qKKbRo/0WbFyuBLGkRPPi88P7uT5HJzuCisIXZC5EazqY4fJomMGiniblMYyrm1TKGOKysdGT4q3DisrHRk+KtxM4J+LueyPJpQxxWVjoyfFW4cVlY6MnxVuJnA8Xc9jk0oY4rKx0ZPircOKysdGT4q3EzgeLuexyaUMcVlY6MnxVuHFZWOjJ8VbiZwPF3PY5NKGOKysdGT4q3DisrHRk+KtxM4Hi7nscmlDPFZWOjJ8VbinFZWOjJ8VbiZwPF3PY5NKGeKysdGT4q3FOKysdGT4q3EzgeLuexyaUMcVlY6MnxVuHFZWOjJ8VbiZwPF3PY5NKGOKysdGT4q3DisrHRk+KtxM4Hi7nscmlDHFZWOjJ8VbhxWVjoyfFW4mcDxdz2OTSiShcEdLjavp0mTD8cVxTYv3KxLzO8wawLotWLGlQuZPasinzbHHZmh+EK7Dfgqrv11+UynTbpp6AAKUwAAAAAAAAAAAAAAAAAAAAAAAAAAAAAAAAAAAAAAAAAAf/9k="/>
          <p:cNvSpPr>
            <a:spLocks noChangeAspect="1" noChangeArrowheads="1"/>
          </p:cNvSpPr>
          <p:nvPr/>
        </p:nvSpPr>
        <p:spPr bwMode="auto">
          <a:xfrm>
            <a:off x="77788" y="-776288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g;base64,/9j/4AAQSkZJRgABAQAAAQABAAD/2wCEAAkGBg8MDA0MDQ0PDQwNDQwMDQwMEA8MDQwNFBAVFBQQEhIXGyYeFxkvGRISHy8gIycpLCwsFR4xNTAqNSY3LCkBCQoKDgwOGg8PGCkfHh0sNSktKikqLCwpKSkpLCoqLiksKSk1KSkpLCwpKSwpKiksLCkpKSksKSwpKSwpLCwpKf/AABEIAOEA4QMBIgACEQEDEQH/xAAcAAEAAQUBAQAAAAAAAAAAAAAABwEDBAUGAgj/xABGEAACAAIECAsFBAgHAAAAAAAAAQIDBAUREwYSFVFSc5LRBxchMTJUcZGTobE0NUFhsiMzcsEUIiSBgqLw8RYlQkNTYmP/xAAZAQEAAwEBAAAAAAAAAAAAAAAAAgMEBQH/xAArEQEAAQMCBAUFAQEBAAAAAAAAAQIDERJRBBMxMhQhQWGhIjNCgfBicSP/2gAMAwEAAhEDEQA/AJxAMWsqyl0SVFOnRYsENiSSxoo4nyKGGFc7b+AiMjKKOJLndhw9MralUtvGmRUSS+aTIaU5r/0m/B/KHvMCKp5EXLHKUx6U1xTYn++Jsvi1vKua9kjXizrvF4s67yN8iUXq0rYQyJRerSthHvKjf4Nc7JIvFnXeLxZ13kb5EovVpWwhkSi9WlbCHKjf4Nc7JIvFnXeLxZ13kb5EovVpWwhkSi9WlbCHJjf4Nc7JIvFnXeLxZ13kb5EovVpWwhkSi9WlbCHJjf4Nc7JIvFnXeLxZ13kb5EovVpWwhkSi9WlbCHJjf4Nc7JIvFnXeLxZ13kb5EovVpWwhkSi9WlbCHKjf4Nc7JIvFnXeLxZ13kb5EovVpWwhkSi9WlbCHJjf4Nc7JIvFnXeLxZ13kb5EovVpWwhkSi9WlbCHJjf4Nc7JIvFnXeLxZ13kb5EovVpWwhkSi9WlbCHJjf4Nc7JIvFnXeLxZ13kb5EovVpWwhkSi9WlbCHKjf4Nc7JJTKkcy6vhlu2RFMo8XwikTI5f8ALbY+43NW4UzZEUMumtTJLahhpkKxXLfMr6Fcln/ZcmdIjNqfTzexXu60FE7eUqUpgAAHDVtTf0umzIrbZNEiikSYfg5yX2kzt5cVdjzncROxN5iNqojxqNKjfPMTmxfOKOJxP1L7MdZV1z6M0WlLSlpcg9A82i0D0DzaLQPVoKWlLQPQtKWi0CotPNpW0CoKWmZQqA5jTfNmPKpimPN7EZY8EtxcyMiXV0TN9RqtSXMZsNFSM83JnosimHNqqH8z1kd/M6VSkVu0R11bvcQ5d1Q/mWo6siR1l0jy6Mme66t3mmHGzKPFDzotHR1tIUMuJ5kzm7S63VNXVCqMKlIoU001ammmnyprMLRaWItxgbT3ZNoMbbdHxY5DfK3RorVCm/jY1FD2WHTHEVFHi1nIs/3KPSYIvmoXBEvM7cz3YxV/1bRPkAAqSeZnRfYyM6lf7JR9TL9CTJnRfYyL6ni/ZKPqoPQ02ek/26qvrDY2i0tYwxi5BdtFpaxhjAXbSlpbxhjAXbRaWsYYwFy0raWsYYwFy0raWsYYwGXQ5N5Gl8OdnW0KiqFLkNFg/Ittizv0OpghsRkuTmpdTHkqkACtJUoUiisMabWUqB2RTIE8ziSYGUDCVcSX/uwbSLsNOgi5ooX2NM9xI1mEEyyU1naXmc1abjCOkWqFL4xeiNFjGm1H0qq+q7aLS1jDGLUGZUr/AMzouqpn0wHdHB1E/wDM6LqqX9MB3hmvdYW0dAAFKbzM6L7GRVVMX7LI1UHoSrM6L7GRHVcf7NJ1cHoarHSf7dVc6w2WOMcx7wY5fhWyMcY5j3gvBgZGOMcx8cXgwMjHGOY94LwYGRjjHMe8GOMDIxxjmPeDHGB2mDkH2UDzq3zN+aPBz7mX+FG8MFXWWiOgGyp4mvkZF657CWs4pcKlwOxxt2tc6hRy+ObDCab9vD+F+pp7w22qfpUVz5sjHCjMe8F4WYRZMU5vnbdnNa2ymOY94LwYMsjHGOY94LwYG0wddtZ0bVUv6YCQCO8GIra0o+qpX0wEiGW/3Qtt9AAFCx5mdF9jIbq6Z9hK1cPoTJM6L7GQlQZn2Mv8EPobOG6T/bqbvo2V4LwxLwXppwpyy7wXhiXgvRgyy7wXhiXgvRgyy7wXhiXovT3Bll3gvDEvS5IgcyLFh5yM4iMy9jzX7wXhkQ1LNf8AYuSqgmxOy2z9zK+bRuloq2dlgw7ZEv8AAjfmmqGiOVKggfK4YUrea03Jgnq0QFud0WezzNVqZ49R7hRHZSIfwfmzT3h0uEdSxzZqjhdlkNlllvxNG6jm/wBI227lEUxEyoqpmZY14LwyciTf6RR1LNX9ifNo3R0VbMe8F4WaRLilOyItXhZGKozCM+TLvBeGJeC8PcPMt/glFbWlH1NK+mEkkjHAuK2tJGppPpCScYuI7v00W+gADOseZnRfYyCaLM+zg/CidpnRfYz5/kzP1IexG7hOk/27Pe9Gfei9MO9F6bMKcsy9F6Yd6L0YMsy9F6Yd6L0YMsy9F6Yd6L0YMsy9N3gklHSIk9FepzF6dFgRHbSovwL6iq/H/nKdvuhJ0ir4cVchdVAhXwLtH6KLhymt5gl4p7AAFGioAsTKMouct5OgzGWAMTJ0GZFudV8KhfIZ5ZpL/UYEX4XtQUiGFaLfmaK9NjhlPtpjWaBerNFenVsx9EMdc/VLMvRemHei8LcI5dVgHHbWsrU0n0hJVIk4O4ra1l6ikekJLZzuJ7/002u0ABmWvMzovsZ87QTORI+iZnRfYz5vxjocH+X9uzX/AEZN6L0xsYYxvwzsm8F6Y2MMYYGTei9MbGGOMDJvBemNjDHGDLJvToMCqUoKVE4mlbAuexfE5bGGOQuUa6ZpSpqxOX0BR62lYq+0h2kXVW0p/wCuHaR894/zF485j8F/r4Xc/wBn0bLmqJWppp/FFw5fAmkuKhUZZpMC8jqDBMYnDRE5hQNg8T4rIWzx6tTabBByRRQrtaRayvK/5IdpEU8JFJcdMlcvNKa/nZyV485tt8LrpirPVRVe0zjD6DyvK/5IdpFimVvKxH+vDtIgO8ecXjzk/Bf6+Eef7N9hTSlHTZjTtVkC5Ow1N4Y2OMc20UaaYjZRNWZyybwXhjYwxyWHjsuDSK2tYNRSPREwENcF7traHUT/AERMpyuL+5+muz2gAMq55mdF9jPmxn0nM6L7GfNjOhwX5f27Nf8AQAB0WYBQAVBQqAFoAAAoBUAATHgD7JI1cPodkcbgD7JI1cPodkcCvul0aekBZpXQZeLNK6DIvUL8IPtkOrf1M5g6fhB9sh1b+pnMHa4f7cMNzukAKF6tUWgABaAB13BZ72h1E/0RM5DHBZ72h1E/0RM5yeL+5+myz2gAMi55mdF9jPmxn0nM6L7GfNjOhwX5f27Nf9AoVKHRZgAAAAAAKgUAAAFQBMeAPskjVw+h2RxuAPskjVw+h2RwK+6XRp6QFmldBl0tUroMi9Qvwg+2Q6t/UzmDp+EH2yHVv6mcwdrh/tww3O6VAVBerUBUAChUAddwWe9odRP9ETOQxwWe9odRP9ETOcni/ufpss9oADIueZnRfYz5sZ9JzOi+xnzYzo8F+X9uzX/RQAHQZgFSgAFSgAAAAAAAAEyYA+ySNXD6HZHG4A+ySNXD6HZHAr7pdGnpAWaV0GXS1SugyL1C/CD7ZDq39TOYOn4QfbIdW/qZzB2uH+3DDc7pUBUF6tQFQAKFQB13BZ72h1E/0RM5DHBZ72h1E/0RM5yeL+5+myz2gAMi55mdF9jPnV1dN0PNbz6Kj5n2MhJm7hJxlnvRnDRZNm6Hmhk2boea3m9Bu1yo0tFk6boea3lMmzdDzW83wGuTS0WTpuh5reMnTdDzW83oGuTS0WTpuh5reMmzdDzW83oGuTS0WTpuh5reMnTdDzW83oGuTS0WTZuh5reMnTdDzW83oGuTS77ASFw0WSnyNQQpr52HYnJ4GfcwdiOsOLX3S3R0ULVK6DLpapPQZF6hzDuixzKYnDDalBY+bSZzmTpuh5redrhR7T/D+ZpzrWKpi3DHcj6paLJs3Q81vGTpuh5reb0F2uUNLQ5Om6Hmt4ydN0PNbzfAa5NLRZOm6Hmt4ydN0PNbzega5NLO4MaHHBWsMUUNiuJ6ttWZEwkZYBe8IdVN9ESaczipzW1Wu0ABmWvMfM+xkJMm2PmfYyEmbeF9VF30AAbFAAAAAAAAAAAAAAkPAz7mDsR1hyeBn3MHYjrDkVd0tsdFC1Segy6WqT0GReouwo9p/h/M05uMKPaf4fzNOdSz2QyV90gALUQAAAAHjosAveEOqm+iJNIywC94Q6qb6Ik053E97Ta7QAGdao1arCGKdRnJnTZT55cyODuZNBwuH9QtW0+VC4oUkqRDArWrORTLM1nP2Gnh69NWJ9VVyMxlxQMTKkrO9ljKkrO9lnRxLNllgxMqys72WMqSs72WMSZZYMTKkrO9ljKkrO+5jEmWWDEypKzvZYypKzvuYxJllgxMqSs72WMqSs77mMSZZYMTKkrO+5jKkrO9ljEmUnYGfcwdiOrI5wXwsosmVAo58EDS5onYzo/8eUHrUraOTVRVmfKWuKox1dGWqT0GaH/HlB61K2i3SMOqC4WlSpW0eaKtpe6o3chhR7T/AA/macv1/XsiZPcUMeMrOeFNrnNblSVpPZZ0rNMxRHky1zGqWWDEypKzvZYypK0nsstxKOWWDEypKzvZYypK0nssYkyywYmVJWk9llyjUyGdMhlS1FHMjiUMEEMLbib+CGJMuw4PaK4qZHM/0ypUVr+cTSS8mSMafBeo/wBBoygisc6Y8ea1pWckK+S3m4OVer1VZhrojEAAKkwo1byPmKgDiMIeC2j0qKKbRo/0WbFyuBLGkRPPi88P7uT5HJzuCisIXZC5EazqY4fJomMGiniblMYyrm1TKGOKysdGT4q3DisrHRk+KtxM4J+LueyPJpQxxWVjoyfFW4cVlY6MnxVuJnA8Xc9jk0oY4rKx0ZPircOKysdGT4q3EzgeLuexyaUMcVlY6MnxVuHFZWOjJ8VbiZwPF3PY5NKGOKysdGT4q3DisrHRk+KtxM4Hi7nscmlDPFZWOjJ8VbinFZWOjJ8VbiZwPF3PY5NKGeKysdGT4q3FOKysdGT4q3EzgeLuexyaUMcVlY6MnxVuHFZWOjJ8VbiZwPF3PY5NKGOKysdGT4q3DisrHRk+KtxM4Hi7nscmlDHFZWOjJ8VbhxWVjoyfFW4mcDxdz2OTSiShcEdLjavp0mTD8cVxTYv3KxLzO8wawLotWLGlQuZPasinzbHHZmh+EK7Dfgqrv11+UynTbpp6AAKUwAAAAAAAAAAAAAAAAAAAAAAAAAAAAAAAAAAAAAAAAAAf/9k="/>
          <p:cNvSpPr>
            <a:spLocks noChangeAspect="1" noChangeArrowheads="1"/>
          </p:cNvSpPr>
          <p:nvPr/>
        </p:nvSpPr>
        <p:spPr bwMode="auto">
          <a:xfrm>
            <a:off x="230188" y="-623888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g;base64,/9j/4AAQSkZJRgABAQAAAQABAAD/2wCEAAkGBg8MDA0MDQ0PDQwNDQwMDQwMEA8MDQwNFBAVFBQQEhIXGyYeFxkvGRISHy8gIycpLCwsFR4xNTAqNSY3LCkBCQoKDgwOGg8PGCkfHh0sNSktKikqLCwpKSkpLCoqLiksKSk1KSkpLCwpKSwpKiksLCkpKSksKSwpKSwpLCwpKf/AABEIAOEA4QMBIgACEQEDEQH/xAAcAAEAAQUBAQAAAAAAAAAAAAAABwEDBAUGAgj/xABGEAACAAIECAsFBAgHAAAAAAAAAQIDBAUREwYSFVFSc5LRBxchMTJUcZGTobE0NUFhsiMzcsEUIiSBgqLw8RYlQkNTYmP/xAAZAQEAAwEBAAAAAAAAAAAAAAAAAgMEBQH/xAArEQEAAQMCBAUFAQEBAAAAAAAAAQIDERJRBBMxMhQhQWGhIjNCgfBicSP/2gAMAwEAAhEDEQA/AJxAMWsqyl0SVFOnRYsENiSSxoo4nyKGGFc7b+AiMjKKOJLndhw9MralUtvGmRUSS+aTIaU5r/0m/B/KHvMCKp5EXLHKUx6U1xTYn++Jsvi1vKua9kjXizrvF4s67yN8iUXq0rYQyJRerSthHvKjf4Nc7JIvFnXeLxZ13kb5EovVpWwhkSi9WlbCHKjf4Nc7JIvFnXeLxZ13kb5EovVpWwhkSi9WlbCHJjf4Nc7JIvFnXeLxZ13kb5EovVpWwhkSi9WlbCHJjf4Nc7JIvFnXeLxZ13kb5EovVpWwhkSi9WlbCHJjf4Nc7JIvFnXeLxZ13kb5EovVpWwhkSi9WlbCHKjf4Nc7JIvFnXeLxZ13kb5EovVpWwhkSi9WlbCHJjf4Nc7JIvFnXeLxZ13kb5EovVpWwhkSi9WlbCHJjf4Nc7JIvFnXeLxZ13kb5EovVpWwhkSi9WlbCHJjf4Nc7JIvFnXeLxZ13kb5EovVpWwhkSi9WlbCHKjf4Nc7JJTKkcy6vhlu2RFMo8XwikTI5f8ALbY+43NW4UzZEUMumtTJLahhpkKxXLfMr6Fcln/ZcmdIjNqfTzexXu60FE7eUqUpgAAHDVtTf0umzIrbZNEiikSYfg5yX2kzt5cVdjzncROxN5iNqojxqNKjfPMTmxfOKOJxP1L7MdZV1z6M0WlLSlpcg9A82i0D0DzaLQPVoKWlLQPQtKWi0CotPNpW0CoKWmZQqA5jTfNmPKpimPN7EZY8EtxcyMiXV0TN9RqtSXMZsNFSM83JnosimHNqqH8z1kd/M6VSkVu0R11bvcQ5d1Q/mWo6siR1l0jy6Mme66t3mmHGzKPFDzotHR1tIUMuJ5kzm7S63VNXVCqMKlIoU001ammmnyprMLRaWItxgbT3ZNoMbbdHxY5DfK3RorVCm/jY1FD2WHTHEVFHi1nIs/3KPSYIvmoXBEvM7cz3YxV/1bRPkAAqSeZnRfYyM6lf7JR9TL9CTJnRfYyL6ni/ZKPqoPQ02ek/26qvrDY2i0tYwxi5BdtFpaxhjAXbSlpbxhjAXbRaWsYYwFy0raWsYYwFy0raWsYYwGXQ5N5Gl8OdnW0KiqFLkNFg/Ittizv0OpghsRkuTmpdTHkqkACtJUoUiisMabWUqB2RTIE8ziSYGUDCVcSX/uwbSLsNOgi5ooX2NM9xI1mEEyyU1naXmc1abjCOkWqFL4xeiNFjGm1H0qq+q7aLS1jDGLUGZUr/AMzouqpn0wHdHB1E/wDM6LqqX9MB3hmvdYW0dAAFKbzM6L7GRVVMX7LI1UHoSrM6L7GRHVcf7NJ1cHoarHSf7dVc6w2WOMcx7wY5fhWyMcY5j3gvBgZGOMcx8cXgwMjHGOY94LwYGRjjHMe8GOMDIxxjmPeDHGB2mDkH2UDzq3zN+aPBz7mX+FG8MFXWWiOgGyp4mvkZF657CWs4pcKlwOxxt2tc6hRy+ObDCab9vD+F+pp7w22qfpUVz5sjHCjMe8F4WYRZMU5vnbdnNa2ymOY94LwYMsjHGOY94LwYG0wddtZ0bVUv6YCQCO8GIra0o+qpX0wEiGW/3Qtt9AAFCx5mdF9jIbq6Z9hK1cPoTJM6L7GQlQZn2Mv8EPobOG6T/bqbvo2V4LwxLwXppwpyy7wXhiXgvRgyy7wXhiXgvRgyy7wXhiXovT3Bll3gvDEvS5IgcyLFh5yM4iMy9jzX7wXhkQ1LNf8AYuSqgmxOy2z9zK+bRuloq2dlgw7ZEv8AAjfmmqGiOVKggfK4YUrea03Jgnq0QFud0WezzNVqZ49R7hRHZSIfwfmzT3h0uEdSxzZqjhdlkNlllvxNG6jm/wBI227lEUxEyoqpmZY14LwyciTf6RR1LNX9ifNo3R0VbMe8F4WaRLilOyItXhZGKozCM+TLvBeGJeC8PcPMt/glFbWlH1NK+mEkkjHAuK2tJGppPpCScYuI7v00W+gADOseZnRfYyCaLM+zg/CidpnRfYz5/kzP1IexG7hOk/27Pe9Gfei9MO9F6bMKcsy9F6Yd6L0YMsy9F6Yd6L0YMsy9F6Yd6L0YMsy9N3gklHSIk9FepzF6dFgRHbSovwL6iq/H/nKdvuhJ0ir4cVchdVAhXwLtH6KLhymt5gl4p7AAFGioAsTKMouct5OgzGWAMTJ0GZFudV8KhfIZ5ZpL/UYEX4XtQUiGFaLfmaK9NjhlPtpjWaBerNFenVsx9EMdc/VLMvRemHei8LcI5dVgHHbWsrU0n0hJVIk4O4ra1l6ikekJLZzuJ7/002u0ABmWvMzovsZ87QTORI+iZnRfYz5vxjocH+X9uzX/AEZN6L0xsYYxvwzsm8F6Y2MMYYGTei9MbGGOMDJvBemNjDHGDLJvToMCqUoKVE4mlbAuexfE5bGGOQuUa6ZpSpqxOX0BR62lYq+0h2kXVW0p/wCuHaR894/zF485j8F/r4Xc/wBn0bLmqJWppp/FFw5fAmkuKhUZZpMC8jqDBMYnDRE5hQNg8T4rIWzx6tTabBByRRQrtaRayvK/5IdpEU8JFJcdMlcvNKa/nZyV485tt8LrpirPVRVe0zjD6DyvK/5IdpFimVvKxH+vDtIgO8ecXjzk/Bf6+Eef7N9hTSlHTZjTtVkC5Ow1N4Y2OMc20UaaYjZRNWZyybwXhjYwxyWHjsuDSK2tYNRSPREwENcF7traHUT/AERMpyuL+5+muz2gAMq55mdF9jPmxn0nM6L7GfNjOhwX5f27Nf8AQAB0WYBQAVBQqAFoAAAoBUAATHgD7JI1cPodkcbgD7JI1cPodkcCvul0aekBZpXQZeLNK6DIvUL8IPtkOrf1M5g6fhB9sh1b+pnMHa4f7cMNzukAKF6tUWgABaAB13BZ72h1E/0RM5DHBZ72h1E/0RM5yeL+5+myz2gAMi55mdF9jPmxn0nM6L7GfNjOhwX5f27Nf9AoVKHRZgAAAAAAKgUAAAFQBMeAPskjVw+h2RxuAPskjVw+h2RwK+6XRp6QFmldBl0tUroMi9Qvwg+2Q6t/UzmDp+EH2yHVv6mcwdrh/tww3O6VAVBerUBUAChUAddwWe9odRP9ETOQxwWe9odRP9ETOcni/ufpss9oADIueZnRfYz5sZ9JzOi+xnzYzo8F+X9uzX/RQAHQZgFSgAFSgAAAAAAAAEyYA+ySNXD6HZHG4A+ySNXD6HZHAr7pdGnpAWaV0GXS1SugyL1C/CD7ZDq39TOYOn4QfbIdW/qZzB2uH+3DDc7pUBUF6tQFQAKFQB13BZ72h1E/0RM5DHBZ72h1E/0RM5yeL+5+myz2gAMi55mdF9jPnV1dN0PNbz6Kj5n2MhJm7hJxlnvRnDRZNm6Hmhk2boea3m9Bu1yo0tFk6boea3lMmzdDzW83wGuTS0WTpuh5reMnTdDzW83oGuTS0WTpuh5reMmzdDzW83oGuTS0WTpuh5reMnTdDzW83oGuTS0WTZuh5reMnTdDzW83oGuTS77ASFw0WSnyNQQpr52HYnJ4GfcwdiOsOLX3S3R0ULVK6DLpapPQZF6hzDuixzKYnDDalBY+bSZzmTpuh5redrhR7T/D+ZpzrWKpi3DHcj6paLJs3Q81vGTpuh5reb0F2uUNLQ5Om6Hmt4ydN0PNbzfAa5NLRZOm6Hmt4ydN0PNbzega5NLO4MaHHBWsMUUNiuJ6ttWZEwkZYBe8IdVN9ESaczipzW1Wu0ABmWvMfM+xkJMm2PmfYyEmbeF9VF30AAbFAAAAAAAAAAAAAAkPAz7mDsR1hyeBn3MHYjrDkVd0tsdFC1Segy6WqT0GReouwo9p/h/M05uMKPaf4fzNOdSz2QyV90gALUQAAAAHjosAveEOqm+iJNIywC94Q6qb6Ik053E97Ta7QAGdao1arCGKdRnJnTZT55cyODuZNBwuH9QtW0+VC4oUkqRDArWrORTLM1nP2Gnh69NWJ9VVyMxlxQMTKkrO9ljKkrO9lnRxLNllgxMqys72WMqSs72WMSZZYMTKkrO9ljKkrO+5jEmWWDEypKzvZYypKzvuYxJllgxMqSs72WMqSs77mMSZZYMTKkrO+5jKkrO9ljEmUnYGfcwdiOrI5wXwsosmVAo58EDS5onYzo/8eUHrUraOTVRVmfKWuKox1dGWqT0GaH/HlB61K2i3SMOqC4WlSpW0eaKtpe6o3chhR7T/AA/macv1/XsiZPcUMeMrOeFNrnNblSVpPZZ0rNMxRHky1zGqWWDEypKzvZYypK0nsstxKOWWDEypKzvZYypK0nssYkyywYmVJWk9llyjUyGdMhlS1FHMjiUMEEMLbib+CGJMuw4PaK4qZHM/0ypUVr+cTSS8mSMafBeo/wBBoygisc6Y8ea1pWckK+S3m4OVer1VZhrojEAAKkwo1byPmKgDiMIeC2j0qKKbRo/0WbFyuBLGkRPPi88P7uT5HJzuCisIXZC5EazqY4fJomMGiniblMYyrm1TKGOKysdGT4q3DisrHRk+KtxM4J+LueyPJpQxxWVjoyfFW4cVlY6MnxVuJnA8Xc9jk0oY4rKx0ZPircOKysdGT4q3EzgeLuexyaUMcVlY6MnxVuHFZWOjJ8VbiZwPF3PY5NKGOKysdGT4q3DisrHRk+KtxM4Hi7nscmlDPFZWOjJ8VbinFZWOjJ8VbiZwPF3PY5NKGeKysdGT4q3FOKysdGT4q3EzgeLuexyaUMcVlY6MnxVuHFZWOjJ8VbiZwPF3PY5NKGOKysdGT4q3DisrHRk+KtxM4Hi7nscmlDHFZWOjJ8VbhxWVjoyfFW4mcDxdz2OTSiShcEdLjavp0mTD8cVxTYv3KxLzO8wawLotWLGlQuZPasinzbHHZmh+EK7Dfgqrv11+UynTbpp6AAKUwAAAAAAAAAAAAAAAAAAAAAAAAAAAAAAAAAAAAAAAAAAf/9k="/>
          <p:cNvSpPr>
            <a:spLocks noChangeAspect="1" noChangeArrowheads="1"/>
          </p:cNvSpPr>
          <p:nvPr/>
        </p:nvSpPr>
        <p:spPr bwMode="auto">
          <a:xfrm>
            <a:off x="77788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300" y="5041181"/>
            <a:ext cx="495497" cy="49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797" y="5041181"/>
            <a:ext cx="485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572" y="5013176"/>
            <a:ext cx="557783" cy="55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355" y="5041181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240" y="5070896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653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252"/>
    </mc:Choice>
    <mc:Fallback xmlns="">
      <p:transition spd="slow" advTm="992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 smtClean="0"/>
              <a:t>Part 1: Background</a:t>
            </a:r>
          </a:p>
          <a:p>
            <a:endParaRPr lang="en-CA" dirty="0"/>
          </a:p>
          <a:p>
            <a:r>
              <a:rPr lang="en-CA" dirty="0" smtClean="0"/>
              <a:t>Part 2: Our strategy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Part 3: Evaluating our strategy</a:t>
            </a:r>
          </a:p>
          <a:p>
            <a:pPr lvl="1"/>
            <a:r>
              <a:rPr lang="en-CA" dirty="0" smtClean="0"/>
              <a:t>Model</a:t>
            </a:r>
          </a:p>
          <a:p>
            <a:pPr lvl="1"/>
            <a:r>
              <a:rPr lang="en-CA" dirty="0" smtClean="0"/>
              <a:t>Simulations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Part 4: Summary and recommendations</a:t>
            </a:r>
            <a:endParaRPr lang="en-CA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460930" y="908721"/>
            <a:ext cx="6781800" cy="576064"/>
          </a:xfrm>
          <a:prstGeom prst="round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Times New Roman" pitchFamily="18" charset="0"/>
            </a:endParaRPr>
          </a:p>
        </p:txBody>
      </p:sp>
      <p:pic>
        <p:nvPicPr>
          <p:cNvPr id="5" name="Picture 4" descr="C:\Users\phillipa\AppData\Local\Microsoft\Windows\Temporary Internet Files\Content.IE5\ORR4VXK8\MP90043317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3" y="116632"/>
            <a:ext cx="720080" cy="6672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7740351" y="0"/>
            <a:ext cx="72009" cy="783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7740351" y="0"/>
            <a:ext cx="914400" cy="122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357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56"/>
    </mc:Choice>
    <mc:Fallback xmlns="">
      <p:transition spd="slow" advTm="12356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Case Study of S*BGP deployment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Ten early </a:t>
            </a:r>
            <a:r>
              <a:rPr lang="en-US" b="1" dirty="0">
                <a:solidFill>
                  <a:schemeClr val="accent2"/>
                </a:solidFill>
              </a:rPr>
              <a:t>adopters:</a:t>
            </a:r>
          </a:p>
          <a:p>
            <a:r>
              <a:rPr lang="en-US" b="1" dirty="0"/>
              <a:t>Five Tier 1s: </a:t>
            </a:r>
          </a:p>
          <a:p>
            <a:pPr lvl="1"/>
            <a:r>
              <a:rPr lang="en-US" dirty="0"/>
              <a:t>Sprint </a:t>
            </a:r>
            <a:r>
              <a:rPr lang="en-US" dirty="0" smtClean="0"/>
              <a:t>(AS 1239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Verizon </a:t>
            </a:r>
            <a:r>
              <a:rPr lang="en-US" dirty="0" smtClean="0"/>
              <a:t>(AS 701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 AT&amp;T </a:t>
            </a:r>
            <a:r>
              <a:rPr lang="en-US" dirty="0" smtClean="0"/>
              <a:t>(AS 7018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 Level 3 </a:t>
            </a:r>
            <a:r>
              <a:rPr lang="en-US" dirty="0" smtClean="0"/>
              <a:t>(AS 3356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 Cogent </a:t>
            </a:r>
            <a:r>
              <a:rPr lang="en-US" dirty="0" smtClean="0"/>
              <a:t>(AS 174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five content providers source </a:t>
            </a:r>
            <a:r>
              <a:rPr lang="en-US" b="1" dirty="0">
                <a:solidFill>
                  <a:schemeClr val="accent3"/>
                </a:solidFill>
              </a:rPr>
              <a:t>10%</a:t>
            </a:r>
            <a:r>
              <a:rPr lang="en-US" dirty="0"/>
              <a:t> of Internet traffic</a:t>
            </a:r>
          </a:p>
          <a:p>
            <a:r>
              <a:rPr lang="en-US" dirty="0"/>
              <a:t>Stubs break ties in favor of secure paths</a:t>
            </a:r>
          </a:p>
          <a:p>
            <a:r>
              <a:rPr lang="en-US" dirty="0"/>
              <a:t>Threshold </a:t>
            </a:r>
            <a:r>
              <a:rPr lang="el-GR" b="1" dirty="0">
                <a:solidFill>
                  <a:schemeClr val="accent3"/>
                </a:solidFill>
              </a:rPr>
              <a:t>θ </a:t>
            </a:r>
            <a:r>
              <a:rPr lang="en-US" b="1" dirty="0">
                <a:solidFill>
                  <a:schemeClr val="accent3"/>
                </a:solidFill>
              </a:rPr>
              <a:t>= 5%. </a:t>
            </a:r>
            <a:endParaRPr lang="en-US" dirty="0">
              <a:solidFill>
                <a:schemeClr val="accent3"/>
              </a:solidFill>
            </a:endParaRPr>
          </a:p>
          <a:p>
            <a:endParaRPr lang="en-C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352800" y="1371600"/>
            <a:ext cx="5181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Five Popular Content Providers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Google (AS 15169)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Microsoft (AS 8075)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Facebook (AS 32934)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Akamai (AS 22822)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Limelight (AS 20940)</a:t>
            </a:r>
            <a:endParaRPr lang="en-US" sz="2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41313"/>
            <a:ext cx="914400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+mj-lt"/>
              </a:rPr>
              <a:t>This leads to 85% of </a:t>
            </a:r>
            <a:r>
              <a:rPr lang="en-US" sz="2200" b="1" dirty="0" err="1" smtClean="0">
                <a:latin typeface="+mj-lt"/>
              </a:rPr>
              <a:t>ASes</a:t>
            </a:r>
            <a:r>
              <a:rPr lang="en-US" sz="2200" b="1" dirty="0" smtClean="0">
                <a:latin typeface="+mj-lt"/>
              </a:rPr>
              <a:t> deploying S*BGP</a:t>
            </a:r>
          </a:p>
          <a:p>
            <a:pPr algn="ctr"/>
            <a:r>
              <a:rPr lang="en-US" sz="2200" b="1" dirty="0" smtClean="0">
                <a:latin typeface="+mj-lt"/>
              </a:rPr>
              <a:t>(65% of ISPs)</a:t>
            </a:r>
            <a:endParaRPr lang="en-US" sz="2200" b="1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106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54"/>
    </mc:Choice>
    <mc:Fallback xmlns="">
      <p:transition spd="slow" advTm="602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467600" y="762000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Round 0</a:t>
            </a:r>
            <a:endParaRPr lang="en-CA" sz="2400" b="1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Simulation</a:t>
            </a:r>
            <a:r>
              <a:rPr lang="en-US" sz="3200" dirty="0" smtClean="0">
                <a:solidFill>
                  <a:schemeClr val="accent6"/>
                </a:solidFill>
              </a:rPr>
              <a:t>: </a:t>
            </a:r>
            <a:r>
              <a:rPr lang="en-US" sz="3200" dirty="0" smtClean="0"/>
              <a:t>Market pressure drives deployment (1)</a:t>
            </a:r>
            <a:endParaRPr lang="en-CA" sz="3200" dirty="0"/>
          </a:p>
        </p:txBody>
      </p:sp>
      <p:sp>
        <p:nvSpPr>
          <p:cNvPr id="4" name="Cloud 3"/>
          <p:cNvSpPr/>
          <p:nvPr/>
        </p:nvSpPr>
        <p:spPr bwMode="auto">
          <a:xfrm>
            <a:off x="1762780" y="2092424"/>
            <a:ext cx="1524000" cy="7620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13789</a:t>
            </a:r>
            <a:endParaRPr lang="en-US" sz="2200" b="1" dirty="0">
              <a:latin typeface="+mj-lt"/>
            </a:endParaRPr>
          </a:p>
        </p:txBody>
      </p:sp>
      <p:sp>
        <p:nvSpPr>
          <p:cNvPr id="5" name="Cloud 4"/>
          <p:cNvSpPr/>
          <p:nvPr/>
        </p:nvSpPr>
        <p:spPr bwMode="auto">
          <a:xfrm>
            <a:off x="3234741" y="838200"/>
            <a:ext cx="1524000" cy="762000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Sprint</a:t>
            </a:r>
            <a:endParaRPr lang="en-US" sz="2200" b="1" dirty="0">
              <a:latin typeface="+mj-lt"/>
            </a:endParaRPr>
          </a:p>
        </p:txBody>
      </p:sp>
      <p:sp>
        <p:nvSpPr>
          <p:cNvPr id="6" name="Cloud 5"/>
          <p:cNvSpPr/>
          <p:nvPr/>
        </p:nvSpPr>
        <p:spPr bwMode="auto">
          <a:xfrm>
            <a:off x="4530885" y="2164432"/>
            <a:ext cx="1524000" cy="7620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8359</a:t>
            </a:r>
            <a:endParaRPr lang="en-US" sz="2200" b="1" dirty="0">
              <a:latin typeface="+mj-lt"/>
            </a:endParaRPr>
          </a:p>
        </p:txBody>
      </p:sp>
      <p:sp>
        <p:nvSpPr>
          <p:cNvPr id="7" name="Cloud 6"/>
          <p:cNvSpPr/>
          <p:nvPr/>
        </p:nvSpPr>
        <p:spPr bwMode="auto">
          <a:xfrm>
            <a:off x="3090725" y="3263122"/>
            <a:ext cx="1524000" cy="7620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18608</a:t>
            </a:r>
            <a:endParaRPr lang="en-US" sz="2200" b="1" dirty="0">
              <a:latin typeface="+mj-lt"/>
            </a:endParaRPr>
          </a:p>
        </p:txBody>
      </p:sp>
      <p:cxnSp>
        <p:nvCxnSpPr>
          <p:cNvPr id="9" name="Straight Arrow Connector 8"/>
          <p:cNvCxnSpPr>
            <a:stCxn id="4" idx="3"/>
            <a:endCxn id="5" idx="2"/>
          </p:cNvCxnSpPr>
          <p:nvPr/>
        </p:nvCxnSpPr>
        <p:spPr>
          <a:xfrm flipV="1">
            <a:off x="2524780" y="1219200"/>
            <a:ext cx="714688" cy="916792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  <a:endCxn id="5" idx="0"/>
          </p:cNvCxnSpPr>
          <p:nvPr/>
        </p:nvCxnSpPr>
        <p:spPr>
          <a:xfrm flipH="1" flipV="1">
            <a:off x="4757471" y="1219200"/>
            <a:ext cx="535414" cy="988800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0"/>
            <a:endCxn id="6" idx="1"/>
          </p:cNvCxnSpPr>
          <p:nvPr/>
        </p:nvCxnSpPr>
        <p:spPr>
          <a:xfrm flipV="1">
            <a:off x="4613455" y="2925621"/>
            <a:ext cx="679430" cy="718501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  <a:endCxn id="4" idx="1"/>
          </p:cNvCxnSpPr>
          <p:nvPr/>
        </p:nvCxnSpPr>
        <p:spPr>
          <a:xfrm flipH="1" flipV="1">
            <a:off x="2524780" y="2853613"/>
            <a:ext cx="570672" cy="790509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4848571" y="1064653"/>
            <a:ext cx="1539219" cy="2609386"/>
          </a:xfrm>
          <a:custGeom>
            <a:avLst/>
            <a:gdLst>
              <a:gd name="connsiteX0" fmla="*/ 111512 w 1539219"/>
              <a:gd name="connsiteY0" fmla="*/ 0 h 2609386"/>
              <a:gd name="connsiteX1" fmla="*/ 1538869 w 1539219"/>
              <a:gd name="connsiteY1" fmla="*/ 1326995 h 2609386"/>
              <a:gd name="connsiteX2" fmla="*/ 0 w 1539219"/>
              <a:gd name="connsiteY2" fmla="*/ 2609386 h 2609386"/>
              <a:gd name="connsiteX3" fmla="*/ 0 w 1539219"/>
              <a:gd name="connsiteY3" fmla="*/ 2609386 h 2609386"/>
              <a:gd name="connsiteX4" fmla="*/ 0 w 1539219"/>
              <a:gd name="connsiteY4" fmla="*/ 2609386 h 2609386"/>
              <a:gd name="connsiteX5" fmla="*/ 33454 w 1539219"/>
              <a:gd name="connsiteY5" fmla="*/ 2587083 h 260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9219" h="2609386">
                <a:moveTo>
                  <a:pt x="111512" y="0"/>
                </a:moveTo>
                <a:cubicBezTo>
                  <a:pt x="834483" y="446048"/>
                  <a:pt x="1557454" y="892097"/>
                  <a:pt x="1538869" y="1326995"/>
                </a:cubicBezTo>
                <a:cubicBezTo>
                  <a:pt x="1520284" y="1761893"/>
                  <a:pt x="0" y="2609386"/>
                  <a:pt x="0" y="2609386"/>
                </a:cubicBezTo>
                <a:lnTo>
                  <a:pt x="0" y="2609386"/>
                </a:lnTo>
                <a:lnTo>
                  <a:pt x="0" y="2609386"/>
                </a:lnTo>
                <a:lnTo>
                  <a:pt x="33454" y="2587083"/>
                </a:lnTo>
              </a:path>
            </a:pathLst>
          </a:custGeom>
          <a:ln w="12700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Cloud 12"/>
          <p:cNvSpPr/>
          <p:nvPr/>
        </p:nvSpPr>
        <p:spPr bwMode="auto">
          <a:xfrm>
            <a:off x="1751856" y="2092424"/>
            <a:ext cx="1524000" cy="762000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13789</a:t>
            </a:r>
            <a:endParaRPr lang="en-US" sz="2200" b="1" dirty="0">
              <a:latin typeface="+mj-lt"/>
            </a:endParaRPr>
          </a:p>
        </p:txBody>
      </p:sp>
      <p:sp>
        <p:nvSpPr>
          <p:cNvPr id="15" name="Cloud 14"/>
          <p:cNvSpPr/>
          <p:nvPr/>
        </p:nvSpPr>
        <p:spPr bwMode="auto">
          <a:xfrm>
            <a:off x="3090725" y="3243064"/>
            <a:ext cx="1524000" cy="762000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18608</a:t>
            </a:r>
            <a:endParaRPr lang="en-US" sz="2200" b="1" dirty="0">
              <a:latin typeface="+mj-lt"/>
            </a:endParaRPr>
          </a:p>
        </p:txBody>
      </p:sp>
      <p:sp>
        <p:nvSpPr>
          <p:cNvPr id="16" name="Freeform 15"/>
          <p:cNvSpPr/>
          <p:nvPr/>
        </p:nvSpPr>
        <p:spPr>
          <a:xfrm rot="10800000">
            <a:off x="1551506" y="1168731"/>
            <a:ext cx="1539219" cy="2609386"/>
          </a:xfrm>
          <a:custGeom>
            <a:avLst/>
            <a:gdLst>
              <a:gd name="connsiteX0" fmla="*/ 111512 w 1539219"/>
              <a:gd name="connsiteY0" fmla="*/ 0 h 2609386"/>
              <a:gd name="connsiteX1" fmla="*/ 1538869 w 1539219"/>
              <a:gd name="connsiteY1" fmla="*/ 1326995 h 2609386"/>
              <a:gd name="connsiteX2" fmla="*/ 0 w 1539219"/>
              <a:gd name="connsiteY2" fmla="*/ 2609386 h 2609386"/>
              <a:gd name="connsiteX3" fmla="*/ 0 w 1539219"/>
              <a:gd name="connsiteY3" fmla="*/ 2609386 h 2609386"/>
              <a:gd name="connsiteX4" fmla="*/ 0 w 1539219"/>
              <a:gd name="connsiteY4" fmla="*/ 2609386 h 2609386"/>
              <a:gd name="connsiteX5" fmla="*/ 33454 w 1539219"/>
              <a:gd name="connsiteY5" fmla="*/ 2587083 h 260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9219" h="2609386">
                <a:moveTo>
                  <a:pt x="111512" y="0"/>
                </a:moveTo>
                <a:cubicBezTo>
                  <a:pt x="834483" y="446048"/>
                  <a:pt x="1557454" y="892097"/>
                  <a:pt x="1538869" y="1326995"/>
                </a:cubicBezTo>
                <a:cubicBezTo>
                  <a:pt x="1520284" y="1761893"/>
                  <a:pt x="0" y="2609386"/>
                  <a:pt x="0" y="2609386"/>
                </a:cubicBezTo>
                <a:lnTo>
                  <a:pt x="0" y="2609386"/>
                </a:lnTo>
                <a:lnTo>
                  <a:pt x="0" y="2609386"/>
                </a:lnTo>
                <a:lnTo>
                  <a:pt x="33454" y="2587083"/>
                </a:lnTo>
              </a:path>
            </a:pathLst>
          </a:custGeom>
          <a:ln w="127000">
            <a:solidFill>
              <a:schemeClr val="accent3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Cloud 18"/>
          <p:cNvSpPr/>
          <p:nvPr/>
        </p:nvSpPr>
        <p:spPr bwMode="auto">
          <a:xfrm>
            <a:off x="4499992" y="2168624"/>
            <a:ext cx="1524000" cy="762000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8359</a:t>
            </a:r>
            <a:endParaRPr lang="en-US" sz="2200" b="1" dirty="0">
              <a:latin typeface="+mj-lt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860032" y="1064942"/>
            <a:ext cx="1539219" cy="2609386"/>
          </a:xfrm>
          <a:custGeom>
            <a:avLst/>
            <a:gdLst>
              <a:gd name="connsiteX0" fmla="*/ 111512 w 1539219"/>
              <a:gd name="connsiteY0" fmla="*/ 0 h 2609386"/>
              <a:gd name="connsiteX1" fmla="*/ 1538869 w 1539219"/>
              <a:gd name="connsiteY1" fmla="*/ 1326995 h 2609386"/>
              <a:gd name="connsiteX2" fmla="*/ 0 w 1539219"/>
              <a:gd name="connsiteY2" fmla="*/ 2609386 h 2609386"/>
              <a:gd name="connsiteX3" fmla="*/ 0 w 1539219"/>
              <a:gd name="connsiteY3" fmla="*/ 2609386 h 2609386"/>
              <a:gd name="connsiteX4" fmla="*/ 0 w 1539219"/>
              <a:gd name="connsiteY4" fmla="*/ 2609386 h 2609386"/>
              <a:gd name="connsiteX5" fmla="*/ 33454 w 1539219"/>
              <a:gd name="connsiteY5" fmla="*/ 2587083 h 260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9219" h="2609386">
                <a:moveTo>
                  <a:pt x="111512" y="0"/>
                </a:moveTo>
                <a:cubicBezTo>
                  <a:pt x="834483" y="446048"/>
                  <a:pt x="1557454" y="892097"/>
                  <a:pt x="1538869" y="1326995"/>
                </a:cubicBezTo>
                <a:cubicBezTo>
                  <a:pt x="1520284" y="1761893"/>
                  <a:pt x="0" y="2609386"/>
                  <a:pt x="0" y="2609386"/>
                </a:cubicBezTo>
                <a:lnTo>
                  <a:pt x="0" y="2609386"/>
                </a:lnTo>
                <a:lnTo>
                  <a:pt x="0" y="2609386"/>
                </a:lnTo>
                <a:lnTo>
                  <a:pt x="33454" y="2587083"/>
                </a:lnTo>
              </a:path>
            </a:pathLst>
          </a:custGeom>
          <a:ln w="12700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extBox 20"/>
          <p:cNvSpPr txBox="1"/>
          <p:nvPr/>
        </p:nvSpPr>
        <p:spPr>
          <a:xfrm>
            <a:off x="7469672" y="757535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Round 1</a:t>
            </a:r>
            <a:endParaRPr lang="en-CA" sz="24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67600" y="762000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Round 4</a:t>
            </a:r>
            <a:endParaRPr lang="en-CA" sz="2400" b="1" dirty="0">
              <a:latin typeface="+mj-lt"/>
            </a:endParaRPr>
          </a:p>
        </p:txBody>
      </p:sp>
      <p:sp>
        <p:nvSpPr>
          <p:cNvPr id="24" name="Smiley Face 23"/>
          <p:cNvSpPr/>
          <p:nvPr/>
        </p:nvSpPr>
        <p:spPr bwMode="auto">
          <a:xfrm>
            <a:off x="1447212" y="2549624"/>
            <a:ext cx="631136" cy="544286"/>
          </a:xfrm>
          <a:prstGeom prst="smileyFace">
            <a:avLst/>
          </a:prstGeom>
          <a:solidFill>
            <a:schemeClr val="bg1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Smiley Face 24"/>
          <p:cNvSpPr/>
          <p:nvPr/>
        </p:nvSpPr>
        <p:spPr bwMode="auto">
          <a:xfrm>
            <a:off x="5464864" y="2590800"/>
            <a:ext cx="631136" cy="544286"/>
          </a:xfrm>
          <a:prstGeom prst="smileyFace">
            <a:avLst/>
          </a:prstGeom>
          <a:solidFill>
            <a:schemeClr val="bg1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3444767" y="3951519"/>
            <a:ext cx="974833" cy="620481"/>
          </a:xfrm>
          <a:prstGeom prst="roundRect">
            <a:avLst/>
          </a:prstGeom>
          <a:noFill/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+mj-lt"/>
              </a:rPr>
              <a:t>Stub</a:t>
            </a:r>
            <a:endParaRPr lang="en-US" sz="2200" dirty="0">
              <a:solidFill>
                <a:srgbClr val="C0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050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85"/>
    </mc:Choice>
    <mc:Fallback xmlns="">
      <p:transition spd="slow" advTm="54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13" grpId="0" animBg="1"/>
      <p:bldP spid="15" grpId="0" animBg="1"/>
      <p:bldP spid="16" grpId="0" animBg="1"/>
      <p:bldP spid="16" grpId="1" animBg="1"/>
      <p:bldP spid="19" grpId="0" animBg="1"/>
      <p:bldP spid="20" grpId="0" animBg="1"/>
      <p:bldP spid="21" grpId="0"/>
      <p:bldP spid="21" grpId="1"/>
      <p:bldP spid="22" grpId="0"/>
      <p:bldP spid="24" grpId="0" animBg="1"/>
      <p:bldP spid="24" grpId="1" animBg="1"/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7467600" y="762000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Round 4</a:t>
            </a:r>
            <a:endParaRPr lang="en-CA" sz="2400" b="1" dirty="0">
              <a:latin typeface="+mj-lt"/>
            </a:endParaRPr>
          </a:p>
        </p:txBody>
      </p:sp>
      <p:sp>
        <p:nvSpPr>
          <p:cNvPr id="5" name="Cloud 4"/>
          <p:cNvSpPr/>
          <p:nvPr/>
        </p:nvSpPr>
        <p:spPr bwMode="auto">
          <a:xfrm>
            <a:off x="3249960" y="838200"/>
            <a:ext cx="1524000" cy="762000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Sprint</a:t>
            </a:r>
            <a:endParaRPr lang="en-US" sz="2200" b="1" dirty="0">
              <a:latin typeface="+mj-lt"/>
            </a:endParaRPr>
          </a:p>
        </p:txBody>
      </p:sp>
      <p:sp>
        <p:nvSpPr>
          <p:cNvPr id="6" name="Cloud 5"/>
          <p:cNvSpPr/>
          <p:nvPr/>
        </p:nvSpPr>
        <p:spPr bwMode="auto">
          <a:xfrm>
            <a:off x="4598640" y="2164432"/>
            <a:ext cx="1524000" cy="762000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8359</a:t>
            </a:r>
            <a:endParaRPr lang="en-US" sz="2200" b="1" dirty="0">
              <a:latin typeface="+mj-lt"/>
            </a:endParaRPr>
          </a:p>
        </p:txBody>
      </p:sp>
      <p:cxnSp>
        <p:nvCxnSpPr>
          <p:cNvPr id="9" name="Straight Arrow Connector 8"/>
          <p:cNvCxnSpPr>
            <a:stCxn id="15" idx="3"/>
            <a:endCxn id="5" idx="0"/>
          </p:cNvCxnSpPr>
          <p:nvPr/>
        </p:nvCxnSpPr>
        <p:spPr>
          <a:xfrm flipH="1" flipV="1">
            <a:off x="4772690" y="1219200"/>
            <a:ext cx="3152110" cy="876477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  <a:endCxn id="5" idx="0"/>
          </p:cNvCxnSpPr>
          <p:nvPr/>
        </p:nvCxnSpPr>
        <p:spPr>
          <a:xfrm flipH="1" flipV="1">
            <a:off x="4772690" y="1219200"/>
            <a:ext cx="587950" cy="988800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0" idx="3"/>
            <a:endCxn id="6" idx="1"/>
          </p:cNvCxnSpPr>
          <p:nvPr/>
        </p:nvCxnSpPr>
        <p:spPr>
          <a:xfrm flipV="1">
            <a:off x="5334000" y="2925621"/>
            <a:ext cx="26640" cy="886771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6" idx="3"/>
            <a:endCxn id="15" idx="1"/>
          </p:cNvCxnSpPr>
          <p:nvPr/>
        </p:nvCxnSpPr>
        <p:spPr>
          <a:xfrm flipV="1">
            <a:off x="7924800" y="2813298"/>
            <a:ext cx="0" cy="1113766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loud 14"/>
          <p:cNvSpPr/>
          <p:nvPr/>
        </p:nvSpPr>
        <p:spPr bwMode="auto">
          <a:xfrm>
            <a:off x="7162800" y="2052109"/>
            <a:ext cx="1524000" cy="7620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8342</a:t>
            </a:r>
            <a:endParaRPr lang="en-US" sz="2200" b="1" dirty="0">
              <a:latin typeface="+mj-lt"/>
            </a:endParaRPr>
          </a:p>
        </p:txBody>
      </p:sp>
      <p:sp>
        <p:nvSpPr>
          <p:cNvPr id="16" name="Cloud 15"/>
          <p:cNvSpPr/>
          <p:nvPr/>
        </p:nvSpPr>
        <p:spPr bwMode="auto">
          <a:xfrm>
            <a:off x="7162800" y="3883496"/>
            <a:ext cx="1524000" cy="7620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30733</a:t>
            </a:r>
            <a:endParaRPr lang="en-US" sz="2200" b="1" dirty="0">
              <a:latin typeface="+mj-lt"/>
            </a:endParaRPr>
          </a:p>
        </p:txBody>
      </p:sp>
      <p:sp>
        <p:nvSpPr>
          <p:cNvPr id="20" name="Cloud 19"/>
          <p:cNvSpPr/>
          <p:nvPr/>
        </p:nvSpPr>
        <p:spPr bwMode="auto">
          <a:xfrm>
            <a:off x="4572000" y="3768824"/>
            <a:ext cx="1524000" cy="7620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6731</a:t>
            </a:r>
            <a:endParaRPr lang="en-US" sz="2200" b="1" dirty="0">
              <a:latin typeface="+mj-lt"/>
            </a:endParaRPr>
          </a:p>
        </p:txBody>
      </p:sp>
      <p:sp>
        <p:nvSpPr>
          <p:cNvPr id="24" name="Cloud 23"/>
          <p:cNvSpPr/>
          <p:nvPr/>
        </p:nvSpPr>
        <p:spPr bwMode="auto">
          <a:xfrm>
            <a:off x="6019800" y="4988024"/>
            <a:ext cx="1524000" cy="7620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50197</a:t>
            </a:r>
          </a:p>
        </p:txBody>
      </p:sp>
      <p:cxnSp>
        <p:nvCxnSpPr>
          <p:cNvPr id="25" name="Straight Arrow Connector 24"/>
          <p:cNvCxnSpPr>
            <a:stCxn id="24" idx="0"/>
            <a:endCxn id="16" idx="1"/>
          </p:cNvCxnSpPr>
          <p:nvPr/>
        </p:nvCxnSpPr>
        <p:spPr>
          <a:xfrm flipV="1">
            <a:off x="7542530" y="4644685"/>
            <a:ext cx="382270" cy="724339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2"/>
            <a:endCxn id="20" idx="1"/>
          </p:cNvCxnSpPr>
          <p:nvPr/>
        </p:nvCxnSpPr>
        <p:spPr>
          <a:xfrm flipH="1" flipV="1">
            <a:off x="5334000" y="4530013"/>
            <a:ext cx="690527" cy="839011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5" idx="2"/>
          </p:cNvCxnSpPr>
          <p:nvPr/>
        </p:nvCxnSpPr>
        <p:spPr>
          <a:xfrm flipV="1">
            <a:off x="2539999" y="1219200"/>
            <a:ext cx="714688" cy="916792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6" idx="1"/>
          </p:cNvCxnSpPr>
          <p:nvPr/>
        </p:nvCxnSpPr>
        <p:spPr>
          <a:xfrm flipV="1">
            <a:off x="4681210" y="2925621"/>
            <a:ext cx="679430" cy="718502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30" idx="1"/>
          </p:cNvCxnSpPr>
          <p:nvPr/>
        </p:nvCxnSpPr>
        <p:spPr>
          <a:xfrm flipH="1" flipV="1">
            <a:off x="2539999" y="2853613"/>
            <a:ext cx="570672" cy="790511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loud 29"/>
          <p:cNvSpPr/>
          <p:nvPr/>
        </p:nvSpPr>
        <p:spPr bwMode="auto">
          <a:xfrm>
            <a:off x="1777999" y="2092424"/>
            <a:ext cx="1524000" cy="762000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13789</a:t>
            </a:r>
            <a:endParaRPr lang="en-US" sz="2200" b="1" dirty="0">
              <a:latin typeface="+mj-lt"/>
            </a:endParaRPr>
          </a:p>
        </p:txBody>
      </p:sp>
      <p:sp>
        <p:nvSpPr>
          <p:cNvPr id="32" name="Cloud 31"/>
          <p:cNvSpPr/>
          <p:nvPr/>
        </p:nvSpPr>
        <p:spPr bwMode="auto">
          <a:xfrm>
            <a:off x="3105944" y="3263122"/>
            <a:ext cx="1524000" cy="762000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18608</a:t>
            </a:r>
            <a:endParaRPr lang="en-US" sz="2200" b="1" dirty="0">
              <a:latin typeface="+mj-lt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5070877" y="1482824"/>
            <a:ext cx="1203810" cy="3810000"/>
          </a:xfrm>
          <a:custGeom>
            <a:avLst/>
            <a:gdLst>
              <a:gd name="connsiteX0" fmla="*/ 0 w 1299327"/>
              <a:gd name="connsiteY0" fmla="*/ 0 h 3328416"/>
              <a:gd name="connsiteX1" fmla="*/ 1243584 w 1299327"/>
              <a:gd name="connsiteY1" fmla="*/ 1377696 h 3328416"/>
              <a:gd name="connsiteX2" fmla="*/ 1085088 w 1299327"/>
              <a:gd name="connsiteY2" fmla="*/ 2731008 h 3328416"/>
              <a:gd name="connsiteX3" fmla="*/ 1097280 w 1299327"/>
              <a:gd name="connsiteY3" fmla="*/ 3328416 h 332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9327" h="3328416">
                <a:moveTo>
                  <a:pt x="0" y="0"/>
                </a:moveTo>
                <a:cubicBezTo>
                  <a:pt x="531368" y="461264"/>
                  <a:pt x="1062736" y="922528"/>
                  <a:pt x="1243584" y="1377696"/>
                </a:cubicBezTo>
                <a:cubicBezTo>
                  <a:pt x="1424432" y="1832864"/>
                  <a:pt x="1109472" y="2405888"/>
                  <a:pt x="1085088" y="2731008"/>
                </a:cubicBezTo>
                <a:cubicBezTo>
                  <a:pt x="1060704" y="3056128"/>
                  <a:pt x="1078992" y="3192272"/>
                  <a:pt x="1097280" y="3328416"/>
                </a:cubicBezTo>
              </a:path>
            </a:pathLst>
          </a:custGeom>
          <a:ln w="127000">
            <a:solidFill>
              <a:schemeClr val="accent3"/>
            </a:solidFill>
            <a:headEnd type="none" w="med" len="med"/>
            <a:tailEnd type="triangle" w="med" len="med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Cloud 35"/>
          <p:cNvSpPr/>
          <p:nvPr/>
        </p:nvSpPr>
        <p:spPr bwMode="auto">
          <a:xfrm>
            <a:off x="4572000" y="3755104"/>
            <a:ext cx="1524000" cy="762000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6731</a:t>
            </a:r>
            <a:endParaRPr lang="en-US" sz="2200" b="1" dirty="0">
              <a:latin typeface="+mj-lt"/>
            </a:endParaRPr>
          </a:p>
        </p:txBody>
      </p:sp>
      <p:sp>
        <p:nvSpPr>
          <p:cNvPr id="37" name="Cloud 36"/>
          <p:cNvSpPr/>
          <p:nvPr/>
        </p:nvSpPr>
        <p:spPr bwMode="auto">
          <a:xfrm>
            <a:off x="5985520" y="4971256"/>
            <a:ext cx="1524000" cy="762000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50197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450564" y="762000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Round 5</a:t>
            </a:r>
            <a:endParaRPr lang="en-CA" sz="2400" b="1" dirty="0">
              <a:latin typeface="+mj-lt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4983481" y="1022576"/>
            <a:ext cx="4008119" cy="4437888"/>
          </a:xfrm>
          <a:custGeom>
            <a:avLst/>
            <a:gdLst>
              <a:gd name="connsiteX0" fmla="*/ 0 w 4402947"/>
              <a:gd name="connsiteY0" fmla="*/ 0 h 4437888"/>
              <a:gd name="connsiteX1" fmla="*/ 4011168 w 4402947"/>
              <a:gd name="connsiteY1" fmla="*/ 1011936 h 4437888"/>
              <a:gd name="connsiteX2" fmla="*/ 4108704 w 4402947"/>
              <a:gd name="connsiteY2" fmla="*/ 3572256 h 4437888"/>
              <a:gd name="connsiteX3" fmla="*/ 2755392 w 4402947"/>
              <a:gd name="connsiteY3" fmla="*/ 4437888 h 443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2947" h="4437888">
                <a:moveTo>
                  <a:pt x="0" y="0"/>
                </a:moveTo>
                <a:cubicBezTo>
                  <a:pt x="1663192" y="208280"/>
                  <a:pt x="3326384" y="416560"/>
                  <a:pt x="4011168" y="1011936"/>
                </a:cubicBezTo>
                <a:cubicBezTo>
                  <a:pt x="4695952" y="1607312"/>
                  <a:pt x="4318000" y="3001264"/>
                  <a:pt x="4108704" y="3572256"/>
                </a:cubicBezTo>
                <a:cubicBezTo>
                  <a:pt x="3899408" y="4143248"/>
                  <a:pt x="3327400" y="4290568"/>
                  <a:pt x="2755392" y="4437888"/>
                </a:cubicBezTo>
              </a:path>
            </a:pathLst>
          </a:custGeom>
          <a:ln w="127000">
            <a:solidFill>
              <a:schemeClr val="accent3"/>
            </a:solidFill>
            <a:headEnd type="none" w="med" len="med"/>
            <a:tailEnd type="triangle" w="med" len="med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Smiley Face 39"/>
          <p:cNvSpPr/>
          <p:nvPr/>
        </p:nvSpPr>
        <p:spPr bwMode="auto">
          <a:xfrm>
            <a:off x="4419600" y="4332514"/>
            <a:ext cx="631136" cy="544286"/>
          </a:xfrm>
          <a:prstGeom prst="smileyFace">
            <a:avLst/>
          </a:prstGeom>
          <a:solidFill>
            <a:schemeClr val="bg1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Simulation</a:t>
            </a:r>
            <a:r>
              <a:rPr lang="en-US" sz="3200" dirty="0" smtClean="0"/>
              <a:t>: Market pressure drives deployment (2)</a:t>
            </a:r>
            <a:endParaRPr lang="en-CA" sz="3200" dirty="0"/>
          </a:p>
        </p:txBody>
      </p:sp>
      <p:sp>
        <p:nvSpPr>
          <p:cNvPr id="31" name="Rounded Rectangle 30"/>
          <p:cNvSpPr/>
          <p:nvPr/>
        </p:nvSpPr>
        <p:spPr bwMode="auto">
          <a:xfrm>
            <a:off x="3444767" y="3951519"/>
            <a:ext cx="974833" cy="620481"/>
          </a:xfrm>
          <a:prstGeom prst="roundRect">
            <a:avLst/>
          </a:prstGeom>
          <a:noFill/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+mj-lt"/>
              </a:rPr>
              <a:t>Stub</a:t>
            </a:r>
            <a:endParaRPr lang="en-US" sz="2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6324600" y="5638800"/>
            <a:ext cx="974833" cy="620481"/>
          </a:xfrm>
          <a:prstGeom prst="roundRect">
            <a:avLst/>
          </a:prstGeom>
          <a:noFill/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+mj-lt"/>
              </a:rPr>
              <a:t>Stub</a:t>
            </a:r>
            <a:endParaRPr lang="en-US" sz="2200" dirty="0">
              <a:solidFill>
                <a:srgbClr val="C0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730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22"/>
    </mc:Choice>
    <mc:Fallback xmlns="">
      <p:transition spd="slow" advTm="173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 animBg="1"/>
      <p:bldP spid="37" grpId="0" animBg="1"/>
      <p:bldP spid="38" grpId="0"/>
      <p:bldP spid="39" grpId="0" animBg="1"/>
      <p:bldP spid="4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958" y="0"/>
            <a:ext cx="9194958" cy="6858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Simulation</a:t>
            </a:r>
            <a:r>
              <a:rPr lang="en-US" sz="3200" dirty="0"/>
              <a:t>: Market pressure drives deployment </a:t>
            </a:r>
            <a:r>
              <a:rPr lang="en-US" sz="3200" dirty="0" smtClean="0"/>
              <a:t>(3)</a:t>
            </a:r>
            <a:endParaRPr lang="en-CA" sz="3200" dirty="0"/>
          </a:p>
        </p:txBody>
      </p:sp>
      <p:sp>
        <p:nvSpPr>
          <p:cNvPr id="5" name="Cloud 4"/>
          <p:cNvSpPr/>
          <p:nvPr/>
        </p:nvSpPr>
        <p:spPr bwMode="auto">
          <a:xfrm>
            <a:off x="3249960" y="838200"/>
            <a:ext cx="1524000" cy="762000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Sprint</a:t>
            </a:r>
            <a:endParaRPr lang="en-US" sz="2200" b="1" dirty="0">
              <a:latin typeface="+mj-lt"/>
            </a:endParaRPr>
          </a:p>
        </p:txBody>
      </p:sp>
      <p:sp>
        <p:nvSpPr>
          <p:cNvPr id="6" name="Cloud 5"/>
          <p:cNvSpPr/>
          <p:nvPr/>
        </p:nvSpPr>
        <p:spPr bwMode="auto">
          <a:xfrm>
            <a:off x="4546104" y="2164432"/>
            <a:ext cx="1524000" cy="762000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8359</a:t>
            </a:r>
            <a:endParaRPr lang="en-US" sz="2200" b="1" dirty="0">
              <a:latin typeface="+mj-lt"/>
            </a:endParaRPr>
          </a:p>
        </p:txBody>
      </p:sp>
      <p:cxnSp>
        <p:nvCxnSpPr>
          <p:cNvPr id="9" name="Straight Arrow Connector 8"/>
          <p:cNvCxnSpPr>
            <a:stCxn id="15" idx="3"/>
            <a:endCxn id="5" idx="0"/>
          </p:cNvCxnSpPr>
          <p:nvPr/>
        </p:nvCxnSpPr>
        <p:spPr>
          <a:xfrm flipH="1" flipV="1">
            <a:off x="4772690" y="1219200"/>
            <a:ext cx="3152110" cy="876477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  <a:endCxn id="5" idx="0"/>
          </p:cNvCxnSpPr>
          <p:nvPr/>
        </p:nvCxnSpPr>
        <p:spPr>
          <a:xfrm flipH="1" flipV="1">
            <a:off x="4772690" y="1219200"/>
            <a:ext cx="535414" cy="988800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0" idx="3"/>
            <a:endCxn id="6" idx="1"/>
          </p:cNvCxnSpPr>
          <p:nvPr/>
        </p:nvCxnSpPr>
        <p:spPr>
          <a:xfrm flipH="1" flipV="1">
            <a:off x="5308104" y="2925621"/>
            <a:ext cx="25896" cy="886771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6" idx="3"/>
            <a:endCxn id="15" idx="1"/>
          </p:cNvCxnSpPr>
          <p:nvPr/>
        </p:nvCxnSpPr>
        <p:spPr>
          <a:xfrm flipV="1">
            <a:off x="7924800" y="2813298"/>
            <a:ext cx="0" cy="1113766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loud 14"/>
          <p:cNvSpPr/>
          <p:nvPr/>
        </p:nvSpPr>
        <p:spPr bwMode="auto">
          <a:xfrm>
            <a:off x="7162800" y="2052109"/>
            <a:ext cx="1524000" cy="7620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8342</a:t>
            </a:r>
            <a:endParaRPr lang="en-US" sz="2200" b="1" dirty="0">
              <a:latin typeface="+mj-lt"/>
            </a:endParaRPr>
          </a:p>
        </p:txBody>
      </p:sp>
      <p:sp>
        <p:nvSpPr>
          <p:cNvPr id="16" name="Cloud 15"/>
          <p:cNvSpPr/>
          <p:nvPr/>
        </p:nvSpPr>
        <p:spPr bwMode="auto">
          <a:xfrm>
            <a:off x="7162800" y="3883496"/>
            <a:ext cx="1524000" cy="7620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30733</a:t>
            </a:r>
            <a:endParaRPr lang="en-US" sz="2200" b="1" dirty="0">
              <a:latin typeface="+mj-lt"/>
            </a:endParaRPr>
          </a:p>
        </p:txBody>
      </p:sp>
      <p:sp>
        <p:nvSpPr>
          <p:cNvPr id="20" name="Cloud 19"/>
          <p:cNvSpPr/>
          <p:nvPr/>
        </p:nvSpPr>
        <p:spPr bwMode="auto">
          <a:xfrm>
            <a:off x="4572000" y="3768824"/>
            <a:ext cx="1524000" cy="76200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6731</a:t>
            </a:r>
            <a:endParaRPr lang="en-US" sz="2200" b="1" dirty="0">
              <a:latin typeface="+mj-lt"/>
            </a:endParaRPr>
          </a:p>
        </p:txBody>
      </p:sp>
      <p:sp>
        <p:nvSpPr>
          <p:cNvPr id="24" name="Cloud 23"/>
          <p:cNvSpPr/>
          <p:nvPr/>
        </p:nvSpPr>
        <p:spPr bwMode="auto">
          <a:xfrm>
            <a:off x="6019800" y="4988024"/>
            <a:ext cx="1524000" cy="76200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50197</a:t>
            </a:r>
          </a:p>
        </p:txBody>
      </p:sp>
      <p:cxnSp>
        <p:nvCxnSpPr>
          <p:cNvPr id="25" name="Straight Arrow Connector 24"/>
          <p:cNvCxnSpPr>
            <a:stCxn id="24" idx="0"/>
            <a:endCxn id="16" idx="1"/>
          </p:cNvCxnSpPr>
          <p:nvPr/>
        </p:nvCxnSpPr>
        <p:spPr>
          <a:xfrm flipV="1">
            <a:off x="7542530" y="4644685"/>
            <a:ext cx="382270" cy="724339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2"/>
            <a:endCxn id="20" idx="1"/>
          </p:cNvCxnSpPr>
          <p:nvPr/>
        </p:nvCxnSpPr>
        <p:spPr>
          <a:xfrm flipH="1" flipV="1">
            <a:off x="5334000" y="4530013"/>
            <a:ext cx="690527" cy="839011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5" idx="2"/>
          </p:cNvCxnSpPr>
          <p:nvPr/>
        </p:nvCxnSpPr>
        <p:spPr>
          <a:xfrm flipV="1">
            <a:off x="2539999" y="1219200"/>
            <a:ext cx="714688" cy="916792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6" idx="1"/>
          </p:cNvCxnSpPr>
          <p:nvPr/>
        </p:nvCxnSpPr>
        <p:spPr>
          <a:xfrm flipV="1">
            <a:off x="4628674" y="2925621"/>
            <a:ext cx="679430" cy="718502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30" idx="1"/>
          </p:cNvCxnSpPr>
          <p:nvPr/>
        </p:nvCxnSpPr>
        <p:spPr>
          <a:xfrm flipH="1" flipV="1">
            <a:off x="2539999" y="2853613"/>
            <a:ext cx="570672" cy="790511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loud 29"/>
          <p:cNvSpPr/>
          <p:nvPr/>
        </p:nvSpPr>
        <p:spPr bwMode="auto">
          <a:xfrm>
            <a:off x="1777999" y="2092424"/>
            <a:ext cx="1524000" cy="762000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13789</a:t>
            </a:r>
            <a:endParaRPr lang="en-US" sz="2200" b="1" dirty="0">
              <a:latin typeface="+mj-lt"/>
            </a:endParaRPr>
          </a:p>
        </p:txBody>
      </p:sp>
      <p:sp>
        <p:nvSpPr>
          <p:cNvPr id="32" name="Cloud 31"/>
          <p:cNvSpPr/>
          <p:nvPr/>
        </p:nvSpPr>
        <p:spPr bwMode="auto">
          <a:xfrm>
            <a:off x="3105944" y="3263122"/>
            <a:ext cx="1524000" cy="762000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18608</a:t>
            </a:r>
            <a:endParaRPr lang="en-US" sz="2200" b="1" dirty="0">
              <a:latin typeface="+mj-lt"/>
            </a:endParaRPr>
          </a:p>
        </p:txBody>
      </p:sp>
      <p:sp>
        <p:nvSpPr>
          <p:cNvPr id="36" name="Cloud 35"/>
          <p:cNvSpPr/>
          <p:nvPr/>
        </p:nvSpPr>
        <p:spPr bwMode="auto">
          <a:xfrm>
            <a:off x="4546104" y="3789040"/>
            <a:ext cx="1524000" cy="762000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6731</a:t>
            </a:r>
            <a:endParaRPr lang="en-US" sz="2200" b="1" dirty="0">
              <a:latin typeface="+mj-lt"/>
            </a:endParaRPr>
          </a:p>
        </p:txBody>
      </p:sp>
      <p:sp>
        <p:nvSpPr>
          <p:cNvPr id="37" name="Cloud 36"/>
          <p:cNvSpPr/>
          <p:nvPr/>
        </p:nvSpPr>
        <p:spPr bwMode="auto">
          <a:xfrm>
            <a:off x="6019800" y="5005192"/>
            <a:ext cx="1524000" cy="762000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50197</a:t>
            </a:r>
          </a:p>
        </p:txBody>
      </p:sp>
      <p:cxnSp>
        <p:nvCxnSpPr>
          <p:cNvPr id="26" name="Straight Arrow Connector 25"/>
          <p:cNvCxnSpPr>
            <a:stCxn id="31" idx="3"/>
            <a:endCxn id="5" idx="2"/>
          </p:cNvCxnSpPr>
          <p:nvPr/>
        </p:nvCxnSpPr>
        <p:spPr>
          <a:xfrm flipV="1">
            <a:off x="940727" y="1219200"/>
            <a:ext cx="2313960" cy="576968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loud 30"/>
          <p:cNvSpPr/>
          <p:nvPr/>
        </p:nvSpPr>
        <p:spPr bwMode="auto">
          <a:xfrm>
            <a:off x="178727" y="1752600"/>
            <a:ext cx="1524000" cy="7620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8342</a:t>
            </a:r>
            <a:endParaRPr lang="en-US" sz="2200" b="1" dirty="0">
              <a:latin typeface="+mj-lt"/>
            </a:endParaRPr>
          </a:p>
        </p:txBody>
      </p:sp>
      <p:sp>
        <p:nvSpPr>
          <p:cNvPr id="33" name="Cloud 32"/>
          <p:cNvSpPr/>
          <p:nvPr/>
        </p:nvSpPr>
        <p:spPr bwMode="auto">
          <a:xfrm>
            <a:off x="2819400" y="5029200"/>
            <a:ext cx="1524000" cy="7620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41209</a:t>
            </a:r>
          </a:p>
        </p:txBody>
      </p:sp>
      <p:sp>
        <p:nvSpPr>
          <p:cNvPr id="40" name="Cloud 39"/>
          <p:cNvSpPr/>
          <p:nvPr/>
        </p:nvSpPr>
        <p:spPr bwMode="auto">
          <a:xfrm>
            <a:off x="164232" y="3352800"/>
            <a:ext cx="1524000" cy="7620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9002</a:t>
            </a:r>
            <a:endParaRPr lang="en-US" sz="2200" b="1" dirty="0">
              <a:latin typeface="+mj-lt"/>
            </a:endParaRPr>
          </a:p>
        </p:txBody>
      </p:sp>
      <p:sp>
        <p:nvSpPr>
          <p:cNvPr id="41" name="Cloud 40"/>
          <p:cNvSpPr/>
          <p:nvPr/>
        </p:nvSpPr>
        <p:spPr bwMode="auto">
          <a:xfrm>
            <a:off x="152400" y="5039816"/>
            <a:ext cx="1524000" cy="7620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43975</a:t>
            </a:r>
            <a:endParaRPr lang="en-US" sz="2200" b="1" dirty="0">
              <a:latin typeface="+mj-lt"/>
            </a:endParaRPr>
          </a:p>
        </p:txBody>
      </p:sp>
      <p:cxnSp>
        <p:nvCxnSpPr>
          <p:cNvPr id="42" name="Straight Arrow Connector 41"/>
          <p:cNvCxnSpPr>
            <a:stCxn id="40" idx="3"/>
            <a:endCxn id="31" idx="1"/>
          </p:cNvCxnSpPr>
          <p:nvPr/>
        </p:nvCxnSpPr>
        <p:spPr>
          <a:xfrm flipV="1">
            <a:off x="926232" y="2513789"/>
            <a:ext cx="14495" cy="882579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41" idx="3"/>
            <a:endCxn id="40" idx="1"/>
          </p:cNvCxnSpPr>
          <p:nvPr/>
        </p:nvCxnSpPr>
        <p:spPr>
          <a:xfrm flipV="1">
            <a:off x="914400" y="4113989"/>
            <a:ext cx="11832" cy="969395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loud 43"/>
          <p:cNvSpPr/>
          <p:nvPr/>
        </p:nvSpPr>
        <p:spPr bwMode="auto">
          <a:xfrm>
            <a:off x="1460376" y="5861992"/>
            <a:ext cx="1524000" cy="7620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39575</a:t>
            </a:r>
            <a:endParaRPr lang="en-US" sz="2200" b="1" dirty="0">
              <a:latin typeface="+mj-lt"/>
            </a:endParaRPr>
          </a:p>
        </p:txBody>
      </p:sp>
      <p:cxnSp>
        <p:nvCxnSpPr>
          <p:cNvPr id="45" name="Straight Arrow Connector 44"/>
          <p:cNvCxnSpPr>
            <a:stCxn id="44" idx="2"/>
            <a:endCxn id="41" idx="1"/>
          </p:cNvCxnSpPr>
          <p:nvPr/>
        </p:nvCxnSpPr>
        <p:spPr>
          <a:xfrm flipH="1" flipV="1">
            <a:off x="914400" y="5801005"/>
            <a:ext cx="550703" cy="441987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4" idx="0"/>
            <a:endCxn id="33" idx="1"/>
          </p:cNvCxnSpPr>
          <p:nvPr/>
        </p:nvCxnSpPr>
        <p:spPr>
          <a:xfrm flipV="1">
            <a:off x="2983106" y="5790389"/>
            <a:ext cx="598294" cy="452603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3" idx="0"/>
            <a:endCxn id="36" idx="1"/>
          </p:cNvCxnSpPr>
          <p:nvPr/>
        </p:nvCxnSpPr>
        <p:spPr>
          <a:xfrm flipV="1">
            <a:off x="4342130" y="4550229"/>
            <a:ext cx="965974" cy="859971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469672" y="757535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Round 6</a:t>
            </a:r>
            <a:endParaRPr lang="en-CA" sz="2400" b="1" dirty="0">
              <a:latin typeface="+mj-lt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-50958" y="999744"/>
            <a:ext cx="3086766" cy="5498592"/>
          </a:xfrm>
          <a:custGeom>
            <a:avLst/>
            <a:gdLst>
              <a:gd name="connsiteX0" fmla="*/ 3086766 w 3086766"/>
              <a:gd name="connsiteY0" fmla="*/ 0 h 5498592"/>
              <a:gd name="connsiteX1" fmla="*/ 233838 w 3086766"/>
              <a:gd name="connsiteY1" fmla="*/ 719328 h 5498592"/>
              <a:gd name="connsiteX2" fmla="*/ 160686 w 3086766"/>
              <a:gd name="connsiteY2" fmla="*/ 2877312 h 5498592"/>
              <a:gd name="connsiteX3" fmla="*/ 148494 w 3086766"/>
              <a:gd name="connsiteY3" fmla="*/ 4645152 h 5498592"/>
              <a:gd name="connsiteX4" fmla="*/ 1343310 w 3086766"/>
              <a:gd name="connsiteY4" fmla="*/ 5498592 h 549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6766" h="5498592">
                <a:moveTo>
                  <a:pt x="3086766" y="0"/>
                </a:moveTo>
                <a:cubicBezTo>
                  <a:pt x="1904142" y="119888"/>
                  <a:pt x="721518" y="239776"/>
                  <a:pt x="233838" y="719328"/>
                </a:cubicBezTo>
                <a:cubicBezTo>
                  <a:pt x="-253842" y="1198880"/>
                  <a:pt x="174910" y="2223008"/>
                  <a:pt x="160686" y="2877312"/>
                </a:cubicBezTo>
                <a:cubicBezTo>
                  <a:pt x="146462" y="3531616"/>
                  <a:pt x="-48610" y="4208272"/>
                  <a:pt x="148494" y="4645152"/>
                </a:cubicBezTo>
                <a:cubicBezTo>
                  <a:pt x="345598" y="5082032"/>
                  <a:pt x="844454" y="5290312"/>
                  <a:pt x="1343310" y="5498592"/>
                </a:cubicBezTo>
              </a:path>
            </a:pathLst>
          </a:custGeom>
          <a:ln w="127000">
            <a:solidFill>
              <a:schemeClr val="accent3"/>
            </a:solidFill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Cloud 48"/>
          <p:cNvSpPr/>
          <p:nvPr/>
        </p:nvSpPr>
        <p:spPr bwMode="auto">
          <a:xfrm>
            <a:off x="2819400" y="5013176"/>
            <a:ext cx="1524000" cy="762000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41209</a:t>
            </a:r>
          </a:p>
        </p:txBody>
      </p:sp>
      <p:sp>
        <p:nvSpPr>
          <p:cNvPr id="50" name="Cloud 49"/>
          <p:cNvSpPr/>
          <p:nvPr/>
        </p:nvSpPr>
        <p:spPr bwMode="auto">
          <a:xfrm>
            <a:off x="1447800" y="5851376"/>
            <a:ext cx="1524000" cy="762000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39575</a:t>
            </a:r>
            <a:endParaRPr lang="en-US" sz="2200" b="1" dirty="0"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67600" y="762000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Round 7</a:t>
            </a:r>
            <a:endParaRPr lang="en-CA" sz="2400" b="1" dirty="0">
              <a:latin typeface="+mj-lt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670048" y="1621536"/>
            <a:ext cx="2321917" cy="4413504"/>
          </a:xfrm>
          <a:custGeom>
            <a:avLst/>
            <a:gdLst>
              <a:gd name="connsiteX0" fmla="*/ 1901952 w 2321917"/>
              <a:gd name="connsiteY0" fmla="*/ 0 h 4413504"/>
              <a:gd name="connsiteX1" fmla="*/ 2267712 w 2321917"/>
              <a:gd name="connsiteY1" fmla="*/ 1048512 h 4413504"/>
              <a:gd name="connsiteX2" fmla="*/ 2145792 w 2321917"/>
              <a:gd name="connsiteY2" fmla="*/ 2426208 h 4413504"/>
              <a:gd name="connsiteX3" fmla="*/ 670560 w 2321917"/>
              <a:gd name="connsiteY3" fmla="*/ 3657600 h 4413504"/>
              <a:gd name="connsiteX4" fmla="*/ 0 w 2321917"/>
              <a:gd name="connsiteY4" fmla="*/ 4413504 h 441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1917" h="4413504">
                <a:moveTo>
                  <a:pt x="1901952" y="0"/>
                </a:moveTo>
                <a:cubicBezTo>
                  <a:pt x="2064512" y="322072"/>
                  <a:pt x="2227072" y="644144"/>
                  <a:pt x="2267712" y="1048512"/>
                </a:cubicBezTo>
                <a:cubicBezTo>
                  <a:pt x="2308352" y="1452880"/>
                  <a:pt x="2411984" y="1991360"/>
                  <a:pt x="2145792" y="2426208"/>
                </a:cubicBezTo>
                <a:cubicBezTo>
                  <a:pt x="1879600" y="2861056"/>
                  <a:pt x="1028192" y="3326384"/>
                  <a:pt x="670560" y="3657600"/>
                </a:cubicBezTo>
                <a:cubicBezTo>
                  <a:pt x="312928" y="3988816"/>
                  <a:pt x="156464" y="4201160"/>
                  <a:pt x="0" y="4413504"/>
                </a:cubicBezTo>
              </a:path>
            </a:pathLst>
          </a:custGeom>
          <a:ln w="127000">
            <a:solidFill>
              <a:schemeClr val="accent3"/>
            </a:solidFill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Smiley Face 51"/>
          <p:cNvSpPr/>
          <p:nvPr/>
        </p:nvSpPr>
        <p:spPr bwMode="auto">
          <a:xfrm>
            <a:off x="3810000" y="5475514"/>
            <a:ext cx="631136" cy="544286"/>
          </a:xfrm>
          <a:prstGeom prst="smileyFace">
            <a:avLst/>
          </a:prstGeom>
          <a:solidFill>
            <a:schemeClr val="bg1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3444767" y="3951519"/>
            <a:ext cx="974833" cy="620481"/>
          </a:xfrm>
          <a:prstGeom prst="roundRect">
            <a:avLst/>
          </a:prstGeom>
          <a:noFill/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+mj-lt"/>
              </a:rPr>
              <a:t>Stub</a:t>
            </a:r>
            <a:endParaRPr lang="en-US" sz="2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6324600" y="5638800"/>
            <a:ext cx="974833" cy="620481"/>
          </a:xfrm>
          <a:prstGeom prst="roundRect">
            <a:avLst/>
          </a:prstGeom>
          <a:noFill/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+mj-lt"/>
              </a:rPr>
              <a:t>Stub</a:t>
            </a:r>
            <a:endParaRPr lang="en-US" sz="2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1768367" y="5334000"/>
            <a:ext cx="974833" cy="620481"/>
          </a:xfrm>
          <a:prstGeom prst="roundRect">
            <a:avLst/>
          </a:prstGeom>
          <a:noFill/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+mj-lt"/>
              </a:rPr>
              <a:t>Stub</a:t>
            </a:r>
            <a:endParaRPr lang="en-US" sz="2200" dirty="0">
              <a:solidFill>
                <a:srgbClr val="C0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805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64"/>
    </mc:Choice>
    <mc:Fallback xmlns="">
      <p:transition spd="slow" advTm="235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12" grpId="0" animBg="1"/>
      <p:bldP spid="49" grpId="0" animBg="1"/>
      <p:bldP spid="50" grpId="0" animBg="1"/>
      <p:bldP spid="51" grpId="0"/>
      <p:bldP spid="13" grpId="0" animBg="1"/>
      <p:bldP spid="5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958" y="0"/>
            <a:ext cx="9194958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Changes in Utility as Deployment Progresses (1)</a:t>
            </a:r>
            <a:endParaRPr lang="en-CA" sz="3600" dirty="0"/>
          </a:p>
        </p:txBody>
      </p:sp>
      <p:sp>
        <p:nvSpPr>
          <p:cNvPr id="5" name="Cloud 4"/>
          <p:cNvSpPr/>
          <p:nvPr/>
        </p:nvSpPr>
        <p:spPr bwMode="auto">
          <a:xfrm>
            <a:off x="3249960" y="838200"/>
            <a:ext cx="1524000" cy="762000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Sprint</a:t>
            </a:r>
            <a:endParaRPr lang="en-US" sz="2200" b="1" dirty="0">
              <a:latin typeface="+mj-lt"/>
            </a:endParaRPr>
          </a:p>
        </p:txBody>
      </p:sp>
      <p:sp>
        <p:nvSpPr>
          <p:cNvPr id="6" name="Cloud 5"/>
          <p:cNvSpPr/>
          <p:nvPr/>
        </p:nvSpPr>
        <p:spPr bwMode="auto">
          <a:xfrm>
            <a:off x="4546104" y="2164432"/>
            <a:ext cx="1524000" cy="762000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8359</a:t>
            </a:r>
            <a:endParaRPr lang="en-US" sz="2200" b="1" dirty="0">
              <a:latin typeface="+mj-lt"/>
            </a:endParaRPr>
          </a:p>
        </p:txBody>
      </p:sp>
      <p:cxnSp>
        <p:nvCxnSpPr>
          <p:cNvPr id="9" name="Straight Arrow Connector 8"/>
          <p:cNvCxnSpPr>
            <a:stCxn id="15" idx="3"/>
            <a:endCxn id="5" idx="0"/>
          </p:cNvCxnSpPr>
          <p:nvPr/>
        </p:nvCxnSpPr>
        <p:spPr>
          <a:xfrm flipH="1" flipV="1">
            <a:off x="4772690" y="1219200"/>
            <a:ext cx="3152110" cy="876477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  <a:endCxn id="5" idx="0"/>
          </p:cNvCxnSpPr>
          <p:nvPr/>
        </p:nvCxnSpPr>
        <p:spPr>
          <a:xfrm flipH="1" flipV="1">
            <a:off x="4772690" y="1219200"/>
            <a:ext cx="535414" cy="98880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0" idx="3"/>
            <a:endCxn id="6" idx="1"/>
          </p:cNvCxnSpPr>
          <p:nvPr/>
        </p:nvCxnSpPr>
        <p:spPr>
          <a:xfrm flipH="1" flipV="1">
            <a:off x="5308104" y="2925621"/>
            <a:ext cx="25896" cy="886771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6" idx="3"/>
            <a:endCxn id="15" idx="1"/>
          </p:cNvCxnSpPr>
          <p:nvPr/>
        </p:nvCxnSpPr>
        <p:spPr>
          <a:xfrm flipV="1">
            <a:off x="7924800" y="2813298"/>
            <a:ext cx="0" cy="1113766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loud 14"/>
          <p:cNvSpPr/>
          <p:nvPr/>
        </p:nvSpPr>
        <p:spPr bwMode="auto">
          <a:xfrm>
            <a:off x="7162800" y="2052109"/>
            <a:ext cx="1524000" cy="7620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8342</a:t>
            </a:r>
            <a:endParaRPr lang="en-US" sz="2200" b="1" dirty="0">
              <a:latin typeface="+mj-lt"/>
            </a:endParaRPr>
          </a:p>
        </p:txBody>
      </p:sp>
      <p:sp>
        <p:nvSpPr>
          <p:cNvPr id="16" name="Cloud 15"/>
          <p:cNvSpPr/>
          <p:nvPr/>
        </p:nvSpPr>
        <p:spPr bwMode="auto">
          <a:xfrm>
            <a:off x="7162800" y="3883496"/>
            <a:ext cx="1524000" cy="7620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30733</a:t>
            </a:r>
            <a:endParaRPr lang="en-US" sz="2200" b="1" dirty="0">
              <a:latin typeface="+mj-lt"/>
            </a:endParaRPr>
          </a:p>
        </p:txBody>
      </p:sp>
      <p:sp>
        <p:nvSpPr>
          <p:cNvPr id="20" name="Cloud 19"/>
          <p:cNvSpPr/>
          <p:nvPr/>
        </p:nvSpPr>
        <p:spPr bwMode="auto">
          <a:xfrm>
            <a:off x="4572000" y="3768824"/>
            <a:ext cx="1524000" cy="762000"/>
          </a:xfrm>
          <a:prstGeom prst="cloud">
            <a:avLst/>
          </a:prstGeom>
          <a:solidFill>
            <a:srgbClr val="CC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6731</a:t>
            </a:r>
            <a:endParaRPr lang="en-US" sz="2200" b="1" dirty="0">
              <a:latin typeface="+mj-lt"/>
            </a:endParaRPr>
          </a:p>
        </p:txBody>
      </p:sp>
      <p:sp>
        <p:nvSpPr>
          <p:cNvPr id="24" name="Cloud 23"/>
          <p:cNvSpPr/>
          <p:nvPr/>
        </p:nvSpPr>
        <p:spPr bwMode="auto">
          <a:xfrm>
            <a:off x="6019800" y="4988024"/>
            <a:ext cx="1524000" cy="762000"/>
          </a:xfrm>
          <a:prstGeom prst="cloud">
            <a:avLst/>
          </a:prstGeom>
          <a:solidFill>
            <a:srgbClr val="CC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50197</a:t>
            </a:r>
          </a:p>
        </p:txBody>
      </p:sp>
      <p:cxnSp>
        <p:nvCxnSpPr>
          <p:cNvPr id="25" name="Straight Arrow Connector 24"/>
          <p:cNvCxnSpPr>
            <a:stCxn id="24" idx="0"/>
            <a:endCxn id="16" idx="1"/>
          </p:cNvCxnSpPr>
          <p:nvPr/>
        </p:nvCxnSpPr>
        <p:spPr>
          <a:xfrm flipV="1">
            <a:off x="7542530" y="4644685"/>
            <a:ext cx="382270" cy="724339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2"/>
            <a:endCxn id="20" idx="1"/>
          </p:cNvCxnSpPr>
          <p:nvPr/>
        </p:nvCxnSpPr>
        <p:spPr>
          <a:xfrm flipH="1" flipV="1">
            <a:off x="5334000" y="4530013"/>
            <a:ext cx="690527" cy="839011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loud 35"/>
          <p:cNvSpPr/>
          <p:nvPr/>
        </p:nvSpPr>
        <p:spPr bwMode="auto">
          <a:xfrm>
            <a:off x="4546104" y="3768824"/>
            <a:ext cx="1524000" cy="762000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6731</a:t>
            </a:r>
            <a:endParaRPr lang="en-US" sz="2200" b="1" dirty="0">
              <a:latin typeface="+mj-lt"/>
            </a:endParaRPr>
          </a:p>
        </p:txBody>
      </p:sp>
      <p:sp>
        <p:nvSpPr>
          <p:cNvPr id="37" name="Cloud 36"/>
          <p:cNvSpPr/>
          <p:nvPr/>
        </p:nvSpPr>
        <p:spPr bwMode="auto">
          <a:xfrm>
            <a:off x="6019800" y="4984976"/>
            <a:ext cx="1524000" cy="762000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50197</a:t>
            </a:r>
          </a:p>
        </p:txBody>
      </p:sp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685800" y="5486400"/>
            <a:ext cx="7696200" cy="1219200"/>
          </a:xfrm>
        </p:spPr>
        <p:txBody>
          <a:bodyPr/>
          <a:lstStyle/>
          <a:p>
            <a:pPr marL="55562" lvl="1" indent="0" algn="ctr">
              <a:buNone/>
            </a:pPr>
            <a:endParaRPr lang="en-US" sz="2400" b="1" dirty="0" smtClean="0">
              <a:solidFill>
                <a:srgbClr val="008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dirty="0" smtClean="0">
                <a:latin typeface="+mj-lt"/>
              </a:rPr>
              <a:t>Let’s zoom in on utility of each of these three ISPs…</a:t>
            </a:r>
            <a:endParaRPr lang="en-CA" dirty="0"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4267200" y="2052109"/>
            <a:ext cx="2209800" cy="1148291"/>
          </a:xfrm>
          <a:prstGeom prst="round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6781800" y="1905000"/>
            <a:ext cx="2209800" cy="1148291"/>
          </a:xfrm>
          <a:prstGeom prst="round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4267200" y="3657600"/>
            <a:ext cx="2209800" cy="1148291"/>
          </a:xfrm>
          <a:prstGeom prst="round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76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20" grpId="0" animBg="1"/>
      <p:bldP spid="24" grpId="0" animBg="1"/>
      <p:bldP spid="37" grpId="0" animBg="1"/>
      <p:bldP spid="53" grpId="0" build="p"/>
      <p:bldP spid="4" grpId="0" animBg="1"/>
      <p:bldP spid="26" grpId="0" animBg="1"/>
      <p:bldP spid="3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876800" y="6197025"/>
            <a:ext cx="973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</a:rPr>
              <a:t>round</a:t>
            </a:r>
            <a:endParaRPr lang="en-US" sz="2400" dirty="0">
              <a:latin typeface="+mj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7150"/>
            <a:ext cx="9768172" cy="85471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Changes in Utility as Deployment Progresses (2)</a:t>
            </a:r>
            <a:endParaRPr lang="en-CA" sz="3600" dirty="0"/>
          </a:p>
        </p:txBody>
      </p:sp>
      <p:sp>
        <p:nvSpPr>
          <p:cNvPr id="3" name="Rectangle 2"/>
          <p:cNvSpPr/>
          <p:nvPr/>
        </p:nvSpPr>
        <p:spPr>
          <a:xfrm>
            <a:off x="5076056" y="3212976"/>
            <a:ext cx="2808312" cy="86409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ASes</a:t>
            </a:r>
            <a:r>
              <a:rPr lang="en-US" sz="2000" dirty="0" smtClean="0"/>
              <a:t> that deploy see initial gains</a:t>
            </a:r>
            <a:endParaRPr lang="en-CA" sz="2000" dirty="0"/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 flipV="1">
            <a:off x="3521478" y="2209800"/>
            <a:ext cx="1554578" cy="1435224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38200" y="5877272"/>
            <a:ext cx="2808312" cy="86409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But return to approx.</a:t>
            </a:r>
          </a:p>
          <a:p>
            <a:pPr algn="ctr"/>
            <a:r>
              <a:rPr lang="en-US" sz="2000" dirty="0" smtClean="0"/>
              <a:t>their original utility </a:t>
            </a:r>
            <a:endParaRPr lang="en-CA" sz="2000" dirty="0"/>
          </a:p>
        </p:txBody>
      </p:sp>
      <p:cxnSp>
        <p:nvCxnSpPr>
          <p:cNvPr id="7" name="Straight Arrow Connector 6"/>
          <p:cNvCxnSpPr>
            <a:stCxn id="6" idx="0"/>
          </p:cNvCxnSpPr>
          <p:nvPr/>
        </p:nvCxnSpPr>
        <p:spPr>
          <a:xfrm flipV="1">
            <a:off x="2242356" y="4437112"/>
            <a:ext cx="3472644" cy="144016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638800" y="5993904"/>
            <a:ext cx="3113472" cy="86409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ASes</a:t>
            </a:r>
            <a:r>
              <a:rPr lang="en-US" sz="2000" dirty="0" smtClean="0"/>
              <a:t> that do not deploy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cannot gain traffic</a:t>
            </a:r>
            <a:endPara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>
          <a:xfrm flipH="1" flipV="1">
            <a:off x="6324600" y="5257800"/>
            <a:ext cx="870936" cy="736104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84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sz="3600" dirty="0"/>
              <a:t>Tiebreak Sets: The Source of </a:t>
            </a:r>
            <a:r>
              <a:rPr lang="en-US" sz="3600" dirty="0" smtClean="0"/>
              <a:t>Competition (1)</a:t>
            </a:r>
            <a:endParaRPr lang="en-CA" sz="3600" dirty="0"/>
          </a:p>
        </p:txBody>
      </p:sp>
      <p:sp>
        <p:nvSpPr>
          <p:cNvPr id="4" name="Cloud 3"/>
          <p:cNvSpPr/>
          <p:nvPr/>
        </p:nvSpPr>
        <p:spPr bwMode="auto">
          <a:xfrm>
            <a:off x="2337295" y="2092424"/>
            <a:ext cx="1524000" cy="7620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13789</a:t>
            </a:r>
            <a:endParaRPr lang="en-US" sz="2200" b="1" dirty="0">
              <a:latin typeface="+mj-lt"/>
            </a:endParaRPr>
          </a:p>
        </p:txBody>
      </p:sp>
      <p:sp>
        <p:nvSpPr>
          <p:cNvPr id="5" name="Cloud 4"/>
          <p:cNvSpPr/>
          <p:nvPr/>
        </p:nvSpPr>
        <p:spPr bwMode="auto">
          <a:xfrm>
            <a:off x="3809256" y="838200"/>
            <a:ext cx="1524000" cy="762000"/>
          </a:xfrm>
          <a:prstGeom prst="cloud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Sprint</a:t>
            </a:r>
            <a:endParaRPr lang="en-US" sz="2200" b="1" dirty="0">
              <a:latin typeface="+mj-lt"/>
            </a:endParaRPr>
          </a:p>
        </p:txBody>
      </p:sp>
      <p:sp>
        <p:nvSpPr>
          <p:cNvPr id="6" name="Cloud 5"/>
          <p:cNvSpPr/>
          <p:nvPr/>
        </p:nvSpPr>
        <p:spPr bwMode="auto">
          <a:xfrm>
            <a:off x="5105400" y="2164432"/>
            <a:ext cx="1524000" cy="7620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8359</a:t>
            </a:r>
            <a:endParaRPr lang="en-US" sz="2200" b="1" dirty="0">
              <a:latin typeface="+mj-lt"/>
            </a:endParaRPr>
          </a:p>
        </p:txBody>
      </p:sp>
      <p:sp>
        <p:nvSpPr>
          <p:cNvPr id="7" name="Cloud 6"/>
          <p:cNvSpPr/>
          <p:nvPr/>
        </p:nvSpPr>
        <p:spPr bwMode="auto">
          <a:xfrm>
            <a:off x="3665240" y="3263122"/>
            <a:ext cx="1524000" cy="7620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18608</a:t>
            </a:r>
            <a:endParaRPr lang="en-US" sz="2200" b="1" dirty="0">
              <a:latin typeface="+mj-lt"/>
            </a:endParaRPr>
          </a:p>
        </p:txBody>
      </p:sp>
      <p:cxnSp>
        <p:nvCxnSpPr>
          <p:cNvPr id="9" name="Straight Arrow Connector 8"/>
          <p:cNvCxnSpPr>
            <a:stCxn id="4" idx="3"/>
            <a:endCxn id="5" idx="2"/>
          </p:cNvCxnSpPr>
          <p:nvPr/>
        </p:nvCxnSpPr>
        <p:spPr>
          <a:xfrm flipV="1">
            <a:off x="3099295" y="1219200"/>
            <a:ext cx="714688" cy="916792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  <a:endCxn id="5" idx="0"/>
          </p:cNvCxnSpPr>
          <p:nvPr/>
        </p:nvCxnSpPr>
        <p:spPr>
          <a:xfrm flipH="1" flipV="1">
            <a:off x="5331986" y="1219200"/>
            <a:ext cx="535414" cy="98880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0"/>
            <a:endCxn id="6" idx="1"/>
          </p:cNvCxnSpPr>
          <p:nvPr/>
        </p:nvCxnSpPr>
        <p:spPr>
          <a:xfrm flipV="1">
            <a:off x="5187970" y="2925621"/>
            <a:ext cx="679430" cy="718501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  <a:endCxn id="4" idx="1"/>
          </p:cNvCxnSpPr>
          <p:nvPr/>
        </p:nvCxnSpPr>
        <p:spPr>
          <a:xfrm flipH="1" flipV="1">
            <a:off x="3099295" y="2853613"/>
            <a:ext cx="570672" cy="790509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301785" y="4495800"/>
            <a:ext cx="8458200" cy="22098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accent4"/>
                </a:solidFill>
              </a:rPr>
              <a:t>Sprint</a:t>
            </a:r>
            <a:r>
              <a:rPr lang="en-US" dirty="0" smtClean="0"/>
              <a:t>’s tiebreak set to destination </a:t>
            </a:r>
            <a:r>
              <a:rPr lang="en-US" b="1" dirty="0" smtClean="0">
                <a:solidFill>
                  <a:schemeClr val="accent4"/>
                </a:solidFill>
              </a:rPr>
              <a:t>AS18608</a:t>
            </a:r>
            <a:r>
              <a:rPr lang="en-US" dirty="0" smtClean="0"/>
              <a:t> is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4"/>
                </a:solidFill>
              </a:rPr>
              <a:t>{AS 13789, AS 8359}</a:t>
            </a:r>
          </a:p>
          <a:p>
            <a:pPr marL="0" indent="0" algn="ctr">
              <a:buNone/>
            </a:pPr>
            <a:r>
              <a:rPr lang="en-US" dirty="0" smtClean="0"/>
              <a:t>Thus, these two ISPs compete for traffic!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584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361950"/>
            <a:ext cx="8763000" cy="7296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Tiebreak Sets: The Source of Competition (2)</a:t>
            </a:r>
            <a:endParaRPr lang="en-CA" sz="36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0" y="2590800"/>
            <a:ext cx="6629400" cy="2819400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0"/>
          <a:lstStyle/>
          <a:p>
            <a:pPr marL="457200" indent="-457200" algn="ctr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Average tiebreak set size is tiny = 1.18 !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We also get ~same results (not shown)       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if only ISPs break ties on secure paths    (i.e., 15</a:t>
            </a:r>
            <a:r>
              <a:rPr lang="en-US" dirty="0">
                <a:solidFill>
                  <a:schemeClr val="bg1"/>
                </a:solidFill>
              </a:rPr>
              <a:t>% of </a:t>
            </a:r>
            <a:r>
              <a:rPr lang="en-US" dirty="0" err="1">
                <a:solidFill>
                  <a:schemeClr val="bg1"/>
                </a:solidFill>
              </a:rPr>
              <a:t>ASes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endParaRPr lang="en-US" sz="11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Global deployment even if 96% of routing decisions are unaffected by security.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1447800"/>
            <a:ext cx="2880320" cy="70788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80% of tiebreak sets have only 1 path!</a:t>
            </a:r>
            <a:endParaRPr lang="en-CA" sz="2000" dirty="0"/>
          </a:p>
        </p:txBody>
      </p:sp>
      <p:cxnSp>
        <p:nvCxnSpPr>
          <p:cNvPr id="6" name="Straight Arrow Connector 5"/>
          <p:cNvCxnSpPr>
            <a:stCxn id="5" idx="0"/>
          </p:cNvCxnSpPr>
          <p:nvPr/>
        </p:nvCxnSpPr>
        <p:spPr>
          <a:xfrm flipH="1" flipV="1">
            <a:off x="1752600" y="990600"/>
            <a:ext cx="2430760" cy="45720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39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5" grpId="0" animBg="1"/>
      <p:bldP spid="5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70" y="-59353"/>
            <a:ext cx="8612830" cy="713375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who should be the early adopters?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396280" y="2721114"/>
            <a:ext cx="2880320" cy="70788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Small target set suffices for small threshold</a:t>
            </a:r>
            <a:endParaRPr lang="en-CA" sz="2000" dirty="0"/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>
          <a:xfrm flipV="1">
            <a:off x="1836440" y="1828800"/>
            <a:ext cx="754360" cy="892314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9800" y="4191000"/>
            <a:ext cx="2263652" cy="101566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Higher threshold</a:t>
            </a:r>
          </a:p>
          <a:p>
            <a:pPr algn="ctr"/>
            <a:r>
              <a:rPr lang="en-US" sz="2000" dirty="0"/>
              <a:t>r</a:t>
            </a:r>
            <a:r>
              <a:rPr lang="en-US" sz="2000" dirty="0" smtClean="0"/>
              <a:t>equires a larger target set.</a:t>
            </a:r>
            <a:endParaRPr lang="en-CA" sz="2000" dirty="0"/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flipV="1">
            <a:off x="7151626" y="3645024"/>
            <a:ext cx="334214" cy="545976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408667" y="2192469"/>
            <a:ext cx="6629400" cy="17651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Wingdings" pitchFamily="2" charset="2"/>
              </a:rPr>
              <a:t>Theorem: Finding the optimal set of early adopters is NP-hard.  Approximating this within a constant factor is also NP-hard. 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497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220"/>
    </mc:Choice>
    <mc:Fallback xmlns="">
      <p:transition spd="slow" advTm="97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0" grpId="0" animBg="1"/>
      <p:bldP spid="10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4" y="-76200"/>
            <a:ext cx="8011886" cy="701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Simplex S*BGP vs. Market-pressure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1443860"/>
            <a:ext cx="1897892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Market pressure</a:t>
            </a:r>
            <a:endParaRPr lang="en-CA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106675" y="3617640"/>
            <a:ext cx="2193229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Few ISPs on.</a:t>
            </a:r>
          </a:p>
          <a:p>
            <a:pPr algn="ctr"/>
            <a:r>
              <a:rPr lang="en-US" sz="2000" dirty="0" smtClean="0"/>
              <a:t>Most adoption via</a:t>
            </a:r>
          </a:p>
          <a:p>
            <a:pPr algn="ctr"/>
            <a:r>
              <a:rPr lang="en-US" sz="2000" dirty="0" smtClean="0"/>
              <a:t>Simplex S*BGP</a:t>
            </a:r>
            <a:endParaRPr lang="en-CA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21454" y="5715000"/>
            <a:ext cx="2646878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Turning on just</a:t>
            </a:r>
          </a:p>
          <a:p>
            <a:pPr algn="ctr"/>
            <a:r>
              <a:rPr lang="en-US" sz="2000" dirty="0" smtClean="0"/>
              <a:t>the content providers </a:t>
            </a:r>
          </a:p>
          <a:p>
            <a:pPr algn="ctr"/>
            <a:r>
              <a:rPr lang="en-US" sz="2000" dirty="0" smtClean="0"/>
              <a:t>doesn’t do much!</a:t>
            </a:r>
            <a:endParaRPr lang="en-CA" sz="20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844893" y="5356086"/>
            <a:ext cx="1043067" cy="358914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66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BGP</a:t>
            </a:r>
            <a:r>
              <a:rPr lang="en-US" sz="4000" dirty="0" smtClean="0"/>
              <a:t>: The Internet’s Routing Protocol (1)</a:t>
            </a:r>
            <a:endParaRPr lang="en-US" sz="4000" dirty="0" smtClean="0">
              <a:solidFill>
                <a:srgbClr val="C00000"/>
              </a:solidFill>
            </a:endParaRPr>
          </a:p>
        </p:txBody>
      </p:sp>
      <p:sp>
        <p:nvSpPr>
          <p:cNvPr id="33" name="Cloud 32"/>
          <p:cNvSpPr/>
          <p:nvPr/>
        </p:nvSpPr>
        <p:spPr bwMode="auto">
          <a:xfrm>
            <a:off x="2438400" y="2214202"/>
            <a:ext cx="1828800" cy="951131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ISP 1</a:t>
            </a:r>
            <a:endParaRPr lang="en-US" sz="2200" b="1" dirty="0">
              <a:latin typeface="+mj-lt"/>
            </a:endParaRPr>
          </a:p>
        </p:txBody>
      </p:sp>
      <p:sp>
        <p:nvSpPr>
          <p:cNvPr id="34" name="Cloud 33"/>
          <p:cNvSpPr/>
          <p:nvPr/>
        </p:nvSpPr>
        <p:spPr bwMode="auto">
          <a:xfrm>
            <a:off x="7239000" y="3681196"/>
            <a:ext cx="1752600" cy="952499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Verizon</a:t>
            </a: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Wireless</a:t>
            </a:r>
            <a:endParaRPr lang="en-US" sz="2200" b="1" dirty="0">
              <a:latin typeface="+mj-lt"/>
            </a:endParaRPr>
          </a:p>
        </p:txBody>
      </p:sp>
      <p:sp>
        <p:nvSpPr>
          <p:cNvPr id="38" name="Cloud 37"/>
          <p:cNvSpPr/>
          <p:nvPr/>
        </p:nvSpPr>
        <p:spPr bwMode="auto">
          <a:xfrm>
            <a:off x="335633" y="3165334"/>
            <a:ext cx="1494623" cy="6858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stub</a:t>
            </a:r>
            <a:endParaRPr lang="en-US" sz="2200" b="1" dirty="0">
              <a:latin typeface="+mj-lt"/>
            </a:endParaRPr>
          </a:p>
        </p:txBody>
      </p:sp>
      <p:cxnSp>
        <p:nvCxnSpPr>
          <p:cNvPr id="46" name="Straight Connector 160"/>
          <p:cNvCxnSpPr>
            <a:cxnSpLocks noChangeShapeType="1"/>
            <a:stCxn id="38" idx="3"/>
          </p:cNvCxnSpPr>
          <p:nvPr/>
        </p:nvCxnSpPr>
        <p:spPr bwMode="auto">
          <a:xfrm flipV="1">
            <a:off x="1082945" y="2749191"/>
            <a:ext cx="1431656" cy="455354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/>
            <a:tailEnd type="stealth"/>
          </a:ln>
        </p:spPr>
      </p:cxnSp>
      <p:cxnSp>
        <p:nvCxnSpPr>
          <p:cNvPr id="49" name="Straight Connector 160"/>
          <p:cNvCxnSpPr>
            <a:cxnSpLocks noChangeShapeType="1"/>
            <a:stCxn id="53" idx="0"/>
          </p:cNvCxnSpPr>
          <p:nvPr/>
        </p:nvCxnSpPr>
        <p:spPr bwMode="auto">
          <a:xfrm flipV="1">
            <a:off x="4151377" y="3757400"/>
            <a:ext cx="1106422" cy="590510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52" name="Straight Connector 160"/>
          <p:cNvCxnSpPr>
            <a:cxnSpLocks noChangeShapeType="1"/>
            <a:stCxn id="33" idx="0"/>
          </p:cNvCxnSpPr>
          <p:nvPr/>
        </p:nvCxnSpPr>
        <p:spPr bwMode="auto">
          <a:xfrm>
            <a:off x="4265676" y="2689768"/>
            <a:ext cx="801624" cy="475566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grpSp>
        <p:nvGrpSpPr>
          <p:cNvPr id="59" name="Group 58"/>
          <p:cNvGrpSpPr/>
          <p:nvPr/>
        </p:nvGrpSpPr>
        <p:grpSpPr>
          <a:xfrm>
            <a:off x="1214683" y="4155323"/>
            <a:ext cx="766517" cy="769441"/>
            <a:chOff x="1063740" y="3846120"/>
            <a:chExt cx="766517" cy="769441"/>
          </a:xfrm>
        </p:grpSpPr>
        <p:cxnSp>
          <p:nvCxnSpPr>
            <p:cNvPr id="89" name="Straight Arrow Connector 88"/>
            <p:cNvCxnSpPr/>
            <p:nvPr/>
          </p:nvCxnSpPr>
          <p:spPr bwMode="auto">
            <a:xfrm>
              <a:off x="1254239" y="3848243"/>
              <a:ext cx="576018" cy="29963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8000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90" name="Rectangle 89"/>
            <p:cNvSpPr/>
            <p:nvPr/>
          </p:nvSpPr>
          <p:spPr>
            <a:xfrm rot="1559588">
              <a:off x="1063740" y="3846120"/>
              <a:ext cx="38099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$</a:t>
              </a:r>
              <a:endParaRPr lang="en-US" sz="4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2" name="Group 163"/>
          <p:cNvGrpSpPr/>
          <p:nvPr/>
        </p:nvGrpSpPr>
        <p:grpSpPr>
          <a:xfrm rot="9249695">
            <a:off x="4644905" y="4213928"/>
            <a:ext cx="762000" cy="763588"/>
            <a:chOff x="2438400" y="3657600"/>
            <a:chExt cx="762000" cy="763588"/>
          </a:xfrm>
        </p:grpSpPr>
        <p:cxnSp>
          <p:nvCxnSpPr>
            <p:cNvPr id="93" name="Straight Arrow Connector 92"/>
            <p:cNvCxnSpPr/>
            <p:nvPr/>
          </p:nvCxnSpPr>
          <p:spPr bwMode="auto">
            <a:xfrm>
              <a:off x="2438400" y="4419600"/>
              <a:ext cx="762000" cy="158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8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</p:cxnSp>
        <p:grpSp>
          <p:nvGrpSpPr>
            <p:cNvPr id="94" name="Group 131"/>
            <p:cNvGrpSpPr/>
            <p:nvPr/>
          </p:nvGrpSpPr>
          <p:grpSpPr>
            <a:xfrm>
              <a:off x="2514600" y="3657600"/>
              <a:ext cx="609600" cy="646331"/>
              <a:chOff x="2667000" y="2743200"/>
              <a:chExt cx="609600" cy="646331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2743200" y="2743200"/>
                <a:ext cx="44114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sym typeface="Wingdings" pitchFamily="2" charset="2"/>
                  </a:rPr>
                  <a:t>$</a:t>
                </a:r>
                <a:endParaRPr lang="en-US" sz="36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96" name="&quot;No&quot; Symbol 95"/>
              <p:cNvSpPr/>
              <p:nvPr/>
            </p:nvSpPr>
            <p:spPr bwMode="auto">
              <a:xfrm>
                <a:off x="2667000" y="2819400"/>
                <a:ext cx="609600" cy="533400"/>
              </a:xfrm>
              <a:prstGeom prst="noSmoking">
                <a:avLst>
                  <a:gd name="adj" fmla="val 9150"/>
                </a:avLst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99" name="Group 163"/>
          <p:cNvGrpSpPr/>
          <p:nvPr/>
        </p:nvGrpSpPr>
        <p:grpSpPr>
          <a:xfrm rot="1869993">
            <a:off x="4619899" y="1992974"/>
            <a:ext cx="762000" cy="763588"/>
            <a:chOff x="2438400" y="3657600"/>
            <a:chExt cx="762000" cy="763588"/>
          </a:xfrm>
        </p:grpSpPr>
        <p:cxnSp>
          <p:nvCxnSpPr>
            <p:cNvPr id="100" name="Straight Arrow Connector 99"/>
            <p:cNvCxnSpPr/>
            <p:nvPr/>
          </p:nvCxnSpPr>
          <p:spPr bwMode="auto">
            <a:xfrm>
              <a:off x="2438400" y="4419600"/>
              <a:ext cx="762000" cy="158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8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</p:cxnSp>
        <p:grpSp>
          <p:nvGrpSpPr>
            <p:cNvPr id="101" name="Group 131"/>
            <p:cNvGrpSpPr/>
            <p:nvPr/>
          </p:nvGrpSpPr>
          <p:grpSpPr>
            <a:xfrm>
              <a:off x="2514600" y="3657600"/>
              <a:ext cx="609600" cy="646331"/>
              <a:chOff x="2667000" y="2743200"/>
              <a:chExt cx="609600" cy="646331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2743200" y="2743200"/>
                <a:ext cx="44114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sym typeface="Wingdings" pitchFamily="2" charset="2"/>
                  </a:rPr>
                  <a:t>$</a:t>
                </a:r>
                <a:endParaRPr lang="en-US" sz="36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03" name="&quot;No&quot; Symbol 102"/>
              <p:cNvSpPr/>
              <p:nvPr/>
            </p:nvSpPr>
            <p:spPr bwMode="auto">
              <a:xfrm>
                <a:off x="2667000" y="2819400"/>
                <a:ext cx="609600" cy="533400"/>
              </a:xfrm>
              <a:prstGeom prst="noSmoking">
                <a:avLst>
                  <a:gd name="adj" fmla="val 9150"/>
                </a:avLst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sp>
        <p:nvSpPr>
          <p:cNvPr id="53" name="Cloud 52"/>
          <p:cNvSpPr/>
          <p:nvPr/>
        </p:nvSpPr>
        <p:spPr bwMode="auto">
          <a:xfrm>
            <a:off x="2324101" y="3871623"/>
            <a:ext cx="1828800" cy="952573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ISP 2</a:t>
            </a:r>
            <a:endParaRPr lang="en-US" sz="2200" b="1" dirty="0">
              <a:latin typeface="+mj-lt"/>
            </a:endParaRPr>
          </a:p>
        </p:txBody>
      </p:sp>
      <p:sp>
        <p:nvSpPr>
          <p:cNvPr id="54" name="Cloud 53"/>
          <p:cNvSpPr/>
          <p:nvPr/>
        </p:nvSpPr>
        <p:spPr bwMode="auto">
          <a:xfrm>
            <a:off x="4876800" y="2898635"/>
            <a:ext cx="1828800" cy="991968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Level 3</a:t>
            </a:r>
            <a:endParaRPr lang="en-US" sz="2200" b="1" dirty="0">
              <a:latin typeface="+mj-lt"/>
            </a:endParaRPr>
          </a:p>
        </p:txBody>
      </p:sp>
      <p:cxnSp>
        <p:nvCxnSpPr>
          <p:cNvPr id="57" name="Straight Connector 160"/>
          <p:cNvCxnSpPr>
            <a:cxnSpLocks noChangeShapeType="1"/>
            <a:stCxn id="38" idx="1"/>
            <a:endCxn id="53" idx="2"/>
          </p:cNvCxnSpPr>
          <p:nvPr/>
        </p:nvCxnSpPr>
        <p:spPr bwMode="auto">
          <a:xfrm>
            <a:off x="1082945" y="3850404"/>
            <a:ext cx="1246829" cy="497506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/>
            <a:tailEnd type="stealth"/>
          </a:ln>
        </p:spPr>
      </p:cxnSp>
      <p:grpSp>
        <p:nvGrpSpPr>
          <p:cNvPr id="58" name="Group 57"/>
          <p:cNvGrpSpPr/>
          <p:nvPr/>
        </p:nvGrpSpPr>
        <p:grpSpPr>
          <a:xfrm>
            <a:off x="1260867" y="2103390"/>
            <a:ext cx="828824" cy="802362"/>
            <a:chOff x="1260867" y="1794187"/>
            <a:chExt cx="828824" cy="802362"/>
          </a:xfrm>
        </p:grpSpPr>
        <p:cxnSp>
          <p:nvCxnSpPr>
            <p:cNvPr id="74" name="Straight Arrow Connector 73"/>
            <p:cNvCxnSpPr/>
            <p:nvPr/>
          </p:nvCxnSpPr>
          <p:spPr bwMode="auto">
            <a:xfrm flipV="1">
              <a:off x="1361273" y="2368873"/>
              <a:ext cx="728418" cy="227676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8000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75" name="Rectangle 74"/>
            <p:cNvSpPr/>
            <p:nvPr/>
          </p:nvSpPr>
          <p:spPr>
            <a:xfrm rot="20425739">
              <a:off x="1260867" y="1794187"/>
              <a:ext cx="38099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$</a:t>
              </a:r>
              <a:endParaRPr lang="en-US" sz="4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822618" y="3086464"/>
            <a:ext cx="615023" cy="805218"/>
            <a:chOff x="6822618" y="2777261"/>
            <a:chExt cx="615023" cy="805218"/>
          </a:xfrm>
        </p:grpSpPr>
        <p:cxnSp>
          <p:nvCxnSpPr>
            <p:cNvPr id="87" name="Straight Arrow Connector 86"/>
            <p:cNvCxnSpPr/>
            <p:nvPr/>
          </p:nvCxnSpPr>
          <p:spPr bwMode="auto">
            <a:xfrm flipH="1" flipV="1">
              <a:off x="6822618" y="3276600"/>
              <a:ext cx="407724" cy="305879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8000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91" name="Rectangle 90"/>
            <p:cNvSpPr/>
            <p:nvPr/>
          </p:nvSpPr>
          <p:spPr>
            <a:xfrm rot="2320051">
              <a:off x="7056610" y="2777261"/>
              <a:ext cx="38103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$</a:t>
              </a:r>
              <a:endParaRPr lang="en-US" sz="4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8" name="Cloud 97"/>
          <p:cNvSpPr/>
          <p:nvPr/>
        </p:nvSpPr>
        <p:spPr bwMode="auto">
          <a:xfrm>
            <a:off x="335633" y="3122315"/>
            <a:ext cx="1494623" cy="721801"/>
          </a:xfrm>
          <a:prstGeom prst="cloud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solidFill>
                  <a:schemeClr val="bg2"/>
                </a:solidFill>
                <a:latin typeface="+mj-lt"/>
              </a:rPr>
              <a:t>Stub</a:t>
            </a:r>
          </a:p>
          <a:p>
            <a:pPr algn="ctr">
              <a:defRPr/>
            </a:pPr>
            <a:r>
              <a:rPr lang="en-US" sz="2200" b="1" dirty="0" smtClean="0">
                <a:solidFill>
                  <a:schemeClr val="bg2"/>
                </a:solidFill>
                <a:latin typeface="+mj-lt"/>
              </a:rPr>
              <a:t>(customer)</a:t>
            </a:r>
            <a:endParaRPr lang="en-US" sz="2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5" name="Cloud 104"/>
          <p:cNvSpPr/>
          <p:nvPr/>
        </p:nvSpPr>
        <p:spPr bwMode="auto">
          <a:xfrm>
            <a:off x="2329774" y="3825386"/>
            <a:ext cx="1866901" cy="971766"/>
          </a:xfrm>
          <a:prstGeom prst="cloud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solidFill>
                  <a:schemeClr val="bg2"/>
                </a:solidFill>
                <a:latin typeface="+mj-lt"/>
              </a:rPr>
              <a:t>ISP 2</a:t>
            </a:r>
          </a:p>
          <a:p>
            <a:pPr algn="ctr">
              <a:defRPr/>
            </a:pPr>
            <a:r>
              <a:rPr lang="en-US" sz="2200" b="1" dirty="0" smtClean="0">
                <a:solidFill>
                  <a:schemeClr val="bg2"/>
                </a:solidFill>
                <a:latin typeface="+mj-lt"/>
              </a:rPr>
              <a:t>(provider)</a:t>
            </a:r>
          </a:p>
        </p:txBody>
      </p:sp>
      <p:sp>
        <p:nvSpPr>
          <p:cNvPr id="107" name="Cloud 106"/>
          <p:cNvSpPr/>
          <p:nvPr/>
        </p:nvSpPr>
        <p:spPr bwMode="auto">
          <a:xfrm>
            <a:off x="2438400" y="2178867"/>
            <a:ext cx="1866901" cy="971766"/>
          </a:xfrm>
          <a:prstGeom prst="cloud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solidFill>
                  <a:schemeClr val="bg2"/>
                </a:solidFill>
                <a:latin typeface="+mj-lt"/>
              </a:rPr>
              <a:t>ISP 1</a:t>
            </a:r>
          </a:p>
          <a:p>
            <a:pPr algn="ctr">
              <a:defRPr/>
            </a:pPr>
            <a:r>
              <a:rPr lang="en-US" sz="2200" b="1" dirty="0">
                <a:solidFill>
                  <a:schemeClr val="bg2"/>
                </a:solidFill>
                <a:latin typeface="+mj-lt"/>
              </a:rPr>
              <a:t>(</a:t>
            </a:r>
            <a:r>
              <a:rPr lang="en-US" sz="2200" b="1" dirty="0" smtClean="0">
                <a:solidFill>
                  <a:schemeClr val="bg2"/>
                </a:solidFill>
                <a:latin typeface="+mj-lt"/>
              </a:rPr>
              <a:t>peer)</a:t>
            </a:r>
          </a:p>
        </p:txBody>
      </p:sp>
      <p:sp>
        <p:nvSpPr>
          <p:cNvPr id="108" name="Cloud 107"/>
          <p:cNvSpPr/>
          <p:nvPr/>
        </p:nvSpPr>
        <p:spPr bwMode="auto">
          <a:xfrm>
            <a:off x="4865302" y="2880734"/>
            <a:ext cx="1828800" cy="991968"/>
          </a:xfrm>
          <a:prstGeom prst="cloud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solidFill>
                  <a:schemeClr val="bg2"/>
                </a:solidFill>
                <a:latin typeface="+mj-lt"/>
              </a:rPr>
              <a:t>Level 3</a:t>
            </a:r>
          </a:p>
          <a:p>
            <a:pPr algn="ctr">
              <a:defRPr/>
            </a:pPr>
            <a:r>
              <a:rPr lang="en-US" sz="2200" b="1" dirty="0">
                <a:solidFill>
                  <a:schemeClr val="bg2"/>
                </a:solidFill>
                <a:latin typeface="+mj-lt"/>
              </a:rPr>
              <a:t>(</a:t>
            </a:r>
            <a:r>
              <a:rPr lang="en-US" sz="2200" b="1" dirty="0" smtClean="0">
                <a:solidFill>
                  <a:schemeClr val="bg2"/>
                </a:solidFill>
                <a:latin typeface="+mj-lt"/>
              </a:rPr>
              <a:t>peer)</a:t>
            </a:r>
            <a:endParaRPr lang="en-US" sz="2200" b="1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39" name="Straight Connector 160"/>
          <p:cNvCxnSpPr>
            <a:cxnSpLocks noChangeShapeType="1"/>
            <a:stCxn id="34" idx="2"/>
          </p:cNvCxnSpPr>
          <p:nvPr/>
        </p:nvCxnSpPr>
        <p:spPr bwMode="auto">
          <a:xfrm flipH="1" flipV="1">
            <a:off x="6477000" y="3681196"/>
            <a:ext cx="767436" cy="476250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/>
            <a:tailEnd type="stealth"/>
          </a:ln>
        </p:spPr>
      </p:cxnSp>
      <p:sp>
        <p:nvSpPr>
          <p:cNvPr id="115" name="Cloud 114"/>
          <p:cNvSpPr/>
          <p:nvPr/>
        </p:nvSpPr>
        <p:spPr bwMode="auto">
          <a:xfrm>
            <a:off x="7026480" y="4942778"/>
            <a:ext cx="1965120" cy="952499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22394</a:t>
            </a: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(also VZW)</a:t>
            </a:r>
            <a:endParaRPr lang="en-US" sz="2200" b="1" dirty="0">
              <a:latin typeface="+mj-lt"/>
            </a:endParaRPr>
          </a:p>
        </p:txBody>
      </p:sp>
      <p:cxnSp>
        <p:nvCxnSpPr>
          <p:cNvPr id="116" name="Straight Connector 160"/>
          <p:cNvCxnSpPr>
            <a:cxnSpLocks noChangeShapeType="1"/>
            <a:endCxn id="115" idx="3"/>
          </p:cNvCxnSpPr>
          <p:nvPr/>
        </p:nvCxnSpPr>
        <p:spPr bwMode="auto">
          <a:xfrm flipH="1">
            <a:off x="8009040" y="4620290"/>
            <a:ext cx="107008" cy="376948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118" name="Rectangle 6"/>
          <p:cNvSpPr>
            <a:spLocks noChangeArrowheads="1"/>
          </p:cNvSpPr>
          <p:nvPr/>
        </p:nvSpPr>
        <p:spPr bwMode="auto">
          <a:xfrm>
            <a:off x="762000" y="762000"/>
            <a:ext cx="7620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 b="1" dirty="0" smtClean="0"/>
              <a:t>A simple model of AS-level business relationships.</a:t>
            </a:r>
            <a:endParaRPr lang="en-US" sz="22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1862499"/>
      </p:ext>
    </p:extLst>
  </p:cSld>
  <p:clrMapOvr>
    <a:masterClrMapping/>
  </p:clrMapOvr>
  <p:transition advTm="857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105" grpId="0" animBg="1"/>
      <p:bldP spid="105" grpId="1" animBg="1"/>
      <p:bldP spid="107" grpId="0" animBg="1"/>
      <p:bldP spid="107" grpId="1" animBg="1"/>
      <p:bldP spid="108" grpId="0" animBg="1"/>
      <p:bldP spid="108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76200" y="680383"/>
            <a:ext cx="91440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200"/>
              </a:spcAft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Cyclops AS graph has poor visibility into CP connectivity</a:t>
            </a:r>
            <a:endParaRPr lang="en-US" sz="2400" b="1" dirty="0">
              <a:solidFill>
                <a:schemeClr val="accent2"/>
              </a:solidFill>
            </a:endParaRPr>
          </a:p>
          <a:p>
            <a:pPr lvl="1" indent="-4572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CP degree ~10x less than degree of largest Tier 1 ISP</a:t>
            </a:r>
          </a:p>
          <a:p>
            <a:pPr lvl="1" indent="-4572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We augment graph </a:t>
            </a:r>
            <a:r>
              <a:rPr lang="en-US" sz="2400" dirty="0">
                <a:solidFill>
                  <a:schemeClr val="tx2"/>
                </a:solidFill>
              </a:rPr>
              <a:t>s</a:t>
            </a:r>
            <a:r>
              <a:rPr lang="en-US" sz="2400" dirty="0" smtClean="0">
                <a:solidFill>
                  <a:schemeClr val="tx2"/>
                </a:solidFill>
              </a:rPr>
              <a:t>o CP degree ≈ Tier 1 degree</a:t>
            </a:r>
          </a:p>
          <a:p>
            <a:pPr lvl="1" indent="-4572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CP average path lengths drop from 3.5 to about 2.1</a:t>
            </a:r>
          </a:p>
          <a:p>
            <a:pPr lvl="1" indent="-457200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1100" b="1" dirty="0" smtClean="0">
              <a:solidFill>
                <a:srgbClr val="C00000"/>
              </a:solidFill>
            </a:endParaRPr>
          </a:p>
          <a:p>
            <a:pPr lvl="1" indent="-457200">
              <a:spcAft>
                <a:spcPts val="1200"/>
              </a:spcAft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How much traffic is sourced by the 5 CPs? </a:t>
            </a:r>
          </a:p>
          <a:p>
            <a:pPr lvl="1" indent="-4572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Sweep through values </a:t>
            </a:r>
            <a:r>
              <a:rPr lang="en-US" sz="2400" b="1" dirty="0" smtClean="0">
                <a:solidFill>
                  <a:srgbClr val="800080"/>
                </a:solidFill>
              </a:rPr>
              <a:t>x = {10%, 20%, 33%, 50%}</a:t>
            </a:r>
          </a:p>
          <a:p>
            <a:pPr lvl="1" indent="-457200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1100" b="1" dirty="0">
              <a:solidFill>
                <a:srgbClr val="C00000"/>
              </a:solidFill>
            </a:endParaRPr>
          </a:p>
          <a:p>
            <a:pPr marL="0" lvl="1">
              <a:spcAft>
                <a:spcPts val="1200"/>
              </a:spcAft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Tier 1s are usually more influential early adopters…</a:t>
            </a:r>
          </a:p>
          <a:p>
            <a:pPr lvl="1" indent="-4572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except if </a:t>
            </a:r>
            <a:r>
              <a:rPr lang="en-US" sz="2400" dirty="0" smtClean="0">
                <a:solidFill>
                  <a:srgbClr val="800080"/>
                </a:solidFill>
              </a:rPr>
              <a:t>x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is large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800080"/>
                </a:solidFill>
              </a:rPr>
              <a:t>&gt;33%</a:t>
            </a:r>
            <a:r>
              <a:rPr lang="en-US" sz="2400" dirty="0" smtClean="0"/>
              <a:t>)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and threshold </a:t>
            </a:r>
            <a:r>
              <a:rPr lang="el-GR" sz="2400" dirty="0" smtClean="0">
                <a:solidFill>
                  <a:schemeClr val="accent3"/>
                </a:solidFill>
              </a:rPr>
              <a:t>θ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is small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800080"/>
                </a:solidFill>
              </a:rPr>
              <a:t>&lt;15%</a:t>
            </a:r>
            <a:r>
              <a:rPr lang="en-US" sz="2400" dirty="0" smtClean="0"/>
              <a:t>)</a:t>
            </a:r>
            <a:endParaRPr lang="en-US" sz="2400" dirty="0" smtClean="0">
              <a:solidFill>
                <a:schemeClr val="accent4"/>
              </a:solidFill>
            </a:endParaRPr>
          </a:p>
          <a:p>
            <a:pPr lvl="1" indent="-4572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Why?  </a:t>
            </a:r>
            <a:r>
              <a:rPr lang="en-US" sz="2400" b="1" dirty="0" smtClean="0">
                <a:solidFill>
                  <a:schemeClr val="accent4"/>
                </a:solidFill>
              </a:rPr>
              <a:t>Tier 1s still transit more traffic than the CPs source,</a:t>
            </a:r>
          </a:p>
          <a:p>
            <a:pPr lvl="1" indent="-4572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4"/>
                </a:solidFill>
              </a:rPr>
              <a:t>… and can leverage simplex S*BGP</a:t>
            </a:r>
          </a:p>
          <a:p>
            <a:pPr marL="0" lvl="1">
              <a:spcAft>
                <a:spcPts val="1200"/>
              </a:spcAft>
              <a:defRPr/>
            </a:pPr>
            <a:endParaRPr lang="en-US" sz="2400" b="1" dirty="0" smtClean="0">
              <a:solidFill>
                <a:srgbClr val="008000"/>
              </a:solidFill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Content Providers (CP) as early adopters?</a:t>
            </a:r>
          </a:p>
        </p:txBody>
      </p:sp>
    </p:spTree>
    <p:extLst>
      <p:ext uri="{BB962C8B-B14F-4D97-AF65-F5344CB8AC3E}">
        <p14:creationId xmlns:p14="http://schemas.microsoft.com/office/powerpoint/2010/main" val="3315498722"/>
      </p:ext>
    </p:extLst>
  </p:cSld>
  <p:clrMapOvr>
    <a:masterClrMapping/>
  </p:clrMapOvr>
  <p:transition advTm="530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 smtClean="0"/>
              <a:t>Part 1: Background</a:t>
            </a:r>
          </a:p>
          <a:p>
            <a:endParaRPr lang="en-CA" dirty="0"/>
          </a:p>
          <a:p>
            <a:r>
              <a:rPr lang="en-CA" dirty="0" smtClean="0"/>
              <a:t>Part 2: Our strategy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Part 3: Evaluating our strategy</a:t>
            </a:r>
          </a:p>
          <a:p>
            <a:pPr lvl="1"/>
            <a:r>
              <a:rPr lang="en-CA" dirty="0" smtClean="0"/>
              <a:t>Model</a:t>
            </a:r>
          </a:p>
          <a:p>
            <a:pPr lvl="1"/>
            <a:r>
              <a:rPr lang="en-CA" dirty="0" smtClean="0"/>
              <a:t>Simulations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Part 4: Summary and recommendations</a:t>
            </a:r>
            <a:endParaRPr lang="en-CA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470678" y="4293096"/>
            <a:ext cx="6781800" cy="576064"/>
          </a:xfrm>
          <a:prstGeom prst="round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Times New Roman" pitchFamily="18" charset="0"/>
            </a:endParaRPr>
          </a:p>
        </p:txBody>
      </p:sp>
      <p:pic>
        <p:nvPicPr>
          <p:cNvPr id="5" name="Picture 4" descr="C:\Users\phillipa\AppData\Local\Microsoft\Windows\Temporary Internet Files\Content.IE5\ORR4VXK8\MP90043317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3" y="116632"/>
            <a:ext cx="720080" cy="6672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7740351" y="0"/>
            <a:ext cx="72009" cy="783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7740351" y="0"/>
            <a:ext cx="914400" cy="122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508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55"/>
    </mc:Choice>
    <mc:Fallback xmlns="">
      <p:transition spd="slow" advTm="6355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and Recommendations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711160"/>
            <a:ext cx="9220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200"/>
              </a:spcAft>
              <a:defRPr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How to create a market for S*BGP deployment?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1" indent="-4572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2"/>
                </a:solidFill>
              </a:rPr>
              <a:t>Market pressure via S*BGP influence on route selection</a:t>
            </a:r>
            <a:r>
              <a:rPr lang="en-US" sz="2400" dirty="0" smtClean="0">
                <a:solidFill>
                  <a:schemeClr val="tx2"/>
                </a:solidFill>
              </a:rPr>
              <a:t>.</a:t>
            </a:r>
          </a:p>
          <a:p>
            <a:pPr lvl="1" indent="-4572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Many secure destinations via simplex S*BGP. </a:t>
            </a:r>
            <a:endParaRPr lang="en-US" sz="1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>
              <a:spcAft>
                <a:spcPts val="1200"/>
              </a:spcAft>
              <a:defRPr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Where should government incentives and regulation go?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1" indent="-4572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Focus on early adopters; Tier 1s, maybe content providers</a:t>
            </a:r>
            <a:endParaRPr lang="en-US" sz="2400" dirty="0">
              <a:solidFill>
                <a:schemeClr val="tx2"/>
              </a:solidFill>
            </a:endParaRPr>
          </a:p>
          <a:p>
            <a:pPr lvl="1" indent="-4572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Subsidize ISPs to upgrade stubs to simplex S*BGP</a:t>
            </a:r>
            <a:endParaRPr lang="en-US" sz="200" b="1" dirty="0" smtClean="0">
              <a:solidFill>
                <a:schemeClr val="tx2"/>
              </a:solidFill>
            </a:endParaRPr>
          </a:p>
          <a:p>
            <a:pPr lvl="1" indent="-457200">
              <a:spcAft>
                <a:spcPts val="1200"/>
              </a:spcAft>
              <a:defRPr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Other challenges and future work : </a:t>
            </a:r>
          </a:p>
          <a:p>
            <a:pPr lvl="1" indent="-4572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ISPs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need tools to predict S*BGP impact on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traffic</a:t>
            </a:r>
          </a:p>
          <a:p>
            <a:pPr lvl="2" indent="-4572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How to handle traffic shifts?</a:t>
            </a:r>
          </a:p>
          <a:p>
            <a:pPr lvl="1" indent="-4572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BGP and S*BGP will coexist in the long run</a:t>
            </a:r>
          </a:p>
          <a:p>
            <a:pPr lvl="2" indent="-4572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What does this mean for security? </a:t>
            </a:r>
          </a:p>
          <a:p>
            <a:pPr lvl="1" indent="-457200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400" b="1" dirty="0" smtClean="0">
              <a:solidFill>
                <a:schemeClr val="accent4"/>
              </a:solidFill>
            </a:endParaRPr>
          </a:p>
          <a:p>
            <a:pPr lvl="1" indent="-457200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400" b="1" dirty="0" smtClean="0">
              <a:solidFill>
                <a:srgbClr val="008000"/>
              </a:solidFill>
            </a:endParaRPr>
          </a:p>
        </p:txBody>
      </p:sp>
      <p:pic>
        <p:nvPicPr>
          <p:cNvPr id="1026" name="Picture 2" descr="C:\Users\Phillipa\AppData\Local\Microsoft\Windows\Temporary Internet Files\Content.IE5\Q4LCCFBR\MC90032675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4581128"/>
            <a:ext cx="1368425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4842076"/>
      </p:ext>
    </p:extLst>
  </p:cSld>
  <p:clrMapOvr>
    <a:masterClrMapping/>
  </p:clrMapOvr>
  <p:transition advTm="1173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5624"/>
            <a:ext cx="9144000" cy="48023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7504" y="116632"/>
            <a:ext cx="89326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2" lvl="1" algn="ctr">
              <a:spcBef>
                <a:spcPct val="20000"/>
              </a:spcBef>
            </a:pPr>
            <a:r>
              <a:rPr lang="en-US" sz="2400" b="1" dirty="0" smtClean="0">
                <a:solidFill>
                  <a:schemeClr val="accent2"/>
                </a:solidFill>
              </a:rPr>
              <a:t>Contact: phillipa@cs.toronto.edu</a:t>
            </a:r>
          </a:p>
          <a:p>
            <a:pPr marL="55562" lvl="1" algn="ctr">
              <a:spcBef>
                <a:spcPct val="20000"/>
              </a:spcBef>
            </a:pPr>
            <a:r>
              <a:rPr lang="en-US" sz="2400" b="1" dirty="0" smtClean="0">
                <a:solidFill>
                  <a:schemeClr val="accent1"/>
                </a:solidFill>
              </a:rPr>
              <a:t>http://www.cs.toronto.edu/~phillipa/sbgpTrans.html</a:t>
            </a:r>
          </a:p>
          <a:p>
            <a:pPr marL="55562" lvl="1" algn="ctr">
              <a:spcBef>
                <a:spcPct val="20000"/>
              </a:spcBef>
            </a:pPr>
            <a:endParaRPr lang="en-US" sz="1200" b="1" dirty="0" smtClean="0">
              <a:solidFill>
                <a:schemeClr val="accent1"/>
              </a:solidFill>
            </a:endParaRPr>
          </a:p>
          <a:p>
            <a:pPr marL="55562" lvl="1" algn="ctr">
              <a:spcBef>
                <a:spcPct val="20000"/>
              </a:spcBef>
            </a:pPr>
            <a:r>
              <a:rPr lang="en-US" sz="2400" dirty="0" smtClean="0">
                <a:solidFill>
                  <a:schemeClr val="accent1"/>
                </a:solidFill>
              </a:rPr>
              <a:t>Thanks to Microsoft </a:t>
            </a:r>
            <a:r>
              <a:rPr lang="en-US" sz="2400" dirty="0">
                <a:solidFill>
                  <a:schemeClr val="accent1"/>
                </a:solidFill>
              </a:rPr>
              <a:t>Research </a:t>
            </a:r>
            <a:r>
              <a:rPr lang="en-US" sz="2400" dirty="0" smtClean="0">
                <a:solidFill>
                  <a:schemeClr val="accent1"/>
                </a:solidFill>
              </a:rPr>
              <a:t>SVC and New England for supporting us with </a:t>
            </a:r>
            <a:r>
              <a:rPr lang="en-US" sz="2400" dirty="0" err="1" smtClean="0">
                <a:solidFill>
                  <a:schemeClr val="accent1"/>
                </a:solidFill>
              </a:rPr>
              <a:t>DryadLINQ</a:t>
            </a:r>
            <a:r>
              <a:rPr lang="en-US" sz="2400" dirty="0" smtClean="0">
                <a:solidFill>
                  <a:schemeClr val="accent1"/>
                </a:solidFill>
              </a:rPr>
              <a:t>.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335653"/>
      </p:ext>
    </p:extLst>
  </p:cSld>
  <p:clrMapOvr>
    <a:masterClrMapping/>
  </p:clrMapOvr>
  <p:transition advTm="756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Data Sources for </a:t>
            </a:r>
            <a:r>
              <a:rPr lang="en-US" sz="3600" dirty="0" err="1" smtClean="0"/>
              <a:t>ChinaTel</a:t>
            </a:r>
            <a:r>
              <a:rPr lang="en-US" sz="3600" dirty="0" smtClean="0"/>
              <a:t>  Incident of April 2010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4864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Example topology derived from </a:t>
            </a:r>
            <a:r>
              <a:rPr lang="en-US" b="1" dirty="0" err="1" smtClean="0">
                <a:solidFill>
                  <a:srgbClr val="008000"/>
                </a:solidFill>
              </a:rPr>
              <a:t>Routeviews</a:t>
            </a:r>
            <a:r>
              <a:rPr lang="en-US" b="1" dirty="0" smtClean="0">
                <a:solidFill>
                  <a:srgbClr val="008000"/>
                </a:solidFill>
              </a:rPr>
              <a:t> messages observed at the LINX </a:t>
            </a:r>
            <a:r>
              <a:rPr lang="en-US" b="1" dirty="0" err="1" smtClean="0">
                <a:solidFill>
                  <a:srgbClr val="008000"/>
                </a:solidFill>
              </a:rPr>
              <a:t>Routeviews</a:t>
            </a:r>
            <a:r>
              <a:rPr lang="en-US" b="1" dirty="0" smtClean="0">
                <a:solidFill>
                  <a:srgbClr val="008000"/>
                </a:solidFill>
              </a:rPr>
              <a:t> monitor on April 8 2010</a:t>
            </a:r>
          </a:p>
          <a:p>
            <a:pPr lvl="1"/>
            <a:r>
              <a:rPr lang="en-US" dirty="0" smtClean="0"/>
              <a:t>BGP announcements &amp; topology was simplified to remove prepending</a:t>
            </a:r>
          </a:p>
          <a:p>
            <a:pPr lvl="1"/>
            <a:r>
              <a:rPr lang="en-US" dirty="0" smtClean="0"/>
              <a:t>We </a:t>
            </a:r>
            <a:r>
              <a:rPr lang="en-US" dirty="0" err="1" smtClean="0"/>
              <a:t>anonymized</a:t>
            </a:r>
            <a:r>
              <a:rPr lang="en-US" dirty="0" smtClean="0"/>
              <a:t> the large ISP in the Figure.</a:t>
            </a:r>
          </a:p>
          <a:p>
            <a:pPr lvl="1"/>
            <a:r>
              <a:rPr lang="en-US" dirty="0" smtClean="0"/>
              <a:t>Actual announcements at the large ISP were:</a:t>
            </a:r>
          </a:p>
          <a:p>
            <a:pPr lvl="1"/>
            <a:r>
              <a:rPr lang="en-US" dirty="0" smtClean="0"/>
              <a:t>From faulty </a:t>
            </a:r>
            <a:r>
              <a:rPr lang="en-US" dirty="0" err="1" smtClean="0"/>
              <a:t>ChinaTel</a:t>
            </a:r>
            <a:r>
              <a:rPr lang="en-US" dirty="0" smtClean="0"/>
              <a:t> router: </a:t>
            </a:r>
            <a:r>
              <a:rPr lang="en-US" b="1" dirty="0" smtClean="0"/>
              <a:t>“4134 23724 23724 for 66.174.161.0/24”</a:t>
            </a:r>
          </a:p>
          <a:p>
            <a:pPr lvl="1"/>
            <a:r>
              <a:rPr lang="en-US" dirty="0" smtClean="0"/>
              <a:t>From Level 3: </a:t>
            </a:r>
            <a:r>
              <a:rPr lang="en-US" b="1" dirty="0" smtClean="0"/>
              <a:t>“3356 6167 22394 22394 </a:t>
            </a:r>
            <a:r>
              <a:rPr lang="en-US" b="1" dirty="0"/>
              <a:t>for 66.174.161.0/24</a:t>
            </a:r>
            <a:r>
              <a:rPr lang="en-US" b="1" dirty="0" smtClean="0"/>
              <a:t>”</a:t>
            </a:r>
          </a:p>
          <a:p>
            <a:pPr lvl="1"/>
            <a:endParaRPr lang="en-US" b="1" dirty="0" smtClean="0"/>
          </a:p>
          <a:p>
            <a:r>
              <a:rPr lang="en-US" b="1" dirty="0" smtClean="0">
                <a:solidFill>
                  <a:srgbClr val="008000"/>
                </a:solidFill>
              </a:rPr>
              <a:t>Traffic interception was observed by </a:t>
            </a:r>
            <a:r>
              <a:rPr lang="en-US" b="1" dirty="0" err="1" smtClean="0">
                <a:solidFill>
                  <a:srgbClr val="008000"/>
                </a:solidFill>
              </a:rPr>
              <a:t>Renesys</a:t>
            </a:r>
            <a:r>
              <a:rPr lang="en-US" b="1" dirty="0" smtClean="0">
                <a:solidFill>
                  <a:srgbClr val="008000"/>
                </a:solidFill>
              </a:rPr>
              <a:t> blog</a:t>
            </a:r>
          </a:p>
          <a:p>
            <a:pPr lvl="1"/>
            <a:r>
              <a:rPr lang="en-US" dirty="0" smtClean="0">
                <a:hlinkClick r:id="rId2"/>
              </a:rPr>
              <a:t>http://www.renesys.com/blog/2010/11/chinas-18-minute-mystery.shtml</a:t>
            </a:r>
            <a:endParaRPr lang="en-US" dirty="0" smtClean="0"/>
          </a:p>
          <a:p>
            <a:pPr lvl="1"/>
            <a:r>
              <a:rPr lang="en-US" dirty="0" smtClean="0"/>
              <a:t>We don’t have data on the exact prefixes for which this happened.</a:t>
            </a:r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rgbClr val="008000"/>
                </a:solidFill>
              </a:rPr>
              <a:t>AS relationships: inferred by UCLA Cyclops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0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BGP</a:t>
            </a:r>
            <a:r>
              <a:rPr lang="en-US" dirty="0" smtClean="0"/>
              <a:t>: The Internet’s Routing Protocol (2)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33" name="Cloud 32"/>
          <p:cNvSpPr/>
          <p:nvPr/>
        </p:nvSpPr>
        <p:spPr bwMode="auto">
          <a:xfrm>
            <a:off x="2439147" y="2201811"/>
            <a:ext cx="1828800" cy="951131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>
                <a:latin typeface="+mj-lt"/>
              </a:rPr>
              <a:t>I</a:t>
            </a:r>
            <a:r>
              <a:rPr lang="en-US" sz="2200" b="1" dirty="0" smtClean="0">
                <a:latin typeface="+mj-lt"/>
              </a:rPr>
              <a:t>SP 1</a:t>
            </a:r>
            <a:endParaRPr lang="en-US" sz="2200" b="1" dirty="0">
              <a:latin typeface="+mj-lt"/>
            </a:endParaRPr>
          </a:p>
        </p:txBody>
      </p:sp>
      <p:sp>
        <p:nvSpPr>
          <p:cNvPr id="34" name="Cloud 33"/>
          <p:cNvSpPr/>
          <p:nvPr/>
        </p:nvSpPr>
        <p:spPr bwMode="auto">
          <a:xfrm>
            <a:off x="7239747" y="3668805"/>
            <a:ext cx="1752600" cy="952499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Verizon</a:t>
            </a: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Wireless</a:t>
            </a:r>
            <a:endParaRPr lang="en-US" sz="2200" b="1" dirty="0">
              <a:latin typeface="+mj-lt"/>
            </a:endParaRPr>
          </a:p>
        </p:txBody>
      </p:sp>
      <p:sp>
        <p:nvSpPr>
          <p:cNvPr id="38" name="Cloud 37"/>
          <p:cNvSpPr/>
          <p:nvPr/>
        </p:nvSpPr>
        <p:spPr bwMode="auto">
          <a:xfrm>
            <a:off x="336380" y="3152943"/>
            <a:ext cx="1494623" cy="6858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sz="22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46" name="Straight Connector 160"/>
          <p:cNvCxnSpPr>
            <a:cxnSpLocks noChangeShapeType="1"/>
            <a:stCxn id="38" idx="3"/>
          </p:cNvCxnSpPr>
          <p:nvPr/>
        </p:nvCxnSpPr>
        <p:spPr bwMode="auto">
          <a:xfrm flipV="1">
            <a:off x="1083692" y="2736800"/>
            <a:ext cx="1431656" cy="455354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/>
            <a:tailEnd type="stealth"/>
          </a:ln>
        </p:spPr>
      </p:cxnSp>
      <p:cxnSp>
        <p:nvCxnSpPr>
          <p:cNvPr id="49" name="Straight Connector 160"/>
          <p:cNvCxnSpPr>
            <a:cxnSpLocks noChangeShapeType="1"/>
            <a:stCxn id="53" idx="0"/>
          </p:cNvCxnSpPr>
          <p:nvPr/>
        </p:nvCxnSpPr>
        <p:spPr bwMode="auto">
          <a:xfrm flipV="1">
            <a:off x="4152124" y="3745009"/>
            <a:ext cx="1106422" cy="590510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52" name="Straight Connector 160"/>
          <p:cNvCxnSpPr>
            <a:cxnSpLocks noChangeShapeType="1"/>
            <a:stCxn id="33" idx="0"/>
          </p:cNvCxnSpPr>
          <p:nvPr/>
        </p:nvCxnSpPr>
        <p:spPr bwMode="auto">
          <a:xfrm>
            <a:off x="4266423" y="2677377"/>
            <a:ext cx="801624" cy="475566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53" name="Cloud 52"/>
          <p:cNvSpPr/>
          <p:nvPr/>
        </p:nvSpPr>
        <p:spPr bwMode="auto">
          <a:xfrm>
            <a:off x="2324848" y="3859232"/>
            <a:ext cx="1828800" cy="952573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ISP 2</a:t>
            </a:r>
            <a:endParaRPr lang="en-US" sz="2200" b="1" dirty="0">
              <a:latin typeface="+mj-lt"/>
            </a:endParaRPr>
          </a:p>
        </p:txBody>
      </p:sp>
      <p:sp>
        <p:nvSpPr>
          <p:cNvPr id="54" name="Cloud 53"/>
          <p:cNvSpPr/>
          <p:nvPr/>
        </p:nvSpPr>
        <p:spPr bwMode="auto">
          <a:xfrm>
            <a:off x="4877547" y="2886244"/>
            <a:ext cx="1828800" cy="991968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Level 3</a:t>
            </a:r>
            <a:endParaRPr lang="en-US" sz="2200" b="1" dirty="0">
              <a:latin typeface="+mj-lt"/>
            </a:endParaRPr>
          </a:p>
        </p:txBody>
      </p:sp>
      <p:cxnSp>
        <p:nvCxnSpPr>
          <p:cNvPr id="57" name="Straight Connector 160"/>
          <p:cNvCxnSpPr>
            <a:cxnSpLocks noChangeShapeType="1"/>
            <a:stCxn id="38" idx="1"/>
            <a:endCxn id="53" idx="2"/>
          </p:cNvCxnSpPr>
          <p:nvPr/>
        </p:nvCxnSpPr>
        <p:spPr bwMode="auto">
          <a:xfrm>
            <a:off x="1083692" y="3838013"/>
            <a:ext cx="1246829" cy="497506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/>
            <a:tailEnd type="stealth"/>
          </a:ln>
        </p:spPr>
      </p:cxnSp>
      <p:cxnSp>
        <p:nvCxnSpPr>
          <p:cNvPr id="39" name="Straight Connector 160"/>
          <p:cNvCxnSpPr>
            <a:cxnSpLocks noChangeShapeType="1"/>
            <a:stCxn id="34" idx="2"/>
          </p:cNvCxnSpPr>
          <p:nvPr/>
        </p:nvCxnSpPr>
        <p:spPr bwMode="auto">
          <a:xfrm flipH="1" flipV="1">
            <a:off x="6477747" y="3668805"/>
            <a:ext cx="767436" cy="476250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/>
            <a:tailEnd type="stealth"/>
          </a:ln>
        </p:spPr>
      </p:cxnSp>
      <p:grpSp>
        <p:nvGrpSpPr>
          <p:cNvPr id="19" name="Group 18"/>
          <p:cNvGrpSpPr/>
          <p:nvPr/>
        </p:nvGrpSpPr>
        <p:grpSpPr>
          <a:xfrm>
            <a:off x="1138483" y="4335959"/>
            <a:ext cx="766517" cy="769441"/>
            <a:chOff x="1063740" y="3846120"/>
            <a:chExt cx="766517" cy="769441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>
              <a:off x="1254239" y="3848243"/>
              <a:ext cx="576018" cy="29963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8000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1" name="Rectangle 20"/>
            <p:cNvSpPr/>
            <p:nvPr/>
          </p:nvSpPr>
          <p:spPr>
            <a:xfrm rot="1559588">
              <a:off x="1063740" y="3846120"/>
              <a:ext cx="38099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$</a:t>
              </a:r>
              <a:endParaRPr lang="en-US" sz="4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60867" y="2103390"/>
            <a:ext cx="828824" cy="802362"/>
            <a:chOff x="1260867" y="1794187"/>
            <a:chExt cx="828824" cy="802362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 flipV="1">
              <a:off x="1361273" y="2368873"/>
              <a:ext cx="728418" cy="227676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8000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4" name="Rectangle 23"/>
            <p:cNvSpPr/>
            <p:nvPr/>
          </p:nvSpPr>
          <p:spPr>
            <a:xfrm rot="20425739">
              <a:off x="1260867" y="1794187"/>
              <a:ext cx="38099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$</a:t>
              </a:r>
              <a:endParaRPr lang="en-US" sz="4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5" name="Rounded Rectangle 44"/>
          <p:cNvSpPr/>
          <p:nvPr/>
        </p:nvSpPr>
        <p:spPr bwMode="auto">
          <a:xfrm>
            <a:off x="5502167" y="2427519"/>
            <a:ext cx="974833" cy="620481"/>
          </a:xfrm>
          <a:prstGeom prst="roundRect">
            <a:avLst/>
          </a:prstGeom>
          <a:noFill/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>
              <a:defRPr/>
            </a:pPr>
            <a:r>
              <a:rPr lang="en-US" sz="2200" b="1" dirty="0" smtClean="0">
                <a:solidFill>
                  <a:schemeClr val="accent4"/>
                </a:solidFill>
                <a:latin typeface="+mj-lt"/>
              </a:rPr>
              <a:t>ISP</a:t>
            </a:r>
            <a:endParaRPr lang="en-US" sz="22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7628630" y="3127502"/>
            <a:ext cx="974833" cy="620481"/>
          </a:xfrm>
          <a:prstGeom prst="roundRect">
            <a:avLst/>
          </a:prstGeom>
          <a:noFill/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 algn="ctr">
              <a:defRPr/>
            </a:pPr>
            <a:r>
              <a:rPr lang="en-US" sz="2200" b="1" dirty="0" smtClean="0">
                <a:solidFill>
                  <a:schemeClr val="accent4"/>
                </a:solidFill>
                <a:latin typeface="+mj-lt"/>
              </a:rPr>
              <a:t>ISP</a:t>
            </a:r>
            <a:endParaRPr lang="en-US" sz="22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56" name="Cloud 55"/>
          <p:cNvSpPr/>
          <p:nvPr/>
        </p:nvSpPr>
        <p:spPr bwMode="auto">
          <a:xfrm>
            <a:off x="7026480" y="4942778"/>
            <a:ext cx="1965120" cy="952499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22394</a:t>
            </a:r>
          </a:p>
        </p:txBody>
      </p:sp>
      <p:cxnSp>
        <p:nvCxnSpPr>
          <p:cNvPr id="58" name="Straight Connector 160"/>
          <p:cNvCxnSpPr>
            <a:cxnSpLocks noChangeShapeType="1"/>
            <a:endCxn id="56" idx="3"/>
          </p:cNvCxnSpPr>
          <p:nvPr/>
        </p:nvCxnSpPr>
        <p:spPr bwMode="auto">
          <a:xfrm flipH="1">
            <a:off x="8009040" y="4620290"/>
            <a:ext cx="107008" cy="376948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en-US" sz="2200" b="1" dirty="0" smtClean="0"/>
              <a:t>A stub is an AS with no customers that never transits traffic.</a:t>
            </a:r>
          </a:p>
          <a:p>
            <a:pPr marL="0" lvl="1" algn="ctr">
              <a:defRPr/>
            </a:pPr>
            <a:endParaRPr lang="en-US" sz="700" b="1" dirty="0" smtClean="0"/>
          </a:p>
          <a:p>
            <a:pPr marL="0" lvl="1" algn="ctr">
              <a:defRPr/>
            </a:pPr>
            <a:r>
              <a:rPr lang="en-US" sz="2000" b="1" dirty="0" smtClean="0"/>
              <a:t>(Transit = carry traffic from one neighbor to another) </a:t>
            </a:r>
            <a:endParaRPr lang="en-US" sz="2000" b="1" dirty="0"/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0" y="5786241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en-US" sz="2200" b="1" dirty="0" smtClean="0">
                <a:solidFill>
                  <a:schemeClr val="accent4"/>
                </a:solidFill>
              </a:rPr>
              <a:t>85% of ASes are stubs! </a:t>
            </a:r>
          </a:p>
          <a:p>
            <a:pPr marL="0" lvl="1" algn="ctr">
              <a:defRPr/>
            </a:pPr>
            <a:r>
              <a:rPr lang="en-US" sz="2200" b="1" dirty="0" smtClean="0">
                <a:solidFill>
                  <a:schemeClr val="accent4"/>
                </a:solidFill>
              </a:rPr>
              <a:t>We call the rest (15%) ISPs.</a:t>
            </a:r>
            <a:endParaRPr lang="en-US" sz="2200" b="1" dirty="0">
              <a:solidFill>
                <a:schemeClr val="accent4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1065343" y="2791914"/>
            <a:ext cx="1623223" cy="1589314"/>
          </a:xfrm>
          <a:custGeom>
            <a:avLst/>
            <a:gdLst>
              <a:gd name="connsiteX0" fmla="*/ 1427280 w 1623223"/>
              <a:gd name="connsiteY0" fmla="*/ 1589314 h 1589314"/>
              <a:gd name="connsiteX1" fmla="*/ 175423 w 1623223"/>
              <a:gd name="connsiteY1" fmla="*/ 1001486 h 1589314"/>
              <a:gd name="connsiteX2" fmla="*/ 164537 w 1623223"/>
              <a:gd name="connsiteY2" fmla="*/ 435429 h 1589314"/>
              <a:gd name="connsiteX3" fmla="*/ 1623223 w 1623223"/>
              <a:gd name="connsiteY3" fmla="*/ 0 h 158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3223" h="1589314">
                <a:moveTo>
                  <a:pt x="1427280" y="1589314"/>
                </a:moveTo>
                <a:cubicBezTo>
                  <a:pt x="906580" y="1391557"/>
                  <a:pt x="385880" y="1193800"/>
                  <a:pt x="175423" y="1001486"/>
                </a:cubicBezTo>
                <a:cubicBezTo>
                  <a:pt x="-35034" y="809172"/>
                  <a:pt x="-76763" y="602343"/>
                  <a:pt x="164537" y="435429"/>
                </a:cubicBezTo>
                <a:cubicBezTo>
                  <a:pt x="405837" y="268515"/>
                  <a:pt x="1014530" y="134257"/>
                  <a:pt x="1623223" y="0"/>
                </a:cubicBezTo>
              </a:path>
            </a:pathLst>
          </a:custGeom>
          <a:ln w="127000">
            <a:solidFill>
              <a:schemeClr val="accent3"/>
            </a:solidFill>
            <a:headEnd type="none" w="med" len="med"/>
            <a:tailEnd type="triangle" w="med" len="med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419971" y="3272135"/>
            <a:ext cx="1232088" cy="1386800"/>
            <a:chOff x="7909949" y="5321079"/>
            <a:chExt cx="1232088" cy="1386800"/>
          </a:xfrm>
        </p:grpSpPr>
        <p:sp>
          <p:nvSpPr>
            <p:cNvPr id="26" name="Rectangle 25"/>
            <p:cNvSpPr/>
            <p:nvPr/>
          </p:nvSpPr>
          <p:spPr>
            <a:xfrm rot="1272581">
              <a:off x="7909949" y="5599883"/>
              <a:ext cx="9906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X</a:t>
              </a:r>
              <a:endParaRPr lang="en-US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035644" y="5321079"/>
              <a:ext cx="11063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Loses $</a:t>
              </a:r>
              <a:endParaRPr lang="en-US" sz="2400" dirty="0">
                <a:solidFill>
                  <a:srgbClr val="C00000"/>
                </a:solidFill>
                <a:latin typeface="+mj-lt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10065" y="3276600"/>
            <a:ext cx="6928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chemeClr val="bg1"/>
                </a:solidFill>
                <a:latin typeface="+mj-lt"/>
              </a:rPr>
              <a:t>stub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2323683"/>
      </p:ext>
    </p:extLst>
  </p:cSld>
  <p:clrMapOvr>
    <a:masterClrMapping/>
  </p:clrMapOvr>
  <p:transition advTm="857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1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loud 95"/>
          <p:cNvSpPr/>
          <p:nvPr/>
        </p:nvSpPr>
        <p:spPr bwMode="auto">
          <a:xfrm>
            <a:off x="445792" y="3558913"/>
            <a:ext cx="2224108" cy="1394087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sz="2200" b="1" dirty="0" smtClean="0">
              <a:latin typeface="+mj-lt"/>
            </a:endParaRP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China</a:t>
            </a: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Telecom </a:t>
            </a:r>
            <a:endParaRPr lang="en-US" sz="2200" b="1" dirty="0">
              <a:latin typeface="+mj-lt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BGP</a:t>
            </a:r>
            <a:r>
              <a:rPr lang="en-US" sz="3600" dirty="0"/>
              <a:t>: The Internet’s Routing Protocol (3)</a:t>
            </a:r>
            <a:endParaRPr lang="en-US" sz="3600" dirty="0" smtClean="0">
              <a:solidFill>
                <a:srgbClr val="C00000"/>
              </a:solidFill>
            </a:endParaRPr>
          </a:p>
        </p:txBody>
      </p:sp>
      <p:sp>
        <p:nvSpPr>
          <p:cNvPr id="48" name="Cloud 47"/>
          <p:cNvSpPr/>
          <p:nvPr/>
        </p:nvSpPr>
        <p:spPr bwMode="auto">
          <a:xfrm>
            <a:off x="2439147" y="2201811"/>
            <a:ext cx="1828800" cy="951131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ISP 1</a:t>
            </a:r>
            <a:endParaRPr lang="en-US" sz="2200" b="1" dirty="0">
              <a:latin typeface="+mj-lt"/>
            </a:endParaRPr>
          </a:p>
        </p:txBody>
      </p:sp>
      <p:sp>
        <p:nvSpPr>
          <p:cNvPr id="57" name="Cloud 56"/>
          <p:cNvSpPr/>
          <p:nvPr/>
        </p:nvSpPr>
        <p:spPr bwMode="auto">
          <a:xfrm>
            <a:off x="7239747" y="3668805"/>
            <a:ext cx="1752600" cy="952499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Verizon</a:t>
            </a: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Wireless</a:t>
            </a:r>
            <a:endParaRPr lang="en-US" sz="2200" b="1" dirty="0">
              <a:latin typeface="+mj-lt"/>
            </a:endParaRPr>
          </a:p>
        </p:txBody>
      </p:sp>
      <p:cxnSp>
        <p:nvCxnSpPr>
          <p:cNvPr id="66" name="Straight Connector 160"/>
          <p:cNvCxnSpPr>
            <a:cxnSpLocks noChangeShapeType="1"/>
            <a:endCxn id="48" idx="2"/>
          </p:cNvCxnSpPr>
          <p:nvPr/>
        </p:nvCxnSpPr>
        <p:spPr bwMode="auto">
          <a:xfrm flipV="1">
            <a:off x="1538689" y="2677377"/>
            <a:ext cx="906131" cy="958203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68" name="Straight Connector 160"/>
          <p:cNvCxnSpPr>
            <a:cxnSpLocks noChangeShapeType="1"/>
            <a:stCxn id="96" idx="0"/>
          </p:cNvCxnSpPr>
          <p:nvPr/>
        </p:nvCxnSpPr>
        <p:spPr bwMode="auto">
          <a:xfrm flipV="1">
            <a:off x="2668047" y="3382228"/>
            <a:ext cx="2209500" cy="873729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69" name="Straight Connector 160"/>
          <p:cNvCxnSpPr>
            <a:cxnSpLocks noChangeShapeType="1"/>
            <a:stCxn id="48" idx="0"/>
          </p:cNvCxnSpPr>
          <p:nvPr/>
        </p:nvCxnSpPr>
        <p:spPr bwMode="auto">
          <a:xfrm>
            <a:off x="4266423" y="2677377"/>
            <a:ext cx="801624" cy="475566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75" name="Cloud 74"/>
          <p:cNvSpPr/>
          <p:nvPr/>
        </p:nvSpPr>
        <p:spPr bwMode="auto">
          <a:xfrm>
            <a:off x="4877547" y="2886244"/>
            <a:ext cx="1828800" cy="991968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Level 3</a:t>
            </a:r>
            <a:endParaRPr lang="en-US" sz="2200" b="1" dirty="0">
              <a:latin typeface="+mj-lt"/>
            </a:endParaRPr>
          </a:p>
        </p:txBody>
      </p:sp>
      <p:cxnSp>
        <p:nvCxnSpPr>
          <p:cNvPr id="77" name="Straight Connector 160"/>
          <p:cNvCxnSpPr>
            <a:cxnSpLocks noChangeShapeType="1"/>
            <a:stCxn id="57" idx="2"/>
          </p:cNvCxnSpPr>
          <p:nvPr/>
        </p:nvCxnSpPr>
        <p:spPr bwMode="auto">
          <a:xfrm flipH="1" flipV="1">
            <a:off x="6477747" y="3668805"/>
            <a:ext cx="767436" cy="476250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/>
            <a:tailEnd type="stealth"/>
          </a:ln>
        </p:spPr>
      </p:cxnSp>
      <p:sp>
        <p:nvSpPr>
          <p:cNvPr id="182" name="AutoShape 149"/>
          <p:cNvSpPr>
            <a:spLocks noChangeArrowheads="1"/>
          </p:cNvSpPr>
          <p:nvPr/>
        </p:nvSpPr>
        <p:spPr bwMode="auto">
          <a:xfrm>
            <a:off x="4419600" y="1841673"/>
            <a:ext cx="2590799" cy="720275"/>
          </a:xfrm>
          <a:prstGeom prst="wedgeRoundRectCallout">
            <a:avLst>
              <a:gd name="adj1" fmla="val -33247"/>
              <a:gd name="adj2" fmla="val 145020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000" b="1" dirty="0" smtClean="0"/>
              <a:t>Level3</a:t>
            </a:r>
            <a:r>
              <a:rPr lang="en-US" sz="2000" b="1" dirty="0"/>
              <a:t>, VZW, </a:t>
            </a:r>
            <a:r>
              <a:rPr lang="en-US" sz="2000" b="1" dirty="0" smtClean="0"/>
              <a:t>22394</a:t>
            </a:r>
            <a:r>
              <a:rPr lang="en-US" sz="1800" b="1" dirty="0" smtClean="0"/>
              <a:t> </a:t>
            </a:r>
            <a:r>
              <a:rPr lang="en-US" sz="1800" dirty="0"/>
              <a:t>66.174.161.0/24 </a:t>
            </a:r>
          </a:p>
        </p:txBody>
      </p:sp>
      <p:sp>
        <p:nvSpPr>
          <p:cNvPr id="183" name="Line 151"/>
          <p:cNvSpPr>
            <a:spLocks noChangeShapeType="1"/>
          </p:cNvSpPr>
          <p:nvPr/>
        </p:nvSpPr>
        <p:spPr bwMode="auto">
          <a:xfrm flipH="1" flipV="1">
            <a:off x="6483184" y="3692862"/>
            <a:ext cx="761999" cy="488641"/>
          </a:xfrm>
          <a:prstGeom prst="line">
            <a:avLst/>
          </a:prstGeom>
          <a:noFill/>
          <a:ln w="127000">
            <a:solidFill>
              <a:schemeClr val="accent3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" name="Cloud 183"/>
          <p:cNvSpPr/>
          <p:nvPr/>
        </p:nvSpPr>
        <p:spPr bwMode="auto">
          <a:xfrm>
            <a:off x="7026480" y="4942778"/>
            <a:ext cx="1965120" cy="952499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22394</a:t>
            </a:r>
          </a:p>
        </p:txBody>
      </p:sp>
      <p:cxnSp>
        <p:nvCxnSpPr>
          <p:cNvPr id="185" name="Straight Connector 160"/>
          <p:cNvCxnSpPr>
            <a:cxnSpLocks noChangeShapeType="1"/>
            <a:endCxn id="184" idx="3"/>
          </p:cNvCxnSpPr>
          <p:nvPr/>
        </p:nvCxnSpPr>
        <p:spPr bwMode="auto">
          <a:xfrm flipH="1">
            <a:off x="8009040" y="4620290"/>
            <a:ext cx="107008" cy="376948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186" name="Line 151"/>
          <p:cNvSpPr>
            <a:spLocks noChangeShapeType="1"/>
          </p:cNvSpPr>
          <p:nvPr/>
        </p:nvSpPr>
        <p:spPr bwMode="auto">
          <a:xfrm flipV="1">
            <a:off x="7966920" y="4574717"/>
            <a:ext cx="191248" cy="484097"/>
          </a:xfrm>
          <a:prstGeom prst="line">
            <a:avLst/>
          </a:prstGeom>
          <a:noFill/>
          <a:ln w="127000">
            <a:solidFill>
              <a:schemeClr val="accent3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026480" y="6096000"/>
            <a:ext cx="1965120" cy="43088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bg1"/>
                </a:solidFill>
              </a:rPr>
              <a:t>66.174.161.0/24</a:t>
            </a:r>
            <a:endParaRPr lang="en-CA" b="1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>
            <a:stCxn id="2" idx="0"/>
            <a:endCxn id="184" idx="1"/>
          </p:cNvCxnSpPr>
          <p:nvPr/>
        </p:nvCxnSpPr>
        <p:spPr>
          <a:xfrm flipV="1">
            <a:off x="8009040" y="5894263"/>
            <a:ext cx="0" cy="2017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AutoShape 149"/>
          <p:cNvSpPr>
            <a:spLocks noChangeArrowheads="1"/>
          </p:cNvSpPr>
          <p:nvPr/>
        </p:nvSpPr>
        <p:spPr bwMode="auto">
          <a:xfrm>
            <a:off x="6857463" y="2460989"/>
            <a:ext cx="2133600" cy="720275"/>
          </a:xfrm>
          <a:prstGeom prst="wedgeRoundRectCallout">
            <a:avLst>
              <a:gd name="adj1" fmla="val -30302"/>
              <a:gd name="adj2" fmla="val 145226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000" b="1" dirty="0" smtClean="0"/>
              <a:t>VZW</a:t>
            </a:r>
            <a:r>
              <a:rPr lang="en-US" sz="2000" b="1" dirty="0"/>
              <a:t>, </a:t>
            </a:r>
            <a:r>
              <a:rPr lang="en-US" sz="2000" b="1" dirty="0" smtClean="0"/>
              <a:t>22394</a:t>
            </a:r>
            <a:r>
              <a:rPr lang="en-US" sz="1800" b="1" dirty="0" smtClean="0"/>
              <a:t> </a:t>
            </a:r>
            <a:r>
              <a:rPr lang="en-US" sz="1800" dirty="0"/>
              <a:t>66.174.161.0/24</a:t>
            </a:r>
            <a:r>
              <a:rPr lang="en-US" sz="1800" b="1" dirty="0"/>
              <a:t> </a:t>
            </a:r>
          </a:p>
        </p:txBody>
      </p:sp>
      <p:sp>
        <p:nvSpPr>
          <p:cNvPr id="82" name="AutoShape 149"/>
          <p:cNvSpPr>
            <a:spLocks noChangeArrowheads="1"/>
          </p:cNvSpPr>
          <p:nvPr/>
        </p:nvSpPr>
        <p:spPr bwMode="auto">
          <a:xfrm>
            <a:off x="4730583" y="4308585"/>
            <a:ext cx="2133600" cy="720275"/>
          </a:xfrm>
          <a:prstGeom prst="wedgeRoundRectCallout">
            <a:avLst>
              <a:gd name="adj1" fmla="val 63532"/>
              <a:gd name="adj2" fmla="val 71728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000" b="1" dirty="0" smtClean="0"/>
              <a:t>22394</a:t>
            </a:r>
            <a:r>
              <a:rPr lang="en-US" sz="1800" b="1" dirty="0" smtClean="0"/>
              <a:t> </a:t>
            </a:r>
            <a:r>
              <a:rPr lang="en-US" sz="1800" dirty="0"/>
              <a:t>66.174.161.0/24</a:t>
            </a:r>
            <a:r>
              <a:rPr lang="en-US" sz="1800" b="1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088" y="5539586"/>
            <a:ext cx="5777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Paths chosen based on cost and length. </a:t>
            </a:r>
            <a:endParaRPr lang="en-CA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1210921"/>
      </p:ext>
    </p:extLst>
  </p:cSld>
  <p:clrMapOvr>
    <a:masterClrMapping/>
  </p:clrMapOvr>
  <p:transition advTm="727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86" grpId="0" animBg="1"/>
      <p:bldP spid="81" grpId="0" animBg="1"/>
      <p:bldP spid="81" grpId="1" animBg="1"/>
      <p:bldP spid="82" grpId="0" animBg="1"/>
      <p:bldP spid="82" grpId="1" animBg="1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1752600" y="990600"/>
            <a:ext cx="32607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/>
            <a:r>
              <a:rPr lang="en-US" sz="20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ChinaTel</a:t>
            </a:r>
            <a:r>
              <a:rPr lang="en-US" sz="2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path is shorter</a:t>
            </a:r>
          </a:p>
          <a:p>
            <a:pPr algn="ctr"/>
            <a:r>
              <a:rPr lang="en-US" sz="4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?</a:t>
            </a:r>
            <a:endParaRPr lang="en-US" sz="40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Cloud 95"/>
          <p:cNvSpPr/>
          <p:nvPr/>
        </p:nvSpPr>
        <p:spPr bwMode="auto">
          <a:xfrm>
            <a:off x="445792" y="3558913"/>
            <a:ext cx="2224108" cy="1394087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sz="2200" b="1" dirty="0" smtClean="0">
              <a:latin typeface="+mj-lt"/>
            </a:endParaRP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China</a:t>
            </a: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Telecom </a:t>
            </a:r>
            <a:endParaRPr lang="en-US" sz="2200" b="1" dirty="0">
              <a:latin typeface="+mj-lt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Traffic Attraction &amp; Interception Attacks</a:t>
            </a:r>
            <a:endParaRPr lang="en-US" sz="3600" dirty="0" smtClean="0">
              <a:solidFill>
                <a:srgbClr val="C00000"/>
              </a:solidFill>
            </a:endParaRPr>
          </a:p>
        </p:txBody>
      </p:sp>
      <p:sp>
        <p:nvSpPr>
          <p:cNvPr id="48" name="Cloud 47"/>
          <p:cNvSpPr/>
          <p:nvPr/>
        </p:nvSpPr>
        <p:spPr bwMode="auto">
          <a:xfrm>
            <a:off x="2439147" y="2201811"/>
            <a:ext cx="1828800" cy="951131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ISP 1</a:t>
            </a:r>
            <a:endParaRPr lang="en-US" sz="2200" b="1" dirty="0">
              <a:latin typeface="+mj-lt"/>
            </a:endParaRPr>
          </a:p>
        </p:txBody>
      </p:sp>
      <p:sp>
        <p:nvSpPr>
          <p:cNvPr id="57" name="Cloud 56"/>
          <p:cNvSpPr/>
          <p:nvPr/>
        </p:nvSpPr>
        <p:spPr bwMode="auto">
          <a:xfrm>
            <a:off x="7239747" y="3668805"/>
            <a:ext cx="1752600" cy="952499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Verizon</a:t>
            </a: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Wireless</a:t>
            </a:r>
            <a:endParaRPr lang="en-US" sz="2200" b="1" dirty="0">
              <a:latin typeface="+mj-lt"/>
            </a:endParaRPr>
          </a:p>
        </p:txBody>
      </p:sp>
      <p:cxnSp>
        <p:nvCxnSpPr>
          <p:cNvPr id="66" name="Straight Connector 160"/>
          <p:cNvCxnSpPr>
            <a:cxnSpLocks noChangeShapeType="1"/>
            <a:endCxn id="48" idx="2"/>
          </p:cNvCxnSpPr>
          <p:nvPr/>
        </p:nvCxnSpPr>
        <p:spPr bwMode="auto">
          <a:xfrm flipV="1">
            <a:off x="1538689" y="2677377"/>
            <a:ext cx="906131" cy="958203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68" name="Straight Connector 160"/>
          <p:cNvCxnSpPr>
            <a:cxnSpLocks noChangeShapeType="1"/>
            <a:stCxn id="96" idx="0"/>
          </p:cNvCxnSpPr>
          <p:nvPr/>
        </p:nvCxnSpPr>
        <p:spPr bwMode="auto">
          <a:xfrm flipV="1">
            <a:off x="2668047" y="3382228"/>
            <a:ext cx="2209500" cy="873729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69" name="Straight Connector 160"/>
          <p:cNvCxnSpPr>
            <a:cxnSpLocks noChangeShapeType="1"/>
            <a:stCxn id="48" idx="0"/>
          </p:cNvCxnSpPr>
          <p:nvPr/>
        </p:nvCxnSpPr>
        <p:spPr bwMode="auto">
          <a:xfrm>
            <a:off x="4266423" y="2677377"/>
            <a:ext cx="801624" cy="475566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75" name="Cloud 74"/>
          <p:cNvSpPr/>
          <p:nvPr/>
        </p:nvSpPr>
        <p:spPr bwMode="auto">
          <a:xfrm>
            <a:off x="4877547" y="2886244"/>
            <a:ext cx="1828800" cy="991968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Level 3</a:t>
            </a:r>
            <a:endParaRPr lang="en-US" sz="2200" b="1" dirty="0">
              <a:latin typeface="+mj-lt"/>
            </a:endParaRPr>
          </a:p>
        </p:txBody>
      </p:sp>
      <p:cxnSp>
        <p:nvCxnSpPr>
          <p:cNvPr id="77" name="Straight Connector 160"/>
          <p:cNvCxnSpPr>
            <a:cxnSpLocks noChangeShapeType="1"/>
            <a:stCxn id="57" idx="2"/>
          </p:cNvCxnSpPr>
          <p:nvPr/>
        </p:nvCxnSpPr>
        <p:spPr bwMode="auto">
          <a:xfrm flipH="1" flipV="1">
            <a:off x="6477747" y="3668805"/>
            <a:ext cx="767436" cy="476250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/>
            <a:tailEnd type="stealth"/>
          </a:ln>
        </p:spPr>
      </p:cxnSp>
      <p:sp>
        <p:nvSpPr>
          <p:cNvPr id="80" name="AutoShape 149"/>
          <p:cNvSpPr>
            <a:spLocks noChangeArrowheads="1"/>
          </p:cNvSpPr>
          <p:nvPr/>
        </p:nvSpPr>
        <p:spPr bwMode="auto">
          <a:xfrm>
            <a:off x="293019" y="1870525"/>
            <a:ext cx="2221581" cy="720275"/>
          </a:xfrm>
          <a:prstGeom prst="wedgeRoundRectCallout">
            <a:avLst>
              <a:gd name="adj1" fmla="val -121"/>
              <a:gd name="adj2" fmla="val 187361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000" b="1" dirty="0" err="1" smtClean="0"/>
              <a:t>ChinaTel</a:t>
            </a:r>
            <a:r>
              <a:rPr lang="en-US" sz="2000" b="1" dirty="0" smtClean="0"/>
              <a:t> </a:t>
            </a:r>
            <a:r>
              <a:rPr lang="en-US" sz="1800" dirty="0" smtClean="0"/>
              <a:t>66.174.161.0/24 </a:t>
            </a:r>
            <a:endParaRPr lang="en-US" sz="1800" dirty="0"/>
          </a:p>
        </p:txBody>
      </p:sp>
      <p:sp>
        <p:nvSpPr>
          <p:cNvPr id="148" name="Line 151"/>
          <p:cNvSpPr>
            <a:spLocks noChangeShapeType="1"/>
          </p:cNvSpPr>
          <p:nvPr/>
        </p:nvSpPr>
        <p:spPr bwMode="auto">
          <a:xfrm flipH="1">
            <a:off x="2761602" y="3343865"/>
            <a:ext cx="2228188" cy="903695"/>
          </a:xfrm>
          <a:prstGeom prst="line">
            <a:avLst/>
          </a:prstGeom>
          <a:noFill/>
          <a:ln w="127000">
            <a:solidFill>
              <a:schemeClr val="accent3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50" name="Group 212"/>
          <p:cNvGrpSpPr>
            <a:grpSpLocks/>
          </p:cNvGrpSpPr>
          <p:nvPr/>
        </p:nvGrpSpPr>
        <p:grpSpPr bwMode="auto">
          <a:xfrm>
            <a:off x="1181100" y="3429000"/>
            <a:ext cx="685800" cy="933450"/>
            <a:chOff x="2736" y="1968"/>
            <a:chExt cx="432" cy="588"/>
          </a:xfrm>
        </p:grpSpPr>
        <p:grpSp>
          <p:nvGrpSpPr>
            <p:cNvPr id="151" name="Group 213"/>
            <p:cNvGrpSpPr>
              <a:grpSpLocks/>
            </p:cNvGrpSpPr>
            <p:nvPr/>
          </p:nvGrpSpPr>
          <p:grpSpPr bwMode="auto">
            <a:xfrm>
              <a:off x="2736" y="1968"/>
              <a:ext cx="432" cy="354"/>
              <a:chOff x="4224" y="3216"/>
              <a:chExt cx="432" cy="354"/>
            </a:xfrm>
          </p:grpSpPr>
          <p:sp>
            <p:nvSpPr>
              <p:cNvPr id="153" name="AutoShape 214"/>
              <p:cNvSpPr>
                <a:spLocks noChangeArrowheads="1"/>
              </p:cNvSpPr>
              <p:nvPr/>
            </p:nvSpPr>
            <p:spPr bwMode="auto">
              <a:xfrm>
                <a:off x="4560" y="3216"/>
                <a:ext cx="96" cy="192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AutoShape 215"/>
              <p:cNvSpPr>
                <a:spLocks noChangeArrowheads="1"/>
              </p:cNvSpPr>
              <p:nvPr/>
            </p:nvSpPr>
            <p:spPr bwMode="auto">
              <a:xfrm>
                <a:off x="4224" y="3216"/>
                <a:ext cx="96" cy="192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216"/>
              <p:cNvSpPr>
                <a:spLocks noChangeArrowheads="1"/>
              </p:cNvSpPr>
              <p:nvPr/>
            </p:nvSpPr>
            <p:spPr bwMode="auto">
              <a:xfrm>
                <a:off x="4225" y="3421"/>
                <a:ext cx="429" cy="149"/>
              </a:xfrm>
              <a:prstGeom prst="ellipse">
                <a:avLst/>
              </a:prstGeom>
              <a:solidFill>
                <a:srgbClr val="A50021"/>
              </a:solidFill>
              <a:ln w="12700" cap="sq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217"/>
              <p:cNvSpPr>
                <a:spLocks noChangeArrowheads="1"/>
              </p:cNvSpPr>
              <p:nvPr/>
            </p:nvSpPr>
            <p:spPr bwMode="auto">
              <a:xfrm>
                <a:off x="4224" y="3389"/>
                <a:ext cx="432" cy="109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218"/>
              <p:cNvSpPr>
                <a:spLocks noChangeArrowheads="1"/>
              </p:cNvSpPr>
              <p:nvPr/>
            </p:nvSpPr>
            <p:spPr bwMode="auto">
              <a:xfrm>
                <a:off x="4224" y="3389"/>
                <a:ext cx="432" cy="109"/>
              </a:xfrm>
              <a:prstGeom prst="rect">
                <a:avLst/>
              </a:prstGeom>
              <a:solidFill>
                <a:srgbClr val="A5002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8" name="Oval 219"/>
              <p:cNvSpPr>
                <a:spLocks noChangeArrowheads="1"/>
              </p:cNvSpPr>
              <p:nvPr/>
            </p:nvSpPr>
            <p:spPr bwMode="auto">
              <a:xfrm>
                <a:off x="4225" y="3312"/>
                <a:ext cx="429" cy="149"/>
              </a:xfrm>
              <a:prstGeom prst="ellipse">
                <a:avLst/>
              </a:prstGeom>
              <a:solidFill>
                <a:srgbClr val="FF3300"/>
              </a:solidFill>
              <a:ln w="12700" cap="sq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9" name="Freeform 220"/>
              <p:cNvSpPr>
                <a:spLocks/>
              </p:cNvSpPr>
              <p:nvPr/>
            </p:nvSpPr>
            <p:spPr bwMode="auto">
              <a:xfrm>
                <a:off x="4445" y="3332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3" y="40"/>
                    </a:lnTo>
                    <a:lnTo>
                      <a:pt x="400" y="67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 221"/>
              <p:cNvSpPr>
                <a:spLocks/>
              </p:cNvSpPr>
              <p:nvPr/>
            </p:nvSpPr>
            <p:spPr bwMode="auto">
              <a:xfrm>
                <a:off x="4445" y="3332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3" y="40"/>
                    </a:lnTo>
                    <a:lnTo>
                      <a:pt x="400" y="67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61" name="Freeform 222"/>
              <p:cNvSpPr>
                <a:spLocks/>
              </p:cNvSpPr>
              <p:nvPr/>
            </p:nvSpPr>
            <p:spPr bwMode="auto">
              <a:xfrm>
                <a:off x="4290" y="3389"/>
                <a:ext cx="142" cy="52"/>
              </a:xfrm>
              <a:custGeom>
                <a:avLst/>
                <a:gdLst>
                  <a:gd name="T0" fmla="*/ 0 w 400"/>
                  <a:gd name="T1" fmla="*/ 0 h 127"/>
                  <a:gd name="T2" fmla="*/ 0 w 400"/>
                  <a:gd name="T3" fmla="*/ 0 h 127"/>
                  <a:gd name="T4" fmla="*/ 0 w 400"/>
                  <a:gd name="T5" fmla="*/ 0 h 127"/>
                  <a:gd name="T6" fmla="*/ 0 w 400"/>
                  <a:gd name="T7" fmla="*/ 0 h 127"/>
                  <a:gd name="T8" fmla="*/ 0 w 400"/>
                  <a:gd name="T9" fmla="*/ 0 h 127"/>
                  <a:gd name="T10" fmla="*/ 0 w 400"/>
                  <a:gd name="T11" fmla="*/ 0 h 127"/>
                  <a:gd name="T12" fmla="*/ 0 w 400"/>
                  <a:gd name="T13" fmla="*/ 0 h 127"/>
                  <a:gd name="T14" fmla="*/ 0 w 400"/>
                  <a:gd name="T15" fmla="*/ 0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7"/>
                    </a:moveTo>
                    <a:lnTo>
                      <a:pt x="311" y="0"/>
                    </a:lnTo>
                    <a:lnTo>
                      <a:pt x="103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62" name="Freeform 223"/>
              <p:cNvSpPr>
                <a:spLocks/>
              </p:cNvSpPr>
              <p:nvPr/>
            </p:nvSpPr>
            <p:spPr bwMode="auto">
              <a:xfrm>
                <a:off x="4290" y="3389"/>
                <a:ext cx="142" cy="52"/>
              </a:xfrm>
              <a:custGeom>
                <a:avLst/>
                <a:gdLst>
                  <a:gd name="T0" fmla="*/ 0 w 400"/>
                  <a:gd name="T1" fmla="*/ 0 h 127"/>
                  <a:gd name="T2" fmla="*/ 0 w 400"/>
                  <a:gd name="T3" fmla="*/ 0 h 127"/>
                  <a:gd name="T4" fmla="*/ 0 w 400"/>
                  <a:gd name="T5" fmla="*/ 0 h 127"/>
                  <a:gd name="T6" fmla="*/ 0 w 400"/>
                  <a:gd name="T7" fmla="*/ 0 h 127"/>
                  <a:gd name="T8" fmla="*/ 0 w 400"/>
                  <a:gd name="T9" fmla="*/ 0 h 127"/>
                  <a:gd name="T10" fmla="*/ 0 w 400"/>
                  <a:gd name="T11" fmla="*/ 0 h 127"/>
                  <a:gd name="T12" fmla="*/ 0 w 400"/>
                  <a:gd name="T13" fmla="*/ 0 h 127"/>
                  <a:gd name="T14" fmla="*/ 0 w 400"/>
                  <a:gd name="T15" fmla="*/ 0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7"/>
                    </a:moveTo>
                    <a:lnTo>
                      <a:pt x="311" y="0"/>
                    </a:lnTo>
                    <a:lnTo>
                      <a:pt x="103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63" name="Freeform 224"/>
              <p:cNvSpPr>
                <a:spLocks/>
              </p:cNvSpPr>
              <p:nvPr/>
            </p:nvSpPr>
            <p:spPr bwMode="auto">
              <a:xfrm>
                <a:off x="4298" y="3330"/>
                <a:ext cx="142" cy="48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4"/>
                    </a:lnTo>
                    <a:lnTo>
                      <a:pt x="400" y="54"/>
                    </a:lnTo>
                    <a:lnTo>
                      <a:pt x="348" y="120"/>
                    </a:lnTo>
                    <a:lnTo>
                      <a:pt x="96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64" name="Freeform 225"/>
              <p:cNvSpPr>
                <a:spLocks/>
              </p:cNvSpPr>
              <p:nvPr/>
            </p:nvSpPr>
            <p:spPr bwMode="auto">
              <a:xfrm>
                <a:off x="4298" y="3330"/>
                <a:ext cx="142" cy="48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4"/>
                    </a:lnTo>
                    <a:lnTo>
                      <a:pt x="400" y="54"/>
                    </a:lnTo>
                    <a:lnTo>
                      <a:pt x="348" y="120"/>
                    </a:lnTo>
                    <a:lnTo>
                      <a:pt x="96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65" name="Freeform 226"/>
              <p:cNvSpPr>
                <a:spLocks/>
              </p:cNvSpPr>
              <p:nvPr/>
            </p:nvSpPr>
            <p:spPr bwMode="auto">
              <a:xfrm>
                <a:off x="4440" y="3395"/>
                <a:ext cx="142" cy="49"/>
              </a:xfrm>
              <a:custGeom>
                <a:avLst/>
                <a:gdLst>
                  <a:gd name="T0" fmla="*/ 0 w 400"/>
                  <a:gd name="T1" fmla="*/ 0 h 121"/>
                  <a:gd name="T2" fmla="*/ 0 w 400"/>
                  <a:gd name="T3" fmla="*/ 0 h 121"/>
                  <a:gd name="T4" fmla="*/ 0 w 400"/>
                  <a:gd name="T5" fmla="*/ 0 h 121"/>
                  <a:gd name="T6" fmla="*/ 0 w 400"/>
                  <a:gd name="T7" fmla="*/ 0 h 121"/>
                  <a:gd name="T8" fmla="*/ 0 w 400"/>
                  <a:gd name="T9" fmla="*/ 0 h 121"/>
                  <a:gd name="T10" fmla="*/ 0 w 400"/>
                  <a:gd name="T11" fmla="*/ 0 h 121"/>
                  <a:gd name="T12" fmla="*/ 0 w 400"/>
                  <a:gd name="T13" fmla="*/ 0 h 121"/>
                  <a:gd name="T14" fmla="*/ 0 w 400"/>
                  <a:gd name="T15" fmla="*/ 0 h 1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1"/>
                  <a:gd name="T26" fmla="*/ 400 w 400"/>
                  <a:gd name="T27" fmla="*/ 121 h 1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1">
                    <a:moveTo>
                      <a:pt x="400" y="94"/>
                    </a:moveTo>
                    <a:lnTo>
                      <a:pt x="311" y="121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 227"/>
              <p:cNvSpPr>
                <a:spLocks/>
              </p:cNvSpPr>
              <p:nvPr/>
            </p:nvSpPr>
            <p:spPr bwMode="auto">
              <a:xfrm>
                <a:off x="4440" y="3395"/>
                <a:ext cx="142" cy="49"/>
              </a:xfrm>
              <a:custGeom>
                <a:avLst/>
                <a:gdLst>
                  <a:gd name="T0" fmla="*/ 0 w 400"/>
                  <a:gd name="T1" fmla="*/ 0 h 121"/>
                  <a:gd name="T2" fmla="*/ 0 w 400"/>
                  <a:gd name="T3" fmla="*/ 0 h 121"/>
                  <a:gd name="T4" fmla="*/ 0 w 400"/>
                  <a:gd name="T5" fmla="*/ 0 h 121"/>
                  <a:gd name="T6" fmla="*/ 0 w 400"/>
                  <a:gd name="T7" fmla="*/ 0 h 121"/>
                  <a:gd name="T8" fmla="*/ 0 w 400"/>
                  <a:gd name="T9" fmla="*/ 0 h 121"/>
                  <a:gd name="T10" fmla="*/ 0 w 400"/>
                  <a:gd name="T11" fmla="*/ 0 h 121"/>
                  <a:gd name="T12" fmla="*/ 0 w 400"/>
                  <a:gd name="T13" fmla="*/ 0 h 121"/>
                  <a:gd name="T14" fmla="*/ 0 w 400"/>
                  <a:gd name="T15" fmla="*/ 0 h 1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1"/>
                  <a:gd name="T26" fmla="*/ 400 w 400"/>
                  <a:gd name="T27" fmla="*/ 121 h 1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1">
                    <a:moveTo>
                      <a:pt x="400" y="94"/>
                    </a:moveTo>
                    <a:lnTo>
                      <a:pt x="311" y="121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67" name="Freeform 228"/>
              <p:cNvSpPr>
                <a:spLocks/>
              </p:cNvSpPr>
              <p:nvPr/>
            </p:nvSpPr>
            <p:spPr bwMode="auto">
              <a:xfrm>
                <a:off x="4448" y="3335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4" y="40"/>
                    </a:lnTo>
                    <a:lnTo>
                      <a:pt x="400" y="66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68" name="Freeform 229"/>
              <p:cNvSpPr>
                <a:spLocks/>
              </p:cNvSpPr>
              <p:nvPr/>
            </p:nvSpPr>
            <p:spPr bwMode="auto">
              <a:xfrm>
                <a:off x="4448" y="3335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4" y="40"/>
                    </a:lnTo>
                    <a:lnTo>
                      <a:pt x="400" y="66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 230"/>
              <p:cNvSpPr>
                <a:spLocks/>
              </p:cNvSpPr>
              <p:nvPr/>
            </p:nvSpPr>
            <p:spPr bwMode="auto">
              <a:xfrm>
                <a:off x="4292" y="3392"/>
                <a:ext cx="142" cy="52"/>
              </a:xfrm>
              <a:custGeom>
                <a:avLst/>
                <a:gdLst>
                  <a:gd name="T0" fmla="*/ 0 w 400"/>
                  <a:gd name="T1" fmla="*/ 0 h 127"/>
                  <a:gd name="T2" fmla="*/ 0 w 400"/>
                  <a:gd name="T3" fmla="*/ 0 h 127"/>
                  <a:gd name="T4" fmla="*/ 0 w 400"/>
                  <a:gd name="T5" fmla="*/ 0 h 127"/>
                  <a:gd name="T6" fmla="*/ 0 w 400"/>
                  <a:gd name="T7" fmla="*/ 0 h 127"/>
                  <a:gd name="T8" fmla="*/ 0 w 400"/>
                  <a:gd name="T9" fmla="*/ 0 h 127"/>
                  <a:gd name="T10" fmla="*/ 0 w 400"/>
                  <a:gd name="T11" fmla="*/ 0 h 127"/>
                  <a:gd name="T12" fmla="*/ 0 w 400"/>
                  <a:gd name="T13" fmla="*/ 0 h 127"/>
                  <a:gd name="T14" fmla="*/ 0 w 400"/>
                  <a:gd name="T15" fmla="*/ 0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6"/>
                    </a:moveTo>
                    <a:lnTo>
                      <a:pt x="311" y="0"/>
                    </a:lnTo>
                    <a:lnTo>
                      <a:pt x="104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0" name="Freeform 231"/>
              <p:cNvSpPr>
                <a:spLocks/>
              </p:cNvSpPr>
              <p:nvPr/>
            </p:nvSpPr>
            <p:spPr bwMode="auto">
              <a:xfrm>
                <a:off x="4292" y="3392"/>
                <a:ext cx="142" cy="52"/>
              </a:xfrm>
              <a:custGeom>
                <a:avLst/>
                <a:gdLst>
                  <a:gd name="T0" fmla="*/ 0 w 400"/>
                  <a:gd name="T1" fmla="*/ 0 h 127"/>
                  <a:gd name="T2" fmla="*/ 0 w 400"/>
                  <a:gd name="T3" fmla="*/ 0 h 127"/>
                  <a:gd name="T4" fmla="*/ 0 w 400"/>
                  <a:gd name="T5" fmla="*/ 0 h 127"/>
                  <a:gd name="T6" fmla="*/ 0 w 400"/>
                  <a:gd name="T7" fmla="*/ 0 h 127"/>
                  <a:gd name="T8" fmla="*/ 0 w 400"/>
                  <a:gd name="T9" fmla="*/ 0 h 127"/>
                  <a:gd name="T10" fmla="*/ 0 w 400"/>
                  <a:gd name="T11" fmla="*/ 0 h 127"/>
                  <a:gd name="T12" fmla="*/ 0 w 400"/>
                  <a:gd name="T13" fmla="*/ 0 h 127"/>
                  <a:gd name="T14" fmla="*/ 0 w 400"/>
                  <a:gd name="T15" fmla="*/ 0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6"/>
                    </a:moveTo>
                    <a:lnTo>
                      <a:pt x="311" y="0"/>
                    </a:lnTo>
                    <a:lnTo>
                      <a:pt x="104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1" name="Freeform 232"/>
              <p:cNvSpPr>
                <a:spLocks/>
              </p:cNvSpPr>
              <p:nvPr/>
            </p:nvSpPr>
            <p:spPr bwMode="auto">
              <a:xfrm>
                <a:off x="4300" y="3332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3"/>
                    </a:lnTo>
                    <a:lnTo>
                      <a:pt x="400" y="53"/>
                    </a:lnTo>
                    <a:lnTo>
                      <a:pt x="348" y="120"/>
                    </a:lnTo>
                    <a:lnTo>
                      <a:pt x="97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 234"/>
              <p:cNvSpPr>
                <a:spLocks/>
              </p:cNvSpPr>
              <p:nvPr/>
            </p:nvSpPr>
            <p:spPr bwMode="auto">
              <a:xfrm>
                <a:off x="4442" y="3398"/>
                <a:ext cx="143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400" y="94"/>
                    </a:moveTo>
                    <a:lnTo>
                      <a:pt x="311" y="120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3" name="Freeform 235"/>
              <p:cNvSpPr>
                <a:spLocks/>
              </p:cNvSpPr>
              <p:nvPr/>
            </p:nvSpPr>
            <p:spPr bwMode="auto">
              <a:xfrm>
                <a:off x="4442" y="3398"/>
                <a:ext cx="143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400" y="94"/>
                    </a:moveTo>
                    <a:lnTo>
                      <a:pt x="311" y="120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4" name="Line 236"/>
              <p:cNvSpPr>
                <a:spLocks noChangeShapeType="1"/>
              </p:cNvSpPr>
              <p:nvPr/>
            </p:nvSpPr>
            <p:spPr bwMode="auto">
              <a:xfrm>
                <a:off x="4224" y="3387"/>
                <a:ext cx="0" cy="108"/>
              </a:xfrm>
              <a:prstGeom prst="line">
                <a:avLst/>
              </a:prstGeom>
              <a:noFill/>
              <a:ln w="12700" cap="sq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Line 237"/>
              <p:cNvSpPr>
                <a:spLocks noChangeShapeType="1"/>
              </p:cNvSpPr>
              <p:nvPr/>
            </p:nvSpPr>
            <p:spPr bwMode="auto">
              <a:xfrm>
                <a:off x="4656" y="3387"/>
                <a:ext cx="0" cy="108"/>
              </a:xfrm>
              <a:prstGeom prst="line">
                <a:avLst/>
              </a:prstGeom>
              <a:noFill/>
              <a:ln w="12700" cap="sq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233"/>
              <p:cNvSpPr>
                <a:spLocks/>
              </p:cNvSpPr>
              <p:nvPr/>
            </p:nvSpPr>
            <p:spPr bwMode="auto">
              <a:xfrm>
                <a:off x="4300" y="3332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3"/>
                    </a:lnTo>
                    <a:lnTo>
                      <a:pt x="400" y="53"/>
                    </a:lnTo>
                    <a:lnTo>
                      <a:pt x="348" y="120"/>
                    </a:lnTo>
                    <a:lnTo>
                      <a:pt x="97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sp>
          <p:nvSpPr>
            <p:cNvPr id="152" name="Rectangle 238"/>
            <p:cNvSpPr>
              <a:spLocks noChangeArrowheads="1"/>
            </p:cNvSpPr>
            <p:nvPr/>
          </p:nvSpPr>
          <p:spPr bwMode="auto">
            <a:xfrm>
              <a:off x="2776" y="2304"/>
              <a:ext cx="1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 sz="2000" b="1" dirty="0">
                <a:solidFill>
                  <a:srgbClr val="A50021"/>
                </a:solidFill>
                <a:latin typeface="Arial" charset="0"/>
              </a:endParaRPr>
            </a:p>
          </p:txBody>
        </p:sp>
      </p:grpSp>
      <p:grpSp>
        <p:nvGrpSpPr>
          <p:cNvPr id="125" name="Group 229"/>
          <p:cNvGrpSpPr>
            <a:grpSpLocks/>
          </p:cNvGrpSpPr>
          <p:nvPr/>
        </p:nvGrpSpPr>
        <p:grpSpPr bwMode="auto">
          <a:xfrm>
            <a:off x="2319462" y="4048126"/>
            <a:ext cx="684537" cy="450466"/>
            <a:chOff x="4115" y="3158"/>
            <a:chExt cx="1215" cy="633"/>
          </a:xfrm>
        </p:grpSpPr>
        <p:sp>
          <p:nvSpPr>
            <p:cNvPr id="126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27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28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29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0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1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2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3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4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5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6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7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8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9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0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1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2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3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4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5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6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7" name="Line 151"/>
          <p:cNvSpPr>
            <a:spLocks noChangeShapeType="1"/>
          </p:cNvSpPr>
          <p:nvPr/>
        </p:nvSpPr>
        <p:spPr bwMode="auto">
          <a:xfrm flipH="1" flipV="1">
            <a:off x="1644650" y="3962400"/>
            <a:ext cx="677066" cy="277868"/>
          </a:xfrm>
          <a:prstGeom prst="line">
            <a:avLst/>
          </a:prstGeom>
          <a:noFill/>
          <a:ln w="127000">
            <a:solidFill>
              <a:schemeClr val="accent3"/>
            </a:solidFill>
            <a:prstDash val="sysDash"/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2" name="AutoShape 149"/>
          <p:cNvSpPr>
            <a:spLocks noChangeArrowheads="1"/>
          </p:cNvSpPr>
          <p:nvPr/>
        </p:nvSpPr>
        <p:spPr bwMode="auto">
          <a:xfrm>
            <a:off x="4419600" y="1841673"/>
            <a:ext cx="2590799" cy="720275"/>
          </a:xfrm>
          <a:prstGeom prst="wedgeRoundRectCallout">
            <a:avLst>
              <a:gd name="adj1" fmla="val -33247"/>
              <a:gd name="adj2" fmla="val 145020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000" b="1" dirty="0" smtClean="0"/>
              <a:t>Level3</a:t>
            </a:r>
            <a:r>
              <a:rPr lang="en-US" sz="2000" b="1" dirty="0"/>
              <a:t>, VZW, </a:t>
            </a:r>
            <a:r>
              <a:rPr lang="en-US" sz="2000" b="1" dirty="0" smtClean="0"/>
              <a:t>22394</a:t>
            </a:r>
            <a:r>
              <a:rPr lang="en-US" sz="1800" b="1" dirty="0" smtClean="0"/>
              <a:t> </a:t>
            </a:r>
            <a:r>
              <a:rPr lang="en-US" sz="1800" dirty="0"/>
              <a:t>66.174.161.0/24 </a:t>
            </a:r>
          </a:p>
        </p:txBody>
      </p:sp>
      <p:sp>
        <p:nvSpPr>
          <p:cNvPr id="183" name="Line 151"/>
          <p:cNvSpPr>
            <a:spLocks noChangeShapeType="1"/>
          </p:cNvSpPr>
          <p:nvPr/>
        </p:nvSpPr>
        <p:spPr bwMode="auto">
          <a:xfrm flipH="1" flipV="1">
            <a:off x="6483184" y="3692862"/>
            <a:ext cx="761999" cy="488641"/>
          </a:xfrm>
          <a:prstGeom prst="line">
            <a:avLst/>
          </a:prstGeom>
          <a:noFill/>
          <a:ln w="127000">
            <a:solidFill>
              <a:schemeClr val="accent3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" name="Cloud 183"/>
          <p:cNvSpPr/>
          <p:nvPr/>
        </p:nvSpPr>
        <p:spPr bwMode="auto">
          <a:xfrm>
            <a:off x="7026480" y="4942778"/>
            <a:ext cx="1965120" cy="952499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22394</a:t>
            </a:r>
          </a:p>
        </p:txBody>
      </p:sp>
      <p:cxnSp>
        <p:nvCxnSpPr>
          <p:cNvPr id="185" name="Straight Connector 160"/>
          <p:cNvCxnSpPr>
            <a:cxnSpLocks noChangeShapeType="1"/>
            <a:endCxn id="184" idx="3"/>
          </p:cNvCxnSpPr>
          <p:nvPr/>
        </p:nvCxnSpPr>
        <p:spPr bwMode="auto">
          <a:xfrm flipH="1">
            <a:off x="8009040" y="4620290"/>
            <a:ext cx="107008" cy="376948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186" name="Line 151"/>
          <p:cNvSpPr>
            <a:spLocks noChangeShapeType="1"/>
          </p:cNvSpPr>
          <p:nvPr/>
        </p:nvSpPr>
        <p:spPr bwMode="auto">
          <a:xfrm flipV="1">
            <a:off x="7966920" y="4574717"/>
            <a:ext cx="191248" cy="484097"/>
          </a:xfrm>
          <a:prstGeom prst="line">
            <a:avLst/>
          </a:prstGeom>
          <a:noFill/>
          <a:ln w="127000">
            <a:solidFill>
              <a:schemeClr val="accent3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489858" y="5174159"/>
            <a:ext cx="55943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en-US" sz="2200" b="1" dirty="0" smtClean="0"/>
              <a:t>This prefix and 50K others were announced by China Telecom</a:t>
            </a:r>
            <a:endParaRPr lang="en-US" sz="2200" dirty="0"/>
          </a:p>
        </p:txBody>
      </p:sp>
      <p:sp>
        <p:nvSpPr>
          <p:cNvPr id="188" name="Rectangle 187"/>
          <p:cNvSpPr/>
          <p:nvPr/>
        </p:nvSpPr>
        <p:spPr>
          <a:xfrm>
            <a:off x="-171450" y="6096000"/>
            <a:ext cx="76390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en-US" sz="2200" b="1" dirty="0" smtClean="0"/>
              <a:t>Traffic for some prefixes was possibly </a:t>
            </a:r>
            <a:r>
              <a:rPr lang="en-US" sz="2200" b="1" dirty="0" smtClean="0">
                <a:solidFill>
                  <a:schemeClr val="accent4"/>
                </a:solidFill>
              </a:rPr>
              <a:t>intercepted</a:t>
            </a:r>
            <a:endParaRPr lang="en-US" sz="2200" dirty="0">
              <a:solidFill>
                <a:schemeClr val="accent4"/>
              </a:solidFill>
            </a:endParaRPr>
          </a:p>
        </p:txBody>
      </p:sp>
      <p:sp>
        <p:nvSpPr>
          <p:cNvPr id="192" name="Smiley Face 191"/>
          <p:cNvSpPr/>
          <p:nvPr/>
        </p:nvSpPr>
        <p:spPr bwMode="auto">
          <a:xfrm>
            <a:off x="3480821" y="2845411"/>
            <a:ext cx="631136" cy="544286"/>
          </a:xfrm>
          <a:prstGeom prst="smileyFace">
            <a:avLst>
              <a:gd name="adj" fmla="val -4653"/>
            </a:avLst>
          </a:prstGeom>
          <a:solidFill>
            <a:schemeClr val="bg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5088" lvl="1" indent="-65088" algn="ctr">
              <a:defRPr/>
            </a:pPr>
            <a:r>
              <a:rPr lang="en-US" sz="2200" b="1" dirty="0"/>
              <a:t>April 2010 : China Telecom intercepts traffic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90" name="Line 151"/>
          <p:cNvSpPr>
            <a:spLocks noChangeShapeType="1"/>
          </p:cNvSpPr>
          <p:nvPr/>
        </p:nvSpPr>
        <p:spPr bwMode="auto">
          <a:xfrm flipV="1">
            <a:off x="1563466" y="2637944"/>
            <a:ext cx="915147" cy="991429"/>
          </a:xfrm>
          <a:prstGeom prst="line">
            <a:avLst/>
          </a:prstGeom>
          <a:noFill/>
          <a:ln w="127000">
            <a:solidFill>
              <a:schemeClr val="accent3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026480" y="6096000"/>
            <a:ext cx="1965120" cy="43088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bg1"/>
                </a:solidFill>
              </a:rPr>
              <a:t>66.174.161.0/24</a:t>
            </a:r>
            <a:endParaRPr lang="en-CA" b="1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>
            <a:stCxn id="2" idx="0"/>
            <a:endCxn id="184" idx="1"/>
          </p:cNvCxnSpPr>
          <p:nvPr/>
        </p:nvCxnSpPr>
        <p:spPr>
          <a:xfrm flipV="1">
            <a:off x="8009040" y="5894263"/>
            <a:ext cx="0" cy="2017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72638358"/>
      </p:ext>
    </p:extLst>
  </p:cSld>
  <p:clrMapOvr>
    <a:masterClrMapping/>
  </p:clrMapOvr>
  <p:transition advTm="1050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build="p"/>
      <p:bldP spid="78" grpId="1" build="p"/>
      <p:bldP spid="148" grpId="0" animBg="1"/>
      <p:bldP spid="177" grpId="0" animBg="1"/>
      <p:bldP spid="187" grpId="0"/>
      <p:bldP spid="188" grpId="0"/>
      <p:bldP spid="192" grpId="0" animBg="1"/>
      <p:bldP spid="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Securing the Internet: </a:t>
            </a:r>
            <a:r>
              <a:rPr lang="en-US" b="1" dirty="0" smtClean="0">
                <a:solidFill>
                  <a:schemeClr val="accent4"/>
                </a:solidFill>
              </a:rPr>
              <a:t>RPKI</a:t>
            </a:r>
          </a:p>
        </p:txBody>
      </p:sp>
      <p:grpSp>
        <p:nvGrpSpPr>
          <p:cNvPr id="150" name="Group 149"/>
          <p:cNvGrpSpPr/>
          <p:nvPr/>
        </p:nvGrpSpPr>
        <p:grpSpPr>
          <a:xfrm>
            <a:off x="19050" y="685800"/>
            <a:ext cx="8743950" cy="838200"/>
            <a:chOff x="400050" y="685800"/>
            <a:chExt cx="8743950" cy="838200"/>
          </a:xfrm>
        </p:grpSpPr>
        <p:sp>
          <p:nvSpPr>
            <p:cNvPr id="71" name="Rounded Rectangle 70"/>
            <p:cNvSpPr/>
            <p:nvPr/>
          </p:nvSpPr>
          <p:spPr bwMode="auto">
            <a:xfrm>
              <a:off x="400050" y="685800"/>
              <a:ext cx="7772400" cy="838200"/>
            </a:xfrm>
            <a:prstGeom prst="roundRect">
              <a:avLst/>
            </a:prstGeom>
            <a:noFill/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r">
                <a:defRPr/>
              </a:pPr>
              <a:r>
                <a:rPr lang="en-US" sz="2200" b="1" dirty="0" smtClean="0"/>
                <a:t>Resource Public Key Infrastructure (RPKI):   </a:t>
              </a:r>
              <a:r>
                <a:rPr lang="en-US" sz="2200" dirty="0" smtClean="0"/>
                <a:t>Certified    mapping from </a:t>
              </a:r>
              <a:r>
                <a:rPr lang="en-US" sz="2200" dirty="0" err="1" smtClean="0"/>
                <a:t>ASes</a:t>
              </a:r>
              <a:r>
                <a:rPr lang="en-US" sz="2200" dirty="0" smtClean="0"/>
                <a:t> to public keys and IP prefixes.  </a:t>
              </a:r>
              <a:endParaRPr lang="en-US" sz="2200" dirty="0"/>
            </a:p>
          </p:txBody>
        </p:sp>
        <p:sp>
          <p:nvSpPr>
            <p:cNvPr id="149" name="Can 148"/>
            <p:cNvSpPr/>
            <p:nvPr/>
          </p:nvSpPr>
          <p:spPr bwMode="auto">
            <a:xfrm>
              <a:off x="8382000" y="762000"/>
              <a:ext cx="762000" cy="685800"/>
            </a:xfrm>
            <a:prstGeom prst="can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153400" y="762001"/>
            <a:ext cx="381000" cy="990599"/>
            <a:chOff x="8763000" y="2133600"/>
            <a:chExt cx="381000" cy="990599"/>
          </a:xfrm>
        </p:grpSpPr>
        <p:grpSp>
          <p:nvGrpSpPr>
            <p:cNvPr id="48" name="Group 79"/>
            <p:cNvGrpSpPr/>
            <p:nvPr/>
          </p:nvGrpSpPr>
          <p:grpSpPr bwMode="auto">
            <a:xfrm>
              <a:off x="8763000" y="2438400"/>
              <a:ext cx="381000" cy="685799"/>
              <a:chOff x="6858000" y="5257797"/>
              <a:chExt cx="914400" cy="1600196"/>
            </a:xfrm>
            <a:solidFill>
              <a:srgbClr val="660066"/>
            </a:solidFill>
            <a:scene3d>
              <a:camera prst="isometricTopUp"/>
              <a:lightRig rig="balanced" dir="t">
                <a:rot lat="0" lon="0" rev="8700000"/>
              </a:lightRig>
            </a:scene3d>
          </p:grpSpPr>
          <p:sp>
            <p:nvSpPr>
              <p:cNvPr id="74" name="Flowchart: Alternate Process 73"/>
              <p:cNvSpPr/>
              <p:nvPr/>
            </p:nvSpPr>
            <p:spPr bwMode="auto">
              <a:xfrm>
                <a:off x="6858000" y="5257797"/>
                <a:ext cx="914400" cy="609599"/>
              </a:xfrm>
              <a:prstGeom prst="flowChartAlternateProcess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7086600" y="5791194"/>
                <a:ext cx="381000" cy="10667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7239000" y="6019788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7239000" y="6248387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7239000" y="6629401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9" name="Group 85"/>
            <p:cNvGrpSpPr/>
            <p:nvPr/>
          </p:nvGrpSpPr>
          <p:grpSpPr bwMode="auto">
            <a:xfrm>
              <a:off x="8763000" y="2362200"/>
              <a:ext cx="381000" cy="685800"/>
              <a:chOff x="6858000" y="5257800"/>
              <a:chExt cx="914400" cy="1600200"/>
            </a:xfrm>
            <a:solidFill>
              <a:srgbClr val="FFC000"/>
            </a:solidFill>
            <a:scene3d>
              <a:camera prst="isometricTopUp"/>
              <a:lightRig rig="balanced" dir="t">
                <a:rot lat="0" lon="0" rev="8700000"/>
              </a:lightRig>
            </a:scene3d>
          </p:grpSpPr>
          <p:sp>
            <p:nvSpPr>
              <p:cNvPr id="68" name="Flowchart: Alternate Process 67"/>
              <p:cNvSpPr/>
              <p:nvPr/>
            </p:nvSpPr>
            <p:spPr bwMode="auto">
              <a:xfrm>
                <a:off x="6858000" y="5257800"/>
                <a:ext cx="914400" cy="609600"/>
              </a:xfrm>
              <a:prstGeom prst="flowChartAlternateProcess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7086600" y="5791200"/>
                <a:ext cx="381000" cy="10668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7239000" y="60198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7239000" y="62484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7239000" y="66294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0" name="Group 79"/>
            <p:cNvGrpSpPr/>
            <p:nvPr/>
          </p:nvGrpSpPr>
          <p:grpSpPr bwMode="auto">
            <a:xfrm>
              <a:off x="8763000" y="2286000"/>
              <a:ext cx="381000" cy="685799"/>
              <a:chOff x="6858000" y="5257797"/>
              <a:chExt cx="914400" cy="1600196"/>
            </a:xfrm>
            <a:solidFill>
              <a:srgbClr val="FF3300"/>
            </a:solidFill>
            <a:scene3d>
              <a:camera prst="isometricTopUp"/>
              <a:lightRig rig="balanced" dir="t">
                <a:rot lat="0" lon="0" rev="8700000"/>
              </a:lightRig>
            </a:scene3d>
          </p:grpSpPr>
          <p:sp>
            <p:nvSpPr>
              <p:cNvPr id="63" name="Flowchart: Alternate Process 62"/>
              <p:cNvSpPr/>
              <p:nvPr/>
            </p:nvSpPr>
            <p:spPr bwMode="auto">
              <a:xfrm>
                <a:off x="6858000" y="5257797"/>
                <a:ext cx="914400" cy="609599"/>
              </a:xfrm>
              <a:prstGeom prst="flowChartAlternateProcess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7086600" y="5791194"/>
                <a:ext cx="381000" cy="10667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7239000" y="6019788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7239000" y="6248387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7239000" y="6629401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1" name="Group 79"/>
            <p:cNvGrpSpPr/>
            <p:nvPr/>
          </p:nvGrpSpPr>
          <p:grpSpPr bwMode="auto">
            <a:xfrm>
              <a:off x="8763000" y="2209799"/>
              <a:ext cx="381000" cy="685799"/>
              <a:chOff x="6858000" y="5257797"/>
              <a:chExt cx="914400" cy="1600196"/>
            </a:xfrm>
            <a:solidFill>
              <a:srgbClr val="9AE69A"/>
            </a:solidFill>
            <a:scene3d>
              <a:camera prst="isometricTopUp"/>
              <a:lightRig rig="balanced" dir="t">
                <a:rot lat="0" lon="0" rev="8700000"/>
              </a:lightRig>
            </a:scene3d>
          </p:grpSpPr>
          <p:sp>
            <p:nvSpPr>
              <p:cNvPr id="58" name="Flowchart: Alternate Process 57"/>
              <p:cNvSpPr/>
              <p:nvPr/>
            </p:nvSpPr>
            <p:spPr bwMode="auto">
              <a:xfrm>
                <a:off x="6858000" y="5257797"/>
                <a:ext cx="914400" cy="609599"/>
              </a:xfrm>
              <a:prstGeom prst="flowChartAlternateProcess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7086600" y="5791194"/>
                <a:ext cx="381000" cy="10667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7239000" y="6019788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7239000" y="6248387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7239000" y="6629401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2" name="Group 79"/>
            <p:cNvGrpSpPr/>
            <p:nvPr/>
          </p:nvGrpSpPr>
          <p:grpSpPr bwMode="auto">
            <a:xfrm>
              <a:off x="8763000" y="2133600"/>
              <a:ext cx="381000" cy="685799"/>
              <a:chOff x="6858000" y="5257797"/>
              <a:chExt cx="914400" cy="1600196"/>
            </a:xfrm>
            <a:solidFill>
              <a:srgbClr val="C00000"/>
            </a:solidFill>
            <a:scene3d>
              <a:camera prst="isometricTopUp"/>
              <a:lightRig rig="balanced" dir="t">
                <a:rot lat="0" lon="0" rev="8700000"/>
              </a:lightRig>
            </a:scene3d>
          </p:grpSpPr>
          <p:sp>
            <p:nvSpPr>
              <p:cNvPr id="53" name="Flowchart: Alternate Process 52"/>
              <p:cNvSpPr/>
              <p:nvPr/>
            </p:nvSpPr>
            <p:spPr bwMode="auto">
              <a:xfrm>
                <a:off x="6858000" y="5257797"/>
                <a:ext cx="914400" cy="609599"/>
              </a:xfrm>
              <a:prstGeom prst="flowChartAlternateProcess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7086600" y="5791194"/>
                <a:ext cx="381000" cy="10667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7239000" y="6019788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7239000" y="6248387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7239000" y="6629401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79" name="Cloud 78"/>
          <p:cNvSpPr/>
          <p:nvPr/>
        </p:nvSpPr>
        <p:spPr bwMode="auto">
          <a:xfrm>
            <a:off x="445792" y="3558913"/>
            <a:ext cx="2224108" cy="1394087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sz="2200" b="1" dirty="0" smtClean="0">
              <a:latin typeface="+mj-lt"/>
            </a:endParaRP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China</a:t>
            </a: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Telecom </a:t>
            </a:r>
            <a:endParaRPr lang="en-US" sz="2200" b="1" dirty="0">
              <a:latin typeface="+mj-lt"/>
            </a:endParaRPr>
          </a:p>
        </p:txBody>
      </p:sp>
      <p:sp>
        <p:nvSpPr>
          <p:cNvPr id="80" name="Cloud 79"/>
          <p:cNvSpPr/>
          <p:nvPr/>
        </p:nvSpPr>
        <p:spPr bwMode="auto">
          <a:xfrm>
            <a:off x="2439147" y="2201811"/>
            <a:ext cx="1828800" cy="951131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ISP 1</a:t>
            </a:r>
            <a:endParaRPr lang="en-US" sz="2200" b="1" dirty="0">
              <a:latin typeface="+mj-lt"/>
            </a:endParaRPr>
          </a:p>
        </p:txBody>
      </p:sp>
      <p:sp>
        <p:nvSpPr>
          <p:cNvPr id="81" name="Cloud 80"/>
          <p:cNvSpPr/>
          <p:nvPr/>
        </p:nvSpPr>
        <p:spPr bwMode="auto">
          <a:xfrm>
            <a:off x="7239747" y="3668805"/>
            <a:ext cx="1752600" cy="952499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Verizon</a:t>
            </a: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Wireless</a:t>
            </a:r>
            <a:endParaRPr lang="en-US" sz="2200" b="1" dirty="0">
              <a:latin typeface="+mj-lt"/>
            </a:endParaRPr>
          </a:p>
        </p:txBody>
      </p:sp>
      <p:cxnSp>
        <p:nvCxnSpPr>
          <p:cNvPr id="82" name="Straight Connector 160"/>
          <p:cNvCxnSpPr>
            <a:cxnSpLocks noChangeShapeType="1"/>
            <a:endCxn id="80" idx="2"/>
          </p:cNvCxnSpPr>
          <p:nvPr/>
        </p:nvCxnSpPr>
        <p:spPr bwMode="auto">
          <a:xfrm flipV="1">
            <a:off x="1538689" y="2677377"/>
            <a:ext cx="906131" cy="958203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83" name="Straight Connector 160"/>
          <p:cNvCxnSpPr>
            <a:cxnSpLocks noChangeShapeType="1"/>
            <a:stCxn id="79" idx="0"/>
          </p:cNvCxnSpPr>
          <p:nvPr/>
        </p:nvCxnSpPr>
        <p:spPr bwMode="auto">
          <a:xfrm flipV="1">
            <a:off x="2668047" y="3382228"/>
            <a:ext cx="2209500" cy="873729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84" name="Straight Connector 160"/>
          <p:cNvCxnSpPr>
            <a:cxnSpLocks noChangeShapeType="1"/>
            <a:stCxn id="80" idx="0"/>
          </p:cNvCxnSpPr>
          <p:nvPr/>
        </p:nvCxnSpPr>
        <p:spPr bwMode="auto">
          <a:xfrm>
            <a:off x="4266423" y="2677377"/>
            <a:ext cx="801624" cy="475566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85" name="Cloud 84"/>
          <p:cNvSpPr/>
          <p:nvPr/>
        </p:nvSpPr>
        <p:spPr bwMode="auto">
          <a:xfrm>
            <a:off x="4877547" y="2886244"/>
            <a:ext cx="1828800" cy="991968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Level 3</a:t>
            </a:r>
            <a:endParaRPr lang="en-US" sz="2200" b="1" dirty="0">
              <a:latin typeface="+mj-lt"/>
            </a:endParaRPr>
          </a:p>
        </p:txBody>
      </p:sp>
      <p:cxnSp>
        <p:nvCxnSpPr>
          <p:cNvPr id="86" name="Straight Connector 160"/>
          <p:cNvCxnSpPr>
            <a:cxnSpLocks noChangeShapeType="1"/>
            <a:stCxn id="81" idx="2"/>
          </p:cNvCxnSpPr>
          <p:nvPr/>
        </p:nvCxnSpPr>
        <p:spPr bwMode="auto">
          <a:xfrm flipH="1" flipV="1">
            <a:off x="6477747" y="3668805"/>
            <a:ext cx="767436" cy="476250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/>
            <a:tailEnd type="stealth"/>
          </a:ln>
        </p:spPr>
      </p:cxnSp>
      <p:sp>
        <p:nvSpPr>
          <p:cNvPr id="87" name="AutoShape 149"/>
          <p:cNvSpPr>
            <a:spLocks noChangeArrowheads="1"/>
          </p:cNvSpPr>
          <p:nvPr/>
        </p:nvSpPr>
        <p:spPr bwMode="auto">
          <a:xfrm>
            <a:off x="293019" y="1870525"/>
            <a:ext cx="2221581" cy="720275"/>
          </a:xfrm>
          <a:prstGeom prst="wedgeRoundRectCallout">
            <a:avLst>
              <a:gd name="adj1" fmla="val -121"/>
              <a:gd name="adj2" fmla="val 187361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000" b="1" dirty="0" err="1" smtClean="0"/>
              <a:t>ChinaTel</a:t>
            </a:r>
            <a:r>
              <a:rPr lang="en-US" sz="2000" b="1" dirty="0" smtClean="0"/>
              <a:t> </a:t>
            </a:r>
            <a:r>
              <a:rPr lang="en-US" sz="1800" dirty="0" smtClean="0"/>
              <a:t>66.174.161.0/24 </a:t>
            </a:r>
            <a:endParaRPr lang="en-US" sz="1800" dirty="0"/>
          </a:p>
        </p:txBody>
      </p:sp>
      <p:sp>
        <p:nvSpPr>
          <p:cNvPr id="89" name="Rectangle 88"/>
          <p:cNvSpPr/>
          <p:nvPr/>
        </p:nvSpPr>
        <p:spPr>
          <a:xfrm>
            <a:off x="3104921" y="1525674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?</a:t>
            </a:r>
            <a:endParaRPr lang="en-US" sz="40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1" name="Group 212"/>
          <p:cNvGrpSpPr>
            <a:grpSpLocks/>
          </p:cNvGrpSpPr>
          <p:nvPr/>
        </p:nvGrpSpPr>
        <p:grpSpPr bwMode="auto">
          <a:xfrm>
            <a:off x="1181100" y="3429000"/>
            <a:ext cx="685800" cy="933450"/>
            <a:chOff x="2736" y="1968"/>
            <a:chExt cx="432" cy="588"/>
          </a:xfrm>
        </p:grpSpPr>
        <p:grpSp>
          <p:nvGrpSpPr>
            <p:cNvPr id="92" name="Group 213"/>
            <p:cNvGrpSpPr>
              <a:grpSpLocks/>
            </p:cNvGrpSpPr>
            <p:nvPr/>
          </p:nvGrpSpPr>
          <p:grpSpPr bwMode="auto">
            <a:xfrm>
              <a:off x="2736" y="1968"/>
              <a:ext cx="432" cy="354"/>
              <a:chOff x="4224" y="3216"/>
              <a:chExt cx="432" cy="354"/>
            </a:xfrm>
          </p:grpSpPr>
          <p:sp>
            <p:nvSpPr>
              <p:cNvPr id="94" name="AutoShape 214"/>
              <p:cNvSpPr>
                <a:spLocks noChangeArrowheads="1"/>
              </p:cNvSpPr>
              <p:nvPr/>
            </p:nvSpPr>
            <p:spPr bwMode="auto">
              <a:xfrm>
                <a:off x="4560" y="3216"/>
                <a:ext cx="96" cy="192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utoShape 215"/>
              <p:cNvSpPr>
                <a:spLocks noChangeArrowheads="1"/>
              </p:cNvSpPr>
              <p:nvPr/>
            </p:nvSpPr>
            <p:spPr bwMode="auto">
              <a:xfrm>
                <a:off x="4224" y="3216"/>
                <a:ext cx="96" cy="192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216"/>
              <p:cNvSpPr>
                <a:spLocks noChangeArrowheads="1"/>
              </p:cNvSpPr>
              <p:nvPr/>
            </p:nvSpPr>
            <p:spPr bwMode="auto">
              <a:xfrm>
                <a:off x="4225" y="3421"/>
                <a:ext cx="429" cy="149"/>
              </a:xfrm>
              <a:prstGeom prst="ellipse">
                <a:avLst/>
              </a:prstGeom>
              <a:solidFill>
                <a:srgbClr val="A50021"/>
              </a:solidFill>
              <a:ln w="12700" cap="sq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217"/>
              <p:cNvSpPr>
                <a:spLocks noChangeArrowheads="1"/>
              </p:cNvSpPr>
              <p:nvPr/>
            </p:nvSpPr>
            <p:spPr bwMode="auto">
              <a:xfrm>
                <a:off x="4224" y="3389"/>
                <a:ext cx="432" cy="109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218"/>
              <p:cNvSpPr>
                <a:spLocks noChangeArrowheads="1"/>
              </p:cNvSpPr>
              <p:nvPr/>
            </p:nvSpPr>
            <p:spPr bwMode="auto">
              <a:xfrm>
                <a:off x="4224" y="3389"/>
                <a:ext cx="432" cy="109"/>
              </a:xfrm>
              <a:prstGeom prst="rect">
                <a:avLst/>
              </a:prstGeom>
              <a:solidFill>
                <a:srgbClr val="A5002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99" name="Oval 219"/>
              <p:cNvSpPr>
                <a:spLocks noChangeArrowheads="1"/>
              </p:cNvSpPr>
              <p:nvPr/>
            </p:nvSpPr>
            <p:spPr bwMode="auto">
              <a:xfrm>
                <a:off x="4225" y="3312"/>
                <a:ext cx="429" cy="149"/>
              </a:xfrm>
              <a:prstGeom prst="ellipse">
                <a:avLst/>
              </a:prstGeom>
              <a:solidFill>
                <a:srgbClr val="FF3300"/>
              </a:solidFill>
              <a:ln w="12700" cap="sq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220"/>
              <p:cNvSpPr>
                <a:spLocks/>
              </p:cNvSpPr>
              <p:nvPr/>
            </p:nvSpPr>
            <p:spPr bwMode="auto">
              <a:xfrm>
                <a:off x="4445" y="3332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3" y="40"/>
                    </a:lnTo>
                    <a:lnTo>
                      <a:pt x="400" y="67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221"/>
              <p:cNvSpPr>
                <a:spLocks/>
              </p:cNvSpPr>
              <p:nvPr/>
            </p:nvSpPr>
            <p:spPr bwMode="auto">
              <a:xfrm>
                <a:off x="4445" y="3332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3" y="40"/>
                    </a:lnTo>
                    <a:lnTo>
                      <a:pt x="400" y="67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222"/>
              <p:cNvSpPr>
                <a:spLocks/>
              </p:cNvSpPr>
              <p:nvPr/>
            </p:nvSpPr>
            <p:spPr bwMode="auto">
              <a:xfrm>
                <a:off x="4290" y="3389"/>
                <a:ext cx="142" cy="52"/>
              </a:xfrm>
              <a:custGeom>
                <a:avLst/>
                <a:gdLst>
                  <a:gd name="T0" fmla="*/ 0 w 400"/>
                  <a:gd name="T1" fmla="*/ 0 h 127"/>
                  <a:gd name="T2" fmla="*/ 0 w 400"/>
                  <a:gd name="T3" fmla="*/ 0 h 127"/>
                  <a:gd name="T4" fmla="*/ 0 w 400"/>
                  <a:gd name="T5" fmla="*/ 0 h 127"/>
                  <a:gd name="T6" fmla="*/ 0 w 400"/>
                  <a:gd name="T7" fmla="*/ 0 h 127"/>
                  <a:gd name="T8" fmla="*/ 0 w 400"/>
                  <a:gd name="T9" fmla="*/ 0 h 127"/>
                  <a:gd name="T10" fmla="*/ 0 w 400"/>
                  <a:gd name="T11" fmla="*/ 0 h 127"/>
                  <a:gd name="T12" fmla="*/ 0 w 400"/>
                  <a:gd name="T13" fmla="*/ 0 h 127"/>
                  <a:gd name="T14" fmla="*/ 0 w 400"/>
                  <a:gd name="T15" fmla="*/ 0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7"/>
                    </a:moveTo>
                    <a:lnTo>
                      <a:pt x="311" y="0"/>
                    </a:lnTo>
                    <a:lnTo>
                      <a:pt x="103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3" name="Freeform 223"/>
              <p:cNvSpPr>
                <a:spLocks/>
              </p:cNvSpPr>
              <p:nvPr/>
            </p:nvSpPr>
            <p:spPr bwMode="auto">
              <a:xfrm>
                <a:off x="4290" y="3389"/>
                <a:ext cx="142" cy="52"/>
              </a:xfrm>
              <a:custGeom>
                <a:avLst/>
                <a:gdLst>
                  <a:gd name="T0" fmla="*/ 0 w 400"/>
                  <a:gd name="T1" fmla="*/ 0 h 127"/>
                  <a:gd name="T2" fmla="*/ 0 w 400"/>
                  <a:gd name="T3" fmla="*/ 0 h 127"/>
                  <a:gd name="T4" fmla="*/ 0 w 400"/>
                  <a:gd name="T5" fmla="*/ 0 h 127"/>
                  <a:gd name="T6" fmla="*/ 0 w 400"/>
                  <a:gd name="T7" fmla="*/ 0 h 127"/>
                  <a:gd name="T8" fmla="*/ 0 w 400"/>
                  <a:gd name="T9" fmla="*/ 0 h 127"/>
                  <a:gd name="T10" fmla="*/ 0 w 400"/>
                  <a:gd name="T11" fmla="*/ 0 h 127"/>
                  <a:gd name="T12" fmla="*/ 0 w 400"/>
                  <a:gd name="T13" fmla="*/ 0 h 127"/>
                  <a:gd name="T14" fmla="*/ 0 w 400"/>
                  <a:gd name="T15" fmla="*/ 0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7"/>
                    </a:moveTo>
                    <a:lnTo>
                      <a:pt x="311" y="0"/>
                    </a:lnTo>
                    <a:lnTo>
                      <a:pt x="103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224"/>
              <p:cNvSpPr>
                <a:spLocks/>
              </p:cNvSpPr>
              <p:nvPr/>
            </p:nvSpPr>
            <p:spPr bwMode="auto">
              <a:xfrm>
                <a:off x="4298" y="3330"/>
                <a:ext cx="142" cy="48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4"/>
                    </a:lnTo>
                    <a:lnTo>
                      <a:pt x="400" y="54"/>
                    </a:lnTo>
                    <a:lnTo>
                      <a:pt x="348" y="120"/>
                    </a:lnTo>
                    <a:lnTo>
                      <a:pt x="96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 225"/>
              <p:cNvSpPr>
                <a:spLocks/>
              </p:cNvSpPr>
              <p:nvPr/>
            </p:nvSpPr>
            <p:spPr bwMode="auto">
              <a:xfrm>
                <a:off x="4298" y="3330"/>
                <a:ext cx="142" cy="48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4"/>
                    </a:lnTo>
                    <a:lnTo>
                      <a:pt x="400" y="54"/>
                    </a:lnTo>
                    <a:lnTo>
                      <a:pt x="348" y="120"/>
                    </a:lnTo>
                    <a:lnTo>
                      <a:pt x="96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 226"/>
              <p:cNvSpPr>
                <a:spLocks/>
              </p:cNvSpPr>
              <p:nvPr/>
            </p:nvSpPr>
            <p:spPr bwMode="auto">
              <a:xfrm>
                <a:off x="4440" y="3395"/>
                <a:ext cx="142" cy="49"/>
              </a:xfrm>
              <a:custGeom>
                <a:avLst/>
                <a:gdLst>
                  <a:gd name="T0" fmla="*/ 0 w 400"/>
                  <a:gd name="T1" fmla="*/ 0 h 121"/>
                  <a:gd name="T2" fmla="*/ 0 w 400"/>
                  <a:gd name="T3" fmla="*/ 0 h 121"/>
                  <a:gd name="T4" fmla="*/ 0 w 400"/>
                  <a:gd name="T5" fmla="*/ 0 h 121"/>
                  <a:gd name="T6" fmla="*/ 0 w 400"/>
                  <a:gd name="T7" fmla="*/ 0 h 121"/>
                  <a:gd name="T8" fmla="*/ 0 w 400"/>
                  <a:gd name="T9" fmla="*/ 0 h 121"/>
                  <a:gd name="T10" fmla="*/ 0 w 400"/>
                  <a:gd name="T11" fmla="*/ 0 h 121"/>
                  <a:gd name="T12" fmla="*/ 0 w 400"/>
                  <a:gd name="T13" fmla="*/ 0 h 121"/>
                  <a:gd name="T14" fmla="*/ 0 w 400"/>
                  <a:gd name="T15" fmla="*/ 0 h 1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1"/>
                  <a:gd name="T26" fmla="*/ 400 w 400"/>
                  <a:gd name="T27" fmla="*/ 121 h 1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1">
                    <a:moveTo>
                      <a:pt x="400" y="94"/>
                    </a:moveTo>
                    <a:lnTo>
                      <a:pt x="311" y="121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7" name="Freeform 227"/>
              <p:cNvSpPr>
                <a:spLocks/>
              </p:cNvSpPr>
              <p:nvPr/>
            </p:nvSpPr>
            <p:spPr bwMode="auto">
              <a:xfrm>
                <a:off x="4440" y="3395"/>
                <a:ext cx="142" cy="49"/>
              </a:xfrm>
              <a:custGeom>
                <a:avLst/>
                <a:gdLst>
                  <a:gd name="T0" fmla="*/ 0 w 400"/>
                  <a:gd name="T1" fmla="*/ 0 h 121"/>
                  <a:gd name="T2" fmla="*/ 0 w 400"/>
                  <a:gd name="T3" fmla="*/ 0 h 121"/>
                  <a:gd name="T4" fmla="*/ 0 w 400"/>
                  <a:gd name="T5" fmla="*/ 0 h 121"/>
                  <a:gd name="T6" fmla="*/ 0 w 400"/>
                  <a:gd name="T7" fmla="*/ 0 h 121"/>
                  <a:gd name="T8" fmla="*/ 0 w 400"/>
                  <a:gd name="T9" fmla="*/ 0 h 121"/>
                  <a:gd name="T10" fmla="*/ 0 w 400"/>
                  <a:gd name="T11" fmla="*/ 0 h 121"/>
                  <a:gd name="T12" fmla="*/ 0 w 400"/>
                  <a:gd name="T13" fmla="*/ 0 h 121"/>
                  <a:gd name="T14" fmla="*/ 0 w 400"/>
                  <a:gd name="T15" fmla="*/ 0 h 1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1"/>
                  <a:gd name="T26" fmla="*/ 400 w 400"/>
                  <a:gd name="T27" fmla="*/ 121 h 1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1">
                    <a:moveTo>
                      <a:pt x="400" y="94"/>
                    </a:moveTo>
                    <a:lnTo>
                      <a:pt x="311" y="121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8" name="Freeform 228"/>
              <p:cNvSpPr>
                <a:spLocks/>
              </p:cNvSpPr>
              <p:nvPr/>
            </p:nvSpPr>
            <p:spPr bwMode="auto">
              <a:xfrm>
                <a:off x="4448" y="3335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4" y="40"/>
                    </a:lnTo>
                    <a:lnTo>
                      <a:pt x="400" y="66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 229"/>
              <p:cNvSpPr>
                <a:spLocks/>
              </p:cNvSpPr>
              <p:nvPr/>
            </p:nvSpPr>
            <p:spPr bwMode="auto">
              <a:xfrm>
                <a:off x="4448" y="3335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4" y="40"/>
                    </a:lnTo>
                    <a:lnTo>
                      <a:pt x="400" y="66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 230"/>
              <p:cNvSpPr>
                <a:spLocks/>
              </p:cNvSpPr>
              <p:nvPr/>
            </p:nvSpPr>
            <p:spPr bwMode="auto">
              <a:xfrm>
                <a:off x="4292" y="3392"/>
                <a:ext cx="142" cy="52"/>
              </a:xfrm>
              <a:custGeom>
                <a:avLst/>
                <a:gdLst>
                  <a:gd name="T0" fmla="*/ 0 w 400"/>
                  <a:gd name="T1" fmla="*/ 0 h 127"/>
                  <a:gd name="T2" fmla="*/ 0 w 400"/>
                  <a:gd name="T3" fmla="*/ 0 h 127"/>
                  <a:gd name="T4" fmla="*/ 0 w 400"/>
                  <a:gd name="T5" fmla="*/ 0 h 127"/>
                  <a:gd name="T6" fmla="*/ 0 w 400"/>
                  <a:gd name="T7" fmla="*/ 0 h 127"/>
                  <a:gd name="T8" fmla="*/ 0 w 400"/>
                  <a:gd name="T9" fmla="*/ 0 h 127"/>
                  <a:gd name="T10" fmla="*/ 0 w 400"/>
                  <a:gd name="T11" fmla="*/ 0 h 127"/>
                  <a:gd name="T12" fmla="*/ 0 w 400"/>
                  <a:gd name="T13" fmla="*/ 0 h 127"/>
                  <a:gd name="T14" fmla="*/ 0 w 400"/>
                  <a:gd name="T15" fmla="*/ 0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6"/>
                    </a:moveTo>
                    <a:lnTo>
                      <a:pt x="311" y="0"/>
                    </a:lnTo>
                    <a:lnTo>
                      <a:pt x="104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47" name="Freeform 231"/>
              <p:cNvSpPr>
                <a:spLocks/>
              </p:cNvSpPr>
              <p:nvPr/>
            </p:nvSpPr>
            <p:spPr bwMode="auto">
              <a:xfrm>
                <a:off x="4292" y="3392"/>
                <a:ext cx="142" cy="52"/>
              </a:xfrm>
              <a:custGeom>
                <a:avLst/>
                <a:gdLst>
                  <a:gd name="T0" fmla="*/ 0 w 400"/>
                  <a:gd name="T1" fmla="*/ 0 h 127"/>
                  <a:gd name="T2" fmla="*/ 0 w 400"/>
                  <a:gd name="T3" fmla="*/ 0 h 127"/>
                  <a:gd name="T4" fmla="*/ 0 w 400"/>
                  <a:gd name="T5" fmla="*/ 0 h 127"/>
                  <a:gd name="T6" fmla="*/ 0 w 400"/>
                  <a:gd name="T7" fmla="*/ 0 h 127"/>
                  <a:gd name="T8" fmla="*/ 0 w 400"/>
                  <a:gd name="T9" fmla="*/ 0 h 127"/>
                  <a:gd name="T10" fmla="*/ 0 w 400"/>
                  <a:gd name="T11" fmla="*/ 0 h 127"/>
                  <a:gd name="T12" fmla="*/ 0 w 400"/>
                  <a:gd name="T13" fmla="*/ 0 h 127"/>
                  <a:gd name="T14" fmla="*/ 0 w 400"/>
                  <a:gd name="T15" fmla="*/ 0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6"/>
                    </a:moveTo>
                    <a:lnTo>
                      <a:pt x="311" y="0"/>
                    </a:lnTo>
                    <a:lnTo>
                      <a:pt x="104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 232"/>
              <p:cNvSpPr>
                <a:spLocks/>
              </p:cNvSpPr>
              <p:nvPr/>
            </p:nvSpPr>
            <p:spPr bwMode="auto">
              <a:xfrm>
                <a:off x="4300" y="3332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3"/>
                    </a:lnTo>
                    <a:lnTo>
                      <a:pt x="400" y="53"/>
                    </a:lnTo>
                    <a:lnTo>
                      <a:pt x="348" y="120"/>
                    </a:lnTo>
                    <a:lnTo>
                      <a:pt x="97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 234"/>
              <p:cNvSpPr>
                <a:spLocks/>
              </p:cNvSpPr>
              <p:nvPr/>
            </p:nvSpPr>
            <p:spPr bwMode="auto">
              <a:xfrm>
                <a:off x="4442" y="3398"/>
                <a:ext cx="143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400" y="94"/>
                    </a:moveTo>
                    <a:lnTo>
                      <a:pt x="311" y="120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2" name="Freeform 235"/>
              <p:cNvSpPr>
                <a:spLocks/>
              </p:cNvSpPr>
              <p:nvPr/>
            </p:nvSpPr>
            <p:spPr bwMode="auto">
              <a:xfrm>
                <a:off x="4442" y="3398"/>
                <a:ext cx="143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400" y="94"/>
                    </a:moveTo>
                    <a:lnTo>
                      <a:pt x="311" y="120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3" name="Line 236"/>
              <p:cNvSpPr>
                <a:spLocks noChangeShapeType="1"/>
              </p:cNvSpPr>
              <p:nvPr/>
            </p:nvSpPr>
            <p:spPr bwMode="auto">
              <a:xfrm>
                <a:off x="4224" y="3387"/>
                <a:ext cx="0" cy="108"/>
              </a:xfrm>
              <a:prstGeom prst="line">
                <a:avLst/>
              </a:prstGeom>
              <a:noFill/>
              <a:ln w="12700" cap="sq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Line 237"/>
              <p:cNvSpPr>
                <a:spLocks noChangeShapeType="1"/>
              </p:cNvSpPr>
              <p:nvPr/>
            </p:nvSpPr>
            <p:spPr bwMode="auto">
              <a:xfrm>
                <a:off x="4656" y="3387"/>
                <a:ext cx="0" cy="108"/>
              </a:xfrm>
              <a:prstGeom prst="line">
                <a:avLst/>
              </a:prstGeom>
              <a:noFill/>
              <a:ln w="12700" cap="sq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233"/>
              <p:cNvSpPr>
                <a:spLocks/>
              </p:cNvSpPr>
              <p:nvPr/>
            </p:nvSpPr>
            <p:spPr bwMode="auto">
              <a:xfrm>
                <a:off x="4300" y="3332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3"/>
                    </a:lnTo>
                    <a:lnTo>
                      <a:pt x="400" y="53"/>
                    </a:lnTo>
                    <a:lnTo>
                      <a:pt x="348" y="120"/>
                    </a:lnTo>
                    <a:lnTo>
                      <a:pt x="97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sp>
          <p:nvSpPr>
            <p:cNvPr id="93" name="Rectangle 238"/>
            <p:cNvSpPr>
              <a:spLocks noChangeArrowheads="1"/>
            </p:cNvSpPr>
            <p:nvPr/>
          </p:nvSpPr>
          <p:spPr bwMode="auto">
            <a:xfrm>
              <a:off x="2776" y="2304"/>
              <a:ext cx="1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 sz="2000" b="1" dirty="0">
                <a:solidFill>
                  <a:srgbClr val="A50021"/>
                </a:solidFill>
                <a:latin typeface="Arial" charset="0"/>
              </a:endParaRPr>
            </a:p>
          </p:txBody>
        </p:sp>
      </p:grpSp>
      <p:sp>
        <p:nvSpPr>
          <p:cNvPr id="181" name="AutoShape 149"/>
          <p:cNvSpPr>
            <a:spLocks noChangeArrowheads="1"/>
          </p:cNvSpPr>
          <p:nvPr/>
        </p:nvSpPr>
        <p:spPr bwMode="auto">
          <a:xfrm>
            <a:off x="4419600" y="1841673"/>
            <a:ext cx="2590799" cy="720275"/>
          </a:xfrm>
          <a:prstGeom prst="wedgeRoundRectCallout">
            <a:avLst>
              <a:gd name="adj1" fmla="val -33667"/>
              <a:gd name="adj2" fmla="val 145020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000" b="1" dirty="0" smtClean="0"/>
              <a:t>Level3</a:t>
            </a:r>
            <a:r>
              <a:rPr lang="en-US" sz="2000" b="1" dirty="0"/>
              <a:t>, VZW, </a:t>
            </a:r>
            <a:r>
              <a:rPr lang="en-US" sz="2000" b="1" dirty="0" smtClean="0"/>
              <a:t>22394</a:t>
            </a:r>
            <a:r>
              <a:rPr lang="en-US" sz="1800" b="1" dirty="0" smtClean="0"/>
              <a:t> </a:t>
            </a:r>
            <a:r>
              <a:rPr lang="en-US" sz="1800" dirty="0"/>
              <a:t>66.174.161.0/24 </a:t>
            </a:r>
          </a:p>
        </p:txBody>
      </p:sp>
      <p:sp>
        <p:nvSpPr>
          <p:cNvPr id="182" name="Line 151"/>
          <p:cNvSpPr>
            <a:spLocks noChangeShapeType="1"/>
          </p:cNvSpPr>
          <p:nvPr/>
        </p:nvSpPr>
        <p:spPr bwMode="auto">
          <a:xfrm flipH="1" flipV="1">
            <a:off x="6477746" y="3669440"/>
            <a:ext cx="761999" cy="488641"/>
          </a:xfrm>
          <a:prstGeom prst="line">
            <a:avLst/>
          </a:prstGeom>
          <a:noFill/>
          <a:ln w="127000">
            <a:solidFill>
              <a:schemeClr val="accent3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3" name="Cloud 182"/>
          <p:cNvSpPr/>
          <p:nvPr/>
        </p:nvSpPr>
        <p:spPr bwMode="auto">
          <a:xfrm>
            <a:off x="7026480" y="4942778"/>
            <a:ext cx="1965120" cy="952499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22394</a:t>
            </a:r>
          </a:p>
        </p:txBody>
      </p:sp>
      <p:cxnSp>
        <p:nvCxnSpPr>
          <p:cNvPr id="184" name="Straight Connector 160"/>
          <p:cNvCxnSpPr>
            <a:cxnSpLocks noChangeShapeType="1"/>
            <a:endCxn id="183" idx="3"/>
          </p:cNvCxnSpPr>
          <p:nvPr/>
        </p:nvCxnSpPr>
        <p:spPr bwMode="auto">
          <a:xfrm flipH="1">
            <a:off x="8009040" y="4620290"/>
            <a:ext cx="107008" cy="376948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185" name="Line 151"/>
          <p:cNvSpPr>
            <a:spLocks noChangeShapeType="1"/>
          </p:cNvSpPr>
          <p:nvPr/>
        </p:nvSpPr>
        <p:spPr bwMode="auto">
          <a:xfrm flipV="1">
            <a:off x="7966920" y="4566715"/>
            <a:ext cx="191248" cy="484097"/>
          </a:xfrm>
          <a:prstGeom prst="line">
            <a:avLst/>
          </a:prstGeom>
          <a:noFill/>
          <a:ln w="127000">
            <a:solidFill>
              <a:schemeClr val="accent3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88" name="Group 187"/>
          <p:cNvGrpSpPr/>
          <p:nvPr/>
        </p:nvGrpSpPr>
        <p:grpSpPr>
          <a:xfrm>
            <a:off x="329852" y="1371600"/>
            <a:ext cx="2310959" cy="1221234"/>
            <a:chOff x="6086103" y="4497184"/>
            <a:chExt cx="2310959" cy="1221234"/>
          </a:xfrm>
        </p:grpSpPr>
        <p:sp>
          <p:nvSpPr>
            <p:cNvPr id="189" name="Rectangle 188"/>
            <p:cNvSpPr/>
            <p:nvPr/>
          </p:nvSpPr>
          <p:spPr>
            <a:xfrm rot="5400000">
              <a:off x="6698799" y="4115122"/>
              <a:ext cx="990600" cy="22159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X</a:t>
              </a:r>
              <a:endParaRPr lang="en-US" sz="13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6213451" y="4497184"/>
              <a:ext cx="21836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RPKI: Invalid!</a:t>
              </a:r>
              <a:endParaRPr lang="en-US" sz="2400" dirty="0">
                <a:solidFill>
                  <a:srgbClr val="C00000"/>
                </a:solidFill>
                <a:latin typeface="+mj-lt"/>
              </a:endParaRPr>
            </a:p>
          </p:txBody>
        </p:sp>
      </p:grpSp>
      <p:sp>
        <p:nvSpPr>
          <p:cNvPr id="191" name="Rectangle 190"/>
          <p:cNvSpPr/>
          <p:nvPr/>
        </p:nvSpPr>
        <p:spPr>
          <a:xfrm>
            <a:off x="1295400" y="5174159"/>
            <a:ext cx="46924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en-US" sz="2200" b="1" dirty="0" smtClean="0"/>
              <a:t>RPKI shows China Telecom is not a valid origin for this prefix.</a:t>
            </a:r>
            <a:endParaRPr lang="en-US" sz="2200" dirty="0"/>
          </a:p>
        </p:txBody>
      </p:sp>
      <p:sp>
        <p:nvSpPr>
          <p:cNvPr id="192" name="Smiley Face 191"/>
          <p:cNvSpPr/>
          <p:nvPr/>
        </p:nvSpPr>
        <p:spPr bwMode="auto">
          <a:xfrm>
            <a:off x="3559864" y="2845411"/>
            <a:ext cx="631136" cy="544286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88" name="Line 151"/>
          <p:cNvSpPr>
            <a:spLocks noChangeShapeType="1"/>
          </p:cNvSpPr>
          <p:nvPr/>
        </p:nvSpPr>
        <p:spPr bwMode="auto">
          <a:xfrm flipH="1" flipV="1">
            <a:off x="4328160" y="2699851"/>
            <a:ext cx="800100" cy="479102"/>
          </a:xfrm>
          <a:prstGeom prst="line">
            <a:avLst/>
          </a:prstGeom>
          <a:noFill/>
          <a:ln w="127000">
            <a:solidFill>
              <a:schemeClr val="accent3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026480" y="6096000"/>
            <a:ext cx="1965120" cy="43088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bg1"/>
                </a:solidFill>
              </a:rPr>
              <a:t>66.174.161.0/24</a:t>
            </a:r>
            <a:endParaRPr lang="en-CA" b="1" dirty="0">
              <a:solidFill>
                <a:schemeClr val="bg1"/>
              </a:solidFill>
            </a:endParaRPr>
          </a:p>
        </p:txBody>
      </p:sp>
      <p:cxnSp>
        <p:nvCxnSpPr>
          <p:cNvPr id="109" name="Straight Connector 108"/>
          <p:cNvCxnSpPr>
            <a:stCxn id="90" idx="0"/>
          </p:cNvCxnSpPr>
          <p:nvPr/>
        </p:nvCxnSpPr>
        <p:spPr>
          <a:xfrm flipV="1">
            <a:off x="8009040" y="5894263"/>
            <a:ext cx="0" cy="2017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26515572"/>
      </p:ext>
    </p:extLst>
  </p:cSld>
  <p:clrMapOvr>
    <a:masterClrMapping/>
  </p:clrMapOvr>
  <p:transition advTm="281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91" grpId="0"/>
      <p:bldP spid="192" grpId="0" animBg="1"/>
      <p:bldP spid="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But </a:t>
            </a:r>
            <a:r>
              <a:rPr lang="en-US" b="1" dirty="0" smtClean="0">
                <a:solidFill>
                  <a:schemeClr val="accent4"/>
                </a:solidFill>
              </a:rPr>
              <a:t>RPKI</a:t>
            </a:r>
            <a:r>
              <a:rPr lang="en-US" dirty="0" smtClean="0"/>
              <a:t> alone is not enough!</a:t>
            </a:r>
            <a:endParaRPr lang="en-US" dirty="0" smtClean="0">
              <a:solidFill>
                <a:srgbClr val="002060"/>
              </a:solidFill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228600" y="685800"/>
            <a:ext cx="8534400" cy="838200"/>
            <a:chOff x="609600" y="685800"/>
            <a:chExt cx="8534400" cy="838200"/>
          </a:xfrm>
        </p:grpSpPr>
        <p:sp>
          <p:nvSpPr>
            <p:cNvPr id="71" name="Rounded Rectangle 70"/>
            <p:cNvSpPr/>
            <p:nvPr/>
          </p:nvSpPr>
          <p:spPr bwMode="auto">
            <a:xfrm>
              <a:off x="609600" y="685800"/>
              <a:ext cx="7772400" cy="838200"/>
            </a:xfrm>
            <a:prstGeom prst="roundRect">
              <a:avLst/>
            </a:prstGeom>
            <a:noFill/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r">
                <a:defRPr/>
              </a:pPr>
              <a:r>
                <a:rPr lang="en-US" sz="2200" b="1" dirty="0" smtClean="0"/>
                <a:t>Resource Public Key Infrastructure (RPKI):      </a:t>
              </a:r>
              <a:r>
                <a:rPr lang="en-US" sz="2200" dirty="0" smtClean="0"/>
                <a:t>Certified mapping from </a:t>
              </a:r>
              <a:r>
                <a:rPr lang="en-US" sz="2200" dirty="0" err="1" smtClean="0"/>
                <a:t>ASes</a:t>
              </a:r>
              <a:r>
                <a:rPr lang="en-US" sz="2200" dirty="0" smtClean="0"/>
                <a:t> to public keys and IP prefixes.  </a:t>
              </a:r>
              <a:endParaRPr lang="en-US" sz="2200" dirty="0"/>
            </a:p>
          </p:txBody>
        </p:sp>
        <p:sp>
          <p:nvSpPr>
            <p:cNvPr id="149" name="Can 148"/>
            <p:cNvSpPr/>
            <p:nvPr/>
          </p:nvSpPr>
          <p:spPr bwMode="auto">
            <a:xfrm>
              <a:off x="8382000" y="762000"/>
              <a:ext cx="762000" cy="685800"/>
            </a:xfrm>
            <a:prstGeom prst="can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153400" y="762001"/>
            <a:ext cx="381000" cy="990599"/>
            <a:chOff x="8763000" y="2133600"/>
            <a:chExt cx="381000" cy="990599"/>
          </a:xfrm>
        </p:grpSpPr>
        <p:grpSp>
          <p:nvGrpSpPr>
            <p:cNvPr id="48" name="Group 79"/>
            <p:cNvGrpSpPr/>
            <p:nvPr/>
          </p:nvGrpSpPr>
          <p:grpSpPr bwMode="auto">
            <a:xfrm>
              <a:off x="8763000" y="2438400"/>
              <a:ext cx="381000" cy="685799"/>
              <a:chOff x="6858000" y="5257797"/>
              <a:chExt cx="914400" cy="1600196"/>
            </a:xfrm>
            <a:solidFill>
              <a:srgbClr val="660066"/>
            </a:solidFill>
            <a:scene3d>
              <a:camera prst="isometricTopUp"/>
              <a:lightRig rig="balanced" dir="t">
                <a:rot lat="0" lon="0" rev="8700000"/>
              </a:lightRig>
            </a:scene3d>
          </p:grpSpPr>
          <p:sp>
            <p:nvSpPr>
              <p:cNvPr id="74" name="Flowchart: Alternate Process 73"/>
              <p:cNvSpPr/>
              <p:nvPr/>
            </p:nvSpPr>
            <p:spPr bwMode="auto">
              <a:xfrm>
                <a:off x="6858000" y="5257797"/>
                <a:ext cx="914400" cy="609599"/>
              </a:xfrm>
              <a:prstGeom prst="flowChartAlternateProcess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7086600" y="5791194"/>
                <a:ext cx="381000" cy="10667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7239000" y="6019788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7239000" y="6248387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7239000" y="6629401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9" name="Group 85"/>
            <p:cNvGrpSpPr/>
            <p:nvPr/>
          </p:nvGrpSpPr>
          <p:grpSpPr bwMode="auto">
            <a:xfrm>
              <a:off x="8763000" y="2362200"/>
              <a:ext cx="381000" cy="685800"/>
              <a:chOff x="6858000" y="5257800"/>
              <a:chExt cx="914400" cy="1600200"/>
            </a:xfrm>
            <a:solidFill>
              <a:srgbClr val="FFC000"/>
            </a:solidFill>
            <a:scene3d>
              <a:camera prst="isometricTopUp"/>
              <a:lightRig rig="balanced" dir="t">
                <a:rot lat="0" lon="0" rev="8700000"/>
              </a:lightRig>
            </a:scene3d>
          </p:grpSpPr>
          <p:sp>
            <p:nvSpPr>
              <p:cNvPr id="68" name="Flowchart: Alternate Process 67"/>
              <p:cNvSpPr/>
              <p:nvPr/>
            </p:nvSpPr>
            <p:spPr bwMode="auto">
              <a:xfrm>
                <a:off x="6858000" y="5257800"/>
                <a:ext cx="914400" cy="609600"/>
              </a:xfrm>
              <a:prstGeom prst="flowChartAlternateProcess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7086600" y="5791200"/>
                <a:ext cx="381000" cy="10668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7239000" y="60198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7239000" y="62484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7239000" y="6629400"/>
                <a:ext cx="381000" cy="15240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0" name="Group 79"/>
            <p:cNvGrpSpPr/>
            <p:nvPr/>
          </p:nvGrpSpPr>
          <p:grpSpPr bwMode="auto">
            <a:xfrm>
              <a:off x="8763000" y="2286000"/>
              <a:ext cx="381000" cy="685799"/>
              <a:chOff x="6858000" y="5257797"/>
              <a:chExt cx="914400" cy="1600196"/>
            </a:xfrm>
            <a:solidFill>
              <a:srgbClr val="FF3300"/>
            </a:solidFill>
            <a:scene3d>
              <a:camera prst="isometricTopUp"/>
              <a:lightRig rig="balanced" dir="t">
                <a:rot lat="0" lon="0" rev="8700000"/>
              </a:lightRig>
            </a:scene3d>
          </p:grpSpPr>
          <p:sp>
            <p:nvSpPr>
              <p:cNvPr id="63" name="Flowchart: Alternate Process 62"/>
              <p:cNvSpPr/>
              <p:nvPr/>
            </p:nvSpPr>
            <p:spPr bwMode="auto">
              <a:xfrm>
                <a:off x="6858000" y="5257797"/>
                <a:ext cx="914400" cy="609599"/>
              </a:xfrm>
              <a:prstGeom prst="flowChartAlternateProcess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7086600" y="5791194"/>
                <a:ext cx="381000" cy="10667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7239000" y="6019788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7239000" y="6248387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7239000" y="6629401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1" name="Group 79"/>
            <p:cNvGrpSpPr/>
            <p:nvPr/>
          </p:nvGrpSpPr>
          <p:grpSpPr bwMode="auto">
            <a:xfrm>
              <a:off x="8763000" y="2209799"/>
              <a:ext cx="381000" cy="685799"/>
              <a:chOff x="6858000" y="5257797"/>
              <a:chExt cx="914400" cy="1600196"/>
            </a:xfrm>
            <a:solidFill>
              <a:srgbClr val="9AE69A"/>
            </a:solidFill>
            <a:scene3d>
              <a:camera prst="isometricTopUp"/>
              <a:lightRig rig="balanced" dir="t">
                <a:rot lat="0" lon="0" rev="8700000"/>
              </a:lightRig>
            </a:scene3d>
          </p:grpSpPr>
          <p:sp>
            <p:nvSpPr>
              <p:cNvPr id="58" name="Flowchart: Alternate Process 57"/>
              <p:cNvSpPr/>
              <p:nvPr/>
            </p:nvSpPr>
            <p:spPr bwMode="auto">
              <a:xfrm>
                <a:off x="6858000" y="5257797"/>
                <a:ext cx="914400" cy="609599"/>
              </a:xfrm>
              <a:prstGeom prst="flowChartAlternateProcess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7086600" y="5791194"/>
                <a:ext cx="381000" cy="10667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7239000" y="6019788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7239000" y="6248387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7239000" y="6629401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2" name="Group 79"/>
            <p:cNvGrpSpPr/>
            <p:nvPr/>
          </p:nvGrpSpPr>
          <p:grpSpPr bwMode="auto">
            <a:xfrm>
              <a:off x="8763000" y="2133600"/>
              <a:ext cx="381000" cy="685799"/>
              <a:chOff x="6858000" y="5257797"/>
              <a:chExt cx="914400" cy="1600196"/>
            </a:xfrm>
            <a:solidFill>
              <a:srgbClr val="C00000"/>
            </a:solidFill>
            <a:scene3d>
              <a:camera prst="isometricTopUp"/>
              <a:lightRig rig="balanced" dir="t">
                <a:rot lat="0" lon="0" rev="8700000"/>
              </a:lightRig>
            </a:scene3d>
          </p:grpSpPr>
          <p:sp>
            <p:nvSpPr>
              <p:cNvPr id="53" name="Flowchart: Alternate Process 52"/>
              <p:cNvSpPr/>
              <p:nvPr/>
            </p:nvSpPr>
            <p:spPr bwMode="auto">
              <a:xfrm>
                <a:off x="6858000" y="5257797"/>
                <a:ext cx="914400" cy="609599"/>
              </a:xfrm>
              <a:prstGeom prst="flowChartAlternateProcess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7086600" y="5791194"/>
                <a:ext cx="381000" cy="10667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7239000" y="6019788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7239000" y="6248387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7239000" y="6629401"/>
                <a:ext cx="381000" cy="15239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79" name="Cloud 78"/>
          <p:cNvSpPr/>
          <p:nvPr/>
        </p:nvSpPr>
        <p:spPr bwMode="auto">
          <a:xfrm>
            <a:off x="445792" y="3558913"/>
            <a:ext cx="2224108" cy="1394087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sz="2200" b="1" dirty="0" smtClean="0">
              <a:latin typeface="+mj-lt"/>
            </a:endParaRP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China</a:t>
            </a: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Telecom </a:t>
            </a:r>
            <a:endParaRPr lang="en-US" sz="2200" b="1" dirty="0">
              <a:latin typeface="+mj-lt"/>
            </a:endParaRPr>
          </a:p>
        </p:txBody>
      </p:sp>
      <p:sp>
        <p:nvSpPr>
          <p:cNvPr id="80" name="Cloud 79"/>
          <p:cNvSpPr/>
          <p:nvPr/>
        </p:nvSpPr>
        <p:spPr bwMode="auto">
          <a:xfrm>
            <a:off x="2439147" y="2201811"/>
            <a:ext cx="1828800" cy="951131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ISP 1</a:t>
            </a:r>
            <a:endParaRPr lang="en-US" sz="2200" b="1" dirty="0">
              <a:latin typeface="+mj-lt"/>
            </a:endParaRPr>
          </a:p>
        </p:txBody>
      </p:sp>
      <p:sp>
        <p:nvSpPr>
          <p:cNvPr id="81" name="Cloud 80"/>
          <p:cNvSpPr/>
          <p:nvPr/>
        </p:nvSpPr>
        <p:spPr bwMode="auto">
          <a:xfrm>
            <a:off x="7239747" y="3668805"/>
            <a:ext cx="1752600" cy="952499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Verizon</a:t>
            </a:r>
          </a:p>
          <a:p>
            <a:pPr algn="ctr">
              <a:defRPr/>
            </a:pPr>
            <a:r>
              <a:rPr lang="en-US" sz="2200" b="1" dirty="0" smtClean="0">
                <a:latin typeface="+mj-lt"/>
              </a:rPr>
              <a:t>Wireless</a:t>
            </a:r>
            <a:endParaRPr lang="en-US" sz="2200" b="1" dirty="0">
              <a:latin typeface="+mj-lt"/>
            </a:endParaRPr>
          </a:p>
        </p:txBody>
      </p:sp>
      <p:cxnSp>
        <p:nvCxnSpPr>
          <p:cNvPr id="82" name="Straight Connector 160"/>
          <p:cNvCxnSpPr>
            <a:cxnSpLocks noChangeShapeType="1"/>
            <a:endCxn id="80" idx="2"/>
          </p:cNvCxnSpPr>
          <p:nvPr/>
        </p:nvCxnSpPr>
        <p:spPr bwMode="auto">
          <a:xfrm flipV="1">
            <a:off x="1538689" y="2677377"/>
            <a:ext cx="906131" cy="958203"/>
          </a:xfrm>
          <a:prstGeom prst="line">
            <a:avLst/>
          </a:prstGeom>
          <a:noFill/>
          <a:ln w="57150" algn="ctr">
            <a:solidFill>
              <a:schemeClr val="tx1">
                <a:lumMod val="50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83" name="Straight Connector 160"/>
          <p:cNvCxnSpPr>
            <a:cxnSpLocks noChangeShapeType="1"/>
            <a:stCxn id="79" idx="0"/>
          </p:cNvCxnSpPr>
          <p:nvPr/>
        </p:nvCxnSpPr>
        <p:spPr bwMode="auto">
          <a:xfrm flipV="1">
            <a:off x="2668047" y="3382228"/>
            <a:ext cx="2209500" cy="873729"/>
          </a:xfrm>
          <a:prstGeom prst="line">
            <a:avLst/>
          </a:prstGeom>
          <a:noFill/>
          <a:ln w="57150" algn="ctr">
            <a:solidFill>
              <a:schemeClr val="tx1">
                <a:lumMod val="50000"/>
              </a:schemeClr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84" name="Straight Connector 160"/>
          <p:cNvCxnSpPr>
            <a:cxnSpLocks noChangeShapeType="1"/>
            <a:stCxn id="80" idx="0"/>
          </p:cNvCxnSpPr>
          <p:nvPr/>
        </p:nvCxnSpPr>
        <p:spPr bwMode="auto">
          <a:xfrm>
            <a:off x="4266423" y="2677377"/>
            <a:ext cx="801624" cy="475566"/>
          </a:xfrm>
          <a:prstGeom prst="line">
            <a:avLst/>
          </a:prstGeom>
          <a:noFill/>
          <a:ln w="57150" algn="ctr">
            <a:solidFill>
              <a:schemeClr val="tx1">
                <a:lumMod val="50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85" name="Cloud 84"/>
          <p:cNvSpPr/>
          <p:nvPr/>
        </p:nvSpPr>
        <p:spPr bwMode="auto">
          <a:xfrm>
            <a:off x="4877547" y="2886244"/>
            <a:ext cx="1828800" cy="991968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Level 3</a:t>
            </a:r>
            <a:endParaRPr lang="en-US" sz="2200" b="1" dirty="0">
              <a:latin typeface="+mj-lt"/>
            </a:endParaRPr>
          </a:p>
        </p:txBody>
      </p:sp>
      <p:cxnSp>
        <p:nvCxnSpPr>
          <p:cNvPr id="86" name="Straight Connector 160"/>
          <p:cNvCxnSpPr>
            <a:cxnSpLocks noChangeShapeType="1"/>
            <a:stCxn id="81" idx="2"/>
          </p:cNvCxnSpPr>
          <p:nvPr/>
        </p:nvCxnSpPr>
        <p:spPr bwMode="auto">
          <a:xfrm flipH="1" flipV="1">
            <a:off x="6477747" y="3668805"/>
            <a:ext cx="767436" cy="476250"/>
          </a:xfrm>
          <a:prstGeom prst="line">
            <a:avLst/>
          </a:prstGeom>
          <a:noFill/>
          <a:ln w="57150" algn="ctr">
            <a:solidFill>
              <a:schemeClr val="tx1">
                <a:lumMod val="50000"/>
              </a:schemeClr>
            </a:solidFill>
            <a:round/>
            <a:headEnd/>
            <a:tailEnd type="stealth"/>
          </a:ln>
        </p:spPr>
      </p:cxnSp>
      <p:sp>
        <p:nvSpPr>
          <p:cNvPr id="87" name="AutoShape 149"/>
          <p:cNvSpPr>
            <a:spLocks noChangeArrowheads="1"/>
          </p:cNvSpPr>
          <p:nvPr/>
        </p:nvSpPr>
        <p:spPr bwMode="auto">
          <a:xfrm>
            <a:off x="293019" y="1870525"/>
            <a:ext cx="2221581" cy="720275"/>
          </a:xfrm>
          <a:prstGeom prst="wedgeRoundRectCallout">
            <a:avLst>
              <a:gd name="adj1" fmla="val -121"/>
              <a:gd name="adj2" fmla="val 187361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000" b="1" dirty="0" err="1" smtClean="0"/>
              <a:t>ChinaTel</a:t>
            </a:r>
            <a:r>
              <a:rPr lang="en-US" sz="2000" b="1" dirty="0" smtClean="0"/>
              <a:t>, 22394 </a:t>
            </a:r>
            <a:r>
              <a:rPr lang="en-US" sz="1800" dirty="0" smtClean="0"/>
              <a:t>66.174.161.0/24 </a:t>
            </a:r>
            <a:endParaRPr lang="en-US" sz="1800" dirty="0"/>
          </a:p>
        </p:txBody>
      </p:sp>
      <p:sp>
        <p:nvSpPr>
          <p:cNvPr id="88" name="Line 151"/>
          <p:cNvSpPr>
            <a:spLocks noChangeShapeType="1"/>
          </p:cNvSpPr>
          <p:nvPr/>
        </p:nvSpPr>
        <p:spPr bwMode="auto">
          <a:xfrm flipV="1">
            <a:off x="1556368" y="2665542"/>
            <a:ext cx="906131" cy="904024"/>
          </a:xfrm>
          <a:prstGeom prst="line">
            <a:avLst/>
          </a:prstGeom>
          <a:noFill/>
          <a:ln w="127000">
            <a:solidFill>
              <a:schemeClr val="accent3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104921" y="1525674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?</a:t>
            </a:r>
            <a:endParaRPr lang="en-US" sz="40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1" name="Group 212"/>
          <p:cNvGrpSpPr>
            <a:grpSpLocks/>
          </p:cNvGrpSpPr>
          <p:nvPr/>
        </p:nvGrpSpPr>
        <p:grpSpPr bwMode="auto">
          <a:xfrm>
            <a:off x="1181100" y="3429000"/>
            <a:ext cx="685800" cy="933450"/>
            <a:chOff x="2736" y="1968"/>
            <a:chExt cx="432" cy="588"/>
          </a:xfrm>
        </p:grpSpPr>
        <p:grpSp>
          <p:nvGrpSpPr>
            <p:cNvPr id="92" name="Group 213"/>
            <p:cNvGrpSpPr>
              <a:grpSpLocks/>
            </p:cNvGrpSpPr>
            <p:nvPr/>
          </p:nvGrpSpPr>
          <p:grpSpPr bwMode="auto">
            <a:xfrm>
              <a:off x="2736" y="1968"/>
              <a:ext cx="432" cy="354"/>
              <a:chOff x="4224" y="3216"/>
              <a:chExt cx="432" cy="354"/>
            </a:xfrm>
          </p:grpSpPr>
          <p:sp>
            <p:nvSpPr>
              <p:cNvPr id="94" name="AutoShape 214"/>
              <p:cNvSpPr>
                <a:spLocks noChangeArrowheads="1"/>
              </p:cNvSpPr>
              <p:nvPr/>
            </p:nvSpPr>
            <p:spPr bwMode="auto">
              <a:xfrm>
                <a:off x="4560" y="3216"/>
                <a:ext cx="96" cy="192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utoShape 215"/>
              <p:cNvSpPr>
                <a:spLocks noChangeArrowheads="1"/>
              </p:cNvSpPr>
              <p:nvPr/>
            </p:nvSpPr>
            <p:spPr bwMode="auto">
              <a:xfrm>
                <a:off x="4224" y="3216"/>
                <a:ext cx="96" cy="192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216"/>
              <p:cNvSpPr>
                <a:spLocks noChangeArrowheads="1"/>
              </p:cNvSpPr>
              <p:nvPr/>
            </p:nvSpPr>
            <p:spPr bwMode="auto">
              <a:xfrm>
                <a:off x="4225" y="3421"/>
                <a:ext cx="429" cy="149"/>
              </a:xfrm>
              <a:prstGeom prst="ellipse">
                <a:avLst/>
              </a:prstGeom>
              <a:solidFill>
                <a:srgbClr val="A50021"/>
              </a:solidFill>
              <a:ln w="12700" cap="sq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217"/>
              <p:cNvSpPr>
                <a:spLocks noChangeArrowheads="1"/>
              </p:cNvSpPr>
              <p:nvPr/>
            </p:nvSpPr>
            <p:spPr bwMode="auto">
              <a:xfrm>
                <a:off x="4224" y="3389"/>
                <a:ext cx="432" cy="109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218"/>
              <p:cNvSpPr>
                <a:spLocks noChangeArrowheads="1"/>
              </p:cNvSpPr>
              <p:nvPr/>
            </p:nvSpPr>
            <p:spPr bwMode="auto">
              <a:xfrm>
                <a:off x="4224" y="3389"/>
                <a:ext cx="432" cy="109"/>
              </a:xfrm>
              <a:prstGeom prst="rect">
                <a:avLst/>
              </a:prstGeom>
              <a:solidFill>
                <a:srgbClr val="A5002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99" name="Oval 219"/>
              <p:cNvSpPr>
                <a:spLocks noChangeArrowheads="1"/>
              </p:cNvSpPr>
              <p:nvPr/>
            </p:nvSpPr>
            <p:spPr bwMode="auto">
              <a:xfrm>
                <a:off x="4225" y="3312"/>
                <a:ext cx="429" cy="149"/>
              </a:xfrm>
              <a:prstGeom prst="ellipse">
                <a:avLst/>
              </a:prstGeom>
              <a:solidFill>
                <a:srgbClr val="FF3300"/>
              </a:solidFill>
              <a:ln w="12700" cap="sq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220"/>
              <p:cNvSpPr>
                <a:spLocks/>
              </p:cNvSpPr>
              <p:nvPr/>
            </p:nvSpPr>
            <p:spPr bwMode="auto">
              <a:xfrm>
                <a:off x="4445" y="3332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3" y="40"/>
                    </a:lnTo>
                    <a:lnTo>
                      <a:pt x="400" y="67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221"/>
              <p:cNvSpPr>
                <a:spLocks/>
              </p:cNvSpPr>
              <p:nvPr/>
            </p:nvSpPr>
            <p:spPr bwMode="auto">
              <a:xfrm>
                <a:off x="4445" y="3332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3" y="40"/>
                    </a:lnTo>
                    <a:lnTo>
                      <a:pt x="400" y="67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222"/>
              <p:cNvSpPr>
                <a:spLocks/>
              </p:cNvSpPr>
              <p:nvPr/>
            </p:nvSpPr>
            <p:spPr bwMode="auto">
              <a:xfrm>
                <a:off x="4290" y="3389"/>
                <a:ext cx="142" cy="52"/>
              </a:xfrm>
              <a:custGeom>
                <a:avLst/>
                <a:gdLst>
                  <a:gd name="T0" fmla="*/ 0 w 400"/>
                  <a:gd name="T1" fmla="*/ 0 h 127"/>
                  <a:gd name="T2" fmla="*/ 0 w 400"/>
                  <a:gd name="T3" fmla="*/ 0 h 127"/>
                  <a:gd name="T4" fmla="*/ 0 w 400"/>
                  <a:gd name="T5" fmla="*/ 0 h 127"/>
                  <a:gd name="T6" fmla="*/ 0 w 400"/>
                  <a:gd name="T7" fmla="*/ 0 h 127"/>
                  <a:gd name="T8" fmla="*/ 0 w 400"/>
                  <a:gd name="T9" fmla="*/ 0 h 127"/>
                  <a:gd name="T10" fmla="*/ 0 w 400"/>
                  <a:gd name="T11" fmla="*/ 0 h 127"/>
                  <a:gd name="T12" fmla="*/ 0 w 400"/>
                  <a:gd name="T13" fmla="*/ 0 h 127"/>
                  <a:gd name="T14" fmla="*/ 0 w 400"/>
                  <a:gd name="T15" fmla="*/ 0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7"/>
                    </a:moveTo>
                    <a:lnTo>
                      <a:pt x="311" y="0"/>
                    </a:lnTo>
                    <a:lnTo>
                      <a:pt x="103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3" name="Freeform 223"/>
              <p:cNvSpPr>
                <a:spLocks/>
              </p:cNvSpPr>
              <p:nvPr/>
            </p:nvSpPr>
            <p:spPr bwMode="auto">
              <a:xfrm>
                <a:off x="4290" y="3389"/>
                <a:ext cx="142" cy="52"/>
              </a:xfrm>
              <a:custGeom>
                <a:avLst/>
                <a:gdLst>
                  <a:gd name="T0" fmla="*/ 0 w 400"/>
                  <a:gd name="T1" fmla="*/ 0 h 127"/>
                  <a:gd name="T2" fmla="*/ 0 w 400"/>
                  <a:gd name="T3" fmla="*/ 0 h 127"/>
                  <a:gd name="T4" fmla="*/ 0 w 400"/>
                  <a:gd name="T5" fmla="*/ 0 h 127"/>
                  <a:gd name="T6" fmla="*/ 0 w 400"/>
                  <a:gd name="T7" fmla="*/ 0 h 127"/>
                  <a:gd name="T8" fmla="*/ 0 w 400"/>
                  <a:gd name="T9" fmla="*/ 0 h 127"/>
                  <a:gd name="T10" fmla="*/ 0 w 400"/>
                  <a:gd name="T11" fmla="*/ 0 h 127"/>
                  <a:gd name="T12" fmla="*/ 0 w 400"/>
                  <a:gd name="T13" fmla="*/ 0 h 127"/>
                  <a:gd name="T14" fmla="*/ 0 w 400"/>
                  <a:gd name="T15" fmla="*/ 0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7"/>
                    </a:moveTo>
                    <a:lnTo>
                      <a:pt x="311" y="0"/>
                    </a:lnTo>
                    <a:lnTo>
                      <a:pt x="103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224"/>
              <p:cNvSpPr>
                <a:spLocks/>
              </p:cNvSpPr>
              <p:nvPr/>
            </p:nvSpPr>
            <p:spPr bwMode="auto">
              <a:xfrm>
                <a:off x="4298" y="3330"/>
                <a:ext cx="142" cy="48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4"/>
                    </a:lnTo>
                    <a:lnTo>
                      <a:pt x="400" y="54"/>
                    </a:lnTo>
                    <a:lnTo>
                      <a:pt x="348" y="120"/>
                    </a:lnTo>
                    <a:lnTo>
                      <a:pt x="96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 225"/>
              <p:cNvSpPr>
                <a:spLocks/>
              </p:cNvSpPr>
              <p:nvPr/>
            </p:nvSpPr>
            <p:spPr bwMode="auto">
              <a:xfrm>
                <a:off x="4298" y="3330"/>
                <a:ext cx="142" cy="48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4"/>
                    </a:lnTo>
                    <a:lnTo>
                      <a:pt x="400" y="54"/>
                    </a:lnTo>
                    <a:lnTo>
                      <a:pt x="348" y="120"/>
                    </a:lnTo>
                    <a:lnTo>
                      <a:pt x="96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 226"/>
              <p:cNvSpPr>
                <a:spLocks/>
              </p:cNvSpPr>
              <p:nvPr/>
            </p:nvSpPr>
            <p:spPr bwMode="auto">
              <a:xfrm>
                <a:off x="4440" y="3395"/>
                <a:ext cx="142" cy="49"/>
              </a:xfrm>
              <a:custGeom>
                <a:avLst/>
                <a:gdLst>
                  <a:gd name="T0" fmla="*/ 0 w 400"/>
                  <a:gd name="T1" fmla="*/ 0 h 121"/>
                  <a:gd name="T2" fmla="*/ 0 w 400"/>
                  <a:gd name="T3" fmla="*/ 0 h 121"/>
                  <a:gd name="T4" fmla="*/ 0 w 400"/>
                  <a:gd name="T5" fmla="*/ 0 h 121"/>
                  <a:gd name="T6" fmla="*/ 0 w 400"/>
                  <a:gd name="T7" fmla="*/ 0 h 121"/>
                  <a:gd name="T8" fmla="*/ 0 w 400"/>
                  <a:gd name="T9" fmla="*/ 0 h 121"/>
                  <a:gd name="T10" fmla="*/ 0 w 400"/>
                  <a:gd name="T11" fmla="*/ 0 h 121"/>
                  <a:gd name="T12" fmla="*/ 0 w 400"/>
                  <a:gd name="T13" fmla="*/ 0 h 121"/>
                  <a:gd name="T14" fmla="*/ 0 w 400"/>
                  <a:gd name="T15" fmla="*/ 0 h 1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1"/>
                  <a:gd name="T26" fmla="*/ 400 w 400"/>
                  <a:gd name="T27" fmla="*/ 121 h 1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1">
                    <a:moveTo>
                      <a:pt x="400" y="94"/>
                    </a:moveTo>
                    <a:lnTo>
                      <a:pt x="311" y="121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7" name="Freeform 227"/>
              <p:cNvSpPr>
                <a:spLocks/>
              </p:cNvSpPr>
              <p:nvPr/>
            </p:nvSpPr>
            <p:spPr bwMode="auto">
              <a:xfrm>
                <a:off x="4440" y="3395"/>
                <a:ext cx="142" cy="49"/>
              </a:xfrm>
              <a:custGeom>
                <a:avLst/>
                <a:gdLst>
                  <a:gd name="T0" fmla="*/ 0 w 400"/>
                  <a:gd name="T1" fmla="*/ 0 h 121"/>
                  <a:gd name="T2" fmla="*/ 0 w 400"/>
                  <a:gd name="T3" fmla="*/ 0 h 121"/>
                  <a:gd name="T4" fmla="*/ 0 w 400"/>
                  <a:gd name="T5" fmla="*/ 0 h 121"/>
                  <a:gd name="T6" fmla="*/ 0 w 400"/>
                  <a:gd name="T7" fmla="*/ 0 h 121"/>
                  <a:gd name="T8" fmla="*/ 0 w 400"/>
                  <a:gd name="T9" fmla="*/ 0 h 121"/>
                  <a:gd name="T10" fmla="*/ 0 w 400"/>
                  <a:gd name="T11" fmla="*/ 0 h 121"/>
                  <a:gd name="T12" fmla="*/ 0 w 400"/>
                  <a:gd name="T13" fmla="*/ 0 h 121"/>
                  <a:gd name="T14" fmla="*/ 0 w 400"/>
                  <a:gd name="T15" fmla="*/ 0 h 1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1"/>
                  <a:gd name="T26" fmla="*/ 400 w 400"/>
                  <a:gd name="T27" fmla="*/ 121 h 1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1">
                    <a:moveTo>
                      <a:pt x="400" y="94"/>
                    </a:moveTo>
                    <a:lnTo>
                      <a:pt x="311" y="121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8" name="Freeform 228"/>
              <p:cNvSpPr>
                <a:spLocks/>
              </p:cNvSpPr>
              <p:nvPr/>
            </p:nvSpPr>
            <p:spPr bwMode="auto">
              <a:xfrm>
                <a:off x="4448" y="3335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4" y="40"/>
                    </a:lnTo>
                    <a:lnTo>
                      <a:pt x="400" y="66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 229"/>
              <p:cNvSpPr>
                <a:spLocks/>
              </p:cNvSpPr>
              <p:nvPr/>
            </p:nvSpPr>
            <p:spPr bwMode="auto">
              <a:xfrm>
                <a:off x="4448" y="3335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4" y="40"/>
                    </a:lnTo>
                    <a:lnTo>
                      <a:pt x="400" y="66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 230"/>
              <p:cNvSpPr>
                <a:spLocks/>
              </p:cNvSpPr>
              <p:nvPr/>
            </p:nvSpPr>
            <p:spPr bwMode="auto">
              <a:xfrm>
                <a:off x="4292" y="3392"/>
                <a:ext cx="142" cy="52"/>
              </a:xfrm>
              <a:custGeom>
                <a:avLst/>
                <a:gdLst>
                  <a:gd name="T0" fmla="*/ 0 w 400"/>
                  <a:gd name="T1" fmla="*/ 0 h 127"/>
                  <a:gd name="T2" fmla="*/ 0 w 400"/>
                  <a:gd name="T3" fmla="*/ 0 h 127"/>
                  <a:gd name="T4" fmla="*/ 0 w 400"/>
                  <a:gd name="T5" fmla="*/ 0 h 127"/>
                  <a:gd name="T6" fmla="*/ 0 w 400"/>
                  <a:gd name="T7" fmla="*/ 0 h 127"/>
                  <a:gd name="T8" fmla="*/ 0 w 400"/>
                  <a:gd name="T9" fmla="*/ 0 h 127"/>
                  <a:gd name="T10" fmla="*/ 0 w 400"/>
                  <a:gd name="T11" fmla="*/ 0 h 127"/>
                  <a:gd name="T12" fmla="*/ 0 w 400"/>
                  <a:gd name="T13" fmla="*/ 0 h 127"/>
                  <a:gd name="T14" fmla="*/ 0 w 400"/>
                  <a:gd name="T15" fmla="*/ 0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6"/>
                    </a:moveTo>
                    <a:lnTo>
                      <a:pt x="311" y="0"/>
                    </a:lnTo>
                    <a:lnTo>
                      <a:pt x="104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47" name="Freeform 231"/>
              <p:cNvSpPr>
                <a:spLocks/>
              </p:cNvSpPr>
              <p:nvPr/>
            </p:nvSpPr>
            <p:spPr bwMode="auto">
              <a:xfrm>
                <a:off x="4292" y="3392"/>
                <a:ext cx="142" cy="52"/>
              </a:xfrm>
              <a:custGeom>
                <a:avLst/>
                <a:gdLst>
                  <a:gd name="T0" fmla="*/ 0 w 400"/>
                  <a:gd name="T1" fmla="*/ 0 h 127"/>
                  <a:gd name="T2" fmla="*/ 0 w 400"/>
                  <a:gd name="T3" fmla="*/ 0 h 127"/>
                  <a:gd name="T4" fmla="*/ 0 w 400"/>
                  <a:gd name="T5" fmla="*/ 0 h 127"/>
                  <a:gd name="T6" fmla="*/ 0 w 400"/>
                  <a:gd name="T7" fmla="*/ 0 h 127"/>
                  <a:gd name="T8" fmla="*/ 0 w 400"/>
                  <a:gd name="T9" fmla="*/ 0 h 127"/>
                  <a:gd name="T10" fmla="*/ 0 w 400"/>
                  <a:gd name="T11" fmla="*/ 0 h 127"/>
                  <a:gd name="T12" fmla="*/ 0 w 400"/>
                  <a:gd name="T13" fmla="*/ 0 h 127"/>
                  <a:gd name="T14" fmla="*/ 0 w 400"/>
                  <a:gd name="T15" fmla="*/ 0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6"/>
                    </a:moveTo>
                    <a:lnTo>
                      <a:pt x="311" y="0"/>
                    </a:lnTo>
                    <a:lnTo>
                      <a:pt x="104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 232"/>
              <p:cNvSpPr>
                <a:spLocks/>
              </p:cNvSpPr>
              <p:nvPr/>
            </p:nvSpPr>
            <p:spPr bwMode="auto">
              <a:xfrm>
                <a:off x="4300" y="3332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3"/>
                    </a:lnTo>
                    <a:lnTo>
                      <a:pt x="400" y="53"/>
                    </a:lnTo>
                    <a:lnTo>
                      <a:pt x="348" y="120"/>
                    </a:lnTo>
                    <a:lnTo>
                      <a:pt x="97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 234"/>
              <p:cNvSpPr>
                <a:spLocks/>
              </p:cNvSpPr>
              <p:nvPr/>
            </p:nvSpPr>
            <p:spPr bwMode="auto">
              <a:xfrm>
                <a:off x="4442" y="3398"/>
                <a:ext cx="143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400" y="94"/>
                    </a:moveTo>
                    <a:lnTo>
                      <a:pt x="311" y="120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2" name="Freeform 235"/>
              <p:cNvSpPr>
                <a:spLocks/>
              </p:cNvSpPr>
              <p:nvPr/>
            </p:nvSpPr>
            <p:spPr bwMode="auto">
              <a:xfrm>
                <a:off x="4442" y="3398"/>
                <a:ext cx="143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400" y="94"/>
                    </a:moveTo>
                    <a:lnTo>
                      <a:pt x="311" y="120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3" name="Line 236"/>
              <p:cNvSpPr>
                <a:spLocks noChangeShapeType="1"/>
              </p:cNvSpPr>
              <p:nvPr/>
            </p:nvSpPr>
            <p:spPr bwMode="auto">
              <a:xfrm>
                <a:off x="4224" y="3387"/>
                <a:ext cx="0" cy="108"/>
              </a:xfrm>
              <a:prstGeom prst="line">
                <a:avLst/>
              </a:prstGeom>
              <a:noFill/>
              <a:ln w="12700" cap="sq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Line 237"/>
              <p:cNvSpPr>
                <a:spLocks noChangeShapeType="1"/>
              </p:cNvSpPr>
              <p:nvPr/>
            </p:nvSpPr>
            <p:spPr bwMode="auto">
              <a:xfrm>
                <a:off x="4656" y="3387"/>
                <a:ext cx="0" cy="108"/>
              </a:xfrm>
              <a:prstGeom prst="line">
                <a:avLst/>
              </a:prstGeom>
              <a:noFill/>
              <a:ln w="12700" cap="sq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233"/>
              <p:cNvSpPr>
                <a:spLocks/>
              </p:cNvSpPr>
              <p:nvPr/>
            </p:nvSpPr>
            <p:spPr bwMode="auto">
              <a:xfrm>
                <a:off x="4300" y="3332"/>
                <a:ext cx="142" cy="49"/>
              </a:xfrm>
              <a:custGeom>
                <a:avLst/>
                <a:gdLst>
                  <a:gd name="T0" fmla="*/ 0 w 400"/>
                  <a:gd name="T1" fmla="*/ 0 h 120"/>
                  <a:gd name="T2" fmla="*/ 0 w 400"/>
                  <a:gd name="T3" fmla="*/ 0 h 120"/>
                  <a:gd name="T4" fmla="*/ 0 w 400"/>
                  <a:gd name="T5" fmla="*/ 0 h 120"/>
                  <a:gd name="T6" fmla="*/ 0 w 400"/>
                  <a:gd name="T7" fmla="*/ 0 h 120"/>
                  <a:gd name="T8" fmla="*/ 0 w 400"/>
                  <a:gd name="T9" fmla="*/ 0 h 120"/>
                  <a:gd name="T10" fmla="*/ 0 w 400"/>
                  <a:gd name="T11" fmla="*/ 0 h 120"/>
                  <a:gd name="T12" fmla="*/ 0 w 400"/>
                  <a:gd name="T13" fmla="*/ 0 h 120"/>
                  <a:gd name="T14" fmla="*/ 0 w 400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3"/>
                    </a:lnTo>
                    <a:lnTo>
                      <a:pt x="400" y="53"/>
                    </a:lnTo>
                    <a:lnTo>
                      <a:pt x="348" y="120"/>
                    </a:lnTo>
                    <a:lnTo>
                      <a:pt x="97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sp>
          <p:nvSpPr>
            <p:cNvPr id="93" name="Rectangle 238"/>
            <p:cNvSpPr>
              <a:spLocks noChangeArrowheads="1"/>
            </p:cNvSpPr>
            <p:nvPr/>
          </p:nvSpPr>
          <p:spPr bwMode="auto">
            <a:xfrm>
              <a:off x="2776" y="2304"/>
              <a:ext cx="1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 sz="2000" b="1" dirty="0">
                <a:solidFill>
                  <a:srgbClr val="A50021"/>
                </a:solidFill>
                <a:latin typeface="Arial" charset="0"/>
              </a:endParaRPr>
            </a:p>
          </p:txBody>
        </p:sp>
      </p:grpSp>
      <p:sp>
        <p:nvSpPr>
          <p:cNvPr id="181" name="AutoShape 149"/>
          <p:cNvSpPr>
            <a:spLocks noChangeArrowheads="1"/>
          </p:cNvSpPr>
          <p:nvPr/>
        </p:nvSpPr>
        <p:spPr bwMode="auto">
          <a:xfrm>
            <a:off x="4419600" y="1841673"/>
            <a:ext cx="2590799" cy="720275"/>
          </a:xfrm>
          <a:prstGeom prst="wedgeRoundRectCallout">
            <a:avLst>
              <a:gd name="adj1" fmla="val -34508"/>
              <a:gd name="adj2" fmla="val 140486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000" b="1" dirty="0" smtClean="0"/>
              <a:t>Level3</a:t>
            </a:r>
            <a:r>
              <a:rPr lang="en-US" sz="2000" b="1" dirty="0"/>
              <a:t>, VZW, </a:t>
            </a:r>
            <a:r>
              <a:rPr lang="en-US" sz="2000" b="1" dirty="0" smtClean="0"/>
              <a:t>22394</a:t>
            </a:r>
            <a:r>
              <a:rPr lang="en-US" sz="1800" b="1" dirty="0" smtClean="0"/>
              <a:t> </a:t>
            </a:r>
            <a:r>
              <a:rPr lang="en-US" sz="1800" dirty="0"/>
              <a:t>66.174.161.0/24 </a:t>
            </a:r>
          </a:p>
        </p:txBody>
      </p:sp>
      <p:sp>
        <p:nvSpPr>
          <p:cNvPr id="182" name="Line 151"/>
          <p:cNvSpPr>
            <a:spLocks noChangeShapeType="1"/>
          </p:cNvSpPr>
          <p:nvPr/>
        </p:nvSpPr>
        <p:spPr bwMode="auto">
          <a:xfrm flipH="1" flipV="1">
            <a:off x="6483184" y="3623277"/>
            <a:ext cx="761999" cy="488641"/>
          </a:xfrm>
          <a:prstGeom prst="line">
            <a:avLst/>
          </a:prstGeom>
          <a:noFill/>
          <a:ln w="127000">
            <a:solidFill>
              <a:schemeClr val="accent3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3" name="Cloud 182"/>
          <p:cNvSpPr/>
          <p:nvPr/>
        </p:nvSpPr>
        <p:spPr bwMode="auto">
          <a:xfrm>
            <a:off x="7026480" y="4942778"/>
            <a:ext cx="1965120" cy="952499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smtClean="0">
                <a:latin typeface="+mj-lt"/>
              </a:rPr>
              <a:t>22394</a:t>
            </a:r>
          </a:p>
        </p:txBody>
      </p:sp>
      <p:cxnSp>
        <p:nvCxnSpPr>
          <p:cNvPr id="184" name="Straight Connector 160"/>
          <p:cNvCxnSpPr>
            <a:cxnSpLocks noChangeShapeType="1"/>
            <a:endCxn id="183" idx="3"/>
          </p:cNvCxnSpPr>
          <p:nvPr/>
        </p:nvCxnSpPr>
        <p:spPr bwMode="auto">
          <a:xfrm flipH="1">
            <a:off x="8009040" y="4620290"/>
            <a:ext cx="107008" cy="376948"/>
          </a:xfrm>
          <a:prstGeom prst="line">
            <a:avLst/>
          </a:prstGeom>
          <a:noFill/>
          <a:ln w="57150" algn="ctr">
            <a:solidFill>
              <a:schemeClr val="tx1">
                <a:lumMod val="50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185" name="Line 151"/>
          <p:cNvSpPr>
            <a:spLocks noChangeShapeType="1"/>
          </p:cNvSpPr>
          <p:nvPr/>
        </p:nvSpPr>
        <p:spPr bwMode="auto">
          <a:xfrm flipV="1">
            <a:off x="7978194" y="4566715"/>
            <a:ext cx="191248" cy="484097"/>
          </a:xfrm>
          <a:prstGeom prst="line">
            <a:avLst/>
          </a:prstGeom>
          <a:noFill/>
          <a:ln w="127000">
            <a:solidFill>
              <a:schemeClr val="accent3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868715" y="3920203"/>
            <a:ext cx="5157766" cy="1458686"/>
          </a:xfrm>
          <a:custGeom>
            <a:avLst/>
            <a:gdLst>
              <a:gd name="connsiteX0" fmla="*/ 0 w 5540829"/>
              <a:gd name="connsiteY0" fmla="*/ 0 h 1458686"/>
              <a:gd name="connsiteX1" fmla="*/ 859972 w 5540829"/>
              <a:gd name="connsiteY1" fmla="*/ 979715 h 1458686"/>
              <a:gd name="connsiteX2" fmla="*/ 2340429 w 5540829"/>
              <a:gd name="connsiteY2" fmla="*/ 576943 h 1458686"/>
              <a:gd name="connsiteX3" fmla="*/ 3820886 w 5540829"/>
              <a:gd name="connsiteY3" fmla="*/ 544286 h 1458686"/>
              <a:gd name="connsiteX4" fmla="*/ 4550229 w 5540829"/>
              <a:gd name="connsiteY4" fmla="*/ 1012372 h 1458686"/>
              <a:gd name="connsiteX5" fmla="*/ 5540829 w 5540829"/>
              <a:gd name="connsiteY5" fmla="*/ 1458686 h 145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0829" h="1458686">
                <a:moveTo>
                  <a:pt x="0" y="0"/>
                </a:moveTo>
                <a:cubicBezTo>
                  <a:pt x="234950" y="441779"/>
                  <a:pt x="469901" y="883558"/>
                  <a:pt x="859972" y="979715"/>
                </a:cubicBezTo>
                <a:cubicBezTo>
                  <a:pt x="1250043" y="1075872"/>
                  <a:pt x="1846943" y="649514"/>
                  <a:pt x="2340429" y="576943"/>
                </a:cubicBezTo>
                <a:cubicBezTo>
                  <a:pt x="2833915" y="504372"/>
                  <a:pt x="3452586" y="471715"/>
                  <a:pt x="3820886" y="544286"/>
                </a:cubicBezTo>
                <a:cubicBezTo>
                  <a:pt x="4189186" y="616857"/>
                  <a:pt x="4263572" y="859972"/>
                  <a:pt x="4550229" y="1012372"/>
                </a:cubicBezTo>
                <a:cubicBezTo>
                  <a:pt x="4836886" y="1164772"/>
                  <a:pt x="5188857" y="1311729"/>
                  <a:pt x="5540829" y="1458686"/>
                </a:cubicBezTo>
              </a:path>
            </a:pathLst>
          </a:custGeom>
          <a:ln w="57150">
            <a:solidFill>
              <a:srgbClr val="C00000"/>
            </a:solidFill>
            <a:prstDash val="sysDot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099458" y="5174159"/>
            <a:ext cx="50727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en-US" sz="2200" b="1" dirty="0" smtClean="0"/>
              <a:t>Malicious router can </a:t>
            </a:r>
            <a:r>
              <a:rPr lang="en-US" sz="2200" b="1" dirty="0" smtClean="0">
                <a:solidFill>
                  <a:srgbClr val="C00000"/>
                </a:solidFill>
              </a:rPr>
              <a:t>pretend</a:t>
            </a:r>
            <a:r>
              <a:rPr lang="en-US" sz="2200" b="1" dirty="0" smtClean="0"/>
              <a:t> to  connect to the valid origin.</a:t>
            </a:r>
            <a:endParaRPr lang="en-US" sz="2200" dirty="0"/>
          </a:p>
        </p:txBody>
      </p:sp>
      <p:sp>
        <p:nvSpPr>
          <p:cNvPr id="110" name="Smiley Face 109"/>
          <p:cNvSpPr/>
          <p:nvPr/>
        </p:nvSpPr>
        <p:spPr bwMode="auto">
          <a:xfrm>
            <a:off x="3480821" y="2845411"/>
            <a:ext cx="631136" cy="544286"/>
          </a:xfrm>
          <a:prstGeom prst="smileyFace">
            <a:avLst>
              <a:gd name="adj" fmla="val -4653"/>
            </a:avLst>
          </a:prstGeom>
          <a:solidFill>
            <a:schemeClr val="bg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026480" y="6096000"/>
            <a:ext cx="1965120" cy="43088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bg1"/>
                </a:solidFill>
              </a:rPr>
              <a:t>66.174.161.0/24</a:t>
            </a:r>
            <a:endParaRPr lang="en-CA" b="1" dirty="0">
              <a:solidFill>
                <a:schemeClr val="bg1"/>
              </a:solidFill>
            </a:endParaRPr>
          </a:p>
        </p:txBody>
      </p:sp>
      <p:cxnSp>
        <p:nvCxnSpPr>
          <p:cNvPr id="111" name="Straight Connector 110"/>
          <p:cNvCxnSpPr>
            <a:stCxn id="90" idx="0"/>
          </p:cNvCxnSpPr>
          <p:nvPr/>
        </p:nvCxnSpPr>
        <p:spPr>
          <a:xfrm flipV="1">
            <a:off x="8009040" y="5894263"/>
            <a:ext cx="0" cy="2017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24605841"/>
      </p:ext>
    </p:extLst>
  </p:cSld>
  <p:clrMapOvr>
    <a:masterClrMapping/>
  </p:clrMapOvr>
  <p:transition advTm="269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/>
      <p:bldP spid="89" grpId="1"/>
      <p:bldP spid="3" grpId="0" animBg="1"/>
      <p:bldP spid="109" grpId="0"/>
      <p:bldP spid="1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5|7.8|2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5|5.2|8.1|1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24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21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4.7|1.5|12.8|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4.6|1.1|3.1|1.6|1.1|14.6|3.9|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|21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2|8.2|10.9|17.6|12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38.5|12.9|5.8|14.2|14.7|5.3|1.5|15.2|6|0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38.5|12.9|5.8|14.2|14.7|5.3|1.5|15.2|6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7.8|13.8|13.1|14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38.5|12.9|5.8|14.2|14.7|5.3|1.5|15.2|6|0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4|24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1.3|1.6|23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2.3|2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2.3|1.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3.2|27.6|19.6|13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4|37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7.8|13.8|13.1|1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4.1|13.2|14.2|18.1|0.9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12.3|5.1|7.1|15.7|3.3|4.8|19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7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4.1|7.3|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|37.8|15.9|2.6|3.9|0.6|13.1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|37.8|15.9|2.6|3.9|0.6|13.1|0.9"/>
</p:tagLst>
</file>

<file path=ppt/theme/theme1.xml><?xml version="1.0" encoding="utf-8"?>
<a:theme xmlns:a="http://schemas.openxmlformats.org/drawingml/2006/main" name="Office Theme">
  <a:themeElements>
    <a:clrScheme name="Custom 5">
      <a:dk1>
        <a:srgbClr val="53548A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659A2A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7660</TotalTime>
  <Words>2768</Words>
  <Application>Microsoft Office PowerPoint</Application>
  <PresentationFormat>On-screen Show (4:3)</PresentationFormat>
  <Paragraphs>643</Paragraphs>
  <Slides>44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Let the Market Drive Deployment A Strategy for Transitioning to BGP Security</vt:lpstr>
      <vt:lpstr>Incentives for BGP Security </vt:lpstr>
      <vt:lpstr>Outline</vt:lpstr>
      <vt:lpstr>BGP: The Internet’s Routing Protocol (1)</vt:lpstr>
      <vt:lpstr>BGP: The Internet’s Routing Protocol (2)</vt:lpstr>
      <vt:lpstr>BGP: The Internet’s Routing Protocol (3)</vt:lpstr>
      <vt:lpstr>Traffic Attraction &amp; Interception Attacks</vt:lpstr>
      <vt:lpstr>Securing the Internet: RPKI</vt:lpstr>
      <vt:lpstr>But RPKI alone is not enough!</vt:lpstr>
      <vt:lpstr>To stop this attack, we need S*BGP (e.g. S-BGP/soBGP) (1)</vt:lpstr>
      <vt:lpstr>To stop this attack, we need S*BGP (e.g. S-BGP/soBGP) (2)</vt:lpstr>
      <vt:lpstr>S*BGP must impact route selection</vt:lpstr>
      <vt:lpstr>Challenges to S*BGP deployment</vt:lpstr>
      <vt:lpstr>Overview</vt:lpstr>
      <vt:lpstr>Outline</vt:lpstr>
      <vt:lpstr>How to deploy S*BGP globally?</vt:lpstr>
      <vt:lpstr>Our Strategy: 3 Guidelines for Deploying S*BGP (1)</vt:lpstr>
      <vt:lpstr>How this creates incentives</vt:lpstr>
      <vt:lpstr>How this creates incentives</vt:lpstr>
      <vt:lpstr>Our Strategy: 3 Guidelines for Deploying S*BGP (1)</vt:lpstr>
      <vt:lpstr>Simplex S*BGP: Cheap S*BGP for Stubs</vt:lpstr>
      <vt:lpstr>Our Strategy: 3 Guidelines for Deploying S*BGP (2)</vt:lpstr>
      <vt:lpstr>Outline</vt:lpstr>
      <vt:lpstr>Model: S*BGP deployment process</vt:lpstr>
      <vt:lpstr>How do we compute ISP utility? (1) </vt:lpstr>
      <vt:lpstr>How do we compute ISP utility? (2) </vt:lpstr>
      <vt:lpstr>Our Model:  ISP S*BGP Decision Rule </vt:lpstr>
      <vt:lpstr>Outline</vt:lpstr>
      <vt:lpstr>Simulations Overview</vt:lpstr>
      <vt:lpstr>Case Study of S*BGP deployment</vt:lpstr>
      <vt:lpstr>Simulation: Market pressure drives deployment (1)</vt:lpstr>
      <vt:lpstr>Simulation: Market pressure drives deployment (2)</vt:lpstr>
      <vt:lpstr>Simulation: Market pressure drives deployment (3)</vt:lpstr>
      <vt:lpstr>Changes in Utility as Deployment Progresses (1)</vt:lpstr>
      <vt:lpstr>Changes in Utility as Deployment Progresses (2)</vt:lpstr>
      <vt:lpstr>Tiebreak Sets: The Source of Competition (1)</vt:lpstr>
      <vt:lpstr>Tiebreak Sets: The Source of Competition (2)</vt:lpstr>
      <vt:lpstr>So who should be the early adopters?</vt:lpstr>
      <vt:lpstr>Simplex S*BGP vs. Market-pressure</vt:lpstr>
      <vt:lpstr>The Content Providers (CP) as early adopters?</vt:lpstr>
      <vt:lpstr>Outline</vt:lpstr>
      <vt:lpstr>Summary and Recommendations</vt:lpstr>
      <vt:lpstr>PowerPoint Presentation</vt:lpstr>
      <vt:lpstr>Data Sources for ChinaTel  Incident of April 2010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phillipa</dc:creator>
  <cp:lastModifiedBy>Phillipa</cp:lastModifiedBy>
  <cp:revision>303</cp:revision>
  <dcterms:created xsi:type="dcterms:W3CDTF">2011-03-22T17:51:22Z</dcterms:created>
  <dcterms:modified xsi:type="dcterms:W3CDTF">2011-11-18T02:53:33Z</dcterms:modified>
</cp:coreProperties>
</file>