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6"/>
  </p:notesMasterIdLst>
  <p:sldIdLst>
    <p:sldId id="27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EEA7-7272-AD43-9201-7F8EF6650933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C5AB9-A890-D540-9981-D01BD404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8/22/2012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Defense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Christo Wilson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18269" indent="-370660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44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BD7FC9-5A55-054A-9F51-BAD5FD068AC6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18269" indent="-370660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44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09418-50A3-C442-A030-6D4EA14A79C6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C5AB9-A890-D540-9981-D01BD4041D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18269" indent="-370660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44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A3482E-1ACA-5C4C-8E75-B7C393D332D5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18269" indent="-370660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44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B80692-8E44-AD48-9815-A911D8D59652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518269" indent="-3706605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22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44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6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0528AD-A6A1-B040-98F9-9EF06BC83590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DEF5FA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>
                <a:solidFill>
                  <a:srgbClr val="DEF5FA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DEF5FA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288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3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8792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396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16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9145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>
                <a:solidFill>
                  <a:srgbClr val="464646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1810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803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39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0848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2323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12500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DEF5FA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>
                <a:solidFill>
                  <a:srgbClr val="DEF5FA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DEF5FA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7511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638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5955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2608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146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802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>
                <a:solidFill>
                  <a:srgbClr val="464646"/>
                </a:solidFill>
                <a:latin typeface="Tw Cen MT"/>
              </a:rPr>
              <a:pPr/>
              <a:t>‹#›</a:t>
            </a:fld>
            <a:endParaRPr lang="en-US">
              <a:solidFill>
                <a:srgbClr val="46464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615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9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6737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3758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9650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05858" y="-725715"/>
            <a:ext cx="6495145" cy="82731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2" y="0"/>
            <a:ext cx="25400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44462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8114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B8C5-AB2A-DF46-9696-D9DCB12D35EE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67E3-D22E-F047-BBA3-44E656414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pPr defTabSz="914400"/>
            <a:fld id="{283B9EA5-CE9A-4950-A80C-5ADF06B45BB8}" type="slidenum">
              <a:rPr lang="en-US" smtClean="0">
                <a:latin typeface="Tw Cen MT"/>
              </a:rPr>
              <a:pPr defTabSz="914400"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4282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pPr defTabSz="914400"/>
            <a:fld id="{283B9EA5-CE9A-4950-A80C-5ADF06B45BB8}" type="slidenum">
              <a:rPr lang="en-US" smtClean="0">
                <a:latin typeface="Tw Cen MT"/>
              </a:rPr>
              <a:pPr defTabSz="914400"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244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–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543001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DA1F28"/>
              </a:buClr>
            </a:pPr>
            <a:r>
              <a:rPr lang="en-US" sz="3600" b="1" dirty="0" smtClean="0">
                <a:solidFill>
                  <a:prstClr val="white"/>
                </a:solidFill>
                <a:latin typeface="Tw Cen MT"/>
              </a:rPr>
              <a:t>Lecture 22: Software designed networking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Based on slides by J. Rexford @ Princeton &amp; N. </a:t>
            </a:r>
            <a:r>
              <a:rPr lang="en-US" dirty="0" err="1" smtClean="0"/>
              <a:t>Mckeown</a:t>
            </a:r>
            <a:r>
              <a:rPr lang="en-US" dirty="0" smtClean="0"/>
              <a:t> @ Stanford &amp; S. </a:t>
            </a:r>
            <a:r>
              <a:rPr lang="en-US" dirty="0" err="1" smtClean="0"/>
              <a:t>Shenker</a:t>
            </a:r>
            <a:r>
              <a:rPr lang="en-US" dirty="0" smtClean="0"/>
              <a:t> @ Berkeley. Updated by P. Gill Fall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2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Control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0857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Link-state routing</a:t>
            </a:r>
            <a:r>
              <a:rPr lang="en-US" dirty="0" smtClean="0"/>
              <a:t>: OSPF, IS-IS</a:t>
            </a:r>
          </a:p>
          <a:p>
            <a:pPr lvl="1"/>
            <a:r>
              <a:rPr lang="en-US" dirty="0" smtClean="0"/>
              <a:t>Flood the entire topology to all nodes</a:t>
            </a:r>
          </a:p>
          <a:p>
            <a:pPr lvl="1"/>
            <a:r>
              <a:rPr lang="en-US" dirty="0" smtClean="0"/>
              <a:t>Each node computes shortest paths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06985" y="2836515"/>
            <a:ext cx="2330450" cy="4032250"/>
            <a:chOff x="6506985" y="2836515"/>
            <a:chExt cx="2330450" cy="4032250"/>
          </a:xfrm>
        </p:grpSpPr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7264223" y="3017490"/>
              <a:ext cx="38100" cy="385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V="1">
              <a:off x="6506985" y="3320702"/>
              <a:ext cx="23304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7" name="Group 70"/>
            <p:cNvGrpSpPr>
              <a:grpSpLocks/>
            </p:cNvGrpSpPr>
            <p:nvPr/>
          </p:nvGrpSpPr>
          <p:grpSpPr bwMode="auto">
            <a:xfrm>
              <a:off x="6529210" y="3374678"/>
              <a:ext cx="1920875" cy="519112"/>
              <a:chOff x="3990" y="1726"/>
              <a:chExt cx="1210" cy="327"/>
            </a:xfrm>
          </p:grpSpPr>
          <p:sp>
            <p:nvSpPr>
              <p:cNvPr id="67" name="Text Box 47"/>
              <p:cNvSpPr txBox="1">
                <a:spLocks noChangeArrowheads="1"/>
              </p:cNvSpPr>
              <p:nvPr/>
            </p:nvSpPr>
            <p:spPr bwMode="auto">
              <a:xfrm>
                <a:off x="3990" y="1726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v</a:t>
                </a:r>
              </a:p>
            </p:txBody>
          </p:sp>
          <p:sp>
            <p:nvSpPr>
              <p:cNvPr id="68" name="Text Box 52"/>
              <p:cNvSpPr txBox="1">
                <a:spLocks noChangeArrowheads="1"/>
              </p:cNvSpPr>
              <p:nvPr/>
            </p:nvSpPr>
            <p:spPr bwMode="auto">
              <a:xfrm>
                <a:off x="4633" y="1726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grpSp>
          <p:nvGrpSpPr>
            <p:cNvPr id="48" name="Group 69"/>
            <p:cNvGrpSpPr>
              <a:grpSpLocks/>
            </p:cNvGrpSpPr>
            <p:nvPr/>
          </p:nvGrpSpPr>
          <p:grpSpPr bwMode="auto">
            <a:xfrm>
              <a:off x="6506985" y="3862040"/>
              <a:ext cx="1989138" cy="519113"/>
              <a:chOff x="3976" y="2022"/>
              <a:chExt cx="1253" cy="327"/>
            </a:xfrm>
          </p:grpSpPr>
          <p:sp>
            <p:nvSpPr>
              <p:cNvPr id="65" name="Text Box 48"/>
              <p:cNvSpPr txBox="1">
                <a:spLocks noChangeArrowheads="1"/>
              </p:cNvSpPr>
              <p:nvPr/>
            </p:nvSpPr>
            <p:spPr bwMode="auto">
              <a:xfrm>
                <a:off x="3976" y="2022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w</a:t>
                </a:r>
              </a:p>
            </p:txBody>
          </p:sp>
          <p:sp>
            <p:nvSpPr>
              <p:cNvPr id="66" name="Text Box 53"/>
              <p:cNvSpPr txBox="1">
                <a:spLocks noChangeArrowheads="1"/>
              </p:cNvSpPr>
              <p:nvPr/>
            </p:nvSpPr>
            <p:spPr bwMode="auto">
              <a:xfrm>
                <a:off x="4618" y="2022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latin typeface="Comic Sans MS" charset="0"/>
                  </a:rPr>
                  <a:t>(</a:t>
                </a:r>
                <a:r>
                  <a:rPr lang="en-US" sz="2800" b="0" dirty="0" err="1">
                    <a:latin typeface="Comic Sans MS" charset="0"/>
                  </a:rPr>
                  <a:t>u,w</a:t>
                </a:r>
                <a:r>
                  <a:rPr lang="en-US" sz="2800" b="0" dirty="0">
                    <a:latin typeface="Comic Sans MS" charset="0"/>
                  </a:rPr>
                  <a:t>)</a:t>
                </a:r>
              </a:p>
            </p:txBody>
          </p:sp>
        </p:grpSp>
        <p:grpSp>
          <p:nvGrpSpPr>
            <p:cNvPr id="49" name="Group 68"/>
            <p:cNvGrpSpPr>
              <a:grpSpLocks/>
            </p:cNvGrpSpPr>
            <p:nvPr/>
          </p:nvGrpSpPr>
          <p:grpSpPr bwMode="auto">
            <a:xfrm>
              <a:off x="6518098" y="4349403"/>
              <a:ext cx="1978025" cy="520700"/>
              <a:chOff x="3983" y="2317"/>
              <a:chExt cx="1246" cy="328"/>
            </a:xfrm>
          </p:grpSpPr>
          <p:sp>
            <p:nvSpPr>
              <p:cNvPr id="63" name="Text Box 49"/>
              <p:cNvSpPr txBox="1">
                <a:spLocks noChangeArrowheads="1"/>
              </p:cNvSpPr>
              <p:nvPr/>
            </p:nvSpPr>
            <p:spPr bwMode="auto">
              <a:xfrm>
                <a:off x="3983" y="2317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x</a:t>
                </a:r>
              </a:p>
            </p:txBody>
          </p:sp>
          <p:sp>
            <p:nvSpPr>
              <p:cNvPr id="64" name="Text Box 54"/>
              <p:cNvSpPr txBox="1">
                <a:spLocks noChangeArrowheads="1"/>
              </p:cNvSpPr>
              <p:nvPr/>
            </p:nvSpPr>
            <p:spPr bwMode="auto">
              <a:xfrm>
                <a:off x="4618" y="2318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(u,w)</a:t>
                </a:r>
              </a:p>
            </p:txBody>
          </p:sp>
        </p:grpSp>
        <p:grpSp>
          <p:nvGrpSpPr>
            <p:cNvPr id="50" name="Group 67"/>
            <p:cNvGrpSpPr>
              <a:grpSpLocks/>
            </p:cNvGrpSpPr>
            <p:nvPr/>
          </p:nvGrpSpPr>
          <p:grpSpPr bwMode="auto">
            <a:xfrm>
              <a:off x="6526035" y="4838353"/>
              <a:ext cx="1922463" cy="519112"/>
              <a:chOff x="3988" y="2613"/>
              <a:chExt cx="1211" cy="327"/>
            </a:xfrm>
          </p:grpSpPr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988" y="2613"/>
                <a:ext cx="23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y</a:t>
                </a:r>
              </a:p>
            </p:txBody>
          </p:sp>
          <p:sp>
            <p:nvSpPr>
              <p:cNvPr id="62" name="Text Box 55"/>
              <p:cNvSpPr txBox="1">
                <a:spLocks noChangeArrowheads="1"/>
              </p:cNvSpPr>
              <p:nvPr/>
            </p:nvSpPr>
            <p:spPr bwMode="auto">
              <a:xfrm>
                <a:off x="4632" y="2613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grpSp>
          <p:nvGrpSpPr>
            <p:cNvPr id="51" name="Group 66"/>
            <p:cNvGrpSpPr>
              <a:grpSpLocks/>
            </p:cNvGrpSpPr>
            <p:nvPr/>
          </p:nvGrpSpPr>
          <p:grpSpPr bwMode="auto">
            <a:xfrm>
              <a:off x="6524448" y="5325715"/>
              <a:ext cx="1924050" cy="520700"/>
              <a:chOff x="3987" y="2908"/>
              <a:chExt cx="1212" cy="328"/>
            </a:xfrm>
          </p:grpSpPr>
          <p:sp>
            <p:nvSpPr>
              <p:cNvPr id="59" name="Text Box 51"/>
              <p:cNvSpPr txBox="1">
                <a:spLocks noChangeArrowheads="1"/>
              </p:cNvSpPr>
              <p:nvPr/>
            </p:nvSpPr>
            <p:spPr bwMode="auto">
              <a:xfrm>
                <a:off x="3987" y="2908"/>
                <a:ext cx="2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z</a:t>
                </a:r>
              </a:p>
            </p:txBody>
          </p:sp>
          <p:sp>
            <p:nvSpPr>
              <p:cNvPr id="60" name="Text Box 56"/>
              <p:cNvSpPr txBox="1">
                <a:spLocks noChangeArrowheads="1"/>
              </p:cNvSpPr>
              <p:nvPr/>
            </p:nvSpPr>
            <p:spPr bwMode="auto">
              <a:xfrm>
                <a:off x="4632" y="2909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sp>
          <p:nvSpPr>
            <p:cNvPr id="52" name="Text Box 58"/>
            <p:cNvSpPr txBox="1">
              <a:spLocks noChangeArrowheads="1"/>
            </p:cNvSpPr>
            <p:nvPr/>
          </p:nvSpPr>
          <p:spPr bwMode="auto">
            <a:xfrm>
              <a:off x="7594423" y="2836515"/>
              <a:ext cx="7588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latin typeface="Comic Sans MS" charset="0"/>
                </a:rPr>
                <a:t>link</a:t>
              </a:r>
            </a:p>
          </p:txBody>
        </p:sp>
        <p:grpSp>
          <p:nvGrpSpPr>
            <p:cNvPr id="53" name="Group 65"/>
            <p:cNvGrpSpPr>
              <a:grpSpLocks/>
            </p:cNvGrpSpPr>
            <p:nvPr/>
          </p:nvGrpSpPr>
          <p:grpSpPr bwMode="auto">
            <a:xfrm>
              <a:off x="6530798" y="5814665"/>
              <a:ext cx="1965325" cy="519113"/>
              <a:chOff x="3991" y="3204"/>
              <a:chExt cx="1238" cy="327"/>
            </a:xfrm>
          </p:grpSpPr>
          <p:sp>
            <p:nvSpPr>
              <p:cNvPr id="57" name="Text Box 59"/>
              <p:cNvSpPr txBox="1">
                <a:spLocks noChangeArrowheads="1"/>
              </p:cNvSpPr>
              <p:nvPr/>
            </p:nvSpPr>
            <p:spPr bwMode="auto">
              <a:xfrm>
                <a:off x="3991" y="3204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latin typeface="Comic Sans MS" charset="0"/>
                  </a:rPr>
                  <a:t>s</a:t>
                </a: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4618" y="3204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rgbClr val="000000"/>
                    </a:solidFill>
                    <a:latin typeface="Comic Sans MS" charset="0"/>
                  </a:rPr>
                  <a:t>(</a:t>
                </a:r>
                <a:r>
                  <a:rPr lang="en-US" sz="2800" b="0" dirty="0" err="1">
                    <a:solidFill>
                      <a:srgbClr val="000000"/>
                    </a:solidFill>
                    <a:latin typeface="Comic Sans MS" charset="0"/>
                  </a:rPr>
                  <a:t>u,w</a:t>
                </a:r>
                <a:r>
                  <a:rPr lang="en-US" sz="2800" b="0" dirty="0">
                    <a:solidFill>
                      <a:srgbClr val="000000"/>
                    </a:solidFill>
                    <a:latin typeface="Comic Sans MS" charset="0"/>
                  </a:rPr>
                  <a:t>)</a:t>
                </a:r>
              </a:p>
            </p:txBody>
          </p:sp>
        </p:grpSp>
        <p:grpSp>
          <p:nvGrpSpPr>
            <p:cNvPr id="54" name="Group 64"/>
            <p:cNvGrpSpPr>
              <a:grpSpLocks/>
            </p:cNvGrpSpPr>
            <p:nvPr/>
          </p:nvGrpSpPr>
          <p:grpSpPr bwMode="auto">
            <a:xfrm>
              <a:off x="6532385" y="6300440"/>
              <a:ext cx="1963738" cy="530225"/>
              <a:chOff x="3992" y="3544"/>
              <a:chExt cx="1237" cy="334"/>
            </a:xfrm>
          </p:grpSpPr>
          <p:sp>
            <p:nvSpPr>
              <p:cNvPr id="55" name="Text Box 61"/>
              <p:cNvSpPr txBox="1">
                <a:spLocks noChangeArrowheads="1"/>
              </p:cNvSpPr>
              <p:nvPr/>
            </p:nvSpPr>
            <p:spPr bwMode="auto">
              <a:xfrm>
                <a:off x="3992" y="3551"/>
                <a:ext cx="2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t</a:t>
                </a:r>
              </a:p>
            </p:txBody>
          </p:sp>
          <p:sp>
            <p:nvSpPr>
              <p:cNvPr id="56" name="Text Box 62"/>
              <p:cNvSpPr txBox="1">
                <a:spLocks noChangeArrowheads="1"/>
              </p:cNvSpPr>
              <p:nvPr/>
            </p:nvSpPr>
            <p:spPr bwMode="auto">
              <a:xfrm>
                <a:off x="4618" y="3544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(u,w)</a:t>
                </a:r>
              </a:p>
            </p:txBody>
          </p:sp>
        </p:grpSp>
      </p:grp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1232254" y="4978576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2094266" y="5650089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2189516" y="4391201"/>
            <a:ext cx="287338" cy="250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2956279" y="5062714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3818291" y="5650089"/>
            <a:ext cx="287338" cy="252413"/>
          </a:xfrm>
          <a:prstGeom prst="ellipse">
            <a:avLst/>
          </a:prstGeom>
          <a:solidFill>
            <a:schemeClr val="accent1"/>
          </a:solidFill>
          <a:ln w="9525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10"/>
          <p:cNvSpPr>
            <a:spLocks noChangeArrowheads="1"/>
          </p:cNvSpPr>
          <p:nvPr/>
        </p:nvSpPr>
        <p:spPr bwMode="auto">
          <a:xfrm>
            <a:off x="3818291" y="4391201"/>
            <a:ext cx="287338" cy="250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3051529" y="6154914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auto">
          <a:xfrm>
            <a:off x="4775554" y="4978576"/>
            <a:ext cx="287338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 flipV="1">
            <a:off x="1519591" y="4557889"/>
            <a:ext cx="669925" cy="504825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1464029" y="5218289"/>
            <a:ext cx="623888" cy="531813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2429229" y="4572176"/>
            <a:ext cx="574675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>
            <a:off x="2333979" y="5818364"/>
            <a:ext cx="717550" cy="420688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flipV="1">
            <a:off x="2365729" y="5272264"/>
            <a:ext cx="638175" cy="420688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3195991" y="5286551"/>
            <a:ext cx="654050" cy="392113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9"/>
          <p:cNvSpPr>
            <a:spLocks noChangeShapeType="1"/>
          </p:cNvSpPr>
          <p:nvPr/>
        </p:nvSpPr>
        <p:spPr bwMode="auto">
          <a:xfrm flipV="1">
            <a:off x="3291241" y="5861226"/>
            <a:ext cx="59055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20"/>
          <p:cNvSpPr>
            <a:spLocks noChangeShapeType="1"/>
          </p:cNvSpPr>
          <p:nvPr/>
        </p:nvSpPr>
        <p:spPr bwMode="auto">
          <a:xfrm flipV="1">
            <a:off x="3243616" y="5103989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>
            <a:off x="2445104" y="4502326"/>
            <a:ext cx="1373188" cy="14288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22"/>
          <p:cNvSpPr>
            <a:spLocks noChangeShapeType="1"/>
          </p:cNvSpPr>
          <p:nvPr/>
        </p:nvSpPr>
        <p:spPr bwMode="auto">
          <a:xfrm>
            <a:off x="4089754" y="4600751"/>
            <a:ext cx="766763" cy="41910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1562454" y="433722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2919766" y="3987976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89" name="Text Box 25"/>
          <p:cNvSpPr txBox="1">
            <a:spLocks noChangeArrowheads="1"/>
          </p:cNvSpPr>
          <p:nvPr/>
        </p:nvSpPr>
        <p:spPr bwMode="auto">
          <a:xfrm>
            <a:off x="1675166" y="501032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80054" y="443565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2376841" y="5080176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92" name="Text Box 28"/>
          <p:cNvSpPr txBox="1">
            <a:spLocks noChangeArrowheads="1"/>
          </p:cNvSpPr>
          <p:nvPr/>
        </p:nvSpPr>
        <p:spPr bwMode="auto">
          <a:xfrm>
            <a:off x="3654779" y="467377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93" name="Text Box 29"/>
          <p:cNvSpPr txBox="1">
            <a:spLocks noChangeArrowheads="1"/>
          </p:cNvSpPr>
          <p:nvPr/>
        </p:nvSpPr>
        <p:spPr bwMode="auto">
          <a:xfrm>
            <a:off x="4356454" y="426737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94" name="Text Box 30"/>
          <p:cNvSpPr txBox="1">
            <a:spLocks noChangeArrowheads="1"/>
          </p:cNvSpPr>
          <p:nvPr/>
        </p:nvSpPr>
        <p:spPr bwMode="auto">
          <a:xfrm>
            <a:off x="2329216" y="5892976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3178529" y="535322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5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3575404" y="591996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97" name="Text Box 33"/>
          <p:cNvSpPr txBox="1">
            <a:spLocks noChangeArrowheads="1"/>
          </p:cNvSpPr>
          <p:nvPr/>
        </p:nvSpPr>
        <p:spPr bwMode="auto">
          <a:xfrm>
            <a:off x="836966" y="48722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2110141" y="4002264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2033941" y="5870751"/>
            <a:ext cx="38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3008666" y="47055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3816704" y="4013376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5091466" y="485951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3257904" y="62168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4151666" y="5550076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2662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Control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613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Distance-vector routing</a:t>
            </a:r>
            <a:r>
              <a:rPr lang="en-US" dirty="0" smtClean="0"/>
              <a:t>: RIP, EIGRP</a:t>
            </a:r>
          </a:p>
          <a:p>
            <a:pPr lvl="1"/>
            <a:r>
              <a:rPr lang="en-US" dirty="0" smtClean="0"/>
              <a:t>Each node computes path cost</a:t>
            </a:r>
          </a:p>
          <a:p>
            <a:pPr lvl="1"/>
            <a:r>
              <a:rPr lang="en-US" dirty="0" smtClean="0"/>
              <a:t>… based on each neighbors’ path cost</a:t>
            </a:r>
          </a:p>
          <a:p>
            <a:pPr lvl="1"/>
            <a:r>
              <a:rPr lang="en-US" dirty="0" smtClean="0"/>
              <a:t>Bellman-Ford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Oval 77"/>
          <p:cNvSpPr>
            <a:spLocks noChangeArrowheads="1"/>
          </p:cNvSpPr>
          <p:nvPr/>
        </p:nvSpPr>
        <p:spPr bwMode="auto">
          <a:xfrm>
            <a:off x="765969" y="4918253"/>
            <a:ext cx="287337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8"/>
          <p:cNvSpPr>
            <a:spLocks noChangeArrowheads="1"/>
          </p:cNvSpPr>
          <p:nvPr/>
        </p:nvSpPr>
        <p:spPr bwMode="auto">
          <a:xfrm>
            <a:off x="1627981" y="5589766"/>
            <a:ext cx="287338" cy="2524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1723231" y="4330878"/>
            <a:ext cx="287338" cy="250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2489994" y="5002391"/>
            <a:ext cx="287337" cy="2524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352006" y="5589766"/>
            <a:ext cx="287338" cy="2524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352006" y="4330878"/>
            <a:ext cx="287338" cy="250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3"/>
          <p:cNvSpPr>
            <a:spLocks noChangeArrowheads="1"/>
          </p:cNvSpPr>
          <p:nvPr/>
        </p:nvSpPr>
        <p:spPr bwMode="auto">
          <a:xfrm>
            <a:off x="2585244" y="6094591"/>
            <a:ext cx="287337" cy="2524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4"/>
          <p:cNvSpPr>
            <a:spLocks noChangeArrowheads="1"/>
          </p:cNvSpPr>
          <p:nvPr/>
        </p:nvSpPr>
        <p:spPr bwMode="auto">
          <a:xfrm>
            <a:off x="4309269" y="4918253"/>
            <a:ext cx="287337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5"/>
          <p:cNvSpPr>
            <a:spLocks noChangeShapeType="1"/>
          </p:cNvSpPr>
          <p:nvPr/>
        </p:nvSpPr>
        <p:spPr bwMode="auto">
          <a:xfrm flipV="1">
            <a:off x="1053306" y="4497566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6"/>
          <p:cNvSpPr>
            <a:spLocks noChangeShapeType="1"/>
          </p:cNvSpPr>
          <p:nvPr/>
        </p:nvSpPr>
        <p:spPr bwMode="auto">
          <a:xfrm>
            <a:off x="997744" y="5157966"/>
            <a:ext cx="623887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7"/>
          <p:cNvSpPr>
            <a:spLocks noChangeShapeType="1"/>
          </p:cNvSpPr>
          <p:nvPr/>
        </p:nvSpPr>
        <p:spPr bwMode="auto">
          <a:xfrm>
            <a:off x="1962944" y="4511853"/>
            <a:ext cx="574675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8"/>
          <p:cNvSpPr>
            <a:spLocks noChangeShapeType="1"/>
          </p:cNvSpPr>
          <p:nvPr/>
        </p:nvSpPr>
        <p:spPr bwMode="auto">
          <a:xfrm>
            <a:off x="1867694" y="5758041"/>
            <a:ext cx="717550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9"/>
          <p:cNvSpPr>
            <a:spLocks noChangeShapeType="1"/>
          </p:cNvSpPr>
          <p:nvPr/>
        </p:nvSpPr>
        <p:spPr bwMode="auto">
          <a:xfrm flipV="1">
            <a:off x="1899444" y="5211941"/>
            <a:ext cx="638175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>
            <a:off x="2729706" y="5226228"/>
            <a:ext cx="654050" cy="39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2824956" y="5800903"/>
            <a:ext cx="59055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92"/>
          <p:cNvSpPr>
            <a:spLocks noChangeShapeType="1"/>
          </p:cNvSpPr>
          <p:nvPr/>
        </p:nvSpPr>
        <p:spPr bwMode="auto">
          <a:xfrm flipV="1">
            <a:off x="2777331" y="5043666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1978819" y="4442003"/>
            <a:ext cx="1373187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94"/>
          <p:cNvSpPr>
            <a:spLocks noChangeShapeType="1"/>
          </p:cNvSpPr>
          <p:nvPr/>
        </p:nvSpPr>
        <p:spPr bwMode="auto">
          <a:xfrm>
            <a:off x="3623469" y="4540428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1096169" y="427690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24" name="Text Box 96"/>
          <p:cNvSpPr txBox="1">
            <a:spLocks noChangeArrowheads="1"/>
          </p:cNvSpPr>
          <p:nvPr/>
        </p:nvSpPr>
        <p:spPr bwMode="auto">
          <a:xfrm>
            <a:off x="2453481" y="3927653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1208881" y="495000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2213769" y="437532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27" name="Text Box 99"/>
          <p:cNvSpPr txBox="1">
            <a:spLocks noChangeArrowheads="1"/>
          </p:cNvSpPr>
          <p:nvPr/>
        </p:nvSpPr>
        <p:spPr bwMode="auto">
          <a:xfrm>
            <a:off x="1910556" y="5019853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3188494" y="461345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29" name="Text Box 101"/>
          <p:cNvSpPr txBox="1">
            <a:spLocks noChangeArrowheads="1"/>
          </p:cNvSpPr>
          <p:nvPr/>
        </p:nvSpPr>
        <p:spPr bwMode="auto">
          <a:xfrm>
            <a:off x="3890169" y="420705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30" name="Text Box 102"/>
          <p:cNvSpPr txBox="1">
            <a:spLocks noChangeArrowheads="1"/>
          </p:cNvSpPr>
          <p:nvPr/>
        </p:nvSpPr>
        <p:spPr bwMode="auto">
          <a:xfrm>
            <a:off x="1862931" y="5832653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31" name="Text Box 103"/>
          <p:cNvSpPr txBox="1">
            <a:spLocks noChangeArrowheads="1"/>
          </p:cNvSpPr>
          <p:nvPr/>
        </p:nvSpPr>
        <p:spPr bwMode="auto">
          <a:xfrm>
            <a:off x="2712244" y="529290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5</a:t>
            </a:r>
          </a:p>
        </p:txBody>
      </p:sp>
      <p:sp>
        <p:nvSpPr>
          <p:cNvPr id="32" name="Text Box 104"/>
          <p:cNvSpPr txBox="1">
            <a:spLocks noChangeArrowheads="1"/>
          </p:cNvSpPr>
          <p:nvPr/>
        </p:nvSpPr>
        <p:spPr bwMode="auto">
          <a:xfrm>
            <a:off x="3109119" y="585964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33" name="Text Box 105"/>
          <p:cNvSpPr txBox="1">
            <a:spLocks noChangeArrowheads="1"/>
          </p:cNvSpPr>
          <p:nvPr/>
        </p:nvSpPr>
        <p:spPr bwMode="auto">
          <a:xfrm>
            <a:off x="370681" y="481189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34" name="Text Box 106"/>
          <p:cNvSpPr txBox="1">
            <a:spLocks noChangeArrowheads="1"/>
          </p:cNvSpPr>
          <p:nvPr/>
        </p:nvSpPr>
        <p:spPr bwMode="auto">
          <a:xfrm>
            <a:off x="1643856" y="3941941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35" name="Text Box 107"/>
          <p:cNvSpPr txBox="1">
            <a:spLocks noChangeArrowheads="1"/>
          </p:cNvSpPr>
          <p:nvPr/>
        </p:nvSpPr>
        <p:spPr bwMode="auto">
          <a:xfrm>
            <a:off x="1567656" y="5810428"/>
            <a:ext cx="38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6" name="Text Box 108"/>
          <p:cNvSpPr txBox="1">
            <a:spLocks noChangeArrowheads="1"/>
          </p:cNvSpPr>
          <p:nvPr/>
        </p:nvSpPr>
        <p:spPr bwMode="auto">
          <a:xfrm>
            <a:off x="2542381" y="464520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7" name="Text Box 109"/>
          <p:cNvSpPr txBox="1">
            <a:spLocks noChangeArrowheads="1"/>
          </p:cNvSpPr>
          <p:nvPr/>
        </p:nvSpPr>
        <p:spPr bwMode="auto">
          <a:xfrm>
            <a:off x="3350419" y="3953053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38" name="Text Box 110"/>
          <p:cNvSpPr txBox="1">
            <a:spLocks noChangeArrowheads="1"/>
          </p:cNvSpPr>
          <p:nvPr/>
        </p:nvSpPr>
        <p:spPr bwMode="auto">
          <a:xfrm>
            <a:off x="4625181" y="479919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z</a:t>
            </a:r>
          </a:p>
        </p:txBody>
      </p:sp>
      <p:sp>
        <p:nvSpPr>
          <p:cNvPr id="39" name="Text Box 111"/>
          <p:cNvSpPr txBox="1">
            <a:spLocks noChangeArrowheads="1"/>
          </p:cNvSpPr>
          <p:nvPr/>
        </p:nvSpPr>
        <p:spPr bwMode="auto">
          <a:xfrm>
            <a:off x="2791619" y="615650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 Box 112"/>
          <p:cNvSpPr txBox="1">
            <a:spLocks noChangeArrowheads="1"/>
          </p:cNvSpPr>
          <p:nvPr/>
        </p:nvSpPr>
        <p:spPr bwMode="auto">
          <a:xfrm>
            <a:off x="3685381" y="548975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" name="Text Box 113"/>
          <p:cNvSpPr txBox="1">
            <a:spLocks noChangeArrowheads="1"/>
          </p:cNvSpPr>
          <p:nvPr/>
        </p:nvSpPr>
        <p:spPr bwMode="auto">
          <a:xfrm>
            <a:off x="4583113" y="3778250"/>
            <a:ext cx="44084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latin typeface="Comic Sans MS" charset="0"/>
              </a:rPr>
              <a:t>d</a:t>
            </a:r>
            <a:r>
              <a:rPr lang="en-US" sz="2800" b="0" baseline="-25000">
                <a:latin typeface="Comic Sans MS" charset="0"/>
              </a:rPr>
              <a:t>u</a:t>
            </a:r>
            <a:r>
              <a:rPr lang="en-US" sz="2800" b="0">
                <a:latin typeface="Comic Sans MS" charset="0"/>
              </a:rPr>
              <a:t>(z) = min{c(u,v) + d</a:t>
            </a:r>
            <a:r>
              <a:rPr lang="en-US" sz="2800" b="0" baseline="-25000">
                <a:latin typeface="Comic Sans MS" charset="0"/>
              </a:rPr>
              <a:t>v</a:t>
            </a:r>
            <a:r>
              <a:rPr lang="en-US" sz="2800" b="0">
                <a:latin typeface="Comic Sans MS" charset="0"/>
              </a:rPr>
              <a:t>(z), </a:t>
            </a:r>
          </a:p>
          <a:p>
            <a:pPr algn="l"/>
            <a:r>
              <a:rPr lang="en-US" sz="2800" b="0">
                <a:latin typeface="Comic Sans MS" charset="0"/>
              </a:rPr>
              <a:t>                  c(u,w) + d</a:t>
            </a:r>
            <a:r>
              <a:rPr lang="en-US" sz="2800" b="0" baseline="-25000">
                <a:latin typeface="Comic Sans MS" charset="0"/>
              </a:rPr>
              <a:t>w</a:t>
            </a:r>
            <a:r>
              <a:rPr lang="en-US" sz="2800" b="0">
                <a:latin typeface="Comic Sans MS" charset="0"/>
              </a:rPr>
              <a:t>(z)}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9944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Engineering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6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Management plane</a:t>
            </a:r>
            <a:r>
              <a:rPr lang="en-US" dirty="0" smtClean="0">
                <a:latin typeface="Arial" charset="0"/>
                <a:cs typeface="Arial" charset="0"/>
              </a:rPr>
              <a:t>: setting the weights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Inversely proportional to link capacity?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Proportional to propagation delay?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Network-wide optimization based on traffic?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633663" y="5084408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495675" y="5755920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90925" y="4497033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57688" y="5168545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19700" y="5755920"/>
            <a:ext cx="287338" cy="252413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219700" y="4497033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452938" y="6260745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76963" y="5084408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921000" y="4663720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871788" y="5308245"/>
            <a:ext cx="623887" cy="5318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830638" y="4678008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735388" y="5924195"/>
            <a:ext cx="71755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3767138" y="5378095"/>
            <a:ext cx="638175" cy="420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97400" y="5392383"/>
            <a:ext cx="654050" cy="392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692650" y="5967058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645025" y="5209820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846513" y="4608158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491163" y="4706583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963863" y="444305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321175" y="4093808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076575" y="511615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081463" y="454148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711575" y="5157433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56188" y="47796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757863" y="437320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730625" y="5998808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911725" y="521458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5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976813" y="602579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281238" y="4047770"/>
            <a:ext cx="4598987" cy="2674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1674813" y="4889145"/>
            <a:ext cx="958850" cy="293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1643063" y="5293958"/>
            <a:ext cx="10064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507038" y="5882920"/>
            <a:ext cx="1612900" cy="69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459413" y="5981345"/>
            <a:ext cx="1117600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6432550" y="4943120"/>
            <a:ext cx="100647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3122613" y="3787420"/>
            <a:ext cx="574675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606675" y="5935308"/>
            <a:ext cx="9159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703638" y="5116158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3590925" y="5173308"/>
            <a:ext cx="554038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48"/>
          <p:cNvSpPr>
            <a:spLocks/>
          </p:cNvSpPr>
          <p:nvPr/>
        </p:nvSpPr>
        <p:spPr bwMode="auto">
          <a:xfrm>
            <a:off x="1612900" y="5130445"/>
            <a:ext cx="5281613" cy="1552575"/>
          </a:xfrm>
          <a:custGeom>
            <a:avLst/>
            <a:gdLst>
              <a:gd name="T0" fmla="*/ 0 w 3327"/>
              <a:gd name="T1" fmla="*/ 0 h 978"/>
              <a:gd name="T2" fmla="*/ 206375 w 3327"/>
              <a:gd name="T3" fmla="*/ 50800 h 978"/>
              <a:gd name="T4" fmla="*/ 996950 w 3327"/>
              <a:gd name="T5" fmla="*/ 277813 h 978"/>
              <a:gd name="T6" fmla="*/ 1725613 w 3327"/>
              <a:gd name="T7" fmla="*/ 841375 h 978"/>
              <a:gd name="T8" fmla="*/ 2867025 w 3327"/>
              <a:gd name="T9" fmla="*/ 1520825 h 978"/>
              <a:gd name="T10" fmla="*/ 4048125 w 3327"/>
              <a:gd name="T11" fmla="*/ 1036638 h 978"/>
              <a:gd name="T12" fmla="*/ 5281613 w 3327"/>
              <a:gd name="T13" fmla="*/ 1139825 h 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7"/>
              <a:gd name="T22" fmla="*/ 0 h 978"/>
              <a:gd name="T23" fmla="*/ 3327 w 3327"/>
              <a:gd name="T24" fmla="*/ 978 h 9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7" h="978">
                <a:moveTo>
                  <a:pt x="0" y="0"/>
                </a:moveTo>
                <a:cubicBezTo>
                  <a:pt x="12" y="1"/>
                  <a:pt x="25" y="3"/>
                  <a:pt x="130" y="32"/>
                </a:cubicBezTo>
                <a:cubicBezTo>
                  <a:pt x="235" y="61"/>
                  <a:pt x="469" y="92"/>
                  <a:pt x="628" y="175"/>
                </a:cubicBezTo>
                <a:cubicBezTo>
                  <a:pt x="787" y="258"/>
                  <a:pt x="891" y="400"/>
                  <a:pt x="1087" y="530"/>
                </a:cubicBezTo>
                <a:cubicBezTo>
                  <a:pt x="1283" y="660"/>
                  <a:pt x="1562" y="938"/>
                  <a:pt x="1806" y="958"/>
                </a:cubicBezTo>
                <a:cubicBezTo>
                  <a:pt x="2050" y="978"/>
                  <a:pt x="2297" y="693"/>
                  <a:pt x="2550" y="653"/>
                </a:cubicBezTo>
                <a:cubicBezTo>
                  <a:pt x="2803" y="613"/>
                  <a:pt x="3065" y="665"/>
                  <a:pt x="3327" y="718"/>
                </a:cubicBezTo>
              </a:path>
            </a:pathLst>
          </a:custGeom>
          <a:noFill/>
          <a:ln w="50800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Engineering: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Network topology</a:t>
            </a:r>
          </a:p>
          <a:p>
            <a:pPr lvl="1"/>
            <a:r>
              <a:rPr lang="en-US" dirty="0" smtClean="0"/>
              <a:t>Link capacities</a:t>
            </a:r>
          </a:p>
          <a:p>
            <a:pPr lvl="1"/>
            <a:r>
              <a:rPr lang="en-US" dirty="0" smtClean="0"/>
              <a:t>Traffic matrix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Link weights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Minimize max-utilized link</a:t>
            </a:r>
          </a:p>
          <a:p>
            <a:pPr lvl="1"/>
            <a:r>
              <a:rPr lang="en-US" dirty="0" smtClean="0"/>
              <a:t>Or, minimize a sum of link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517231" y="3291059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79243" y="3962571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74493" y="2703684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241256" y="3375196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03268" y="3962571"/>
            <a:ext cx="287338" cy="252413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103268" y="2703684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36506" y="4467396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060531" y="3291059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804568" y="2870371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755356" y="3514896"/>
            <a:ext cx="623887" cy="5318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714206" y="2884659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18956" y="4130846"/>
            <a:ext cx="71755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650706" y="3584746"/>
            <a:ext cx="638175" cy="420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80968" y="3599034"/>
            <a:ext cx="654050" cy="392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576218" y="4173709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6528593" y="3416471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730081" y="2814809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374731" y="2913234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847431" y="264970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204743" y="2300459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960143" y="332280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965031" y="27481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595143" y="3364084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939756" y="29862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641431" y="257985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614193" y="4205459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795293" y="34212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5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860381" y="423244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164806" y="2254421"/>
            <a:ext cx="4598987" cy="2674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3852333" y="3149770"/>
            <a:ext cx="664898" cy="2397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3852332" y="3500609"/>
            <a:ext cx="68077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390606" y="4089571"/>
            <a:ext cx="1612900" cy="69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42981" y="4187996"/>
            <a:ext cx="1117600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8316118" y="3205334"/>
            <a:ext cx="68738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5006181" y="1994071"/>
            <a:ext cx="574675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4490243" y="4141959"/>
            <a:ext cx="9159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9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Routing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3356"/>
          </a:xfrm>
        </p:spPr>
        <p:txBody>
          <a:bodyPr>
            <a:normAutofit/>
          </a:bodyPr>
          <a:lstStyle/>
          <a:p>
            <a:r>
              <a:rPr lang="en-US" dirty="0" smtClean="0"/>
              <a:t>Topology changes</a:t>
            </a:r>
          </a:p>
          <a:p>
            <a:pPr lvl="1"/>
            <a:r>
              <a:rPr lang="en-US" dirty="0" smtClean="0"/>
              <a:t>Link weight change</a:t>
            </a:r>
          </a:p>
          <a:p>
            <a:pPr lvl="1"/>
            <a:r>
              <a:rPr lang="en-US" dirty="0" smtClean="0"/>
              <a:t>Node/link failure or recovery</a:t>
            </a:r>
          </a:p>
          <a:p>
            <a:r>
              <a:rPr lang="en-US" dirty="0" smtClean="0"/>
              <a:t>Routing convergence</a:t>
            </a:r>
          </a:p>
          <a:p>
            <a:pPr lvl="1"/>
            <a:r>
              <a:rPr lang="en-US" dirty="0" smtClean="0"/>
              <a:t>Nodes temporarily disagree how to route</a:t>
            </a:r>
          </a:p>
          <a:p>
            <a:pPr lvl="1"/>
            <a:r>
              <a:rPr lang="en-US" dirty="0" smtClean="0"/>
              <a:t>Leading to transient loops and </a:t>
            </a:r>
            <a:r>
              <a:rPr lang="en-US" dirty="0" err="1" smtClean="0"/>
              <a:t>blackholes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0249" y="5051590"/>
            <a:ext cx="2011363" cy="1355725"/>
            <a:chOff x="680249" y="5051590"/>
            <a:chExt cx="2011363" cy="1355725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80249" y="5650077"/>
              <a:ext cx="287338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42262" y="5062702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404274" y="5650077"/>
              <a:ext cx="287338" cy="2524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637512" y="6154902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919962" y="5818352"/>
              <a:ext cx="717550" cy="420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V="1">
              <a:off x="951712" y="5272252"/>
              <a:ext cx="638175" cy="4206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781974" y="5286540"/>
              <a:ext cx="654050" cy="3921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1877224" y="5861215"/>
              <a:ext cx="590550" cy="334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896149" y="5051590"/>
              <a:ext cx="334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1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915199" y="5892965"/>
              <a:ext cx="338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4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028124" y="505159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5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161387" y="5919952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25534" y="4980483"/>
            <a:ext cx="2011363" cy="1414967"/>
            <a:chOff x="6025534" y="4980483"/>
            <a:chExt cx="2011363" cy="1414967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025534" y="5610379"/>
              <a:ext cx="287338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887547" y="5023004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749559" y="5610379"/>
              <a:ext cx="287338" cy="2524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982797" y="6115204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7115265" y="5212070"/>
              <a:ext cx="717550" cy="420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7194640" y="5797559"/>
              <a:ext cx="638175" cy="4206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6311108" y="5827689"/>
              <a:ext cx="654050" cy="3921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6385718" y="4980483"/>
              <a:ext cx="334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1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6260484" y="5853267"/>
              <a:ext cx="338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4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7373409" y="5011892"/>
              <a:ext cx="5270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10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7455342" y="59382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/>
                <a:t>3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H="1">
              <a:off x="6260484" y="5232554"/>
              <a:ext cx="690563" cy="46038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39677" y="5061653"/>
            <a:ext cx="2011363" cy="1355725"/>
            <a:chOff x="3439677" y="5061653"/>
            <a:chExt cx="2011363" cy="1355725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439677" y="5660140"/>
              <a:ext cx="287338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301690" y="5072765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163702" y="5660140"/>
              <a:ext cx="287338" cy="25241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396940" y="6164965"/>
              <a:ext cx="287337" cy="2524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679390" y="5828415"/>
              <a:ext cx="717550" cy="420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3711140" y="5254093"/>
              <a:ext cx="638175" cy="4206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3727015" y="5423573"/>
              <a:ext cx="669925" cy="4155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4636652" y="5871278"/>
              <a:ext cx="590550" cy="334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3655577" y="5061653"/>
              <a:ext cx="3349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1</a:t>
              </a: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3674627" y="5903028"/>
              <a:ext cx="338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4</a:t>
              </a: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4787552" y="5061653"/>
              <a:ext cx="5270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920815" y="593001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3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4509652" y="5241910"/>
              <a:ext cx="717550" cy="420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46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Indirect control</a:t>
            </a:r>
          </a:p>
          <a:p>
            <a:pPr lvl="1"/>
            <a:r>
              <a:rPr lang="en-US" dirty="0" smtClean="0"/>
              <a:t>Changing weights instead of paths</a:t>
            </a:r>
          </a:p>
          <a:p>
            <a:pPr lvl="1"/>
            <a:r>
              <a:rPr lang="en-US" dirty="0" smtClean="0"/>
              <a:t>Complex optimization problem</a:t>
            </a:r>
          </a:p>
          <a:p>
            <a:r>
              <a:rPr lang="en-US" dirty="0" smtClean="0"/>
              <a:t>Uncoordinated control</a:t>
            </a:r>
          </a:p>
          <a:p>
            <a:pPr lvl="1"/>
            <a:r>
              <a:rPr lang="en-US" dirty="0" smtClean="0"/>
              <a:t>Cannot control which router updates first</a:t>
            </a:r>
          </a:p>
          <a:p>
            <a:r>
              <a:rPr lang="en-US" dirty="0"/>
              <a:t>I</a:t>
            </a:r>
            <a:r>
              <a:rPr lang="en-US" dirty="0" smtClean="0"/>
              <a:t>nteracting protocols and mechanisms</a:t>
            </a:r>
          </a:p>
          <a:p>
            <a:pPr lvl="1"/>
            <a:r>
              <a:rPr lang="en-US" dirty="0" smtClean="0"/>
              <a:t>Routing and forwarding</a:t>
            </a:r>
          </a:p>
          <a:p>
            <a:pPr lvl="1"/>
            <a:r>
              <a:rPr lang="en-US" dirty="0" smtClean="0"/>
              <a:t>Naming and addressing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Quality of service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6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97313"/>
            <a:ext cx="7772400" cy="1470025"/>
          </a:xfrm>
        </p:spPr>
        <p:txBody>
          <a:bodyPr/>
          <a:lstStyle/>
          <a:p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(high level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4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Control/Data Separation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9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0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7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Data, Control, and Management Planes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0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46480"/>
            <a:ext cx="8610600" cy="1156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762000" y="171631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sz="44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Software Defined Networks?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Why SDN?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Consequences</a:t>
            </a:r>
          </a:p>
          <a:p>
            <a:pPr marL="914400" lvl="1" indent="-514350"/>
            <a:r>
              <a:rPr lang="en-US" sz="40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industry</a:t>
            </a:r>
          </a:p>
          <a:p>
            <a:pPr marL="914400" lvl="1" indent="-514350"/>
            <a:r>
              <a:rPr lang="en-US" sz="40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research</a:t>
            </a:r>
          </a:p>
          <a:p>
            <a:pPr marL="914400" lvl="1" indent="-514350"/>
            <a:r>
              <a:rPr lang="en-US" sz="40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standards and protocols</a:t>
            </a:r>
            <a:endParaRPr lang="en-US" sz="4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20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273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8001" y="52117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Vertically integrated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Closed, proprietary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Slow innovation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279401" y="4572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6601" y="2438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Operating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System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6601" y="3479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Hardware</a:t>
            </a: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61001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Tw Cen MT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6601" y="1600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Applications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37201" y="5181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Horizontal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Open interfaces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Rapid innovation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860801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232401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2000">
                  <a:solidFill>
                    <a:prstClr val="white"/>
                  </a:solidFill>
                </a:rPr>
                <a:t>Microprocessor</a:t>
              </a: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461001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>
                  <a:solidFill>
                    <a:srgbClr val="FFFFFF"/>
                  </a:solidFill>
                  <a:latin typeface="Tw Cen MT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>
                  <a:solidFill>
                    <a:srgbClr val="FFFFFF"/>
                  </a:solidFill>
                  <a:latin typeface="Tw Cen MT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>
                  <a:solidFill>
                    <a:srgbClr val="FFFFFF"/>
                  </a:solidFill>
                  <a:latin typeface="Tw Cen MT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>
                  <a:solidFill>
                    <a:srgbClr val="FFFFFF"/>
                  </a:solidFill>
                  <a:latin typeface="Tw Cen MT"/>
                </a:rPr>
                <a:t>Windows</a:t>
              </a:r>
            </a:p>
            <a:p>
              <a:pPr algn="ctr" defTabSz="914400">
                <a:defRPr/>
              </a:pPr>
              <a:r>
                <a:rPr lang="en-US">
                  <a:solidFill>
                    <a:srgbClr val="FFFFFF"/>
                  </a:solidFill>
                  <a:latin typeface="Tw Cen MT"/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0801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104774" y="1296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Vertical Title 7"/>
          <p:cNvSpPr>
            <a:spLocks noGrp="1"/>
          </p:cNvSpPr>
          <p:nvPr>
            <p:ph type="title" orient="vert" idx="4294967295"/>
          </p:nvPr>
        </p:nvSpPr>
        <p:spPr>
          <a:xfrm>
            <a:off x="6680201" y="609600"/>
            <a:ext cx="2057400" cy="55165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 rot="16200000">
            <a:off x="1632859" y="-725715"/>
            <a:ext cx="6495145" cy="8273144"/>
          </a:xfrm>
        </p:spPr>
        <p:txBody>
          <a:bodyPr/>
          <a:lstStyle/>
          <a:p>
            <a:endParaRPr lang="en-US"/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 rot="5400000">
            <a:off x="-127001" y="725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21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284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Vertically integrated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Closed, proprietary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srgbClr val="FFCC66"/>
                  </a:solidFill>
                  <a:latin typeface="Tw Cen MT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Tw Cen MT"/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Horizontal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Open interfaces</a:t>
            </a:r>
          </a:p>
          <a:p>
            <a:pPr algn="ctr" defTabSz="914400" eaLnBrk="1" hangingPunct="1"/>
            <a:r>
              <a:rPr lang="en-US">
                <a:solidFill>
                  <a:prstClr val="black"/>
                </a:solidFill>
              </a:rPr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Control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FFFFFF"/>
                  </a:solidFill>
                  <a:latin typeface="Tw Cen MT"/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96" y="1009650"/>
            <a:ext cx="4498295" cy="35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382487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Control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Plane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82487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 dirty="0">
                <a:solidFill>
                  <a:prstClr val="white"/>
                </a:solidFill>
              </a:rPr>
              <a:t>Hardware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382487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Specialized</a:t>
            </a:r>
          </a:p>
          <a:p>
            <a:pPr algn="ctr" defTabSz="914400" eaLnBrk="1" hangingPunct="1"/>
            <a:r>
              <a:rPr lang="en-US" sz="2000">
                <a:solidFill>
                  <a:prstClr val="white"/>
                </a:solidFill>
              </a:rPr>
              <a:t>Features</a:t>
            </a: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2000">
                  <a:solidFill>
                    <a:prstClr val="white"/>
                  </a:solidFill>
                </a:rPr>
                <a:t>Merchant</a:t>
              </a:r>
            </a:p>
            <a:p>
              <a:pPr algn="ctr" defTabSz="914400" eaLnBrk="1" hangingPunct="1"/>
              <a:r>
                <a:rPr lang="en-US" sz="2000">
                  <a:solidFill>
                    <a:prstClr val="white"/>
                  </a:solidFill>
                </a:rPr>
                <a:t>Switching Chips</a:t>
              </a: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1800">
                    <a:solidFill>
                      <a:prstClr val="black"/>
                    </a:solidFill>
                  </a:rPr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2"/>
          <p:cNvSpPr>
            <a:spLocks noGrp="1"/>
          </p:cNvSpPr>
          <p:nvPr>
            <p:ph type="sldNum" sz="quarter" idx="12"/>
          </p:nvPr>
        </p:nvSpPr>
        <p:spPr>
          <a:xfrm rot="5400000">
            <a:off x="-127001" y="725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22</a:t>
            </a:fld>
            <a:endParaRPr lang="en-US" dirty="0">
              <a:latin typeface="Tw Cen MT"/>
            </a:endParaRPr>
          </a:p>
        </p:txBody>
      </p:sp>
      <p:sp>
        <p:nvSpPr>
          <p:cNvPr id="50" name="Slide Number Placeholder 2"/>
          <p:cNvSpPr txBox="1">
            <a:spLocks/>
          </p:cNvSpPr>
          <p:nvPr/>
        </p:nvSpPr>
        <p:spPr>
          <a:xfrm rot="5400000">
            <a:off x="25399" y="224972"/>
            <a:ext cx="533400" cy="304800"/>
          </a:xfrm>
          <a:prstGeom prst="rect">
            <a:avLst/>
          </a:prstGeom>
        </p:spPr>
        <p:txBody>
          <a:bodyPr vert="horz" anchor="ctr" anchorCtr="0">
            <a:normAutofit fontScale="92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22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5856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757488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>
                  <a:solidFill>
                    <a:prstClr val="black"/>
                  </a:solidFill>
                  <a:latin typeface="Tw Cen MT"/>
                </a:rPr>
                <a:t>Million of lines</a:t>
              </a:r>
              <a:br>
                <a:rPr lang="en-US">
                  <a:solidFill>
                    <a:prstClr val="black"/>
                  </a:solidFill>
                  <a:latin typeface="Tw Cen MT"/>
                </a:rPr>
              </a:br>
              <a:r>
                <a:rPr lang="en-US">
                  <a:solidFill>
                    <a:prstClr val="black"/>
                  </a:solidFill>
                  <a:latin typeface="Tw Cen MT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31750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>
                <a:solidFill>
                  <a:prstClr val="black"/>
                </a:solidFill>
                <a:latin typeface="Calibri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343400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>
                  <a:solidFill>
                    <a:prstClr val="black"/>
                  </a:solidFill>
                  <a:latin typeface="Tw Cen MT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484688"/>
            <a:ext cx="90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prstClr val="black"/>
                </a:solidFill>
                <a:latin typeface="Tw Cen MT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4846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prstClr val="black"/>
                </a:solidFill>
                <a:latin typeface="Tw Cen MT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298575" y="5719763"/>
            <a:ext cx="6546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  <a:latin typeface="Calibri" charset="0"/>
              </a:rPr>
              <a:t> Vertically integrated, complex, closed, proprietary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  <a:latin typeface="Calibri" charset="0"/>
              </a:rPr>
              <a:t> Networking industry with </a:t>
            </a:r>
            <a:r>
              <a:rPr lang="ja-JP" altLang="en-US">
                <a:solidFill>
                  <a:prstClr val="black"/>
                </a:solidFill>
                <a:latin typeface="Calibri" charset="0"/>
              </a:rPr>
              <a:t>“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mainframe</a:t>
            </a:r>
            <a:r>
              <a:rPr lang="ja-JP" altLang="en-US">
                <a:solidFill>
                  <a:prstClr val="black"/>
                </a:solidFill>
                <a:latin typeface="Calibri" charset="0"/>
              </a:rPr>
              <a:t>”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 mind-set</a:t>
            </a:r>
            <a:endParaRPr lang="en-US">
              <a:solidFill>
                <a:srgbClr val="DA1F28"/>
              </a:solidFill>
              <a:latin typeface="Calibri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  <a:buFont typeface="Wingdings" charset="0"/>
              <a:buNone/>
            </a:pPr>
            <a:endParaRPr lang="en-US">
              <a:solidFill>
                <a:srgbClr val="DA1F28"/>
              </a:solidFill>
              <a:latin typeface="Calibri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343022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C3D69B"/>
                </a:solidFill>
              </a:rPr>
              <a:t>Custom Hardware</a:t>
            </a:r>
            <a:endParaRPr lang="en-US" sz="1800" b="1">
              <a:solidFill>
                <a:srgbClr val="C3D69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451858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FFFFFF"/>
                </a:solidFill>
              </a:rPr>
              <a:t>OS</a:t>
            </a:r>
            <a:endParaRPr lang="en-US" sz="1600">
              <a:solidFill>
                <a:srgbClr val="FFFFFF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19400" y="1371600"/>
            <a:ext cx="5257800" cy="1447800"/>
            <a:chOff x="2890575" y="1144435"/>
            <a:chExt cx="5258697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</a:rPr>
                <a:t>Routing, management, mobility management, </a:t>
              </a:r>
              <a:br>
                <a:rPr lang="en-US" sz="1800">
                  <a:solidFill>
                    <a:prstClr val="black"/>
                  </a:solidFill>
                </a:rPr>
              </a:br>
              <a:r>
                <a:rPr lang="en-US" sz="1800">
                  <a:solidFill>
                    <a:prstClr val="black"/>
                  </a:solidFill>
                </a:rPr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822597"/>
            <a:ext cx="1277573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819400"/>
            <a:ext cx="1437149" cy="492103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" y="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 rot="5400000">
            <a:off x="-145144" y="725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23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813506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457575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621882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405438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741863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626643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4078288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87898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200">
                <a:solidFill>
                  <a:prstClr val="white"/>
                </a:solidFill>
                <a:latin typeface="Calibri" charset="0"/>
              </a:rPr>
              <a:t>Custom Hardware</a:t>
            </a:r>
            <a:endParaRPr lang="en-US" sz="11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8035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60360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200">
                <a:solidFill>
                  <a:prstClr val="white"/>
                </a:solidFill>
                <a:latin typeface="Calibri" charset="0"/>
              </a:rPr>
              <a:t>Custom Hardware</a:t>
            </a:r>
            <a:endParaRPr lang="en-US" sz="11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398838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19916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200">
                <a:solidFill>
                  <a:prstClr val="white"/>
                </a:solidFill>
                <a:latin typeface="Calibri" charset="0"/>
              </a:rPr>
              <a:t>Custom Hardware</a:t>
            </a:r>
            <a:endParaRPr lang="en-US" sz="11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494338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29572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200">
                <a:solidFill>
                  <a:prstClr val="white"/>
                </a:solidFill>
                <a:latin typeface="Calibri" charset="0"/>
              </a:rPr>
              <a:t>Custom Hardware</a:t>
            </a:r>
            <a:endParaRPr lang="en-US" sz="11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619625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41971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200">
                <a:solidFill>
                  <a:prstClr val="white"/>
                </a:solidFill>
                <a:latin typeface="Calibri" charset="0"/>
              </a:rPr>
              <a:t>Custom Hardware</a:t>
            </a:r>
            <a:endParaRPr lang="en-US" sz="11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51188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23649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83205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92861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505260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OS</a:t>
            </a:r>
            <a:endParaRPr lang="en-US" sz="9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13513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FFFFFF"/>
                </a:solidFill>
                <a:latin typeface="Tw Cen M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543050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Tw Cen M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Tw Cen MT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network is changing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865438"/>
            <a:ext cx="1493838" cy="344487"/>
            <a:chOff x="2913956" y="2709863"/>
            <a:chExt cx="1493833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4137025"/>
            <a:ext cx="1493838" cy="344488"/>
            <a:chOff x="2913956" y="2709863"/>
            <a:chExt cx="1493833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444875"/>
            <a:ext cx="1493838" cy="344488"/>
            <a:chOff x="2913956" y="2709863"/>
            <a:chExt cx="1493833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659313"/>
            <a:ext cx="1493837" cy="344487"/>
            <a:chOff x="2913956" y="2709863"/>
            <a:chExt cx="1493833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535613"/>
            <a:ext cx="1493838" cy="344487"/>
            <a:chOff x="2913956" y="2709863"/>
            <a:chExt cx="1493833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400">
                  <a:defRPr/>
                </a:pPr>
                <a:endParaRPr lang="en-US" sz="600" dirty="0">
                  <a:solidFill>
                    <a:srgbClr val="FFFFFF"/>
                  </a:solidFill>
                  <a:latin typeface="Tw Cen M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100">
                  <a:solidFill>
                    <a:prstClr val="white"/>
                  </a:solidFill>
                </a:rPr>
                <a:t>Feature</a:t>
              </a:r>
            </a:p>
          </p:txBody>
        </p:sp>
      </p:grpSp>
      <p:sp>
        <p:nvSpPr>
          <p:cNvPr id="6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24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594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46 L -0.00174 -0.57021 " pathEditMode="relative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3.79366E-7 L 0.00313 -0.26024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575E-6 -2.44506E-6 L -2.24575E-6 -0.42193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2090951"/>
            <a:ext cx="122771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660450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528688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55143" y="5936800"/>
            <a:ext cx="1547132" cy="6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479725"/>
            <a:ext cx="1715180" cy="160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5089075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2087754"/>
            <a:ext cx="121182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000000"/>
                </a:solidFill>
                <a:latin typeface="Tw Cen MT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488207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593650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4233413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814313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683021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FFFFFF"/>
                </a:solidFill>
                <a:latin typeface="Tw Cen M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3101525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  <a:latin typeface="Calibri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520375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448139" cy="36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>
                  <a:solidFill>
                    <a:prstClr val="black"/>
                  </a:solidFill>
                  <a:latin typeface="Calibri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464813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Tw Cen MT"/>
                </a:rPr>
                <a:t>2. At least one Network OS</a:t>
              </a:r>
              <a:br>
                <a:rPr lang="en-US" dirty="0">
                  <a:solidFill>
                    <a:prstClr val="black"/>
                  </a:solidFill>
                  <a:latin typeface="Tw Cen MT"/>
                </a:rPr>
              </a:br>
              <a:r>
                <a:rPr lang="en-US" dirty="0">
                  <a:solidFill>
                    <a:prstClr val="black"/>
                  </a:solidFill>
                  <a:latin typeface="Tw Cen MT"/>
                </a:rPr>
                <a:t>probably many.</a:t>
              </a:r>
              <a:br>
                <a:rPr lang="en-US" dirty="0">
                  <a:solidFill>
                    <a:prstClr val="black"/>
                  </a:solidFill>
                  <a:latin typeface="Tw Cen MT"/>
                </a:rPr>
              </a:br>
              <a:r>
                <a:rPr lang="en-US" dirty="0">
                  <a:solidFill>
                    <a:prstClr val="black"/>
                  </a:solidFill>
                  <a:latin typeface="Tw Cen MT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71772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 dirty="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40889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533672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4699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577775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70984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25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7092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NOX, ONIX, Trema, Beacon, Maestro, … + more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Get state information </a:t>
            </a:r>
            <a:r>
              <a:rPr lang="en-US" b="1">
                <a:latin typeface="Calibri" charset="0"/>
                <a:ea typeface="ＭＳ Ｐゴシック" charset="0"/>
              </a:rPr>
              <a:t>from</a:t>
            </a:r>
            <a:r>
              <a:rPr lang="en-US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>
                <a:latin typeface="Calibri" charset="0"/>
                <a:ea typeface="ＭＳ Ｐゴシック" charset="0"/>
              </a:rPr>
              <a:t>to</a:t>
            </a:r>
            <a:r>
              <a:rPr lang="en-US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26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15687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2571" y="1637376"/>
            <a:ext cx="2772229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184651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400" dirty="0">
                <a:solidFill>
                  <a:srgbClr val="FFFFFF"/>
                </a:solidFill>
                <a:latin typeface="Tw Cen M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257800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4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Input</a:t>
            </a:r>
            <a:r>
              <a:rPr lang="en-US" dirty="0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Output</a:t>
            </a:r>
            <a:r>
              <a:rPr lang="en-US" dirty="0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28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2476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Purpose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Abstract away forwarding hardware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OpenFlow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is an example of such an abstraction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29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876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60881"/>
              </p:ext>
            </p:extLst>
          </p:nvPr>
        </p:nvGraphicFramePr>
        <p:xfrm>
          <a:off x="496712" y="1634034"/>
          <a:ext cx="8077200" cy="4593554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2209800"/>
                <a:gridCol w="2286000"/>
              </a:tblGrid>
              <a:tr h="6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Packet (nsec)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Event (10 msec to 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Human (min to hours)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Tasks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Forwarding, buffering, filtering, scheduling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Routing,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circuit 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set-up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Analysis, configuration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Line-card hardware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Router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Humans or scripts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95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34000" y="31511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44700" y="3692525"/>
            <a:ext cx="316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 defTabSz="914400"/>
            <a:r>
              <a:rPr lang="en-US" sz="2400">
                <a:solidFill>
                  <a:srgbClr val="1F497D"/>
                </a:solidFill>
                <a:latin typeface="Calibri" charset="0"/>
                <a:cs typeface="Gill Sans" charset="0"/>
                <a:sym typeface="Gill Sans" charset="0"/>
              </a:rPr>
              <a:t>OpenFlow Protocol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828800" y="4605338"/>
            <a:ext cx="5364163" cy="1368425"/>
          </a:xfrm>
          <a:prstGeom prst="roundRect">
            <a:avLst>
              <a:gd name="adj" fmla="val 6486"/>
            </a:avLst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50000">
                <a:schemeClr val="tx1">
                  <a:lumMod val="50000"/>
                </a:schemeClr>
              </a:gs>
              <a:gs pos="100000">
                <a:schemeClr val="tx1">
                  <a:lumMod val="85000"/>
                </a:schemeClr>
              </a:gs>
            </a:gsLst>
          </a:gra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defTabSz="914400">
              <a:defRPr/>
            </a:pPr>
            <a:endParaRPr lang="en-US" sz="2400">
              <a:solidFill>
                <a:srgbClr val="000000"/>
              </a:solidFill>
              <a:latin typeface="Helvetica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97075" y="53800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 defTabSz="914400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97075" y="47180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 defTabSz="914400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44688" y="52847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/>
            <a:endParaRPr lang="en-US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38800" y="47180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 defTabSz="914400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828551" y="4599729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 defTabSz="914400"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219200" y="2347867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dirty="0">
                <a:solidFill>
                  <a:srgbClr val="FFFFFF"/>
                </a:solidFill>
                <a:latin typeface="Tw Cen MT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5655733" y="2404421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828800" y="1755797"/>
            <a:ext cx="2683933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82584" y="17526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OpenFlow Basics</a:t>
            </a:r>
          </a:p>
        </p:txBody>
      </p:sp>
      <p:sp>
        <p:nvSpPr>
          <p:cNvPr id="4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30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68009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181350" y="3714750"/>
            <a:ext cx="2133600" cy="381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38200" y="1637376"/>
            <a:ext cx="2741612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606425" y="4194175"/>
            <a:ext cx="122555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81200" y="4114800"/>
            <a:ext cx="25908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988219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258887" y="3236913"/>
            <a:ext cx="98901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505201" y="4114800"/>
            <a:ext cx="3048000" cy="317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dirty="0">
                <a:solidFill>
                  <a:srgbClr val="FFFFFF"/>
                </a:solidFill>
                <a:latin typeface="Tw Cen MT"/>
              </a:rPr>
              <a:t>Network OS</a:t>
            </a: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OpenFlow Basics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algn="ctr" defTabSz="914400"/>
            <a:r>
              <a:rPr lang="en-US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algn="ctr" defTabSz="914400"/>
            <a:endParaRPr lang="en-US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722812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3733800" y="4800600"/>
            <a:ext cx="9906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Flow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124200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800">
                <a:solidFill>
                  <a:prstClr val="black"/>
                </a:solidFill>
              </a:rPr>
              <a:t>“</a:t>
            </a:r>
            <a:r>
              <a:rPr lang="en-US" sz="1800">
                <a:solidFill>
                  <a:prstClr val="black"/>
                </a:solidFill>
              </a:rPr>
              <a:t>If header = </a:t>
            </a:r>
            <a:r>
              <a:rPr lang="en-US" sz="2000" b="1" i="1">
                <a:solidFill>
                  <a:srgbClr val="FF0000"/>
                </a:solidFill>
              </a:rPr>
              <a:t>p</a:t>
            </a:r>
            <a:r>
              <a:rPr lang="en-US" sz="1800">
                <a:solidFill>
                  <a:prstClr val="black"/>
                </a:solidFill>
              </a:rPr>
              <a:t>, send to port 4</a:t>
            </a:r>
            <a:r>
              <a:rPr lang="ja-JP" altLang="en-US" sz="1800">
                <a:solidFill>
                  <a:prstClr val="black"/>
                </a:solidFill>
              </a:rPr>
              <a:t>”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114800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800">
                <a:solidFill>
                  <a:prstClr val="black"/>
                </a:solidFill>
              </a:rPr>
              <a:t>“</a:t>
            </a:r>
            <a:r>
              <a:rPr lang="en-US" sz="1800">
                <a:solidFill>
                  <a:prstClr val="black"/>
                </a:solidFill>
              </a:rPr>
              <a:t>If header = </a:t>
            </a:r>
            <a:r>
              <a:rPr lang="en-US" sz="2000" b="1">
                <a:solidFill>
                  <a:srgbClr val="FF0000"/>
                </a:solidFill>
              </a:rPr>
              <a:t>?</a:t>
            </a:r>
            <a:r>
              <a:rPr lang="en-US" sz="1800">
                <a:solidFill>
                  <a:prstClr val="black"/>
                </a:solidFill>
              </a:rPr>
              <a:t>, send to me</a:t>
            </a:r>
            <a:r>
              <a:rPr lang="ja-JP" altLang="en-US" sz="1800">
                <a:solidFill>
                  <a:prstClr val="black"/>
                </a:solidFill>
              </a:rPr>
              <a:t>”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486150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ja-JP" altLang="en-US" sz="1800">
                <a:solidFill>
                  <a:prstClr val="black"/>
                </a:solidFill>
              </a:rPr>
              <a:t>“</a:t>
            </a:r>
            <a:r>
              <a:rPr lang="en-US" sz="1800">
                <a:solidFill>
                  <a:prstClr val="black"/>
                </a:solidFill>
              </a:rPr>
              <a:t>If header =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2000" b="1" i="1">
                <a:solidFill>
                  <a:srgbClr val="FF0000"/>
                </a:solidFill>
              </a:rPr>
              <a:t>q</a:t>
            </a:r>
            <a:r>
              <a:rPr lang="en-US" sz="1800">
                <a:solidFill>
                  <a:prstClr val="black"/>
                </a:solidFill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</a:rPr>
              <a:t>r</a:t>
            </a:r>
            <a:r>
              <a:rPr lang="en-US" sz="1800">
                <a:solidFill>
                  <a:prstClr val="black"/>
                </a:solidFill>
              </a:rPr>
              <a:t>, </a:t>
            </a:r>
            <a:br>
              <a:rPr lang="en-US" sz="1800">
                <a:solidFill>
                  <a:prstClr val="black"/>
                </a:solidFill>
              </a:rPr>
            </a:br>
            <a:r>
              <a:rPr lang="en-US" sz="1800">
                <a:solidFill>
                  <a:prstClr val="black"/>
                </a:solidFill>
              </a:rPr>
              <a:t>   add header </a:t>
            </a:r>
            <a:r>
              <a:rPr lang="en-US" sz="2000" b="1" i="1">
                <a:solidFill>
                  <a:srgbClr val="FF0000"/>
                </a:solidFill>
              </a:rPr>
              <a:t>s</a:t>
            </a:r>
            <a:r>
              <a:rPr lang="en-US" sz="1800">
                <a:solidFill>
                  <a:prstClr val="black"/>
                </a:solidFill>
              </a:rPr>
              <a:t>, and send to ports 5,6</a:t>
            </a:r>
            <a:r>
              <a:rPr lang="ja-JP" altLang="en-US" sz="1800">
                <a:solidFill>
                  <a:prstClr val="black"/>
                </a:solidFill>
              </a:rPr>
              <a:t>”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31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2214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Plumbing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Primitives</a:t>
            </a:r>
            <a:endParaRPr lang="en-US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Primitive is </a:t>
            </a:r>
            <a:r>
              <a:rPr lang="en-US" sz="3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3200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Match</a:t>
            </a:r>
            <a:r>
              <a:rPr lang="en-US" sz="3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3200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Action</a:t>
            </a:r>
            <a:r>
              <a:rPr lang="en-US" sz="32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&gt;</a:t>
            </a:r>
            <a:endParaRPr lang="en-US" b="1" i="1" dirty="0" smtClean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Match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arbitrary bits in headers: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Match on any header, or new header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Allows any flow granularity</a:t>
            </a:r>
          </a:p>
          <a:p>
            <a:pPr>
              <a:defRPr/>
            </a:pPr>
            <a:r>
              <a:rPr lang="en-US" b="1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Action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to </a:t>
            </a:r>
            <a:r>
              <a:rPr lang="en-US" dirty="0" err="1" smtClean="0">
                <a:latin typeface="+mj-lt"/>
                <a:ea typeface="ＭＳ Ｐゴシック" charset="-128"/>
                <a:cs typeface="ＭＳ Ｐゴシック" charset="-128"/>
              </a:rPr>
              <a:t>port(s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), drop, send to controller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Overwrite header with mask, push or pop</a:t>
            </a:r>
          </a:p>
          <a:p>
            <a:pPr marL="796925" lvl="1" indent="-396875"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at specific bit-rate</a:t>
            </a: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DB3850-5752-AD40-AF43-39830954C4B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" y="2784932"/>
            <a:ext cx="2800350" cy="57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srgbClr val="1F497D"/>
                </a:solidFill>
                <a:latin typeface="Tw Cen MT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7450" y="2784932"/>
            <a:ext cx="4265613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dirty="0">
                <a:solidFill>
                  <a:srgbClr val="1F497D"/>
                </a:solidFill>
                <a:latin typeface="Tw Cen MT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942975" y="3378657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Match: 1000x01xx0101001x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43542" y="1263526"/>
            <a:ext cx="533400" cy="304800"/>
          </a:xfrm>
          <a:prstGeom prst="rect">
            <a:avLst/>
          </a:prstGeom>
        </p:spPr>
        <p:txBody>
          <a:bodyPr vert="horz" anchor="ctr" anchorCtr="0">
            <a:normAutofit fontScale="92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>
                <a:latin typeface="Tw Cen MT"/>
              </a:rPr>
              <a:pPr/>
              <a:t>32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8138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General Forwarding Abstraction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43100" y="1666875"/>
            <a:ext cx="5224463" cy="14922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Small set of primitives</a:t>
            </a:r>
          </a:p>
          <a:p>
            <a:pPr algn="ctr" defTabSz="914400"/>
            <a:r>
              <a:rPr lang="ja-JP" alt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Forwarding instruction set</a:t>
            </a:r>
            <a:r>
              <a:rPr lang="ja-JP" altLang="en-US" sz="32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320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43100" y="3379788"/>
            <a:ext cx="5224463" cy="149066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dirty="0">
                <a:solidFill>
                  <a:srgbClr val="1F497D"/>
                </a:solidFill>
                <a:latin typeface="Tw Cen MT"/>
              </a:rPr>
              <a:t>Protocol independent</a:t>
            </a:r>
          </a:p>
          <a:p>
            <a:pPr algn="ctr" defTabSz="914400">
              <a:defRPr/>
            </a:pPr>
            <a:r>
              <a:rPr lang="en-US" sz="3200" dirty="0">
                <a:solidFill>
                  <a:srgbClr val="1F497D"/>
                </a:solidFill>
                <a:latin typeface="Tw Cen MT"/>
              </a:rPr>
              <a:t>Backward compatible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43100" y="5091113"/>
            <a:ext cx="5224463" cy="149066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dirty="0">
                <a:solidFill>
                  <a:srgbClr val="1F497D"/>
                </a:solidFill>
                <a:latin typeface="Tw Cen MT"/>
              </a:rPr>
              <a:t>Switches, routers, </a:t>
            </a:r>
            <a:r>
              <a:rPr lang="en-US" sz="3200" dirty="0" err="1">
                <a:solidFill>
                  <a:srgbClr val="1F497D"/>
                </a:solidFill>
                <a:latin typeface="Tw Cen MT"/>
              </a:rPr>
              <a:t>WiFi</a:t>
            </a:r>
            <a:r>
              <a:rPr lang="en-US" sz="3200" dirty="0">
                <a:solidFill>
                  <a:srgbClr val="1F497D"/>
                </a:solidFill>
                <a:latin typeface="Tw Cen MT"/>
              </a:rPr>
              <a:t> </a:t>
            </a:r>
            <a:r>
              <a:rPr lang="en-US" sz="3200" dirty="0" err="1">
                <a:solidFill>
                  <a:srgbClr val="1F497D"/>
                </a:solidFill>
                <a:latin typeface="Tw Cen MT"/>
              </a:rPr>
              <a:t>APs</a:t>
            </a:r>
            <a:r>
              <a:rPr lang="en-US" sz="3200" dirty="0">
                <a:solidFill>
                  <a:srgbClr val="1F497D"/>
                </a:solidFill>
                <a:latin typeface="Tw Cen MT"/>
              </a:rPr>
              <a:t>, </a:t>
            </a:r>
            <a:r>
              <a:rPr lang="en-US" sz="3200" dirty="0" err="1">
                <a:solidFill>
                  <a:srgbClr val="1F497D"/>
                </a:solidFill>
                <a:latin typeface="Tw Cen MT"/>
              </a:rPr>
              <a:t>basestations</a:t>
            </a:r>
            <a:r>
              <a:rPr lang="en-US" sz="3200" dirty="0">
                <a:solidFill>
                  <a:srgbClr val="1F497D"/>
                </a:solidFill>
                <a:latin typeface="Tw Cen MT"/>
              </a:rPr>
              <a:t>, TDM/WDM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33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9291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 1: OSPF </a:t>
            </a:r>
            <a:r>
              <a:rPr lang="en-US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err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Dijkstra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34</a:t>
            </a:fld>
            <a:endParaRPr lang="en-US" dirty="0">
              <a:latin typeface="Tw Cen MT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OSPF</a:t>
            </a:r>
          </a:p>
          <a:p>
            <a:pPr marL="914400" lvl="1" indent="-514350"/>
            <a:r>
              <a:rPr lang="en-US" sz="4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RFC 2328: </a:t>
            </a:r>
            <a:r>
              <a:rPr lang="en-US" sz="40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245 pages</a:t>
            </a:r>
          </a:p>
          <a:p>
            <a:r>
              <a:rPr 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Distributed System</a:t>
            </a:r>
          </a:p>
          <a:p>
            <a:pPr marL="914400" lvl="1" indent="-514350"/>
            <a:r>
              <a:rPr lang="en-US" sz="4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Builds consistent, up-to-date map of the network: </a:t>
            </a:r>
            <a:r>
              <a:rPr lang="en-US" sz="40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101 pages</a:t>
            </a:r>
          </a:p>
          <a:p>
            <a:r>
              <a:rPr lang="en-US" sz="4400" dirty="0" err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 Algorithm</a:t>
            </a:r>
          </a:p>
          <a:p>
            <a:pPr marL="914400" lvl="1" indent="-514350"/>
            <a:r>
              <a:rPr lang="en-US" sz="40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Operates on map: </a:t>
            </a:r>
            <a:r>
              <a:rPr lang="en-US" sz="40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4 pages</a:t>
            </a:r>
          </a:p>
          <a:p>
            <a:pPr marL="514350" indent="-514350">
              <a:buFont typeface="Arial" charset="0"/>
              <a:buNone/>
            </a:pPr>
            <a:endParaRPr lang="en-US" sz="4400" dirty="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8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572000" y="1607459"/>
            <a:ext cx="4572000" cy="5265059"/>
            <a:chOff x="4572000" y="1371600"/>
            <a:chExt cx="4572000" cy="5265059"/>
          </a:xfrm>
        </p:grpSpPr>
        <p:sp>
          <p:nvSpPr>
            <p:cNvPr id="5" name="Rounded Rectangle 4"/>
            <p:cNvSpPr/>
            <p:nvPr/>
          </p:nvSpPr>
          <p:spPr>
            <a:xfrm>
              <a:off x="4572001" y="1374797"/>
              <a:ext cx="2209800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0400" y="1371600"/>
              <a:ext cx="198620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>
                  <a:solidFill>
                    <a:srgbClr val="000000"/>
                  </a:solidFill>
                  <a:latin typeface="Calibri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1981200"/>
              <a:ext cx="4572000" cy="1199554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endParaRPr lang="en-US">
                <a:solidFill>
                  <a:srgbClr val="FFFFFF"/>
                </a:solidFill>
                <a:latin typeface="Calibri" charset="0"/>
              </a:endParaRPr>
            </a:p>
            <a:p>
              <a:pPr algn="ctr" defTabSz="914400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5"/>
              <a:ext cx="4418013" cy="2110694"/>
              <a:chOff x="611188" y="3635376"/>
              <a:chExt cx="5578476" cy="277316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1982254" y="4206874"/>
                <a:ext cx="1667730" cy="12764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60455" y="4075471"/>
                <a:ext cx="1322959" cy="8384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964688" y="5483358"/>
                <a:ext cx="1537438" cy="8447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0843" y="6025655"/>
                <a:ext cx="1675748" cy="3024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Packet</a:t>
                </a:r>
              </a:p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Forwarding </a:t>
                </a:r>
              </a:p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647239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defTabSz="914400"/>
                <a:r>
                  <a:rPr lang="en-US" sz="1600" dirty="0">
                    <a:solidFill>
                      <a:prstClr val="white"/>
                    </a:solidFill>
                    <a:latin typeface="Calibri" charset="0"/>
                  </a:rPr>
                  <a:t>Packet</a:t>
                </a:r>
              </a:p>
              <a:p>
                <a:pPr algn="ctr" defTabSz="914400"/>
                <a:r>
                  <a:rPr lang="en-US" sz="1600" dirty="0" smtClean="0">
                    <a:solidFill>
                      <a:prstClr val="white"/>
                    </a:solidFill>
                    <a:latin typeface="Calibri" charset="0"/>
                  </a:rPr>
                  <a:t>Forwarding </a:t>
                </a:r>
                <a:endParaRPr lang="en-US" sz="1600" dirty="0">
                  <a:solidFill>
                    <a:prstClr val="white"/>
                  </a:solidFill>
                  <a:latin typeface="Calibri" charset="0"/>
                </a:endParaRPr>
              </a:p>
              <a:p>
                <a:pPr algn="ctr" defTabSz="914400"/>
                <a:endParaRPr lang="en-US" sz="1600" dirty="0">
                  <a:solidFill>
                    <a:prstClr val="white"/>
                  </a:solidFill>
                  <a:latin typeface="Calibri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Packet</a:t>
                </a:r>
              </a:p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Forwarding </a:t>
                </a:r>
              </a:p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Packet</a:t>
                </a:r>
              </a:p>
              <a:p>
                <a:pPr algn="ctr" defTabSz="914400"/>
                <a:r>
                  <a:rPr lang="en-US" sz="1600">
                    <a:solidFill>
                      <a:prstClr val="white"/>
                    </a:solidFill>
                    <a:latin typeface="Calibri" charset="0"/>
                  </a:rPr>
                  <a:t>Forwarding </a:t>
                </a:r>
              </a:p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4724400" y="2133600"/>
              <a:ext cx="4191000" cy="533400"/>
            </a:xfrm>
            <a:prstGeom prst="roundRect">
              <a:avLst/>
            </a:prstGeom>
            <a:solidFill>
              <a:srgbClr val="FFCC66">
                <a:alpha val="25000"/>
              </a:srgb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Distributed System</a:t>
              </a:r>
            </a:p>
          </p:txBody>
        </p:sp>
        <p:grpSp>
          <p:nvGrpSpPr>
            <p:cNvPr id="4" name="Group 64"/>
            <p:cNvGrpSpPr/>
            <p:nvPr/>
          </p:nvGrpSpPr>
          <p:grpSpPr>
            <a:xfrm>
              <a:off x="8001000" y="2133600"/>
              <a:ext cx="762000" cy="533400"/>
              <a:chOff x="7848600" y="1752600"/>
              <a:chExt cx="1143000" cy="838200"/>
            </a:xfrm>
            <a:solidFill>
              <a:schemeClr val="bg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cxnSp>
            <p:nvCxnSpPr>
              <p:cNvPr id="47" name="Straight Connector 46"/>
              <p:cNvCxnSpPr>
                <a:stCxn id="33" idx="7"/>
                <a:endCxn id="40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3" idx="0"/>
                <a:endCxn id="3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3" idx="7"/>
                <a:endCxn id="40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3" idx="5"/>
                <a:endCxn id="41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0" idx="4"/>
                <a:endCxn id="42" idx="1"/>
              </p:cNvCxnSpPr>
              <p:nvPr/>
            </p:nvCxnSpPr>
            <p:spPr>
              <a:xfrm rot="16200000" flipH="1">
                <a:off x="8591550" y="1885950"/>
                <a:ext cx="109678" cy="3001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1" idx="6"/>
                <a:endCxn id="42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ounded Rectangle 48"/>
          <p:cNvSpPr/>
          <p:nvPr/>
        </p:nvSpPr>
        <p:spPr>
          <a:xfrm>
            <a:off x="457201" y="5036459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C3D69B"/>
                </a:solidFill>
                <a:latin typeface="Calibri" charset="0"/>
              </a:rPr>
              <a:t>Custom Hardware</a:t>
            </a:r>
            <a:endParaRPr lang="en-US" sz="1800" b="1">
              <a:solidFill>
                <a:srgbClr val="C3D69B"/>
              </a:solidFill>
              <a:latin typeface="Calibri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57200" y="4145295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FFFFFF"/>
                </a:solidFill>
                <a:latin typeface="Calibri" charset="0"/>
              </a:rPr>
              <a:t>OS</a:t>
            </a:r>
            <a:endParaRPr lang="en-US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58764" y="1988460"/>
            <a:ext cx="1277573" cy="2019678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OSPF</a:t>
            </a:r>
          </a:p>
          <a:p>
            <a:pPr algn="ctr" defTabSz="914400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defTabSz="914400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024039" y="1988459"/>
            <a:ext cx="1252562" cy="2016481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IS-IS</a:t>
            </a:r>
          </a:p>
          <a:p>
            <a:pPr algn="ctr" defTabSz="914400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  <a:p>
            <a:pPr algn="ctr" defTabSz="914400" eaLnBrk="1" hangingPunct="1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75028" y="2979059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defTabSz="914400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1999027" y="2979059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Distributed</a:t>
            </a:r>
          </a:p>
          <a:p>
            <a:pPr algn="ctr" defTabSz="914400"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581400" y="4045859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35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7782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93571"/>
            <a:ext cx="8610600" cy="852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29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36</a:t>
            </a:fld>
            <a:endParaRPr lang="en-US" dirty="0">
              <a:latin typeface="Tw Cen MT"/>
            </a:endParaRPr>
          </a:p>
        </p:txBody>
      </p:sp>
      <p:sp>
        <p:nvSpPr>
          <p:cNvPr id="8294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247743" cy="5105400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Software Defined Networks?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Why SDN? 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Consequences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industry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research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standards and protocols</a:t>
            </a:r>
            <a:endParaRPr lang="en-US" sz="4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Great talk by Scott Shenker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http://www.youtube.com/watch?v=WVs7Pc99S7w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(Story summarized here)</a:t>
            </a:r>
          </a:p>
        </p:txBody>
      </p:sp>
    </p:spTree>
    <p:extLst>
      <p:ext uri="{BB962C8B-B14F-4D97-AF65-F5344CB8AC3E}">
        <p14:creationId xmlns:p14="http://schemas.microsoft.com/office/powerpoint/2010/main" val="74896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Calibri" charset="0"/>
                <a:ea typeface="ＭＳ Ｐゴシック" charset="0"/>
                <a:cs typeface="ＭＳ Ｐゴシック" charset="0"/>
              </a:rPr>
              <a:t>Networking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Networking </a:t>
            </a:r>
            <a:r>
              <a:rPr lang="tr-TR" dirty="0" smtClean="0">
                <a:latin typeface="Calibri" charset="0"/>
                <a:ea typeface="ＭＳ Ｐゴシック" charset="0"/>
                <a:cs typeface="ＭＳ Ｐゴシック" charset="0"/>
              </a:rPr>
              <a:t>is</a:t>
            </a:r>
          </a:p>
          <a:p>
            <a:pPr lvl="1"/>
            <a:r>
              <a:rPr lang="tr-TR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Intellectually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Weak</a:t>
            </a:r>
            <a:r>
              <a:rPr lang="tr-TR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</a:p>
          <a:p>
            <a:pPr lvl="1"/>
            <a:r>
              <a:rPr lang="tr-TR" dirty="0" err="1" smtClean="0">
                <a:latin typeface="Calibri" charset="0"/>
                <a:ea typeface="ＭＳ Ｐゴシック" charset="0"/>
                <a:cs typeface="ＭＳ Ｐゴシック" charset="0"/>
              </a:rPr>
              <a:t>behind</a:t>
            </a:r>
            <a:r>
              <a:rPr lang="tr-TR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other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 smtClean="0">
                <a:latin typeface="Calibri" charset="0"/>
                <a:ea typeface="ＭＳ Ｐゴシック" charset="0"/>
                <a:cs typeface="ＭＳ Ｐゴシック" charset="0"/>
              </a:rPr>
              <a:t>fields</a:t>
            </a:r>
            <a:endParaRPr lang="tr-TR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tr-TR" dirty="0" err="1" smtClean="0"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tr-TR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mastery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of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complexity</a:t>
            </a: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abstractions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tame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complexity</a:t>
            </a: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Interfaces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are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instances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of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those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abstractions</a:t>
            </a: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No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abstraction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=&gt;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increasing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complexity</a:t>
            </a:r>
            <a:endParaRPr lang="tr-T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We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are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now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at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Calibri" charset="0"/>
                <a:ea typeface="ＭＳ Ｐゴシック" charset="0"/>
                <a:cs typeface="ＭＳ Ｐゴシック" charset="0"/>
              </a:rPr>
              <a:t>complexity</a:t>
            </a:r>
            <a:r>
              <a:rPr lang="tr-TR" dirty="0">
                <a:latin typeface="Calibri" charset="0"/>
                <a:ea typeface="ＭＳ Ｐゴシック" charset="0"/>
                <a:cs typeface="ＭＳ Ｐゴシック" charset="0"/>
              </a:rPr>
              <a:t> limit</a:t>
            </a:r>
          </a:p>
        </p:txBody>
      </p:sp>
    </p:spTree>
    <p:extLst>
      <p:ext uri="{BB962C8B-B14F-4D97-AF65-F5344CB8AC3E}">
        <p14:creationId xmlns:p14="http://schemas.microsoft.com/office/powerpoint/2010/main" val="4142191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alibri" charset="0"/>
                <a:ea typeface="ＭＳ Ｐゴシック" charset="0"/>
                <a:cs typeface="ＭＳ Ｐゴシック" charset="0"/>
              </a:rPr>
              <a:t>By comparison: Programming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Machine languages: no abstractions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Had to deal with low-level details</a:t>
            </a:r>
          </a:p>
          <a:p>
            <a:r>
              <a:rPr lang="ro-RO" dirty="0">
                <a:latin typeface="Calibri" charset="0"/>
                <a:ea typeface="ＭＳ Ｐゴシック" charset="0"/>
                <a:cs typeface="ＭＳ Ｐゴシック" charset="0"/>
              </a:rPr>
              <a:t>Higher-level languages: OS and other abstractions</a:t>
            </a:r>
          </a:p>
          <a:p>
            <a:pPr lvl="1"/>
            <a:r>
              <a:rPr lang="ro-RO" dirty="0">
                <a:latin typeface="Calibri" charset="0"/>
                <a:ea typeface="ＭＳ Ｐゴシック" charset="0"/>
              </a:rPr>
              <a:t>File system, virtual memory, abstract data types, ...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Modern languages: even more abstractions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Object orientation, garbage collection,…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1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Control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14725" y="3370438"/>
            <a:ext cx="2085975" cy="291465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Switching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Fabric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1713" y="1727376"/>
            <a:ext cx="2085975" cy="130016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Processor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57688" y="3027538"/>
            <a:ext cx="328612" cy="342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28775" y="3584751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57538" y="3727626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6738" y="3684763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42900" y="3856213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24013" y="4565826"/>
            <a:ext cx="1528762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152775" y="4722988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46263" y="4665838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52425" y="483728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33538" y="5561188"/>
            <a:ext cx="1528762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62300" y="5718351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55788" y="5661201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61950" y="5832651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 flipH="1">
            <a:off x="5943600" y="3594276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 flipH="1">
            <a:off x="5586413" y="3751438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flipH="1">
            <a:off x="6210300" y="3708576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7486650" y="386573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 flipH="1">
            <a:off x="5962650" y="4575351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 flipH="1">
            <a:off x="5605463" y="4732513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flipH="1">
            <a:off x="6243638" y="4675363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7477125" y="4846813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 flipH="1">
            <a:off x="5953125" y="5570713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 flipH="1">
            <a:off x="5595938" y="5727876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 flipH="1">
            <a:off x="6234113" y="5670726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67600" y="5842176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114425" y="1498776"/>
            <a:ext cx="6900863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960563" y="2735438"/>
            <a:ext cx="806450" cy="730250"/>
          </a:xfrm>
          <a:custGeom>
            <a:avLst/>
            <a:gdLst>
              <a:gd name="T0" fmla="*/ 0 w 508"/>
              <a:gd name="T1" fmla="*/ 0 h 460"/>
              <a:gd name="T2" fmla="*/ 576263 w 508"/>
              <a:gd name="T3" fmla="*/ 230188 h 460"/>
              <a:gd name="T4" fmla="*/ 806450 w 508"/>
              <a:gd name="T5" fmla="*/ 730250 h 460"/>
              <a:gd name="T6" fmla="*/ 0 60000 65536"/>
              <a:gd name="T7" fmla="*/ 0 60000 65536"/>
              <a:gd name="T8" fmla="*/ 0 60000 65536"/>
              <a:gd name="T9" fmla="*/ 0 w 508"/>
              <a:gd name="T10" fmla="*/ 0 h 460"/>
              <a:gd name="T11" fmla="*/ 508 w 50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308100" y="2313163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data plane</a:t>
            </a: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5686425" y="2275063"/>
            <a:ext cx="652463" cy="319088"/>
          </a:xfrm>
          <a:custGeom>
            <a:avLst/>
            <a:gdLst>
              <a:gd name="T0" fmla="*/ 652463 w 411"/>
              <a:gd name="T1" fmla="*/ 0 h 201"/>
              <a:gd name="T2" fmla="*/ 384175 w 411"/>
              <a:gd name="T3" fmla="*/ 268288 h 201"/>
              <a:gd name="T4" fmla="*/ 0 w 411"/>
              <a:gd name="T5" fmla="*/ 306388 h 201"/>
              <a:gd name="T6" fmla="*/ 0 60000 65536"/>
              <a:gd name="T7" fmla="*/ 0 60000 65536"/>
              <a:gd name="T8" fmla="*/ 0 60000 65536"/>
              <a:gd name="T9" fmla="*/ 0 w 411"/>
              <a:gd name="T10" fmla="*/ 0 h 201"/>
              <a:gd name="T11" fmla="*/ 411 w 411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786438" y="1838501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control plane</a:t>
            </a:r>
          </a:p>
        </p:txBody>
      </p:sp>
    </p:spTree>
    <p:extLst>
      <p:ext uri="{BB962C8B-B14F-4D97-AF65-F5344CB8AC3E}">
        <p14:creationId xmlns:p14="http://schemas.microsoft.com/office/powerpoint/2010/main" val="8641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Programming Analogy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What if programmers had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Specify where each bit was stored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Explicitly deal with internal communication errors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Within a programming language with limited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expressibility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Programmers would redefine problem by: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Defining higher level abstractions for memory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Building on reliable communication primitives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Using a more general language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40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Calibri" charset="0"/>
                <a:ea typeface="ＭＳ Ｐゴシック" charset="0"/>
                <a:cs typeface="ＭＳ Ｐゴシック" charset="0"/>
              </a:rPr>
              <a:t>Specification Abstraction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Network OS eases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implementation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E.g., Helps manage distributed state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Next step is to ease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specification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E.g., How do you specify what the system should do?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u="sng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Key goals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abstract view of network map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operates on abstract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Develop means to simplify specification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0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399" y="2212997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641850" y="2209800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Packet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Calibri" charset="0"/>
                </a:rPr>
                <a:t>Forwarding </a:t>
              </a:r>
            </a:p>
            <a:p>
              <a:pPr algn="ctr"/>
              <a:endParaRPr lang="en-US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Abstract Network View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133600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FFFF"/>
                  </a:solidFill>
                  <a:latin typeface="Calibri" charset="0"/>
                </a:rPr>
                <a:t>Virtualization</a:t>
              </a: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4311" y="5712678"/>
            <a:ext cx="871537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Consequence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Work on </a:t>
            </a:r>
            <a:r>
              <a:rPr lang="en-US" sz="2400" dirty="0" err="1" smtClean="0"/>
              <a:t>Nework</a:t>
            </a:r>
            <a:r>
              <a:rPr lang="en-US" sz="2400" dirty="0" smtClean="0"/>
              <a:t> Programming Languages Pyretic, Frenetic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9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66457"/>
            <a:ext cx="86106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216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93314" cy="5105400"/>
          </a:xfrm>
        </p:spPr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Software Defined Networks?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Why SDN? 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4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The Consequences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industry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research</a:t>
            </a:r>
          </a:p>
          <a:p>
            <a:pPr marL="914400" lvl="1" indent="-514350"/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standards and protocols</a:t>
            </a:r>
            <a:endParaRPr lang="en-US" sz="4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680" y="1346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SDN in development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24275"/>
          </a:xfrm>
          <a:ln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Domains</a:t>
            </a:r>
            <a:endParaRPr lang="en-US" sz="32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Data centers</a:t>
            </a: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Enterprise/campus</a:t>
            </a: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Cellular backhaul</a:t>
            </a: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Enterprise </a:t>
            </a:r>
            <a:r>
              <a:rPr lang="en-US" sz="3200" dirty="0" err="1">
                <a:latin typeface="Calibri" charset="0"/>
                <a:ea typeface="ＭＳ Ｐゴシック" charset="0"/>
                <a:cs typeface="ＭＳ Ｐゴシック" charset="0"/>
              </a:rPr>
              <a:t>WiFi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WANs</a:t>
            </a:r>
          </a:p>
          <a:p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24275"/>
          </a:xfrm>
          <a:ln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Products</a:t>
            </a:r>
            <a:endParaRPr lang="en-US" sz="360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Switches, routers: About 15 vendors</a:t>
            </a:r>
          </a:p>
          <a:p>
            <a:r>
              <a:rPr lang="en-US" sz="3200">
                <a:latin typeface="Calibri" charset="0"/>
                <a:ea typeface="ＭＳ Ｐゴシック" charset="0"/>
                <a:cs typeface="ＭＳ Ｐゴシック" charset="0"/>
              </a:rPr>
              <a:t>Software: About 6 vendors and startups</a:t>
            </a:r>
          </a:p>
          <a:p>
            <a:endParaRPr lang="en-US" sz="3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0" y="5634038"/>
            <a:ext cx="7215188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F497D"/>
                </a:solidFill>
                <a:ea typeface="+mn-ea"/>
                <a:cs typeface="+mn-cs"/>
              </a:rPr>
              <a:t>New startups (6 so far). </a:t>
            </a:r>
            <a:r>
              <a:rPr lang="en-US" sz="2400" u="sng" dirty="0">
                <a:solidFill>
                  <a:srgbClr val="1F497D"/>
                </a:solidFill>
                <a:ea typeface="+mn-ea"/>
                <a:cs typeface="+mn-cs"/>
              </a:rPr>
              <a:t>Lots</a:t>
            </a:r>
            <a:r>
              <a:rPr lang="en-US" sz="2400" dirty="0">
                <a:solidFill>
                  <a:srgbClr val="1F497D"/>
                </a:solidFill>
                <a:ea typeface="+mn-ea"/>
                <a:cs typeface="+mn-cs"/>
              </a:rPr>
              <a:t> of hiring in networking.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56270"/>
            <a:ext cx="533400" cy="304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Open Networking Foundation (ONF)</a:t>
            </a:r>
          </a:p>
        </p:txBody>
      </p:sp>
      <p:sp>
        <p:nvSpPr>
          <p:cNvPr id="9523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4864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800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New non-profit standards organization (Mar 2011)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Defining standards for SDN, starting with OpenFlow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Board of Directors</a:t>
            </a:r>
          </a:p>
          <a:p>
            <a:pPr lvl="1">
              <a:spcAft>
                <a:spcPts val="600"/>
              </a:spcAft>
              <a:buFont typeface="Arial" charset="0"/>
              <a:buNone/>
            </a:pPr>
            <a:r>
              <a:rPr lang="en-US" sz="240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Google, Facebook, Microsoft, Yahoo, DT, Verizon</a:t>
            </a:r>
          </a:p>
          <a:p>
            <a:pPr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39 Member Companies </a:t>
            </a:r>
          </a:p>
          <a:p>
            <a:pPr lvl="1">
              <a:buFont typeface="Arial" charset="0"/>
              <a:buNone/>
            </a:pPr>
            <a:r>
              <a:rPr lang="en-US" sz="24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Cisco, VMware, IBM, Juniper, HP, Broadcom, Citrix, NTT, Intel, Ericsson, Dell, Huawei, …  </a:t>
            </a:r>
          </a:p>
          <a:p>
            <a:pPr>
              <a:buFont typeface="Arial" charset="0"/>
              <a:buNone/>
            </a:pPr>
            <a:endParaRPr lang="en-US" sz="3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2057400" y="6400800"/>
            <a:ext cx="507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1F497D"/>
                </a:solidFill>
              </a:rPr>
              <a:t>http://www.OpenNetworkingFoundation.org</a:t>
            </a:r>
            <a:endParaRPr lang="en-US" sz="2000" b="1">
              <a:solidFill>
                <a:schemeClr val="tx2"/>
              </a:solidFill>
            </a:endParaRPr>
          </a:p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045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Cellular industry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65325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Recently made transition to IP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Billions of mobile users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Need to securely extract payments and hold users accountable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IP is bad at both, yet hard to change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SDN enables industry to customize their network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Telco Operators </a:t>
            </a:r>
            <a:endParaRPr lang="en-US" sz="280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9"/>
          <p:cNvSpPr>
            <a:spLocks noGrp="1"/>
          </p:cNvSpPr>
          <p:nvPr>
            <p:ph idx="1"/>
          </p:nvPr>
        </p:nvSpPr>
        <p:spPr>
          <a:xfrm>
            <a:off x="457200" y="2195513"/>
            <a:ext cx="8445500" cy="4525962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Global IP traffic growing 40-50% per year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End-customer monthly bill remains unchanged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Therefore, CAPEX and OPEX need to reduce 40-50% per Gb/s per year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But in practice, reduces by ~20% per year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buFont typeface="Arial" charset="0"/>
              <a:buNone/>
            </a:pPr>
            <a:r>
              <a:rPr lang="en-US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SDN enables industry to reduce OPEX and CAPEX</a:t>
            </a:r>
          </a:p>
          <a:p>
            <a:pPr algn="ctr">
              <a:buFont typeface="Arial" charset="0"/>
              <a:buNone/>
            </a:pPr>
            <a:r>
              <a:rPr lang="en-US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…and to create new differentiating services</a:t>
            </a:r>
          </a:p>
          <a:p>
            <a:endParaRPr lang="en-US" b="1">
              <a:solidFill>
                <a:schemeClr val="tx2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Example: New Data Center</a:t>
            </a:r>
          </a:p>
        </p:txBody>
      </p:sp>
      <p:grpSp>
        <p:nvGrpSpPr>
          <p:cNvPr id="98307" name="Group 320"/>
          <p:cNvGrpSpPr>
            <a:grpSpLocks/>
          </p:cNvGrpSpPr>
          <p:nvPr/>
        </p:nvGrpSpPr>
        <p:grpSpPr bwMode="auto">
          <a:xfrm>
            <a:off x="2438400" y="1739901"/>
            <a:ext cx="4191000" cy="2286000"/>
            <a:chOff x="609600" y="3200400"/>
            <a:chExt cx="4191000" cy="2286000"/>
          </a:xfrm>
        </p:grpSpPr>
        <p:sp>
          <p:nvSpPr>
            <p:cNvPr id="5" name="Rectangle 4"/>
            <p:cNvSpPr/>
            <p:nvPr/>
          </p:nvSpPr>
          <p:spPr>
            <a:xfrm>
              <a:off x="609600" y="3200400"/>
              <a:ext cx="4191000" cy="2279650"/>
            </a:xfrm>
            <a:prstGeom prst="rect">
              <a:avLst/>
            </a:prstGeom>
            <a:solidFill>
              <a:schemeClr val="bg1">
                <a:lumMod val="95000"/>
                <a:alpha val="5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grpSp>
          <p:nvGrpSpPr>
            <p:cNvPr id="98311" name="Group 165"/>
            <p:cNvGrpSpPr>
              <a:grpSpLocks/>
            </p:cNvGrpSpPr>
            <p:nvPr/>
          </p:nvGrpSpPr>
          <p:grpSpPr bwMode="auto">
            <a:xfrm>
              <a:off x="1251465" y="4191934"/>
              <a:ext cx="431843" cy="327679"/>
              <a:chOff x="1980958" y="685526"/>
              <a:chExt cx="1446777" cy="1492345"/>
            </a:xfrm>
          </p:grpSpPr>
          <p:sp>
            <p:nvSpPr>
              <p:cNvPr id="66" name="Cube 65"/>
              <p:cNvSpPr/>
              <p:nvPr/>
            </p:nvSpPr>
            <p:spPr>
              <a:xfrm>
                <a:off x="1979233" y="688505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93" name="Group 167"/>
              <p:cNvGrpSpPr>
                <a:grpSpLocks/>
              </p:cNvGrpSpPr>
              <p:nvPr/>
            </p:nvGrpSpPr>
            <p:grpSpPr bwMode="auto">
              <a:xfrm>
                <a:off x="2057380" y="836615"/>
                <a:ext cx="1188518" cy="1295018"/>
                <a:chOff x="2285967" y="1063890"/>
                <a:chExt cx="2359850" cy="2366088"/>
              </a:xfrm>
            </p:grpSpPr>
            <p:cxnSp>
              <p:nvCxnSpPr>
                <p:cNvPr id="68" name="Straight Arrow Connector 67"/>
                <p:cNvCxnSpPr>
                  <a:stCxn id="76" idx="7"/>
                </p:cNvCxnSpPr>
                <p:nvPr/>
              </p:nvCxnSpPr>
              <p:spPr>
                <a:xfrm rot="5400000" flipH="1" flipV="1">
                  <a:off x="3846635" y="133773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rot="16200000" flipV="1">
                  <a:off x="2114777" y="133773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5400000">
                  <a:off x="2114777" y="2486963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rot="16200000" flipH="1">
                  <a:off x="3846635" y="2539802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76" idx="6"/>
                </p:cNvCxnSpPr>
                <p:nvPr/>
              </p:nvCxnSpPr>
              <p:spPr>
                <a:xfrm>
                  <a:off x="3957704" y="2246339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flipH="1">
                  <a:off x="1845682" y="2219920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5400000" flipH="1">
                  <a:off x="3226269" y="1554158"/>
                  <a:ext cx="396288" cy="1056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6200000" flipH="1" flipV="1">
                  <a:off x="3086249" y="3091754"/>
                  <a:ext cx="68690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/>
                <p:cNvSpPr/>
                <p:nvPr/>
              </p:nvSpPr>
              <p:spPr>
                <a:xfrm>
                  <a:off x="2532086" y="1757579"/>
                  <a:ext cx="1425618" cy="990725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12" name="Group 153"/>
            <p:cNvGrpSpPr>
              <a:grpSpLocks/>
            </p:cNvGrpSpPr>
            <p:nvPr/>
          </p:nvGrpSpPr>
          <p:grpSpPr bwMode="auto">
            <a:xfrm>
              <a:off x="1138195" y="4254220"/>
              <a:ext cx="431843" cy="327679"/>
              <a:chOff x="1981001" y="685499"/>
              <a:chExt cx="1446777" cy="1492345"/>
            </a:xfrm>
          </p:grpSpPr>
          <p:sp>
            <p:nvSpPr>
              <p:cNvPr id="55" name="Cube 54"/>
              <p:cNvSpPr/>
              <p:nvPr/>
            </p:nvSpPr>
            <p:spPr>
              <a:xfrm>
                <a:off x="1981145" y="686774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82" name="Group 155"/>
              <p:cNvGrpSpPr>
                <a:grpSpLocks/>
              </p:cNvGrpSpPr>
              <p:nvPr/>
            </p:nvGrpSpPr>
            <p:grpSpPr bwMode="auto">
              <a:xfrm>
                <a:off x="2057424" y="836589"/>
                <a:ext cx="1188518" cy="1295018"/>
                <a:chOff x="2286053" y="1063841"/>
                <a:chExt cx="2359850" cy="2366087"/>
              </a:xfrm>
            </p:grpSpPr>
            <p:cxnSp>
              <p:nvCxnSpPr>
                <p:cNvPr id="57" name="Straight Arrow Connector 56"/>
                <p:cNvCxnSpPr>
                  <a:stCxn id="65" idx="7"/>
                </p:cNvCxnSpPr>
                <p:nvPr/>
              </p:nvCxnSpPr>
              <p:spPr>
                <a:xfrm rot="5400000" flipH="1" flipV="1">
                  <a:off x="3850426" y="1334571"/>
                  <a:ext cx="528384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rot="16200000" flipV="1">
                  <a:off x="2551536" y="1334570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 rot="5400000">
                  <a:off x="2551536" y="2483810"/>
                  <a:ext cx="528384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16200000" flipH="1">
                  <a:off x="3850426" y="2536649"/>
                  <a:ext cx="528384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stCxn id="65" idx="6"/>
                </p:cNvCxnSpPr>
                <p:nvPr/>
              </p:nvCxnSpPr>
              <p:spPr>
                <a:xfrm>
                  <a:off x="3961495" y="2243177"/>
                  <a:ext cx="68641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H="1">
                  <a:off x="2282441" y="2216758"/>
                  <a:ext cx="686404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rot="5400000" flipH="1">
                  <a:off x="3084765" y="1405694"/>
                  <a:ext cx="686899" cy="10557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rot="16200000" flipH="1" flipV="1">
                  <a:off x="3090040" y="3088592"/>
                  <a:ext cx="6868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2968845" y="1754426"/>
                  <a:ext cx="992650" cy="99071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13" name="Group 141"/>
            <p:cNvGrpSpPr>
              <a:grpSpLocks/>
            </p:cNvGrpSpPr>
            <p:nvPr/>
          </p:nvGrpSpPr>
          <p:grpSpPr bwMode="auto">
            <a:xfrm>
              <a:off x="1024924" y="4316506"/>
              <a:ext cx="431843" cy="327679"/>
              <a:chOff x="1981044" y="685472"/>
              <a:chExt cx="1446777" cy="1492345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1983057" y="685048"/>
                <a:ext cx="1446633" cy="1489366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71" name="Group 143"/>
              <p:cNvGrpSpPr>
                <a:grpSpLocks/>
              </p:cNvGrpSpPr>
              <p:nvPr/>
            </p:nvGrpSpPr>
            <p:grpSpPr bwMode="auto">
              <a:xfrm>
                <a:off x="2057465" y="836558"/>
                <a:ext cx="1188517" cy="1295007"/>
                <a:chOff x="2286138" y="1063795"/>
                <a:chExt cx="2359850" cy="2366094"/>
              </a:xfrm>
            </p:grpSpPr>
            <p:cxnSp>
              <p:nvCxnSpPr>
                <p:cNvPr id="46" name="Straight Arrow Connector 45"/>
                <p:cNvCxnSpPr>
                  <a:stCxn id="54" idx="7"/>
                </p:cNvCxnSpPr>
                <p:nvPr/>
              </p:nvCxnSpPr>
              <p:spPr>
                <a:xfrm rot="5400000" flipH="1" flipV="1">
                  <a:off x="3854227" y="1331435"/>
                  <a:ext cx="528389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 rot="16200000" flipV="1">
                  <a:off x="2555330" y="1331435"/>
                  <a:ext cx="528389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5400000">
                  <a:off x="2555330" y="2480678"/>
                  <a:ext cx="528389" cy="60193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6200000" flipH="1">
                  <a:off x="3854227" y="2533516"/>
                  <a:ext cx="528389" cy="60192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54" idx="6"/>
                </p:cNvCxnSpPr>
                <p:nvPr/>
              </p:nvCxnSpPr>
              <p:spPr>
                <a:xfrm>
                  <a:off x="3965298" y="2240048"/>
                  <a:ext cx="1119372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2286238" y="2213628"/>
                  <a:ext cx="68641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 flipH="1">
                  <a:off x="3088558" y="1402549"/>
                  <a:ext cx="686906" cy="1056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6200000" flipH="1" flipV="1">
                  <a:off x="3093840" y="3085471"/>
                  <a:ext cx="68690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2972648" y="1751284"/>
                  <a:ext cx="992650" cy="99073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cxnSp>
          <p:nvCxnSpPr>
            <p:cNvPr id="12" name="Straight Connector 11"/>
            <p:cNvCxnSpPr>
              <a:stCxn id="33" idx="0"/>
            </p:cNvCxnSpPr>
            <p:nvPr/>
          </p:nvCxnSpPr>
          <p:spPr bwMode="auto">
            <a:xfrm rot="5400000" flipH="1" flipV="1">
              <a:off x="1170781" y="3650457"/>
              <a:ext cx="701675" cy="754062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3" idx="7"/>
              <a:endCxn id="295" idx="2"/>
            </p:cNvCxnSpPr>
            <p:nvPr/>
          </p:nvCxnSpPr>
          <p:spPr bwMode="auto">
            <a:xfrm rot="5400000" flipH="1" flipV="1">
              <a:off x="1835944" y="2934494"/>
              <a:ext cx="906462" cy="2247900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31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35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80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25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071" y="5031471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7" y="5031472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1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762" y="5031472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2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26223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3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46" y="5126223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4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91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5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37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982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2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828" y="5126224"/>
              <a:ext cx="334008" cy="36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>
              <a:stCxn id="43" idx="3"/>
            </p:cNvCxnSpPr>
            <p:nvPr/>
          </p:nvCxnSpPr>
          <p:spPr bwMode="auto">
            <a:xfrm rot="5400000">
              <a:off x="705644" y="4677569"/>
              <a:ext cx="434975" cy="271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3" idx="4"/>
            </p:cNvCxnSpPr>
            <p:nvPr/>
          </p:nvCxnSpPr>
          <p:spPr bwMode="auto">
            <a:xfrm rot="5400000">
              <a:off x="825500" y="4743450"/>
              <a:ext cx="417513" cy="157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4"/>
            </p:cNvCxnSpPr>
            <p:nvPr/>
          </p:nvCxnSpPr>
          <p:spPr bwMode="auto">
            <a:xfrm rot="5400000">
              <a:off x="894556" y="4812507"/>
              <a:ext cx="417513" cy="19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43" idx="4"/>
            </p:cNvCxnSpPr>
            <p:nvPr/>
          </p:nvCxnSpPr>
          <p:spPr bwMode="auto">
            <a:xfrm rot="16200000" flipH="1">
              <a:off x="964406" y="4761707"/>
              <a:ext cx="417513" cy="120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3" idx="5"/>
            </p:cNvCxnSpPr>
            <p:nvPr/>
          </p:nvCxnSpPr>
          <p:spPr bwMode="auto">
            <a:xfrm rot="16200000" flipH="1">
              <a:off x="1036637" y="4724401"/>
              <a:ext cx="434975" cy="177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3" idx="6"/>
            </p:cNvCxnSpPr>
            <p:nvPr/>
          </p:nvCxnSpPr>
          <p:spPr bwMode="auto">
            <a:xfrm>
              <a:off x="1185863" y="4554538"/>
              <a:ext cx="325437" cy="476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be 32"/>
            <p:cNvSpPr/>
            <p:nvPr/>
          </p:nvSpPr>
          <p:spPr bwMode="auto">
            <a:xfrm>
              <a:off x="911225" y="4378325"/>
              <a:ext cx="431800" cy="328613"/>
            </a:xfrm>
            <a:prstGeom prst="cube">
              <a:avLst>
                <a:gd name="adj" fmla="val 8788"/>
              </a:avLst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35" name="Straight Arrow Connector 34"/>
            <p:cNvCxnSpPr>
              <a:stCxn id="43" idx="7"/>
            </p:cNvCxnSpPr>
            <p:nvPr/>
          </p:nvCxnSpPr>
          <p:spPr bwMode="auto">
            <a:xfrm rot="5400000" flipH="1" flipV="1">
              <a:off x="1177132" y="4434681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983457" y="4434681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983457" y="4572794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16200000" flipH="1">
              <a:off x="1177132" y="4579144"/>
              <a:ext cx="63500" cy="90487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3" idx="6"/>
            </p:cNvCxnSpPr>
            <p:nvPr/>
          </p:nvCxnSpPr>
          <p:spPr bwMode="auto">
            <a:xfrm>
              <a:off x="1185863" y="4554538"/>
              <a:ext cx="103187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935038" y="4549775"/>
              <a:ext cx="103187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5400000" flipH="1">
              <a:off x="1065213" y="4452938"/>
              <a:ext cx="82550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 flipV="1">
              <a:off x="1065213" y="4654550"/>
              <a:ext cx="82550" cy="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1038225" y="4494213"/>
              <a:ext cx="147638" cy="119062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grpSp>
          <p:nvGrpSpPr>
            <p:cNvPr id="98344" name="Group 179"/>
            <p:cNvGrpSpPr>
              <a:grpSpLocks/>
            </p:cNvGrpSpPr>
            <p:nvPr/>
          </p:nvGrpSpPr>
          <p:grpSpPr bwMode="auto">
            <a:xfrm>
              <a:off x="2261458" y="4188549"/>
              <a:ext cx="431843" cy="327679"/>
              <a:chOff x="1981250" y="685672"/>
              <a:chExt cx="1446975" cy="1492308"/>
            </a:xfrm>
          </p:grpSpPr>
          <p:sp>
            <p:nvSpPr>
              <p:cNvPr id="135" name="Cube 134"/>
              <p:cNvSpPr/>
              <p:nvPr/>
            </p:nvSpPr>
            <p:spPr>
              <a:xfrm>
                <a:off x="1983696" y="682375"/>
                <a:ext cx="1446831" cy="1496562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60" name="Group 237"/>
              <p:cNvGrpSpPr>
                <a:grpSpLocks/>
              </p:cNvGrpSpPr>
              <p:nvPr/>
            </p:nvGrpSpPr>
            <p:grpSpPr bwMode="auto">
              <a:xfrm>
                <a:off x="2057683" y="836752"/>
                <a:ext cx="1188677" cy="1294983"/>
                <a:chOff x="2286570" y="1064145"/>
                <a:chExt cx="2360170" cy="2366031"/>
              </a:xfrm>
            </p:grpSpPr>
            <p:cxnSp>
              <p:nvCxnSpPr>
                <p:cNvPr id="137" name="Straight Arrow Connector 136"/>
                <p:cNvCxnSpPr>
                  <a:stCxn id="145" idx="7"/>
                </p:cNvCxnSpPr>
                <p:nvPr/>
              </p:nvCxnSpPr>
              <p:spPr>
                <a:xfrm rot="5400000" flipH="1" flipV="1">
                  <a:off x="4072287" y="1109959"/>
                  <a:ext cx="528372" cy="1035034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rot="16200000" flipV="1">
                  <a:off x="2556703" y="1326473"/>
                  <a:ext cx="528372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rot="5400000">
                  <a:off x="2556703" y="2475686"/>
                  <a:ext cx="528372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/>
                <p:nvPr/>
              </p:nvCxnSpPr>
              <p:spPr>
                <a:xfrm rot="16200000" flipH="1">
                  <a:off x="4065681" y="2318616"/>
                  <a:ext cx="541577" cy="1035034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45" idx="6"/>
                </p:cNvCxnSpPr>
                <p:nvPr/>
              </p:nvCxnSpPr>
              <p:spPr>
                <a:xfrm>
                  <a:off x="3966814" y="2248321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/>
                <p:nvPr/>
              </p:nvCxnSpPr>
              <p:spPr>
                <a:xfrm flipH="1">
                  <a:off x="2287528" y="2208689"/>
                  <a:ext cx="6864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 rot="5400000" flipH="1">
                  <a:off x="3090019" y="1397644"/>
                  <a:ext cx="686883" cy="1055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 rot="16200000" flipH="1" flipV="1">
                  <a:off x="2824503" y="3364508"/>
                  <a:ext cx="122846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44"/>
                <p:cNvSpPr/>
                <p:nvPr/>
              </p:nvSpPr>
              <p:spPr>
                <a:xfrm>
                  <a:off x="2974027" y="1746368"/>
                  <a:ext cx="992788" cy="100390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45" name="Group 180"/>
            <p:cNvGrpSpPr>
              <a:grpSpLocks/>
            </p:cNvGrpSpPr>
            <p:nvPr/>
          </p:nvGrpSpPr>
          <p:grpSpPr bwMode="auto">
            <a:xfrm>
              <a:off x="2148188" y="4250835"/>
              <a:ext cx="431843" cy="327679"/>
              <a:chOff x="1981242" y="685637"/>
              <a:chExt cx="1446975" cy="1492308"/>
            </a:xfrm>
          </p:grpSpPr>
          <p:sp>
            <p:nvSpPr>
              <p:cNvPr id="124" name="Cube 123"/>
              <p:cNvSpPr/>
              <p:nvPr/>
            </p:nvSpPr>
            <p:spPr>
              <a:xfrm>
                <a:off x="1980237" y="687869"/>
                <a:ext cx="1446831" cy="1489330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49" name="Group 226"/>
              <p:cNvGrpSpPr>
                <a:grpSpLocks/>
              </p:cNvGrpSpPr>
              <p:nvPr/>
            </p:nvGrpSpPr>
            <p:grpSpPr bwMode="auto">
              <a:xfrm>
                <a:off x="2057675" y="836720"/>
                <a:ext cx="1188676" cy="1294986"/>
                <a:chOff x="2286554" y="1064082"/>
                <a:chExt cx="2360169" cy="2366030"/>
              </a:xfrm>
            </p:grpSpPr>
            <p:cxnSp>
              <p:nvCxnSpPr>
                <p:cNvPr id="126" name="Straight Arrow Connector 125"/>
                <p:cNvCxnSpPr>
                  <a:stCxn id="134" idx="7"/>
                </p:cNvCxnSpPr>
                <p:nvPr/>
              </p:nvCxnSpPr>
              <p:spPr>
                <a:xfrm rot="5400000" flipH="1" flipV="1">
                  <a:off x="3848904" y="1336504"/>
                  <a:ext cx="528371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rot="16200000" flipV="1">
                  <a:off x="2333321" y="1119990"/>
                  <a:ext cx="528371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 rot="5400000">
                  <a:off x="2333321" y="2269201"/>
                  <a:ext cx="528371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rot="16200000" flipH="1">
                  <a:off x="3848904" y="2538553"/>
                  <a:ext cx="528371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34" idx="6"/>
                </p:cNvCxnSpPr>
                <p:nvPr/>
              </p:nvCxnSpPr>
              <p:spPr>
                <a:xfrm>
                  <a:off x="3959945" y="2245137"/>
                  <a:ext cx="68650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1847632" y="2218719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5400000" flipH="1">
                  <a:off x="3083150" y="1407674"/>
                  <a:ext cx="686883" cy="10558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rot="16200000" flipH="1" flipV="1">
                  <a:off x="3088425" y="3090532"/>
                  <a:ext cx="686883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/>
                <p:cNvSpPr/>
                <p:nvPr/>
              </p:nvSpPr>
              <p:spPr>
                <a:xfrm>
                  <a:off x="2967158" y="1756398"/>
                  <a:ext cx="992787" cy="990692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46" name="Group 181"/>
            <p:cNvGrpSpPr>
              <a:grpSpLocks/>
            </p:cNvGrpSpPr>
            <p:nvPr/>
          </p:nvGrpSpPr>
          <p:grpSpPr bwMode="auto">
            <a:xfrm>
              <a:off x="2034917" y="4313121"/>
              <a:ext cx="431843" cy="327679"/>
              <a:chOff x="1981233" y="685604"/>
              <a:chExt cx="1446975" cy="1492308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1982097" y="686137"/>
                <a:ext cx="1446831" cy="1489330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38" name="Group 215"/>
              <p:cNvGrpSpPr>
                <a:grpSpLocks/>
              </p:cNvGrpSpPr>
              <p:nvPr/>
            </p:nvGrpSpPr>
            <p:grpSpPr bwMode="auto">
              <a:xfrm>
                <a:off x="2057667" y="836686"/>
                <a:ext cx="1188677" cy="1294982"/>
                <a:chOff x="2286537" y="1064021"/>
                <a:chExt cx="2360170" cy="2366031"/>
              </a:xfrm>
            </p:grpSpPr>
            <p:cxnSp>
              <p:nvCxnSpPr>
                <p:cNvPr id="115" name="Straight Arrow Connector 114"/>
                <p:cNvCxnSpPr>
                  <a:stCxn id="123" idx="7"/>
                </p:cNvCxnSpPr>
                <p:nvPr/>
              </p:nvCxnSpPr>
              <p:spPr>
                <a:xfrm rot="5400000" flipH="1" flipV="1">
                  <a:off x="3852606" y="1333349"/>
                  <a:ext cx="528373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rot="16200000" flipV="1">
                  <a:off x="2553529" y="1333350"/>
                  <a:ext cx="528373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5400000">
                  <a:off x="2553529" y="2482558"/>
                  <a:ext cx="528373" cy="60201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rot="16200000" flipH="1">
                  <a:off x="3852606" y="2535394"/>
                  <a:ext cx="528373" cy="60200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>
                  <a:stCxn id="123" idx="6"/>
                </p:cNvCxnSpPr>
                <p:nvPr/>
              </p:nvCxnSpPr>
              <p:spPr>
                <a:xfrm>
                  <a:off x="3963648" y="2241986"/>
                  <a:ext cx="686499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flipH="1">
                  <a:off x="2284355" y="2215567"/>
                  <a:ext cx="68650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5400000" flipH="1">
                  <a:off x="3086844" y="1404511"/>
                  <a:ext cx="686885" cy="10565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 rot="16200000" flipH="1" flipV="1">
                  <a:off x="3092127" y="3087383"/>
                  <a:ext cx="686885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22"/>
                <p:cNvSpPr/>
                <p:nvPr/>
              </p:nvSpPr>
              <p:spPr>
                <a:xfrm>
                  <a:off x="2970860" y="1753236"/>
                  <a:ext cx="992788" cy="990704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cxnSp>
          <p:nvCxnSpPr>
            <p:cNvPr id="81" name="Straight Connector 80"/>
            <p:cNvCxnSpPr/>
            <p:nvPr/>
          </p:nvCxnSpPr>
          <p:spPr bwMode="auto">
            <a:xfrm rot="16200000" flipV="1">
              <a:off x="1732756" y="3953669"/>
              <a:ext cx="669925" cy="173038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295" idx="4"/>
            </p:cNvCxnSpPr>
            <p:nvPr/>
          </p:nvCxnSpPr>
          <p:spPr bwMode="auto">
            <a:xfrm rot="5400000" flipH="1" flipV="1">
              <a:off x="2450306" y="3429794"/>
              <a:ext cx="803275" cy="1354138"/>
            </a:xfrm>
            <a:prstGeom prst="line">
              <a:avLst/>
            </a:prstGeom>
            <a:ln w="76200" cap="flat" cmpd="dbl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34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522" y="5028074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348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1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175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2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002" y="5028075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3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29" y="5028076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4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655" y="5028076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5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93" y="5122829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6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420" y="5122829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7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247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8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073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59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00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60" name="Picture 20"/>
            <p:cNvPicPr>
              <a:picLocks noChangeArrowheads="1"/>
            </p:cNvPicPr>
            <p:nvPr/>
          </p:nvPicPr>
          <p:blipFill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726" y="5122830"/>
              <a:ext cx="333963" cy="36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5" name="Straight Connector 94"/>
            <p:cNvCxnSpPr/>
            <p:nvPr/>
          </p:nvCxnSpPr>
          <p:spPr bwMode="auto">
            <a:xfrm rot="5400000">
              <a:off x="1716881" y="4674395"/>
              <a:ext cx="434975" cy="271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5400000">
              <a:off x="1835150" y="4740275"/>
              <a:ext cx="417513" cy="1571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1904206" y="4809332"/>
              <a:ext cx="417513" cy="19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16200000" flipH="1">
              <a:off x="1974056" y="4758532"/>
              <a:ext cx="417513" cy="120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rot="16200000" flipH="1">
              <a:off x="2047081" y="4720432"/>
              <a:ext cx="434975" cy="1793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>
              <a:off x="2195513" y="4551363"/>
              <a:ext cx="325437" cy="476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367" name="Group 202"/>
            <p:cNvGrpSpPr>
              <a:grpSpLocks/>
            </p:cNvGrpSpPr>
            <p:nvPr/>
          </p:nvGrpSpPr>
          <p:grpSpPr bwMode="auto">
            <a:xfrm>
              <a:off x="1921647" y="4375407"/>
              <a:ext cx="431843" cy="327679"/>
              <a:chOff x="1981225" y="685571"/>
              <a:chExt cx="1446975" cy="1492308"/>
            </a:xfrm>
          </p:grpSpPr>
          <p:sp>
            <p:nvSpPr>
              <p:cNvPr id="102" name="Cube 101"/>
              <p:cNvSpPr/>
              <p:nvPr/>
            </p:nvSpPr>
            <p:spPr>
              <a:xfrm>
                <a:off x="1978638" y="684401"/>
                <a:ext cx="1452152" cy="1496562"/>
              </a:xfrm>
              <a:prstGeom prst="cube">
                <a:avLst>
                  <a:gd name="adj" fmla="val 8788"/>
                </a:avLst>
              </a:prstGeom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</a:endParaRPr>
              </a:p>
            </p:txBody>
          </p:sp>
          <p:grpSp>
            <p:nvGrpSpPr>
              <p:cNvPr id="98527" name="Group 204"/>
              <p:cNvGrpSpPr>
                <a:grpSpLocks/>
              </p:cNvGrpSpPr>
              <p:nvPr/>
            </p:nvGrpSpPr>
            <p:grpSpPr bwMode="auto">
              <a:xfrm>
                <a:off x="2057658" y="836651"/>
                <a:ext cx="1188676" cy="1294977"/>
                <a:chOff x="2286521" y="1063964"/>
                <a:chExt cx="2360169" cy="2366038"/>
              </a:xfrm>
            </p:grpSpPr>
            <p:cxnSp>
              <p:nvCxnSpPr>
                <p:cNvPr id="104" name="Straight Arrow Connector 103"/>
                <p:cNvCxnSpPr>
                  <a:stCxn id="112" idx="7"/>
                </p:cNvCxnSpPr>
                <p:nvPr/>
              </p:nvCxnSpPr>
              <p:spPr>
                <a:xfrm rot="5400000" flipH="1" flipV="1">
                  <a:off x="4072807" y="1113670"/>
                  <a:ext cx="528377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6200000" flipV="1">
                  <a:off x="2335427" y="1108395"/>
                  <a:ext cx="528377" cy="1045592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5400000">
                  <a:off x="2064633" y="2528414"/>
                  <a:ext cx="1069959" cy="1045592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 rot="16200000" flipH="1">
                  <a:off x="4066200" y="2863920"/>
                  <a:ext cx="541590" cy="1035033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112" idx="6"/>
                </p:cNvCxnSpPr>
                <p:nvPr/>
              </p:nvCxnSpPr>
              <p:spPr>
                <a:xfrm>
                  <a:off x="3967337" y="2252038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H="1">
                  <a:off x="1844465" y="2212406"/>
                  <a:ext cx="1119526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rot="5400000" flipH="1">
                  <a:off x="3085255" y="1406635"/>
                  <a:ext cx="68689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rot="16200000" flipH="1" flipV="1">
                  <a:off x="3085255" y="3639023"/>
                  <a:ext cx="686890" cy="0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/>
                <p:nvPr/>
              </p:nvSpPr>
              <p:spPr>
                <a:xfrm>
                  <a:off x="2963991" y="1750080"/>
                  <a:ext cx="1003345" cy="154549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98368" name="Group 247"/>
            <p:cNvGrpSpPr>
              <a:grpSpLocks/>
            </p:cNvGrpSpPr>
            <p:nvPr/>
          </p:nvGrpSpPr>
          <p:grpSpPr bwMode="auto">
            <a:xfrm>
              <a:off x="2064808" y="3676043"/>
              <a:ext cx="1639273" cy="1803587"/>
              <a:chOff x="-1141546" y="1865825"/>
              <a:chExt cx="3309002" cy="4230163"/>
            </a:xfrm>
          </p:grpSpPr>
          <p:grpSp>
            <p:nvGrpSpPr>
              <p:cNvPr id="98458" name="Group 248"/>
              <p:cNvGrpSpPr>
                <a:grpSpLocks/>
              </p:cNvGrpSpPr>
              <p:nvPr/>
            </p:nvGrpSpPr>
            <p:grpSpPr bwMode="auto">
              <a:xfrm>
                <a:off x="1295747" y="3059925"/>
                <a:ext cx="871709" cy="768543"/>
                <a:chOff x="1981775" y="684380"/>
                <a:chExt cx="1447225" cy="1492635"/>
              </a:xfrm>
            </p:grpSpPr>
            <p:sp>
              <p:nvSpPr>
                <p:cNvPr id="204" name="Cube 203"/>
                <p:cNvSpPr/>
                <p:nvPr/>
              </p:nvSpPr>
              <p:spPr>
                <a:xfrm>
                  <a:off x="1980434" y="985755"/>
                  <a:ext cx="1447081" cy="1193173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516" name="Group 306"/>
                <p:cNvGrpSpPr>
                  <a:grpSpLocks/>
                </p:cNvGrpSpPr>
                <p:nvPr/>
              </p:nvGrpSpPr>
              <p:grpSpPr bwMode="auto">
                <a:xfrm>
                  <a:off x="2058222" y="835496"/>
                  <a:ext cx="1188889" cy="1295263"/>
                  <a:chOff x="2287635" y="1061850"/>
                  <a:chExt cx="2360585" cy="2366544"/>
                </a:xfrm>
              </p:grpSpPr>
              <p:cxnSp>
                <p:nvCxnSpPr>
                  <p:cNvPr id="206" name="Straight Arrow Connector 205"/>
                  <p:cNvCxnSpPr>
                    <a:stCxn id="214" idx="7"/>
                  </p:cNvCxnSpPr>
                  <p:nvPr/>
                </p:nvCxnSpPr>
                <p:spPr>
                  <a:xfrm rot="5400000" flipH="1" flipV="1">
                    <a:off x="3849573" y="1880904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Arrow Connector 206"/>
                  <p:cNvCxnSpPr/>
                  <p:nvPr/>
                </p:nvCxnSpPr>
                <p:spPr>
                  <a:xfrm rot="16200000" flipV="1">
                    <a:off x="2333731" y="1664352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/>
                  <p:cNvCxnSpPr/>
                  <p:nvPr/>
                </p:nvCxnSpPr>
                <p:spPr>
                  <a:xfrm rot="5400000">
                    <a:off x="2333731" y="2813818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Arrow Connector 208"/>
                  <p:cNvCxnSpPr/>
                  <p:nvPr/>
                </p:nvCxnSpPr>
                <p:spPr>
                  <a:xfrm rot="16200000" flipH="1">
                    <a:off x="3849573" y="3083218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>
                    <a:stCxn id="214" idx="6"/>
                  </p:cNvCxnSpPr>
                  <p:nvPr/>
                </p:nvCxnSpPr>
                <p:spPr>
                  <a:xfrm>
                    <a:off x="3960646" y="2789723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 flipH="1">
                    <a:off x="1847973" y="2763298"/>
                    <a:ext cx="11197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/>
                  <p:cNvCxnSpPr/>
                  <p:nvPr/>
                </p:nvCxnSpPr>
                <p:spPr>
                  <a:xfrm rot="5400000" flipH="1">
                    <a:off x="3083684" y="1952074"/>
                    <a:ext cx="687034" cy="1056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/>
                  <p:cNvCxnSpPr/>
                  <p:nvPr/>
                </p:nvCxnSpPr>
                <p:spPr>
                  <a:xfrm rot="16200000" flipH="1" flipV="1">
                    <a:off x="3088961" y="3635303"/>
                    <a:ext cx="68703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Oval 213"/>
                  <p:cNvSpPr/>
                  <p:nvPr/>
                </p:nvSpPr>
                <p:spPr>
                  <a:xfrm>
                    <a:off x="2967690" y="2300875"/>
                    <a:ext cx="992957" cy="9909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459" name="Group 249"/>
              <p:cNvGrpSpPr>
                <a:grpSpLocks/>
              </p:cNvGrpSpPr>
              <p:nvPr/>
            </p:nvGrpSpPr>
            <p:grpSpPr bwMode="auto">
              <a:xfrm>
                <a:off x="1067102" y="3206012"/>
                <a:ext cx="871709" cy="768543"/>
                <a:chOff x="1981700" y="684409"/>
                <a:chExt cx="1447225" cy="1492635"/>
              </a:xfrm>
            </p:grpSpPr>
            <p:sp>
              <p:nvSpPr>
                <p:cNvPr id="193" name="Cube 192"/>
                <p:cNvSpPr/>
                <p:nvPr/>
              </p:nvSpPr>
              <p:spPr>
                <a:xfrm>
                  <a:off x="1982226" y="687598"/>
                  <a:ext cx="1447081" cy="1489656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505" name="Group 295"/>
                <p:cNvGrpSpPr>
                  <a:grpSpLocks/>
                </p:cNvGrpSpPr>
                <p:nvPr/>
              </p:nvGrpSpPr>
              <p:grpSpPr bwMode="auto">
                <a:xfrm>
                  <a:off x="2058148" y="835525"/>
                  <a:ext cx="1188889" cy="1295264"/>
                  <a:chOff x="2287487" y="1061903"/>
                  <a:chExt cx="2360585" cy="2366545"/>
                </a:xfrm>
              </p:grpSpPr>
              <p:cxnSp>
                <p:nvCxnSpPr>
                  <p:cNvPr id="195" name="Straight Arrow Connector 194"/>
                  <p:cNvCxnSpPr>
                    <a:stCxn id="203" idx="7"/>
                  </p:cNvCxnSpPr>
                  <p:nvPr/>
                </p:nvCxnSpPr>
                <p:spPr>
                  <a:xfrm rot="5400000" flipH="1" flipV="1">
                    <a:off x="4104160" y="1626824"/>
                    <a:ext cx="26424" cy="60210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rot="16200000" flipV="1">
                    <a:off x="2798261" y="1633425"/>
                    <a:ext cx="39632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Arrow Connector 196"/>
                  <p:cNvCxnSpPr/>
                  <p:nvPr/>
                </p:nvCxnSpPr>
                <p:spPr>
                  <a:xfrm rot="5400000">
                    <a:off x="2553833" y="2485614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Arrow Connector 197"/>
                  <p:cNvCxnSpPr/>
                  <p:nvPr/>
                </p:nvCxnSpPr>
                <p:spPr>
                  <a:xfrm rot="16200000" flipH="1">
                    <a:off x="3853131" y="2538462"/>
                    <a:ext cx="528488" cy="60210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Arrow Connector 198"/>
                  <p:cNvCxnSpPr>
                    <a:stCxn id="203" idx="6"/>
                  </p:cNvCxnSpPr>
                  <p:nvPr/>
                </p:nvCxnSpPr>
                <p:spPr>
                  <a:xfrm>
                    <a:off x="3964205" y="2244967"/>
                    <a:ext cx="68661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/>
                  <p:nvPr/>
                </p:nvCxnSpPr>
                <p:spPr>
                  <a:xfrm flipH="1">
                    <a:off x="2284626" y="2218543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/>
                  <p:cNvCxnSpPr/>
                  <p:nvPr/>
                </p:nvCxnSpPr>
                <p:spPr>
                  <a:xfrm rot="5400000" flipH="1">
                    <a:off x="3258991" y="1777261"/>
                    <a:ext cx="343517" cy="1056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Arrow Connector 201"/>
                  <p:cNvCxnSpPr/>
                  <p:nvPr/>
                </p:nvCxnSpPr>
                <p:spPr>
                  <a:xfrm rot="16200000" flipH="1" flipV="1">
                    <a:off x="3092519" y="3090548"/>
                    <a:ext cx="68703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3" name="Oval 202"/>
                  <p:cNvSpPr/>
                  <p:nvPr/>
                </p:nvSpPr>
                <p:spPr>
                  <a:xfrm>
                    <a:off x="2971248" y="1941091"/>
                    <a:ext cx="992957" cy="8059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460" name="Group 250"/>
              <p:cNvGrpSpPr>
                <a:grpSpLocks/>
              </p:cNvGrpSpPr>
              <p:nvPr/>
            </p:nvGrpSpPr>
            <p:grpSpPr bwMode="auto">
              <a:xfrm>
                <a:off x="838456" y="3352099"/>
                <a:ext cx="871709" cy="768543"/>
                <a:chOff x="1981625" y="684438"/>
                <a:chExt cx="1447225" cy="1492635"/>
              </a:xfrm>
            </p:grpSpPr>
            <p:sp>
              <p:nvSpPr>
                <p:cNvPr id="182" name="Cube 181"/>
                <p:cNvSpPr/>
                <p:nvPr/>
              </p:nvSpPr>
              <p:spPr>
                <a:xfrm>
                  <a:off x="1984025" y="685928"/>
                  <a:ext cx="1335356" cy="1793372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94" name="Group 284"/>
                <p:cNvGrpSpPr>
                  <a:grpSpLocks/>
                </p:cNvGrpSpPr>
                <p:nvPr/>
              </p:nvGrpSpPr>
              <p:grpSpPr bwMode="auto">
                <a:xfrm>
                  <a:off x="2058072" y="835555"/>
                  <a:ext cx="1188889" cy="1295261"/>
                  <a:chOff x="2287339" y="1061956"/>
                  <a:chExt cx="2360584" cy="2366545"/>
                </a:xfrm>
              </p:grpSpPr>
              <p:cxnSp>
                <p:nvCxnSpPr>
                  <p:cNvPr id="184" name="Straight Arrow Connector 183"/>
                  <p:cNvCxnSpPr>
                    <a:stCxn id="192" idx="7"/>
                  </p:cNvCxnSpPr>
                  <p:nvPr/>
                </p:nvCxnSpPr>
                <p:spPr>
                  <a:xfrm rot="5400000" flipH="1" flipV="1">
                    <a:off x="3575288" y="1603952"/>
                    <a:ext cx="107018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/>
                  <p:nvPr/>
                </p:nvCxnSpPr>
                <p:spPr>
                  <a:xfrm rot="16200000" flipV="1">
                    <a:off x="2286558" y="1603952"/>
                    <a:ext cx="107018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Arrow Connector 185"/>
                  <p:cNvCxnSpPr/>
                  <p:nvPr/>
                </p:nvCxnSpPr>
                <p:spPr>
                  <a:xfrm rot="5400000">
                    <a:off x="2557411" y="3024266"/>
                    <a:ext cx="528490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 rot="16200000" flipH="1">
                    <a:off x="3839533" y="3083724"/>
                    <a:ext cx="541698" cy="602108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stCxn id="192" idx="6"/>
                  </p:cNvCxnSpPr>
                  <p:nvPr/>
                </p:nvCxnSpPr>
                <p:spPr>
                  <a:xfrm>
                    <a:off x="3957215" y="2796835"/>
                    <a:ext cx="68661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Arrow Connector 188"/>
                  <p:cNvCxnSpPr/>
                  <p:nvPr/>
                </p:nvCxnSpPr>
                <p:spPr>
                  <a:xfrm flipH="1">
                    <a:off x="2288204" y="2757194"/>
                    <a:ext cx="68661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Arrow Connector 189"/>
                  <p:cNvCxnSpPr/>
                  <p:nvPr/>
                </p:nvCxnSpPr>
                <p:spPr>
                  <a:xfrm rot="5400000" flipH="1">
                    <a:off x="2814676" y="1680398"/>
                    <a:ext cx="1228743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/>
                  <p:cNvCxnSpPr/>
                  <p:nvPr/>
                </p:nvCxnSpPr>
                <p:spPr>
                  <a:xfrm rot="16200000" flipH="1" flipV="1">
                    <a:off x="3085529" y="3642419"/>
                    <a:ext cx="68703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Oval 191"/>
                  <p:cNvSpPr/>
                  <p:nvPr/>
                </p:nvSpPr>
                <p:spPr>
                  <a:xfrm>
                    <a:off x="2974819" y="2294769"/>
                    <a:ext cx="982396" cy="100413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150" name="Straight Connector 149"/>
              <p:cNvCxnSpPr>
                <a:stCxn id="171" idx="0"/>
              </p:cNvCxnSpPr>
              <p:nvPr/>
            </p:nvCxnSpPr>
            <p:spPr>
              <a:xfrm rot="16200000" flipV="1">
                <a:off x="-845533" y="1572305"/>
                <a:ext cx="1630827" cy="2220713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81" idx="7"/>
                <a:endCxn id="295" idx="4"/>
              </p:cNvCxnSpPr>
              <p:nvPr/>
            </p:nvCxnSpPr>
            <p:spPr>
              <a:xfrm rot="5400000" flipH="1" flipV="1">
                <a:off x="528095" y="2524865"/>
                <a:ext cx="1876568" cy="695376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46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7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8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69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0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1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2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7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4" name="Straight Connector 163"/>
              <p:cNvCxnSpPr>
                <a:stCxn id="181" idx="3"/>
              </p:cNvCxnSpPr>
              <p:nvPr/>
            </p:nvCxnSpPr>
            <p:spPr>
              <a:xfrm rot="5400000">
                <a:off x="124973" y="4246152"/>
                <a:ext cx="1016475" cy="5479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1" idx="4"/>
              </p:cNvCxnSpPr>
              <p:nvPr/>
            </p:nvCxnSpPr>
            <p:spPr>
              <a:xfrm rot="5400000">
                <a:off x="364700" y="4380129"/>
                <a:ext cx="979242" cy="3172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81" idx="4"/>
              </p:cNvCxnSpPr>
              <p:nvPr/>
            </p:nvCxnSpPr>
            <p:spPr>
              <a:xfrm rot="5400000">
                <a:off x="505698" y="4521127"/>
                <a:ext cx="979242" cy="352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81" idx="4"/>
              </p:cNvCxnSpPr>
              <p:nvPr/>
            </p:nvCxnSpPr>
            <p:spPr>
              <a:xfrm rot="16200000" flipH="1">
                <a:off x="645093" y="4416983"/>
                <a:ext cx="979242" cy="24354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81" idx="5"/>
              </p:cNvCxnSpPr>
              <p:nvPr/>
            </p:nvCxnSpPr>
            <p:spPr>
              <a:xfrm rot="16200000" flipH="1">
                <a:off x="791508" y="4339081"/>
                <a:ext cx="1016475" cy="36210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81" idx="6"/>
              </p:cNvCxnSpPr>
              <p:nvPr/>
            </p:nvCxnSpPr>
            <p:spPr>
              <a:xfrm>
                <a:off x="1163554" y="3911368"/>
                <a:ext cx="653717" cy="11170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81" name="Group 271"/>
              <p:cNvGrpSpPr>
                <a:grpSpLocks/>
              </p:cNvGrpSpPr>
              <p:nvPr/>
            </p:nvGrpSpPr>
            <p:grpSpPr bwMode="auto">
              <a:xfrm>
                <a:off x="609812" y="3498185"/>
                <a:ext cx="871709" cy="768543"/>
                <a:chOff x="1981552" y="684465"/>
                <a:chExt cx="1447225" cy="1492635"/>
              </a:xfrm>
            </p:grpSpPr>
            <p:sp>
              <p:nvSpPr>
                <p:cNvPr id="171" name="Cube 170"/>
                <p:cNvSpPr/>
                <p:nvPr/>
              </p:nvSpPr>
              <p:spPr>
                <a:xfrm>
                  <a:off x="1980500" y="684251"/>
                  <a:ext cx="1447081" cy="1793372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83" name="Group 273"/>
                <p:cNvGrpSpPr>
                  <a:grpSpLocks/>
                </p:cNvGrpSpPr>
                <p:nvPr/>
              </p:nvGrpSpPr>
              <p:grpSpPr bwMode="auto">
                <a:xfrm>
                  <a:off x="2057999" y="835582"/>
                  <a:ext cx="1188889" cy="1295264"/>
                  <a:chOff x="2287194" y="1062006"/>
                  <a:chExt cx="2360584" cy="2366545"/>
                </a:xfrm>
              </p:grpSpPr>
              <p:cxnSp>
                <p:nvCxnSpPr>
                  <p:cNvPr id="173" name="Straight Arrow Connector 172"/>
                  <p:cNvCxnSpPr>
                    <a:stCxn id="181" idx="7"/>
                  </p:cNvCxnSpPr>
                  <p:nvPr/>
                </p:nvCxnSpPr>
                <p:spPr>
                  <a:xfrm rot="5400000" flipH="1" flipV="1">
                    <a:off x="3849703" y="1330035"/>
                    <a:ext cx="528488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Arrow Connector 173"/>
                  <p:cNvCxnSpPr/>
                  <p:nvPr/>
                </p:nvCxnSpPr>
                <p:spPr>
                  <a:xfrm rot="16200000" flipV="1">
                    <a:off x="2333862" y="1113483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Arrow Connector 174"/>
                  <p:cNvCxnSpPr/>
                  <p:nvPr/>
                </p:nvCxnSpPr>
                <p:spPr>
                  <a:xfrm rot="5400000">
                    <a:off x="2333862" y="2804645"/>
                    <a:ext cx="528488" cy="103521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/>
                  <p:cNvCxnSpPr/>
                  <p:nvPr/>
                </p:nvCxnSpPr>
                <p:spPr>
                  <a:xfrm rot="16200000" flipH="1">
                    <a:off x="3843095" y="3080654"/>
                    <a:ext cx="541705" cy="60211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>
                    <a:stCxn id="181" idx="6"/>
                  </p:cNvCxnSpPr>
                  <p:nvPr/>
                </p:nvCxnSpPr>
                <p:spPr>
                  <a:xfrm>
                    <a:off x="3960777" y="2793766"/>
                    <a:ext cx="686622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Arrow Connector 177"/>
                  <p:cNvCxnSpPr/>
                  <p:nvPr/>
                </p:nvCxnSpPr>
                <p:spPr>
                  <a:xfrm flipH="1">
                    <a:off x="1848104" y="2754134"/>
                    <a:ext cx="11197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 rot="5400000" flipH="1">
                    <a:off x="3083815" y="1401205"/>
                    <a:ext cx="687035" cy="1056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 rot="16200000" flipH="1" flipV="1">
                    <a:off x="3089091" y="3639347"/>
                    <a:ext cx="687035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2967821" y="1750006"/>
                    <a:ext cx="992956" cy="154582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98369" name="Group 316"/>
            <p:cNvGrpSpPr>
              <a:grpSpLocks/>
            </p:cNvGrpSpPr>
            <p:nvPr/>
          </p:nvGrpSpPr>
          <p:grpSpPr bwMode="auto">
            <a:xfrm>
              <a:off x="2098632" y="3604956"/>
              <a:ext cx="2616229" cy="1871289"/>
              <a:chOff x="-3111322" y="1707095"/>
              <a:chExt cx="5278777" cy="4388893"/>
            </a:xfrm>
          </p:grpSpPr>
          <p:grpSp>
            <p:nvGrpSpPr>
              <p:cNvPr id="98390" name="Group 317"/>
              <p:cNvGrpSpPr>
                <a:grpSpLocks/>
              </p:cNvGrpSpPr>
              <p:nvPr/>
            </p:nvGrpSpPr>
            <p:grpSpPr bwMode="auto">
              <a:xfrm>
                <a:off x="1296123" y="3059967"/>
                <a:ext cx="871332" cy="768533"/>
                <a:chOff x="1982400" y="684462"/>
                <a:chExt cx="1446600" cy="1492615"/>
              </a:xfrm>
            </p:grpSpPr>
            <p:sp>
              <p:nvSpPr>
                <p:cNvPr id="273" name="Cube 272"/>
                <p:cNvSpPr/>
                <p:nvPr/>
              </p:nvSpPr>
              <p:spPr>
                <a:xfrm>
                  <a:off x="1982591" y="683077"/>
                  <a:ext cx="1446456" cy="1496869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48" name="Group 375"/>
                <p:cNvGrpSpPr>
                  <a:grpSpLocks/>
                </p:cNvGrpSpPr>
                <p:nvPr/>
              </p:nvGrpSpPr>
              <p:grpSpPr bwMode="auto">
                <a:xfrm>
                  <a:off x="2058815" y="835572"/>
                  <a:ext cx="1188373" cy="1295247"/>
                  <a:chOff x="2288814" y="1061990"/>
                  <a:chExt cx="2359561" cy="2366518"/>
                </a:xfrm>
              </p:grpSpPr>
              <p:cxnSp>
                <p:nvCxnSpPr>
                  <p:cNvPr id="275" name="Straight Arrow Connector 274"/>
                  <p:cNvCxnSpPr>
                    <a:stCxn id="283" idx="7"/>
                  </p:cNvCxnSpPr>
                  <p:nvPr/>
                </p:nvCxnSpPr>
                <p:spPr>
                  <a:xfrm rot="5400000" flipH="1" flipV="1">
                    <a:off x="3853007" y="1328010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Arrow Connector 275"/>
                  <p:cNvCxnSpPr/>
                  <p:nvPr/>
                </p:nvCxnSpPr>
                <p:spPr>
                  <a:xfrm rot="16200000" flipV="1">
                    <a:off x="2554270" y="1328011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Arrow Connector 276"/>
                  <p:cNvCxnSpPr/>
                  <p:nvPr/>
                </p:nvCxnSpPr>
                <p:spPr>
                  <a:xfrm rot="5400000">
                    <a:off x="2283421" y="2748313"/>
                    <a:ext cx="107017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Arrow Connector 277"/>
                  <p:cNvCxnSpPr/>
                  <p:nvPr/>
                </p:nvCxnSpPr>
                <p:spPr>
                  <a:xfrm rot="16200000" flipH="1">
                    <a:off x="3575551" y="2807769"/>
                    <a:ext cx="1083388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Arrow Connector 278"/>
                  <p:cNvCxnSpPr>
                    <a:stCxn id="283" idx="6"/>
                  </p:cNvCxnSpPr>
                  <p:nvPr/>
                </p:nvCxnSpPr>
                <p:spPr>
                  <a:xfrm>
                    <a:off x="3964144" y="2249910"/>
                    <a:ext cx="686320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Arrow Connector 279"/>
                  <p:cNvCxnSpPr/>
                  <p:nvPr/>
                </p:nvCxnSpPr>
                <p:spPr>
                  <a:xfrm flipH="1">
                    <a:off x="2285289" y="2210269"/>
                    <a:ext cx="6863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Arrow Connector 280"/>
                  <p:cNvCxnSpPr/>
                  <p:nvPr/>
                </p:nvCxnSpPr>
                <p:spPr>
                  <a:xfrm rot="5400000" flipH="1">
                    <a:off x="3087409" y="1399057"/>
                    <a:ext cx="687027" cy="1056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Arrow Connector 281"/>
                  <p:cNvCxnSpPr/>
                  <p:nvPr/>
                </p:nvCxnSpPr>
                <p:spPr>
                  <a:xfrm rot="16200000" flipH="1" flipV="1">
                    <a:off x="3092690" y="3637171"/>
                    <a:ext cx="68702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3" name="Oval 282"/>
                  <p:cNvSpPr/>
                  <p:nvPr/>
                </p:nvSpPr>
                <p:spPr>
                  <a:xfrm>
                    <a:off x="2971615" y="1747852"/>
                    <a:ext cx="992529" cy="15458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391" name="Group 318"/>
              <p:cNvGrpSpPr>
                <a:grpSpLocks/>
              </p:cNvGrpSpPr>
              <p:nvPr/>
            </p:nvGrpSpPr>
            <p:grpSpPr bwMode="auto">
              <a:xfrm>
                <a:off x="1067577" y="3206051"/>
                <a:ext cx="871332" cy="768533"/>
                <a:chOff x="1982490" y="684485"/>
                <a:chExt cx="1446600" cy="1492615"/>
              </a:xfrm>
            </p:grpSpPr>
            <p:sp>
              <p:nvSpPr>
                <p:cNvPr id="262" name="Cube 261"/>
                <p:cNvSpPr/>
                <p:nvPr/>
              </p:nvSpPr>
              <p:spPr>
                <a:xfrm>
                  <a:off x="1984553" y="956188"/>
                  <a:ext cx="1446456" cy="1222078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37" name="Group 364"/>
                <p:cNvGrpSpPr>
                  <a:grpSpLocks/>
                </p:cNvGrpSpPr>
                <p:nvPr/>
              </p:nvGrpSpPr>
              <p:grpSpPr bwMode="auto">
                <a:xfrm>
                  <a:off x="2058904" y="835596"/>
                  <a:ext cx="1188373" cy="1295245"/>
                  <a:chOff x="2288992" y="1062032"/>
                  <a:chExt cx="2359561" cy="2366519"/>
                </a:xfrm>
              </p:grpSpPr>
              <p:cxnSp>
                <p:nvCxnSpPr>
                  <p:cNvPr id="264" name="Straight Arrow Connector 263"/>
                  <p:cNvCxnSpPr>
                    <a:stCxn id="272" idx="7"/>
                  </p:cNvCxnSpPr>
                  <p:nvPr/>
                </p:nvCxnSpPr>
                <p:spPr>
                  <a:xfrm rot="5400000" flipH="1" flipV="1">
                    <a:off x="3856903" y="1879855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Arrow Connector 264"/>
                  <p:cNvCxnSpPr/>
                  <p:nvPr/>
                </p:nvCxnSpPr>
                <p:spPr>
                  <a:xfrm rot="16200000" flipV="1">
                    <a:off x="2558172" y="1879855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Arrow Connector 265"/>
                  <p:cNvCxnSpPr/>
                  <p:nvPr/>
                </p:nvCxnSpPr>
                <p:spPr>
                  <a:xfrm rot="5400000">
                    <a:off x="2558172" y="3029300"/>
                    <a:ext cx="528482" cy="601849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Arrow Connector 266"/>
                  <p:cNvCxnSpPr/>
                  <p:nvPr/>
                </p:nvCxnSpPr>
                <p:spPr>
                  <a:xfrm rot="16200000" flipH="1">
                    <a:off x="3856903" y="3082149"/>
                    <a:ext cx="528482" cy="60185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Arrow Connector 267"/>
                  <p:cNvCxnSpPr>
                    <a:stCxn id="272" idx="6"/>
                  </p:cNvCxnSpPr>
                  <p:nvPr/>
                </p:nvCxnSpPr>
                <p:spPr>
                  <a:xfrm>
                    <a:off x="3968040" y="2788538"/>
                    <a:ext cx="111923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Arrow Connector 268"/>
                  <p:cNvCxnSpPr/>
                  <p:nvPr/>
                </p:nvCxnSpPr>
                <p:spPr>
                  <a:xfrm flipH="1">
                    <a:off x="2289192" y="2762114"/>
                    <a:ext cx="686320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Arrow Connector 269"/>
                  <p:cNvCxnSpPr/>
                  <p:nvPr/>
                </p:nvCxnSpPr>
                <p:spPr>
                  <a:xfrm rot="5400000" flipH="1">
                    <a:off x="3091311" y="1950892"/>
                    <a:ext cx="687027" cy="1055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Arrow Connector 270"/>
                  <p:cNvCxnSpPr/>
                  <p:nvPr/>
                </p:nvCxnSpPr>
                <p:spPr>
                  <a:xfrm rot="16200000" flipH="1" flipV="1">
                    <a:off x="3096586" y="3634110"/>
                    <a:ext cx="68702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Oval 271"/>
                  <p:cNvSpPr/>
                  <p:nvPr/>
                </p:nvSpPr>
                <p:spPr>
                  <a:xfrm>
                    <a:off x="2975511" y="2299688"/>
                    <a:ext cx="992529" cy="99090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98392" name="Group 319"/>
              <p:cNvGrpSpPr>
                <a:grpSpLocks/>
              </p:cNvGrpSpPr>
              <p:nvPr/>
            </p:nvGrpSpPr>
            <p:grpSpPr bwMode="auto">
              <a:xfrm>
                <a:off x="837444" y="3352136"/>
                <a:ext cx="872919" cy="768533"/>
                <a:chOff x="1979945" y="684510"/>
                <a:chExt cx="1449234" cy="1492615"/>
              </a:xfrm>
            </p:grpSpPr>
            <p:sp>
              <p:nvSpPr>
                <p:cNvPr id="251" name="Cube 250"/>
                <p:cNvSpPr/>
                <p:nvPr/>
              </p:nvSpPr>
              <p:spPr>
                <a:xfrm>
                  <a:off x="1981191" y="686956"/>
                  <a:ext cx="1446454" cy="1489636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26" name="Group 353"/>
                <p:cNvGrpSpPr>
                  <a:grpSpLocks/>
                </p:cNvGrpSpPr>
                <p:nvPr/>
              </p:nvGrpSpPr>
              <p:grpSpPr bwMode="auto">
                <a:xfrm>
                  <a:off x="2056358" y="835619"/>
                  <a:ext cx="1191008" cy="1295245"/>
                  <a:chOff x="2283937" y="1062080"/>
                  <a:chExt cx="2364794" cy="2366517"/>
                </a:xfrm>
              </p:grpSpPr>
              <p:cxnSp>
                <p:nvCxnSpPr>
                  <p:cNvPr id="253" name="Straight Arrow Connector 252"/>
                  <p:cNvCxnSpPr>
                    <a:stCxn id="261" idx="7"/>
                  </p:cNvCxnSpPr>
                  <p:nvPr/>
                </p:nvCxnSpPr>
                <p:spPr>
                  <a:xfrm rot="5400000" flipH="1" flipV="1">
                    <a:off x="3850219" y="1335109"/>
                    <a:ext cx="528482" cy="60185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Arrow Connector 253"/>
                  <p:cNvCxnSpPr/>
                  <p:nvPr/>
                </p:nvCxnSpPr>
                <p:spPr>
                  <a:xfrm rot="16200000" flipV="1">
                    <a:off x="2551493" y="1335109"/>
                    <a:ext cx="528482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Arrow Connector 254"/>
                  <p:cNvCxnSpPr/>
                  <p:nvPr/>
                </p:nvCxnSpPr>
                <p:spPr>
                  <a:xfrm rot="5400000">
                    <a:off x="2551493" y="2484553"/>
                    <a:ext cx="528482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Arrow Connector 255"/>
                  <p:cNvCxnSpPr/>
                  <p:nvPr/>
                </p:nvCxnSpPr>
                <p:spPr>
                  <a:xfrm rot="16200000" flipH="1">
                    <a:off x="3850219" y="2537402"/>
                    <a:ext cx="528482" cy="60185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Arrow Connector 256"/>
                  <p:cNvCxnSpPr>
                    <a:stCxn id="261" idx="6"/>
                  </p:cNvCxnSpPr>
                  <p:nvPr/>
                </p:nvCxnSpPr>
                <p:spPr>
                  <a:xfrm>
                    <a:off x="3961356" y="2243791"/>
                    <a:ext cx="686324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Arrow Connector 257"/>
                  <p:cNvCxnSpPr/>
                  <p:nvPr/>
                </p:nvCxnSpPr>
                <p:spPr>
                  <a:xfrm flipH="1">
                    <a:off x="2282514" y="2217366"/>
                    <a:ext cx="6863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Arrow Connector 258"/>
                  <p:cNvCxnSpPr/>
                  <p:nvPr/>
                </p:nvCxnSpPr>
                <p:spPr>
                  <a:xfrm rot="5400000" flipH="1">
                    <a:off x="3089904" y="1411427"/>
                    <a:ext cx="6870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/>
                  <p:nvPr/>
                </p:nvCxnSpPr>
                <p:spPr>
                  <a:xfrm rot="16200000" flipH="1" flipV="1">
                    <a:off x="3089904" y="3089362"/>
                    <a:ext cx="687026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" name="Oval 260"/>
                  <p:cNvSpPr/>
                  <p:nvPr/>
                </p:nvSpPr>
                <p:spPr>
                  <a:xfrm>
                    <a:off x="2968831" y="1754941"/>
                    <a:ext cx="992525" cy="9909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219" name="Straight Connector 218"/>
              <p:cNvCxnSpPr>
                <a:stCxn id="240" idx="0"/>
                <a:endCxn id="295" idx="5"/>
              </p:cNvCxnSpPr>
              <p:nvPr/>
            </p:nvCxnSpPr>
            <p:spPr>
              <a:xfrm rot="16200000" flipV="1">
                <a:off x="-303403" y="2119973"/>
                <a:ext cx="1623358" cy="1133899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50" idx="7"/>
              </p:cNvCxnSpPr>
              <p:nvPr/>
            </p:nvCxnSpPr>
            <p:spPr>
              <a:xfrm rot="16200000" flipV="1">
                <a:off x="-2047416" y="643878"/>
                <a:ext cx="2103663" cy="4231304"/>
              </a:xfrm>
              <a:prstGeom prst="line">
                <a:avLst/>
              </a:prstGeom>
              <a:ln w="76200" cap="flat" cmpd="dbl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39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7" y="502919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70" y="502919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7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54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8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38" y="502919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99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322" y="502919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0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1505" y="502920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1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5251386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2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85" y="5251387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3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69" y="5251388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4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552" y="5251389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5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736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406" name="Picture 20"/>
              <p:cNvPicPr>
                <a:picLocks noChangeArrowheads="1"/>
              </p:cNvPicPr>
              <p:nvPr/>
            </p:nvPicPr>
            <p:blipFill>
              <a:blip r:embed="rId3">
                <a:alphaModFix amt="9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919" y="5251390"/>
                <a:ext cx="674013" cy="844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9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3" name="Straight Connector 232"/>
              <p:cNvCxnSpPr>
                <a:stCxn id="250" idx="3"/>
              </p:cNvCxnSpPr>
              <p:nvPr/>
            </p:nvCxnSpPr>
            <p:spPr>
              <a:xfrm rot="5400000">
                <a:off x="126568" y="4246782"/>
                <a:ext cx="1016462" cy="5477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50" idx="4"/>
              </p:cNvCxnSpPr>
              <p:nvPr/>
            </p:nvCxnSpPr>
            <p:spPr>
              <a:xfrm rot="5400000">
                <a:off x="366197" y="4380714"/>
                <a:ext cx="979229" cy="3171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250" idx="4"/>
              </p:cNvCxnSpPr>
              <p:nvPr/>
            </p:nvCxnSpPr>
            <p:spPr>
              <a:xfrm rot="5400000">
                <a:off x="507133" y="4521650"/>
                <a:ext cx="979229" cy="352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50" idx="4"/>
              </p:cNvCxnSpPr>
              <p:nvPr/>
            </p:nvCxnSpPr>
            <p:spPr>
              <a:xfrm rot="16200000" flipH="1">
                <a:off x="646468" y="4417549"/>
                <a:ext cx="979229" cy="2434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250" idx="5"/>
              </p:cNvCxnSpPr>
              <p:nvPr/>
            </p:nvCxnSpPr>
            <p:spPr>
              <a:xfrm rot="16200000" flipH="1">
                <a:off x="792814" y="4339673"/>
                <a:ext cx="1016462" cy="3619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50" idx="6"/>
              </p:cNvCxnSpPr>
              <p:nvPr/>
            </p:nvCxnSpPr>
            <p:spPr>
              <a:xfrm>
                <a:off x="1164912" y="3911891"/>
                <a:ext cx="653434" cy="11169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413" name="Group 340"/>
              <p:cNvGrpSpPr>
                <a:grpSpLocks/>
              </p:cNvGrpSpPr>
              <p:nvPr/>
            </p:nvGrpSpPr>
            <p:grpSpPr bwMode="auto">
              <a:xfrm>
                <a:off x="608899" y="3498221"/>
                <a:ext cx="872919" cy="768533"/>
                <a:chOff x="1980035" y="684535"/>
                <a:chExt cx="1449234" cy="1492615"/>
              </a:xfrm>
            </p:grpSpPr>
            <p:sp>
              <p:nvSpPr>
                <p:cNvPr id="240" name="Cube 239"/>
                <p:cNvSpPr/>
                <p:nvPr/>
              </p:nvSpPr>
              <p:spPr>
                <a:xfrm>
                  <a:off x="1977831" y="685277"/>
                  <a:ext cx="1451770" cy="1793348"/>
                </a:xfrm>
                <a:prstGeom prst="cube">
                  <a:avLst>
                    <a:gd name="adj" fmla="val 8788"/>
                  </a:avLst>
                </a:prstGeom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8415" name="Group 342"/>
                <p:cNvGrpSpPr>
                  <a:grpSpLocks/>
                </p:cNvGrpSpPr>
                <p:nvPr/>
              </p:nvGrpSpPr>
              <p:grpSpPr bwMode="auto">
                <a:xfrm>
                  <a:off x="2056448" y="835646"/>
                  <a:ext cx="1191008" cy="1295244"/>
                  <a:chOff x="2284115" y="1062127"/>
                  <a:chExt cx="2364794" cy="2366516"/>
                </a:xfrm>
              </p:grpSpPr>
              <p:cxnSp>
                <p:nvCxnSpPr>
                  <p:cNvPr id="242" name="Straight Arrow Connector 241"/>
                  <p:cNvCxnSpPr>
                    <a:stCxn id="250" idx="7"/>
                  </p:cNvCxnSpPr>
                  <p:nvPr/>
                </p:nvCxnSpPr>
                <p:spPr>
                  <a:xfrm rot="5400000" flipH="1" flipV="1">
                    <a:off x="3583258" y="1602886"/>
                    <a:ext cx="1070183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Arrow Connector 242"/>
                  <p:cNvCxnSpPr/>
                  <p:nvPr/>
                </p:nvCxnSpPr>
                <p:spPr>
                  <a:xfrm rot="16200000" flipV="1">
                    <a:off x="2062794" y="1381149"/>
                    <a:ext cx="1070183" cy="104532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Arrow Connector 243"/>
                  <p:cNvCxnSpPr/>
                  <p:nvPr/>
                </p:nvCxnSpPr>
                <p:spPr>
                  <a:xfrm rot="5400000">
                    <a:off x="2333644" y="2801446"/>
                    <a:ext cx="528484" cy="1045322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Arrow Connector 244"/>
                  <p:cNvCxnSpPr/>
                  <p:nvPr/>
                </p:nvCxnSpPr>
                <p:spPr>
                  <a:xfrm rot="16200000" flipH="1">
                    <a:off x="3847500" y="3082640"/>
                    <a:ext cx="541700" cy="60184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Arrow Connector 245"/>
                  <p:cNvCxnSpPr>
                    <a:stCxn id="250" idx="6"/>
                  </p:cNvCxnSpPr>
                  <p:nvPr/>
                </p:nvCxnSpPr>
                <p:spPr>
                  <a:xfrm>
                    <a:off x="3965246" y="2795628"/>
                    <a:ext cx="686317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Arrow Connector 246"/>
                  <p:cNvCxnSpPr/>
                  <p:nvPr/>
                </p:nvCxnSpPr>
                <p:spPr>
                  <a:xfrm flipH="1">
                    <a:off x="1842928" y="2755996"/>
                    <a:ext cx="1119231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Arrow Connector 247"/>
                  <p:cNvCxnSpPr/>
                  <p:nvPr/>
                </p:nvCxnSpPr>
                <p:spPr>
                  <a:xfrm rot="5400000" flipH="1">
                    <a:off x="3083230" y="1408363"/>
                    <a:ext cx="687029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Arrow Connector 248"/>
                  <p:cNvCxnSpPr/>
                  <p:nvPr/>
                </p:nvCxnSpPr>
                <p:spPr>
                  <a:xfrm rot="16200000" flipH="1" flipV="1">
                    <a:off x="3083230" y="3641202"/>
                    <a:ext cx="687029" cy="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Oval 249"/>
                  <p:cNvSpPr/>
                  <p:nvPr/>
                </p:nvSpPr>
                <p:spPr>
                  <a:xfrm>
                    <a:off x="2962158" y="1751877"/>
                    <a:ext cx="1003087" cy="15458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285" name="Cube 284"/>
            <p:cNvSpPr/>
            <p:nvPr/>
          </p:nvSpPr>
          <p:spPr bwMode="auto">
            <a:xfrm>
              <a:off x="3214688" y="3308350"/>
              <a:ext cx="679450" cy="552450"/>
            </a:xfrm>
            <a:prstGeom prst="cube">
              <a:avLst>
                <a:gd name="adj" fmla="val 87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287" name="Straight Arrow Connector 286"/>
            <p:cNvCxnSpPr>
              <a:stCxn id="295" idx="7"/>
            </p:cNvCxnSpPr>
            <p:nvPr/>
          </p:nvCxnSpPr>
          <p:spPr bwMode="auto">
            <a:xfrm rot="5400000" flipH="1" flipV="1">
              <a:off x="3629820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 bwMode="auto">
            <a:xfrm rot="16200000" flipV="1">
              <a:off x="3324226" y="3409950"/>
              <a:ext cx="106362" cy="141287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7"/>
            <p:cNvCxnSpPr/>
            <p:nvPr/>
          </p:nvCxnSpPr>
          <p:spPr bwMode="auto">
            <a:xfrm rot="5400000">
              <a:off x="3324226" y="3641725"/>
              <a:ext cx="106362" cy="141287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 bwMode="auto">
            <a:xfrm rot="16200000" flipH="1">
              <a:off x="3629819" y="3652044"/>
              <a:ext cx="106363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"/>
            <p:cNvCxnSpPr>
              <a:stCxn id="295" idx="6"/>
            </p:cNvCxnSpPr>
            <p:nvPr/>
          </p:nvCxnSpPr>
          <p:spPr bwMode="auto">
            <a:xfrm>
              <a:off x="3646488" y="3605213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 bwMode="auto">
            <a:xfrm flipH="1">
              <a:off x="3249613" y="3597275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 bwMode="auto">
            <a:xfrm rot="5400000" flipH="1">
              <a:off x="3452018" y="3434557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 bwMode="auto">
            <a:xfrm rot="16200000" flipH="1" flipV="1">
              <a:off x="3452018" y="3774282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 bwMode="auto">
            <a:xfrm>
              <a:off x="3411538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7" name="Cube 296"/>
            <p:cNvSpPr/>
            <p:nvPr/>
          </p:nvSpPr>
          <p:spPr bwMode="auto">
            <a:xfrm>
              <a:off x="1666875" y="3308350"/>
              <a:ext cx="679450" cy="552450"/>
            </a:xfrm>
            <a:prstGeom prst="cube">
              <a:avLst>
                <a:gd name="adj" fmla="val 8788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cxnSp>
          <p:nvCxnSpPr>
            <p:cNvPr id="299" name="Straight Arrow Connector 7"/>
            <p:cNvCxnSpPr/>
            <p:nvPr/>
          </p:nvCxnSpPr>
          <p:spPr bwMode="auto">
            <a:xfrm rot="5400000" flipH="1" flipV="1">
              <a:off x="2082007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 bwMode="auto">
            <a:xfrm rot="16200000" flipV="1">
              <a:off x="1775620" y="3409156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 bwMode="auto">
            <a:xfrm rot="5400000">
              <a:off x="1775620" y="3640931"/>
              <a:ext cx="106362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 bwMode="auto">
            <a:xfrm rot="16200000" flipH="1">
              <a:off x="2082006" y="3652044"/>
              <a:ext cx="106363" cy="142875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 bwMode="auto">
            <a:xfrm>
              <a:off x="2098675" y="3605213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 bwMode="auto">
            <a:xfrm flipH="1">
              <a:off x="1701800" y="3597275"/>
              <a:ext cx="161925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 bwMode="auto">
            <a:xfrm rot="5400000" flipH="1">
              <a:off x="1904206" y="3434557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 bwMode="auto">
            <a:xfrm rot="16200000" flipH="1" flipV="1">
              <a:off x="1904206" y="3774282"/>
              <a:ext cx="138113" cy="0"/>
            </a:xfrm>
            <a:prstGeom prst="straightConnector1">
              <a:avLst/>
            </a:prstGeom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val 5"/>
            <p:cNvSpPr/>
            <p:nvPr/>
          </p:nvSpPr>
          <p:spPr bwMode="auto">
            <a:xfrm>
              <a:off x="1863725" y="3503613"/>
              <a:ext cx="234950" cy="2016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8436" name="TextBox 318"/>
          <p:cNvSpPr txBox="1">
            <a:spLocks noChangeArrowheads="1"/>
          </p:cNvSpPr>
          <p:nvPr/>
        </p:nvSpPr>
        <p:spPr bwMode="auto">
          <a:xfrm>
            <a:off x="228600" y="4137026"/>
            <a:ext cx="4022725" cy="23796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Cost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</a:rPr>
              <a:t>200,000 servers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</a:rPr>
              <a:t>Fanout of 20 </a:t>
            </a:r>
            <a:r>
              <a:rPr lang="en-US" sz="2000">
                <a:solidFill>
                  <a:srgbClr val="1F497D"/>
                </a:solidFill>
                <a:latin typeface="Wingdings" charset="0"/>
                <a:cs typeface="Wingdings" charset="0"/>
              </a:rPr>
              <a:t></a:t>
            </a:r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 10,000 switches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$5k vendor switch = $50M</a:t>
            </a: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$1k commodity switch = $10M</a:t>
            </a:r>
          </a:p>
          <a:p>
            <a:pPr eaLnBrk="1" hangingPunct="1"/>
            <a:endParaRPr lang="en-US" sz="2000">
              <a:latin typeface="Calibri" charset="0"/>
              <a:ea typeface="Wingdings" charset="0"/>
              <a:cs typeface="Wingdings" charset="0"/>
            </a:endParaRPr>
          </a:p>
          <a:p>
            <a:pPr eaLnBrk="1" hangingPunct="1"/>
            <a:r>
              <a:rPr lang="en-US" sz="2000">
                <a:solidFill>
                  <a:srgbClr val="1F497D"/>
                </a:solidFill>
                <a:latin typeface="Calibri" charset="0"/>
                <a:ea typeface="Wingdings" charset="0"/>
                <a:cs typeface="Wingdings" charset="0"/>
              </a:rPr>
              <a:t>Savings in 10 data centers </a:t>
            </a:r>
            <a:r>
              <a:rPr lang="en-US" sz="2000">
                <a:solidFill>
                  <a:srgbClr val="333399"/>
                </a:solidFill>
                <a:latin typeface="Calibri" charset="0"/>
                <a:ea typeface="Wingdings" charset="0"/>
                <a:cs typeface="Wingdings" charset="0"/>
              </a:rPr>
              <a:t>= 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Wingdings" charset="0"/>
                <a:cs typeface="Wingdings" charset="0"/>
              </a:rPr>
              <a:t>$400M</a:t>
            </a:r>
          </a:p>
          <a:p>
            <a:pPr eaLnBrk="1" hangingPunct="1"/>
            <a:endParaRPr lang="en-US" sz="2000">
              <a:latin typeface="Calibri" charset="0"/>
              <a:ea typeface="Wingdings" charset="0"/>
              <a:cs typeface="Wingdings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953000" y="4137026"/>
            <a:ext cx="4038600" cy="2379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latin typeface="Calibri" charset="0"/>
                <a:ea typeface="+mn-ea"/>
                <a:cs typeface="+mn-cs"/>
              </a:rPr>
              <a:t>Control</a:t>
            </a:r>
            <a:endParaRPr lang="en-US" sz="2000" dirty="0">
              <a:latin typeface="Calibri" charset="0"/>
              <a:ea typeface="+mn-ea"/>
              <a:cs typeface="+mn-cs"/>
            </a:endParaRPr>
          </a:p>
          <a:p>
            <a:pPr>
              <a:defRPr/>
            </a:pPr>
            <a:endParaRPr lang="en-US" sz="2000" dirty="0">
              <a:latin typeface="Calibri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More flexible control</a:t>
            </a: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Tailor network for services</a:t>
            </a:r>
          </a:p>
          <a:p>
            <a:pPr>
              <a:defRPr/>
            </a:pPr>
            <a:r>
              <a:rPr lang="en-US" sz="2000" dirty="0">
                <a:solidFill>
                  <a:srgbClr val="1F497D"/>
                </a:solidFill>
                <a:latin typeface="Calibri" charset="0"/>
                <a:ea typeface="+mn-ea"/>
                <a:cs typeface="+mn-cs"/>
              </a:rPr>
              <a:t>Quickly improve and innovate</a:t>
            </a:r>
          </a:p>
        </p:txBody>
      </p:sp>
      <p:sp>
        <p:nvSpPr>
          <p:cNvPr id="30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Consequences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Ease of trying new ideas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Existing tools: NOX, Beacon, switches, </a:t>
            </a:r>
            <a:r>
              <a:rPr lang="en-US" dirty="0" err="1">
                <a:latin typeface="Calibri" charset="0"/>
                <a:ea typeface="ＭＳ Ｐゴシック" charset="0"/>
              </a:rPr>
              <a:t>Mininet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rapid technology transfer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GENI, Ofelia and many more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stronger foundation to build upon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Provable properties of forwarding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New languages and specification tools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1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Streaming algorithms </a:t>
            </a:r>
            <a:r>
              <a:rPr lang="en-US" dirty="0" smtClean="0">
                <a:latin typeface="Arial" charset="0"/>
                <a:cs typeface="Arial" charset="0"/>
              </a:rPr>
              <a:t>on </a:t>
            </a:r>
            <a:r>
              <a:rPr lang="en-US" dirty="0">
                <a:latin typeface="Arial" charset="0"/>
                <a:cs typeface="Arial" charset="0"/>
              </a:rPr>
              <a:t>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Matching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some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erform some actions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Wide </a:t>
            </a:r>
            <a:r>
              <a:rPr lang="en-US" dirty="0">
                <a:latin typeface="Arial" charset="0"/>
                <a:cs typeface="Arial" charset="0"/>
              </a:rPr>
              <a:t>range of functionality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Forwarding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 control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Mapping header fields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Traffic monitoring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Buffering and marking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Shaping and scheduling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Deep packet inspection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99928" y="3815120"/>
            <a:ext cx="1196975" cy="2049462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solidFill>
                  <a:schemeClr val="bg1"/>
                </a:solidFill>
                <a:latin typeface="Times New Roman" charset="0"/>
              </a:rPr>
              <a:t>Switching</a:t>
            </a:r>
          </a:p>
          <a:p>
            <a:pPr algn="ctr" eaLnBrk="0" hangingPunct="0"/>
            <a:r>
              <a:rPr lang="en-US" sz="1800" dirty="0">
                <a:solidFill>
                  <a:schemeClr val="bg1"/>
                </a:solidFill>
                <a:latin typeface="Times New Roman" charset="0"/>
              </a:rPr>
              <a:t>Fabric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15803" y="2659420"/>
            <a:ext cx="1196975" cy="914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imes New Roman" charset="0"/>
              </a:rPr>
              <a:t>Processor</a:t>
            </a:r>
            <a:endParaRPr lang="en-US" sz="24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84116" y="3573820"/>
            <a:ext cx="188912" cy="2413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7253" y="3965932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95141" y="4065945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14078" y="4654907"/>
            <a:ext cx="877888" cy="382588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91966" y="4766032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420428" y="5354995"/>
            <a:ext cx="877888" cy="382587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298316" y="5466120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 flipH="1">
            <a:off x="7893753" y="3972282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 flipH="1">
            <a:off x="7688966" y="4083407"/>
            <a:ext cx="204787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 flipH="1">
            <a:off x="7904866" y="4662845"/>
            <a:ext cx="877887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 flipH="1">
            <a:off x="7700078" y="4772382"/>
            <a:ext cx="204788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 flipH="1">
            <a:off x="7900103" y="5362932"/>
            <a:ext cx="877888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 flipH="1">
            <a:off x="7695316" y="5472470"/>
            <a:ext cx="204787" cy="160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Consequences for standards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Standards will define the interfaces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role of standards will change: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Network owners will define network behavior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Features will be adopted without standards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Programming world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Good software is adopted, not standardized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Networks becoming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programmatic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Defined by owners and operators, not vendors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Faster changing, to meet operator needs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Lower </a:t>
            </a:r>
            <a:r>
              <a:rPr lang="en-US" dirty="0" err="1">
                <a:latin typeface="Calibri" charset="0"/>
                <a:ea typeface="ＭＳ Ｐゴシック" charset="0"/>
              </a:rPr>
              <a:t>opex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capex</a:t>
            </a:r>
            <a:r>
              <a:rPr lang="en-US" dirty="0">
                <a:latin typeface="Calibri" charset="0"/>
                <a:ea typeface="ＭＳ Ｐゴシック" charset="0"/>
              </a:rPr>
              <a:t> and power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Abstractions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Will shield programmers from complexity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Make behavior more provable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Will take us places we </a:t>
            </a:r>
            <a:r>
              <a:rPr lang="en-US" dirty="0" smtClean="0">
                <a:latin typeface="Calibri" charset="0"/>
                <a:ea typeface="ＭＳ Ｐゴシック" charset="0"/>
              </a:rPr>
              <a:t>can’t </a:t>
            </a:r>
            <a:r>
              <a:rPr lang="en-US" dirty="0">
                <a:latin typeface="Calibri" charset="0"/>
                <a:ea typeface="ＭＳ Ｐゴシック" charset="0"/>
              </a:rPr>
              <a:t>yet imagine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>
                <a:latin typeface="Tw Cen MT"/>
              </a:rPr>
              <a:pPr/>
              <a:t>52</a:t>
            </a:fld>
            <a:endParaRPr lang="en-US" dirty="0">
              <a:latin typeface="Tw Cen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4 due December 13</a:t>
            </a:r>
          </a:p>
          <a:p>
            <a:r>
              <a:rPr lang="en-US" dirty="0" smtClean="0"/>
              <a:t>Internet in the News (10% of final grade)</a:t>
            </a:r>
          </a:p>
          <a:p>
            <a:pPr lvl="1"/>
            <a:r>
              <a:rPr lang="en-US" dirty="0" smtClean="0"/>
              <a:t>Due next Monday Dec. 1 on Piazza</a:t>
            </a:r>
          </a:p>
          <a:p>
            <a:pPr lvl="1"/>
            <a:r>
              <a:rPr lang="en-US" dirty="0" smtClean="0"/>
              <a:t>Reading/commenting on others’ Internet in the News part of participation mark</a:t>
            </a:r>
          </a:p>
          <a:p>
            <a:pPr lvl="1"/>
            <a:r>
              <a:rPr lang="en-US" dirty="0"/>
              <a:t>Recent news: http://</a:t>
            </a:r>
            <a:r>
              <a:rPr lang="en-US" dirty="0" err="1"/>
              <a:t>www.newsweek.com</a:t>
            </a:r>
            <a:r>
              <a:rPr lang="en-US" dirty="0"/>
              <a:t>/china-could-shut-down-us-power-grid-cyber-attack-says-nsa-chief-</a:t>
            </a:r>
            <a:r>
              <a:rPr lang="en-US" dirty="0" smtClean="0"/>
              <a:t>286119 </a:t>
            </a:r>
          </a:p>
          <a:p>
            <a:pPr lvl="1"/>
            <a:r>
              <a:rPr lang="en-US" dirty="0" smtClean="0"/>
              <a:t>Lots of topics, pick something you find interesting</a:t>
            </a:r>
          </a:p>
          <a:p>
            <a:r>
              <a:rPr lang="en-US" dirty="0" smtClean="0"/>
              <a:t>No class Wednesday! </a:t>
            </a:r>
          </a:p>
          <a:p>
            <a:r>
              <a:rPr lang="en-US" dirty="0" smtClean="0"/>
              <a:t>Next Monday </a:t>
            </a:r>
            <a:r>
              <a:rPr lang="en-US" dirty="0" smtClean="0">
                <a:sym typeface="Wingdings"/>
              </a:rPr>
              <a:t> Mobile networks!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Switch: Match on Destination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41689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MAC addresses are location independent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Assigned by the vendor of the interface card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be aggregated across hosts 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ontent Placeholder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05370"/>
              </p:ext>
            </p:extLst>
          </p:nvPr>
        </p:nvGraphicFramePr>
        <p:xfrm>
          <a:off x="5346700" y="4108130"/>
          <a:ext cx="1905000" cy="185166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33650" y="4678043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838450" y="437324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52850" y="437324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819650" y="437324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30475" y="408749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25825" y="406844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2625" y="406844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057650" y="3992243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4362450" y="467804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451100" y="362235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365500" y="360648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mac2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432300" y="360648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mac3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975100" y="4966968"/>
            <a:ext cx="67945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switch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4343400" y="534796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3517900" y="519556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62400" y="565276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08300" y="504316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86200" y="603376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mac4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832100" y="534796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mac5</a:t>
            </a:r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 flipH="1">
            <a:off x="6565900" y="5327330"/>
            <a:ext cx="457200" cy="228600"/>
          </a:xfrm>
          <a:prstGeom prst="rightArrow">
            <a:avLst>
              <a:gd name="adj1" fmla="val 50000"/>
              <a:gd name="adj2" fmla="val 79139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40"/>
          <p:cNvSpPr>
            <a:spLocks noChangeArrowheads="1"/>
          </p:cNvSpPr>
          <p:nvPr/>
        </p:nvSpPr>
        <p:spPr bwMode="auto">
          <a:xfrm rot="16200000" flipH="1">
            <a:off x="6680200" y="567023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 rot="5400000" flipH="1" flipV="1">
            <a:off x="6680200" y="490823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40"/>
          <p:cNvSpPr>
            <a:spLocks noChangeArrowheads="1"/>
          </p:cNvSpPr>
          <p:nvPr/>
        </p:nvSpPr>
        <p:spPr bwMode="auto">
          <a:xfrm rot="5400000" flipH="1" flipV="1">
            <a:off x="6680200" y="452723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 rot="5400000" flipH="1" flipV="1">
            <a:off x="6680200" y="4146230"/>
            <a:ext cx="304800" cy="228600"/>
          </a:xfrm>
          <a:prstGeom prst="rightArrow">
            <a:avLst>
              <a:gd name="adj1" fmla="val 50000"/>
              <a:gd name="adj2" fmla="val 79136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Router: Match on IP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34356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IP addresses grouped into common subnets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Allocated by ICANN, regional registries, ISPs, and within individual organizations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Variable-length prefix identified by a mask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length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96950" y="4595459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017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161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2829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3775" y="400490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891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59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25538" y="4609746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20950" y="3909659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645150" y="4595459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9499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8643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9311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41975" y="400490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373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041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7069138" y="4595459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9150" y="3909659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25209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497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825750" y="45954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1785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483350" y="45954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130550" y="5052659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959350" y="5052659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408363" y="5052659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235575" y="5052659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651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6795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590800" y="3584221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133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261100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239000" y="3584221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512888" y="5600346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525588" y="5984521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3228975" y="6006746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 flipH="1">
            <a:off x="3227388" y="5660671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1538288" y="5544784"/>
            <a:ext cx="2573337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3074988" y="5544784"/>
            <a:ext cx="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 flipV="1">
            <a:off x="1538288" y="5967059"/>
            <a:ext cx="2573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1692275" y="6427434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forwarding table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105400" y="5747984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Prefixes may be nested.  Routers identify the </a:t>
            </a:r>
            <a:r>
              <a:rPr lang="en-US" i="1"/>
              <a:t>longest matching </a:t>
            </a:r>
            <a:r>
              <a:rPr lang="en-US"/>
              <a:t>prefix.</a:t>
            </a:r>
          </a:p>
        </p:txBody>
      </p:sp>
    </p:spTree>
    <p:extLst>
      <p:ext uri="{BB962C8B-B14F-4D97-AF65-F5344CB8AC3E}">
        <p14:creationId xmlns:p14="http://schemas.microsoft.com/office/powerpoint/2010/main" val="174208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vs.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013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Forwarding</a:t>
            </a:r>
            <a:r>
              <a:rPr lang="en-US" sz="3600" dirty="0">
                <a:latin typeface="Arial" charset="0"/>
                <a:cs typeface="Arial" charset="0"/>
              </a:rPr>
              <a:t>: data plane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Directing a data packet to an outgoing link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Individual router </a:t>
            </a:r>
            <a:r>
              <a:rPr lang="en-US" sz="3200" i="1" dirty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 forwarding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table</a:t>
            </a:r>
          </a:p>
          <a:p>
            <a:r>
              <a:rPr lang="en-US" sz="3600" dirty="0">
                <a:solidFill>
                  <a:srgbClr val="0000FF"/>
                </a:solidFill>
                <a:latin typeface="Arial" charset="0"/>
                <a:cs typeface="Arial" charset="0"/>
              </a:rPr>
              <a:t>Routing</a:t>
            </a:r>
            <a:r>
              <a:rPr lang="en-US" sz="3600" dirty="0">
                <a:latin typeface="Arial" charset="0"/>
                <a:cs typeface="Arial" charset="0"/>
              </a:rPr>
              <a:t>: control plane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Computing paths the packets will follow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Routers talking amongst themselves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Individual router </a:t>
            </a:r>
            <a:r>
              <a:rPr lang="en-US" sz="3200" b="1" i="1" dirty="0">
                <a:latin typeface="Arial" charset="0"/>
                <a:ea typeface="Arial" charset="0"/>
                <a:cs typeface="Arial" charset="0"/>
              </a:rPr>
              <a:t>creating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 forwarding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table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28975" y="6051371"/>
            <a:ext cx="590550" cy="430212"/>
            <a:chOff x="3120" y="2880"/>
            <a:chExt cx="144" cy="9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3" name="Freeform 1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5" name="Freeform 2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422400" y="6051371"/>
            <a:ext cx="590550" cy="430212"/>
            <a:chOff x="3120" y="2880"/>
            <a:chExt cx="144" cy="9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9" name="Group 36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49" name="Freeform 3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3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4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45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41" name="Freeform 4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5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5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1951038" y="6297433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5051425" y="6051371"/>
            <a:ext cx="590550" cy="430212"/>
            <a:chOff x="3120" y="2880"/>
            <a:chExt cx="144" cy="96"/>
          </a:xfrm>
        </p:grpSpPr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66" name="Group 63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6" name="Freeform 6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6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6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6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6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7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7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72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7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7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7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7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7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8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83"/>
          <p:cNvSpPr>
            <a:spLocks noChangeShapeType="1"/>
          </p:cNvSpPr>
          <p:nvPr/>
        </p:nvSpPr>
        <p:spPr bwMode="auto">
          <a:xfrm flipV="1">
            <a:off x="3790950" y="6299021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6861175" y="6051371"/>
            <a:ext cx="590550" cy="430212"/>
            <a:chOff x="3120" y="2880"/>
            <a:chExt cx="144" cy="9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" name="Group 8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93" name="Group 9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03" name="Freeform 9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9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38 h 148"/>
                    <a:gd name="T2" fmla="*/ 27 w 479"/>
                    <a:gd name="T3" fmla="*/ 49 h 148"/>
                    <a:gd name="T4" fmla="*/ 91 w 479"/>
                    <a:gd name="T5" fmla="*/ 17 h 148"/>
                    <a:gd name="T6" fmla="*/ 120 w 479"/>
                    <a:gd name="T7" fmla="*/ 27 h 148"/>
                    <a:gd name="T8" fmla="*/ 104 w 479"/>
                    <a:gd name="T9" fmla="*/ 0 h 148"/>
                    <a:gd name="T10" fmla="*/ 29 w 479"/>
                    <a:gd name="T11" fmla="*/ 0 h 148"/>
                    <a:gd name="T12" fmla="*/ 60 w 479"/>
                    <a:gd name="T13" fmla="*/ 8 h 148"/>
                    <a:gd name="T14" fmla="*/ 0 w 479"/>
                    <a:gd name="T15" fmla="*/ 38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9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9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120 w 480"/>
                    <a:gd name="T1" fmla="*/ 11 h 158"/>
                    <a:gd name="T2" fmla="*/ 93 w 480"/>
                    <a:gd name="T3" fmla="*/ 0 h 158"/>
                    <a:gd name="T4" fmla="*/ 31 w 480"/>
                    <a:gd name="T5" fmla="*/ 33 h 158"/>
                    <a:gd name="T6" fmla="*/ 0 w 480"/>
                    <a:gd name="T7" fmla="*/ 22 h 158"/>
                    <a:gd name="T8" fmla="*/ 16 w 480"/>
                    <a:gd name="T9" fmla="*/ 52 h 158"/>
                    <a:gd name="T10" fmla="*/ 93 w 480"/>
                    <a:gd name="T11" fmla="*/ 52 h 158"/>
                    <a:gd name="T12" fmla="*/ 60 w 480"/>
                    <a:gd name="T13" fmla="*/ 41 h 158"/>
                    <a:gd name="T14" fmla="*/ 120 w 480"/>
                    <a:gd name="T15" fmla="*/ 11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9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9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11 h 149"/>
                    <a:gd name="T2" fmla="*/ 27 w 479"/>
                    <a:gd name="T3" fmla="*/ 0 h 149"/>
                    <a:gd name="T4" fmla="*/ 91 w 479"/>
                    <a:gd name="T5" fmla="*/ 31 h 149"/>
                    <a:gd name="T6" fmla="*/ 120 w 479"/>
                    <a:gd name="T7" fmla="*/ 22 h 149"/>
                    <a:gd name="T8" fmla="*/ 105 w 479"/>
                    <a:gd name="T9" fmla="*/ 50 h 149"/>
                    <a:gd name="T10" fmla="*/ 29 w 479"/>
                    <a:gd name="T11" fmla="*/ 50 h 149"/>
                    <a:gd name="T12" fmla="*/ 60 w 479"/>
                    <a:gd name="T13" fmla="*/ 42 h 149"/>
                    <a:gd name="T14" fmla="*/ 0 w 479"/>
                    <a:gd name="T15" fmla="*/ 11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9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9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119 w 478"/>
                    <a:gd name="T1" fmla="*/ 39 h 148"/>
                    <a:gd name="T2" fmla="*/ 93 w 478"/>
                    <a:gd name="T3" fmla="*/ 50 h 148"/>
                    <a:gd name="T4" fmla="*/ 31 w 478"/>
                    <a:gd name="T5" fmla="*/ 17 h 148"/>
                    <a:gd name="T6" fmla="*/ 0 w 478"/>
                    <a:gd name="T7" fmla="*/ 28 h 148"/>
                    <a:gd name="T8" fmla="*/ 15 w 478"/>
                    <a:gd name="T9" fmla="*/ 0 h 148"/>
                    <a:gd name="T10" fmla="*/ 93 w 478"/>
                    <a:gd name="T11" fmla="*/ 0 h 148"/>
                    <a:gd name="T12" fmla="*/ 59 w 478"/>
                    <a:gd name="T13" fmla="*/ 8 h 148"/>
                    <a:gd name="T14" fmla="*/ 119 w 478"/>
                    <a:gd name="T15" fmla="*/ 3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95" name="Freeform 10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0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38 h 149"/>
                    <a:gd name="T2" fmla="*/ 27 w 479"/>
                    <a:gd name="T3" fmla="*/ 49 h 149"/>
                    <a:gd name="T4" fmla="*/ 91 w 479"/>
                    <a:gd name="T5" fmla="*/ 16 h 149"/>
                    <a:gd name="T6" fmla="*/ 120 w 479"/>
                    <a:gd name="T7" fmla="*/ 27 h 149"/>
                    <a:gd name="T8" fmla="*/ 104 w 479"/>
                    <a:gd name="T9" fmla="*/ 0 h 149"/>
                    <a:gd name="T10" fmla="*/ 29 w 479"/>
                    <a:gd name="T11" fmla="*/ 0 h 149"/>
                    <a:gd name="T12" fmla="*/ 60 w 479"/>
                    <a:gd name="T13" fmla="*/ 8 h 149"/>
                    <a:gd name="T14" fmla="*/ 0 w 479"/>
                    <a:gd name="T15" fmla="*/ 38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0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120 w 480"/>
                    <a:gd name="T1" fmla="*/ 11 h 156"/>
                    <a:gd name="T2" fmla="*/ 93 w 480"/>
                    <a:gd name="T3" fmla="*/ 0 h 156"/>
                    <a:gd name="T4" fmla="*/ 31 w 480"/>
                    <a:gd name="T5" fmla="*/ 33 h 156"/>
                    <a:gd name="T6" fmla="*/ 0 w 480"/>
                    <a:gd name="T7" fmla="*/ 22 h 156"/>
                    <a:gd name="T8" fmla="*/ 16 w 480"/>
                    <a:gd name="T9" fmla="*/ 52 h 156"/>
                    <a:gd name="T10" fmla="*/ 93 w 480"/>
                    <a:gd name="T11" fmla="*/ 52 h 156"/>
                    <a:gd name="T12" fmla="*/ 60 w 480"/>
                    <a:gd name="T13" fmla="*/ 41 h 156"/>
                    <a:gd name="T14" fmla="*/ 120 w 480"/>
                    <a:gd name="T15" fmla="*/ 11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0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0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11 h 148"/>
                    <a:gd name="T2" fmla="*/ 27 w 479"/>
                    <a:gd name="T3" fmla="*/ 0 h 148"/>
                    <a:gd name="T4" fmla="*/ 91 w 479"/>
                    <a:gd name="T5" fmla="*/ 30 h 148"/>
                    <a:gd name="T6" fmla="*/ 120 w 479"/>
                    <a:gd name="T7" fmla="*/ 22 h 148"/>
                    <a:gd name="T8" fmla="*/ 104 w 479"/>
                    <a:gd name="T9" fmla="*/ 49 h 148"/>
                    <a:gd name="T10" fmla="*/ 29 w 479"/>
                    <a:gd name="T11" fmla="*/ 49 h 148"/>
                    <a:gd name="T12" fmla="*/ 60 w 479"/>
                    <a:gd name="T13" fmla="*/ 41 h 148"/>
                    <a:gd name="T14" fmla="*/ 0 w 479"/>
                    <a:gd name="T15" fmla="*/ 11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0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0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120 w 478"/>
                    <a:gd name="T1" fmla="*/ 39 h 149"/>
                    <a:gd name="T2" fmla="*/ 93 w 478"/>
                    <a:gd name="T3" fmla="*/ 50 h 149"/>
                    <a:gd name="T4" fmla="*/ 31 w 478"/>
                    <a:gd name="T5" fmla="*/ 17 h 149"/>
                    <a:gd name="T6" fmla="*/ 0 w 478"/>
                    <a:gd name="T7" fmla="*/ 28 h 149"/>
                    <a:gd name="T8" fmla="*/ 15 w 478"/>
                    <a:gd name="T9" fmla="*/ 0 h 149"/>
                    <a:gd name="T10" fmla="*/ 93 w 478"/>
                    <a:gd name="T11" fmla="*/ 0 h 149"/>
                    <a:gd name="T12" fmla="*/ 60 w 478"/>
                    <a:gd name="T13" fmla="*/ 8 h 149"/>
                    <a:gd name="T14" fmla="*/ 120 w 478"/>
                    <a:gd name="T15" fmla="*/ 3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1" name="Line 10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0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Line 110"/>
          <p:cNvSpPr>
            <a:spLocks noChangeShapeType="1"/>
          </p:cNvSpPr>
          <p:nvPr/>
        </p:nvSpPr>
        <p:spPr bwMode="auto">
          <a:xfrm flipV="1">
            <a:off x="5640388" y="6299021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Shortest-Path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5"/>
            <a:ext cx="8229600" cy="2308578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Compute: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path costs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to all nodes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From a </a:t>
            </a:r>
            <a:r>
              <a:rPr lang="en-US" dirty="0" smtClean="0">
                <a:latin typeface="Calibri" charset="0"/>
                <a:ea typeface="ＭＳ Ｐゴシック" charset="0"/>
              </a:rPr>
              <a:t>source </a:t>
            </a:r>
            <a:r>
              <a:rPr lang="en-US" dirty="0">
                <a:latin typeface="Calibri" charset="0"/>
                <a:ea typeface="ＭＳ Ｐゴシック" charset="0"/>
              </a:rPr>
              <a:t>u to all other nodes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Cost of the path through each </a:t>
            </a:r>
            <a:r>
              <a:rPr lang="en-US" dirty="0" smtClean="0">
                <a:latin typeface="Calibri" charset="0"/>
                <a:ea typeface="ＭＳ Ｐゴシック" charset="0"/>
              </a:rPr>
              <a:t>link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Next hop along </a:t>
            </a:r>
            <a:r>
              <a:rPr lang="en-US" dirty="0" smtClean="0">
                <a:latin typeface="Calibri" charset="0"/>
                <a:ea typeface="ＭＳ Ｐゴシック" charset="0"/>
              </a:rPr>
              <a:t>least</a:t>
            </a:r>
            <a:r>
              <a:rPr lang="en-US" dirty="0">
                <a:latin typeface="Calibri" charset="0"/>
                <a:ea typeface="ＭＳ Ｐゴシック" charset="0"/>
              </a:rPr>
              <a:t>-cost path to 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494098" y="4868861"/>
            <a:ext cx="287337" cy="2524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356110" y="5540373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451360" y="4281486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218123" y="4952998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80135" y="5540373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080135" y="4281486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313373" y="6045198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5037398" y="4868861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781435" y="4448173"/>
            <a:ext cx="669925" cy="504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732223" y="5092698"/>
            <a:ext cx="623887" cy="5318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691073" y="4462461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2633923" y="5700711"/>
            <a:ext cx="679450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2627573" y="5162548"/>
            <a:ext cx="638175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457835" y="5176836"/>
            <a:ext cx="65405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3553085" y="5751511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505460" y="4994273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706948" y="4392611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362710" y="4471986"/>
            <a:ext cx="766763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824298" y="422751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181610" y="3878261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937010" y="490061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2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941898" y="439896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638685" y="4970461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916623" y="456406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618298" y="415766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1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2591060" y="5783261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4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440373" y="520541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5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37248" y="581024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3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090873" y="474027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3170498" y="620077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1367098" y="5337173"/>
            <a:ext cx="1727200" cy="1228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1903673" y="598963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</a:rPr>
              <a:t>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506985" y="2836515"/>
            <a:ext cx="2330450" cy="4032250"/>
            <a:chOff x="6506985" y="2836515"/>
            <a:chExt cx="2330450" cy="4032250"/>
          </a:xfrm>
        </p:grpSpPr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7264223" y="3017490"/>
              <a:ext cx="38100" cy="385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V="1">
              <a:off x="6506985" y="3320702"/>
              <a:ext cx="23304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" name="Group 70"/>
            <p:cNvGrpSpPr>
              <a:grpSpLocks/>
            </p:cNvGrpSpPr>
            <p:nvPr/>
          </p:nvGrpSpPr>
          <p:grpSpPr bwMode="auto">
            <a:xfrm>
              <a:off x="6529210" y="3374678"/>
              <a:ext cx="1920875" cy="519112"/>
              <a:chOff x="3990" y="1726"/>
              <a:chExt cx="1210" cy="327"/>
            </a:xfrm>
          </p:grpSpPr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3990" y="1726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v</a:t>
                </a:r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4633" y="1726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506985" y="3862040"/>
              <a:ext cx="1989138" cy="519113"/>
              <a:chOff x="3976" y="2022"/>
              <a:chExt cx="1253" cy="327"/>
            </a:xfrm>
          </p:grpSpPr>
          <p:sp>
            <p:nvSpPr>
              <p:cNvPr id="44" name="Text Box 48"/>
              <p:cNvSpPr txBox="1">
                <a:spLocks noChangeArrowheads="1"/>
              </p:cNvSpPr>
              <p:nvPr/>
            </p:nvSpPr>
            <p:spPr bwMode="auto">
              <a:xfrm>
                <a:off x="3976" y="2022"/>
                <a:ext cx="2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w</a:t>
                </a:r>
              </a:p>
            </p:txBody>
          </p:sp>
          <p:sp>
            <p:nvSpPr>
              <p:cNvPr id="45" name="Text Box 53"/>
              <p:cNvSpPr txBox="1">
                <a:spLocks noChangeArrowheads="1"/>
              </p:cNvSpPr>
              <p:nvPr/>
            </p:nvSpPr>
            <p:spPr bwMode="auto">
              <a:xfrm>
                <a:off x="4618" y="2022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latin typeface="Comic Sans MS" charset="0"/>
                  </a:rPr>
                  <a:t>(</a:t>
                </a:r>
                <a:r>
                  <a:rPr lang="en-US" sz="2800" b="0" dirty="0" err="1">
                    <a:latin typeface="Comic Sans MS" charset="0"/>
                  </a:rPr>
                  <a:t>u,w</a:t>
                </a:r>
                <a:r>
                  <a:rPr lang="en-US" sz="2800" b="0" dirty="0">
                    <a:latin typeface="Comic Sans MS" charset="0"/>
                  </a:rPr>
                  <a:t>)</a:t>
                </a:r>
              </a:p>
            </p:txBody>
          </p:sp>
        </p:grpSp>
        <p:grpSp>
          <p:nvGrpSpPr>
            <p:cNvPr id="46" name="Group 68"/>
            <p:cNvGrpSpPr>
              <a:grpSpLocks/>
            </p:cNvGrpSpPr>
            <p:nvPr/>
          </p:nvGrpSpPr>
          <p:grpSpPr bwMode="auto">
            <a:xfrm>
              <a:off x="6518098" y="4349403"/>
              <a:ext cx="1978025" cy="520700"/>
              <a:chOff x="3983" y="2317"/>
              <a:chExt cx="1246" cy="328"/>
            </a:xfrm>
          </p:grpSpPr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3983" y="2317"/>
                <a:ext cx="24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x</a:t>
                </a:r>
              </a:p>
            </p:txBody>
          </p:sp>
          <p:sp>
            <p:nvSpPr>
              <p:cNvPr id="48" name="Text Box 54"/>
              <p:cNvSpPr txBox="1">
                <a:spLocks noChangeArrowheads="1"/>
              </p:cNvSpPr>
              <p:nvPr/>
            </p:nvSpPr>
            <p:spPr bwMode="auto">
              <a:xfrm>
                <a:off x="4618" y="2318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(u,w)</a:t>
                </a:r>
              </a:p>
            </p:txBody>
          </p:sp>
        </p:grpSp>
        <p:grpSp>
          <p:nvGrpSpPr>
            <p:cNvPr id="49" name="Group 67"/>
            <p:cNvGrpSpPr>
              <a:grpSpLocks/>
            </p:cNvGrpSpPr>
            <p:nvPr/>
          </p:nvGrpSpPr>
          <p:grpSpPr bwMode="auto">
            <a:xfrm>
              <a:off x="6526035" y="4838353"/>
              <a:ext cx="1922463" cy="519112"/>
              <a:chOff x="3988" y="2613"/>
              <a:chExt cx="1211" cy="327"/>
            </a:xfrm>
          </p:grpSpPr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3988" y="2613"/>
                <a:ext cx="23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y</a:t>
                </a:r>
              </a:p>
            </p:txBody>
          </p:sp>
          <p:sp>
            <p:nvSpPr>
              <p:cNvPr id="51" name="Text Box 55"/>
              <p:cNvSpPr txBox="1">
                <a:spLocks noChangeArrowheads="1"/>
              </p:cNvSpPr>
              <p:nvPr/>
            </p:nvSpPr>
            <p:spPr bwMode="auto">
              <a:xfrm>
                <a:off x="4632" y="2613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grpSp>
          <p:nvGrpSpPr>
            <p:cNvPr id="52" name="Group 66"/>
            <p:cNvGrpSpPr>
              <a:grpSpLocks/>
            </p:cNvGrpSpPr>
            <p:nvPr/>
          </p:nvGrpSpPr>
          <p:grpSpPr bwMode="auto">
            <a:xfrm>
              <a:off x="6524448" y="5325715"/>
              <a:ext cx="1924050" cy="520700"/>
              <a:chOff x="3987" y="2908"/>
              <a:chExt cx="1212" cy="328"/>
            </a:xfrm>
          </p:grpSpPr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3987" y="2908"/>
                <a:ext cx="2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z</a:t>
                </a:r>
              </a:p>
            </p:txBody>
          </p:sp>
          <p:sp>
            <p:nvSpPr>
              <p:cNvPr id="54" name="Text Box 56"/>
              <p:cNvSpPr txBox="1">
                <a:spLocks noChangeArrowheads="1"/>
              </p:cNvSpPr>
              <p:nvPr/>
            </p:nvSpPr>
            <p:spPr bwMode="auto">
              <a:xfrm>
                <a:off x="4632" y="2909"/>
                <a:ext cx="56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(u,v)</a:t>
                </a:r>
              </a:p>
            </p:txBody>
          </p:sp>
        </p:grp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7594423" y="2836515"/>
              <a:ext cx="7588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latin typeface="Comic Sans MS" charset="0"/>
                </a:rPr>
                <a:t>link</a:t>
              </a:r>
            </a:p>
          </p:txBody>
        </p: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6530798" y="5814665"/>
              <a:ext cx="1965325" cy="519113"/>
              <a:chOff x="3991" y="3204"/>
              <a:chExt cx="1238" cy="327"/>
            </a:xfrm>
          </p:grpSpPr>
          <p:sp>
            <p:nvSpPr>
              <p:cNvPr id="57" name="Text Box 59"/>
              <p:cNvSpPr txBox="1">
                <a:spLocks noChangeArrowheads="1"/>
              </p:cNvSpPr>
              <p:nvPr/>
            </p:nvSpPr>
            <p:spPr bwMode="auto">
              <a:xfrm>
                <a:off x="3991" y="3204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rgbClr val="FF0000"/>
                    </a:solidFill>
                    <a:latin typeface="Comic Sans MS" charset="0"/>
                  </a:rPr>
                  <a:t>s</a:t>
                </a: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4618" y="3204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 dirty="0">
                    <a:solidFill>
                      <a:srgbClr val="FF0000"/>
                    </a:solidFill>
                    <a:latin typeface="Comic Sans MS" charset="0"/>
                  </a:rPr>
                  <a:t>(</a:t>
                </a:r>
                <a:r>
                  <a:rPr lang="en-US" sz="2800" b="0" dirty="0" err="1">
                    <a:solidFill>
                      <a:srgbClr val="FF0000"/>
                    </a:solidFill>
                    <a:latin typeface="Comic Sans MS" charset="0"/>
                  </a:rPr>
                  <a:t>u,w</a:t>
                </a:r>
                <a:r>
                  <a:rPr lang="en-US" sz="2800" b="0" dirty="0">
                    <a:solidFill>
                      <a:srgbClr val="FF0000"/>
                    </a:solidFill>
                    <a:latin typeface="Comic Sans MS" charset="0"/>
                  </a:rPr>
                  <a:t>)</a:t>
                </a:r>
              </a:p>
            </p:txBody>
          </p:sp>
        </p:grpSp>
        <p:grpSp>
          <p:nvGrpSpPr>
            <p:cNvPr id="59" name="Group 64"/>
            <p:cNvGrpSpPr>
              <a:grpSpLocks/>
            </p:cNvGrpSpPr>
            <p:nvPr/>
          </p:nvGrpSpPr>
          <p:grpSpPr bwMode="auto">
            <a:xfrm>
              <a:off x="6532385" y="6300440"/>
              <a:ext cx="1963738" cy="530225"/>
              <a:chOff x="3992" y="3544"/>
              <a:chExt cx="1237" cy="334"/>
            </a:xfrm>
          </p:grpSpPr>
          <p:sp>
            <p:nvSpPr>
              <p:cNvPr id="60" name="Text Box 61"/>
              <p:cNvSpPr txBox="1">
                <a:spLocks noChangeArrowheads="1"/>
              </p:cNvSpPr>
              <p:nvPr/>
            </p:nvSpPr>
            <p:spPr bwMode="auto">
              <a:xfrm>
                <a:off x="3992" y="3551"/>
                <a:ext cx="2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t</a:t>
                </a:r>
              </a:p>
            </p:txBody>
          </p:sp>
          <p:sp>
            <p:nvSpPr>
              <p:cNvPr id="61" name="Text Box 62"/>
              <p:cNvSpPr txBox="1">
                <a:spLocks noChangeArrowheads="1"/>
              </p:cNvSpPr>
              <p:nvPr/>
            </p:nvSpPr>
            <p:spPr bwMode="auto">
              <a:xfrm>
                <a:off x="4618" y="3544"/>
                <a:ext cx="6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800" b="0">
                    <a:latin typeface="Comic Sans MS" charset="0"/>
                  </a:rPr>
                  <a:t>(u,w)</a:t>
                </a:r>
              </a:p>
            </p:txBody>
          </p:sp>
        </p:grpSp>
      </p:grp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2409027" y="3862387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2330357" y="5128865"/>
            <a:ext cx="38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4080135" y="3831166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3313373" y="462438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4325752" y="5302955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5324735" y="4682066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4770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2274</Words>
  <Application>Microsoft Macintosh PowerPoint</Application>
  <PresentationFormat>On-screen Show (4:3)</PresentationFormat>
  <Paragraphs>752</Paragraphs>
  <Slides>52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Median</vt:lpstr>
      <vt:lpstr>1_Median</vt:lpstr>
      <vt:lpstr>CSE390 – Advanced Computer Networks</vt:lpstr>
      <vt:lpstr>Data, Control, and Management Planes</vt:lpstr>
      <vt:lpstr>Timescales</vt:lpstr>
      <vt:lpstr>Data and Control Planes</vt:lpstr>
      <vt:lpstr>Data Plane</vt:lpstr>
      <vt:lpstr>Switch: Match on Destination MAC</vt:lpstr>
      <vt:lpstr>Router: Match on IP Prefix</vt:lpstr>
      <vt:lpstr>Forwarding vs. Routing</vt:lpstr>
      <vt:lpstr>Example: Shortest-Path Routing</vt:lpstr>
      <vt:lpstr>Distributed Control Plane</vt:lpstr>
      <vt:lpstr>Distributed Control Plane</vt:lpstr>
      <vt:lpstr>Traffic Engineering Problem</vt:lpstr>
      <vt:lpstr>Traffic Engineering: Optimization</vt:lpstr>
      <vt:lpstr>Transient Routing Disruptions</vt:lpstr>
      <vt:lpstr>Management Plane Challenges</vt:lpstr>
      <vt:lpstr>Software Defined Networking (high level view)</vt:lpstr>
      <vt:lpstr>Control/Data Separation</vt:lpstr>
      <vt:lpstr>(Logically) Centralized Controller</vt:lpstr>
      <vt:lpstr>Protocols  Applications</vt:lpstr>
      <vt:lpstr>Outline</vt:lpstr>
      <vt:lpstr>PowerPoint Presentation</vt:lpstr>
      <vt:lpstr>PowerPoint Presentation</vt:lpstr>
      <vt:lpstr>PowerPoint Presentation</vt:lpstr>
      <vt:lpstr>The network is changing</vt:lpstr>
      <vt:lpstr>Software Defined Network (SDN)</vt:lpstr>
      <vt:lpstr>Network OS</vt:lpstr>
      <vt:lpstr>Software Defined Network (SDN)</vt:lpstr>
      <vt:lpstr>Control Program</vt:lpstr>
      <vt:lpstr>Forwarding Abstraction</vt:lpstr>
      <vt:lpstr>OpenFlow Basics</vt:lpstr>
      <vt:lpstr>OpenFlow Basics</vt:lpstr>
      <vt:lpstr>Plumbing Primitives</vt:lpstr>
      <vt:lpstr>General Forwarding Abstraction</vt:lpstr>
      <vt:lpstr>Example 1: OSPF and Dijkstra</vt:lpstr>
      <vt:lpstr>Example</vt:lpstr>
      <vt:lpstr>Outline</vt:lpstr>
      <vt:lpstr>Great talk by Scott Shenker http://www.youtube.com/watch?v=WVs7Pc99S7w</vt:lpstr>
      <vt:lpstr>Networking</vt:lpstr>
      <vt:lpstr>By comparison: Programming</vt:lpstr>
      <vt:lpstr>Programming Analogy</vt:lpstr>
      <vt:lpstr>Specification Abstraction</vt:lpstr>
      <vt:lpstr>Software Defined Network (SDN)</vt:lpstr>
      <vt:lpstr>Outline</vt:lpstr>
      <vt:lpstr>SDN in development</vt:lpstr>
      <vt:lpstr>Open Networking Foundation (ONF)</vt:lpstr>
      <vt:lpstr>Cellular industry</vt:lpstr>
      <vt:lpstr>Telco Operators </vt:lpstr>
      <vt:lpstr>Example: New Data Center</vt:lpstr>
      <vt:lpstr>Consequences for research</vt:lpstr>
      <vt:lpstr>Consequences for standards</vt:lpstr>
      <vt:lpstr>Summary</vt:lpstr>
      <vt:lpstr>Administravia …</vt:lpstr>
    </vt:vector>
  </TitlesOfParts>
  <Company>SUNY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Phillipa Gill</cp:lastModifiedBy>
  <cp:revision>14</cp:revision>
  <dcterms:created xsi:type="dcterms:W3CDTF">2014-11-17T16:39:39Z</dcterms:created>
  <dcterms:modified xsi:type="dcterms:W3CDTF">2014-11-24T14:45:41Z</dcterms:modified>
</cp:coreProperties>
</file>