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0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1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12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57"/>
  </p:notesMasterIdLst>
  <p:handoutMasterIdLst>
    <p:handoutMasterId r:id="rId58"/>
  </p:handoutMasterIdLst>
  <p:sldIdLst>
    <p:sldId id="388" r:id="rId2"/>
    <p:sldId id="675" r:id="rId3"/>
    <p:sldId id="676" r:id="rId4"/>
    <p:sldId id="721" r:id="rId5"/>
    <p:sldId id="723" r:id="rId6"/>
    <p:sldId id="702" r:id="rId7"/>
    <p:sldId id="703" r:id="rId8"/>
    <p:sldId id="704" r:id="rId9"/>
    <p:sldId id="677" r:id="rId10"/>
    <p:sldId id="678" r:id="rId11"/>
    <p:sldId id="688" r:id="rId12"/>
    <p:sldId id="689" r:id="rId13"/>
    <p:sldId id="690" r:id="rId14"/>
    <p:sldId id="692" r:id="rId15"/>
    <p:sldId id="691" r:id="rId16"/>
    <p:sldId id="693" r:id="rId17"/>
    <p:sldId id="698" r:id="rId18"/>
    <p:sldId id="699" r:id="rId19"/>
    <p:sldId id="700" r:id="rId20"/>
    <p:sldId id="701" r:id="rId21"/>
    <p:sldId id="722" r:id="rId22"/>
    <p:sldId id="697" r:id="rId23"/>
    <p:sldId id="730" r:id="rId24"/>
    <p:sldId id="724" r:id="rId25"/>
    <p:sldId id="725" r:id="rId26"/>
    <p:sldId id="726" r:id="rId27"/>
    <p:sldId id="727" r:id="rId28"/>
    <p:sldId id="728" r:id="rId29"/>
    <p:sldId id="729" r:id="rId30"/>
    <p:sldId id="710" r:id="rId31"/>
    <p:sldId id="679" r:id="rId32"/>
    <p:sldId id="680" r:id="rId33"/>
    <p:sldId id="673" r:id="rId34"/>
    <p:sldId id="681" r:id="rId35"/>
    <p:sldId id="682" r:id="rId36"/>
    <p:sldId id="711" r:id="rId37"/>
    <p:sldId id="712" r:id="rId38"/>
    <p:sldId id="694" r:id="rId39"/>
    <p:sldId id="731" r:id="rId40"/>
    <p:sldId id="713" r:id="rId41"/>
    <p:sldId id="718" r:id="rId42"/>
    <p:sldId id="705" r:id="rId43"/>
    <p:sldId id="714" r:id="rId44"/>
    <p:sldId id="715" r:id="rId45"/>
    <p:sldId id="716" r:id="rId46"/>
    <p:sldId id="717" r:id="rId47"/>
    <p:sldId id="732" r:id="rId48"/>
    <p:sldId id="734" r:id="rId49"/>
    <p:sldId id="735" r:id="rId50"/>
    <p:sldId id="736" r:id="rId51"/>
    <p:sldId id="733" r:id="rId52"/>
    <p:sldId id="706" r:id="rId53"/>
    <p:sldId id="707" r:id="rId54"/>
    <p:sldId id="708" r:id="rId55"/>
    <p:sldId id="674" r:id="rId5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675"/>
            <p14:sldId id="676"/>
            <p14:sldId id="721"/>
            <p14:sldId id="723"/>
            <p14:sldId id="702"/>
            <p14:sldId id="703"/>
            <p14:sldId id="704"/>
            <p14:sldId id="677"/>
            <p14:sldId id="678"/>
            <p14:sldId id="688"/>
            <p14:sldId id="689"/>
            <p14:sldId id="690"/>
            <p14:sldId id="692"/>
            <p14:sldId id="691"/>
            <p14:sldId id="693"/>
            <p14:sldId id="698"/>
            <p14:sldId id="699"/>
            <p14:sldId id="700"/>
            <p14:sldId id="701"/>
            <p14:sldId id="722"/>
            <p14:sldId id="697"/>
            <p14:sldId id="730"/>
            <p14:sldId id="724"/>
            <p14:sldId id="725"/>
            <p14:sldId id="726"/>
            <p14:sldId id="727"/>
            <p14:sldId id="728"/>
            <p14:sldId id="729"/>
            <p14:sldId id="710"/>
            <p14:sldId id="679"/>
            <p14:sldId id="680"/>
            <p14:sldId id="673"/>
            <p14:sldId id="681"/>
            <p14:sldId id="682"/>
            <p14:sldId id="711"/>
            <p14:sldId id="712"/>
            <p14:sldId id="694"/>
            <p14:sldId id="731"/>
            <p14:sldId id="713"/>
            <p14:sldId id="718"/>
            <p14:sldId id="705"/>
            <p14:sldId id="714"/>
            <p14:sldId id="715"/>
            <p14:sldId id="716"/>
            <p14:sldId id="717"/>
            <p14:sldId id="732"/>
            <p14:sldId id="734"/>
            <p14:sldId id="735"/>
            <p14:sldId id="736"/>
            <p14:sldId id="733"/>
            <p14:sldId id="706"/>
            <p14:sldId id="707"/>
            <p14:sldId id="708"/>
            <p14:sldId id="6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D"/>
    <a:srgbClr val="8B2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58" autoAdjust="0"/>
    <p:restoredTop sz="96706" autoAdjust="0"/>
  </p:normalViewPr>
  <p:slideViewPr>
    <p:cSldViewPr snapToGrid="0">
      <p:cViewPr varScale="1">
        <p:scale>
          <a:sx n="65" d="100"/>
          <a:sy n="65" d="100"/>
        </p:scale>
        <p:origin x="-28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10483" indent="-273263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093051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530271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1967492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404712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841932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279153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716373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559141F3-1BBC-4D48-9A6A-E97A78218026}" type="slidenum">
              <a:rPr lang="en-US" sz="1200" b="0">
                <a:latin typeface="Times New Roman" charset="0"/>
                <a:cs typeface="Arial" charset="0"/>
              </a:rPr>
              <a:pPr eaLnBrk="1" hangingPunct="1"/>
              <a:t>18</a:t>
            </a:fld>
            <a:endParaRPr lang="en-US" sz="1200" b="0">
              <a:latin typeface="Times New Roman" charset="0"/>
              <a:cs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10483" indent="-273263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093051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530271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1967492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404712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841932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279153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716373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3DC0637B-DF5A-E241-9FAA-6D5CB9523D6C}" type="slidenum">
              <a:rPr lang="en-US" sz="1200" b="0">
                <a:latin typeface="Times New Roman" charset="0"/>
                <a:cs typeface="Arial" charset="0"/>
              </a:rPr>
              <a:pPr eaLnBrk="1" hangingPunct="1"/>
              <a:t>19</a:t>
            </a:fld>
            <a:endParaRPr lang="en-US" sz="1200" b="0">
              <a:latin typeface="Times New Roman" charset="0"/>
              <a:cs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10483" indent="-273263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093051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530271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1967492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404712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841932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279153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716373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A390AB07-931B-6C4A-8BE3-92802DB5C439}" type="slidenum">
              <a:rPr lang="en-US" sz="1200" b="0">
                <a:latin typeface="Times New Roman" charset="0"/>
                <a:cs typeface="Arial" charset="0"/>
              </a:rPr>
              <a:pPr eaLnBrk="1" hangingPunct="1"/>
              <a:t>20</a:t>
            </a:fld>
            <a:endParaRPr lang="en-US" sz="1200" b="0">
              <a:latin typeface="Times New Roman" charset="0"/>
              <a:cs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One way we</a:t>
            </a:r>
            <a:r>
              <a:rPr lang="en-US" baseline="0" dirty="0" smtClean="0"/>
              <a:t> might solve this is using the cry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One way to solve this is to do origin</a:t>
            </a:r>
            <a:r>
              <a:rPr lang="en-US" baseline="0" dirty="0" smtClean="0"/>
              <a:t> authentication using RPKI which is a certified mapping between IP prefixes and the </a:t>
            </a:r>
            <a:r>
              <a:rPr lang="en-US" baseline="0" dirty="0" err="1" smtClean="0"/>
              <a:t>Ases</a:t>
            </a:r>
            <a:r>
              <a:rPr lang="en-US" baseline="0" dirty="0" smtClean="0"/>
              <a:t> that own them. So now ISP 1 can check the RPKI and see that china telecom is not a valid </a:t>
            </a:r>
            <a:r>
              <a:rPr lang="en-US" baseline="0" dirty="0" err="1" smtClean="0"/>
              <a:t>orignator</a:t>
            </a:r>
            <a:r>
              <a:rPr lang="en-US" baseline="0" dirty="0" smtClean="0"/>
              <a:t> of this prefix and choose the correct path to the prefix.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However,</a:t>
            </a:r>
            <a:r>
              <a:rPr lang="en-US" baseline="0" dirty="0" smtClean="0"/>
              <a:t> if instead of just being misconfigured, china telecom decided to behave maliciously, RPKI would not be enough. So for example china telecom could pretend they have a direct connection to the AS that owns the prefix by announcing </a:t>
            </a:r>
            <a:r>
              <a:rPr lang="en-US" baseline="0" smtClean="0"/>
              <a:t>China telecom 22394.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dirty="0" smtClean="0"/>
              <a:t>In</a:t>
            </a:r>
            <a:r>
              <a:rPr lang="en-CA" baseline="0" dirty="0" smtClean="0"/>
              <a:t> this work we look at issues relating to security of routing on the internet, but first lets see what we mean when we talk about routing. </a:t>
            </a:r>
          </a:p>
          <a:p>
            <a:endParaRPr lang="en-CA" baseline="0" dirty="0" smtClean="0"/>
          </a:p>
          <a:p>
            <a:r>
              <a:rPr lang="en-CA" baseline="0" dirty="0" smtClean="0"/>
              <a:t>In this work we focus on routing between autonomous systems on the internet. So you can think of autonomous systems as the network run by an organization. So for example, AT&amp;T’s network might be one autonomous system and the university of </a:t>
            </a:r>
            <a:r>
              <a:rPr lang="en-CA" baseline="0" dirty="0" err="1" smtClean="0"/>
              <a:t>toronto’s</a:t>
            </a:r>
            <a:r>
              <a:rPr lang="en-CA" baseline="0" dirty="0" smtClean="0"/>
              <a:t> network is another autonomous system.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Say the prefix is a block of </a:t>
            </a:r>
            <a:r>
              <a:rPr lang="en-US" dirty="0" err="1" smtClean="0"/>
              <a:t>ip</a:t>
            </a:r>
            <a:r>
              <a:rPr lang="en-US" baseline="0" dirty="0" smtClean="0"/>
              <a:t> addresses</a:t>
            </a:r>
          </a:p>
          <a:p>
            <a:r>
              <a:rPr lang="en-US" baseline="0" dirty="0" smtClean="0"/>
              <a:t>Define AS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topology corresponds to:</a:t>
            </a:r>
          </a:p>
          <a:p>
            <a:r>
              <a:rPr lang="en-US" baseline="0" dirty="0" smtClean="0"/>
              <a:t>Large ISP 1 = ATT</a:t>
            </a:r>
          </a:p>
          <a:p>
            <a:r>
              <a:rPr lang="en-US" baseline="0" dirty="0" smtClean="0"/>
              <a:t>Large ISP 2 = NTT</a:t>
            </a:r>
          </a:p>
          <a:p>
            <a:r>
              <a:rPr lang="en-US" baseline="0" dirty="0" smtClean="0"/>
              <a:t>Verizon wireless is really “6167 --- 22394”</a:t>
            </a:r>
          </a:p>
          <a:p>
            <a:r>
              <a:rPr lang="en-US" baseline="0" dirty="0" smtClean="0"/>
              <a:t>We have </a:t>
            </a:r>
            <a:r>
              <a:rPr lang="en-US" baseline="0" dirty="0" err="1" smtClean="0"/>
              <a:t>routeviews</a:t>
            </a:r>
            <a:r>
              <a:rPr lang="en-US" baseline="0" dirty="0" smtClean="0"/>
              <a:t> announcements for ATT and NTT below</a:t>
            </a:r>
          </a:p>
          <a:p>
            <a:endParaRPr lang="en-US" baseline="0" dirty="0" smtClean="0"/>
          </a:p>
          <a:p>
            <a:r>
              <a:rPr lang="en-US" dirty="0" smtClean="0"/>
              <a:t>======================= ATT = “Large ISP 1” FIXES THINGS ==============</a:t>
            </a:r>
          </a:p>
          <a:p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updates.20100408.1600.lines: | TIME: 04/08/10 12:02:49 | TYPE: BGP4MP/MESSAGE/Update | FROM: 12.0.1.63 AS7018 | TO: 128.223.51.102 AS6447 | ORIGIN: IGP | ASPATH: 7018 3356 6167 22394 22394 | NEXT_HOP: 12.0.1.63 | COMMUNITY: 7018:5000 | ANNOUNCE | 72.103.0.0/19 | 166.180.96.0/19 | 66.174.161.0/24 | 166.180.115.0/24 | 166.153.208.0/20 | 166.180.119.0/24 | 166.153.38.0/24 | 166.145.112.0/20 | 166.145.118.0/24 | 166.145.48.0/24 | 70.203.128.0/20 | 166.145.16.0/24 | 166.180.192.0/19 | 166.145.22.0/24 | 70.201.0.0/19 | 70.204.128.0/20 | 151.144.43.0/24 | 151.144.144.0/24 | 166.145.44.0/24 | 166.153.40.0/24 | 66.174.56.0/24 | 166.180.193.0/24 | 151.144.95.0/24 | 166.145.117.0/24 | 70.205.0.0/18 | 70.200.128.0/19 | 166.145.12.0/24 | 166.145.116.0/24 | 151.144.46.0/24 | 166.180.240.0/24 | 166.153.33.0/24 | 72.103.32.0/20 | 70.205.192.0/19 | 166.153.176.0/24 | 166.153.36.0/24 | 166.145.54.0/24 | 166.180.224.0/24 | 166.180.225.0/24 | 166.180.249.0/24 | 166.180.243.0/24 | 166.180.195.0/24 | 166.180.251.0/24 | 166.180.230.0/24 | 166.180.229.0/24 | 166.180.197.0/24 | 166.180.234.0/24 | 166.180.250.0/24 | 166.180.235.0/24 | 166.180.233.0/24 | 166.180.245.0/24 | 166.180.226.0/24 | 166.180.227.0/24 | 166.180.242.0/24 | 166.180.241.0/24 | 166.180.238.0/24 | 166.180.194.0/24 | 166.180.246.0/24 | 166.180.196.0/24 | 151.144.47.0/24</a:t>
            </a:r>
          </a:p>
          <a:p>
            <a:endParaRPr lang="en-US" dirty="0" smtClean="0"/>
          </a:p>
          <a:p>
            <a:r>
              <a:rPr lang="en-US" dirty="0" smtClean="0"/>
              <a:t>And </a:t>
            </a:r>
          </a:p>
          <a:p>
            <a:endParaRPr lang="en-US" dirty="0" smtClean="0"/>
          </a:p>
          <a:p>
            <a:r>
              <a:rPr lang="en-US" dirty="0" smtClean="0"/>
              <a:t>================== NTT = “Large</a:t>
            </a:r>
            <a:r>
              <a:rPr lang="en-US" baseline="0" dirty="0" smtClean="0"/>
              <a:t> ISP 2”</a:t>
            </a:r>
            <a:r>
              <a:rPr lang="en-US" dirty="0" smtClean="0"/>
              <a:t> fixes things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updates.20100408.1549.lines: | TIME: 04/08/10 11:58:59 | TYPE: BGP4MP/MESSAGE/Update | FROM: 195.66.224.138 AS2914 | TO: 195.66.225.222 AS6447 | ORIGIN: IGP | ASPATH: 2914 3356 6167 22394 22394 | NEXT_HOP: 195.66.224.138 | MULTI_EXIT_DISC: 5 | COMMUNITY: 2914:420 2914:2201 2914:3200 65504:3356 | ANNOUNCE | 66.174.161.0/24 | 66.174.56.0/24 </a:t>
            </a:r>
          </a:p>
          <a:p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baseline="0" dirty="0" smtClean="0"/>
              <a:t>In this study we distinguish between two different types of autonomous systems. The first are stubs that do not transit traffic. So </a:t>
            </a:r>
            <a:r>
              <a:rPr lang="en-CA" baseline="0" dirty="0" err="1" smtClean="0"/>
              <a:t>forexample</a:t>
            </a:r>
            <a:r>
              <a:rPr lang="en-CA" baseline="0" dirty="0" smtClean="0"/>
              <a:t> the stub in the slide here would not transit traffic between its two provider </a:t>
            </a:r>
            <a:r>
              <a:rPr lang="en-CA" baseline="0" dirty="0" err="1" smtClean="0"/>
              <a:t>Ases</a:t>
            </a:r>
            <a:r>
              <a:rPr lang="en-CA" baseline="0" dirty="0" smtClean="0"/>
              <a:t> because it would lose money in doing so. For stubs you can think of Internet as a cost, like electricity rather than a source of income. The second type of </a:t>
            </a:r>
            <a:r>
              <a:rPr lang="en-CA" baseline="0" dirty="0" err="1" smtClean="0"/>
              <a:t>ASes</a:t>
            </a:r>
            <a:r>
              <a:rPr lang="en-CA" baseline="0" dirty="0" smtClean="0"/>
              <a:t> are ISPs that transit traffic for other autonomous systems. For these </a:t>
            </a:r>
            <a:r>
              <a:rPr lang="en-CA" baseline="0" dirty="0" err="1" smtClean="0"/>
              <a:t>Ases</a:t>
            </a:r>
            <a:r>
              <a:rPr lang="en-CA" baseline="0" dirty="0" smtClean="0"/>
              <a:t> transiting traffic is a source of revenue and profit. </a:t>
            </a:r>
            <a:endParaRPr lang="en-C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-level of autonomous systems</a:t>
            </a:r>
          </a:p>
          <a:p>
            <a:r>
              <a:rPr lang="en-US" dirty="0" smtClean="0"/>
              <a:t>-e.g., YouTube,</a:t>
            </a:r>
            <a:r>
              <a:rPr lang="en-US" baseline="0" dirty="0" smtClean="0"/>
              <a:t> AT&amp;T, </a:t>
            </a:r>
            <a:r>
              <a:rPr lang="en-US" baseline="0" dirty="0" err="1" smtClean="0"/>
              <a:t>pakistan</a:t>
            </a:r>
            <a:r>
              <a:rPr lang="en-US" baseline="0" dirty="0" smtClean="0"/>
              <a:t> telecom</a:t>
            </a:r>
          </a:p>
          <a:p>
            <a:r>
              <a:rPr lang="en-US" baseline="0" dirty="0" smtClean="0"/>
              <a:t>-routing is done on IP addresses, so when someone wants to go to YouTube they get YouTube’s IP address and YouTube announces to the world that they have the </a:t>
            </a:r>
            <a:r>
              <a:rPr lang="en-US" baseline="0" dirty="0" err="1" smtClean="0"/>
              <a:t>ip</a:t>
            </a:r>
            <a:r>
              <a:rPr lang="en-US" baseline="0" dirty="0" smtClean="0"/>
              <a:t> address and traffic is forwarded towards them. So here </a:t>
            </a:r>
            <a:r>
              <a:rPr lang="en-US" baseline="0" dirty="0" err="1" smtClean="0"/>
              <a:t>multinet</a:t>
            </a:r>
            <a:r>
              <a:rPr lang="en-US" baseline="0" dirty="0" smtClean="0"/>
              <a:t> would route to it’s provider </a:t>
            </a:r>
            <a:r>
              <a:rPr lang="en-US" baseline="0" dirty="0" err="1" smtClean="0"/>
              <a:t>pakistan</a:t>
            </a:r>
            <a:r>
              <a:rPr lang="en-US" baseline="0" dirty="0" smtClean="0"/>
              <a:t> telecom that then forwards the traffic on to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-these networks chosen for a specific reason which is that there was an incident in </a:t>
            </a:r>
            <a:r>
              <a:rPr lang="en-US" baseline="0" dirty="0" err="1" smtClean="0"/>
              <a:t>february</a:t>
            </a:r>
            <a:r>
              <a:rPr lang="en-US" baseline="0" dirty="0" smtClean="0"/>
              <a:t> 2008 </a:t>
            </a:r>
            <a:r>
              <a:rPr lang="en-US" baseline="0" dirty="0" err="1" smtClean="0"/>
              <a:t>pakistan</a:t>
            </a:r>
            <a:r>
              <a:rPr lang="en-US" baseline="0" dirty="0" smtClean="0"/>
              <a:t> telecom actually high jacked traffic going to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(misconfiguration).</a:t>
            </a:r>
          </a:p>
          <a:p>
            <a:r>
              <a:rPr lang="en-US" baseline="0" dirty="0" smtClean="0"/>
              <a:t>-they announced to the world that they’re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and traffic destined to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was routed to them</a:t>
            </a:r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was unavailable for a couple of hours as operators phone each other to figure out what was going on.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Our</a:t>
            </a:r>
            <a:r>
              <a:rPr lang="en-US" baseline="0" dirty="0" smtClean="0"/>
              <a:t> works focuses on attacks of this flavor..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B4</a:t>
            </a:r>
            <a:r>
              <a:rPr lang="en-US" baseline="0" dirty="0" smtClean="0"/>
              <a:t> we start with attacks lets </a:t>
            </a:r>
            <a:r>
              <a:rPr lang="en-US" baseline="0" dirty="0" err="1" smtClean="0"/>
              <a:t>lookat</a:t>
            </a:r>
            <a:r>
              <a:rPr lang="en-US" baseline="0" dirty="0" smtClean="0"/>
              <a:t> how </a:t>
            </a:r>
            <a:r>
              <a:rPr lang="en-US" baseline="0" dirty="0" err="1" smtClean="0"/>
              <a:t>bgp</a:t>
            </a:r>
            <a:r>
              <a:rPr lang="en-US" baseline="0" dirty="0" smtClean="0"/>
              <a:t> works</a:t>
            </a:r>
          </a:p>
          <a:p>
            <a:r>
              <a:rPr lang="en-US" baseline="0" dirty="0" smtClean="0"/>
              <a:t>We have this prefix</a:t>
            </a:r>
          </a:p>
          <a:p>
            <a:r>
              <a:rPr lang="en-US" baseline="0" dirty="0" smtClean="0"/>
              <a:t>22.. Ann, </a:t>
            </a:r>
            <a:r>
              <a:rPr lang="en-US" baseline="0" dirty="0" err="1" smtClean="0"/>
              <a:t>verizon</a:t>
            </a:r>
            <a:r>
              <a:rPr lang="en-US" baseline="0" dirty="0" smtClean="0"/>
              <a:t> routes traffic to it, </a:t>
            </a:r>
            <a:r>
              <a:rPr lang="en-US" baseline="0" dirty="0" err="1" smtClean="0"/>
              <a:t>reannounces</a:t>
            </a:r>
            <a:r>
              <a:rPr lang="en-US" baseline="0" dirty="0" smtClean="0"/>
              <a:t> it</a:t>
            </a:r>
          </a:p>
          <a:p>
            <a:r>
              <a:rPr lang="en-US" baseline="0" dirty="0" smtClean="0"/>
              <a:t>“ (level 3)</a:t>
            </a:r>
          </a:p>
          <a:p>
            <a:r>
              <a:rPr lang="en-US" baseline="0" dirty="0" smtClean="0"/>
              <a:t>Some of you may remember a recent “interesting incident” that actually made it into the </a:t>
            </a:r>
            <a:r>
              <a:rPr lang="en-US" baseline="0" dirty="0" err="1" smtClean="0"/>
              <a:t>nytimes</a:t>
            </a:r>
            <a:endParaRPr lang="en-US" baseline="0" dirty="0" smtClean="0"/>
          </a:p>
          <a:p>
            <a:r>
              <a:rPr lang="en-US" baseline="0" dirty="0" err="1" smtClean="0"/>
              <a:t>Ctel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ann</a:t>
            </a:r>
            <a:r>
              <a:rPr lang="en-US" baseline="0" dirty="0" smtClean="0"/>
              <a:t> prefix; this wrong, b\c it’s not suppose to originate</a:t>
            </a:r>
          </a:p>
          <a:p>
            <a:r>
              <a:rPr lang="en-US" baseline="0" dirty="0" smtClean="0"/>
              <a:t>Lots of </a:t>
            </a:r>
            <a:r>
              <a:rPr lang="en-US" baseline="0" dirty="0" err="1" smtClean="0"/>
              <a:t>isps</a:t>
            </a:r>
            <a:r>
              <a:rPr lang="en-US" baseline="0" dirty="0" smtClean="0"/>
              <a:t> fell for this, we look at the data and there we a number of large </a:t>
            </a:r>
            <a:r>
              <a:rPr lang="en-US" baseline="0" dirty="0" err="1" smtClean="0"/>
              <a:t>isp</a:t>
            </a:r>
            <a:r>
              <a:rPr lang="en-US" baseline="0" dirty="0" smtClean="0"/>
              <a:t>, including </a:t>
            </a:r>
            <a:r>
              <a:rPr lang="en-US" baseline="0" dirty="0" err="1" smtClean="0"/>
              <a:t>thisone</a:t>
            </a:r>
            <a:r>
              <a:rPr lang="en-US" baseline="0" dirty="0" smtClean="0"/>
              <a:t> that remains </a:t>
            </a:r>
            <a:r>
              <a:rPr lang="en-US" baseline="0" dirty="0" err="1" smtClean="0"/>
              <a:t>nameless,that</a:t>
            </a:r>
            <a:r>
              <a:rPr lang="en-US" baseline="0" dirty="0" smtClean="0"/>
              <a:t> fell for this. </a:t>
            </a:r>
          </a:p>
          <a:p>
            <a:r>
              <a:rPr lang="en-US" baseline="0" dirty="0" smtClean="0"/>
              <a:t>In fact we found that this happened for 50K prefix, including the </a:t>
            </a:r>
            <a:r>
              <a:rPr lang="en-US" baseline="0" dirty="0" err="1" smtClean="0"/>
              <a:t>DoD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Also, even worse, </a:t>
            </a:r>
            <a:r>
              <a:rPr lang="en-US" baseline="0" dirty="0" err="1" smtClean="0"/>
              <a:t>renesys</a:t>
            </a:r>
            <a:r>
              <a:rPr lang="en-US" baseline="0" dirty="0" smtClean="0"/>
              <a:t> found that </a:t>
            </a:r>
            <a:r>
              <a:rPr lang="en-US" baseline="0" dirty="0" err="1" smtClean="0"/>
              <a:t>theres</a:t>
            </a:r>
            <a:r>
              <a:rPr lang="en-US" baseline="0" dirty="0" smtClean="0"/>
              <a:t> an interception</a:t>
            </a:r>
          </a:p>
          <a:p>
            <a:r>
              <a:rPr lang="en-US" baseline="0" dirty="0" smtClean="0"/>
              <a:t>C </a:t>
            </a:r>
            <a:r>
              <a:rPr lang="en-US" baseline="0" dirty="0" err="1" smtClean="0"/>
              <a:t>tel</a:t>
            </a:r>
            <a:r>
              <a:rPr lang="en-US" baseline="0" dirty="0" smtClean="0"/>
              <a:t> is so big…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have been many well publicized</a:t>
            </a:r>
            <a:r>
              <a:rPr lang="en-US" baseline="0" dirty="0" smtClean="0"/>
              <a:t> misconfigurations that illustrate the insecurity of BGP. For example consider the prefix on the last slide. In </a:t>
            </a:r>
            <a:r>
              <a:rPr lang="en-US" baseline="0" dirty="0" err="1" smtClean="0"/>
              <a:t>april</a:t>
            </a:r>
            <a:r>
              <a:rPr lang="en-US" baseline="0" dirty="0" smtClean="0"/>
              <a:t> 2010 China telecom announced a direct path to this prefix (as well as 50k other ones). So now ISP 1 has two paths to the prefix and needs to pick 1. Since the china telecom path is shorter ISP 1 will choose to route through it. And what’s interesting here, is that since China Telecom is so large they actually had a router in their network that still new the correct path to the prefix so the traffic went back out to level 3 and on to </a:t>
            </a:r>
            <a:r>
              <a:rPr lang="en-US" baseline="0" dirty="0" err="1" smtClean="0"/>
              <a:t>verizon</a:t>
            </a:r>
            <a:r>
              <a:rPr lang="en-US" baseline="0" dirty="0" smtClean="0"/>
              <a:t>.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B4</a:t>
            </a:r>
            <a:r>
              <a:rPr lang="en-US" baseline="0" dirty="0" smtClean="0"/>
              <a:t> we start with attacks lets </a:t>
            </a:r>
            <a:r>
              <a:rPr lang="en-US" baseline="0" dirty="0" err="1" smtClean="0"/>
              <a:t>lookat</a:t>
            </a:r>
            <a:r>
              <a:rPr lang="en-US" baseline="0" dirty="0" smtClean="0"/>
              <a:t> how </a:t>
            </a:r>
            <a:r>
              <a:rPr lang="en-US" baseline="0" dirty="0" err="1" smtClean="0"/>
              <a:t>bgp</a:t>
            </a:r>
            <a:r>
              <a:rPr lang="en-US" baseline="0" dirty="0" smtClean="0"/>
              <a:t> works</a:t>
            </a:r>
          </a:p>
          <a:p>
            <a:r>
              <a:rPr lang="en-US" baseline="0" dirty="0" smtClean="0"/>
              <a:t>We have this prefix</a:t>
            </a:r>
          </a:p>
          <a:p>
            <a:r>
              <a:rPr lang="en-US" baseline="0" dirty="0" smtClean="0"/>
              <a:t>22.. Ann, </a:t>
            </a:r>
            <a:r>
              <a:rPr lang="en-US" baseline="0" dirty="0" err="1" smtClean="0"/>
              <a:t>verizon</a:t>
            </a:r>
            <a:r>
              <a:rPr lang="en-US" baseline="0" dirty="0" smtClean="0"/>
              <a:t> routes traffic to it, </a:t>
            </a:r>
            <a:r>
              <a:rPr lang="en-US" baseline="0" dirty="0" err="1" smtClean="0"/>
              <a:t>reannounces</a:t>
            </a:r>
            <a:r>
              <a:rPr lang="en-US" baseline="0" dirty="0" smtClean="0"/>
              <a:t> it</a:t>
            </a:r>
          </a:p>
          <a:p>
            <a:r>
              <a:rPr lang="en-US" baseline="0" dirty="0" smtClean="0"/>
              <a:t>“ (level 3)</a:t>
            </a:r>
          </a:p>
          <a:p>
            <a:r>
              <a:rPr lang="en-US" baseline="0" dirty="0" smtClean="0"/>
              <a:t>Some of you may remember a recent “interesting incident” that actually made it into the </a:t>
            </a:r>
            <a:r>
              <a:rPr lang="en-US" baseline="0" dirty="0" err="1" smtClean="0"/>
              <a:t>nytimes</a:t>
            </a:r>
            <a:endParaRPr lang="en-US" baseline="0" dirty="0" smtClean="0"/>
          </a:p>
          <a:p>
            <a:r>
              <a:rPr lang="en-US" baseline="0" dirty="0" err="1" smtClean="0"/>
              <a:t>Ctel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ann</a:t>
            </a:r>
            <a:r>
              <a:rPr lang="en-US" baseline="0" dirty="0" smtClean="0"/>
              <a:t> prefix; this wrong, b\c it’s not suppose to originate</a:t>
            </a:r>
          </a:p>
          <a:p>
            <a:r>
              <a:rPr lang="en-US" baseline="0" dirty="0" smtClean="0"/>
              <a:t>Lots of </a:t>
            </a:r>
            <a:r>
              <a:rPr lang="en-US" baseline="0" dirty="0" err="1" smtClean="0"/>
              <a:t>isps</a:t>
            </a:r>
            <a:r>
              <a:rPr lang="en-US" baseline="0" dirty="0" smtClean="0"/>
              <a:t> fell for this, we look at the data and there we a number of large </a:t>
            </a:r>
            <a:r>
              <a:rPr lang="en-US" baseline="0" dirty="0" err="1" smtClean="0"/>
              <a:t>isp</a:t>
            </a:r>
            <a:r>
              <a:rPr lang="en-US" baseline="0" dirty="0" smtClean="0"/>
              <a:t>, including </a:t>
            </a:r>
            <a:r>
              <a:rPr lang="en-US" baseline="0" dirty="0" err="1" smtClean="0"/>
              <a:t>thisone</a:t>
            </a:r>
            <a:r>
              <a:rPr lang="en-US" baseline="0" dirty="0" smtClean="0"/>
              <a:t> that remains </a:t>
            </a:r>
            <a:r>
              <a:rPr lang="en-US" baseline="0" dirty="0" err="1" smtClean="0"/>
              <a:t>nameless,that</a:t>
            </a:r>
            <a:r>
              <a:rPr lang="en-US" baseline="0" dirty="0" smtClean="0"/>
              <a:t> fell for this. </a:t>
            </a:r>
          </a:p>
          <a:p>
            <a:r>
              <a:rPr lang="en-US" baseline="0" dirty="0" smtClean="0"/>
              <a:t>In fact we found that this happened for 50K prefix, including the </a:t>
            </a:r>
            <a:r>
              <a:rPr lang="en-US" baseline="0" dirty="0" err="1" smtClean="0"/>
              <a:t>DoD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Also, even worse, </a:t>
            </a:r>
            <a:r>
              <a:rPr lang="en-US" baseline="0" dirty="0" err="1" smtClean="0"/>
              <a:t>renesys</a:t>
            </a:r>
            <a:r>
              <a:rPr lang="en-US" baseline="0" dirty="0" smtClean="0"/>
              <a:t> found that </a:t>
            </a:r>
            <a:r>
              <a:rPr lang="en-US" baseline="0" dirty="0" err="1" smtClean="0"/>
              <a:t>theres</a:t>
            </a:r>
            <a:r>
              <a:rPr lang="en-US" baseline="0" dirty="0" smtClean="0"/>
              <a:t> an interception</a:t>
            </a:r>
          </a:p>
          <a:p>
            <a:r>
              <a:rPr lang="en-US" baseline="0" dirty="0" smtClean="0"/>
              <a:t>C </a:t>
            </a:r>
            <a:r>
              <a:rPr lang="en-US" baseline="0" dirty="0" err="1" smtClean="0"/>
              <a:t>tel</a:t>
            </a:r>
            <a:r>
              <a:rPr lang="en-US" baseline="0" dirty="0" smtClean="0"/>
              <a:t> is so big…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have been many well publicized</a:t>
            </a:r>
            <a:r>
              <a:rPr lang="en-US" baseline="0" dirty="0" smtClean="0"/>
              <a:t> misconfigurations that illustrate the insecurity of BGP. For example consider the prefix on the last slide. In </a:t>
            </a:r>
            <a:r>
              <a:rPr lang="en-US" baseline="0" dirty="0" err="1" smtClean="0"/>
              <a:t>april</a:t>
            </a:r>
            <a:r>
              <a:rPr lang="en-US" baseline="0" dirty="0" smtClean="0"/>
              <a:t> 2010 China telecom announced a direct path to this prefix (as well as 50k other ones). So now ISP 1 has two paths to the prefix and needs to pick 1. Since the china telecom path is shorter ISP 1 will choose to route through it. And what’s interesting here, is that since China Telecom is so large they actually had a router in their network that still new the correct path to the prefix so the traffic went back out to level 3 and on to </a:t>
            </a:r>
            <a:r>
              <a:rPr lang="en-US" baseline="0" dirty="0" err="1" smtClean="0"/>
              <a:t>verizon</a:t>
            </a:r>
            <a:r>
              <a:rPr lang="en-US" baseline="0" dirty="0" smtClean="0"/>
              <a:t>.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10483" indent="-273263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093051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530271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1967492" indent="-218610" defTabSz="915431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404712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841932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279153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716373" indent="-218610" algn="ctr" defTabSz="9154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F1E39D03-BA17-7349-9E08-9CC37756BDC2}" type="slidenum">
              <a:rPr lang="en-US" sz="1200" b="0">
                <a:latin typeface="Times New Roman" charset="0"/>
                <a:cs typeface="Arial" charset="0"/>
              </a:rPr>
              <a:pPr eaLnBrk="1" hangingPunct="1"/>
              <a:t>17</a:t>
            </a:fld>
            <a:endParaRPr lang="en-US" sz="1200" b="0">
              <a:latin typeface="Times New Roman" charset="0"/>
              <a:cs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8.png"/><Relationship Id="rId6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8.png"/><Relationship Id="rId6" Type="http://schemas.openxmlformats.org/officeDocument/2006/relationships/oleObject" Target="../embeddings/oleObject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8.png"/><Relationship Id="rId6" Type="http://schemas.openxmlformats.org/officeDocument/2006/relationships/oleObject" Target="../embeddings/oleObject1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ar.cs.unm.edu/" TargetMode="External"/><Relationship Id="rId3" Type="http://schemas.openxmlformats.org/officeDocument/2006/relationships/hyperlink" Target="http://phas.netsec.colostate.edu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nesys.com/blog/2005/12/internetwide_nearcatastrophela.shtml" TargetMode="External"/><Relationship Id="rId4" Type="http://schemas.openxmlformats.org/officeDocument/2006/relationships/hyperlink" Target="http://www.renesys.com/blog/2006/01/coned_steals_the_net.shtml" TargetMode="External"/><Relationship Id="rId5" Type="http://schemas.openxmlformats.org/officeDocument/2006/relationships/hyperlink" Target="http://www.renesys.com/blog/2008/02/pakistan_hijacks_youtube_1.s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erit.edu/mail.archives/nanog/1997-04/msg00380.html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 fontScale="90000"/>
          </a:bodyPr>
          <a:lstStyle/>
          <a:p>
            <a:r>
              <a:rPr lang="en-US" sz="6000" cap="none" dirty="0" smtClean="0"/>
              <a:t>CSE390 – Advanced Computer Networks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8" y="3496235"/>
            <a:ext cx="7990115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Lecture 20: Routing </a:t>
            </a:r>
            <a:r>
              <a:rPr lang="en-US" sz="3600" b="1" dirty="0" smtClean="0">
                <a:solidFill>
                  <a:schemeClr val="tx1"/>
                </a:solidFill>
              </a:rPr>
              <a:t>Security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(Hijacking the Internet for fun and profit!)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Based on slides from J. Rexford @ Princeton U. Revised Fall 2014 by P. Gill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1767721" y="1111546"/>
            <a:ext cx="3260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/>
            <a:r>
              <a:rPr lang="en-US" sz="20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ChinaTel</a:t>
            </a:r>
            <a:r>
              <a:rPr lang="en-US" sz="2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path is shorter</a:t>
            </a:r>
          </a:p>
          <a:p>
            <a:pPr algn="ctr"/>
            <a:r>
              <a:rPr lang="en-US" sz="4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</a:t>
            </a:r>
            <a:endParaRPr lang="en-US" sz="40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Cloud 95"/>
          <p:cNvSpPr/>
          <p:nvPr/>
        </p:nvSpPr>
        <p:spPr bwMode="auto">
          <a:xfrm>
            <a:off x="445792" y="3558913"/>
            <a:ext cx="2224108" cy="1394087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2200" b="1" dirty="0" smtClean="0">
              <a:latin typeface="+mj-lt"/>
            </a:endParaRP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China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Telecom </a:t>
            </a:r>
            <a:endParaRPr lang="en-US" sz="2200" b="1" dirty="0">
              <a:latin typeface="+mj-lt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China Telecom: Interception</a:t>
            </a:r>
            <a:endParaRPr lang="en-US" sz="3600" dirty="0" smtClean="0">
              <a:solidFill>
                <a:srgbClr val="C00000"/>
              </a:solidFill>
            </a:endParaRPr>
          </a:p>
        </p:txBody>
      </p:sp>
      <p:sp>
        <p:nvSpPr>
          <p:cNvPr id="48" name="Cloud 47"/>
          <p:cNvSpPr/>
          <p:nvPr/>
        </p:nvSpPr>
        <p:spPr bwMode="auto">
          <a:xfrm>
            <a:off x="2439147" y="2201811"/>
            <a:ext cx="1828800" cy="951131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ISP 1</a:t>
            </a:r>
            <a:endParaRPr lang="en-US" sz="2200" b="1" dirty="0">
              <a:latin typeface="+mj-lt"/>
            </a:endParaRPr>
          </a:p>
        </p:txBody>
      </p:sp>
      <p:sp>
        <p:nvSpPr>
          <p:cNvPr id="57" name="Cloud 56"/>
          <p:cNvSpPr/>
          <p:nvPr/>
        </p:nvSpPr>
        <p:spPr bwMode="auto">
          <a:xfrm>
            <a:off x="7239747" y="3668805"/>
            <a:ext cx="1752600" cy="95249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Verizon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Wireless</a:t>
            </a:r>
            <a:endParaRPr lang="en-US" sz="2200" b="1" dirty="0">
              <a:latin typeface="+mj-lt"/>
            </a:endParaRPr>
          </a:p>
        </p:txBody>
      </p:sp>
      <p:cxnSp>
        <p:nvCxnSpPr>
          <p:cNvPr id="66" name="Straight Connector 160"/>
          <p:cNvCxnSpPr>
            <a:cxnSpLocks noChangeShapeType="1"/>
            <a:endCxn id="48" idx="2"/>
          </p:cNvCxnSpPr>
          <p:nvPr/>
        </p:nvCxnSpPr>
        <p:spPr bwMode="auto">
          <a:xfrm flipV="1">
            <a:off x="1538689" y="2677377"/>
            <a:ext cx="906131" cy="958203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68" name="Straight Connector 160"/>
          <p:cNvCxnSpPr>
            <a:cxnSpLocks noChangeShapeType="1"/>
            <a:stCxn id="96" idx="0"/>
          </p:cNvCxnSpPr>
          <p:nvPr/>
        </p:nvCxnSpPr>
        <p:spPr bwMode="auto">
          <a:xfrm flipV="1">
            <a:off x="2668047" y="3382228"/>
            <a:ext cx="2209500" cy="873729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69" name="Straight Connector 160"/>
          <p:cNvCxnSpPr>
            <a:cxnSpLocks noChangeShapeType="1"/>
            <a:stCxn id="48" idx="0"/>
          </p:cNvCxnSpPr>
          <p:nvPr/>
        </p:nvCxnSpPr>
        <p:spPr bwMode="auto">
          <a:xfrm>
            <a:off x="4266423" y="2677377"/>
            <a:ext cx="801624" cy="475566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75" name="Cloud 74"/>
          <p:cNvSpPr/>
          <p:nvPr/>
        </p:nvSpPr>
        <p:spPr bwMode="auto">
          <a:xfrm>
            <a:off x="4877547" y="2886244"/>
            <a:ext cx="1828800" cy="991968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Level 3</a:t>
            </a:r>
            <a:endParaRPr lang="en-US" sz="2200" b="1" dirty="0">
              <a:latin typeface="+mj-lt"/>
            </a:endParaRPr>
          </a:p>
        </p:txBody>
      </p:sp>
      <p:cxnSp>
        <p:nvCxnSpPr>
          <p:cNvPr id="77" name="Straight Connector 160"/>
          <p:cNvCxnSpPr>
            <a:cxnSpLocks noChangeShapeType="1"/>
            <a:stCxn id="57" idx="2"/>
          </p:cNvCxnSpPr>
          <p:nvPr/>
        </p:nvCxnSpPr>
        <p:spPr bwMode="auto">
          <a:xfrm flipH="1" flipV="1">
            <a:off x="6477747" y="3668805"/>
            <a:ext cx="767436" cy="47625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/>
            <a:tailEnd type="stealth"/>
          </a:ln>
        </p:spPr>
      </p:cxnSp>
      <p:sp>
        <p:nvSpPr>
          <p:cNvPr id="80" name="AutoShape 149"/>
          <p:cNvSpPr>
            <a:spLocks noChangeArrowheads="1"/>
          </p:cNvSpPr>
          <p:nvPr/>
        </p:nvSpPr>
        <p:spPr bwMode="auto">
          <a:xfrm>
            <a:off x="293019" y="1870525"/>
            <a:ext cx="2221581" cy="720275"/>
          </a:xfrm>
          <a:prstGeom prst="wedgeRoundRectCallout">
            <a:avLst>
              <a:gd name="adj1" fmla="val -121"/>
              <a:gd name="adj2" fmla="val 187361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 err="1" smtClean="0"/>
              <a:t>ChinaTel</a:t>
            </a:r>
            <a:r>
              <a:rPr lang="en-US" sz="2000" b="1" dirty="0" smtClean="0"/>
              <a:t> </a:t>
            </a:r>
            <a:r>
              <a:rPr lang="en-US" sz="1800" dirty="0" smtClean="0"/>
              <a:t>66.174.161.0/24 </a:t>
            </a:r>
            <a:endParaRPr lang="en-US" sz="1800" dirty="0"/>
          </a:p>
        </p:txBody>
      </p:sp>
      <p:sp>
        <p:nvSpPr>
          <p:cNvPr id="148" name="Line 151"/>
          <p:cNvSpPr>
            <a:spLocks noChangeShapeType="1"/>
          </p:cNvSpPr>
          <p:nvPr/>
        </p:nvSpPr>
        <p:spPr bwMode="auto">
          <a:xfrm flipH="1">
            <a:off x="2761602" y="3343865"/>
            <a:ext cx="2228188" cy="903695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50" name="Group 212"/>
          <p:cNvGrpSpPr>
            <a:grpSpLocks/>
          </p:cNvGrpSpPr>
          <p:nvPr/>
        </p:nvGrpSpPr>
        <p:grpSpPr bwMode="auto">
          <a:xfrm>
            <a:off x="1181100" y="3429000"/>
            <a:ext cx="685800" cy="933450"/>
            <a:chOff x="2736" y="1968"/>
            <a:chExt cx="432" cy="588"/>
          </a:xfrm>
        </p:grpSpPr>
        <p:grpSp>
          <p:nvGrpSpPr>
            <p:cNvPr id="151" name="Group 213"/>
            <p:cNvGrpSpPr>
              <a:grpSpLocks/>
            </p:cNvGrpSpPr>
            <p:nvPr/>
          </p:nvGrpSpPr>
          <p:grpSpPr bwMode="auto">
            <a:xfrm>
              <a:off x="2736" y="1968"/>
              <a:ext cx="432" cy="354"/>
              <a:chOff x="4224" y="3216"/>
              <a:chExt cx="432" cy="354"/>
            </a:xfrm>
          </p:grpSpPr>
          <p:sp>
            <p:nvSpPr>
              <p:cNvPr id="153" name="AutoShape 214"/>
              <p:cNvSpPr>
                <a:spLocks noChangeArrowheads="1"/>
              </p:cNvSpPr>
              <p:nvPr/>
            </p:nvSpPr>
            <p:spPr bwMode="auto">
              <a:xfrm>
                <a:off x="4560" y="3216"/>
                <a:ext cx="96" cy="192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AutoShape 215"/>
              <p:cNvSpPr>
                <a:spLocks noChangeArrowheads="1"/>
              </p:cNvSpPr>
              <p:nvPr/>
            </p:nvSpPr>
            <p:spPr bwMode="auto">
              <a:xfrm>
                <a:off x="4224" y="3216"/>
                <a:ext cx="96" cy="192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216"/>
              <p:cNvSpPr>
                <a:spLocks noChangeArrowheads="1"/>
              </p:cNvSpPr>
              <p:nvPr/>
            </p:nvSpPr>
            <p:spPr bwMode="auto">
              <a:xfrm>
                <a:off x="4225" y="3421"/>
                <a:ext cx="429" cy="149"/>
              </a:xfrm>
              <a:prstGeom prst="ellipse">
                <a:avLst/>
              </a:prstGeom>
              <a:solidFill>
                <a:srgbClr val="A50021"/>
              </a:solidFill>
              <a:ln w="12700" cap="sq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217"/>
              <p:cNvSpPr>
                <a:spLocks noChangeArrowheads="1"/>
              </p:cNvSpPr>
              <p:nvPr/>
            </p:nvSpPr>
            <p:spPr bwMode="auto">
              <a:xfrm>
                <a:off x="4224" y="3389"/>
                <a:ext cx="432" cy="109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218"/>
              <p:cNvSpPr>
                <a:spLocks noChangeArrowheads="1"/>
              </p:cNvSpPr>
              <p:nvPr/>
            </p:nvSpPr>
            <p:spPr bwMode="auto">
              <a:xfrm>
                <a:off x="4224" y="3389"/>
                <a:ext cx="432" cy="109"/>
              </a:xfrm>
              <a:prstGeom prst="rect">
                <a:avLst/>
              </a:prstGeom>
              <a:solidFill>
                <a:srgbClr val="A5002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8" name="Oval 219"/>
              <p:cNvSpPr>
                <a:spLocks noChangeArrowheads="1"/>
              </p:cNvSpPr>
              <p:nvPr/>
            </p:nvSpPr>
            <p:spPr bwMode="auto">
              <a:xfrm>
                <a:off x="4225" y="3312"/>
                <a:ext cx="429" cy="149"/>
              </a:xfrm>
              <a:prstGeom prst="ellipse">
                <a:avLst/>
              </a:prstGeom>
              <a:solidFill>
                <a:srgbClr val="FF3300"/>
              </a:solidFill>
              <a:ln w="12700" cap="sq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9" name="Freeform 220"/>
              <p:cNvSpPr>
                <a:spLocks/>
              </p:cNvSpPr>
              <p:nvPr/>
            </p:nvSpPr>
            <p:spPr bwMode="auto">
              <a:xfrm>
                <a:off x="4445" y="3332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 221"/>
              <p:cNvSpPr>
                <a:spLocks/>
              </p:cNvSpPr>
              <p:nvPr/>
            </p:nvSpPr>
            <p:spPr bwMode="auto">
              <a:xfrm>
                <a:off x="4445" y="3332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1" name="Freeform 222"/>
              <p:cNvSpPr>
                <a:spLocks/>
              </p:cNvSpPr>
              <p:nvPr/>
            </p:nvSpPr>
            <p:spPr bwMode="auto">
              <a:xfrm>
                <a:off x="4290" y="3389"/>
                <a:ext cx="142" cy="52"/>
              </a:xfrm>
              <a:custGeom>
                <a:avLst/>
                <a:gdLst>
                  <a:gd name="T0" fmla="*/ 0 w 400"/>
                  <a:gd name="T1" fmla="*/ 0 h 127"/>
                  <a:gd name="T2" fmla="*/ 0 w 400"/>
                  <a:gd name="T3" fmla="*/ 0 h 127"/>
                  <a:gd name="T4" fmla="*/ 0 w 400"/>
                  <a:gd name="T5" fmla="*/ 0 h 127"/>
                  <a:gd name="T6" fmla="*/ 0 w 400"/>
                  <a:gd name="T7" fmla="*/ 0 h 127"/>
                  <a:gd name="T8" fmla="*/ 0 w 400"/>
                  <a:gd name="T9" fmla="*/ 0 h 127"/>
                  <a:gd name="T10" fmla="*/ 0 w 400"/>
                  <a:gd name="T11" fmla="*/ 0 h 127"/>
                  <a:gd name="T12" fmla="*/ 0 w 400"/>
                  <a:gd name="T13" fmla="*/ 0 h 127"/>
                  <a:gd name="T14" fmla="*/ 0 w 400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2" name="Freeform 223"/>
              <p:cNvSpPr>
                <a:spLocks/>
              </p:cNvSpPr>
              <p:nvPr/>
            </p:nvSpPr>
            <p:spPr bwMode="auto">
              <a:xfrm>
                <a:off x="4290" y="3389"/>
                <a:ext cx="142" cy="52"/>
              </a:xfrm>
              <a:custGeom>
                <a:avLst/>
                <a:gdLst>
                  <a:gd name="T0" fmla="*/ 0 w 400"/>
                  <a:gd name="T1" fmla="*/ 0 h 127"/>
                  <a:gd name="T2" fmla="*/ 0 w 400"/>
                  <a:gd name="T3" fmla="*/ 0 h 127"/>
                  <a:gd name="T4" fmla="*/ 0 w 400"/>
                  <a:gd name="T5" fmla="*/ 0 h 127"/>
                  <a:gd name="T6" fmla="*/ 0 w 400"/>
                  <a:gd name="T7" fmla="*/ 0 h 127"/>
                  <a:gd name="T8" fmla="*/ 0 w 400"/>
                  <a:gd name="T9" fmla="*/ 0 h 127"/>
                  <a:gd name="T10" fmla="*/ 0 w 400"/>
                  <a:gd name="T11" fmla="*/ 0 h 127"/>
                  <a:gd name="T12" fmla="*/ 0 w 400"/>
                  <a:gd name="T13" fmla="*/ 0 h 127"/>
                  <a:gd name="T14" fmla="*/ 0 w 400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 224"/>
              <p:cNvSpPr>
                <a:spLocks/>
              </p:cNvSpPr>
              <p:nvPr/>
            </p:nvSpPr>
            <p:spPr bwMode="auto">
              <a:xfrm>
                <a:off x="4298" y="3330"/>
                <a:ext cx="142" cy="48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4" name="Freeform 225"/>
              <p:cNvSpPr>
                <a:spLocks/>
              </p:cNvSpPr>
              <p:nvPr/>
            </p:nvSpPr>
            <p:spPr bwMode="auto">
              <a:xfrm>
                <a:off x="4298" y="3330"/>
                <a:ext cx="142" cy="48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5" name="Freeform 226"/>
              <p:cNvSpPr>
                <a:spLocks/>
              </p:cNvSpPr>
              <p:nvPr/>
            </p:nvSpPr>
            <p:spPr bwMode="auto">
              <a:xfrm>
                <a:off x="4440" y="3395"/>
                <a:ext cx="142" cy="49"/>
              </a:xfrm>
              <a:custGeom>
                <a:avLst/>
                <a:gdLst>
                  <a:gd name="T0" fmla="*/ 0 w 400"/>
                  <a:gd name="T1" fmla="*/ 0 h 121"/>
                  <a:gd name="T2" fmla="*/ 0 w 400"/>
                  <a:gd name="T3" fmla="*/ 0 h 121"/>
                  <a:gd name="T4" fmla="*/ 0 w 400"/>
                  <a:gd name="T5" fmla="*/ 0 h 121"/>
                  <a:gd name="T6" fmla="*/ 0 w 400"/>
                  <a:gd name="T7" fmla="*/ 0 h 121"/>
                  <a:gd name="T8" fmla="*/ 0 w 400"/>
                  <a:gd name="T9" fmla="*/ 0 h 121"/>
                  <a:gd name="T10" fmla="*/ 0 w 400"/>
                  <a:gd name="T11" fmla="*/ 0 h 121"/>
                  <a:gd name="T12" fmla="*/ 0 w 400"/>
                  <a:gd name="T13" fmla="*/ 0 h 121"/>
                  <a:gd name="T14" fmla="*/ 0 w 400"/>
                  <a:gd name="T15" fmla="*/ 0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 227"/>
              <p:cNvSpPr>
                <a:spLocks/>
              </p:cNvSpPr>
              <p:nvPr/>
            </p:nvSpPr>
            <p:spPr bwMode="auto">
              <a:xfrm>
                <a:off x="4440" y="3395"/>
                <a:ext cx="142" cy="49"/>
              </a:xfrm>
              <a:custGeom>
                <a:avLst/>
                <a:gdLst>
                  <a:gd name="T0" fmla="*/ 0 w 400"/>
                  <a:gd name="T1" fmla="*/ 0 h 121"/>
                  <a:gd name="T2" fmla="*/ 0 w 400"/>
                  <a:gd name="T3" fmla="*/ 0 h 121"/>
                  <a:gd name="T4" fmla="*/ 0 w 400"/>
                  <a:gd name="T5" fmla="*/ 0 h 121"/>
                  <a:gd name="T6" fmla="*/ 0 w 400"/>
                  <a:gd name="T7" fmla="*/ 0 h 121"/>
                  <a:gd name="T8" fmla="*/ 0 w 400"/>
                  <a:gd name="T9" fmla="*/ 0 h 121"/>
                  <a:gd name="T10" fmla="*/ 0 w 400"/>
                  <a:gd name="T11" fmla="*/ 0 h 121"/>
                  <a:gd name="T12" fmla="*/ 0 w 400"/>
                  <a:gd name="T13" fmla="*/ 0 h 121"/>
                  <a:gd name="T14" fmla="*/ 0 w 400"/>
                  <a:gd name="T15" fmla="*/ 0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7" name="Freeform 228"/>
              <p:cNvSpPr>
                <a:spLocks/>
              </p:cNvSpPr>
              <p:nvPr/>
            </p:nvSpPr>
            <p:spPr bwMode="auto">
              <a:xfrm>
                <a:off x="4448" y="3335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8" name="Freeform 229"/>
              <p:cNvSpPr>
                <a:spLocks/>
              </p:cNvSpPr>
              <p:nvPr/>
            </p:nvSpPr>
            <p:spPr bwMode="auto">
              <a:xfrm>
                <a:off x="4448" y="3335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 230"/>
              <p:cNvSpPr>
                <a:spLocks/>
              </p:cNvSpPr>
              <p:nvPr/>
            </p:nvSpPr>
            <p:spPr bwMode="auto">
              <a:xfrm>
                <a:off x="4292" y="3392"/>
                <a:ext cx="142" cy="52"/>
              </a:xfrm>
              <a:custGeom>
                <a:avLst/>
                <a:gdLst>
                  <a:gd name="T0" fmla="*/ 0 w 400"/>
                  <a:gd name="T1" fmla="*/ 0 h 127"/>
                  <a:gd name="T2" fmla="*/ 0 w 400"/>
                  <a:gd name="T3" fmla="*/ 0 h 127"/>
                  <a:gd name="T4" fmla="*/ 0 w 400"/>
                  <a:gd name="T5" fmla="*/ 0 h 127"/>
                  <a:gd name="T6" fmla="*/ 0 w 400"/>
                  <a:gd name="T7" fmla="*/ 0 h 127"/>
                  <a:gd name="T8" fmla="*/ 0 w 400"/>
                  <a:gd name="T9" fmla="*/ 0 h 127"/>
                  <a:gd name="T10" fmla="*/ 0 w 400"/>
                  <a:gd name="T11" fmla="*/ 0 h 127"/>
                  <a:gd name="T12" fmla="*/ 0 w 400"/>
                  <a:gd name="T13" fmla="*/ 0 h 127"/>
                  <a:gd name="T14" fmla="*/ 0 w 400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0" name="Freeform 231"/>
              <p:cNvSpPr>
                <a:spLocks/>
              </p:cNvSpPr>
              <p:nvPr/>
            </p:nvSpPr>
            <p:spPr bwMode="auto">
              <a:xfrm>
                <a:off x="4292" y="3392"/>
                <a:ext cx="142" cy="52"/>
              </a:xfrm>
              <a:custGeom>
                <a:avLst/>
                <a:gdLst>
                  <a:gd name="T0" fmla="*/ 0 w 400"/>
                  <a:gd name="T1" fmla="*/ 0 h 127"/>
                  <a:gd name="T2" fmla="*/ 0 w 400"/>
                  <a:gd name="T3" fmla="*/ 0 h 127"/>
                  <a:gd name="T4" fmla="*/ 0 w 400"/>
                  <a:gd name="T5" fmla="*/ 0 h 127"/>
                  <a:gd name="T6" fmla="*/ 0 w 400"/>
                  <a:gd name="T7" fmla="*/ 0 h 127"/>
                  <a:gd name="T8" fmla="*/ 0 w 400"/>
                  <a:gd name="T9" fmla="*/ 0 h 127"/>
                  <a:gd name="T10" fmla="*/ 0 w 400"/>
                  <a:gd name="T11" fmla="*/ 0 h 127"/>
                  <a:gd name="T12" fmla="*/ 0 w 400"/>
                  <a:gd name="T13" fmla="*/ 0 h 127"/>
                  <a:gd name="T14" fmla="*/ 0 w 400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1" name="Freeform 232"/>
              <p:cNvSpPr>
                <a:spLocks/>
              </p:cNvSpPr>
              <p:nvPr/>
            </p:nvSpPr>
            <p:spPr bwMode="auto">
              <a:xfrm>
                <a:off x="4300" y="3332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 234"/>
              <p:cNvSpPr>
                <a:spLocks/>
              </p:cNvSpPr>
              <p:nvPr/>
            </p:nvSpPr>
            <p:spPr bwMode="auto">
              <a:xfrm>
                <a:off x="4442" y="3398"/>
                <a:ext cx="143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 235"/>
              <p:cNvSpPr>
                <a:spLocks/>
              </p:cNvSpPr>
              <p:nvPr/>
            </p:nvSpPr>
            <p:spPr bwMode="auto">
              <a:xfrm>
                <a:off x="4442" y="3398"/>
                <a:ext cx="143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4" name="Line 236"/>
              <p:cNvSpPr>
                <a:spLocks noChangeShapeType="1"/>
              </p:cNvSpPr>
              <p:nvPr/>
            </p:nvSpPr>
            <p:spPr bwMode="auto">
              <a:xfrm>
                <a:off x="4224" y="3387"/>
                <a:ext cx="0" cy="108"/>
              </a:xfrm>
              <a:prstGeom prst="line">
                <a:avLst/>
              </a:prstGeom>
              <a:noFill/>
              <a:ln w="12700" cap="sq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237"/>
              <p:cNvSpPr>
                <a:spLocks noChangeShapeType="1"/>
              </p:cNvSpPr>
              <p:nvPr/>
            </p:nvSpPr>
            <p:spPr bwMode="auto">
              <a:xfrm>
                <a:off x="4656" y="3387"/>
                <a:ext cx="0" cy="108"/>
              </a:xfrm>
              <a:prstGeom prst="line">
                <a:avLst/>
              </a:prstGeom>
              <a:noFill/>
              <a:ln w="12700" cap="sq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233"/>
              <p:cNvSpPr>
                <a:spLocks/>
              </p:cNvSpPr>
              <p:nvPr/>
            </p:nvSpPr>
            <p:spPr bwMode="auto">
              <a:xfrm>
                <a:off x="4300" y="3332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sp>
          <p:nvSpPr>
            <p:cNvPr id="152" name="Rectangle 238"/>
            <p:cNvSpPr>
              <a:spLocks noChangeArrowheads="1"/>
            </p:cNvSpPr>
            <p:nvPr/>
          </p:nvSpPr>
          <p:spPr bwMode="auto">
            <a:xfrm>
              <a:off x="2776" y="2304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 sz="2000" b="1" dirty="0">
                <a:solidFill>
                  <a:srgbClr val="A50021"/>
                </a:solidFill>
                <a:latin typeface="Arial" charset="0"/>
              </a:endParaRPr>
            </a:p>
          </p:txBody>
        </p:sp>
      </p:grpSp>
      <p:grpSp>
        <p:nvGrpSpPr>
          <p:cNvPr id="125" name="Group 229"/>
          <p:cNvGrpSpPr>
            <a:grpSpLocks/>
          </p:cNvGrpSpPr>
          <p:nvPr/>
        </p:nvGrpSpPr>
        <p:grpSpPr bwMode="auto">
          <a:xfrm>
            <a:off x="2319462" y="4048126"/>
            <a:ext cx="684537" cy="450466"/>
            <a:chOff x="4115" y="3158"/>
            <a:chExt cx="1215" cy="633"/>
          </a:xfrm>
        </p:grpSpPr>
        <p:sp>
          <p:nvSpPr>
            <p:cNvPr id="126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7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8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9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0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1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2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3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4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5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6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7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8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9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0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1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2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3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4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5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6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7" name="Line 151"/>
          <p:cNvSpPr>
            <a:spLocks noChangeShapeType="1"/>
          </p:cNvSpPr>
          <p:nvPr/>
        </p:nvSpPr>
        <p:spPr bwMode="auto">
          <a:xfrm flipH="1" flipV="1">
            <a:off x="1644650" y="3962400"/>
            <a:ext cx="677066" cy="277868"/>
          </a:xfrm>
          <a:prstGeom prst="line">
            <a:avLst/>
          </a:prstGeom>
          <a:noFill/>
          <a:ln w="127000">
            <a:solidFill>
              <a:schemeClr val="accent3"/>
            </a:solidFill>
            <a:prstDash val="sysDash"/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2" name="AutoShape 149"/>
          <p:cNvSpPr>
            <a:spLocks noChangeArrowheads="1"/>
          </p:cNvSpPr>
          <p:nvPr/>
        </p:nvSpPr>
        <p:spPr bwMode="auto">
          <a:xfrm>
            <a:off x="4419600" y="1841673"/>
            <a:ext cx="2590799" cy="720275"/>
          </a:xfrm>
          <a:prstGeom prst="wedgeRoundRectCallout">
            <a:avLst>
              <a:gd name="adj1" fmla="val -33247"/>
              <a:gd name="adj2" fmla="val 145020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 smtClean="0"/>
              <a:t>Level3</a:t>
            </a:r>
            <a:r>
              <a:rPr lang="en-US" sz="2000" b="1" dirty="0"/>
              <a:t>, VZW, </a:t>
            </a:r>
            <a:r>
              <a:rPr lang="en-US" sz="2000" b="1" dirty="0" smtClean="0"/>
              <a:t>22394</a:t>
            </a:r>
            <a:r>
              <a:rPr lang="en-US" sz="1800" b="1" dirty="0" smtClean="0"/>
              <a:t> </a:t>
            </a:r>
            <a:r>
              <a:rPr lang="en-US" sz="1800" dirty="0"/>
              <a:t>66.174.161.0/24 </a:t>
            </a:r>
          </a:p>
        </p:txBody>
      </p:sp>
      <p:sp>
        <p:nvSpPr>
          <p:cNvPr id="183" name="Line 151"/>
          <p:cNvSpPr>
            <a:spLocks noChangeShapeType="1"/>
          </p:cNvSpPr>
          <p:nvPr/>
        </p:nvSpPr>
        <p:spPr bwMode="auto">
          <a:xfrm flipH="1" flipV="1">
            <a:off x="6483184" y="3692862"/>
            <a:ext cx="761999" cy="488641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" name="Cloud 183"/>
          <p:cNvSpPr/>
          <p:nvPr/>
        </p:nvSpPr>
        <p:spPr bwMode="auto">
          <a:xfrm>
            <a:off x="7026480" y="4942778"/>
            <a:ext cx="1965120" cy="95249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22394</a:t>
            </a:r>
          </a:p>
        </p:txBody>
      </p:sp>
      <p:cxnSp>
        <p:nvCxnSpPr>
          <p:cNvPr id="185" name="Straight Connector 160"/>
          <p:cNvCxnSpPr>
            <a:cxnSpLocks noChangeShapeType="1"/>
            <a:endCxn id="184" idx="3"/>
          </p:cNvCxnSpPr>
          <p:nvPr/>
        </p:nvCxnSpPr>
        <p:spPr bwMode="auto">
          <a:xfrm flipH="1">
            <a:off x="8009040" y="4620290"/>
            <a:ext cx="107008" cy="37694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186" name="Line 151"/>
          <p:cNvSpPr>
            <a:spLocks noChangeShapeType="1"/>
          </p:cNvSpPr>
          <p:nvPr/>
        </p:nvSpPr>
        <p:spPr bwMode="auto">
          <a:xfrm flipV="1">
            <a:off x="7966920" y="4574717"/>
            <a:ext cx="191248" cy="484097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489858" y="5174159"/>
            <a:ext cx="55943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sz="2200" b="1" dirty="0" smtClean="0"/>
              <a:t>This prefix and 50K others were announced by China Telecom</a:t>
            </a:r>
            <a:endParaRPr lang="en-US" sz="2200" dirty="0"/>
          </a:p>
        </p:txBody>
      </p:sp>
      <p:sp>
        <p:nvSpPr>
          <p:cNvPr id="188" name="Rectangle 187"/>
          <p:cNvSpPr/>
          <p:nvPr/>
        </p:nvSpPr>
        <p:spPr>
          <a:xfrm>
            <a:off x="-171450" y="6096000"/>
            <a:ext cx="76390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sz="2200" b="1" dirty="0" smtClean="0"/>
              <a:t>Traffic for some prefixes was possibly </a:t>
            </a:r>
            <a:r>
              <a:rPr lang="en-US" sz="2200" b="1" dirty="0" smtClean="0">
                <a:solidFill>
                  <a:schemeClr val="accent4"/>
                </a:solidFill>
              </a:rPr>
              <a:t>intercepted</a:t>
            </a:r>
            <a:endParaRPr lang="en-US" sz="2200" dirty="0">
              <a:solidFill>
                <a:schemeClr val="accent4"/>
              </a:solidFill>
            </a:endParaRPr>
          </a:p>
        </p:txBody>
      </p:sp>
      <p:sp>
        <p:nvSpPr>
          <p:cNvPr id="192" name="Smiley Face 191"/>
          <p:cNvSpPr/>
          <p:nvPr/>
        </p:nvSpPr>
        <p:spPr bwMode="auto">
          <a:xfrm>
            <a:off x="3480821" y="2845411"/>
            <a:ext cx="631136" cy="544286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5088" lvl="1" indent="-65088" algn="ctr">
              <a:defRPr/>
            </a:pPr>
            <a:r>
              <a:rPr lang="en-US" sz="2200" b="1" dirty="0"/>
              <a:t>April 2010 : China Telecom intercepts traffic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90" name="Line 151"/>
          <p:cNvSpPr>
            <a:spLocks noChangeShapeType="1"/>
          </p:cNvSpPr>
          <p:nvPr/>
        </p:nvSpPr>
        <p:spPr bwMode="auto">
          <a:xfrm flipV="1">
            <a:off x="1563466" y="2637944"/>
            <a:ext cx="915147" cy="991429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026480" y="6096000"/>
            <a:ext cx="1965120" cy="4308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bg1"/>
                </a:solidFill>
              </a:rPr>
              <a:t>66.174.161.0/24</a:t>
            </a:r>
            <a:endParaRPr lang="en-CA" b="1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>
            <a:stCxn id="2" idx="0"/>
            <a:endCxn id="184" idx="1"/>
          </p:cNvCxnSpPr>
          <p:nvPr/>
        </p:nvCxnSpPr>
        <p:spPr>
          <a:xfrm flipV="1">
            <a:off x="8009040" y="5894263"/>
            <a:ext cx="0" cy="2017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60533512"/>
      </p:ext>
    </p:extLst>
  </p:cSld>
  <p:clrMapOvr>
    <a:masterClrMapping/>
  </p:clrMapOvr>
  <p:transition xmlns:p14="http://schemas.microsoft.com/office/powerpoint/2010/main" advTm="10509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build="p"/>
      <p:bldP spid="78" grpId="1" build="p"/>
      <p:bldP spid="148" grpId="0" animBg="1"/>
      <p:bldP spid="177" grpId="0" animBg="1"/>
      <p:bldP spid="187" grpId="0"/>
      <p:bldP spid="188" grpId="0"/>
      <p:bldP spid="192" grpId="0" animBg="1"/>
      <p:bldP spid="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Canadian </a:t>
            </a:r>
            <a:r>
              <a:rPr lang="en-US" dirty="0" err="1" smtClean="0"/>
              <a:t>Bitcoin</a:t>
            </a:r>
            <a:r>
              <a:rPr lang="en-US" dirty="0" smtClean="0"/>
              <a:t> hijack (2/3/2014)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Bitcoin</a:t>
            </a:r>
            <a:r>
              <a:rPr lang="en-US" dirty="0" smtClean="0"/>
              <a:t> Background</a:t>
            </a:r>
          </a:p>
          <a:p>
            <a:r>
              <a:rPr lang="en-US" dirty="0" smtClean="0"/>
              <a:t>Miners solve cryptographic puzzles using their computing power</a:t>
            </a:r>
          </a:p>
          <a:p>
            <a:pPr lvl="1"/>
            <a:r>
              <a:rPr lang="en-US" dirty="0" smtClean="0"/>
              <a:t>Once the puzzle is solved new </a:t>
            </a:r>
            <a:r>
              <a:rPr lang="en-US" dirty="0" err="1" smtClean="0"/>
              <a:t>bitcoins</a:t>
            </a:r>
            <a:r>
              <a:rPr lang="en-US" dirty="0" smtClean="0"/>
              <a:t> are created and the miner gets some reward</a:t>
            </a:r>
          </a:p>
          <a:p>
            <a:r>
              <a:rPr lang="en-US" dirty="0" smtClean="0"/>
              <a:t>Mining is generic: mining pool dictates currency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dogecoin</a:t>
            </a:r>
            <a:r>
              <a:rPr lang="en-US" dirty="0" smtClean="0"/>
              <a:t>, </a:t>
            </a:r>
            <a:r>
              <a:rPr lang="en-US" dirty="0" err="1" smtClean="0"/>
              <a:t>bitcoin</a:t>
            </a:r>
            <a:r>
              <a:rPr lang="en-US" dirty="0" smtClean="0"/>
              <a:t> etc.</a:t>
            </a:r>
          </a:p>
          <a:p>
            <a:r>
              <a:rPr lang="en-US" dirty="0" smtClean="0"/>
              <a:t>Miners communicate with pool server using a protocol called ‘stratum’</a:t>
            </a:r>
          </a:p>
          <a:p>
            <a:pPr lvl="1"/>
            <a:r>
              <a:rPr lang="en-US" dirty="0" smtClean="0"/>
              <a:t>Mining server can redirect user to a different server (e.g., for load balancing)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www.secureworks.com</a:t>
            </a:r>
            <a:r>
              <a:rPr lang="en-US" dirty="0"/>
              <a:t>/cyber-threat-intelligence/threats/</a:t>
            </a:r>
            <a:r>
              <a:rPr lang="en-US" dirty="0" err="1"/>
              <a:t>bgp</a:t>
            </a:r>
            <a:r>
              <a:rPr lang="en-US" dirty="0"/>
              <a:t>-hijacking-for-</a:t>
            </a:r>
            <a:r>
              <a:rPr lang="en-US" dirty="0" err="1"/>
              <a:t>cryptocurrency</a:t>
            </a:r>
            <a:r>
              <a:rPr lang="en-US" dirty="0"/>
              <a:t>-profit/</a:t>
            </a:r>
          </a:p>
        </p:txBody>
      </p:sp>
    </p:spTree>
    <p:extLst>
      <p:ext uri="{BB962C8B-B14F-4D97-AF65-F5344CB8AC3E}">
        <p14:creationId xmlns:p14="http://schemas.microsoft.com/office/powerpoint/2010/main" val="286112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</a:t>
            </a:r>
            <a:r>
              <a:rPr lang="en-US" dirty="0" err="1"/>
              <a:t>Bitcoin</a:t>
            </a:r>
            <a:r>
              <a:rPr lang="en-US" dirty="0"/>
              <a:t> hijack (2/3/2014)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Hijacked users got directed to a mining server IP that was under the control of the hijacker and redirects them to a malicious mining pool.</a:t>
            </a:r>
          </a:p>
          <a:p>
            <a:r>
              <a:rPr lang="en-US" dirty="0" smtClean="0"/>
              <a:t>Miners continue to receive tasks and solve puzzles but don’t get compensated. </a:t>
            </a:r>
            <a:r>
              <a:rPr lang="en-US" dirty="0" smtClean="0">
                <a:sym typeface="Wingdings"/>
              </a:rPr>
              <a:t>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www.secureworks.com</a:t>
            </a:r>
            <a:r>
              <a:rPr lang="en-US" dirty="0"/>
              <a:t>/cyber-threat-intelligence/threats/</a:t>
            </a:r>
            <a:r>
              <a:rPr lang="en-US" dirty="0" err="1"/>
              <a:t>bgp</a:t>
            </a:r>
            <a:r>
              <a:rPr lang="en-US" dirty="0"/>
              <a:t>-hijacking-for-</a:t>
            </a:r>
            <a:r>
              <a:rPr lang="en-US" dirty="0" err="1"/>
              <a:t>cryptocurrency</a:t>
            </a:r>
            <a:r>
              <a:rPr lang="en-US" dirty="0"/>
              <a:t>-profit/</a:t>
            </a:r>
          </a:p>
        </p:txBody>
      </p:sp>
    </p:spTree>
    <p:extLst>
      <p:ext uri="{BB962C8B-B14F-4D97-AF65-F5344CB8AC3E}">
        <p14:creationId xmlns:p14="http://schemas.microsoft.com/office/powerpoint/2010/main" val="240321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</a:t>
            </a:r>
            <a:r>
              <a:rPr lang="en-US" dirty="0" err="1"/>
              <a:t>Bitcoin</a:t>
            </a:r>
            <a:r>
              <a:rPr lang="en-US" dirty="0"/>
              <a:t> hijack (2/3/2014)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0812" r="-208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1251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</a:t>
            </a:r>
            <a:r>
              <a:rPr lang="en-US" dirty="0" err="1"/>
              <a:t>Bitcoin</a:t>
            </a:r>
            <a:r>
              <a:rPr lang="en-US" dirty="0"/>
              <a:t> hijack (2/3/2014)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0812" r="-208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605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</a:t>
            </a:r>
            <a:r>
              <a:rPr lang="en-US" dirty="0" err="1"/>
              <a:t>Bitcoin</a:t>
            </a:r>
            <a:r>
              <a:rPr lang="en-US" dirty="0"/>
              <a:t> hijack (2/3/2014)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0812" r="-208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419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</a:t>
            </a:r>
            <a:r>
              <a:rPr lang="en-US" dirty="0" err="1"/>
              <a:t>Bitcoin</a:t>
            </a:r>
            <a:r>
              <a:rPr lang="en-US" dirty="0"/>
              <a:t> hijack (2/3/2014)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138" b="-138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1341454" y="2097532"/>
            <a:ext cx="4366858" cy="5992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Estimated loss of $83,000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17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6B8C3892-B6BA-8B4A-A8EA-893B940D6660}" type="slidenum">
              <a:rPr lang="en-US" sz="1400" b="0">
                <a:latin typeface="Times New Roman" charset="0"/>
                <a:cs typeface="Arial" charset="0"/>
              </a:rPr>
              <a:pPr eaLnBrk="1" hangingPunct="1"/>
              <a:t>17</a:t>
            </a:fld>
            <a:endParaRPr lang="en-US" sz="1400" b="0">
              <a:latin typeface="Times New Roman" charset="0"/>
              <a:cs typeface="Arial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Bogus AS Paths to Hide Hijacking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Adds AS hop(s) at the end of the path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E.g., turns </a:t>
            </a:r>
            <a:r>
              <a:rPr lang="ja-JP" altLang="en-US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>
                <a:latin typeface="Arial" charset="0"/>
                <a:ea typeface="Arial" charset="0"/>
                <a:cs typeface="Arial" charset="0"/>
              </a:rPr>
              <a:t>701 88</a:t>
            </a:r>
            <a:r>
              <a:rPr lang="ja-JP" altLang="en-US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>
                <a:latin typeface="Arial" charset="0"/>
                <a:ea typeface="Arial" charset="0"/>
                <a:cs typeface="Arial" charset="0"/>
              </a:rPr>
              <a:t> into </a:t>
            </a:r>
            <a:r>
              <a:rPr lang="ja-JP" altLang="en-US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>
                <a:latin typeface="Arial" charset="0"/>
                <a:ea typeface="Arial" charset="0"/>
                <a:cs typeface="Arial" charset="0"/>
              </a:rPr>
              <a:t>701 88 3</a:t>
            </a:r>
            <a:r>
              <a:rPr lang="ja-JP" altLang="en-US">
                <a:latin typeface="Arial" charset="0"/>
                <a:ea typeface="Arial" charset="0"/>
                <a:cs typeface="Arial" charset="0"/>
              </a:rPr>
              <a:t>”</a:t>
            </a:r>
            <a:endParaRPr lang="en-US" altLang="ja-JP">
              <a:latin typeface="Arial" charset="0"/>
              <a:ea typeface="Arial" charset="0"/>
              <a:cs typeface="Arial" charset="0"/>
            </a:endParaRPr>
          </a:p>
          <a:p>
            <a:r>
              <a:rPr lang="en-US">
                <a:latin typeface="Arial" charset="0"/>
                <a:cs typeface="Arial" charset="0"/>
              </a:rPr>
              <a:t>Motivations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Evade detection for a bogus route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E.g., by adding the legitimate AS to the end</a:t>
            </a:r>
          </a:p>
          <a:p>
            <a:r>
              <a:rPr lang="en-US">
                <a:latin typeface="Arial" charset="0"/>
                <a:cs typeface="Arial" charset="0"/>
              </a:rPr>
              <a:t>Hard to tell that the AS path is bogus…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Even if other ASes filter based on prefix ownership</a:t>
            </a: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778319"/>
              </p:ext>
            </p:extLst>
          </p:nvPr>
        </p:nvGraphicFramePr>
        <p:xfrm>
          <a:off x="2935288" y="4876621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Photo Editor Photo" r:id="rId4" imgW="1905266" imgH="1390844" progId="MSPhotoEd.3">
                  <p:embed/>
                </p:oleObj>
              </mc:Choice>
              <mc:Fallback>
                <p:oleObj name="Photo Editor Photo" r:id="rId4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4876621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1690688" y="5810250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Photo Editor Photo" r:id="rId6" imgW="1905266" imgH="1390844" progId="MSPhotoEd.3">
                  <p:embed/>
                </p:oleObj>
              </mc:Choice>
              <mc:Fallback>
                <p:oleObj name="Photo Editor Photo" r:id="rId6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5810250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6406" name="Text Box 6"/>
          <p:cNvSpPr txBox="1">
            <a:spLocks noChangeArrowheads="1"/>
          </p:cNvSpPr>
          <p:nvPr/>
        </p:nvSpPr>
        <p:spPr bwMode="auto">
          <a:xfrm>
            <a:off x="3587750" y="5197475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701</a:t>
            </a:r>
          </a:p>
        </p:txBody>
      </p:sp>
      <p:sp>
        <p:nvSpPr>
          <p:cNvPr id="1766407" name="Text Box 7"/>
          <p:cNvSpPr txBox="1">
            <a:spLocks noChangeArrowheads="1"/>
          </p:cNvSpPr>
          <p:nvPr/>
        </p:nvSpPr>
        <p:spPr bwMode="auto">
          <a:xfrm>
            <a:off x="2070100" y="6002338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88</a:t>
            </a:r>
          </a:p>
        </p:txBody>
      </p:sp>
      <p:sp>
        <p:nvSpPr>
          <p:cNvPr id="1766408" name="Line 8"/>
          <p:cNvSpPr>
            <a:spLocks noChangeShapeType="1"/>
          </p:cNvSpPr>
          <p:nvPr/>
        </p:nvSpPr>
        <p:spPr bwMode="auto">
          <a:xfrm flipV="1">
            <a:off x="2689225" y="5772150"/>
            <a:ext cx="652463" cy="2301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6799263" y="5541963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Photo Editor Photo" r:id="rId7" imgW="1905266" imgH="1390844" progId="MSPhotoEd.3">
                  <p:embed/>
                </p:oleObj>
              </mc:Choice>
              <mc:Fallback>
                <p:oleObj name="Photo Editor Photo" r:id="rId7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263" y="5541963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6410" name="Text Box 10"/>
          <p:cNvSpPr txBox="1">
            <a:spLocks noChangeArrowheads="1"/>
          </p:cNvSpPr>
          <p:nvPr/>
        </p:nvSpPr>
        <p:spPr bwMode="auto">
          <a:xfrm>
            <a:off x="7253288" y="573405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3</a:t>
            </a:r>
          </a:p>
        </p:txBody>
      </p:sp>
      <p:sp>
        <p:nvSpPr>
          <p:cNvPr id="1766411" name="Text Box 11"/>
          <p:cNvSpPr txBox="1">
            <a:spLocks noChangeArrowheads="1"/>
          </p:cNvSpPr>
          <p:nvPr/>
        </p:nvSpPr>
        <p:spPr bwMode="auto">
          <a:xfrm>
            <a:off x="6723063" y="6270625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18.0.0.0/8</a:t>
            </a:r>
          </a:p>
        </p:txBody>
      </p:sp>
      <p:sp>
        <p:nvSpPr>
          <p:cNvPr id="1766412" name="Text Box 12"/>
          <p:cNvSpPr txBox="1">
            <a:spLocks noChangeArrowheads="1"/>
          </p:cNvSpPr>
          <p:nvPr/>
        </p:nvSpPr>
        <p:spPr bwMode="auto">
          <a:xfrm>
            <a:off x="423863" y="5964238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18.0.0.0/8</a:t>
            </a:r>
          </a:p>
        </p:txBody>
      </p:sp>
    </p:spTree>
    <p:extLst>
      <p:ext uri="{BB962C8B-B14F-4D97-AF65-F5344CB8AC3E}">
        <p14:creationId xmlns:p14="http://schemas.microsoft.com/office/powerpoint/2010/main" val="144558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529CC486-1EB5-774A-AD59-C23F29949DA3}" type="slidenum">
              <a:rPr lang="en-US" sz="1400" b="0">
                <a:latin typeface="Times New Roman" charset="0"/>
                <a:cs typeface="Arial" charset="0"/>
              </a:rPr>
              <a:pPr eaLnBrk="1" hangingPunct="1"/>
              <a:t>18</a:t>
            </a:fld>
            <a:endParaRPr lang="en-US" sz="1400" b="0">
              <a:latin typeface="Times New Roman" charset="0"/>
              <a:cs typeface="Arial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Path-Shortening Attacks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8236"/>
            <a:ext cx="8458200" cy="5359763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Remove </a:t>
            </a:r>
            <a:r>
              <a:rPr lang="en-US" dirty="0" err="1">
                <a:latin typeface="Arial" charset="0"/>
                <a:cs typeface="Arial" charset="0"/>
              </a:rPr>
              <a:t>ASes</a:t>
            </a:r>
            <a:r>
              <a:rPr lang="en-US" dirty="0">
                <a:latin typeface="Arial" charset="0"/>
                <a:cs typeface="Arial" charset="0"/>
              </a:rPr>
              <a:t> from the AS path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turn 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701 3715 88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 into 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701 88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altLang="ja-JP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Motivations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Make the AS path look shorter than it is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Attract sources that normally try to avoid AS 3715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Help AS 88 look like it is closer to the Internet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s core</a:t>
            </a:r>
          </a:p>
          <a:p>
            <a:r>
              <a:rPr lang="en-US" dirty="0">
                <a:latin typeface="Arial" charset="0"/>
                <a:cs typeface="Arial" charset="0"/>
              </a:rPr>
              <a:t>Who can tell that this AS path is a lie?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Maybe AS 88 *does* connect to AS 701 directly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921409"/>
              </p:ext>
            </p:extLst>
          </p:nvPr>
        </p:nvGraphicFramePr>
        <p:xfrm>
          <a:off x="1422400" y="5336176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Photo Editor Photo" r:id="rId4" imgW="1905266" imgH="1390844" progId="MSPhotoEd.3">
                  <p:embed/>
                </p:oleObj>
              </mc:Choice>
              <mc:Fallback>
                <p:oleObj name="Photo Editor Photo" r:id="rId4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5336176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59006"/>
              </p:ext>
            </p:extLst>
          </p:nvPr>
        </p:nvGraphicFramePr>
        <p:xfrm>
          <a:off x="6184900" y="5714001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Photo Editor Photo" r:id="rId6" imgW="1905266" imgH="1390844" progId="MSPhotoEd.3">
                  <p:embed/>
                </p:oleObj>
              </mc:Choice>
              <mc:Fallback>
                <p:oleObj name="Photo Editor Photo" r:id="rId6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5714001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2310" name="Line 6"/>
          <p:cNvSpPr>
            <a:spLocks noChangeShapeType="1"/>
          </p:cNvSpPr>
          <p:nvPr/>
        </p:nvSpPr>
        <p:spPr bwMode="auto">
          <a:xfrm flipV="1">
            <a:off x="5302250" y="6104526"/>
            <a:ext cx="99853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62311" name="Text Box 7"/>
          <p:cNvSpPr txBox="1">
            <a:spLocks noChangeArrowheads="1"/>
          </p:cNvSpPr>
          <p:nvPr/>
        </p:nvSpPr>
        <p:spPr bwMode="auto">
          <a:xfrm>
            <a:off x="2074863" y="5798139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701</a:t>
            </a:r>
          </a:p>
        </p:txBody>
      </p:sp>
      <p:sp>
        <p:nvSpPr>
          <p:cNvPr id="1762312" name="Text Box 8"/>
          <p:cNvSpPr txBox="1">
            <a:spLocks noChangeArrowheads="1"/>
          </p:cNvSpPr>
          <p:nvPr/>
        </p:nvSpPr>
        <p:spPr bwMode="auto">
          <a:xfrm>
            <a:off x="6564313" y="5906089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88</a:t>
            </a:r>
          </a:p>
        </p:txBody>
      </p:sp>
      <p:graphicFrame>
        <p:nvGraphicFramePr>
          <p:cNvPr id="389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447433"/>
              </p:ext>
            </p:extLst>
          </p:nvPr>
        </p:nvGraphicFramePr>
        <p:xfrm>
          <a:off x="4033838" y="5529851"/>
          <a:ext cx="1420812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Photo Editor Photo" r:id="rId7" imgW="1905266" imgH="1390844" progId="MSPhotoEd.3">
                  <p:embed/>
                </p:oleObj>
              </mc:Choice>
              <mc:Fallback>
                <p:oleObj name="Photo Editor Photo" r:id="rId7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838" y="5529851"/>
                        <a:ext cx="1420812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2314" name="Text Box 10"/>
          <p:cNvSpPr txBox="1">
            <a:spLocks noChangeArrowheads="1"/>
          </p:cNvSpPr>
          <p:nvPr/>
        </p:nvSpPr>
        <p:spPr bwMode="auto">
          <a:xfrm>
            <a:off x="4418013" y="5831476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3715</a:t>
            </a:r>
          </a:p>
        </p:txBody>
      </p:sp>
      <p:sp>
        <p:nvSpPr>
          <p:cNvPr id="1762315" name="Line 11"/>
          <p:cNvSpPr>
            <a:spLocks noChangeShapeType="1"/>
          </p:cNvSpPr>
          <p:nvPr/>
        </p:nvSpPr>
        <p:spPr bwMode="auto">
          <a:xfrm flipV="1">
            <a:off x="3189288" y="6066426"/>
            <a:ext cx="9985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62316" name="Freeform 12"/>
          <p:cNvSpPr>
            <a:spLocks/>
          </p:cNvSpPr>
          <p:nvPr/>
        </p:nvSpPr>
        <p:spPr bwMode="auto">
          <a:xfrm>
            <a:off x="2882900" y="6412501"/>
            <a:ext cx="3686175" cy="352425"/>
          </a:xfrm>
          <a:custGeom>
            <a:avLst/>
            <a:gdLst>
              <a:gd name="T0" fmla="*/ 0 w 2322"/>
              <a:gd name="T1" fmla="*/ 24 h 222"/>
              <a:gd name="T2" fmla="*/ 1258 w 2322"/>
              <a:gd name="T3" fmla="*/ 218 h 222"/>
              <a:gd name="T4" fmla="*/ 2322 w 2322"/>
              <a:gd name="T5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22" h="222">
                <a:moveTo>
                  <a:pt x="0" y="24"/>
                </a:moveTo>
                <a:cubicBezTo>
                  <a:pt x="435" y="123"/>
                  <a:pt x="871" y="222"/>
                  <a:pt x="1258" y="218"/>
                </a:cubicBezTo>
                <a:cubicBezTo>
                  <a:pt x="1645" y="214"/>
                  <a:pt x="1983" y="107"/>
                  <a:pt x="2322" y="0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62317" name="Text Box 13"/>
          <p:cNvSpPr txBox="1">
            <a:spLocks noChangeArrowheads="1"/>
          </p:cNvSpPr>
          <p:nvPr/>
        </p:nvSpPr>
        <p:spPr bwMode="auto">
          <a:xfrm>
            <a:off x="5378450" y="6258514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014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B3C63F16-FCDA-434A-9BFD-BC66ED4E35A9}" type="slidenum">
              <a:rPr lang="en-US" sz="1400" b="0">
                <a:latin typeface="Times New Roman" charset="0"/>
                <a:cs typeface="Arial" charset="0"/>
              </a:rPr>
              <a:pPr eaLnBrk="1" hangingPunct="1"/>
              <a:t>19</a:t>
            </a:fld>
            <a:endParaRPr lang="en-US" sz="1400" b="0">
              <a:latin typeface="Times New Roman" charset="0"/>
              <a:cs typeface="Arial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Attacks that Add a Bogus AS Hop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Add ASes to the path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turn 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701 88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 into 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701 3715 88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altLang="ja-JP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Motivations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Trigger loop detection in AS 3715</a:t>
            </a:r>
          </a:p>
          <a:p>
            <a:pPr lvl="2"/>
            <a:r>
              <a:rPr lang="en-US" dirty="0">
                <a:latin typeface="Arial" charset="0"/>
                <a:ea typeface="Arial" charset="0"/>
                <a:cs typeface="Arial" charset="0"/>
              </a:rPr>
              <a:t>Denial-of-service attack on AS 3715</a:t>
            </a:r>
          </a:p>
          <a:p>
            <a:pPr lvl="2"/>
            <a:r>
              <a:rPr lang="en-US" dirty="0">
                <a:latin typeface="Arial" charset="0"/>
                <a:ea typeface="Arial" charset="0"/>
                <a:cs typeface="Arial" charset="0"/>
              </a:rPr>
              <a:t>Or, blocking unwanted traffic coming from AS 3715!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Make your AS look like is has richer connectivity</a:t>
            </a:r>
          </a:p>
          <a:p>
            <a:r>
              <a:rPr lang="en-US" dirty="0">
                <a:latin typeface="Arial" charset="0"/>
                <a:cs typeface="Arial" charset="0"/>
              </a:rPr>
              <a:t>Who can tell the AS path is a lie?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AS 3715 could, if it could see the route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AS 88 could, but would it really care as long as it received data traffic meant for it?</a:t>
            </a:r>
          </a:p>
        </p:txBody>
      </p:sp>
      <p:graphicFrame>
        <p:nvGraphicFramePr>
          <p:cNvPr id="4096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915150" y="1239838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Photo Editor Photo" r:id="rId4" imgW="1905266" imgH="1390844" progId="MSPhotoEd.3">
                  <p:embed/>
                </p:oleObj>
              </mc:Choice>
              <mc:Fallback>
                <p:oleObj name="Photo Editor Photo" r:id="rId4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150" y="1239838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605713" y="3082925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Photo Editor Photo" r:id="rId6" imgW="1905266" imgH="1390844" progId="MSPhotoEd.3">
                  <p:embed/>
                </p:oleObj>
              </mc:Choice>
              <mc:Fallback>
                <p:oleObj name="Photo Editor Photo" r:id="rId6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5713" y="3082925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4358" name="Line 6"/>
          <p:cNvSpPr>
            <a:spLocks noChangeShapeType="1"/>
          </p:cNvSpPr>
          <p:nvPr/>
        </p:nvSpPr>
        <p:spPr bwMode="auto">
          <a:xfrm>
            <a:off x="7951788" y="2546350"/>
            <a:ext cx="231775" cy="612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64359" name="Text Box 7"/>
          <p:cNvSpPr txBox="1">
            <a:spLocks noChangeArrowheads="1"/>
          </p:cNvSpPr>
          <p:nvPr/>
        </p:nvSpPr>
        <p:spPr bwMode="auto">
          <a:xfrm>
            <a:off x="7491413" y="177641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701</a:t>
            </a:r>
          </a:p>
        </p:txBody>
      </p:sp>
      <p:sp>
        <p:nvSpPr>
          <p:cNvPr id="1764360" name="Text Box 8"/>
          <p:cNvSpPr txBox="1">
            <a:spLocks noChangeArrowheads="1"/>
          </p:cNvSpPr>
          <p:nvPr/>
        </p:nvSpPr>
        <p:spPr bwMode="auto">
          <a:xfrm>
            <a:off x="7985125" y="3275013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88</a:t>
            </a:r>
          </a:p>
        </p:txBody>
      </p:sp>
    </p:spTree>
    <p:extLst>
      <p:ext uri="{BB962C8B-B14F-4D97-AF65-F5344CB8AC3E}">
        <p14:creationId xmlns:p14="http://schemas.microsoft.com/office/powerpoint/2010/main" val="2703808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BGP</a:t>
            </a:r>
            <a:r>
              <a:rPr lang="en-US" sz="4000" dirty="0" smtClean="0"/>
              <a:t>: The Internet’s Routing Protocol (1)</a:t>
            </a:r>
            <a:endParaRPr lang="en-US" sz="4000" dirty="0" smtClean="0">
              <a:solidFill>
                <a:srgbClr val="C00000"/>
              </a:solidFill>
            </a:endParaRPr>
          </a:p>
        </p:txBody>
      </p:sp>
      <p:sp>
        <p:nvSpPr>
          <p:cNvPr id="33" name="Cloud 32"/>
          <p:cNvSpPr/>
          <p:nvPr/>
        </p:nvSpPr>
        <p:spPr bwMode="auto">
          <a:xfrm>
            <a:off x="2438400" y="2214202"/>
            <a:ext cx="1828800" cy="951131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ISP 1</a:t>
            </a:r>
            <a:endParaRPr lang="en-US" sz="2200" b="1" dirty="0">
              <a:latin typeface="+mj-lt"/>
            </a:endParaRPr>
          </a:p>
        </p:txBody>
      </p:sp>
      <p:sp>
        <p:nvSpPr>
          <p:cNvPr id="34" name="Cloud 33"/>
          <p:cNvSpPr/>
          <p:nvPr/>
        </p:nvSpPr>
        <p:spPr bwMode="auto">
          <a:xfrm>
            <a:off x="7239000" y="3681196"/>
            <a:ext cx="1752600" cy="95249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Verizon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Wireless</a:t>
            </a:r>
            <a:endParaRPr lang="en-US" sz="2200" b="1" dirty="0">
              <a:latin typeface="+mj-lt"/>
            </a:endParaRPr>
          </a:p>
        </p:txBody>
      </p:sp>
      <p:sp>
        <p:nvSpPr>
          <p:cNvPr id="38" name="Cloud 37"/>
          <p:cNvSpPr/>
          <p:nvPr/>
        </p:nvSpPr>
        <p:spPr bwMode="auto">
          <a:xfrm>
            <a:off x="335633" y="3165334"/>
            <a:ext cx="1494623" cy="6858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stub</a:t>
            </a:r>
            <a:endParaRPr lang="en-US" sz="2200" b="1" dirty="0">
              <a:latin typeface="+mj-lt"/>
            </a:endParaRPr>
          </a:p>
        </p:txBody>
      </p:sp>
      <p:cxnSp>
        <p:nvCxnSpPr>
          <p:cNvPr id="46" name="Straight Connector 160"/>
          <p:cNvCxnSpPr>
            <a:cxnSpLocks noChangeShapeType="1"/>
            <a:stCxn id="38" idx="3"/>
          </p:cNvCxnSpPr>
          <p:nvPr/>
        </p:nvCxnSpPr>
        <p:spPr bwMode="auto">
          <a:xfrm flipV="1">
            <a:off x="1082945" y="2749191"/>
            <a:ext cx="1431656" cy="455354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/>
            <a:tailEnd type="stealth"/>
          </a:ln>
        </p:spPr>
      </p:cxnSp>
      <p:cxnSp>
        <p:nvCxnSpPr>
          <p:cNvPr id="49" name="Straight Connector 160"/>
          <p:cNvCxnSpPr>
            <a:cxnSpLocks noChangeShapeType="1"/>
            <a:stCxn id="53" idx="0"/>
          </p:cNvCxnSpPr>
          <p:nvPr/>
        </p:nvCxnSpPr>
        <p:spPr bwMode="auto">
          <a:xfrm flipV="1">
            <a:off x="4151377" y="3757400"/>
            <a:ext cx="1106422" cy="59051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52" name="Straight Connector 160"/>
          <p:cNvCxnSpPr>
            <a:cxnSpLocks noChangeShapeType="1"/>
            <a:stCxn id="33" idx="0"/>
          </p:cNvCxnSpPr>
          <p:nvPr/>
        </p:nvCxnSpPr>
        <p:spPr bwMode="auto">
          <a:xfrm>
            <a:off x="4265676" y="2689768"/>
            <a:ext cx="801624" cy="475566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grpSp>
        <p:nvGrpSpPr>
          <p:cNvPr id="59" name="Group 58"/>
          <p:cNvGrpSpPr/>
          <p:nvPr/>
        </p:nvGrpSpPr>
        <p:grpSpPr>
          <a:xfrm>
            <a:off x="1214683" y="4155323"/>
            <a:ext cx="766517" cy="769441"/>
            <a:chOff x="1063740" y="3846120"/>
            <a:chExt cx="766517" cy="769441"/>
          </a:xfrm>
        </p:grpSpPr>
        <p:cxnSp>
          <p:nvCxnSpPr>
            <p:cNvPr id="89" name="Straight Arrow Connector 88"/>
            <p:cNvCxnSpPr/>
            <p:nvPr/>
          </p:nvCxnSpPr>
          <p:spPr bwMode="auto">
            <a:xfrm>
              <a:off x="1254239" y="3848243"/>
              <a:ext cx="576018" cy="29963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90" name="Rectangle 89"/>
            <p:cNvSpPr/>
            <p:nvPr/>
          </p:nvSpPr>
          <p:spPr>
            <a:xfrm rot="1559588">
              <a:off x="1063740" y="3846120"/>
              <a:ext cx="38099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$</a:t>
              </a:r>
              <a:endParaRPr lang="en-US" sz="4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2" name="Group 163"/>
          <p:cNvGrpSpPr/>
          <p:nvPr/>
        </p:nvGrpSpPr>
        <p:grpSpPr>
          <a:xfrm rot="9249695">
            <a:off x="4644905" y="4213928"/>
            <a:ext cx="762000" cy="763588"/>
            <a:chOff x="2438400" y="3657600"/>
            <a:chExt cx="762000" cy="763588"/>
          </a:xfrm>
        </p:grpSpPr>
        <p:cxnSp>
          <p:nvCxnSpPr>
            <p:cNvPr id="93" name="Straight Arrow Connector 92"/>
            <p:cNvCxnSpPr/>
            <p:nvPr/>
          </p:nvCxnSpPr>
          <p:spPr bwMode="auto">
            <a:xfrm>
              <a:off x="2438400" y="4419600"/>
              <a:ext cx="762000" cy="15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</p:cxnSp>
        <p:grpSp>
          <p:nvGrpSpPr>
            <p:cNvPr id="94" name="Group 131"/>
            <p:cNvGrpSpPr/>
            <p:nvPr/>
          </p:nvGrpSpPr>
          <p:grpSpPr>
            <a:xfrm>
              <a:off x="2514600" y="3657600"/>
              <a:ext cx="609600" cy="646331"/>
              <a:chOff x="2667000" y="2743200"/>
              <a:chExt cx="609600" cy="646331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2743200" y="2743200"/>
                <a:ext cx="4411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sym typeface="Wingdings" pitchFamily="2" charset="2"/>
                  </a:rPr>
                  <a:t>$</a:t>
                </a:r>
                <a:endParaRPr lang="en-US" sz="36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96" name="&quot;No&quot; Symbol 95"/>
              <p:cNvSpPr/>
              <p:nvPr/>
            </p:nvSpPr>
            <p:spPr bwMode="auto">
              <a:xfrm>
                <a:off x="2667000" y="2819400"/>
                <a:ext cx="609600" cy="533400"/>
              </a:xfrm>
              <a:prstGeom prst="noSmoking">
                <a:avLst>
                  <a:gd name="adj" fmla="val 9150"/>
                </a:avLst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99" name="Group 163"/>
          <p:cNvGrpSpPr/>
          <p:nvPr/>
        </p:nvGrpSpPr>
        <p:grpSpPr>
          <a:xfrm rot="1869993">
            <a:off x="4619899" y="1992974"/>
            <a:ext cx="762000" cy="763588"/>
            <a:chOff x="2438400" y="3657600"/>
            <a:chExt cx="762000" cy="763588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2438400" y="4419600"/>
              <a:ext cx="762000" cy="15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</p:cxnSp>
        <p:grpSp>
          <p:nvGrpSpPr>
            <p:cNvPr id="101" name="Group 131"/>
            <p:cNvGrpSpPr/>
            <p:nvPr/>
          </p:nvGrpSpPr>
          <p:grpSpPr>
            <a:xfrm>
              <a:off x="2514600" y="3657600"/>
              <a:ext cx="609600" cy="646331"/>
              <a:chOff x="2667000" y="2743200"/>
              <a:chExt cx="609600" cy="646331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2743200" y="2743200"/>
                <a:ext cx="4411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sym typeface="Wingdings" pitchFamily="2" charset="2"/>
                  </a:rPr>
                  <a:t>$</a:t>
                </a:r>
                <a:endParaRPr lang="en-US" sz="36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3" name="&quot;No&quot; Symbol 102"/>
              <p:cNvSpPr/>
              <p:nvPr/>
            </p:nvSpPr>
            <p:spPr bwMode="auto">
              <a:xfrm>
                <a:off x="2667000" y="2819400"/>
                <a:ext cx="609600" cy="533400"/>
              </a:xfrm>
              <a:prstGeom prst="noSmoking">
                <a:avLst>
                  <a:gd name="adj" fmla="val 9150"/>
                </a:avLst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53" name="Cloud 52"/>
          <p:cNvSpPr/>
          <p:nvPr/>
        </p:nvSpPr>
        <p:spPr bwMode="auto">
          <a:xfrm>
            <a:off x="2324101" y="3871623"/>
            <a:ext cx="1828800" cy="952573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ISP 2</a:t>
            </a:r>
            <a:endParaRPr lang="en-US" sz="2200" b="1" dirty="0">
              <a:latin typeface="+mj-lt"/>
            </a:endParaRPr>
          </a:p>
        </p:txBody>
      </p:sp>
      <p:sp>
        <p:nvSpPr>
          <p:cNvPr id="54" name="Cloud 53"/>
          <p:cNvSpPr/>
          <p:nvPr/>
        </p:nvSpPr>
        <p:spPr bwMode="auto">
          <a:xfrm>
            <a:off x="4876800" y="2898635"/>
            <a:ext cx="1828800" cy="991968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Level 3</a:t>
            </a:r>
            <a:endParaRPr lang="en-US" sz="2200" b="1" dirty="0">
              <a:latin typeface="+mj-lt"/>
            </a:endParaRPr>
          </a:p>
        </p:txBody>
      </p:sp>
      <p:cxnSp>
        <p:nvCxnSpPr>
          <p:cNvPr id="57" name="Straight Connector 160"/>
          <p:cNvCxnSpPr>
            <a:cxnSpLocks noChangeShapeType="1"/>
            <a:stCxn id="38" idx="1"/>
            <a:endCxn id="53" idx="2"/>
          </p:cNvCxnSpPr>
          <p:nvPr/>
        </p:nvCxnSpPr>
        <p:spPr bwMode="auto">
          <a:xfrm>
            <a:off x="1082945" y="3850404"/>
            <a:ext cx="1246829" cy="497506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/>
            <a:tailEnd type="stealth"/>
          </a:ln>
        </p:spPr>
      </p:cxnSp>
      <p:grpSp>
        <p:nvGrpSpPr>
          <p:cNvPr id="58" name="Group 57"/>
          <p:cNvGrpSpPr/>
          <p:nvPr/>
        </p:nvGrpSpPr>
        <p:grpSpPr>
          <a:xfrm>
            <a:off x="1260867" y="2103390"/>
            <a:ext cx="828824" cy="802362"/>
            <a:chOff x="1260867" y="1794187"/>
            <a:chExt cx="828824" cy="802362"/>
          </a:xfrm>
        </p:grpSpPr>
        <p:cxnSp>
          <p:nvCxnSpPr>
            <p:cNvPr id="74" name="Straight Arrow Connector 73"/>
            <p:cNvCxnSpPr/>
            <p:nvPr/>
          </p:nvCxnSpPr>
          <p:spPr bwMode="auto">
            <a:xfrm flipV="1">
              <a:off x="1361273" y="2368873"/>
              <a:ext cx="728418" cy="22767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5" name="Rectangle 74"/>
            <p:cNvSpPr/>
            <p:nvPr/>
          </p:nvSpPr>
          <p:spPr>
            <a:xfrm rot="20425739">
              <a:off x="1260867" y="1794187"/>
              <a:ext cx="38099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$</a:t>
              </a:r>
              <a:endParaRPr lang="en-US" sz="4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822618" y="3086464"/>
            <a:ext cx="615023" cy="805218"/>
            <a:chOff x="6822618" y="2777261"/>
            <a:chExt cx="615023" cy="805218"/>
          </a:xfrm>
        </p:grpSpPr>
        <p:cxnSp>
          <p:nvCxnSpPr>
            <p:cNvPr id="87" name="Straight Arrow Connector 86"/>
            <p:cNvCxnSpPr/>
            <p:nvPr/>
          </p:nvCxnSpPr>
          <p:spPr bwMode="auto">
            <a:xfrm flipH="1" flipV="1">
              <a:off x="6822618" y="3276600"/>
              <a:ext cx="407724" cy="30587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91" name="Rectangle 90"/>
            <p:cNvSpPr/>
            <p:nvPr/>
          </p:nvSpPr>
          <p:spPr>
            <a:xfrm rot="2320051">
              <a:off x="7056610" y="2777261"/>
              <a:ext cx="38103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$</a:t>
              </a:r>
              <a:endParaRPr lang="en-US" sz="4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8" name="Cloud 97"/>
          <p:cNvSpPr/>
          <p:nvPr/>
        </p:nvSpPr>
        <p:spPr bwMode="auto">
          <a:xfrm>
            <a:off x="335633" y="3122315"/>
            <a:ext cx="1494623" cy="721801"/>
          </a:xfrm>
          <a:prstGeom prst="cloud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bg2"/>
                </a:solidFill>
                <a:latin typeface="+mj-lt"/>
              </a:rPr>
              <a:t>Stub</a:t>
            </a:r>
          </a:p>
          <a:p>
            <a:pPr algn="ctr">
              <a:defRPr/>
            </a:pPr>
            <a:r>
              <a:rPr lang="en-US" sz="2200" b="1" dirty="0" smtClean="0">
                <a:solidFill>
                  <a:schemeClr val="bg2"/>
                </a:solidFill>
                <a:latin typeface="+mj-lt"/>
              </a:rPr>
              <a:t>(customer)</a:t>
            </a:r>
            <a:endParaRPr lang="en-US" sz="2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5" name="Cloud 104"/>
          <p:cNvSpPr/>
          <p:nvPr/>
        </p:nvSpPr>
        <p:spPr bwMode="auto">
          <a:xfrm>
            <a:off x="2329774" y="3825386"/>
            <a:ext cx="1866901" cy="971766"/>
          </a:xfrm>
          <a:prstGeom prst="cloud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bg2"/>
                </a:solidFill>
                <a:latin typeface="+mj-lt"/>
              </a:rPr>
              <a:t>ISP 2</a:t>
            </a:r>
          </a:p>
          <a:p>
            <a:pPr algn="ctr">
              <a:defRPr/>
            </a:pPr>
            <a:r>
              <a:rPr lang="en-US" sz="2200" b="1" dirty="0" smtClean="0">
                <a:solidFill>
                  <a:schemeClr val="bg2"/>
                </a:solidFill>
                <a:latin typeface="+mj-lt"/>
              </a:rPr>
              <a:t>(provider)</a:t>
            </a:r>
          </a:p>
        </p:txBody>
      </p:sp>
      <p:sp>
        <p:nvSpPr>
          <p:cNvPr id="107" name="Cloud 106"/>
          <p:cNvSpPr/>
          <p:nvPr/>
        </p:nvSpPr>
        <p:spPr bwMode="auto">
          <a:xfrm>
            <a:off x="2438400" y="2178867"/>
            <a:ext cx="1866901" cy="971766"/>
          </a:xfrm>
          <a:prstGeom prst="cloud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bg2"/>
                </a:solidFill>
                <a:latin typeface="+mj-lt"/>
              </a:rPr>
              <a:t>ISP 1</a:t>
            </a:r>
          </a:p>
          <a:p>
            <a:pPr algn="ctr">
              <a:defRPr/>
            </a:pPr>
            <a:r>
              <a:rPr lang="en-US" sz="2200" b="1" dirty="0">
                <a:solidFill>
                  <a:schemeClr val="bg2"/>
                </a:solidFill>
                <a:latin typeface="+mj-lt"/>
              </a:rPr>
              <a:t>(</a:t>
            </a:r>
            <a:r>
              <a:rPr lang="en-US" sz="2200" b="1" dirty="0" smtClean="0">
                <a:solidFill>
                  <a:schemeClr val="bg2"/>
                </a:solidFill>
                <a:latin typeface="+mj-lt"/>
              </a:rPr>
              <a:t>peer)</a:t>
            </a:r>
          </a:p>
        </p:txBody>
      </p:sp>
      <p:sp>
        <p:nvSpPr>
          <p:cNvPr id="108" name="Cloud 107"/>
          <p:cNvSpPr/>
          <p:nvPr/>
        </p:nvSpPr>
        <p:spPr bwMode="auto">
          <a:xfrm>
            <a:off x="4865302" y="2880734"/>
            <a:ext cx="1828800" cy="991968"/>
          </a:xfrm>
          <a:prstGeom prst="cloud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bg2"/>
                </a:solidFill>
                <a:latin typeface="+mj-lt"/>
              </a:rPr>
              <a:t>Level 3</a:t>
            </a:r>
          </a:p>
          <a:p>
            <a:pPr algn="ctr">
              <a:defRPr/>
            </a:pPr>
            <a:r>
              <a:rPr lang="en-US" sz="2200" b="1" dirty="0">
                <a:solidFill>
                  <a:schemeClr val="bg2"/>
                </a:solidFill>
                <a:latin typeface="+mj-lt"/>
              </a:rPr>
              <a:t>(</a:t>
            </a:r>
            <a:r>
              <a:rPr lang="en-US" sz="2200" b="1" dirty="0" smtClean="0">
                <a:solidFill>
                  <a:schemeClr val="bg2"/>
                </a:solidFill>
                <a:latin typeface="+mj-lt"/>
              </a:rPr>
              <a:t>peer)</a:t>
            </a:r>
            <a:endParaRPr lang="en-US" sz="2200" b="1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39" name="Straight Connector 160"/>
          <p:cNvCxnSpPr>
            <a:cxnSpLocks noChangeShapeType="1"/>
            <a:stCxn id="34" idx="2"/>
          </p:cNvCxnSpPr>
          <p:nvPr/>
        </p:nvCxnSpPr>
        <p:spPr bwMode="auto">
          <a:xfrm flipH="1" flipV="1">
            <a:off x="6477000" y="3681196"/>
            <a:ext cx="767436" cy="47625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/>
            <a:tailEnd type="stealth"/>
          </a:ln>
        </p:spPr>
      </p:cxnSp>
      <p:sp>
        <p:nvSpPr>
          <p:cNvPr id="115" name="Cloud 114"/>
          <p:cNvSpPr/>
          <p:nvPr/>
        </p:nvSpPr>
        <p:spPr bwMode="auto">
          <a:xfrm>
            <a:off x="7026480" y="4942778"/>
            <a:ext cx="1965120" cy="95249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22394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(also VZW)</a:t>
            </a:r>
            <a:endParaRPr lang="en-US" sz="2200" b="1" dirty="0">
              <a:latin typeface="+mj-lt"/>
            </a:endParaRPr>
          </a:p>
        </p:txBody>
      </p:sp>
      <p:cxnSp>
        <p:nvCxnSpPr>
          <p:cNvPr id="116" name="Straight Connector 160"/>
          <p:cNvCxnSpPr>
            <a:cxnSpLocks noChangeShapeType="1"/>
            <a:endCxn id="115" idx="3"/>
          </p:cNvCxnSpPr>
          <p:nvPr/>
        </p:nvCxnSpPr>
        <p:spPr bwMode="auto">
          <a:xfrm flipH="1">
            <a:off x="8009040" y="4620290"/>
            <a:ext cx="107008" cy="37694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118" name="Rectangle 6"/>
          <p:cNvSpPr>
            <a:spLocks noChangeArrowheads="1"/>
          </p:cNvSpPr>
          <p:nvPr/>
        </p:nvSpPr>
        <p:spPr bwMode="auto">
          <a:xfrm>
            <a:off x="762000" y="1487674"/>
            <a:ext cx="7620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b="1" dirty="0" smtClean="0"/>
              <a:t>A simple model of AS-level business relationships.</a:t>
            </a:r>
            <a:endParaRPr lang="en-US" sz="22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19014"/>
      </p:ext>
    </p:extLst>
  </p:cSld>
  <p:clrMapOvr>
    <a:masterClrMapping/>
  </p:clrMapOvr>
  <p:transition xmlns:p14="http://schemas.microsoft.com/office/powerpoint/2010/main" advTm="8578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105" grpId="0" animBg="1"/>
      <p:bldP spid="105" grpId="1" animBg="1"/>
      <p:bldP spid="107" grpId="0" animBg="1"/>
      <p:bldP spid="107" grpId="1" animBg="1"/>
      <p:bldP spid="108" grpId="0" animBg="1"/>
      <p:bldP spid="10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6390E31F-CD2B-574B-B48A-243A111EC08C}" type="slidenum">
              <a:rPr lang="en-US" sz="1400" b="0">
                <a:latin typeface="Times New Roman" charset="0"/>
                <a:cs typeface="Arial" charset="0"/>
              </a:rPr>
              <a:pPr eaLnBrk="1" hangingPunct="1"/>
              <a:t>20</a:t>
            </a:fld>
            <a:endParaRPr lang="en-US" sz="1400" b="0">
              <a:latin typeface="Times New Roman" charset="0"/>
              <a:cs typeface="Arial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Violating </a:t>
            </a:r>
            <a:r>
              <a:rPr lang="ja-JP" altLang="en-US" sz="32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>
                <a:latin typeface="Helvetica" charset="0"/>
                <a:ea typeface="ＭＳ Ｐゴシック" charset="0"/>
                <a:cs typeface="ＭＳ Ｐゴシック" charset="0"/>
              </a:rPr>
              <a:t>Consistent Export</a:t>
            </a:r>
            <a:r>
              <a:rPr lang="ja-JP" altLang="en-US" sz="32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200">
                <a:latin typeface="Helvetica" charset="0"/>
                <a:ea typeface="ＭＳ Ｐゴシック" charset="0"/>
                <a:cs typeface="ＭＳ Ｐゴシック" charset="0"/>
              </a:rPr>
              <a:t> to Peers</a:t>
            </a:r>
            <a:endParaRPr lang="en-US" sz="32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>
                <a:latin typeface="Arial" charset="0"/>
                <a:cs typeface="Arial" charset="0"/>
              </a:rPr>
              <a:t>Peers require consistent export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Prefix advertised at all peering points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Prefix advertised with same AS path length</a:t>
            </a:r>
          </a:p>
          <a:p>
            <a:r>
              <a:rPr lang="en-US" sz="3200">
                <a:latin typeface="Arial" charset="0"/>
                <a:cs typeface="Arial" charset="0"/>
              </a:rPr>
              <a:t>Reasons for violating the policy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Trick neighbor into 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sz="2800">
                <a:latin typeface="Arial" charset="0"/>
                <a:ea typeface="Arial" charset="0"/>
                <a:cs typeface="Arial" charset="0"/>
              </a:rPr>
              <a:t>cold potato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”</a:t>
            </a:r>
            <a:endParaRPr lang="en-US" altLang="ja-JP" sz="280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Configuration mistake</a:t>
            </a:r>
          </a:p>
          <a:p>
            <a:r>
              <a:rPr lang="en-US" sz="3200">
                <a:latin typeface="Arial" charset="0"/>
                <a:cs typeface="Arial" charset="0"/>
              </a:rPr>
              <a:t>Main defense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Analyzing BGP updates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… or data traffic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… for signs of inconsistency</a:t>
            </a: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7046913" y="5127625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Photo Editor Photo" r:id="rId4" imgW="1905266" imgH="1390844" progId="MSPhotoEd.3">
                  <p:embed/>
                </p:oleObj>
              </mc:Choice>
              <mc:Fallback>
                <p:oleObj name="Photo Editor Photo" r:id="rId4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3" y="5127625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7046913" y="3140075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Photo Editor Photo" r:id="rId6" imgW="1905266" imgH="1390844" progId="MSPhotoEd.3">
                  <p:embed/>
                </p:oleObj>
              </mc:Choice>
              <mc:Fallback>
                <p:oleObj name="Photo Editor Photo" r:id="rId6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3" y="3140075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5638" name="Line 6"/>
          <p:cNvSpPr>
            <a:spLocks noChangeShapeType="1"/>
          </p:cNvSpPr>
          <p:nvPr/>
        </p:nvSpPr>
        <p:spPr bwMode="auto">
          <a:xfrm>
            <a:off x="7385050" y="4213225"/>
            <a:ext cx="0" cy="1203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605639" name="Line 7"/>
          <p:cNvSpPr>
            <a:spLocks noChangeShapeType="1"/>
          </p:cNvSpPr>
          <p:nvPr/>
        </p:nvSpPr>
        <p:spPr bwMode="auto">
          <a:xfrm>
            <a:off x="8034338" y="4445000"/>
            <a:ext cx="0" cy="835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605640" name="Line 8"/>
          <p:cNvSpPr>
            <a:spLocks noChangeShapeType="1"/>
          </p:cNvSpPr>
          <p:nvPr/>
        </p:nvSpPr>
        <p:spPr bwMode="auto">
          <a:xfrm>
            <a:off x="8634413" y="4060825"/>
            <a:ext cx="0" cy="1281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605641" name="Line 9"/>
          <p:cNvSpPr>
            <a:spLocks noChangeShapeType="1"/>
          </p:cNvSpPr>
          <p:nvPr/>
        </p:nvSpPr>
        <p:spPr bwMode="auto">
          <a:xfrm flipH="1" flipV="1">
            <a:off x="7177088" y="3179763"/>
            <a:ext cx="177800" cy="268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605642" name="Line 10"/>
          <p:cNvSpPr>
            <a:spLocks noChangeShapeType="1"/>
          </p:cNvSpPr>
          <p:nvPr/>
        </p:nvSpPr>
        <p:spPr bwMode="auto">
          <a:xfrm flipH="1" flipV="1">
            <a:off x="8642350" y="6045200"/>
            <a:ext cx="177800" cy="268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605643" name="Text Box 11"/>
          <p:cNvSpPr txBox="1">
            <a:spLocks noChangeArrowheads="1"/>
          </p:cNvSpPr>
          <p:nvPr/>
        </p:nvSpPr>
        <p:spPr bwMode="auto">
          <a:xfrm>
            <a:off x="8420100" y="6227763"/>
            <a:ext cx="598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0">
                <a:latin typeface="Times New Roman" charset="0"/>
              </a:rPr>
              <a:t>src</a:t>
            </a:r>
          </a:p>
        </p:txBody>
      </p:sp>
      <p:sp>
        <p:nvSpPr>
          <p:cNvPr id="1605644" name="Text Box 12"/>
          <p:cNvSpPr txBox="1">
            <a:spLocks noChangeArrowheads="1"/>
          </p:cNvSpPr>
          <p:nvPr/>
        </p:nvSpPr>
        <p:spPr bwMode="auto">
          <a:xfrm>
            <a:off x="6467475" y="2782888"/>
            <a:ext cx="755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0">
                <a:latin typeface="Times New Roman" charset="0"/>
              </a:rPr>
              <a:t>dest</a:t>
            </a:r>
          </a:p>
        </p:txBody>
      </p:sp>
      <p:sp>
        <p:nvSpPr>
          <p:cNvPr id="1605645" name="Line 13"/>
          <p:cNvSpPr>
            <a:spLocks noChangeShapeType="1"/>
          </p:cNvSpPr>
          <p:nvPr/>
        </p:nvSpPr>
        <p:spPr bwMode="auto">
          <a:xfrm>
            <a:off x="7056438" y="4205288"/>
            <a:ext cx="0" cy="1133475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605646" name="Line 14"/>
          <p:cNvSpPr>
            <a:spLocks noChangeShapeType="1"/>
          </p:cNvSpPr>
          <p:nvPr/>
        </p:nvSpPr>
        <p:spPr bwMode="auto">
          <a:xfrm>
            <a:off x="7834313" y="4427538"/>
            <a:ext cx="0" cy="785812"/>
          </a:xfrm>
          <a:prstGeom prst="line">
            <a:avLst/>
          </a:prstGeom>
          <a:noFill/>
          <a:ln w="31750">
            <a:solidFill>
              <a:schemeClr val="accent2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605647" name="Line 15"/>
          <p:cNvSpPr>
            <a:spLocks noChangeShapeType="1"/>
          </p:cNvSpPr>
          <p:nvPr/>
        </p:nvSpPr>
        <p:spPr bwMode="auto">
          <a:xfrm>
            <a:off x="8523288" y="4370388"/>
            <a:ext cx="0" cy="785812"/>
          </a:xfrm>
          <a:prstGeom prst="line">
            <a:avLst/>
          </a:prstGeom>
          <a:noFill/>
          <a:ln w="31750">
            <a:solidFill>
              <a:schemeClr val="accent2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605648" name="Text Box 16"/>
          <p:cNvSpPr txBox="1">
            <a:spLocks noChangeArrowheads="1"/>
          </p:cNvSpPr>
          <p:nvPr/>
        </p:nvSpPr>
        <p:spPr bwMode="auto">
          <a:xfrm>
            <a:off x="7353300" y="3517900"/>
            <a:ext cx="1300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0">
                <a:latin typeface="Times New Roman" charset="0"/>
              </a:rPr>
              <a:t>Bad AS</a:t>
            </a:r>
          </a:p>
        </p:txBody>
      </p:sp>
      <p:sp>
        <p:nvSpPr>
          <p:cNvPr id="1605649" name="Freeform 17"/>
          <p:cNvSpPr>
            <a:spLocks/>
          </p:cNvSpPr>
          <p:nvPr/>
        </p:nvSpPr>
        <p:spPr bwMode="auto">
          <a:xfrm>
            <a:off x="7239000" y="3557588"/>
            <a:ext cx="1420813" cy="2803525"/>
          </a:xfrm>
          <a:custGeom>
            <a:avLst/>
            <a:gdLst>
              <a:gd name="T0" fmla="*/ 895 w 895"/>
              <a:gd name="T1" fmla="*/ 1766 h 1766"/>
              <a:gd name="T2" fmla="*/ 682 w 895"/>
              <a:gd name="T3" fmla="*/ 1565 h 1766"/>
              <a:gd name="T4" fmla="*/ 131 w 895"/>
              <a:gd name="T5" fmla="*/ 1453 h 1766"/>
              <a:gd name="T6" fmla="*/ 0 w 895"/>
              <a:gd name="T7" fmla="*/ 0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5" h="1766">
                <a:moveTo>
                  <a:pt x="895" y="1766"/>
                </a:moveTo>
                <a:cubicBezTo>
                  <a:pt x="852" y="1691"/>
                  <a:pt x="809" y="1617"/>
                  <a:pt x="682" y="1565"/>
                </a:cubicBezTo>
                <a:cubicBezTo>
                  <a:pt x="555" y="1513"/>
                  <a:pt x="245" y="1714"/>
                  <a:pt x="131" y="1453"/>
                </a:cubicBezTo>
                <a:cubicBezTo>
                  <a:pt x="17" y="1192"/>
                  <a:pt x="8" y="596"/>
                  <a:pt x="0" y="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605650" name="Text Box 18"/>
          <p:cNvSpPr txBox="1">
            <a:spLocks noChangeArrowheads="1"/>
          </p:cNvSpPr>
          <p:nvPr/>
        </p:nvSpPr>
        <p:spPr bwMode="auto">
          <a:xfrm>
            <a:off x="7439025" y="5546725"/>
            <a:ext cx="774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0">
                <a:solidFill>
                  <a:srgbClr val="CC3300"/>
                </a:solidFill>
                <a:latin typeface="Times New Roman" charset="0"/>
              </a:rPr>
              <a:t>data</a:t>
            </a:r>
          </a:p>
        </p:txBody>
      </p:sp>
      <p:sp>
        <p:nvSpPr>
          <p:cNvPr id="1605651" name="Text Box 19"/>
          <p:cNvSpPr txBox="1">
            <a:spLocks noChangeArrowheads="1"/>
          </p:cNvSpPr>
          <p:nvPr/>
        </p:nvSpPr>
        <p:spPr bwMode="auto">
          <a:xfrm>
            <a:off x="6253163" y="4481513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0">
                <a:solidFill>
                  <a:schemeClr val="accent2"/>
                </a:solidFill>
                <a:latin typeface="Times New Roman" charset="0"/>
              </a:rPr>
              <a:t>BGP</a:t>
            </a:r>
          </a:p>
        </p:txBody>
      </p:sp>
    </p:spTree>
    <p:extLst>
      <p:ext uri="{BB962C8B-B14F-4D97-AF65-F5344CB8AC3E}">
        <p14:creationId xmlns:p14="http://schemas.microsoft.com/office/powerpoint/2010/main" val="148117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E0E1C222-B6B6-FD4F-92EE-282C7A30A1C4}" type="slidenum">
              <a:rPr lang="en-US"/>
              <a:pPr/>
              <a:t>21</a:t>
            </a:fld>
            <a:endParaRPr lang="en-US"/>
          </a:p>
        </p:txBody>
      </p:sp>
      <p:sp>
        <p:nvSpPr>
          <p:cNvPr id="159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Hijacking is Hard to Debug</a:t>
            </a:r>
          </a:p>
        </p:txBody>
      </p:sp>
      <p:sp>
        <p:nvSpPr>
          <p:cNvPr id="159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200"/>
              <a:t>Real origin AS doesn</a:t>
            </a:r>
            <a:r>
              <a:rPr lang="ja-JP" altLang="en-US" sz="3200"/>
              <a:t>’</a:t>
            </a:r>
            <a:r>
              <a:rPr lang="en-US" sz="3200"/>
              <a:t>t see the problem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Picks its own route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Might not even learn the bogus route</a:t>
            </a:r>
          </a:p>
          <a:p>
            <a:pPr>
              <a:lnSpc>
                <a:spcPct val="80000"/>
              </a:lnSpc>
            </a:pPr>
            <a:r>
              <a:rPr lang="en-US" sz="3200"/>
              <a:t>May not cause loss of connectivity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E.g., if the bogus AS snoops and redirects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… may only cause performance degradation</a:t>
            </a:r>
          </a:p>
          <a:p>
            <a:pPr>
              <a:lnSpc>
                <a:spcPct val="80000"/>
              </a:lnSpc>
            </a:pPr>
            <a:r>
              <a:rPr lang="en-US" sz="3200"/>
              <a:t>Or, loss of connectivity is isolated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E.g., only for sources in parts of the Internet</a:t>
            </a:r>
          </a:p>
          <a:p>
            <a:pPr>
              <a:lnSpc>
                <a:spcPct val="80000"/>
              </a:lnSpc>
            </a:pPr>
            <a:r>
              <a:rPr lang="en-US" sz="3200"/>
              <a:t>Diagnosing prefix hijacking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Analyzing updates from many vantage points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Launching traceroute from many vantage points</a:t>
            </a:r>
          </a:p>
        </p:txBody>
      </p:sp>
    </p:spTree>
    <p:extLst>
      <p:ext uri="{BB962C8B-B14F-4D97-AF65-F5344CB8AC3E}">
        <p14:creationId xmlns:p14="http://schemas.microsoft.com/office/powerpoint/2010/main" val="2129605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Other Attacks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Attacks on BGP sessions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Confidentiality of BGP messages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Denial-of-service on BGP session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Inserting, deleting, modifying, or replaying messages</a:t>
            </a:r>
          </a:p>
          <a:p>
            <a:r>
              <a:rPr lang="en-US">
                <a:latin typeface="Arial" charset="0"/>
                <a:cs typeface="Arial" charset="0"/>
              </a:rPr>
              <a:t>Resource exhaustion attacks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Too many IP prefixes (e.g., BGP “512K Day”)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Too many BGP update messages</a:t>
            </a:r>
          </a:p>
          <a:p>
            <a:r>
              <a:rPr lang="en-US">
                <a:latin typeface="Arial" charset="0"/>
                <a:cs typeface="Arial" charset="0"/>
              </a:rPr>
              <a:t>Data-plane attacks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Announce one BGP routes, but use another</a:t>
            </a:r>
          </a:p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975069D5-D8F1-294D-88F2-0A4CEF394A3B}" type="slidenum">
              <a:rPr lang="en-US" sz="1400" b="0">
                <a:latin typeface="Times New Roman" charset="0"/>
                <a:cs typeface="Arial" charset="0"/>
              </a:rPr>
              <a:pPr eaLnBrk="1" hangingPunct="1"/>
              <a:t>22</a:t>
            </a:fld>
            <a:endParaRPr lang="en-US" sz="1400" b="0"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36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17286" y="1868714"/>
            <a:ext cx="8077427" cy="355347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sz="4000" dirty="0" smtClean="0"/>
              <a:t>Control plane attacks on routing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Attacks on the BGP Session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Solutions to prevent prefix hijacks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Solutions to detect prefix hijacks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Data plane attacks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Wrap up</a:t>
            </a:r>
            <a:endParaRPr lang="en-US" sz="4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5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AB43C554-AECF-5042-9B0B-CB9FA29B985C}" type="slidenum">
              <a:rPr lang="en-US"/>
              <a:pPr/>
              <a:t>24</a:t>
            </a:fld>
            <a:endParaRPr lang="en-US"/>
          </a:p>
        </p:txBody>
      </p:sp>
      <p:sp>
        <p:nvSpPr>
          <p:cNvPr id="162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TCP Connection Underlying BGP Session</a:t>
            </a:r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BGP session runs over TCP</a:t>
            </a:r>
          </a:p>
          <a:p>
            <a:pPr lvl="1"/>
            <a:r>
              <a:rPr lang="en-US"/>
              <a:t>TCP connection between neighboring routers</a:t>
            </a:r>
          </a:p>
          <a:p>
            <a:pPr lvl="1"/>
            <a:r>
              <a:rPr lang="en-US"/>
              <a:t>BGP messages sent over TCP connection</a:t>
            </a:r>
          </a:p>
          <a:p>
            <a:pPr lvl="1"/>
            <a:r>
              <a:rPr lang="en-US"/>
              <a:t>Makes BGP vulnerable to attacks on TCP</a:t>
            </a:r>
          </a:p>
          <a:p>
            <a:r>
              <a:rPr lang="en-US"/>
              <a:t>Main kinds of attacks</a:t>
            </a:r>
          </a:p>
          <a:p>
            <a:pPr lvl="1"/>
            <a:r>
              <a:rPr lang="en-US"/>
              <a:t>Against confidentiality: eavesdropping</a:t>
            </a:r>
          </a:p>
          <a:p>
            <a:pPr lvl="1"/>
            <a:r>
              <a:rPr lang="en-US"/>
              <a:t>Against integrity: tampering</a:t>
            </a:r>
          </a:p>
          <a:p>
            <a:pPr lvl="1"/>
            <a:r>
              <a:rPr lang="en-US"/>
              <a:t>Against performance: denial-of-service</a:t>
            </a:r>
          </a:p>
          <a:p>
            <a:r>
              <a:rPr lang="en-US"/>
              <a:t>Main defenses</a:t>
            </a:r>
          </a:p>
          <a:p>
            <a:pPr lvl="1"/>
            <a:r>
              <a:rPr lang="en-US"/>
              <a:t>Message authentication or encryption</a:t>
            </a:r>
          </a:p>
          <a:p>
            <a:pPr lvl="1"/>
            <a:r>
              <a:rPr lang="en-US"/>
              <a:t>Limiting access to physical path between routers</a:t>
            </a:r>
          </a:p>
          <a:p>
            <a:pPr lvl="1"/>
            <a:r>
              <a:rPr lang="en-US"/>
              <a:t>Defensive filtering to block unexpected packets</a:t>
            </a:r>
          </a:p>
        </p:txBody>
      </p:sp>
    </p:spTree>
    <p:extLst>
      <p:ext uri="{BB962C8B-B14F-4D97-AF65-F5344CB8AC3E}">
        <p14:creationId xmlns:p14="http://schemas.microsoft.com/office/powerpoint/2010/main" val="190258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6087EA44-4E70-1943-80E7-F871FDC567B5}" type="slidenum">
              <a:rPr lang="en-US"/>
              <a:pPr/>
              <a:t>25</a:t>
            </a:fld>
            <a:endParaRPr lang="en-US"/>
          </a:p>
        </p:txBody>
      </p:sp>
      <p:sp>
        <p:nvSpPr>
          <p:cNvPr id="162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Attacks Against Confidentiality</a:t>
            </a:r>
          </a:p>
        </p:txBody>
      </p:sp>
      <p:sp>
        <p:nvSpPr>
          <p:cNvPr id="162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200"/>
              <a:t>Eavesdropping 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Monitoring the messages on the BGP session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… by tapping the link(s) between the neighbors</a:t>
            </a:r>
          </a:p>
          <a:p>
            <a:pPr>
              <a:lnSpc>
                <a:spcPct val="90000"/>
              </a:lnSpc>
            </a:pPr>
            <a:r>
              <a:rPr lang="en-US" sz="3200"/>
              <a:t>Reveals sensitive information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Inference of business relationships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Analysis of network stability</a:t>
            </a:r>
          </a:p>
          <a:p>
            <a:pPr>
              <a:lnSpc>
                <a:spcPct val="90000"/>
              </a:lnSpc>
            </a:pPr>
            <a:r>
              <a:rPr lang="en-US" sz="3200"/>
              <a:t>Reasons why it may be hard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Challenging to tap the link</a:t>
            </a:r>
          </a:p>
          <a:p>
            <a:pPr lvl="2">
              <a:lnSpc>
                <a:spcPct val="90000"/>
              </a:lnSpc>
            </a:pPr>
            <a:r>
              <a:rPr lang="en-US" sz="2400"/>
              <a:t>Often, eBGP session traverses just one link</a:t>
            </a:r>
          </a:p>
          <a:p>
            <a:pPr lvl="2">
              <a:lnSpc>
                <a:spcPct val="90000"/>
              </a:lnSpc>
            </a:pPr>
            <a:r>
              <a:rPr lang="en-US" sz="2400"/>
              <a:t>… and may be hard to get access to tap it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Encryption may obscure message contents</a:t>
            </a:r>
          </a:p>
          <a:p>
            <a:pPr lvl="2">
              <a:lnSpc>
                <a:spcPct val="90000"/>
              </a:lnSpc>
            </a:pPr>
            <a:r>
              <a:rPr lang="en-US" sz="2400"/>
              <a:t>BGP neighbors may run BGP over IPSec</a:t>
            </a:r>
          </a:p>
        </p:txBody>
      </p:sp>
      <p:pic>
        <p:nvPicPr>
          <p:cNvPr id="162816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4171950"/>
            <a:ext cx="8382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28165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3" y="4173538"/>
            <a:ext cx="8382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28166" name="Line 6"/>
          <p:cNvSpPr>
            <a:spLocks noChangeShapeType="1"/>
          </p:cNvSpPr>
          <p:nvPr/>
        </p:nvSpPr>
        <p:spPr bwMode="auto">
          <a:xfrm>
            <a:off x="6916738" y="4386263"/>
            <a:ext cx="9350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28167" name="Freeform 7"/>
          <p:cNvSpPr>
            <a:spLocks/>
          </p:cNvSpPr>
          <p:nvPr/>
        </p:nvSpPr>
        <p:spPr bwMode="auto">
          <a:xfrm>
            <a:off x="6519863" y="3606800"/>
            <a:ext cx="1798637" cy="601663"/>
          </a:xfrm>
          <a:custGeom>
            <a:avLst/>
            <a:gdLst>
              <a:gd name="T0" fmla="*/ 0 w 1133"/>
              <a:gd name="T1" fmla="*/ 360 h 379"/>
              <a:gd name="T2" fmla="*/ 476 w 1133"/>
              <a:gd name="T3" fmla="*/ 3 h 379"/>
              <a:gd name="T4" fmla="*/ 1133 w 1133"/>
              <a:gd name="T5" fmla="*/ 379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3" h="379">
                <a:moveTo>
                  <a:pt x="0" y="360"/>
                </a:moveTo>
                <a:cubicBezTo>
                  <a:pt x="143" y="180"/>
                  <a:pt x="287" y="0"/>
                  <a:pt x="476" y="3"/>
                </a:cubicBezTo>
                <a:cubicBezTo>
                  <a:pt x="665" y="6"/>
                  <a:pt x="899" y="192"/>
                  <a:pt x="1133" y="379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28168" name="Text Box 8"/>
          <p:cNvSpPr txBox="1">
            <a:spLocks noChangeArrowheads="1"/>
          </p:cNvSpPr>
          <p:nvPr/>
        </p:nvSpPr>
        <p:spPr bwMode="auto">
          <a:xfrm>
            <a:off x="7307263" y="3171825"/>
            <a:ext cx="1474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solidFill>
                  <a:srgbClr val="CC3300"/>
                </a:solidFill>
                <a:latin typeface="Times New Roman" charset="0"/>
              </a:rPr>
              <a:t>BGP session</a:t>
            </a:r>
          </a:p>
        </p:txBody>
      </p:sp>
      <p:sp>
        <p:nvSpPr>
          <p:cNvPr id="1628169" name="Text Box 9"/>
          <p:cNvSpPr txBox="1">
            <a:spLocks noChangeArrowheads="1"/>
          </p:cNvSpPr>
          <p:nvPr/>
        </p:nvSpPr>
        <p:spPr bwMode="auto">
          <a:xfrm>
            <a:off x="6648450" y="4606925"/>
            <a:ext cx="1485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Times New Roman" charset="0"/>
              </a:rPr>
              <a:t>physical link</a:t>
            </a:r>
          </a:p>
        </p:txBody>
      </p:sp>
    </p:spTree>
    <p:extLst>
      <p:ext uri="{BB962C8B-B14F-4D97-AF65-F5344CB8AC3E}">
        <p14:creationId xmlns:p14="http://schemas.microsoft.com/office/powerpoint/2010/main" val="2817491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0030A31E-9DB3-ED48-A97F-B2F779587C3A}" type="slidenum">
              <a:rPr lang="en-US"/>
              <a:pPr/>
              <a:t>26</a:t>
            </a:fld>
            <a:endParaRPr lang="en-US"/>
          </a:p>
        </p:txBody>
      </p:sp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Attacking Message Integrity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200"/>
              <a:t>Tampering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Man-in-the-middle tampers with the messages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Insert, delete, modify, or replay messages</a:t>
            </a:r>
          </a:p>
          <a:p>
            <a:pPr>
              <a:lnSpc>
                <a:spcPct val="80000"/>
              </a:lnSpc>
            </a:pPr>
            <a:r>
              <a:rPr lang="en-US" sz="3200"/>
              <a:t>Leads to incorrect BGP behavior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Delete: neighbor doesn</a:t>
            </a:r>
            <a:r>
              <a:rPr lang="ja-JP" altLang="en-US" sz="2800"/>
              <a:t>’</a:t>
            </a:r>
            <a:r>
              <a:rPr lang="en-US" sz="2800"/>
              <a:t>t learn the new route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Insert/modify: neighbor learns bogus route</a:t>
            </a:r>
          </a:p>
          <a:p>
            <a:pPr>
              <a:lnSpc>
                <a:spcPct val="80000"/>
              </a:lnSpc>
            </a:pPr>
            <a:r>
              <a:rPr lang="en-US" sz="3200"/>
              <a:t>Reasons why it may be hard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Getting in-between the two routers is hard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Use of authentication (signatures) or encryption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Spoofing TCP packets the right way is hard</a:t>
            </a:r>
          </a:p>
          <a:p>
            <a:pPr lvl="2">
              <a:lnSpc>
                <a:spcPct val="90000"/>
              </a:lnSpc>
            </a:pPr>
            <a:r>
              <a:rPr lang="en-US" sz="2400"/>
              <a:t>Getting past source-address packet filters</a:t>
            </a:r>
          </a:p>
          <a:p>
            <a:pPr lvl="2">
              <a:lnSpc>
                <a:spcPct val="90000"/>
              </a:lnSpc>
            </a:pPr>
            <a:r>
              <a:rPr lang="en-US" sz="2400"/>
              <a:t>Generating the right TCP sequence number</a:t>
            </a:r>
          </a:p>
        </p:txBody>
      </p:sp>
    </p:spTree>
    <p:extLst>
      <p:ext uri="{BB962C8B-B14F-4D97-AF65-F5344CB8AC3E}">
        <p14:creationId xmlns:p14="http://schemas.microsoft.com/office/powerpoint/2010/main" val="554369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C77E2638-7216-044E-94E6-C76C8B487A93}" type="slidenum">
              <a:rPr lang="en-US"/>
              <a:pPr/>
              <a:t>27</a:t>
            </a:fld>
            <a:endParaRPr lang="en-US"/>
          </a:p>
        </p:txBody>
      </p:sp>
      <p:sp>
        <p:nvSpPr>
          <p:cNvPr id="163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Denial-of-Service Attacks, Part 1</a:t>
            </a:r>
          </a:p>
        </p:txBody>
      </p:sp>
      <p:sp>
        <p:nvSpPr>
          <p:cNvPr id="163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Overload the link between the routers</a:t>
            </a:r>
          </a:p>
          <a:p>
            <a:pPr lvl="1"/>
            <a:r>
              <a:rPr lang="en-US"/>
              <a:t>To cause packet loss and delay</a:t>
            </a:r>
          </a:p>
          <a:p>
            <a:pPr lvl="1"/>
            <a:r>
              <a:rPr lang="en-US"/>
              <a:t>… disrupting the performance of the BGP session</a:t>
            </a:r>
          </a:p>
          <a:p>
            <a:r>
              <a:rPr lang="en-US"/>
              <a:t>Relatively easy to do</a:t>
            </a:r>
          </a:p>
          <a:p>
            <a:pPr lvl="1"/>
            <a:r>
              <a:rPr lang="en-US"/>
              <a:t>Can send traffic between end hosts</a:t>
            </a:r>
          </a:p>
          <a:p>
            <a:pPr lvl="1"/>
            <a:r>
              <a:rPr lang="en-US"/>
              <a:t>As long as the packets traverse the link</a:t>
            </a:r>
          </a:p>
          <a:p>
            <a:pPr lvl="1"/>
            <a:r>
              <a:rPr lang="en-US"/>
              <a:t>(which you can figure out from traceroute)</a:t>
            </a:r>
          </a:p>
          <a:p>
            <a:r>
              <a:rPr lang="en-US"/>
              <a:t>Easy to defend</a:t>
            </a:r>
          </a:p>
          <a:p>
            <a:pPr lvl="1"/>
            <a:r>
              <a:rPr lang="en-US"/>
              <a:t>Give higher priority to BGP packets</a:t>
            </a:r>
          </a:p>
          <a:p>
            <a:pPr lvl="1"/>
            <a:r>
              <a:rPr lang="en-US"/>
              <a:t>E.g., by putting packets in separate queue</a:t>
            </a:r>
          </a:p>
        </p:txBody>
      </p:sp>
      <p:pic>
        <p:nvPicPr>
          <p:cNvPr id="163430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4737100"/>
            <a:ext cx="8382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34309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4738688"/>
            <a:ext cx="8382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34310" name="Line 6"/>
          <p:cNvSpPr>
            <a:spLocks noChangeShapeType="1"/>
          </p:cNvSpPr>
          <p:nvPr/>
        </p:nvSpPr>
        <p:spPr bwMode="auto">
          <a:xfrm>
            <a:off x="7031038" y="4951413"/>
            <a:ext cx="9350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4311" name="Freeform 7"/>
          <p:cNvSpPr>
            <a:spLocks/>
          </p:cNvSpPr>
          <p:nvPr/>
        </p:nvSpPr>
        <p:spPr bwMode="auto">
          <a:xfrm>
            <a:off x="6634163" y="4171950"/>
            <a:ext cx="1798637" cy="601663"/>
          </a:xfrm>
          <a:custGeom>
            <a:avLst/>
            <a:gdLst>
              <a:gd name="T0" fmla="*/ 0 w 1133"/>
              <a:gd name="T1" fmla="*/ 360 h 379"/>
              <a:gd name="T2" fmla="*/ 476 w 1133"/>
              <a:gd name="T3" fmla="*/ 3 h 379"/>
              <a:gd name="T4" fmla="*/ 1133 w 1133"/>
              <a:gd name="T5" fmla="*/ 379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3" h="379">
                <a:moveTo>
                  <a:pt x="0" y="360"/>
                </a:moveTo>
                <a:cubicBezTo>
                  <a:pt x="143" y="180"/>
                  <a:pt x="287" y="0"/>
                  <a:pt x="476" y="3"/>
                </a:cubicBezTo>
                <a:cubicBezTo>
                  <a:pt x="665" y="6"/>
                  <a:pt x="899" y="192"/>
                  <a:pt x="1133" y="379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4312" name="Text Box 8"/>
          <p:cNvSpPr txBox="1">
            <a:spLocks noChangeArrowheads="1"/>
          </p:cNvSpPr>
          <p:nvPr/>
        </p:nvSpPr>
        <p:spPr bwMode="auto">
          <a:xfrm>
            <a:off x="7421563" y="3736975"/>
            <a:ext cx="1474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solidFill>
                  <a:srgbClr val="CC3300"/>
                </a:solidFill>
                <a:latin typeface="Times New Roman" charset="0"/>
              </a:rPr>
              <a:t>BGP session</a:t>
            </a:r>
          </a:p>
        </p:txBody>
      </p:sp>
      <p:sp>
        <p:nvSpPr>
          <p:cNvPr id="1634313" name="Text Box 9"/>
          <p:cNvSpPr txBox="1">
            <a:spLocks noChangeArrowheads="1"/>
          </p:cNvSpPr>
          <p:nvPr/>
        </p:nvSpPr>
        <p:spPr bwMode="auto">
          <a:xfrm>
            <a:off x="6762750" y="5172075"/>
            <a:ext cx="1485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Times New Roman" charset="0"/>
              </a:rPr>
              <a:t>physical link</a:t>
            </a:r>
          </a:p>
        </p:txBody>
      </p:sp>
    </p:spTree>
    <p:extLst>
      <p:ext uri="{BB962C8B-B14F-4D97-AF65-F5344CB8AC3E}">
        <p14:creationId xmlns:p14="http://schemas.microsoft.com/office/powerpoint/2010/main" val="2165370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BC3F48B3-D54E-504B-A9C8-45F7604E2069}" type="slidenum">
              <a:rPr lang="en-US"/>
              <a:pPr/>
              <a:t>28</a:t>
            </a:fld>
            <a:endParaRPr lang="en-US"/>
          </a:p>
        </p:txBody>
      </p:sp>
      <p:sp>
        <p:nvSpPr>
          <p:cNvPr id="1630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Denial-of-Service Attacks, Part 2</a:t>
            </a:r>
          </a:p>
        </p:txBody>
      </p:sp>
      <p:sp>
        <p:nvSpPr>
          <p:cNvPr id="16302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Third party sends bogus TCP packets</a:t>
            </a:r>
          </a:p>
          <a:p>
            <a:pPr lvl="1"/>
            <a:r>
              <a:rPr lang="en-US"/>
              <a:t>FIN/RST to close the session</a:t>
            </a:r>
          </a:p>
          <a:p>
            <a:pPr lvl="1"/>
            <a:r>
              <a:rPr lang="en-US"/>
              <a:t>SYN flooding to overload the router</a:t>
            </a:r>
          </a:p>
          <a:p>
            <a:r>
              <a:rPr lang="en-US"/>
              <a:t>Leads to disruptions in BGP</a:t>
            </a:r>
          </a:p>
          <a:p>
            <a:pPr lvl="1"/>
            <a:r>
              <a:rPr lang="en-US"/>
              <a:t>Session reset, causing transient routing changes</a:t>
            </a:r>
          </a:p>
          <a:p>
            <a:pPr lvl="1"/>
            <a:r>
              <a:rPr lang="en-US"/>
              <a:t>Route-flapping, which may trigger flap damping</a:t>
            </a:r>
          </a:p>
          <a:p>
            <a:r>
              <a:rPr lang="en-US"/>
              <a:t>Reasons why it may be hard</a:t>
            </a:r>
          </a:p>
          <a:p>
            <a:pPr lvl="1"/>
            <a:r>
              <a:rPr lang="en-US"/>
              <a:t>Spoofing TCP packets the right way is hard</a:t>
            </a:r>
          </a:p>
          <a:p>
            <a:pPr lvl="2"/>
            <a:r>
              <a:rPr lang="en-US"/>
              <a:t>Difficult to send FIN/RST with the right TCP header</a:t>
            </a:r>
          </a:p>
          <a:p>
            <a:pPr lvl="1"/>
            <a:r>
              <a:rPr lang="en-US"/>
              <a:t>Packet filters may block the SYN flooding</a:t>
            </a:r>
          </a:p>
          <a:p>
            <a:pPr lvl="2"/>
            <a:r>
              <a:rPr lang="en-US"/>
              <a:t>Filter packets to BGP port from unexpected source</a:t>
            </a:r>
          </a:p>
          <a:p>
            <a:pPr lvl="2"/>
            <a:r>
              <a:rPr lang="en-US"/>
              <a:t>… or destined to router from unexpected source</a:t>
            </a:r>
          </a:p>
        </p:txBody>
      </p:sp>
    </p:spTree>
    <p:extLst>
      <p:ext uri="{BB962C8B-B14F-4D97-AF65-F5344CB8AC3E}">
        <p14:creationId xmlns:p14="http://schemas.microsoft.com/office/powerpoint/2010/main" val="15520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45C09598-1800-D24A-8877-97953320A58A}" type="slidenum">
              <a:rPr lang="en-US"/>
              <a:pPr/>
              <a:t>29</a:t>
            </a:fld>
            <a:endParaRPr lang="en-US"/>
          </a:p>
        </p:txBody>
      </p:sp>
      <p:sp>
        <p:nvSpPr>
          <p:cNvPr id="163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Exploiting the IP TTL Field</a:t>
            </a:r>
          </a:p>
        </p:txBody>
      </p:sp>
      <p:sp>
        <p:nvSpPr>
          <p:cNvPr id="163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BGP speakers are usually one hop apart</a:t>
            </a:r>
          </a:p>
          <a:p>
            <a:pPr lvl="1">
              <a:lnSpc>
                <a:spcPct val="90000"/>
              </a:lnSpc>
            </a:pPr>
            <a:r>
              <a:rPr lang="en-US"/>
              <a:t>To thwart an attacker, can check that the packets carrying the BGP message have not traveled far</a:t>
            </a:r>
          </a:p>
          <a:p>
            <a:pPr>
              <a:lnSpc>
                <a:spcPct val="90000"/>
              </a:lnSpc>
            </a:pPr>
            <a:r>
              <a:rPr lang="en-US"/>
              <a:t>IP Time-to-Live (TTL) field</a:t>
            </a:r>
          </a:p>
          <a:p>
            <a:pPr lvl="1">
              <a:lnSpc>
                <a:spcPct val="90000"/>
              </a:lnSpc>
            </a:pPr>
            <a:r>
              <a:rPr lang="en-US"/>
              <a:t>Decremented once per hop</a:t>
            </a:r>
          </a:p>
          <a:p>
            <a:pPr lvl="1">
              <a:lnSpc>
                <a:spcPct val="90000"/>
              </a:lnSpc>
            </a:pPr>
            <a:r>
              <a:rPr lang="en-US"/>
              <a:t>Avoids packets staying in network forever</a:t>
            </a:r>
          </a:p>
          <a:p>
            <a:pPr>
              <a:lnSpc>
                <a:spcPct val="90000"/>
              </a:lnSpc>
            </a:pPr>
            <a:r>
              <a:rPr lang="en-US"/>
              <a:t>Generalized TTL Security Mechanism </a:t>
            </a:r>
            <a:r>
              <a:rPr lang="en-US" sz="2000"/>
              <a:t>(RFC 3682)</a:t>
            </a:r>
          </a:p>
          <a:p>
            <a:pPr lvl="1">
              <a:lnSpc>
                <a:spcPct val="90000"/>
              </a:lnSpc>
            </a:pPr>
            <a:r>
              <a:rPr lang="en-US"/>
              <a:t>Send BGP packets with initial TTL of 255</a:t>
            </a:r>
          </a:p>
          <a:p>
            <a:pPr lvl="1">
              <a:lnSpc>
                <a:spcPct val="90000"/>
              </a:lnSpc>
            </a:pPr>
            <a:r>
              <a:rPr lang="en-US"/>
              <a:t>Receiving BGP speaker checks that TTL is 254</a:t>
            </a:r>
          </a:p>
          <a:p>
            <a:pPr lvl="1">
              <a:lnSpc>
                <a:spcPct val="90000"/>
              </a:lnSpc>
            </a:pPr>
            <a:r>
              <a:rPr lang="en-US"/>
              <a:t>… and flags and/or discards the packet others</a:t>
            </a:r>
          </a:p>
          <a:p>
            <a:pPr>
              <a:lnSpc>
                <a:spcPct val="90000"/>
              </a:lnSpc>
            </a:pPr>
            <a:r>
              <a:rPr lang="en-US"/>
              <a:t>Hard for third-party to inject packets remotely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94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BGP</a:t>
            </a:r>
            <a:r>
              <a:rPr lang="en-US" dirty="0" smtClean="0"/>
              <a:t>: The Internet’s Routing Protocol (2)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33" name="Cloud 32"/>
          <p:cNvSpPr/>
          <p:nvPr/>
        </p:nvSpPr>
        <p:spPr bwMode="auto">
          <a:xfrm>
            <a:off x="2439147" y="2201811"/>
            <a:ext cx="1828800" cy="951131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>
                <a:latin typeface="+mj-lt"/>
              </a:rPr>
              <a:t>I</a:t>
            </a:r>
            <a:r>
              <a:rPr lang="en-US" sz="2200" b="1" dirty="0" smtClean="0">
                <a:latin typeface="+mj-lt"/>
              </a:rPr>
              <a:t>SP 1</a:t>
            </a:r>
            <a:endParaRPr lang="en-US" sz="2200" b="1" dirty="0">
              <a:latin typeface="+mj-lt"/>
            </a:endParaRPr>
          </a:p>
        </p:txBody>
      </p:sp>
      <p:sp>
        <p:nvSpPr>
          <p:cNvPr id="34" name="Cloud 33"/>
          <p:cNvSpPr/>
          <p:nvPr/>
        </p:nvSpPr>
        <p:spPr bwMode="auto">
          <a:xfrm>
            <a:off x="7239747" y="3668805"/>
            <a:ext cx="1752600" cy="95249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Verizon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Wireless</a:t>
            </a:r>
            <a:endParaRPr lang="en-US" sz="2200" b="1" dirty="0">
              <a:latin typeface="+mj-lt"/>
            </a:endParaRPr>
          </a:p>
        </p:txBody>
      </p:sp>
      <p:sp>
        <p:nvSpPr>
          <p:cNvPr id="38" name="Cloud 37"/>
          <p:cNvSpPr/>
          <p:nvPr/>
        </p:nvSpPr>
        <p:spPr bwMode="auto">
          <a:xfrm>
            <a:off x="336380" y="3152943"/>
            <a:ext cx="1494623" cy="6858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22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6" name="Straight Connector 160"/>
          <p:cNvCxnSpPr>
            <a:cxnSpLocks noChangeShapeType="1"/>
            <a:stCxn id="38" idx="3"/>
          </p:cNvCxnSpPr>
          <p:nvPr/>
        </p:nvCxnSpPr>
        <p:spPr bwMode="auto">
          <a:xfrm flipV="1">
            <a:off x="1083692" y="2736800"/>
            <a:ext cx="1431656" cy="455354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/>
            <a:tailEnd type="stealth"/>
          </a:ln>
        </p:spPr>
      </p:cxnSp>
      <p:cxnSp>
        <p:nvCxnSpPr>
          <p:cNvPr id="49" name="Straight Connector 160"/>
          <p:cNvCxnSpPr>
            <a:cxnSpLocks noChangeShapeType="1"/>
            <a:stCxn id="53" idx="0"/>
          </p:cNvCxnSpPr>
          <p:nvPr/>
        </p:nvCxnSpPr>
        <p:spPr bwMode="auto">
          <a:xfrm flipV="1">
            <a:off x="4152124" y="3745009"/>
            <a:ext cx="1106422" cy="59051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52" name="Straight Connector 160"/>
          <p:cNvCxnSpPr>
            <a:cxnSpLocks noChangeShapeType="1"/>
            <a:stCxn id="33" idx="0"/>
          </p:cNvCxnSpPr>
          <p:nvPr/>
        </p:nvCxnSpPr>
        <p:spPr bwMode="auto">
          <a:xfrm>
            <a:off x="4266423" y="2677377"/>
            <a:ext cx="801624" cy="475566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53" name="Cloud 52"/>
          <p:cNvSpPr/>
          <p:nvPr/>
        </p:nvSpPr>
        <p:spPr bwMode="auto">
          <a:xfrm>
            <a:off x="2324848" y="3859232"/>
            <a:ext cx="1828800" cy="952573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ISP 2</a:t>
            </a:r>
            <a:endParaRPr lang="en-US" sz="2200" b="1" dirty="0">
              <a:latin typeface="+mj-lt"/>
            </a:endParaRPr>
          </a:p>
        </p:txBody>
      </p:sp>
      <p:sp>
        <p:nvSpPr>
          <p:cNvPr id="54" name="Cloud 53"/>
          <p:cNvSpPr/>
          <p:nvPr/>
        </p:nvSpPr>
        <p:spPr bwMode="auto">
          <a:xfrm>
            <a:off x="4877547" y="2886244"/>
            <a:ext cx="1828800" cy="991968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Level 3</a:t>
            </a:r>
            <a:endParaRPr lang="en-US" sz="2200" b="1" dirty="0">
              <a:latin typeface="+mj-lt"/>
            </a:endParaRPr>
          </a:p>
        </p:txBody>
      </p:sp>
      <p:cxnSp>
        <p:nvCxnSpPr>
          <p:cNvPr id="57" name="Straight Connector 160"/>
          <p:cNvCxnSpPr>
            <a:cxnSpLocks noChangeShapeType="1"/>
            <a:stCxn id="38" idx="1"/>
            <a:endCxn id="53" idx="2"/>
          </p:cNvCxnSpPr>
          <p:nvPr/>
        </p:nvCxnSpPr>
        <p:spPr bwMode="auto">
          <a:xfrm>
            <a:off x="1083692" y="3838013"/>
            <a:ext cx="1246829" cy="497506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/>
            <a:tailEnd type="stealth"/>
          </a:ln>
        </p:spPr>
      </p:cxnSp>
      <p:cxnSp>
        <p:nvCxnSpPr>
          <p:cNvPr id="39" name="Straight Connector 160"/>
          <p:cNvCxnSpPr>
            <a:cxnSpLocks noChangeShapeType="1"/>
            <a:stCxn id="34" idx="2"/>
          </p:cNvCxnSpPr>
          <p:nvPr/>
        </p:nvCxnSpPr>
        <p:spPr bwMode="auto">
          <a:xfrm flipH="1" flipV="1">
            <a:off x="6477747" y="3668805"/>
            <a:ext cx="767436" cy="47625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/>
            <a:tailEnd type="stealth"/>
          </a:ln>
        </p:spPr>
      </p:cxnSp>
      <p:grpSp>
        <p:nvGrpSpPr>
          <p:cNvPr id="19" name="Group 18"/>
          <p:cNvGrpSpPr/>
          <p:nvPr/>
        </p:nvGrpSpPr>
        <p:grpSpPr>
          <a:xfrm>
            <a:off x="1138483" y="4335959"/>
            <a:ext cx="766517" cy="769441"/>
            <a:chOff x="1063740" y="3846120"/>
            <a:chExt cx="766517" cy="769441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>
              <a:off x="1254239" y="3848243"/>
              <a:ext cx="576018" cy="29963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 rot="1559588">
              <a:off x="1063740" y="3846120"/>
              <a:ext cx="38099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$</a:t>
              </a:r>
              <a:endParaRPr lang="en-US" sz="4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60867" y="2103390"/>
            <a:ext cx="828824" cy="802362"/>
            <a:chOff x="1260867" y="1794187"/>
            <a:chExt cx="828824" cy="802362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V="1">
              <a:off x="1361273" y="2368873"/>
              <a:ext cx="728418" cy="22767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4" name="Rectangle 23"/>
            <p:cNvSpPr/>
            <p:nvPr/>
          </p:nvSpPr>
          <p:spPr>
            <a:xfrm rot="20425739">
              <a:off x="1260867" y="1794187"/>
              <a:ext cx="38099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$</a:t>
              </a:r>
              <a:endParaRPr lang="en-US" sz="4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Rounded Rectangle 44"/>
          <p:cNvSpPr/>
          <p:nvPr/>
        </p:nvSpPr>
        <p:spPr bwMode="auto">
          <a:xfrm>
            <a:off x="5502167" y="2427519"/>
            <a:ext cx="974833" cy="620481"/>
          </a:xfrm>
          <a:prstGeom prst="roundRect">
            <a:avLst/>
          </a:prstGeom>
          <a:noFill/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>
              <a:defRPr/>
            </a:pPr>
            <a:r>
              <a:rPr lang="en-US" sz="2200" b="1" dirty="0" smtClean="0">
                <a:solidFill>
                  <a:schemeClr val="accent4"/>
                </a:solidFill>
                <a:latin typeface="+mj-lt"/>
              </a:rPr>
              <a:t>ISP</a:t>
            </a:r>
            <a:endParaRPr lang="en-US" sz="2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7628630" y="3127502"/>
            <a:ext cx="974833" cy="620481"/>
          </a:xfrm>
          <a:prstGeom prst="roundRect">
            <a:avLst/>
          </a:prstGeom>
          <a:noFill/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algn="ctr">
              <a:defRPr/>
            </a:pPr>
            <a:r>
              <a:rPr lang="en-US" sz="2200" b="1" dirty="0" smtClean="0">
                <a:solidFill>
                  <a:schemeClr val="accent4"/>
                </a:solidFill>
                <a:latin typeface="+mj-lt"/>
              </a:rPr>
              <a:t>ISP</a:t>
            </a:r>
            <a:endParaRPr lang="en-US" sz="2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56" name="Cloud 55"/>
          <p:cNvSpPr/>
          <p:nvPr/>
        </p:nvSpPr>
        <p:spPr bwMode="auto">
          <a:xfrm>
            <a:off x="7026480" y="4942778"/>
            <a:ext cx="1965120" cy="95249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22394</a:t>
            </a:r>
          </a:p>
        </p:txBody>
      </p:sp>
      <p:cxnSp>
        <p:nvCxnSpPr>
          <p:cNvPr id="58" name="Straight Connector 160"/>
          <p:cNvCxnSpPr>
            <a:cxnSpLocks noChangeShapeType="1"/>
            <a:endCxn id="56" idx="3"/>
          </p:cNvCxnSpPr>
          <p:nvPr/>
        </p:nvCxnSpPr>
        <p:spPr bwMode="auto">
          <a:xfrm flipH="1">
            <a:off x="8009040" y="4620290"/>
            <a:ext cx="107008" cy="37694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105842" y="1412084"/>
            <a:ext cx="914400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sz="2200" b="1" dirty="0" smtClean="0"/>
              <a:t>A stub is an AS with no customers that never transits traffic.</a:t>
            </a:r>
          </a:p>
          <a:p>
            <a:pPr marL="0" lvl="1" algn="ctr">
              <a:defRPr/>
            </a:pPr>
            <a:endParaRPr lang="en-US" sz="700" b="1" dirty="0" smtClean="0"/>
          </a:p>
          <a:p>
            <a:pPr marL="0" lvl="1" algn="ctr">
              <a:defRPr/>
            </a:pPr>
            <a:r>
              <a:rPr lang="en-US" sz="2000" b="1" dirty="0" smtClean="0"/>
              <a:t>(Transit = carry traffic from one neighbor to another) </a:t>
            </a:r>
            <a:endParaRPr lang="en-US" sz="2000" b="1" dirty="0"/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0" y="5786241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sz="2200" b="1" dirty="0" smtClean="0">
                <a:solidFill>
                  <a:schemeClr val="accent4"/>
                </a:solidFill>
              </a:rPr>
              <a:t>85% of ASes are stubs! </a:t>
            </a:r>
          </a:p>
          <a:p>
            <a:pPr marL="0" lvl="1" algn="ctr">
              <a:defRPr/>
            </a:pPr>
            <a:r>
              <a:rPr lang="en-US" sz="2200" b="1" dirty="0" smtClean="0">
                <a:solidFill>
                  <a:schemeClr val="accent4"/>
                </a:solidFill>
              </a:rPr>
              <a:t>We call the rest (15%) ISPs.</a:t>
            </a:r>
            <a:endParaRPr lang="en-US" sz="2200" b="1" dirty="0">
              <a:solidFill>
                <a:schemeClr val="accent4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065343" y="2791914"/>
            <a:ext cx="1623223" cy="1589314"/>
          </a:xfrm>
          <a:custGeom>
            <a:avLst/>
            <a:gdLst>
              <a:gd name="connsiteX0" fmla="*/ 1427280 w 1623223"/>
              <a:gd name="connsiteY0" fmla="*/ 1589314 h 1589314"/>
              <a:gd name="connsiteX1" fmla="*/ 175423 w 1623223"/>
              <a:gd name="connsiteY1" fmla="*/ 1001486 h 1589314"/>
              <a:gd name="connsiteX2" fmla="*/ 164537 w 1623223"/>
              <a:gd name="connsiteY2" fmla="*/ 435429 h 1589314"/>
              <a:gd name="connsiteX3" fmla="*/ 1623223 w 1623223"/>
              <a:gd name="connsiteY3" fmla="*/ 0 h 158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3223" h="1589314">
                <a:moveTo>
                  <a:pt x="1427280" y="1589314"/>
                </a:moveTo>
                <a:cubicBezTo>
                  <a:pt x="906580" y="1391557"/>
                  <a:pt x="385880" y="1193800"/>
                  <a:pt x="175423" y="1001486"/>
                </a:cubicBezTo>
                <a:cubicBezTo>
                  <a:pt x="-35034" y="809172"/>
                  <a:pt x="-76763" y="602343"/>
                  <a:pt x="164537" y="435429"/>
                </a:cubicBezTo>
                <a:cubicBezTo>
                  <a:pt x="405837" y="268515"/>
                  <a:pt x="1014530" y="134257"/>
                  <a:pt x="1623223" y="0"/>
                </a:cubicBezTo>
              </a:path>
            </a:pathLst>
          </a:custGeom>
          <a:ln w="127000">
            <a:solidFill>
              <a:schemeClr val="accent3"/>
            </a:solidFill>
            <a:headEnd type="none" w="med" len="med"/>
            <a:tailEnd type="triangle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19971" y="3272135"/>
            <a:ext cx="1232088" cy="1386800"/>
            <a:chOff x="7909949" y="5321079"/>
            <a:chExt cx="1232088" cy="1386800"/>
          </a:xfrm>
        </p:grpSpPr>
        <p:sp>
          <p:nvSpPr>
            <p:cNvPr id="26" name="Rectangle 25"/>
            <p:cNvSpPr/>
            <p:nvPr/>
          </p:nvSpPr>
          <p:spPr>
            <a:xfrm rot="1272581">
              <a:off x="7909949" y="5599883"/>
              <a:ext cx="9906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X</a:t>
              </a:r>
              <a:endParaRPr lang="en-US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035644" y="5321079"/>
              <a:ext cx="11063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Loses $</a:t>
              </a:r>
              <a:endParaRPr lang="en-US" sz="2400" dirty="0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10065" y="3276600"/>
            <a:ext cx="6928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bg1"/>
                </a:solidFill>
                <a:latin typeface="+mj-lt"/>
              </a:rPr>
              <a:t>stub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3688379"/>
      </p:ext>
    </p:extLst>
  </p:cSld>
  <p:clrMapOvr>
    <a:masterClrMapping/>
  </p:clrMapOvr>
  <p:transition xmlns:p14="http://schemas.microsoft.com/office/powerpoint/2010/main" advTm="8578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1" grpId="0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17286" y="1868714"/>
            <a:ext cx="8077427" cy="355347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sz="4000" dirty="0" smtClean="0"/>
              <a:t>Control plane attacks on routing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Attacks on the BGP Session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Solutions to prevent prefix hijacks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Solutions to detect prefix hijacks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Data plane attacks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Wrap up</a:t>
            </a:r>
            <a:endParaRPr lang="en-US" sz="4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91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Securing the Internet: </a:t>
            </a:r>
            <a:r>
              <a:rPr lang="en-US" b="1" dirty="0" smtClean="0">
                <a:solidFill>
                  <a:schemeClr val="accent4"/>
                </a:solidFill>
              </a:rPr>
              <a:t>RPKI</a:t>
            </a:r>
          </a:p>
        </p:txBody>
      </p:sp>
      <p:grpSp>
        <p:nvGrpSpPr>
          <p:cNvPr id="150" name="Group 149"/>
          <p:cNvGrpSpPr/>
          <p:nvPr/>
        </p:nvGrpSpPr>
        <p:grpSpPr>
          <a:xfrm>
            <a:off x="19050" y="504384"/>
            <a:ext cx="8743950" cy="838200"/>
            <a:chOff x="400050" y="685800"/>
            <a:chExt cx="8743950" cy="838200"/>
          </a:xfrm>
        </p:grpSpPr>
        <p:sp>
          <p:nvSpPr>
            <p:cNvPr id="71" name="Rounded Rectangle 70"/>
            <p:cNvSpPr/>
            <p:nvPr/>
          </p:nvSpPr>
          <p:spPr bwMode="auto">
            <a:xfrm>
              <a:off x="400050" y="685800"/>
              <a:ext cx="7772400" cy="838200"/>
            </a:xfrm>
            <a:prstGeom prst="roundRect">
              <a:avLst/>
            </a:prstGeom>
            <a:noFill/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r">
                <a:defRPr/>
              </a:pPr>
              <a:r>
                <a:rPr lang="en-US" sz="2200" b="1" dirty="0" smtClean="0"/>
                <a:t>Resource Public Key Infrastructure (RPKI):   </a:t>
              </a:r>
              <a:r>
                <a:rPr lang="en-US" sz="2200" dirty="0" smtClean="0"/>
                <a:t>Certified    mapping from </a:t>
              </a:r>
              <a:r>
                <a:rPr lang="en-US" sz="2200" dirty="0" err="1" smtClean="0"/>
                <a:t>ASes</a:t>
              </a:r>
              <a:r>
                <a:rPr lang="en-US" sz="2200" dirty="0" smtClean="0"/>
                <a:t> to public keys and IP prefixes.  </a:t>
              </a:r>
              <a:endParaRPr lang="en-US" sz="2200" dirty="0"/>
            </a:p>
          </p:txBody>
        </p:sp>
        <p:sp>
          <p:nvSpPr>
            <p:cNvPr id="149" name="Can 148"/>
            <p:cNvSpPr/>
            <p:nvPr/>
          </p:nvSpPr>
          <p:spPr bwMode="auto">
            <a:xfrm>
              <a:off x="8382000" y="762000"/>
              <a:ext cx="762000" cy="685800"/>
            </a:xfrm>
            <a:prstGeom prst="can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153400" y="762001"/>
            <a:ext cx="381000" cy="990599"/>
            <a:chOff x="8763000" y="2133600"/>
            <a:chExt cx="381000" cy="990599"/>
          </a:xfrm>
        </p:grpSpPr>
        <p:grpSp>
          <p:nvGrpSpPr>
            <p:cNvPr id="48" name="Group 79"/>
            <p:cNvGrpSpPr/>
            <p:nvPr/>
          </p:nvGrpSpPr>
          <p:grpSpPr bwMode="auto">
            <a:xfrm>
              <a:off x="8763000" y="2438400"/>
              <a:ext cx="381000" cy="685799"/>
              <a:chOff x="6858000" y="5257797"/>
              <a:chExt cx="914400" cy="1600196"/>
            </a:xfrm>
            <a:solidFill>
              <a:srgbClr val="660066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74" name="Flowchart: Alternate Process 73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9" name="Group 85"/>
            <p:cNvGrpSpPr/>
            <p:nvPr/>
          </p:nvGrpSpPr>
          <p:grpSpPr bwMode="auto">
            <a:xfrm>
              <a:off x="8763000" y="2362200"/>
              <a:ext cx="381000" cy="685800"/>
              <a:chOff x="6858000" y="5257800"/>
              <a:chExt cx="914400" cy="1600200"/>
            </a:xfrm>
            <a:solidFill>
              <a:srgbClr val="FFC000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68" name="Flowchart: Alternate Process 67"/>
              <p:cNvSpPr/>
              <p:nvPr/>
            </p:nvSpPr>
            <p:spPr bwMode="auto">
              <a:xfrm>
                <a:off x="6858000" y="5257800"/>
                <a:ext cx="914400" cy="609600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7086600" y="5791200"/>
                <a:ext cx="381000" cy="10668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7239000" y="60198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7239000" y="6248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7239000" y="6629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0" name="Group 79"/>
            <p:cNvGrpSpPr/>
            <p:nvPr/>
          </p:nvGrpSpPr>
          <p:grpSpPr bwMode="auto">
            <a:xfrm>
              <a:off x="8763000" y="2286000"/>
              <a:ext cx="381000" cy="685799"/>
              <a:chOff x="6858000" y="5257797"/>
              <a:chExt cx="914400" cy="1600196"/>
            </a:xfrm>
            <a:solidFill>
              <a:srgbClr val="FF3300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63" name="Flowchart: Alternate Process 62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1" name="Group 79"/>
            <p:cNvGrpSpPr/>
            <p:nvPr/>
          </p:nvGrpSpPr>
          <p:grpSpPr bwMode="auto">
            <a:xfrm>
              <a:off x="8763000" y="2209799"/>
              <a:ext cx="381000" cy="685799"/>
              <a:chOff x="6858000" y="5257797"/>
              <a:chExt cx="914400" cy="1600196"/>
            </a:xfrm>
            <a:solidFill>
              <a:srgbClr val="9AE69A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58" name="Flowchart: Alternate Process 57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2" name="Group 79"/>
            <p:cNvGrpSpPr/>
            <p:nvPr/>
          </p:nvGrpSpPr>
          <p:grpSpPr bwMode="auto">
            <a:xfrm>
              <a:off x="8763000" y="2133600"/>
              <a:ext cx="381000" cy="685799"/>
              <a:chOff x="6858000" y="5257797"/>
              <a:chExt cx="914400" cy="1600196"/>
            </a:xfrm>
            <a:solidFill>
              <a:srgbClr val="C00000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53" name="Flowchart: Alternate Process 52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79" name="Cloud 78"/>
          <p:cNvSpPr/>
          <p:nvPr/>
        </p:nvSpPr>
        <p:spPr bwMode="auto">
          <a:xfrm>
            <a:off x="445792" y="3558913"/>
            <a:ext cx="2224108" cy="1394087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2200" b="1" dirty="0" smtClean="0">
              <a:latin typeface="+mj-lt"/>
            </a:endParaRP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China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Telecom </a:t>
            </a:r>
            <a:endParaRPr lang="en-US" sz="2200" b="1" dirty="0">
              <a:latin typeface="+mj-lt"/>
            </a:endParaRPr>
          </a:p>
        </p:txBody>
      </p:sp>
      <p:sp>
        <p:nvSpPr>
          <p:cNvPr id="80" name="Cloud 79"/>
          <p:cNvSpPr/>
          <p:nvPr/>
        </p:nvSpPr>
        <p:spPr bwMode="auto">
          <a:xfrm>
            <a:off x="2439147" y="2201811"/>
            <a:ext cx="1828800" cy="951131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ISP 1</a:t>
            </a:r>
            <a:endParaRPr lang="en-US" sz="2200" b="1" dirty="0">
              <a:latin typeface="+mj-lt"/>
            </a:endParaRPr>
          </a:p>
        </p:txBody>
      </p:sp>
      <p:sp>
        <p:nvSpPr>
          <p:cNvPr id="81" name="Cloud 80"/>
          <p:cNvSpPr/>
          <p:nvPr/>
        </p:nvSpPr>
        <p:spPr bwMode="auto">
          <a:xfrm>
            <a:off x="7239747" y="3668805"/>
            <a:ext cx="1752600" cy="95249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Verizon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Wireless</a:t>
            </a:r>
            <a:endParaRPr lang="en-US" sz="2200" b="1" dirty="0">
              <a:latin typeface="+mj-lt"/>
            </a:endParaRPr>
          </a:p>
        </p:txBody>
      </p:sp>
      <p:cxnSp>
        <p:nvCxnSpPr>
          <p:cNvPr id="82" name="Straight Connector 160"/>
          <p:cNvCxnSpPr>
            <a:cxnSpLocks noChangeShapeType="1"/>
            <a:endCxn id="80" idx="2"/>
          </p:cNvCxnSpPr>
          <p:nvPr/>
        </p:nvCxnSpPr>
        <p:spPr bwMode="auto">
          <a:xfrm flipV="1">
            <a:off x="1538689" y="2677377"/>
            <a:ext cx="906131" cy="958203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83" name="Straight Connector 160"/>
          <p:cNvCxnSpPr>
            <a:cxnSpLocks noChangeShapeType="1"/>
            <a:stCxn id="79" idx="0"/>
          </p:cNvCxnSpPr>
          <p:nvPr/>
        </p:nvCxnSpPr>
        <p:spPr bwMode="auto">
          <a:xfrm flipV="1">
            <a:off x="2668047" y="3382228"/>
            <a:ext cx="2209500" cy="873729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84" name="Straight Connector 160"/>
          <p:cNvCxnSpPr>
            <a:cxnSpLocks noChangeShapeType="1"/>
            <a:stCxn id="80" idx="0"/>
          </p:cNvCxnSpPr>
          <p:nvPr/>
        </p:nvCxnSpPr>
        <p:spPr bwMode="auto">
          <a:xfrm>
            <a:off x="4266423" y="2677377"/>
            <a:ext cx="801624" cy="475566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85" name="Cloud 84"/>
          <p:cNvSpPr/>
          <p:nvPr/>
        </p:nvSpPr>
        <p:spPr bwMode="auto">
          <a:xfrm>
            <a:off x="4877547" y="2886244"/>
            <a:ext cx="1828800" cy="991968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Level 3</a:t>
            </a:r>
            <a:endParaRPr lang="en-US" sz="2200" b="1" dirty="0">
              <a:latin typeface="+mj-lt"/>
            </a:endParaRPr>
          </a:p>
        </p:txBody>
      </p:sp>
      <p:cxnSp>
        <p:nvCxnSpPr>
          <p:cNvPr id="86" name="Straight Connector 160"/>
          <p:cNvCxnSpPr>
            <a:cxnSpLocks noChangeShapeType="1"/>
            <a:stCxn id="81" idx="2"/>
          </p:cNvCxnSpPr>
          <p:nvPr/>
        </p:nvCxnSpPr>
        <p:spPr bwMode="auto">
          <a:xfrm flipH="1" flipV="1">
            <a:off x="6477747" y="3668805"/>
            <a:ext cx="767436" cy="47625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/>
            <a:tailEnd type="stealth"/>
          </a:ln>
        </p:spPr>
      </p:cxnSp>
      <p:sp>
        <p:nvSpPr>
          <p:cNvPr id="87" name="AutoShape 149"/>
          <p:cNvSpPr>
            <a:spLocks noChangeArrowheads="1"/>
          </p:cNvSpPr>
          <p:nvPr/>
        </p:nvSpPr>
        <p:spPr bwMode="auto">
          <a:xfrm>
            <a:off x="293019" y="1870525"/>
            <a:ext cx="2221581" cy="720275"/>
          </a:xfrm>
          <a:prstGeom prst="wedgeRoundRectCallout">
            <a:avLst>
              <a:gd name="adj1" fmla="val -121"/>
              <a:gd name="adj2" fmla="val 187361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 err="1" smtClean="0"/>
              <a:t>ChinaTel</a:t>
            </a:r>
            <a:r>
              <a:rPr lang="en-US" sz="2000" b="1" dirty="0" smtClean="0"/>
              <a:t> </a:t>
            </a:r>
            <a:r>
              <a:rPr lang="en-US" sz="1800" dirty="0" smtClean="0"/>
              <a:t>66.174.161.0/24 </a:t>
            </a:r>
            <a:endParaRPr lang="en-US" sz="1800" dirty="0"/>
          </a:p>
        </p:txBody>
      </p:sp>
      <p:sp>
        <p:nvSpPr>
          <p:cNvPr id="89" name="Rectangle 88"/>
          <p:cNvSpPr/>
          <p:nvPr/>
        </p:nvSpPr>
        <p:spPr>
          <a:xfrm>
            <a:off x="3104921" y="1525674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</a:t>
            </a:r>
            <a:endParaRPr lang="en-US" sz="40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1" name="Group 212"/>
          <p:cNvGrpSpPr>
            <a:grpSpLocks/>
          </p:cNvGrpSpPr>
          <p:nvPr/>
        </p:nvGrpSpPr>
        <p:grpSpPr bwMode="auto">
          <a:xfrm>
            <a:off x="1181100" y="3429000"/>
            <a:ext cx="685800" cy="933450"/>
            <a:chOff x="2736" y="1968"/>
            <a:chExt cx="432" cy="588"/>
          </a:xfrm>
        </p:grpSpPr>
        <p:grpSp>
          <p:nvGrpSpPr>
            <p:cNvPr id="92" name="Group 213"/>
            <p:cNvGrpSpPr>
              <a:grpSpLocks/>
            </p:cNvGrpSpPr>
            <p:nvPr/>
          </p:nvGrpSpPr>
          <p:grpSpPr bwMode="auto">
            <a:xfrm>
              <a:off x="2736" y="1968"/>
              <a:ext cx="432" cy="354"/>
              <a:chOff x="4224" y="3216"/>
              <a:chExt cx="432" cy="354"/>
            </a:xfrm>
          </p:grpSpPr>
          <p:sp>
            <p:nvSpPr>
              <p:cNvPr id="94" name="AutoShape 214"/>
              <p:cNvSpPr>
                <a:spLocks noChangeArrowheads="1"/>
              </p:cNvSpPr>
              <p:nvPr/>
            </p:nvSpPr>
            <p:spPr bwMode="auto">
              <a:xfrm>
                <a:off x="4560" y="3216"/>
                <a:ext cx="96" cy="192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utoShape 215"/>
              <p:cNvSpPr>
                <a:spLocks noChangeArrowheads="1"/>
              </p:cNvSpPr>
              <p:nvPr/>
            </p:nvSpPr>
            <p:spPr bwMode="auto">
              <a:xfrm>
                <a:off x="4224" y="3216"/>
                <a:ext cx="96" cy="192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216"/>
              <p:cNvSpPr>
                <a:spLocks noChangeArrowheads="1"/>
              </p:cNvSpPr>
              <p:nvPr/>
            </p:nvSpPr>
            <p:spPr bwMode="auto">
              <a:xfrm>
                <a:off x="4225" y="3421"/>
                <a:ext cx="429" cy="149"/>
              </a:xfrm>
              <a:prstGeom prst="ellipse">
                <a:avLst/>
              </a:prstGeom>
              <a:solidFill>
                <a:srgbClr val="A50021"/>
              </a:solidFill>
              <a:ln w="12700" cap="sq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217"/>
              <p:cNvSpPr>
                <a:spLocks noChangeArrowheads="1"/>
              </p:cNvSpPr>
              <p:nvPr/>
            </p:nvSpPr>
            <p:spPr bwMode="auto">
              <a:xfrm>
                <a:off x="4224" y="3389"/>
                <a:ext cx="432" cy="109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218"/>
              <p:cNvSpPr>
                <a:spLocks noChangeArrowheads="1"/>
              </p:cNvSpPr>
              <p:nvPr/>
            </p:nvSpPr>
            <p:spPr bwMode="auto">
              <a:xfrm>
                <a:off x="4224" y="3389"/>
                <a:ext cx="432" cy="109"/>
              </a:xfrm>
              <a:prstGeom prst="rect">
                <a:avLst/>
              </a:prstGeom>
              <a:solidFill>
                <a:srgbClr val="A5002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9" name="Oval 219"/>
              <p:cNvSpPr>
                <a:spLocks noChangeArrowheads="1"/>
              </p:cNvSpPr>
              <p:nvPr/>
            </p:nvSpPr>
            <p:spPr bwMode="auto">
              <a:xfrm>
                <a:off x="4225" y="3312"/>
                <a:ext cx="429" cy="149"/>
              </a:xfrm>
              <a:prstGeom prst="ellipse">
                <a:avLst/>
              </a:prstGeom>
              <a:solidFill>
                <a:srgbClr val="FF3300"/>
              </a:solidFill>
              <a:ln w="12700" cap="sq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220"/>
              <p:cNvSpPr>
                <a:spLocks/>
              </p:cNvSpPr>
              <p:nvPr/>
            </p:nvSpPr>
            <p:spPr bwMode="auto">
              <a:xfrm>
                <a:off x="4445" y="3332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221"/>
              <p:cNvSpPr>
                <a:spLocks/>
              </p:cNvSpPr>
              <p:nvPr/>
            </p:nvSpPr>
            <p:spPr bwMode="auto">
              <a:xfrm>
                <a:off x="4445" y="3332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222"/>
              <p:cNvSpPr>
                <a:spLocks/>
              </p:cNvSpPr>
              <p:nvPr/>
            </p:nvSpPr>
            <p:spPr bwMode="auto">
              <a:xfrm>
                <a:off x="4290" y="3389"/>
                <a:ext cx="142" cy="52"/>
              </a:xfrm>
              <a:custGeom>
                <a:avLst/>
                <a:gdLst>
                  <a:gd name="T0" fmla="*/ 0 w 400"/>
                  <a:gd name="T1" fmla="*/ 0 h 127"/>
                  <a:gd name="T2" fmla="*/ 0 w 400"/>
                  <a:gd name="T3" fmla="*/ 0 h 127"/>
                  <a:gd name="T4" fmla="*/ 0 w 400"/>
                  <a:gd name="T5" fmla="*/ 0 h 127"/>
                  <a:gd name="T6" fmla="*/ 0 w 400"/>
                  <a:gd name="T7" fmla="*/ 0 h 127"/>
                  <a:gd name="T8" fmla="*/ 0 w 400"/>
                  <a:gd name="T9" fmla="*/ 0 h 127"/>
                  <a:gd name="T10" fmla="*/ 0 w 400"/>
                  <a:gd name="T11" fmla="*/ 0 h 127"/>
                  <a:gd name="T12" fmla="*/ 0 w 400"/>
                  <a:gd name="T13" fmla="*/ 0 h 127"/>
                  <a:gd name="T14" fmla="*/ 0 w 400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223"/>
              <p:cNvSpPr>
                <a:spLocks/>
              </p:cNvSpPr>
              <p:nvPr/>
            </p:nvSpPr>
            <p:spPr bwMode="auto">
              <a:xfrm>
                <a:off x="4290" y="3389"/>
                <a:ext cx="142" cy="52"/>
              </a:xfrm>
              <a:custGeom>
                <a:avLst/>
                <a:gdLst>
                  <a:gd name="T0" fmla="*/ 0 w 400"/>
                  <a:gd name="T1" fmla="*/ 0 h 127"/>
                  <a:gd name="T2" fmla="*/ 0 w 400"/>
                  <a:gd name="T3" fmla="*/ 0 h 127"/>
                  <a:gd name="T4" fmla="*/ 0 w 400"/>
                  <a:gd name="T5" fmla="*/ 0 h 127"/>
                  <a:gd name="T6" fmla="*/ 0 w 400"/>
                  <a:gd name="T7" fmla="*/ 0 h 127"/>
                  <a:gd name="T8" fmla="*/ 0 w 400"/>
                  <a:gd name="T9" fmla="*/ 0 h 127"/>
                  <a:gd name="T10" fmla="*/ 0 w 400"/>
                  <a:gd name="T11" fmla="*/ 0 h 127"/>
                  <a:gd name="T12" fmla="*/ 0 w 400"/>
                  <a:gd name="T13" fmla="*/ 0 h 127"/>
                  <a:gd name="T14" fmla="*/ 0 w 400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224"/>
              <p:cNvSpPr>
                <a:spLocks/>
              </p:cNvSpPr>
              <p:nvPr/>
            </p:nvSpPr>
            <p:spPr bwMode="auto">
              <a:xfrm>
                <a:off x="4298" y="3330"/>
                <a:ext cx="142" cy="48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225"/>
              <p:cNvSpPr>
                <a:spLocks/>
              </p:cNvSpPr>
              <p:nvPr/>
            </p:nvSpPr>
            <p:spPr bwMode="auto">
              <a:xfrm>
                <a:off x="4298" y="3330"/>
                <a:ext cx="142" cy="48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226"/>
              <p:cNvSpPr>
                <a:spLocks/>
              </p:cNvSpPr>
              <p:nvPr/>
            </p:nvSpPr>
            <p:spPr bwMode="auto">
              <a:xfrm>
                <a:off x="4440" y="3395"/>
                <a:ext cx="142" cy="49"/>
              </a:xfrm>
              <a:custGeom>
                <a:avLst/>
                <a:gdLst>
                  <a:gd name="T0" fmla="*/ 0 w 400"/>
                  <a:gd name="T1" fmla="*/ 0 h 121"/>
                  <a:gd name="T2" fmla="*/ 0 w 400"/>
                  <a:gd name="T3" fmla="*/ 0 h 121"/>
                  <a:gd name="T4" fmla="*/ 0 w 400"/>
                  <a:gd name="T5" fmla="*/ 0 h 121"/>
                  <a:gd name="T6" fmla="*/ 0 w 400"/>
                  <a:gd name="T7" fmla="*/ 0 h 121"/>
                  <a:gd name="T8" fmla="*/ 0 w 400"/>
                  <a:gd name="T9" fmla="*/ 0 h 121"/>
                  <a:gd name="T10" fmla="*/ 0 w 400"/>
                  <a:gd name="T11" fmla="*/ 0 h 121"/>
                  <a:gd name="T12" fmla="*/ 0 w 400"/>
                  <a:gd name="T13" fmla="*/ 0 h 121"/>
                  <a:gd name="T14" fmla="*/ 0 w 400"/>
                  <a:gd name="T15" fmla="*/ 0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227"/>
              <p:cNvSpPr>
                <a:spLocks/>
              </p:cNvSpPr>
              <p:nvPr/>
            </p:nvSpPr>
            <p:spPr bwMode="auto">
              <a:xfrm>
                <a:off x="4440" y="3395"/>
                <a:ext cx="142" cy="49"/>
              </a:xfrm>
              <a:custGeom>
                <a:avLst/>
                <a:gdLst>
                  <a:gd name="T0" fmla="*/ 0 w 400"/>
                  <a:gd name="T1" fmla="*/ 0 h 121"/>
                  <a:gd name="T2" fmla="*/ 0 w 400"/>
                  <a:gd name="T3" fmla="*/ 0 h 121"/>
                  <a:gd name="T4" fmla="*/ 0 w 400"/>
                  <a:gd name="T5" fmla="*/ 0 h 121"/>
                  <a:gd name="T6" fmla="*/ 0 w 400"/>
                  <a:gd name="T7" fmla="*/ 0 h 121"/>
                  <a:gd name="T8" fmla="*/ 0 w 400"/>
                  <a:gd name="T9" fmla="*/ 0 h 121"/>
                  <a:gd name="T10" fmla="*/ 0 w 400"/>
                  <a:gd name="T11" fmla="*/ 0 h 121"/>
                  <a:gd name="T12" fmla="*/ 0 w 400"/>
                  <a:gd name="T13" fmla="*/ 0 h 121"/>
                  <a:gd name="T14" fmla="*/ 0 w 400"/>
                  <a:gd name="T15" fmla="*/ 0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228"/>
              <p:cNvSpPr>
                <a:spLocks/>
              </p:cNvSpPr>
              <p:nvPr/>
            </p:nvSpPr>
            <p:spPr bwMode="auto">
              <a:xfrm>
                <a:off x="4448" y="3335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 229"/>
              <p:cNvSpPr>
                <a:spLocks/>
              </p:cNvSpPr>
              <p:nvPr/>
            </p:nvSpPr>
            <p:spPr bwMode="auto">
              <a:xfrm>
                <a:off x="4448" y="3335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 230"/>
              <p:cNvSpPr>
                <a:spLocks/>
              </p:cNvSpPr>
              <p:nvPr/>
            </p:nvSpPr>
            <p:spPr bwMode="auto">
              <a:xfrm>
                <a:off x="4292" y="3392"/>
                <a:ext cx="142" cy="52"/>
              </a:xfrm>
              <a:custGeom>
                <a:avLst/>
                <a:gdLst>
                  <a:gd name="T0" fmla="*/ 0 w 400"/>
                  <a:gd name="T1" fmla="*/ 0 h 127"/>
                  <a:gd name="T2" fmla="*/ 0 w 400"/>
                  <a:gd name="T3" fmla="*/ 0 h 127"/>
                  <a:gd name="T4" fmla="*/ 0 w 400"/>
                  <a:gd name="T5" fmla="*/ 0 h 127"/>
                  <a:gd name="T6" fmla="*/ 0 w 400"/>
                  <a:gd name="T7" fmla="*/ 0 h 127"/>
                  <a:gd name="T8" fmla="*/ 0 w 400"/>
                  <a:gd name="T9" fmla="*/ 0 h 127"/>
                  <a:gd name="T10" fmla="*/ 0 w 400"/>
                  <a:gd name="T11" fmla="*/ 0 h 127"/>
                  <a:gd name="T12" fmla="*/ 0 w 400"/>
                  <a:gd name="T13" fmla="*/ 0 h 127"/>
                  <a:gd name="T14" fmla="*/ 0 w 400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 231"/>
              <p:cNvSpPr>
                <a:spLocks/>
              </p:cNvSpPr>
              <p:nvPr/>
            </p:nvSpPr>
            <p:spPr bwMode="auto">
              <a:xfrm>
                <a:off x="4292" y="3392"/>
                <a:ext cx="142" cy="52"/>
              </a:xfrm>
              <a:custGeom>
                <a:avLst/>
                <a:gdLst>
                  <a:gd name="T0" fmla="*/ 0 w 400"/>
                  <a:gd name="T1" fmla="*/ 0 h 127"/>
                  <a:gd name="T2" fmla="*/ 0 w 400"/>
                  <a:gd name="T3" fmla="*/ 0 h 127"/>
                  <a:gd name="T4" fmla="*/ 0 w 400"/>
                  <a:gd name="T5" fmla="*/ 0 h 127"/>
                  <a:gd name="T6" fmla="*/ 0 w 400"/>
                  <a:gd name="T7" fmla="*/ 0 h 127"/>
                  <a:gd name="T8" fmla="*/ 0 w 400"/>
                  <a:gd name="T9" fmla="*/ 0 h 127"/>
                  <a:gd name="T10" fmla="*/ 0 w 400"/>
                  <a:gd name="T11" fmla="*/ 0 h 127"/>
                  <a:gd name="T12" fmla="*/ 0 w 400"/>
                  <a:gd name="T13" fmla="*/ 0 h 127"/>
                  <a:gd name="T14" fmla="*/ 0 w 400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232"/>
              <p:cNvSpPr>
                <a:spLocks/>
              </p:cNvSpPr>
              <p:nvPr/>
            </p:nvSpPr>
            <p:spPr bwMode="auto">
              <a:xfrm>
                <a:off x="4300" y="3332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 234"/>
              <p:cNvSpPr>
                <a:spLocks/>
              </p:cNvSpPr>
              <p:nvPr/>
            </p:nvSpPr>
            <p:spPr bwMode="auto">
              <a:xfrm>
                <a:off x="4442" y="3398"/>
                <a:ext cx="143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 235"/>
              <p:cNvSpPr>
                <a:spLocks/>
              </p:cNvSpPr>
              <p:nvPr/>
            </p:nvSpPr>
            <p:spPr bwMode="auto">
              <a:xfrm>
                <a:off x="4442" y="3398"/>
                <a:ext cx="143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3" name="Line 236"/>
              <p:cNvSpPr>
                <a:spLocks noChangeShapeType="1"/>
              </p:cNvSpPr>
              <p:nvPr/>
            </p:nvSpPr>
            <p:spPr bwMode="auto">
              <a:xfrm>
                <a:off x="4224" y="3387"/>
                <a:ext cx="0" cy="108"/>
              </a:xfrm>
              <a:prstGeom prst="line">
                <a:avLst/>
              </a:prstGeom>
              <a:noFill/>
              <a:ln w="12700" cap="sq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237"/>
              <p:cNvSpPr>
                <a:spLocks noChangeShapeType="1"/>
              </p:cNvSpPr>
              <p:nvPr/>
            </p:nvSpPr>
            <p:spPr bwMode="auto">
              <a:xfrm>
                <a:off x="4656" y="3387"/>
                <a:ext cx="0" cy="108"/>
              </a:xfrm>
              <a:prstGeom prst="line">
                <a:avLst/>
              </a:prstGeom>
              <a:noFill/>
              <a:ln w="12700" cap="sq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233"/>
              <p:cNvSpPr>
                <a:spLocks/>
              </p:cNvSpPr>
              <p:nvPr/>
            </p:nvSpPr>
            <p:spPr bwMode="auto">
              <a:xfrm>
                <a:off x="4300" y="3332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Rectangle 238"/>
            <p:cNvSpPr>
              <a:spLocks noChangeArrowheads="1"/>
            </p:cNvSpPr>
            <p:nvPr/>
          </p:nvSpPr>
          <p:spPr bwMode="auto">
            <a:xfrm>
              <a:off x="2776" y="2304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 sz="2000" b="1" dirty="0">
                <a:solidFill>
                  <a:srgbClr val="A50021"/>
                </a:solidFill>
                <a:latin typeface="Arial" charset="0"/>
              </a:endParaRPr>
            </a:p>
          </p:txBody>
        </p:sp>
      </p:grpSp>
      <p:sp>
        <p:nvSpPr>
          <p:cNvPr id="181" name="AutoShape 149"/>
          <p:cNvSpPr>
            <a:spLocks noChangeArrowheads="1"/>
          </p:cNvSpPr>
          <p:nvPr/>
        </p:nvSpPr>
        <p:spPr bwMode="auto">
          <a:xfrm>
            <a:off x="4419600" y="1841673"/>
            <a:ext cx="2590799" cy="720275"/>
          </a:xfrm>
          <a:prstGeom prst="wedgeRoundRectCallout">
            <a:avLst>
              <a:gd name="adj1" fmla="val -33667"/>
              <a:gd name="adj2" fmla="val 145020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 smtClean="0"/>
              <a:t>Level3</a:t>
            </a:r>
            <a:r>
              <a:rPr lang="en-US" sz="2000" b="1" dirty="0"/>
              <a:t>, VZW, </a:t>
            </a:r>
            <a:r>
              <a:rPr lang="en-US" sz="2000" b="1" dirty="0" smtClean="0"/>
              <a:t>22394</a:t>
            </a:r>
            <a:r>
              <a:rPr lang="en-US" sz="1800" b="1" dirty="0" smtClean="0"/>
              <a:t> </a:t>
            </a:r>
            <a:r>
              <a:rPr lang="en-US" sz="1800" dirty="0"/>
              <a:t>66.174.161.0/24 </a:t>
            </a:r>
          </a:p>
        </p:txBody>
      </p:sp>
      <p:sp>
        <p:nvSpPr>
          <p:cNvPr id="182" name="Line 151"/>
          <p:cNvSpPr>
            <a:spLocks noChangeShapeType="1"/>
          </p:cNvSpPr>
          <p:nvPr/>
        </p:nvSpPr>
        <p:spPr bwMode="auto">
          <a:xfrm flipH="1" flipV="1">
            <a:off x="6477746" y="3669440"/>
            <a:ext cx="761999" cy="488641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3" name="Cloud 182"/>
          <p:cNvSpPr/>
          <p:nvPr/>
        </p:nvSpPr>
        <p:spPr bwMode="auto">
          <a:xfrm>
            <a:off x="7026480" y="4942778"/>
            <a:ext cx="1965120" cy="95249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22394</a:t>
            </a:r>
          </a:p>
        </p:txBody>
      </p:sp>
      <p:cxnSp>
        <p:nvCxnSpPr>
          <p:cNvPr id="184" name="Straight Connector 160"/>
          <p:cNvCxnSpPr>
            <a:cxnSpLocks noChangeShapeType="1"/>
            <a:endCxn id="183" idx="3"/>
          </p:cNvCxnSpPr>
          <p:nvPr/>
        </p:nvCxnSpPr>
        <p:spPr bwMode="auto">
          <a:xfrm flipH="1">
            <a:off x="8009040" y="4620290"/>
            <a:ext cx="107008" cy="37694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185" name="Line 151"/>
          <p:cNvSpPr>
            <a:spLocks noChangeShapeType="1"/>
          </p:cNvSpPr>
          <p:nvPr/>
        </p:nvSpPr>
        <p:spPr bwMode="auto">
          <a:xfrm flipV="1">
            <a:off x="7966920" y="4566715"/>
            <a:ext cx="191248" cy="484097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88" name="Group 187"/>
          <p:cNvGrpSpPr/>
          <p:nvPr/>
        </p:nvGrpSpPr>
        <p:grpSpPr>
          <a:xfrm>
            <a:off x="329852" y="1371600"/>
            <a:ext cx="2310959" cy="1221234"/>
            <a:chOff x="6086103" y="4497184"/>
            <a:chExt cx="2310959" cy="1221234"/>
          </a:xfrm>
        </p:grpSpPr>
        <p:sp>
          <p:nvSpPr>
            <p:cNvPr id="189" name="Rectangle 188"/>
            <p:cNvSpPr/>
            <p:nvPr/>
          </p:nvSpPr>
          <p:spPr>
            <a:xfrm rot="5400000">
              <a:off x="6698799" y="4115122"/>
              <a:ext cx="990600" cy="2215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X</a:t>
              </a:r>
              <a:endParaRPr lang="en-US" sz="13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213451" y="4497184"/>
              <a:ext cx="21836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RPKI: Invalid!</a:t>
              </a:r>
              <a:endParaRPr lang="en-US" sz="2400" dirty="0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191" name="Rectangle 190"/>
          <p:cNvSpPr/>
          <p:nvPr/>
        </p:nvSpPr>
        <p:spPr>
          <a:xfrm>
            <a:off x="1295400" y="5174159"/>
            <a:ext cx="46924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sz="2200" b="1" dirty="0" smtClean="0"/>
              <a:t>RPKI shows China Telecom is not a valid origin for this prefix.</a:t>
            </a:r>
            <a:endParaRPr lang="en-US" sz="2200" dirty="0"/>
          </a:p>
        </p:txBody>
      </p:sp>
      <p:sp>
        <p:nvSpPr>
          <p:cNvPr id="192" name="Smiley Face 191"/>
          <p:cNvSpPr/>
          <p:nvPr/>
        </p:nvSpPr>
        <p:spPr bwMode="auto">
          <a:xfrm>
            <a:off x="3559864" y="2845411"/>
            <a:ext cx="631136" cy="544286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88" name="Line 151"/>
          <p:cNvSpPr>
            <a:spLocks noChangeShapeType="1"/>
          </p:cNvSpPr>
          <p:nvPr/>
        </p:nvSpPr>
        <p:spPr bwMode="auto">
          <a:xfrm flipH="1" flipV="1">
            <a:off x="4328160" y="2699851"/>
            <a:ext cx="800100" cy="479102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026480" y="6096000"/>
            <a:ext cx="1965120" cy="4308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bg1"/>
                </a:solidFill>
              </a:rPr>
              <a:t>66.174.161.0/24</a:t>
            </a:r>
            <a:endParaRPr lang="en-CA" b="1" dirty="0">
              <a:solidFill>
                <a:schemeClr val="bg1"/>
              </a:solidFill>
            </a:endParaRPr>
          </a:p>
        </p:txBody>
      </p:sp>
      <p:cxnSp>
        <p:nvCxnSpPr>
          <p:cNvPr id="109" name="Straight Connector 108"/>
          <p:cNvCxnSpPr>
            <a:stCxn id="90" idx="0"/>
          </p:cNvCxnSpPr>
          <p:nvPr/>
        </p:nvCxnSpPr>
        <p:spPr>
          <a:xfrm flipV="1">
            <a:off x="8009040" y="5894263"/>
            <a:ext cx="0" cy="2017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46017240"/>
      </p:ext>
    </p:extLst>
  </p:cSld>
  <p:clrMapOvr>
    <a:masterClrMapping/>
  </p:clrMapOvr>
  <p:transition xmlns:p14="http://schemas.microsoft.com/office/powerpoint/2010/main" advTm="2813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91" grpId="0"/>
      <p:bldP spid="192" grpId="0" animBg="1"/>
      <p:bldP spid="8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 </a:t>
            </a:r>
            <a:r>
              <a:rPr lang="en-US" b="1" dirty="0" smtClean="0">
                <a:solidFill>
                  <a:schemeClr val="accent4"/>
                </a:solidFill>
              </a:rPr>
              <a:t>RPKI</a:t>
            </a:r>
            <a:r>
              <a:rPr lang="en-US" dirty="0" smtClean="0"/>
              <a:t> alone is not enough!</a:t>
            </a:r>
            <a:endParaRPr lang="en-US" dirty="0" smtClean="0">
              <a:solidFill>
                <a:srgbClr val="002060"/>
              </a:solidFill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228600" y="504384"/>
            <a:ext cx="8534400" cy="838200"/>
            <a:chOff x="609600" y="685800"/>
            <a:chExt cx="8534400" cy="838200"/>
          </a:xfrm>
        </p:grpSpPr>
        <p:sp>
          <p:nvSpPr>
            <p:cNvPr id="71" name="Rounded Rectangle 70"/>
            <p:cNvSpPr/>
            <p:nvPr/>
          </p:nvSpPr>
          <p:spPr bwMode="auto">
            <a:xfrm>
              <a:off x="609600" y="685800"/>
              <a:ext cx="7772400" cy="838200"/>
            </a:xfrm>
            <a:prstGeom prst="roundRect">
              <a:avLst/>
            </a:prstGeom>
            <a:noFill/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r">
                <a:defRPr/>
              </a:pPr>
              <a:r>
                <a:rPr lang="en-US" sz="2200" b="1" dirty="0" smtClean="0"/>
                <a:t>Resource Public Key Infrastructure (RPKI):      </a:t>
              </a:r>
              <a:r>
                <a:rPr lang="en-US" sz="2200" dirty="0" smtClean="0"/>
                <a:t>Certified mapping from </a:t>
              </a:r>
              <a:r>
                <a:rPr lang="en-US" sz="2200" dirty="0" err="1" smtClean="0"/>
                <a:t>ASes</a:t>
              </a:r>
              <a:r>
                <a:rPr lang="en-US" sz="2200" dirty="0" smtClean="0"/>
                <a:t> to public keys and IP prefixes.  </a:t>
              </a:r>
              <a:endParaRPr lang="en-US" sz="2200" dirty="0"/>
            </a:p>
          </p:txBody>
        </p:sp>
        <p:sp>
          <p:nvSpPr>
            <p:cNvPr id="149" name="Can 148"/>
            <p:cNvSpPr/>
            <p:nvPr/>
          </p:nvSpPr>
          <p:spPr bwMode="auto">
            <a:xfrm>
              <a:off x="8382000" y="762000"/>
              <a:ext cx="762000" cy="685800"/>
            </a:xfrm>
            <a:prstGeom prst="can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153400" y="762001"/>
            <a:ext cx="381000" cy="990599"/>
            <a:chOff x="8763000" y="2133600"/>
            <a:chExt cx="381000" cy="990599"/>
          </a:xfrm>
        </p:grpSpPr>
        <p:grpSp>
          <p:nvGrpSpPr>
            <p:cNvPr id="48" name="Group 79"/>
            <p:cNvGrpSpPr/>
            <p:nvPr/>
          </p:nvGrpSpPr>
          <p:grpSpPr bwMode="auto">
            <a:xfrm>
              <a:off x="8763000" y="2438400"/>
              <a:ext cx="381000" cy="685799"/>
              <a:chOff x="6858000" y="5257797"/>
              <a:chExt cx="914400" cy="1600196"/>
            </a:xfrm>
            <a:solidFill>
              <a:srgbClr val="660066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74" name="Flowchart: Alternate Process 73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9" name="Group 85"/>
            <p:cNvGrpSpPr/>
            <p:nvPr/>
          </p:nvGrpSpPr>
          <p:grpSpPr bwMode="auto">
            <a:xfrm>
              <a:off x="8763000" y="2362200"/>
              <a:ext cx="381000" cy="685800"/>
              <a:chOff x="6858000" y="5257800"/>
              <a:chExt cx="914400" cy="1600200"/>
            </a:xfrm>
            <a:solidFill>
              <a:srgbClr val="FFC000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68" name="Flowchart: Alternate Process 67"/>
              <p:cNvSpPr/>
              <p:nvPr/>
            </p:nvSpPr>
            <p:spPr bwMode="auto">
              <a:xfrm>
                <a:off x="6858000" y="5257800"/>
                <a:ext cx="914400" cy="609600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7086600" y="5791200"/>
                <a:ext cx="381000" cy="10668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7239000" y="60198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7239000" y="6248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7239000" y="6629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0" name="Group 79"/>
            <p:cNvGrpSpPr/>
            <p:nvPr/>
          </p:nvGrpSpPr>
          <p:grpSpPr bwMode="auto">
            <a:xfrm>
              <a:off x="8763000" y="2286000"/>
              <a:ext cx="381000" cy="685799"/>
              <a:chOff x="6858000" y="5257797"/>
              <a:chExt cx="914400" cy="1600196"/>
            </a:xfrm>
            <a:solidFill>
              <a:srgbClr val="FF3300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63" name="Flowchart: Alternate Process 62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1" name="Group 79"/>
            <p:cNvGrpSpPr/>
            <p:nvPr/>
          </p:nvGrpSpPr>
          <p:grpSpPr bwMode="auto">
            <a:xfrm>
              <a:off x="8763000" y="2209799"/>
              <a:ext cx="381000" cy="685799"/>
              <a:chOff x="6858000" y="5257797"/>
              <a:chExt cx="914400" cy="1600196"/>
            </a:xfrm>
            <a:solidFill>
              <a:srgbClr val="9AE69A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58" name="Flowchart: Alternate Process 57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2" name="Group 79"/>
            <p:cNvGrpSpPr/>
            <p:nvPr/>
          </p:nvGrpSpPr>
          <p:grpSpPr bwMode="auto">
            <a:xfrm>
              <a:off x="8763000" y="2133600"/>
              <a:ext cx="381000" cy="685799"/>
              <a:chOff x="6858000" y="5257797"/>
              <a:chExt cx="914400" cy="1600196"/>
            </a:xfrm>
            <a:solidFill>
              <a:srgbClr val="C00000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53" name="Flowchart: Alternate Process 52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79" name="Cloud 78"/>
          <p:cNvSpPr/>
          <p:nvPr/>
        </p:nvSpPr>
        <p:spPr bwMode="auto">
          <a:xfrm>
            <a:off x="445792" y="3558913"/>
            <a:ext cx="2224108" cy="1394087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2200" b="1" dirty="0" smtClean="0">
              <a:latin typeface="+mj-lt"/>
            </a:endParaRP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China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Telecom </a:t>
            </a:r>
            <a:endParaRPr lang="en-US" sz="2200" b="1" dirty="0">
              <a:latin typeface="+mj-lt"/>
            </a:endParaRPr>
          </a:p>
        </p:txBody>
      </p:sp>
      <p:sp>
        <p:nvSpPr>
          <p:cNvPr id="80" name="Cloud 79"/>
          <p:cNvSpPr/>
          <p:nvPr/>
        </p:nvSpPr>
        <p:spPr bwMode="auto">
          <a:xfrm>
            <a:off x="2439147" y="2201811"/>
            <a:ext cx="1828800" cy="951131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ISP 1</a:t>
            </a:r>
            <a:endParaRPr lang="en-US" sz="2200" b="1" dirty="0">
              <a:latin typeface="+mj-lt"/>
            </a:endParaRPr>
          </a:p>
        </p:txBody>
      </p:sp>
      <p:sp>
        <p:nvSpPr>
          <p:cNvPr id="81" name="Cloud 80"/>
          <p:cNvSpPr/>
          <p:nvPr/>
        </p:nvSpPr>
        <p:spPr bwMode="auto">
          <a:xfrm>
            <a:off x="7239747" y="3668805"/>
            <a:ext cx="1752600" cy="95249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Verizon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Wireless</a:t>
            </a:r>
            <a:endParaRPr lang="en-US" sz="2200" b="1" dirty="0">
              <a:latin typeface="+mj-lt"/>
            </a:endParaRPr>
          </a:p>
        </p:txBody>
      </p:sp>
      <p:cxnSp>
        <p:nvCxnSpPr>
          <p:cNvPr id="82" name="Straight Connector 160"/>
          <p:cNvCxnSpPr>
            <a:cxnSpLocks noChangeShapeType="1"/>
            <a:endCxn id="80" idx="2"/>
          </p:cNvCxnSpPr>
          <p:nvPr/>
        </p:nvCxnSpPr>
        <p:spPr bwMode="auto">
          <a:xfrm flipV="1">
            <a:off x="1538689" y="2677377"/>
            <a:ext cx="906131" cy="958203"/>
          </a:xfrm>
          <a:prstGeom prst="line">
            <a:avLst/>
          </a:prstGeom>
          <a:noFill/>
          <a:ln w="57150" algn="ctr">
            <a:solidFill>
              <a:schemeClr val="tx1">
                <a:lumMod val="50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83" name="Straight Connector 160"/>
          <p:cNvCxnSpPr>
            <a:cxnSpLocks noChangeShapeType="1"/>
            <a:stCxn id="79" idx="0"/>
          </p:cNvCxnSpPr>
          <p:nvPr/>
        </p:nvCxnSpPr>
        <p:spPr bwMode="auto">
          <a:xfrm flipV="1">
            <a:off x="2668047" y="3382228"/>
            <a:ext cx="2209500" cy="873729"/>
          </a:xfrm>
          <a:prstGeom prst="line">
            <a:avLst/>
          </a:prstGeom>
          <a:noFill/>
          <a:ln w="57150" algn="ctr">
            <a:solidFill>
              <a:schemeClr val="tx1">
                <a:lumMod val="50000"/>
              </a:schemeClr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84" name="Straight Connector 160"/>
          <p:cNvCxnSpPr>
            <a:cxnSpLocks noChangeShapeType="1"/>
            <a:stCxn id="80" idx="0"/>
          </p:cNvCxnSpPr>
          <p:nvPr/>
        </p:nvCxnSpPr>
        <p:spPr bwMode="auto">
          <a:xfrm>
            <a:off x="4266423" y="2677377"/>
            <a:ext cx="801624" cy="475566"/>
          </a:xfrm>
          <a:prstGeom prst="line">
            <a:avLst/>
          </a:prstGeom>
          <a:noFill/>
          <a:ln w="57150" algn="ctr">
            <a:solidFill>
              <a:schemeClr val="tx1">
                <a:lumMod val="50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85" name="Cloud 84"/>
          <p:cNvSpPr/>
          <p:nvPr/>
        </p:nvSpPr>
        <p:spPr bwMode="auto">
          <a:xfrm>
            <a:off x="4877547" y="2886244"/>
            <a:ext cx="1828800" cy="991968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Level 3</a:t>
            </a:r>
            <a:endParaRPr lang="en-US" sz="2200" b="1" dirty="0">
              <a:latin typeface="+mj-lt"/>
            </a:endParaRPr>
          </a:p>
        </p:txBody>
      </p:sp>
      <p:cxnSp>
        <p:nvCxnSpPr>
          <p:cNvPr id="86" name="Straight Connector 160"/>
          <p:cNvCxnSpPr>
            <a:cxnSpLocks noChangeShapeType="1"/>
            <a:stCxn id="81" idx="2"/>
          </p:cNvCxnSpPr>
          <p:nvPr/>
        </p:nvCxnSpPr>
        <p:spPr bwMode="auto">
          <a:xfrm flipH="1" flipV="1">
            <a:off x="6477747" y="3668805"/>
            <a:ext cx="767436" cy="476250"/>
          </a:xfrm>
          <a:prstGeom prst="line">
            <a:avLst/>
          </a:prstGeom>
          <a:noFill/>
          <a:ln w="57150" algn="ctr">
            <a:solidFill>
              <a:schemeClr val="tx1">
                <a:lumMod val="50000"/>
              </a:schemeClr>
            </a:solidFill>
            <a:round/>
            <a:headEnd/>
            <a:tailEnd type="stealth"/>
          </a:ln>
        </p:spPr>
      </p:cxnSp>
      <p:sp>
        <p:nvSpPr>
          <p:cNvPr id="87" name="AutoShape 149"/>
          <p:cNvSpPr>
            <a:spLocks noChangeArrowheads="1"/>
          </p:cNvSpPr>
          <p:nvPr/>
        </p:nvSpPr>
        <p:spPr bwMode="auto">
          <a:xfrm>
            <a:off x="293019" y="1870525"/>
            <a:ext cx="2221581" cy="720275"/>
          </a:xfrm>
          <a:prstGeom prst="wedgeRoundRectCallout">
            <a:avLst>
              <a:gd name="adj1" fmla="val -121"/>
              <a:gd name="adj2" fmla="val 187361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 err="1" smtClean="0"/>
              <a:t>ChinaTel</a:t>
            </a:r>
            <a:r>
              <a:rPr lang="en-US" sz="2000" b="1" dirty="0" smtClean="0"/>
              <a:t>, 22394 </a:t>
            </a:r>
            <a:r>
              <a:rPr lang="en-US" sz="1800" dirty="0" smtClean="0"/>
              <a:t>66.174.161.0/24 </a:t>
            </a:r>
            <a:endParaRPr lang="en-US" sz="1800" dirty="0"/>
          </a:p>
        </p:txBody>
      </p:sp>
      <p:sp>
        <p:nvSpPr>
          <p:cNvPr id="88" name="Line 151"/>
          <p:cNvSpPr>
            <a:spLocks noChangeShapeType="1"/>
          </p:cNvSpPr>
          <p:nvPr/>
        </p:nvSpPr>
        <p:spPr bwMode="auto">
          <a:xfrm flipV="1">
            <a:off x="1556368" y="2665542"/>
            <a:ext cx="906131" cy="904024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104921" y="1525674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</a:t>
            </a:r>
            <a:endParaRPr lang="en-US" sz="40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1" name="Group 212"/>
          <p:cNvGrpSpPr>
            <a:grpSpLocks/>
          </p:cNvGrpSpPr>
          <p:nvPr/>
        </p:nvGrpSpPr>
        <p:grpSpPr bwMode="auto">
          <a:xfrm>
            <a:off x="1181100" y="3429000"/>
            <a:ext cx="685800" cy="933450"/>
            <a:chOff x="2736" y="1968"/>
            <a:chExt cx="432" cy="588"/>
          </a:xfrm>
        </p:grpSpPr>
        <p:grpSp>
          <p:nvGrpSpPr>
            <p:cNvPr id="92" name="Group 213"/>
            <p:cNvGrpSpPr>
              <a:grpSpLocks/>
            </p:cNvGrpSpPr>
            <p:nvPr/>
          </p:nvGrpSpPr>
          <p:grpSpPr bwMode="auto">
            <a:xfrm>
              <a:off x="2736" y="1968"/>
              <a:ext cx="432" cy="354"/>
              <a:chOff x="4224" y="3216"/>
              <a:chExt cx="432" cy="354"/>
            </a:xfrm>
          </p:grpSpPr>
          <p:sp>
            <p:nvSpPr>
              <p:cNvPr id="94" name="AutoShape 214"/>
              <p:cNvSpPr>
                <a:spLocks noChangeArrowheads="1"/>
              </p:cNvSpPr>
              <p:nvPr/>
            </p:nvSpPr>
            <p:spPr bwMode="auto">
              <a:xfrm>
                <a:off x="4560" y="3216"/>
                <a:ext cx="96" cy="192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utoShape 215"/>
              <p:cNvSpPr>
                <a:spLocks noChangeArrowheads="1"/>
              </p:cNvSpPr>
              <p:nvPr/>
            </p:nvSpPr>
            <p:spPr bwMode="auto">
              <a:xfrm>
                <a:off x="4224" y="3216"/>
                <a:ext cx="96" cy="192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216"/>
              <p:cNvSpPr>
                <a:spLocks noChangeArrowheads="1"/>
              </p:cNvSpPr>
              <p:nvPr/>
            </p:nvSpPr>
            <p:spPr bwMode="auto">
              <a:xfrm>
                <a:off x="4225" y="3421"/>
                <a:ext cx="429" cy="149"/>
              </a:xfrm>
              <a:prstGeom prst="ellipse">
                <a:avLst/>
              </a:prstGeom>
              <a:solidFill>
                <a:srgbClr val="A50021"/>
              </a:solidFill>
              <a:ln w="12700" cap="sq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217"/>
              <p:cNvSpPr>
                <a:spLocks noChangeArrowheads="1"/>
              </p:cNvSpPr>
              <p:nvPr/>
            </p:nvSpPr>
            <p:spPr bwMode="auto">
              <a:xfrm>
                <a:off x="4224" y="3389"/>
                <a:ext cx="432" cy="109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218"/>
              <p:cNvSpPr>
                <a:spLocks noChangeArrowheads="1"/>
              </p:cNvSpPr>
              <p:nvPr/>
            </p:nvSpPr>
            <p:spPr bwMode="auto">
              <a:xfrm>
                <a:off x="4224" y="3389"/>
                <a:ext cx="432" cy="109"/>
              </a:xfrm>
              <a:prstGeom prst="rect">
                <a:avLst/>
              </a:prstGeom>
              <a:solidFill>
                <a:srgbClr val="A5002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9" name="Oval 219"/>
              <p:cNvSpPr>
                <a:spLocks noChangeArrowheads="1"/>
              </p:cNvSpPr>
              <p:nvPr/>
            </p:nvSpPr>
            <p:spPr bwMode="auto">
              <a:xfrm>
                <a:off x="4225" y="3312"/>
                <a:ext cx="429" cy="149"/>
              </a:xfrm>
              <a:prstGeom prst="ellipse">
                <a:avLst/>
              </a:prstGeom>
              <a:solidFill>
                <a:srgbClr val="FF3300"/>
              </a:solidFill>
              <a:ln w="12700" cap="sq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220"/>
              <p:cNvSpPr>
                <a:spLocks/>
              </p:cNvSpPr>
              <p:nvPr/>
            </p:nvSpPr>
            <p:spPr bwMode="auto">
              <a:xfrm>
                <a:off x="4445" y="3332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221"/>
              <p:cNvSpPr>
                <a:spLocks/>
              </p:cNvSpPr>
              <p:nvPr/>
            </p:nvSpPr>
            <p:spPr bwMode="auto">
              <a:xfrm>
                <a:off x="4445" y="3332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222"/>
              <p:cNvSpPr>
                <a:spLocks/>
              </p:cNvSpPr>
              <p:nvPr/>
            </p:nvSpPr>
            <p:spPr bwMode="auto">
              <a:xfrm>
                <a:off x="4290" y="3389"/>
                <a:ext cx="142" cy="52"/>
              </a:xfrm>
              <a:custGeom>
                <a:avLst/>
                <a:gdLst>
                  <a:gd name="T0" fmla="*/ 0 w 400"/>
                  <a:gd name="T1" fmla="*/ 0 h 127"/>
                  <a:gd name="T2" fmla="*/ 0 w 400"/>
                  <a:gd name="T3" fmla="*/ 0 h 127"/>
                  <a:gd name="T4" fmla="*/ 0 w 400"/>
                  <a:gd name="T5" fmla="*/ 0 h 127"/>
                  <a:gd name="T6" fmla="*/ 0 w 400"/>
                  <a:gd name="T7" fmla="*/ 0 h 127"/>
                  <a:gd name="T8" fmla="*/ 0 w 400"/>
                  <a:gd name="T9" fmla="*/ 0 h 127"/>
                  <a:gd name="T10" fmla="*/ 0 w 400"/>
                  <a:gd name="T11" fmla="*/ 0 h 127"/>
                  <a:gd name="T12" fmla="*/ 0 w 400"/>
                  <a:gd name="T13" fmla="*/ 0 h 127"/>
                  <a:gd name="T14" fmla="*/ 0 w 400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223"/>
              <p:cNvSpPr>
                <a:spLocks/>
              </p:cNvSpPr>
              <p:nvPr/>
            </p:nvSpPr>
            <p:spPr bwMode="auto">
              <a:xfrm>
                <a:off x="4290" y="3389"/>
                <a:ext cx="142" cy="52"/>
              </a:xfrm>
              <a:custGeom>
                <a:avLst/>
                <a:gdLst>
                  <a:gd name="T0" fmla="*/ 0 w 400"/>
                  <a:gd name="T1" fmla="*/ 0 h 127"/>
                  <a:gd name="T2" fmla="*/ 0 w 400"/>
                  <a:gd name="T3" fmla="*/ 0 h 127"/>
                  <a:gd name="T4" fmla="*/ 0 w 400"/>
                  <a:gd name="T5" fmla="*/ 0 h 127"/>
                  <a:gd name="T6" fmla="*/ 0 w 400"/>
                  <a:gd name="T7" fmla="*/ 0 h 127"/>
                  <a:gd name="T8" fmla="*/ 0 w 400"/>
                  <a:gd name="T9" fmla="*/ 0 h 127"/>
                  <a:gd name="T10" fmla="*/ 0 w 400"/>
                  <a:gd name="T11" fmla="*/ 0 h 127"/>
                  <a:gd name="T12" fmla="*/ 0 w 400"/>
                  <a:gd name="T13" fmla="*/ 0 h 127"/>
                  <a:gd name="T14" fmla="*/ 0 w 400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224"/>
              <p:cNvSpPr>
                <a:spLocks/>
              </p:cNvSpPr>
              <p:nvPr/>
            </p:nvSpPr>
            <p:spPr bwMode="auto">
              <a:xfrm>
                <a:off x="4298" y="3330"/>
                <a:ext cx="142" cy="48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225"/>
              <p:cNvSpPr>
                <a:spLocks/>
              </p:cNvSpPr>
              <p:nvPr/>
            </p:nvSpPr>
            <p:spPr bwMode="auto">
              <a:xfrm>
                <a:off x="4298" y="3330"/>
                <a:ext cx="142" cy="48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226"/>
              <p:cNvSpPr>
                <a:spLocks/>
              </p:cNvSpPr>
              <p:nvPr/>
            </p:nvSpPr>
            <p:spPr bwMode="auto">
              <a:xfrm>
                <a:off x="4440" y="3395"/>
                <a:ext cx="142" cy="49"/>
              </a:xfrm>
              <a:custGeom>
                <a:avLst/>
                <a:gdLst>
                  <a:gd name="T0" fmla="*/ 0 w 400"/>
                  <a:gd name="T1" fmla="*/ 0 h 121"/>
                  <a:gd name="T2" fmla="*/ 0 w 400"/>
                  <a:gd name="T3" fmla="*/ 0 h 121"/>
                  <a:gd name="T4" fmla="*/ 0 w 400"/>
                  <a:gd name="T5" fmla="*/ 0 h 121"/>
                  <a:gd name="T6" fmla="*/ 0 w 400"/>
                  <a:gd name="T7" fmla="*/ 0 h 121"/>
                  <a:gd name="T8" fmla="*/ 0 w 400"/>
                  <a:gd name="T9" fmla="*/ 0 h 121"/>
                  <a:gd name="T10" fmla="*/ 0 w 400"/>
                  <a:gd name="T11" fmla="*/ 0 h 121"/>
                  <a:gd name="T12" fmla="*/ 0 w 400"/>
                  <a:gd name="T13" fmla="*/ 0 h 121"/>
                  <a:gd name="T14" fmla="*/ 0 w 400"/>
                  <a:gd name="T15" fmla="*/ 0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227"/>
              <p:cNvSpPr>
                <a:spLocks/>
              </p:cNvSpPr>
              <p:nvPr/>
            </p:nvSpPr>
            <p:spPr bwMode="auto">
              <a:xfrm>
                <a:off x="4440" y="3395"/>
                <a:ext cx="142" cy="49"/>
              </a:xfrm>
              <a:custGeom>
                <a:avLst/>
                <a:gdLst>
                  <a:gd name="T0" fmla="*/ 0 w 400"/>
                  <a:gd name="T1" fmla="*/ 0 h 121"/>
                  <a:gd name="T2" fmla="*/ 0 w 400"/>
                  <a:gd name="T3" fmla="*/ 0 h 121"/>
                  <a:gd name="T4" fmla="*/ 0 w 400"/>
                  <a:gd name="T5" fmla="*/ 0 h 121"/>
                  <a:gd name="T6" fmla="*/ 0 w 400"/>
                  <a:gd name="T7" fmla="*/ 0 h 121"/>
                  <a:gd name="T8" fmla="*/ 0 w 400"/>
                  <a:gd name="T9" fmla="*/ 0 h 121"/>
                  <a:gd name="T10" fmla="*/ 0 w 400"/>
                  <a:gd name="T11" fmla="*/ 0 h 121"/>
                  <a:gd name="T12" fmla="*/ 0 w 400"/>
                  <a:gd name="T13" fmla="*/ 0 h 121"/>
                  <a:gd name="T14" fmla="*/ 0 w 400"/>
                  <a:gd name="T15" fmla="*/ 0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228"/>
              <p:cNvSpPr>
                <a:spLocks/>
              </p:cNvSpPr>
              <p:nvPr/>
            </p:nvSpPr>
            <p:spPr bwMode="auto">
              <a:xfrm>
                <a:off x="4448" y="3335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 229"/>
              <p:cNvSpPr>
                <a:spLocks/>
              </p:cNvSpPr>
              <p:nvPr/>
            </p:nvSpPr>
            <p:spPr bwMode="auto">
              <a:xfrm>
                <a:off x="4448" y="3335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 230"/>
              <p:cNvSpPr>
                <a:spLocks/>
              </p:cNvSpPr>
              <p:nvPr/>
            </p:nvSpPr>
            <p:spPr bwMode="auto">
              <a:xfrm>
                <a:off x="4292" y="3392"/>
                <a:ext cx="142" cy="52"/>
              </a:xfrm>
              <a:custGeom>
                <a:avLst/>
                <a:gdLst>
                  <a:gd name="T0" fmla="*/ 0 w 400"/>
                  <a:gd name="T1" fmla="*/ 0 h 127"/>
                  <a:gd name="T2" fmla="*/ 0 w 400"/>
                  <a:gd name="T3" fmla="*/ 0 h 127"/>
                  <a:gd name="T4" fmla="*/ 0 w 400"/>
                  <a:gd name="T5" fmla="*/ 0 h 127"/>
                  <a:gd name="T6" fmla="*/ 0 w 400"/>
                  <a:gd name="T7" fmla="*/ 0 h 127"/>
                  <a:gd name="T8" fmla="*/ 0 w 400"/>
                  <a:gd name="T9" fmla="*/ 0 h 127"/>
                  <a:gd name="T10" fmla="*/ 0 w 400"/>
                  <a:gd name="T11" fmla="*/ 0 h 127"/>
                  <a:gd name="T12" fmla="*/ 0 w 400"/>
                  <a:gd name="T13" fmla="*/ 0 h 127"/>
                  <a:gd name="T14" fmla="*/ 0 w 400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 231"/>
              <p:cNvSpPr>
                <a:spLocks/>
              </p:cNvSpPr>
              <p:nvPr/>
            </p:nvSpPr>
            <p:spPr bwMode="auto">
              <a:xfrm>
                <a:off x="4292" y="3392"/>
                <a:ext cx="142" cy="52"/>
              </a:xfrm>
              <a:custGeom>
                <a:avLst/>
                <a:gdLst>
                  <a:gd name="T0" fmla="*/ 0 w 400"/>
                  <a:gd name="T1" fmla="*/ 0 h 127"/>
                  <a:gd name="T2" fmla="*/ 0 w 400"/>
                  <a:gd name="T3" fmla="*/ 0 h 127"/>
                  <a:gd name="T4" fmla="*/ 0 w 400"/>
                  <a:gd name="T5" fmla="*/ 0 h 127"/>
                  <a:gd name="T6" fmla="*/ 0 w 400"/>
                  <a:gd name="T7" fmla="*/ 0 h 127"/>
                  <a:gd name="T8" fmla="*/ 0 w 400"/>
                  <a:gd name="T9" fmla="*/ 0 h 127"/>
                  <a:gd name="T10" fmla="*/ 0 w 400"/>
                  <a:gd name="T11" fmla="*/ 0 h 127"/>
                  <a:gd name="T12" fmla="*/ 0 w 400"/>
                  <a:gd name="T13" fmla="*/ 0 h 127"/>
                  <a:gd name="T14" fmla="*/ 0 w 400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232"/>
              <p:cNvSpPr>
                <a:spLocks/>
              </p:cNvSpPr>
              <p:nvPr/>
            </p:nvSpPr>
            <p:spPr bwMode="auto">
              <a:xfrm>
                <a:off x="4300" y="3332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 234"/>
              <p:cNvSpPr>
                <a:spLocks/>
              </p:cNvSpPr>
              <p:nvPr/>
            </p:nvSpPr>
            <p:spPr bwMode="auto">
              <a:xfrm>
                <a:off x="4442" y="3398"/>
                <a:ext cx="143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 235"/>
              <p:cNvSpPr>
                <a:spLocks/>
              </p:cNvSpPr>
              <p:nvPr/>
            </p:nvSpPr>
            <p:spPr bwMode="auto">
              <a:xfrm>
                <a:off x="4442" y="3398"/>
                <a:ext cx="143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3" name="Line 236"/>
              <p:cNvSpPr>
                <a:spLocks noChangeShapeType="1"/>
              </p:cNvSpPr>
              <p:nvPr/>
            </p:nvSpPr>
            <p:spPr bwMode="auto">
              <a:xfrm>
                <a:off x="4224" y="3387"/>
                <a:ext cx="0" cy="108"/>
              </a:xfrm>
              <a:prstGeom prst="line">
                <a:avLst/>
              </a:prstGeom>
              <a:noFill/>
              <a:ln w="12700" cap="sq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237"/>
              <p:cNvSpPr>
                <a:spLocks noChangeShapeType="1"/>
              </p:cNvSpPr>
              <p:nvPr/>
            </p:nvSpPr>
            <p:spPr bwMode="auto">
              <a:xfrm>
                <a:off x="4656" y="3387"/>
                <a:ext cx="0" cy="108"/>
              </a:xfrm>
              <a:prstGeom prst="line">
                <a:avLst/>
              </a:prstGeom>
              <a:noFill/>
              <a:ln w="12700" cap="sq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233"/>
              <p:cNvSpPr>
                <a:spLocks/>
              </p:cNvSpPr>
              <p:nvPr/>
            </p:nvSpPr>
            <p:spPr bwMode="auto">
              <a:xfrm>
                <a:off x="4300" y="3332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Rectangle 238"/>
            <p:cNvSpPr>
              <a:spLocks noChangeArrowheads="1"/>
            </p:cNvSpPr>
            <p:nvPr/>
          </p:nvSpPr>
          <p:spPr bwMode="auto">
            <a:xfrm>
              <a:off x="2776" y="2304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 sz="2000" b="1" dirty="0">
                <a:solidFill>
                  <a:srgbClr val="A50021"/>
                </a:solidFill>
                <a:latin typeface="Arial" charset="0"/>
              </a:endParaRPr>
            </a:p>
          </p:txBody>
        </p:sp>
      </p:grpSp>
      <p:sp>
        <p:nvSpPr>
          <p:cNvPr id="181" name="AutoShape 149"/>
          <p:cNvSpPr>
            <a:spLocks noChangeArrowheads="1"/>
          </p:cNvSpPr>
          <p:nvPr/>
        </p:nvSpPr>
        <p:spPr bwMode="auto">
          <a:xfrm>
            <a:off x="4419600" y="1841673"/>
            <a:ext cx="2590799" cy="720275"/>
          </a:xfrm>
          <a:prstGeom prst="wedgeRoundRectCallout">
            <a:avLst>
              <a:gd name="adj1" fmla="val -34508"/>
              <a:gd name="adj2" fmla="val 140486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 smtClean="0"/>
              <a:t>Level3</a:t>
            </a:r>
            <a:r>
              <a:rPr lang="en-US" sz="2000" b="1" dirty="0"/>
              <a:t>, VZW, </a:t>
            </a:r>
            <a:r>
              <a:rPr lang="en-US" sz="2000" b="1" dirty="0" smtClean="0"/>
              <a:t>22394</a:t>
            </a:r>
            <a:r>
              <a:rPr lang="en-US" sz="1800" b="1" dirty="0" smtClean="0"/>
              <a:t> </a:t>
            </a:r>
            <a:r>
              <a:rPr lang="en-US" sz="1800" dirty="0"/>
              <a:t>66.174.161.0/24 </a:t>
            </a:r>
          </a:p>
        </p:txBody>
      </p:sp>
      <p:sp>
        <p:nvSpPr>
          <p:cNvPr id="182" name="Line 151"/>
          <p:cNvSpPr>
            <a:spLocks noChangeShapeType="1"/>
          </p:cNvSpPr>
          <p:nvPr/>
        </p:nvSpPr>
        <p:spPr bwMode="auto">
          <a:xfrm flipH="1" flipV="1">
            <a:off x="6483184" y="3623277"/>
            <a:ext cx="761999" cy="488641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3" name="Cloud 182"/>
          <p:cNvSpPr/>
          <p:nvPr/>
        </p:nvSpPr>
        <p:spPr bwMode="auto">
          <a:xfrm>
            <a:off x="7026480" y="4942778"/>
            <a:ext cx="1965120" cy="95249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22394</a:t>
            </a:r>
          </a:p>
        </p:txBody>
      </p:sp>
      <p:cxnSp>
        <p:nvCxnSpPr>
          <p:cNvPr id="184" name="Straight Connector 160"/>
          <p:cNvCxnSpPr>
            <a:cxnSpLocks noChangeShapeType="1"/>
            <a:endCxn id="183" idx="3"/>
          </p:cNvCxnSpPr>
          <p:nvPr/>
        </p:nvCxnSpPr>
        <p:spPr bwMode="auto">
          <a:xfrm flipH="1">
            <a:off x="8009040" y="4620290"/>
            <a:ext cx="107008" cy="376948"/>
          </a:xfrm>
          <a:prstGeom prst="line">
            <a:avLst/>
          </a:prstGeom>
          <a:noFill/>
          <a:ln w="57150" algn="ctr">
            <a:solidFill>
              <a:schemeClr val="tx1">
                <a:lumMod val="50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185" name="Line 151"/>
          <p:cNvSpPr>
            <a:spLocks noChangeShapeType="1"/>
          </p:cNvSpPr>
          <p:nvPr/>
        </p:nvSpPr>
        <p:spPr bwMode="auto">
          <a:xfrm flipV="1">
            <a:off x="7978194" y="4566715"/>
            <a:ext cx="191248" cy="484097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868715" y="3920203"/>
            <a:ext cx="5157766" cy="1458686"/>
          </a:xfrm>
          <a:custGeom>
            <a:avLst/>
            <a:gdLst>
              <a:gd name="connsiteX0" fmla="*/ 0 w 5540829"/>
              <a:gd name="connsiteY0" fmla="*/ 0 h 1458686"/>
              <a:gd name="connsiteX1" fmla="*/ 859972 w 5540829"/>
              <a:gd name="connsiteY1" fmla="*/ 979715 h 1458686"/>
              <a:gd name="connsiteX2" fmla="*/ 2340429 w 5540829"/>
              <a:gd name="connsiteY2" fmla="*/ 576943 h 1458686"/>
              <a:gd name="connsiteX3" fmla="*/ 3820886 w 5540829"/>
              <a:gd name="connsiteY3" fmla="*/ 544286 h 1458686"/>
              <a:gd name="connsiteX4" fmla="*/ 4550229 w 5540829"/>
              <a:gd name="connsiteY4" fmla="*/ 1012372 h 1458686"/>
              <a:gd name="connsiteX5" fmla="*/ 5540829 w 5540829"/>
              <a:gd name="connsiteY5" fmla="*/ 1458686 h 145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0829" h="1458686">
                <a:moveTo>
                  <a:pt x="0" y="0"/>
                </a:moveTo>
                <a:cubicBezTo>
                  <a:pt x="234950" y="441779"/>
                  <a:pt x="469901" y="883558"/>
                  <a:pt x="859972" y="979715"/>
                </a:cubicBezTo>
                <a:cubicBezTo>
                  <a:pt x="1250043" y="1075872"/>
                  <a:pt x="1846943" y="649514"/>
                  <a:pt x="2340429" y="576943"/>
                </a:cubicBezTo>
                <a:cubicBezTo>
                  <a:pt x="2833915" y="504372"/>
                  <a:pt x="3452586" y="471715"/>
                  <a:pt x="3820886" y="544286"/>
                </a:cubicBezTo>
                <a:cubicBezTo>
                  <a:pt x="4189186" y="616857"/>
                  <a:pt x="4263572" y="859972"/>
                  <a:pt x="4550229" y="1012372"/>
                </a:cubicBezTo>
                <a:cubicBezTo>
                  <a:pt x="4836886" y="1164772"/>
                  <a:pt x="5188857" y="1311729"/>
                  <a:pt x="5540829" y="1458686"/>
                </a:cubicBezTo>
              </a:path>
            </a:pathLst>
          </a:custGeom>
          <a:ln w="57150">
            <a:solidFill>
              <a:srgbClr val="C00000"/>
            </a:solidFill>
            <a:prstDash val="sysDot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099458" y="5174159"/>
            <a:ext cx="5072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sz="2200" b="1" dirty="0" smtClean="0"/>
              <a:t>Malicious router can </a:t>
            </a:r>
            <a:r>
              <a:rPr lang="en-US" sz="2200" b="1" dirty="0" smtClean="0">
                <a:solidFill>
                  <a:srgbClr val="C00000"/>
                </a:solidFill>
              </a:rPr>
              <a:t>pretend</a:t>
            </a:r>
            <a:r>
              <a:rPr lang="en-US" sz="2200" b="1" dirty="0" smtClean="0"/>
              <a:t> to  connect to the valid origin.</a:t>
            </a:r>
            <a:endParaRPr lang="en-US" sz="2200" dirty="0"/>
          </a:p>
        </p:txBody>
      </p:sp>
      <p:sp>
        <p:nvSpPr>
          <p:cNvPr id="110" name="Smiley Face 109"/>
          <p:cNvSpPr/>
          <p:nvPr/>
        </p:nvSpPr>
        <p:spPr bwMode="auto">
          <a:xfrm>
            <a:off x="3480821" y="2845411"/>
            <a:ext cx="631136" cy="544286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026480" y="6096000"/>
            <a:ext cx="1965120" cy="4308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bg1"/>
                </a:solidFill>
              </a:rPr>
              <a:t>66.174.161.0/24</a:t>
            </a:r>
            <a:endParaRPr lang="en-CA" b="1" dirty="0">
              <a:solidFill>
                <a:schemeClr val="bg1"/>
              </a:solidFill>
            </a:endParaRPr>
          </a:p>
        </p:txBody>
      </p:sp>
      <p:cxnSp>
        <p:nvCxnSpPr>
          <p:cNvPr id="111" name="Straight Connector 110"/>
          <p:cNvCxnSpPr>
            <a:stCxn id="90" idx="0"/>
          </p:cNvCxnSpPr>
          <p:nvPr/>
        </p:nvCxnSpPr>
        <p:spPr>
          <a:xfrm flipV="1">
            <a:off x="8009040" y="5894263"/>
            <a:ext cx="0" cy="2017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14040558"/>
      </p:ext>
    </p:extLst>
  </p:cSld>
  <p:clrMapOvr>
    <a:masterClrMapping/>
  </p:clrMapOvr>
  <p:transition xmlns:p14="http://schemas.microsoft.com/office/powerpoint/2010/main" advTm="2696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/>
      <p:bldP spid="89" grpId="1"/>
      <p:bldP spid="3" grpId="0" animBg="1"/>
      <p:bldP spid="109" grpId="0"/>
      <p:bldP spid="1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path validating protocols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soBGP</a:t>
            </a:r>
            <a:r>
              <a:rPr lang="en-US" b="1" dirty="0" smtClean="0"/>
              <a:t>: Secure origin BGP </a:t>
            </a:r>
          </a:p>
          <a:p>
            <a:pPr lvl="1"/>
            <a:r>
              <a:rPr lang="en-US" dirty="0" smtClean="0"/>
              <a:t>Origin authentication +</a:t>
            </a:r>
          </a:p>
          <a:p>
            <a:pPr lvl="1"/>
            <a:r>
              <a:rPr lang="en-US" dirty="0" smtClean="0"/>
              <a:t>…Trusted database that guarantees that a </a:t>
            </a:r>
            <a:r>
              <a:rPr lang="en-US" b="1" dirty="0" smtClean="0"/>
              <a:t>path exists</a:t>
            </a:r>
          </a:p>
          <a:p>
            <a:pPr lvl="1"/>
            <a:r>
              <a:rPr lang="en-US" dirty="0" err="1" smtClean="0"/>
              <a:t>ASes</a:t>
            </a:r>
            <a:r>
              <a:rPr lang="en-US" dirty="0" smtClean="0"/>
              <a:t> jointly sign + put their connectivity in the DB</a:t>
            </a:r>
          </a:p>
          <a:p>
            <a:pPr lvl="1"/>
            <a:r>
              <a:rPr lang="en-US" dirty="0" smtClean="0"/>
              <a:t>Stops </a:t>
            </a:r>
            <a:r>
              <a:rPr lang="en-US" dirty="0" err="1" smtClean="0"/>
              <a:t>ASes</a:t>
            </a:r>
            <a:r>
              <a:rPr lang="en-US" dirty="0" smtClean="0"/>
              <a:t> from announcing paths with edges that do not exist</a:t>
            </a:r>
          </a:p>
          <a:p>
            <a:pPr lvl="1"/>
            <a:r>
              <a:rPr lang="en-US" dirty="0" smtClean="0"/>
              <a:t>What challenges might </a:t>
            </a:r>
            <a:r>
              <a:rPr lang="en-US" dirty="0" err="1" smtClean="0"/>
              <a:t>soBGP</a:t>
            </a:r>
            <a:r>
              <a:rPr lang="en-US" dirty="0" smtClean="0"/>
              <a:t> face for deployment?</a:t>
            </a:r>
          </a:p>
          <a:p>
            <a:r>
              <a:rPr lang="en-US" b="1" dirty="0" smtClean="0"/>
              <a:t>S-BGP: Secure BGP</a:t>
            </a:r>
          </a:p>
          <a:p>
            <a:pPr lvl="1"/>
            <a:r>
              <a:rPr lang="en-US" dirty="0" smtClean="0"/>
              <a:t>Each AS on the path cryptographically signs its announcement</a:t>
            </a:r>
          </a:p>
          <a:p>
            <a:pPr lvl="1"/>
            <a:r>
              <a:rPr lang="en-US" dirty="0" smtClean="0"/>
              <a:t>Guarantees that each AS on the path made the announcement in the path.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0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loud 78"/>
          <p:cNvSpPr/>
          <p:nvPr/>
        </p:nvSpPr>
        <p:spPr bwMode="auto">
          <a:xfrm>
            <a:off x="445792" y="3558913"/>
            <a:ext cx="2224108" cy="1394087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endParaRPr lang="en-US" sz="2200" b="1" dirty="0" smtClean="0">
              <a:latin typeface="+mj-lt"/>
            </a:endParaRP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China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Telecom </a:t>
            </a:r>
            <a:endParaRPr lang="en-US" sz="2200" b="1" dirty="0">
              <a:latin typeface="+mj-lt"/>
            </a:endParaRPr>
          </a:p>
        </p:txBody>
      </p:sp>
      <p:sp>
        <p:nvSpPr>
          <p:cNvPr id="80" name="Cloud 79"/>
          <p:cNvSpPr/>
          <p:nvPr/>
        </p:nvSpPr>
        <p:spPr bwMode="auto">
          <a:xfrm>
            <a:off x="2439147" y="2201811"/>
            <a:ext cx="1828800" cy="951131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ISP 1</a:t>
            </a:r>
            <a:endParaRPr lang="en-US" sz="2200" b="1" dirty="0">
              <a:latin typeface="+mj-lt"/>
            </a:endParaRPr>
          </a:p>
        </p:txBody>
      </p:sp>
      <p:sp>
        <p:nvSpPr>
          <p:cNvPr id="81" name="Cloud 80"/>
          <p:cNvSpPr/>
          <p:nvPr/>
        </p:nvSpPr>
        <p:spPr bwMode="auto">
          <a:xfrm>
            <a:off x="7239747" y="3668805"/>
            <a:ext cx="1752600" cy="952499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Verizon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Wireless</a:t>
            </a:r>
            <a:endParaRPr lang="en-US" sz="2200" b="1" dirty="0">
              <a:latin typeface="+mj-lt"/>
            </a:endParaRPr>
          </a:p>
        </p:txBody>
      </p:sp>
      <p:cxnSp>
        <p:nvCxnSpPr>
          <p:cNvPr id="82" name="Straight Connector 160"/>
          <p:cNvCxnSpPr>
            <a:cxnSpLocks noChangeShapeType="1"/>
            <a:endCxn id="80" idx="2"/>
          </p:cNvCxnSpPr>
          <p:nvPr/>
        </p:nvCxnSpPr>
        <p:spPr bwMode="auto">
          <a:xfrm flipV="1">
            <a:off x="1538689" y="2677377"/>
            <a:ext cx="906131" cy="958203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83" name="Straight Connector 160"/>
          <p:cNvCxnSpPr>
            <a:cxnSpLocks noChangeShapeType="1"/>
            <a:stCxn id="79" idx="0"/>
          </p:cNvCxnSpPr>
          <p:nvPr/>
        </p:nvCxnSpPr>
        <p:spPr bwMode="auto">
          <a:xfrm flipV="1">
            <a:off x="2668047" y="3382228"/>
            <a:ext cx="2209500" cy="873729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84" name="Straight Connector 160"/>
          <p:cNvCxnSpPr>
            <a:cxnSpLocks noChangeShapeType="1"/>
            <a:stCxn id="80" idx="0"/>
          </p:cNvCxnSpPr>
          <p:nvPr/>
        </p:nvCxnSpPr>
        <p:spPr bwMode="auto">
          <a:xfrm>
            <a:off x="4266423" y="2677377"/>
            <a:ext cx="801624" cy="475566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85" name="Cloud 84"/>
          <p:cNvSpPr/>
          <p:nvPr/>
        </p:nvSpPr>
        <p:spPr bwMode="auto">
          <a:xfrm>
            <a:off x="4877547" y="2886244"/>
            <a:ext cx="1828800" cy="991968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Level 3</a:t>
            </a:r>
            <a:endParaRPr lang="en-US" sz="2200" b="1" dirty="0">
              <a:latin typeface="+mj-lt"/>
            </a:endParaRPr>
          </a:p>
        </p:txBody>
      </p:sp>
      <p:cxnSp>
        <p:nvCxnSpPr>
          <p:cNvPr id="86" name="Straight Connector 160"/>
          <p:cNvCxnSpPr>
            <a:cxnSpLocks noChangeShapeType="1"/>
            <a:stCxn id="81" idx="2"/>
          </p:cNvCxnSpPr>
          <p:nvPr/>
        </p:nvCxnSpPr>
        <p:spPr bwMode="auto">
          <a:xfrm flipH="1" flipV="1">
            <a:off x="6477747" y="3668805"/>
            <a:ext cx="767436" cy="47625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/>
            <a:tailEnd type="stealth"/>
          </a:ln>
        </p:spPr>
      </p:cxnSp>
      <p:sp>
        <p:nvSpPr>
          <p:cNvPr id="183" name="Cloud 182"/>
          <p:cNvSpPr/>
          <p:nvPr/>
        </p:nvSpPr>
        <p:spPr bwMode="auto">
          <a:xfrm>
            <a:off x="7026480" y="4942778"/>
            <a:ext cx="1965120" cy="952499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22394</a:t>
            </a:r>
          </a:p>
        </p:txBody>
      </p:sp>
      <p:cxnSp>
        <p:nvCxnSpPr>
          <p:cNvPr id="184" name="Straight Connector 160"/>
          <p:cNvCxnSpPr>
            <a:cxnSpLocks noChangeShapeType="1"/>
            <a:endCxn id="183" idx="3"/>
          </p:cNvCxnSpPr>
          <p:nvPr/>
        </p:nvCxnSpPr>
        <p:spPr bwMode="auto">
          <a:xfrm flipH="1">
            <a:off x="8009040" y="4620290"/>
            <a:ext cx="107008" cy="37694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185" name="Line 151"/>
          <p:cNvSpPr>
            <a:spLocks noChangeShapeType="1"/>
          </p:cNvSpPr>
          <p:nvPr/>
        </p:nvSpPr>
        <p:spPr bwMode="auto">
          <a:xfrm flipV="1">
            <a:off x="7949078" y="4607695"/>
            <a:ext cx="191248" cy="484097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20" name="Group 189"/>
          <p:cNvGrpSpPr>
            <a:grpSpLocks/>
          </p:cNvGrpSpPr>
          <p:nvPr/>
        </p:nvGrpSpPr>
        <p:grpSpPr bwMode="auto">
          <a:xfrm>
            <a:off x="3290838" y="4114800"/>
            <a:ext cx="3567162" cy="1034143"/>
            <a:chOff x="4146885" y="5061857"/>
            <a:chExt cx="3092115" cy="1034143"/>
          </a:xfrm>
        </p:grpSpPr>
        <p:sp>
          <p:nvSpPr>
            <p:cNvPr id="121" name="AutoShape 149"/>
            <p:cNvSpPr>
              <a:spLocks noChangeArrowheads="1"/>
            </p:cNvSpPr>
            <p:nvPr/>
          </p:nvSpPr>
          <p:spPr bwMode="auto">
            <a:xfrm>
              <a:off x="4146885" y="5061857"/>
              <a:ext cx="3092115" cy="990600"/>
            </a:xfrm>
            <a:prstGeom prst="wedgeRoundRectCallout">
              <a:avLst>
                <a:gd name="adj1" fmla="val 61022"/>
                <a:gd name="adj2" fmla="val -47201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US" sz="1800" b="1" dirty="0"/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4191000" y="5181600"/>
              <a:ext cx="2133600" cy="30480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1800" b="1" dirty="0" smtClean="0">
                  <a:latin typeface="+mj-lt"/>
                </a:rPr>
                <a:t>VZW:     (22394, Prefix)</a:t>
              </a:r>
              <a:endParaRPr lang="en-US" sz="1800" b="1" dirty="0">
                <a:latin typeface="+mj-lt"/>
              </a:endParaRPr>
            </a:p>
          </p:txBody>
        </p:sp>
        <p:grpSp>
          <p:nvGrpSpPr>
            <p:cNvPr id="123" name="Group 106"/>
            <p:cNvGrpSpPr/>
            <p:nvPr/>
          </p:nvGrpSpPr>
          <p:grpSpPr>
            <a:xfrm rot="5400000" flipH="1">
              <a:off x="6286500" y="5295901"/>
              <a:ext cx="228600" cy="457199"/>
              <a:chOff x="6858000" y="5257800"/>
              <a:chExt cx="914400" cy="1600200"/>
            </a:xfrm>
            <a:solidFill>
              <a:srgbClr val="FFC00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32" name="Flowchart: Alternate Process 131"/>
              <p:cNvSpPr/>
              <p:nvPr/>
            </p:nvSpPr>
            <p:spPr bwMode="auto">
              <a:xfrm>
                <a:off x="6858000" y="5257800"/>
                <a:ext cx="914400" cy="609600"/>
              </a:xfrm>
              <a:prstGeom prst="flowChartAlternateProcess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 bwMode="auto">
              <a:xfrm>
                <a:off x="7086600" y="5791200"/>
                <a:ext cx="381000" cy="10668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7239000" y="60198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7239000" y="6248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 bwMode="auto">
              <a:xfrm>
                <a:off x="7239000" y="6629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24" name="Rectangle 123"/>
            <p:cNvSpPr/>
            <p:nvPr/>
          </p:nvSpPr>
          <p:spPr bwMode="auto">
            <a:xfrm>
              <a:off x="4191000" y="5638800"/>
              <a:ext cx="2743200" cy="304800"/>
            </a:xfrm>
            <a:prstGeom prst="rect">
              <a:avLst/>
            </a:prstGeom>
            <a:solidFill>
              <a:srgbClr val="9AE69A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1800" b="1" dirty="0" smtClean="0">
                  <a:latin typeface="+mj-lt"/>
                </a:rPr>
                <a:t>Level3:  (VZW, 22394, Prefix)</a:t>
              </a:r>
              <a:endParaRPr lang="en-US" sz="1800" b="1" dirty="0">
                <a:latin typeface="+mj-lt"/>
              </a:endParaRPr>
            </a:p>
          </p:txBody>
        </p:sp>
        <p:grpSp>
          <p:nvGrpSpPr>
            <p:cNvPr id="125" name="Group 106"/>
            <p:cNvGrpSpPr/>
            <p:nvPr/>
          </p:nvGrpSpPr>
          <p:grpSpPr>
            <a:xfrm rot="5400000" flipH="1">
              <a:off x="6896100" y="5753100"/>
              <a:ext cx="228600" cy="457199"/>
              <a:chOff x="6858000" y="5257800"/>
              <a:chExt cx="914400" cy="1600200"/>
            </a:xfrm>
            <a:solidFill>
              <a:srgbClr val="C0000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26" name="Flowchart: Alternate Process 125"/>
              <p:cNvSpPr/>
              <p:nvPr/>
            </p:nvSpPr>
            <p:spPr bwMode="auto">
              <a:xfrm>
                <a:off x="6858000" y="5257800"/>
                <a:ext cx="914400" cy="609600"/>
              </a:xfrm>
              <a:prstGeom prst="flowChartAlternateProcess">
                <a:avLst/>
              </a:prstGeom>
              <a:solidFill>
                <a:srgbClr val="9AE69A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7086600" y="5791200"/>
                <a:ext cx="381000" cy="1066800"/>
              </a:xfrm>
              <a:prstGeom prst="rect">
                <a:avLst/>
              </a:prstGeom>
              <a:solidFill>
                <a:srgbClr val="9AE69A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7239000" y="6019800"/>
                <a:ext cx="381000" cy="152400"/>
              </a:xfrm>
              <a:prstGeom prst="rect">
                <a:avLst/>
              </a:prstGeom>
              <a:solidFill>
                <a:srgbClr val="9AE69A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7239000" y="6248400"/>
                <a:ext cx="381000" cy="152400"/>
              </a:xfrm>
              <a:prstGeom prst="rect">
                <a:avLst/>
              </a:prstGeom>
              <a:solidFill>
                <a:srgbClr val="9AE69A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7239000" y="6629400"/>
                <a:ext cx="381000" cy="152400"/>
              </a:xfrm>
              <a:prstGeom prst="rect">
                <a:avLst/>
              </a:prstGeom>
              <a:solidFill>
                <a:srgbClr val="9AE69A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37" name="Group 189"/>
          <p:cNvGrpSpPr>
            <a:grpSpLocks/>
          </p:cNvGrpSpPr>
          <p:nvPr/>
        </p:nvGrpSpPr>
        <p:grpSpPr bwMode="auto">
          <a:xfrm>
            <a:off x="3499240" y="5410200"/>
            <a:ext cx="3053960" cy="576943"/>
            <a:chOff x="4146884" y="5061858"/>
            <a:chExt cx="2647257" cy="576943"/>
          </a:xfrm>
        </p:grpSpPr>
        <p:sp>
          <p:nvSpPr>
            <p:cNvPr id="138" name="AutoShape 149"/>
            <p:cNvSpPr>
              <a:spLocks noChangeArrowheads="1"/>
            </p:cNvSpPr>
            <p:nvPr/>
          </p:nvSpPr>
          <p:spPr bwMode="auto">
            <a:xfrm>
              <a:off x="4146884" y="5061858"/>
              <a:ext cx="2647257" cy="528620"/>
            </a:xfrm>
            <a:prstGeom prst="wedgeRoundRectCallout">
              <a:avLst>
                <a:gd name="adj1" fmla="val 93510"/>
                <a:gd name="adj2" fmla="val -112691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US" sz="1800" b="1" dirty="0"/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4191000" y="5181600"/>
              <a:ext cx="2133600" cy="30480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1800" b="1" dirty="0" smtClean="0">
                  <a:latin typeface="+mj-lt"/>
                </a:rPr>
                <a:t>VZW:     (22394, Prefix)</a:t>
              </a:r>
              <a:endParaRPr lang="en-US" sz="1800" b="1" dirty="0">
                <a:latin typeface="+mj-lt"/>
              </a:endParaRPr>
            </a:p>
          </p:txBody>
        </p:sp>
        <p:grpSp>
          <p:nvGrpSpPr>
            <p:cNvPr id="140" name="Group 106"/>
            <p:cNvGrpSpPr/>
            <p:nvPr/>
          </p:nvGrpSpPr>
          <p:grpSpPr>
            <a:xfrm rot="5400000" flipH="1">
              <a:off x="6286500" y="5295901"/>
              <a:ext cx="228600" cy="457199"/>
              <a:chOff x="6858000" y="5257800"/>
              <a:chExt cx="914400" cy="1600200"/>
            </a:xfrm>
            <a:solidFill>
              <a:srgbClr val="FFC00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58" name="Flowchart: Alternate Process 157"/>
              <p:cNvSpPr/>
              <p:nvPr/>
            </p:nvSpPr>
            <p:spPr bwMode="auto">
              <a:xfrm>
                <a:off x="6858000" y="5257800"/>
                <a:ext cx="914400" cy="609600"/>
              </a:xfrm>
              <a:prstGeom prst="flowChartAlternateProcess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86600" y="5791200"/>
                <a:ext cx="381000" cy="10668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 bwMode="auto">
              <a:xfrm>
                <a:off x="7239000" y="60198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239000" y="6248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239000" y="6629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63" name="Group 162"/>
          <p:cNvGrpSpPr/>
          <p:nvPr/>
        </p:nvGrpSpPr>
        <p:grpSpPr>
          <a:xfrm>
            <a:off x="381000" y="6027003"/>
            <a:ext cx="8382000" cy="769441"/>
            <a:chOff x="239486" y="5867400"/>
            <a:chExt cx="8382000" cy="769441"/>
          </a:xfrm>
        </p:grpSpPr>
        <p:grpSp>
          <p:nvGrpSpPr>
            <p:cNvPr id="164" name="Group 54"/>
            <p:cNvGrpSpPr/>
            <p:nvPr/>
          </p:nvGrpSpPr>
          <p:grpSpPr>
            <a:xfrm>
              <a:off x="8305800" y="5943600"/>
              <a:ext cx="304800" cy="685800"/>
              <a:chOff x="6858000" y="5257800"/>
              <a:chExt cx="914400" cy="1600200"/>
            </a:xfrm>
            <a:solidFill>
              <a:srgbClr val="FFC00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66" name="Flowchart: Alternate Process 165"/>
              <p:cNvSpPr/>
              <p:nvPr/>
            </p:nvSpPr>
            <p:spPr bwMode="auto">
              <a:xfrm>
                <a:off x="6858000" y="5257800"/>
                <a:ext cx="914400" cy="609600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086600" y="5791200"/>
                <a:ext cx="381000" cy="10668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239000" y="60198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239000" y="6248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239000" y="6629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65" name="Rectangle 164"/>
            <p:cNvSpPr/>
            <p:nvPr/>
          </p:nvSpPr>
          <p:spPr>
            <a:xfrm>
              <a:off x="239486" y="5867400"/>
              <a:ext cx="83820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defRPr/>
              </a:pPr>
              <a:r>
                <a:rPr lang="en-US" sz="2200" b="1" dirty="0" smtClean="0">
                  <a:solidFill>
                    <a:srgbClr val="660066"/>
                  </a:solidFill>
                </a:rPr>
                <a:t>Public Key Signature</a:t>
              </a:r>
              <a:r>
                <a:rPr lang="en-US" sz="2200" b="1" dirty="0" smtClean="0"/>
                <a:t>: </a:t>
              </a:r>
              <a:r>
                <a:rPr lang="en-US" sz="2200" dirty="0" smtClean="0"/>
                <a:t>Anyone with 22394’s public key can validate that the message was sent by 22394.</a:t>
              </a:r>
            </a:p>
          </p:txBody>
        </p:sp>
      </p:grpSp>
      <p:sp>
        <p:nvSpPr>
          <p:cNvPr id="171" name="Line 151"/>
          <p:cNvSpPr>
            <a:spLocks noChangeShapeType="1"/>
          </p:cNvSpPr>
          <p:nvPr/>
        </p:nvSpPr>
        <p:spPr bwMode="auto">
          <a:xfrm flipH="1" flipV="1">
            <a:off x="6452831" y="3623978"/>
            <a:ext cx="761999" cy="488641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16" name="Group 215"/>
          <p:cNvGrpSpPr/>
          <p:nvPr/>
        </p:nvGrpSpPr>
        <p:grpSpPr>
          <a:xfrm>
            <a:off x="609600" y="329514"/>
            <a:ext cx="8305800" cy="838200"/>
            <a:chOff x="838200" y="685800"/>
            <a:chExt cx="8305800" cy="838200"/>
          </a:xfrm>
        </p:grpSpPr>
        <p:sp>
          <p:nvSpPr>
            <p:cNvPr id="217" name="Rounded Rectangle 216"/>
            <p:cNvSpPr/>
            <p:nvPr/>
          </p:nvSpPr>
          <p:spPr bwMode="auto">
            <a:xfrm>
              <a:off x="838200" y="685800"/>
              <a:ext cx="7315200" cy="838200"/>
            </a:xfrm>
            <a:prstGeom prst="roundRect">
              <a:avLst/>
            </a:prstGeom>
            <a:noFill/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>
                <a:defRPr/>
              </a:pPr>
              <a:r>
                <a:rPr lang="en-US" sz="2800" b="1" dirty="0" smtClean="0"/>
                <a:t>S-BGP [1997]: </a:t>
              </a:r>
              <a:r>
                <a:rPr lang="en-US" sz="2800" dirty="0" smtClean="0"/>
                <a:t>RPKI + Cannot announce a path that was not announced to you.</a:t>
              </a:r>
              <a:endParaRPr lang="en-US" sz="2800" dirty="0"/>
            </a:p>
          </p:txBody>
        </p:sp>
        <p:sp>
          <p:nvSpPr>
            <p:cNvPr id="218" name="Can 217"/>
            <p:cNvSpPr/>
            <p:nvPr/>
          </p:nvSpPr>
          <p:spPr bwMode="auto">
            <a:xfrm>
              <a:off x="8382000" y="762000"/>
              <a:ext cx="762000" cy="685800"/>
            </a:xfrm>
            <a:prstGeom prst="can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153400" y="762001"/>
            <a:ext cx="381000" cy="990599"/>
            <a:chOff x="8763000" y="2133600"/>
            <a:chExt cx="381000" cy="990599"/>
          </a:xfrm>
        </p:grpSpPr>
        <p:grpSp>
          <p:nvGrpSpPr>
            <p:cNvPr id="48" name="Group 79"/>
            <p:cNvGrpSpPr/>
            <p:nvPr/>
          </p:nvGrpSpPr>
          <p:grpSpPr bwMode="auto">
            <a:xfrm>
              <a:off x="8763000" y="2438400"/>
              <a:ext cx="381000" cy="685799"/>
              <a:chOff x="6858000" y="5257797"/>
              <a:chExt cx="914400" cy="1600196"/>
            </a:xfrm>
            <a:solidFill>
              <a:srgbClr val="660066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74" name="Flowchart: Alternate Process 73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9" name="Group 85"/>
            <p:cNvGrpSpPr/>
            <p:nvPr/>
          </p:nvGrpSpPr>
          <p:grpSpPr bwMode="auto">
            <a:xfrm>
              <a:off x="8763000" y="2362200"/>
              <a:ext cx="381000" cy="685800"/>
              <a:chOff x="6858000" y="5257800"/>
              <a:chExt cx="914400" cy="1600200"/>
            </a:xfrm>
            <a:solidFill>
              <a:srgbClr val="FFC000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68" name="Flowchart: Alternate Process 67"/>
              <p:cNvSpPr/>
              <p:nvPr/>
            </p:nvSpPr>
            <p:spPr bwMode="auto">
              <a:xfrm>
                <a:off x="6858000" y="5257800"/>
                <a:ext cx="914400" cy="609600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7086600" y="5791200"/>
                <a:ext cx="381000" cy="10668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7239000" y="60198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7239000" y="6248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7239000" y="6629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0" name="Group 79"/>
            <p:cNvGrpSpPr/>
            <p:nvPr/>
          </p:nvGrpSpPr>
          <p:grpSpPr bwMode="auto">
            <a:xfrm>
              <a:off x="8763000" y="2286000"/>
              <a:ext cx="381000" cy="685799"/>
              <a:chOff x="6858000" y="5257797"/>
              <a:chExt cx="914400" cy="1600196"/>
            </a:xfrm>
            <a:solidFill>
              <a:srgbClr val="FF3300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63" name="Flowchart: Alternate Process 62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1" name="Group 79"/>
            <p:cNvGrpSpPr/>
            <p:nvPr/>
          </p:nvGrpSpPr>
          <p:grpSpPr bwMode="auto">
            <a:xfrm>
              <a:off x="8763000" y="2209799"/>
              <a:ext cx="381000" cy="685799"/>
              <a:chOff x="6858000" y="5257797"/>
              <a:chExt cx="914400" cy="1600196"/>
            </a:xfrm>
            <a:solidFill>
              <a:srgbClr val="9AE69A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58" name="Flowchart: Alternate Process 57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2" name="Group 79"/>
            <p:cNvGrpSpPr/>
            <p:nvPr/>
          </p:nvGrpSpPr>
          <p:grpSpPr bwMode="auto">
            <a:xfrm>
              <a:off x="8763000" y="2133600"/>
              <a:ext cx="381000" cy="685799"/>
              <a:chOff x="6858000" y="5257797"/>
              <a:chExt cx="914400" cy="1600196"/>
            </a:xfrm>
            <a:solidFill>
              <a:srgbClr val="C00000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53" name="Flowchart: Alternate Process 52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551400" y="1045029"/>
            <a:ext cx="4564863" cy="1452055"/>
            <a:chOff x="4579136" y="1519745"/>
            <a:chExt cx="4564863" cy="1452055"/>
          </a:xfrm>
        </p:grpSpPr>
        <p:sp>
          <p:nvSpPr>
            <p:cNvPr id="201" name="AutoShape 149"/>
            <p:cNvSpPr>
              <a:spLocks noChangeArrowheads="1"/>
            </p:cNvSpPr>
            <p:nvPr/>
          </p:nvSpPr>
          <p:spPr bwMode="auto">
            <a:xfrm>
              <a:off x="4579136" y="1519745"/>
              <a:ext cx="4564863" cy="1452055"/>
            </a:xfrm>
            <a:prstGeom prst="wedgeRoundRectCallout">
              <a:avLst>
                <a:gd name="adj1" fmla="val -39311"/>
                <a:gd name="adj2" fmla="val 86271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US" sz="1800" b="1" dirty="0"/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4685291" y="1611083"/>
              <a:ext cx="2706109" cy="30480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1800" b="1" dirty="0" smtClean="0">
                  <a:latin typeface="+mj-lt"/>
                </a:rPr>
                <a:t>VZW:     (22394, Prefix)</a:t>
              </a:r>
              <a:endParaRPr lang="en-US" sz="1800" b="1" dirty="0">
                <a:latin typeface="+mj-lt"/>
              </a:endParaRPr>
            </a:p>
          </p:txBody>
        </p:sp>
        <p:grpSp>
          <p:nvGrpSpPr>
            <p:cNvPr id="203" name="Group 106"/>
            <p:cNvGrpSpPr/>
            <p:nvPr/>
          </p:nvGrpSpPr>
          <p:grpSpPr bwMode="auto">
            <a:xfrm rot="5400000" flipH="1">
              <a:off x="7298568" y="1627716"/>
              <a:ext cx="228600" cy="652536"/>
              <a:chOff x="6858000" y="5257800"/>
              <a:chExt cx="914400" cy="1600200"/>
            </a:xfrm>
            <a:solidFill>
              <a:srgbClr val="FFC00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11" name="Flowchart: Alternate Process 210"/>
              <p:cNvSpPr/>
              <p:nvPr/>
            </p:nvSpPr>
            <p:spPr bwMode="auto">
              <a:xfrm>
                <a:off x="6858000" y="5257800"/>
                <a:ext cx="914400" cy="609600"/>
              </a:xfrm>
              <a:prstGeom prst="flowChartAlternateProcess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7086600" y="5791200"/>
                <a:ext cx="381000" cy="10668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7239000" y="60198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7239000" y="6248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7239000" y="6629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04" name="Rectangle 203"/>
            <p:cNvSpPr/>
            <p:nvPr/>
          </p:nvSpPr>
          <p:spPr bwMode="auto">
            <a:xfrm>
              <a:off x="4685291" y="2068283"/>
              <a:ext cx="3323749" cy="304800"/>
            </a:xfrm>
            <a:prstGeom prst="rect">
              <a:avLst/>
            </a:prstGeom>
            <a:solidFill>
              <a:srgbClr val="9AE69A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1800" b="1" dirty="0" smtClean="0">
                  <a:latin typeface="+mj-lt"/>
                </a:rPr>
                <a:t>Level3:  (VZW, 22394, Prefix)</a:t>
              </a:r>
              <a:endParaRPr lang="en-US" sz="1800" b="1" dirty="0">
                <a:latin typeface="+mj-lt"/>
              </a:endParaRPr>
            </a:p>
          </p:txBody>
        </p:sp>
        <p:grpSp>
          <p:nvGrpSpPr>
            <p:cNvPr id="205" name="Group 106"/>
            <p:cNvGrpSpPr/>
            <p:nvPr/>
          </p:nvGrpSpPr>
          <p:grpSpPr bwMode="auto">
            <a:xfrm rot="5400000" flipH="1">
              <a:off x="7908168" y="2074032"/>
              <a:ext cx="228600" cy="652536"/>
              <a:chOff x="6858000" y="5257800"/>
              <a:chExt cx="914400" cy="1600200"/>
            </a:xfrm>
            <a:solidFill>
              <a:srgbClr val="C0000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06" name="Flowchart: Alternate Process 205"/>
              <p:cNvSpPr/>
              <p:nvPr/>
            </p:nvSpPr>
            <p:spPr bwMode="auto">
              <a:xfrm>
                <a:off x="6858000" y="5257800"/>
                <a:ext cx="914400" cy="609600"/>
              </a:xfrm>
              <a:prstGeom prst="flowChartAlternateProcess">
                <a:avLst/>
              </a:prstGeom>
              <a:solidFill>
                <a:srgbClr val="9AE69A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7086600" y="5791200"/>
                <a:ext cx="381000" cy="1066800"/>
              </a:xfrm>
              <a:prstGeom prst="rect">
                <a:avLst/>
              </a:prstGeom>
              <a:solidFill>
                <a:srgbClr val="9AE69A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7239000" y="6019800"/>
                <a:ext cx="381000" cy="152400"/>
              </a:xfrm>
              <a:prstGeom prst="rect">
                <a:avLst/>
              </a:prstGeom>
              <a:solidFill>
                <a:srgbClr val="9AE69A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7239000" y="6248400"/>
                <a:ext cx="381000" cy="152400"/>
              </a:xfrm>
              <a:prstGeom prst="rect">
                <a:avLst/>
              </a:prstGeom>
              <a:solidFill>
                <a:srgbClr val="9AE69A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7239000" y="6629400"/>
                <a:ext cx="381000" cy="152400"/>
              </a:xfrm>
              <a:prstGeom prst="rect">
                <a:avLst/>
              </a:prstGeom>
              <a:solidFill>
                <a:srgbClr val="9AE69A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76" name="Rectangle 175"/>
            <p:cNvSpPr/>
            <p:nvPr/>
          </p:nvSpPr>
          <p:spPr bwMode="auto">
            <a:xfrm>
              <a:off x="4648200" y="2514600"/>
              <a:ext cx="4038600" cy="304800"/>
            </a:xfrm>
            <a:prstGeom prst="rect">
              <a:avLst/>
            </a:prstGeom>
            <a:solidFill>
              <a:srgbClr val="66006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1800" b="1" dirty="0" smtClean="0">
                  <a:latin typeface="+mj-lt"/>
                </a:rPr>
                <a:t>ISP 1:     (Level3, VZW, 22394, Prefix)</a:t>
              </a:r>
              <a:endParaRPr lang="en-US" sz="1800" b="1" dirty="0">
                <a:latin typeface="+mj-lt"/>
              </a:endParaRPr>
            </a:p>
          </p:txBody>
        </p:sp>
        <p:grpSp>
          <p:nvGrpSpPr>
            <p:cNvPr id="177" name="Group 106"/>
            <p:cNvGrpSpPr/>
            <p:nvPr/>
          </p:nvGrpSpPr>
          <p:grpSpPr bwMode="auto">
            <a:xfrm rot="5400000" flipH="1">
              <a:off x="8628034" y="2535890"/>
              <a:ext cx="228600" cy="586407"/>
              <a:chOff x="6858000" y="5257800"/>
              <a:chExt cx="914400" cy="1600200"/>
            </a:xfrm>
            <a:solidFill>
              <a:srgbClr val="C0000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90" name="Flowchart: Alternate Process 189"/>
              <p:cNvSpPr/>
              <p:nvPr/>
            </p:nvSpPr>
            <p:spPr bwMode="auto">
              <a:xfrm>
                <a:off x="6858000" y="5257800"/>
                <a:ext cx="914400" cy="609600"/>
              </a:xfrm>
              <a:prstGeom prst="flowChartAlternateProcess">
                <a:avLst/>
              </a:prstGeom>
              <a:solidFill>
                <a:srgbClr val="660066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7086600" y="5791200"/>
                <a:ext cx="381000" cy="1066800"/>
              </a:xfrm>
              <a:prstGeom prst="rect">
                <a:avLst/>
              </a:prstGeom>
              <a:solidFill>
                <a:srgbClr val="660066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7239000" y="6019800"/>
                <a:ext cx="381000" cy="152400"/>
              </a:xfrm>
              <a:prstGeom prst="rect">
                <a:avLst/>
              </a:prstGeom>
              <a:solidFill>
                <a:srgbClr val="660066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7239000" y="6248400"/>
                <a:ext cx="381000" cy="152400"/>
              </a:xfrm>
              <a:prstGeom prst="rect">
                <a:avLst/>
              </a:prstGeom>
              <a:solidFill>
                <a:srgbClr val="660066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7239000" y="6629400"/>
                <a:ext cx="381000" cy="152400"/>
              </a:xfrm>
              <a:prstGeom prst="rect">
                <a:avLst/>
              </a:prstGeom>
              <a:solidFill>
                <a:srgbClr val="660066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219" name="Group 79"/>
          <p:cNvGrpSpPr/>
          <p:nvPr/>
        </p:nvGrpSpPr>
        <p:grpSpPr bwMode="auto">
          <a:xfrm>
            <a:off x="4888493" y="3352800"/>
            <a:ext cx="381000" cy="685799"/>
            <a:chOff x="6858000" y="5257797"/>
            <a:chExt cx="914400" cy="1600196"/>
          </a:xfrm>
          <a:solidFill>
            <a:srgbClr val="660066"/>
          </a:solidFill>
          <a:scene3d>
            <a:camera prst="isometricTopUp"/>
            <a:lightRig rig="balanced" dir="t">
              <a:rot lat="0" lon="0" rev="8700000"/>
            </a:lightRig>
          </a:scene3d>
        </p:grpSpPr>
        <p:sp>
          <p:nvSpPr>
            <p:cNvPr id="220" name="Flowchart: Alternate Process 219"/>
            <p:cNvSpPr/>
            <p:nvPr/>
          </p:nvSpPr>
          <p:spPr bwMode="auto">
            <a:xfrm>
              <a:off x="6858000" y="5257797"/>
              <a:ext cx="914400" cy="609599"/>
            </a:xfrm>
            <a:prstGeom prst="flowChartAlternate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7086600" y="5791194"/>
              <a:ext cx="381000" cy="10667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7239000" y="6019788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7239000" y="6248387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7239000" y="6629401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25" name="Group 85"/>
          <p:cNvGrpSpPr/>
          <p:nvPr/>
        </p:nvGrpSpPr>
        <p:grpSpPr bwMode="auto">
          <a:xfrm>
            <a:off x="7313568" y="5442853"/>
            <a:ext cx="381000" cy="685800"/>
            <a:chOff x="6858000" y="5257800"/>
            <a:chExt cx="914400" cy="1600200"/>
          </a:xfrm>
          <a:solidFill>
            <a:srgbClr val="FFC000"/>
          </a:solidFill>
          <a:scene3d>
            <a:camera prst="isometricTopUp"/>
            <a:lightRig rig="balanced" dir="t">
              <a:rot lat="0" lon="0" rev="8700000"/>
            </a:lightRig>
          </a:scene3d>
        </p:grpSpPr>
        <p:sp>
          <p:nvSpPr>
            <p:cNvPr id="226" name="Flowchart: Alternate Process 225"/>
            <p:cNvSpPr/>
            <p:nvPr/>
          </p:nvSpPr>
          <p:spPr bwMode="auto">
            <a:xfrm>
              <a:off x="6858000" y="5257800"/>
              <a:ext cx="914400" cy="609600"/>
            </a:xfrm>
            <a:prstGeom prst="flowChartAlternate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7086600" y="5791200"/>
              <a:ext cx="381000" cy="10668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7239000" y="6019800"/>
              <a:ext cx="381000" cy="1524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7239000" y="6248400"/>
              <a:ext cx="381000" cy="1524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7239000" y="6629400"/>
              <a:ext cx="381000" cy="1524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1" name="Group 79"/>
          <p:cNvGrpSpPr/>
          <p:nvPr/>
        </p:nvGrpSpPr>
        <p:grpSpPr bwMode="auto">
          <a:xfrm>
            <a:off x="2514600" y="2667000"/>
            <a:ext cx="381000" cy="685799"/>
            <a:chOff x="6858000" y="5257797"/>
            <a:chExt cx="914400" cy="1600196"/>
          </a:xfrm>
          <a:solidFill>
            <a:srgbClr val="FF3300"/>
          </a:solidFill>
          <a:scene3d>
            <a:camera prst="isometricTopUp"/>
            <a:lightRig rig="balanced" dir="t">
              <a:rot lat="0" lon="0" rev="8700000"/>
            </a:lightRig>
          </a:scene3d>
        </p:grpSpPr>
        <p:sp>
          <p:nvSpPr>
            <p:cNvPr id="232" name="Flowchart: Alternate Process 231"/>
            <p:cNvSpPr/>
            <p:nvPr/>
          </p:nvSpPr>
          <p:spPr bwMode="auto">
            <a:xfrm>
              <a:off x="6858000" y="5257797"/>
              <a:ext cx="914400" cy="609599"/>
            </a:xfrm>
            <a:prstGeom prst="flowChartAlternate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3" name="Rectangle 232"/>
            <p:cNvSpPr/>
            <p:nvPr/>
          </p:nvSpPr>
          <p:spPr bwMode="auto">
            <a:xfrm>
              <a:off x="7086600" y="5791194"/>
              <a:ext cx="381000" cy="10667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7239000" y="6019788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" name="Rectangle 234"/>
            <p:cNvSpPr/>
            <p:nvPr/>
          </p:nvSpPr>
          <p:spPr bwMode="auto">
            <a:xfrm>
              <a:off x="7239000" y="6248387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7239000" y="6629401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7" name="Group 79"/>
          <p:cNvGrpSpPr/>
          <p:nvPr/>
        </p:nvGrpSpPr>
        <p:grpSpPr bwMode="auto">
          <a:xfrm>
            <a:off x="7247347" y="4158343"/>
            <a:ext cx="381000" cy="685799"/>
            <a:chOff x="6858000" y="5257797"/>
            <a:chExt cx="914400" cy="1600196"/>
          </a:xfrm>
          <a:solidFill>
            <a:srgbClr val="9AE69A"/>
          </a:solidFill>
          <a:scene3d>
            <a:camera prst="isometricTopUp"/>
            <a:lightRig rig="balanced" dir="t">
              <a:rot lat="0" lon="0" rev="8700000"/>
            </a:lightRig>
          </a:scene3d>
        </p:grpSpPr>
        <p:sp>
          <p:nvSpPr>
            <p:cNvPr id="238" name="Flowchart: Alternate Process 237"/>
            <p:cNvSpPr/>
            <p:nvPr/>
          </p:nvSpPr>
          <p:spPr bwMode="auto">
            <a:xfrm>
              <a:off x="6858000" y="5257797"/>
              <a:ext cx="914400" cy="609599"/>
            </a:xfrm>
            <a:prstGeom prst="flowChartAlternate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7086600" y="5791194"/>
              <a:ext cx="381000" cy="10667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7239000" y="6019788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Rectangle 240"/>
            <p:cNvSpPr/>
            <p:nvPr/>
          </p:nvSpPr>
          <p:spPr bwMode="auto">
            <a:xfrm>
              <a:off x="7239000" y="6248387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7239000" y="6629401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10" name="Line 151"/>
          <p:cNvSpPr>
            <a:spLocks noChangeShapeType="1"/>
          </p:cNvSpPr>
          <p:nvPr/>
        </p:nvSpPr>
        <p:spPr bwMode="auto">
          <a:xfrm flipH="1" flipV="1">
            <a:off x="4274319" y="2688706"/>
            <a:ext cx="800100" cy="479102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13" name="Group 79"/>
          <p:cNvGrpSpPr/>
          <p:nvPr/>
        </p:nvGrpSpPr>
        <p:grpSpPr bwMode="auto">
          <a:xfrm>
            <a:off x="475728" y="4419600"/>
            <a:ext cx="381000" cy="685799"/>
            <a:chOff x="6858000" y="5257797"/>
            <a:chExt cx="914400" cy="1600196"/>
          </a:xfrm>
          <a:solidFill>
            <a:srgbClr val="C00000"/>
          </a:solidFill>
          <a:scene3d>
            <a:camera prst="isometricTopUp"/>
            <a:lightRig rig="balanced" dir="t">
              <a:rot lat="0" lon="0" rev="8700000"/>
            </a:lightRig>
          </a:scene3d>
        </p:grpSpPr>
        <p:sp>
          <p:nvSpPr>
            <p:cNvPr id="314" name="Flowchart: Alternate Process 313"/>
            <p:cNvSpPr/>
            <p:nvPr/>
          </p:nvSpPr>
          <p:spPr bwMode="auto">
            <a:xfrm>
              <a:off x="6858000" y="5257797"/>
              <a:ext cx="914400" cy="609599"/>
            </a:xfrm>
            <a:prstGeom prst="flowChartAlternate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5" name="Rectangle 314"/>
            <p:cNvSpPr/>
            <p:nvPr/>
          </p:nvSpPr>
          <p:spPr bwMode="auto">
            <a:xfrm>
              <a:off x="7086600" y="5791194"/>
              <a:ext cx="381000" cy="10667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6" name="Rectangle 315"/>
            <p:cNvSpPr/>
            <p:nvPr/>
          </p:nvSpPr>
          <p:spPr bwMode="auto">
            <a:xfrm>
              <a:off x="7239000" y="6019788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" name="Rectangle 316"/>
            <p:cNvSpPr/>
            <p:nvPr/>
          </p:nvSpPr>
          <p:spPr bwMode="auto">
            <a:xfrm>
              <a:off x="7239000" y="6248387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8" name="Rectangle 317"/>
            <p:cNvSpPr/>
            <p:nvPr/>
          </p:nvSpPr>
          <p:spPr bwMode="auto">
            <a:xfrm>
              <a:off x="7239000" y="6629401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38885883"/>
      </p:ext>
    </p:extLst>
  </p:cSld>
  <p:clrMapOvr>
    <a:masterClrMapping/>
  </p:clrMapOvr>
  <p:transition xmlns:p14="http://schemas.microsoft.com/office/powerpoint/2010/main" advTm="14338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3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loud 78"/>
          <p:cNvSpPr/>
          <p:nvPr/>
        </p:nvSpPr>
        <p:spPr bwMode="auto">
          <a:xfrm>
            <a:off x="445792" y="3558913"/>
            <a:ext cx="2224108" cy="1394087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endParaRPr lang="en-US" sz="2200" b="1" dirty="0" smtClean="0">
              <a:latin typeface="+mj-lt"/>
            </a:endParaRP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China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Telecom </a:t>
            </a:r>
            <a:endParaRPr lang="en-US" sz="2200" b="1" dirty="0">
              <a:latin typeface="+mj-lt"/>
            </a:endParaRPr>
          </a:p>
        </p:txBody>
      </p:sp>
      <p:sp>
        <p:nvSpPr>
          <p:cNvPr id="80" name="Cloud 79"/>
          <p:cNvSpPr/>
          <p:nvPr/>
        </p:nvSpPr>
        <p:spPr bwMode="auto">
          <a:xfrm>
            <a:off x="2439147" y="2201811"/>
            <a:ext cx="1828800" cy="951131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ISP 1</a:t>
            </a:r>
            <a:endParaRPr lang="en-US" sz="2200" b="1" dirty="0">
              <a:latin typeface="+mj-lt"/>
            </a:endParaRPr>
          </a:p>
        </p:txBody>
      </p:sp>
      <p:sp>
        <p:nvSpPr>
          <p:cNvPr id="81" name="Cloud 80"/>
          <p:cNvSpPr/>
          <p:nvPr/>
        </p:nvSpPr>
        <p:spPr bwMode="auto">
          <a:xfrm>
            <a:off x="7239747" y="3668805"/>
            <a:ext cx="1752600" cy="952499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Verizon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Wireless</a:t>
            </a:r>
            <a:endParaRPr lang="en-US" sz="2200" b="1" dirty="0">
              <a:latin typeface="+mj-lt"/>
            </a:endParaRPr>
          </a:p>
        </p:txBody>
      </p:sp>
      <p:cxnSp>
        <p:nvCxnSpPr>
          <p:cNvPr id="82" name="Straight Connector 160"/>
          <p:cNvCxnSpPr>
            <a:cxnSpLocks noChangeShapeType="1"/>
            <a:endCxn id="80" idx="2"/>
          </p:cNvCxnSpPr>
          <p:nvPr/>
        </p:nvCxnSpPr>
        <p:spPr bwMode="auto">
          <a:xfrm flipV="1">
            <a:off x="1538689" y="2677377"/>
            <a:ext cx="906131" cy="958203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83" name="Straight Connector 160"/>
          <p:cNvCxnSpPr>
            <a:cxnSpLocks noChangeShapeType="1"/>
            <a:stCxn id="79" idx="0"/>
          </p:cNvCxnSpPr>
          <p:nvPr/>
        </p:nvCxnSpPr>
        <p:spPr bwMode="auto">
          <a:xfrm flipV="1">
            <a:off x="2668047" y="3382228"/>
            <a:ext cx="2209500" cy="873729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84" name="Straight Connector 160"/>
          <p:cNvCxnSpPr>
            <a:cxnSpLocks noChangeShapeType="1"/>
            <a:stCxn id="80" idx="0"/>
          </p:cNvCxnSpPr>
          <p:nvPr/>
        </p:nvCxnSpPr>
        <p:spPr bwMode="auto">
          <a:xfrm>
            <a:off x="4266423" y="2677377"/>
            <a:ext cx="801624" cy="475566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85" name="Cloud 84"/>
          <p:cNvSpPr/>
          <p:nvPr/>
        </p:nvSpPr>
        <p:spPr bwMode="auto">
          <a:xfrm>
            <a:off x="4877547" y="2886244"/>
            <a:ext cx="1828800" cy="991968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Level 3</a:t>
            </a:r>
            <a:endParaRPr lang="en-US" sz="2200" b="1" dirty="0">
              <a:latin typeface="+mj-lt"/>
            </a:endParaRPr>
          </a:p>
        </p:txBody>
      </p:sp>
      <p:cxnSp>
        <p:nvCxnSpPr>
          <p:cNvPr id="86" name="Straight Connector 160"/>
          <p:cNvCxnSpPr>
            <a:cxnSpLocks noChangeShapeType="1"/>
            <a:stCxn id="81" idx="2"/>
          </p:cNvCxnSpPr>
          <p:nvPr/>
        </p:nvCxnSpPr>
        <p:spPr bwMode="auto">
          <a:xfrm flipH="1" flipV="1">
            <a:off x="6477747" y="3668805"/>
            <a:ext cx="767436" cy="47625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/>
            <a:tailEnd type="stealth"/>
          </a:ln>
        </p:spPr>
      </p:cxnSp>
      <p:sp>
        <p:nvSpPr>
          <p:cNvPr id="183" name="Cloud 182"/>
          <p:cNvSpPr/>
          <p:nvPr/>
        </p:nvSpPr>
        <p:spPr bwMode="auto">
          <a:xfrm>
            <a:off x="7026480" y="4942778"/>
            <a:ext cx="1965120" cy="952499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22394</a:t>
            </a:r>
          </a:p>
        </p:txBody>
      </p:sp>
      <p:cxnSp>
        <p:nvCxnSpPr>
          <p:cNvPr id="184" name="Straight Connector 160"/>
          <p:cNvCxnSpPr>
            <a:cxnSpLocks noChangeShapeType="1"/>
            <a:endCxn id="183" idx="3"/>
          </p:cNvCxnSpPr>
          <p:nvPr/>
        </p:nvCxnSpPr>
        <p:spPr bwMode="auto">
          <a:xfrm flipH="1">
            <a:off x="8009040" y="4620290"/>
            <a:ext cx="107008" cy="37694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185" name="Line 151"/>
          <p:cNvSpPr>
            <a:spLocks noChangeShapeType="1"/>
          </p:cNvSpPr>
          <p:nvPr/>
        </p:nvSpPr>
        <p:spPr bwMode="auto">
          <a:xfrm flipV="1">
            <a:off x="7966920" y="4620290"/>
            <a:ext cx="191248" cy="484097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1" name="Line 151"/>
          <p:cNvSpPr>
            <a:spLocks noChangeShapeType="1"/>
          </p:cNvSpPr>
          <p:nvPr/>
        </p:nvSpPr>
        <p:spPr bwMode="auto">
          <a:xfrm flipH="1" flipV="1">
            <a:off x="6477747" y="3607005"/>
            <a:ext cx="761999" cy="488641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8" name="Can 217"/>
          <p:cNvSpPr/>
          <p:nvPr/>
        </p:nvSpPr>
        <p:spPr bwMode="auto">
          <a:xfrm>
            <a:off x="8153400" y="685800"/>
            <a:ext cx="762000" cy="685800"/>
          </a:xfrm>
          <a:prstGeom prst="can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153400" y="762001"/>
            <a:ext cx="381000" cy="990599"/>
            <a:chOff x="8763000" y="2133600"/>
            <a:chExt cx="381000" cy="990599"/>
          </a:xfrm>
        </p:grpSpPr>
        <p:grpSp>
          <p:nvGrpSpPr>
            <p:cNvPr id="48" name="Group 79"/>
            <p:cNvGrpSpPr/>
            <p:nvPr/>
          </p:nvGrpSpPr>
          <p:grpSpPr bwMode="auto">
            <a:xfrm>
              <a:off x="8763000" y="2438400"/>
              <a:ext cx="381000" cy="685799"/>
              <a:chOff x="6858000" y="5257797"/>
              <a:chExt cx="914400" cy="1600196"/>
            </a:xfrm>
            <a:solidFill>
              <a:srgbClr val="660066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74" name="Flowchart: Alternate Process 73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9" name="Group 85"/>
            <p:cNvGrpSpPr/>
            <p:nvPr/>
          </p:nvGrpSpPr>
          <p:grpSpPr bwMode="auto">
            <a:xfrm>
              <a:off x="8763000" y="2362200"/>
              <a:ext cx="381000" cy="685800"/>
              <a:chOff x="6858000" y="5257800"/>
              <a:chExt cx="914400" cy="1600200"/>
            </a:xfrm>
            <a:solidFill>
              <a:srgbClr val="FFC000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68" name="Flowchart: Alternate Process 67"/>
              <p:cNvSpPr/>
              <p:nvPr/>
            </p:nvSpPr>
            <p:spPr bwMode="auto">
              <a:xfrm>
                <a:off x="6858000" y="5257800"/>
                <a:ext cx="914400" cy="609600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7086600" y="5791200"/>
                <a:ext cx="381000" cy="10668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7239000" y="60198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7239000" y="6248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7239000" y="6629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0" name="Group 79"/>
            <p:cNvGrpSpPr/>
            <p:nvPr/>
          </p:nvGrpSpPr>
          <p:grpSpPr bwMode="auto">
            <a:xfrm>
              <a:off x="8763000" y="2286000"/>
              <a:ext cx="381000" cy="685799"/>
              <a:chOff x="6858000" y="5257797"/>
              <a:chExt cx="914400" cy="1600196"/>
            </a:xfrm>
            <a:solidFill>
              <a:srgbClr val="FF3300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63" name="Flowchart: Alternate Process 62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1" name="Group 79"/>
            <p:cNvGrpSpPr/>
            <p:nvPr/>
          </p:nvGrpSpPr>
          <p:grpSpPr bwMode="auto">
            <a:xfrm>
              <a:off x="8763000" y="2209799"/>
              <a:ext cx="381000" cy="685799"/>
              <a:chOff x="6858000" y="5257797"/>
              <a:chExt cx="914400" cy="1600196"/>
            </a:xfrm>
            <a:solidFill>
              <a:srgbClr val="9AE69A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58" name="Flowchart: Alternate Process 57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2" name="Group 79"/>
            <p:cNvGrpSpPr/>
            <p:nvPr/>
          </p:nvGrpSpPr>
          <p:grpSpPr bwMode="auto">
            <a:xfrm>
              <a:off x="8763000" y="2133600"/>
              <a:ext cx="381000" cy="685799"/>
              <a:chOff x="6858000" y="5257797"/>
              <a:chExt cx="914400" cy="1600196"/>
            </a:xfrm>
            <a:solidFill>
              <a:srgbClr val="C00000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53" name="Flowchart: Alternate Process 52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551400" y="1045029"/>
            <a:ext cx="4564863" cy="1452055"/>
            <a:chOff x="4579136" y="1519745"/>
            <a:chExt cx="4564863" cy="1452055"/>
          </a:xfrm>
        </p:grpSpPr>
        <p:sp>
          <p:nvSpPr>
            <p:cNvPr id="201" name="AutoShape 149"/>
            <p:cNvSpPr>
              <a:spLocks noChangeArrowheads="1"/>
            </p:cNvSpPr>
            <p:nvPr/>
          </p:nvSpPr>
          <p:spPr bwMode="auto">
            <a:xfrm>
              <a:off x="4579136" y="1519745"/>
              <a:ext cx="4564863" cy="1452055"/>
            </a:xfrm>
            <a:prstGeom prst="wedgeRoundRectCallout">
              <a:avLst>
                <a:gd name="adj1" fmla="val -39311"/>
                <a:gd name="adj2" fmla="val 86271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US" sz="1800" b="1" dirty="0"/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4685291" y="1611083"/>
              <a:ext cx="2706109" cy="30480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1800" b="1" dirty="0" smtClean="0">
                  <a:latin typeface="+mj-lt"/>
                </a:rPr>
                <a:t>VZW:     (22394, Prefix)</a:t>
              </a:r>
              <a:endParaRPr lang="en-US" sz="1800" b="1" dirty="0">
                <a:latin typeface="+mj-lt"/>
              </a:endParaRPr>
            </a:p>
          </p:txBody>
        </p:sp>
        <p:grpSp>
          <p:nvGrpSpPr>
            <p:cNvPr id="203" name="Group 106"/>
            <p:cNvGrpSpPr/>
            <p:nvPr/>
          </p:nvGrpSpPr>
          <p:grpSpPr bwMode="auto">
            <a:xfrm rot="5400000" flipH="1">
              <a:off x="7298568" y="1627716"/>
              <a:ext cx="228600" cy="652536"/>
              <a:chOff x="6858000" y="5257800"/>
              <a:chExt cx="914400" cy="1600200"/>
            </a:xfrm>
            <a:solidFill>
              <a:srgbClr val="FFC00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11" name="Flowchart: Alternate Process 210"/>
              <p:cNvSpPr/>
              <p:nvPr/>
            </p:nvSpPr>
            <p:spPr bwMode="auto">
              <a:xfrm>
                <a:off x="6858000" y="5257800"/>
                <a:ext cx="914400" cy="609600"/>
              </a:xfrm>
              <a:prstGeom prst="flowChartAlternateProcess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7086600" y="5791200"/>
                <a:ext cx="381000" cy="10668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7239000" y="60198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7239000" y="6248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7239000" y="6629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04" name="Rectangle 203"/>
            <p:cNvSpPr/>
            <p:nvPr/>
          </p:nvSpPr>
          <p:spPr bwMode="auto">
            <a:xfrm>
              <a:off x="4685291" y="2068283"/>
              <a:ext cx="3323749" cy="304800"/>
            </a:xfrm>
            <a:prstGeom prst="rect">
              <a:avLst/>
            </a:prstGeom>
            <a:solidFill>
              <a:srgbClr val="9AE69A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1800" b="1" dirty="0" smtClean="0">
                  <a:latin typeface="+mj-lt"/>
                </a:rPr>
                <a:t>Level3:  (VZW, 22394, Prefix)</a:t>
              </a:r>
              <a:endParaRPr lang="en-US" sz="1800" b="1" dirty="0">
                <a:latin typeface="+mj-lt"/>
              </a:endParaRPr>
            </a:p>
          </p:txBody>
        </p:sp>
        <p:grpSp>
          <p:nvGrpSpPr>
            <p:cNvPr id="205" name="Group 106"/>
            <p:cNvGrpSpPr/>
            <p:nvPr/>
          </p:nvGrpSpPr>
          <p:grpSpPr bwMode="auto">
            <a:xfrm rot="5400000" flipH="1">
              <a:off x="7908168" y="2074032"/>
              <a:ext cx="228600" cy="652536"/>
              <a:chOff x="6858000" y="5257800"/>
              <a:chExt cx="914400" cy="1600200"/>
            </a:xfrm>
            <a:solidFill>
              <a:srgbClr val="C0000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06" name="Flowchart: Alternate Process 205"/>
              <p:cNvSpPr/>
              <p:nvPr/>
            </p:nvSpPr>
            <p:spPr bwMode="auto">
              <a:xfrm>
                <a:off x="6858000" y="5257800"/>
                <a:ext cx="914400" cy="609600"/>
              </a:xfrm>
              <a:prstGeom prst="flowChartAlternateProcess">
                <a:avLst/>
              </a:prstGeom>
              <a:solidFill>
                <a:srgbClr val="9AE69A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7086600" y="5791200"/>
                <a:ext cx="381000" cy="1066800"/>
              </a:xfrm>
              <a:prstGeom prst="rect">
                <a:avLst/>
              </a:prstGeom>
              <a:solidFill>
                <a:srgbClr val="9AE69A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7239000" y="6019800"/>
                <a:ext cx="381000" cy="152400"/>
              </a:xfrm>
              <a:prstGeom prst="rect">
                <a:avLst/>
              </a:prstGeom>
              <a:solidFill>
                <a:srgbClr val="9AE69A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7239000" y="6248400"/>
                <a:ext cx="381000" cy="152400"/>
              </a:xfrm>
              <a:prstGeom prst="rect">
                <a:avLst/>
              </a:prstGeom>
              <a:solidFill>
                <a:srgbClr val="9AE69A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7239000" y="6629400"/>
                <a:ext cx="381000" cy="152400"/>
              </a:xfrm>
              <a:prstGeom prst="rect">
                <a:avLst/>
              </a:prstGeom>
              <a:solidFill>
                <a:srgbClr val="9AE69A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76" name="Rectangle 175"/>
            <p:cNvSpPr/>
            <p:nvPr/>
          </p:nvSpPr>
          <p:spPr bwMode="auto">
            <a:xfrm>
              <a:off x="4648200" y="2514600"/>
              <a:ext cx="4038600" cy="304800"/>
            </a:xfrm>
            <a:prstGeom prst="rect">
              <a:avLst/>
            </a:prstGeom>
            <a:solidFill>
              <a:srgbClr val="66006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1800" b="1" dirty="0" smtClean="0">
                  <a:latin typeface="+mj-lt"/>
                </a:rPr>
                <a:t>ISP 1:     (Level3, VZW, 22394, Prefix)</a:t>
              </a:r>
              <a:endParaRPr lang="en-US" sz="1800" b="1" dirty="0">
                <a:latin typeface="+mj-lt"/>
              </a:endParaRPr>
            </a:p>
          </p:txBody>
        </p:sp>
        <p:grpSp>
          <p:nvGrpSpPr>
            <p:cNvPr id="177" name="Group 106"/>
            <p:cNvGrpSpPr/>
            <p:nvPr/>
          </p:nvGrpSpPr>
          <p:grpSpPr bwMode="auto">
            <a:xfrm rot="5400000" flipH="1">
              <a:off x="8628034" y="2535890"/>
              <a:ext cx="228600" cy="586407"/>
              <a:chOff x="6858000" y="5257800"/>
              <a:chExt cx="914400" cy="1600200"/>
            </a:xfrm>
            <a:solidFill>
              <a:srgbClr val="C0000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90" name="Flowchart: Alternate Process 189"/>
              <p:cNvSpPr/>
              <p:nvPr/>
            </p:nvSpPr>
            <p:spPr bwMode="auto">
              <a:xfrm>
                <a:off x="6858000" y="5257800"/>
                <a:ext cx="914400" cy="609600"/>
              </a:xfrm>
              <a:prstGeom prst="flowChartAlternateProcess">
                <a:avLst/>
              </a:prstGeom>
              <a:solidFill>
                <a:srgbClr val="660066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7086600" y="5791200"/>
                <a:ext cx="381000" cy="1066800"/>
              </a:xfrm>
              <a:prstGeom prst="rect">
                <a:avLst/>
              </a:prstGeom>
              <a:solidFill>
                <a:srgbClr val="660066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7239000" y="6019800"/>
                <a:ext cx="381000" cy="152400"/>
              </a:xfrm>
              <a:prstGeom prst="rect">
                <a:avLst/>
              </a:prstGeom>
              <a:solidFill>
                <a:srgbClr val="660066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7239000" y="6248400"/>
                <a:ext cx="381000" cy="152400"/>
              </a:xfrm>
              <a:prstGeom prst="rect">
                <a:avLst/>
              </a:prstGeom>
              <a:solidFill>
                <a:srgbClr val="660066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7239000" y="6629400"/>
                <a:ext cx="381000" cy="152400"/>
              </a:xfrm>
              <a:prstGeom prst="rect">
                <a:avLst/>
              </a:prstGeom>
              <a:solidFill>
                <a:srgbClr val="660066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219" name="Group 79"/>
          <p:cNvGrpSpPr/>
          <p:nvPr/>
        </p:nvGrpSpPr>
        <p:grpSpPr bwMode="auto">
          <a:xfrm>
            <a:off x="4888493" y="3352800"/>
            <a:ext cx="381000" cy="685799"/>
            <a:chOff x="6858000" y="5257797"/>
            <a:chExt cx="914400" cy="1600196"/>
          </a:xfrm>
          <a:solidFill>
            <a:srgbClr val="660066"/>
          </a:solidFill>
          <a:scene3d>
            <a:camera prst="isometricTopUp"/>
            <a:lightRig rig="balanced" dir="t">
              <a:rot lat="0" lon="0" rev="8700000"/>
            </a:lightRig>
          </a:scene3d>
        </p:grpSpPr>
        <p:sp>
          <p:nvSpPr>
            <p:cNvPr id="220" name="Flowchart: Alternate Process 219"/>
            <p:cNvSpPr/>
            <p:nvPr/>
          </p:nvSpPr>
          <p:spPr bwMode="auto">
            <a:xfrm>
              <a:off x="6858000" y="5257797"/>
              <a:ext cx="914400" cy="609599"/>
            </a:xfrm>
            <a:prstGeom prst="flowChartAlternate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7086600" y="5791194"/>
              <a:ext cx="381000" cy="10667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7239000" y="6019788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7239000" y="6248387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7239000" y="6629401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25" name="Group 85"/>
          <p:cNvGrpSpPr/>
          <p:nvPr/>
        </p:nvGrpSpPr>
        <p:grpSpPr bwMode="auto">
          <a:xfrm>
            <a:off x="7313568" y="5442853"/>
            <a:ext cx="381000" cy="685800"/>
            <a:chOff x="6858000" y="5257800"/>
            <a:chExt cx="914400" cy="1600200"/>
          </a:xfrm>
          <a:solidFill>
            <a:srgbClr val="FFC000"/>
          </a:solidFill>
          <a:scene3d>
            <a:camera prst="isometricTopUp"/>
            <a:lightRig rig="balanced" dir="t">
              <a:rot lat="0" lon="0" rev="8700000"/>
            </a:lightRig>
          </a:scene3d>
        </p:grpSpPr>
        <p:sp>
          <p:nvSpPr>
            <p:cNvPr id="226" name="Flowchart: Alternate Process 225"/>
            <p:cNvSpPr/>
            <p:nvPr/>
          </p:nvSpPr>
          <p:spPr bwMode="auto">
            <a:xfrm>
              <a:off x="6858000" y="5257800"/>
              <a:ext cx="914400" cy="609600"/>
            </a:xfrm>
            <a:prstGeom prst="flowChartAlternate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7086600" y="5791200"/>
              <a:ext cx="381000" cy="10668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7239000" y="6019800"/>
              <a:ext cx="381000" cy="1524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7239000" y="6248400"/>
              <a:ext cx="381000" cy="1524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7239000" y="6629400"/>
              <a:ext cx="381000" cy="1524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1" name="Group 79"/>
          <p:cNvGrpSpPr/>
          <p:nvPr/>
        </p:nvGrpSpPr>
        <p:grpSpPr bwMode="auto">
          <a:xfrm>
            <a:off x="2514600" y="2667000"/>
            <a:ext cx="381000" cy="685799"/>
            <a:chOff x="6858000" y="5257797"/>
            <a:chExt cx="914400" cy="1600196"/>
          </a:xfrm>
          <a:solidFill>
            <a:srgbClr val="FF3300"/>
          </a:solidFill>
          <a:scene3d>
            <a:camera prst="isometricTopUp"/>
            <a:lightRig rig="balanced" dir="t">
              <a:rot lat="0" lon="0" rev="8700000"/>
            </a:lightRig>
          </a:scene3d>
        </p:grpSpPr>
        <p:sp>
          <p:nvSpPr>
            <p:cNvPr id="232" name="Flowchart: Alternate Process 231"/>
            <p:cNvSpPr/>
            <p:nvPr/>
          </p:nvSpPr>
          <p:spPr bwMode="auto">
            <a:xfrm>
              <a:off x="6858000" y="5257797"/>
              <a:ext cx="914400" cy="609599"/>
            </a:xfrm>
            <a:prstGeom prst="flowChartAlternate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3" name="Rectangle 232"/>
            <p:cNvSpPr/>
            <p:nvPr/>
          </p:nvSpPr>
          <p:spPr bwMode="auto">
            <a:xfrm>
              <a:off x="7086600" y="5791194"/>
              <a:ext cx="381000" cy="10667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7239000" y="6019788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" name="Rectangle 234"/>
            <p:cNvSpPr/>
            <p:nvPr/>
          </p:nvSpPr>
          <p:spPr bwMode="auto">
            <a:xfrm>
              <a:off x="7239000" y="6248387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7239000" y="6629401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7" name="Group 79"/>
          <p:cNvGrpSpPr/>
          <p:nvPr/>
        </p:nvGrpSpPr>
        <p:grpSpPr bwMode="auto">
          <a:xfrm>
            <a:off x="7247347" y="4158343"/>
            <a:ext cx="381000" cy="685799"/>
            <a:chOff x="6858000" y="5257797"/>
            <a:chExt cx="914400" cy="1600196"/>
          </a:xfrm>
          <a:solidFill>
            <a:srgbClr val="9AE69A"/>
          </a:solidFill>
          <a:scene3d>
            <a:camera prst="isometricTopUp"/>
            <a:lightRig rig="balanced" dir="t">
              <a:rot lat="0" lon="0" rev="8700000"/>
            </a:lightRig>
          </a:scene3d>
        </p:grpSpPr>
        <p:sp>
          <p:nvSpPr>
            <p:cNvPr id="238" name="Flowchart: Alternate Process 237"/>
            <p:cNvSpPr/>
            <p:nvPr/>
          </p:nvSpPr>
          <p:spPr bwMode="auto">
            <a:xfrm>
              <a:off x="6858000" y="5257797"/>
              <a:ext cx="914400" cy="609599"/>
            </a:xfrm>
            <a:prstGeom prst="flowChartAlternate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7086600" y="5791194"/>
              <a:ext cx="381000" cy="10667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7239000" y="6019788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Rectangle 240"/>
            <p:cNvSpPr/>
            <p:nvPr/>
          </p:nvSpPr>
          <p:spPr bwMode="auto">
            <a:xfrm>
              <a:off x="7239000" y="6248387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7239000" y="6629401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10" name="Line 151"/>
          <p:cNvSpPr>
            <a:spLocks noChangeShapeType="1"/>
          </p:cNvSpPr>
          <p:nvPr/>
        </p:nvSpPr>
        <p:spPr bwMode="auto">
          <a:xfrm flipH="1" flipV="1">
            <a:off x="4282349" y="2690810"/>
            <a:ext cx="800100" cy="479102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13" name="Group 79"/>
          <p:cNvGrpSpPr/>
          <p:nvPr/>
        </p:nvGrpSpPr>
        <p:grpSpPr bwMode="auto">
          <a:xfrm>
            <a:off x="475728" y="4419600"/>
            <a:ext cx="381000" cy="685799"/>
            <a:chOff x="6858000" y="5257797"/>
            <a:chExt cx="914400" cy="1600196"/>
          </a:xfrm>
          <a:solidFill>
            <a:srgbClr val="C00000"/>
          </a:solidFill>
          <a:scene3d>
            <a:camera prst="isometricTopUp"/>
            <a:lightRig rig="balanced" dir="t">
              <a:rot lat="0" lon="0" rev="8700000"/>
            </a:lightRig>
          </a:scene3d>
        </p:grpSpPr>
        <p:sp>
          <p:nvSpPr>
            <p:cNvPr id="314" name="Flowchart: Alternate Process 313"/>
            <p:cNvSpPr/>
            <p:nvPr/>
          </p:nvSpPr>
          <p:spPr bwMode="auto">
            <a:xfrm>
              <a:off x="6858000" y="5257797"/>
              <a:ext cx="914400" cy="609599"/>
            </a:xfrm>
            <a:prstGeom prst="flowChartAlternate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5" name="Rectangle 314"/>
            <p:cNvSpPr/>
            <p:nvPr/>
          </p:nvSpPr>
          <p:spPr bwMode="auto">
            <a:xfrm>
              <a:off x="7086600" y="5791194"/>
              <a:ext cx="381000" cy="10667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6" name="Rectangle 315"/>
            <p:cNvSpPr/>
            <p:nvPr/>
          </p:nvSpPr>
          <p:spPr bwMode="auto">
            <a:xfrm>
              <a:off x="7239000" y="6019788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" name="Rectangle 316"/>
            <p:cNvSpPr/>
            <p:nvPr/>
          </p:nvSpPr>
          <p:spPr bwMode="auto">
            <a:xfrm>
              <a:off x="7239000" y="6248387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8" name="Rectangle 317"/>
            <p:cNvSpPr/>
            <p:nvPr/>
          </p:nvSpPr>
          <p:spPr bwMode="auto">
            <a:xfrm>
              <a:off x="7239000" y="6629401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41" name="Group 212"/>
          <p:cNvGrpSpPr>
            <a:grpSpLocks/>
          </p:cNvGrpSpPr>
          <p:nvPr/>
        </p:nvGrpSpPr>
        <p:grpSpPr bwMode="auto">
          <a:xfrm>
            <a:off x="1181100" y="3429000"/>
            <a:ext cx="685800" cy="933450"/>
            <a:chOff x="2736" y="1968"/>
            <a:chExt cx="432" cy="588"/>
          </a:xfrm>
        </p:grpSpPr>
        <p:grpSp>
          <p:nvGrpSpPr>
            <p:cNvPr id="142" name="Group 213"/>
            <p:cNvGrpSpPr>
              <a:grpSpLocks/>
            </p:cNvGrpSpPr>
            <p:nvPr/>
          </p:nvGrpSpPr>
          <p:grpSpPr bwMode="auto">
            <a:xfrm>
              <a:off x="2736" y="1968"/>
              <a:ext cx="432" cy="354"/>
              <a:chOff x="4224" y="3216"/>
              <a:chExt cx="432" cy="354"/>
            </a:xfrm>
          </p:grpSpPr>
          <p:sp>
            <p:nvSpPr>
              <p:cNvPr id="144" name="AutoShape 214"/>
              <p:cNvSpPr>
                <a:spLocks noChangeArrowheads="1"/>
              </p:cNvSpPr>
              <p:nvPr/>
            </p:nvSpPr>
            <p:spPr bwMode="auto">
              <a:xfrm>
                <a:off x="4560" y="3216"/>
                <a:ext cx="96" cy="192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AutoShape 215"/>
              <p:cNvSpPr>
                <a:spLocks noChangeArrowheads="1"/>
              </p:cNvSpPr>
              <p:nvPr/>
            </p:nvSpPr>
            <p:spPr bwMode="auto">
              <a:xfrm>
                <a:off x="4224" y="3216"/>
                <a:ext cx="96" cy="192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216"/>
              <p:cNvSpPr>
                <a:spLocks noChangeArrowheads="1"/>
              </p:cNvSpPr>
              <p:nvPr/>
            </p:nvSpPr>
            <p:spPr bwMode="auto">
              <a:xfrm>
                <a:off x="4225" y="3421"/>
                <a:ext cx="429" cy="149"/>
              </a:xfrm>
              <a:prstGeom prst="ellipse">
                <a:avLst/>
              </a:prstGeom>
              <a:solidFill>
                <a:srgbClr val="A50021"/>
              </a:solidFill>
              <a:ln w="12700" cap="sq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217"/>
              <p:cNvSpPr>
                <a:spLocks noChangeArrowheads="1"/>
              </p:cNvSpPr>
              <p:nvPr/>
            </p:nvSpPr>
            <p:spPr bwMode="auto">
              <a:xfrm>
                <a:off x="4224" y="3389"/>
                <a:ext cx="432" cy="109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218"/>
              <p:cNvSpPr>
                <a:spLocks noChangeArrowheads="1"/>
              </p:cNvSpPr>
              <p:nvPr/>
            </p:nvSpPr>
            <p:spPr bwMode="auto">
              <a:xfrm>
                <a:off x="4224" y="3389"/>
                <a:ext cx="432" cy="109"/>
              </a:xfrm>
              <a:prstGeom prst="rect">
                <a:avLst/>
              </a:prstGeom>
              <a:solidFill>
                <a:srgbClr val="A5002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9" name="Oval 219"/>
              <p:cNvSpPr>
                <a:spLocks noChangeArrowheads="1"/>
              </p:cNvSpPr>
              <p:nvPr/>
            </p:nvSpPr>
            <p:spPr bwMode="auto">
              <a:xfrm>
                <a:off x="4225" y="3312"/>
                <a:ext cx="429" cy="149"/>
              </a:xfrm>
              <a:prstGeom prst="ellipse">
                <a:avLst/>
              </a:prstGeom>
              <a:solidFill>
                <a:srgbClr val="FF3300"/>
              </a:solidFill>
              <a:ln w="12700" cap="sq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 220"/>
              <p:cNvSpPr>
                <a:spLocks/>
              </p:cNvSpPr>
              <p:nvPr/>
            </p:nvSpPr>
            <p:spPr bwMode="auto">
              <a:xfrm>
                <a:off x="4445" y="3332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 221"/>
              <p:cNvSpPr>
                <a:spLocks/>
              </p:cNvSpPr>
              <p:nvPr/>
            </p:nvSpPr>
            <p:spPr bwMode="auto">
              <a:xfrm>
                <a:off x="4445" y="3332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 222"/>
              <p:cNvSpPr>
                <a:spLocks/>
              </p:cNvSpPr>
              <p:nvPr/>
            </p:nvSpPr>
            <p:spPr bwMode="auto">
              <a:xfrm>
                <a:off x="4290" y="3389"/>
                <a:ext cx="142" cy="52"/>
              </a:xfrm>
              <a:custGeom>
                <a:avLst/>
                <a:gdLst>
                  <a:gd name="T0" fmla="*/ 0 w 400"/>
                  <a:gd name="T1" fmla="*/ 0 h 127"/>
                  <a:gd name="T2" fmla="*/ 0 w 400"/>
                  <a:gd name="T3" fmla="*/ 0 h 127"/>
                  <a:gd name="T4" fmla="*/ 0 w 400"/>
                  <a:gd name="T5" fmla="*/ 0 h 127"/>
                  <a:gd name="T6" fmla="*/ 0 w 400"/>
                  <a:gd name="T7" fmla="*/ 0 h 127"/>
                  <a:gd name="T8" fmla="*/ 0 w 400"/>
                  <a:gd name="T9" fmla="*/ 0 h 127"/>
                  <a:gd name="T10" fmla="*/ 0 w 400"/>
                  <a:gd name="T11" fmla="*/ 0 h 127"/>
                  <a:gd name="T12" fmla="*/ 0 w 400"/>
                  <a:gd name="T13" fmla="*/ 0 h 127"/>
                  <a:gd name="T14" fmla="*/ 0 w 400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3" name="Freeform 223"/>
              <p:cNvSpPr>
                <a:spLocks/>
              </p:cNvSpPr>
              <p:nvPr/>
            </p:nvSpPr>
            <p:spPr bwMode="auto">
              <a:xfrm>
                <a:off x="4290" y="3389"/>
                <a:ext cx="142" cy="52"/>
              </a:xfrm>
              <a:custGeom>
                <a:avLst/>
                <a:gdLst>
                  <a:gd name="T0" fmla="*/ 0 w 400"/>
                  <a:gd name="T1" fmla="*/ 0 h 127"/>
                  <a:gd name="T2" fmla="*/ 0 w 400"/>
                  <a:gd name="T3" fmla="*/ 0 h 127"/>
                  <a:gd name="T4" fmla="*/ 0 w 400"/>
                  <a:gd name="T5" fmla="*/ 0 h 127"/>
                  <a:gd name="T6" fmla="*/ 0 w 400"/>
                  <a:gd name="T7" fmla="*/ 0 h 127"/>
                  <a:gd name="T8" fmla="*/ 0 w 400"/>
                  <a:gd name="T9" fmla="*/ 0 h 127"/>
                  <a:gd name="T10" fmla="*/ 0 w 400"/>
                  <a:gd name="T11" fmla="*/ 0 h 127"/>
                  <a:gd name="T12" fmla="*/ 0 w 400"/>
                  <a:gd name="T13" fmla="*/ 0 h 127"/>
                  <a:gd name="T14" fmla="*/ 0 w 400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 224"/>
              <p:cNvSpPr>
                <a:spLocks/>
              </p:cNvSpPr>
              <p:nvPr/>
            </p:nvSpPr>
            <p:spPr bwMode="auto">
              <a:xfrm>
                <a:off x="4298" y="3330"/>
                <a:ext cx="142" cy="48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5" name="Freeform 225"/>
              <p:cNvSpPr>
                <a:spLocks/>
              </p:cNvSpPr>
              <p:nvPr/>
            </p:nvSpPr>
            <p:spPr bwMode="auto">
              <a:xfrm>
                <a:off x="4298" y="3330"/>
                <a:ext cx="142" cy="48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6" name="Freeform 226"/>
              <p:cNvSpPr>
                <a:spLocks/>
              </p:cNvSpPr>
              <p:nvPr/>
            </p:nvSpPr>
            <p:spPr bwMode="auto">
              <a:xfrm>
                <a:off x="4440" y="3395"/>
                <a:ext cx="142" cy="49"/>
              </a:xfrm>
              <a:custGeom>
                <a:avLst/>
                <a:gdLst>
                  <a:gd name="T0" fmla="*/ 0 w 400"/>
                  <a:gd name="T1" fmla="*/ 0 h 121"/>
                  <a:gd name="T2" fmla="*/ 0 w 400"/>
                  <a:gd name="T3" fmla="*/ 0 h 121"/>
                  <a:gd name="T4" fmla="*/ 0 w 400"/>
                  <a:gd name="T5" fmla="*/ 0 h 121"/>
                  <a:gd name="T6" fmla="*/ 0 w 400"/>
                  <a:gd name="T7" fmla="*/ 0 h 121"/>
                  <a:gd name="T8" fmla="*/ 0 w 400"/>
                  <a:gd name="T9" fmla="*/ 0 h 121"/>
                  <a:gd name="T10" fmla="*/ 0 w 400"/>
                  <a:gd name="T11" fmla="*/ 0 h 121"/>
                  <a:gd name="T12" fmla="*/ 0 w 400"/>
                  <a:gd name="T13" fmla="*/ 0 h 121"/>
                  <a:gd name="T14" fmla="*/ 0 w 400"/>
                  <a:gd name="T15" fmla="*/ 0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 227"/>
              <p:cNvSpPr>
                <a:spLocks/>
              </p:cNvSpPr>
              <p:nvPr/>
            </p:nvSpPr>
            <p:spPr bwMode="auto">
              <a:xfrm>
                <a:off x="4440" y="3395"/>
                <a:ext cx="142" cy="49"/>
              </a:xfrm>
              <a:custGeom>
                <a:avLst/>
                <a:gdLst>
                  <a:gd name="T0" fmla="*/ 0 w 400"/>
                  <a:gd name="T1" fmla="*/ 0 h 121"/>
                  <a:gd name="T2" fmla="*/ 0 w 400"/>
                  <a:gd name="T3" fmla="*/ 0 h 121"/>
                  <a:gd name="T4" fmla="*/ 0 w 400"/>
                  <a:gd name="T5" fmla="*/ 0 h 121"/>
                  <a:gd name="T6" fmla="*/ 0 w 400"/>
                  <a:gd name="T7" fmla="*/ 0 h 121"/>
                  <a:gd name="T8" fmla="*/ 0 w 400"/>
                  <a:gd name="T9" fmla="*/ 0 h 121"/>
                  <a:gd name="T10" fmla="*/ 0 w 400"/>
                  <a:gd name="T11" fmla="*/ 0 h 121"/>
                  <a:gd name="T12" fmla="*/ 0 w 400"/>
                  <a:gd name="T13" fmla="*/ 0 h 121"/>
                  <a:gd name="T14" fmla="*/ 0 w 400"/>
                  <a:gd name="T15" fmla="*/ 0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 228"/>
              <p:cNvSpPr>
                <a:spLocks/>
              </p:cNvSpPr>
              <p:nvPr/>
            </p:nvSpPr>
            <p:spPr bwMode="auto">
              <a:xfrm>
                <a:off x="4448" y="3335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 229"/>
              <p:cNvSpPr>
                <a:spLocks/>
              </p:cNvSpPr>
              <p:nvPr/>
            </p:nvSpPr>
            <p:spPr bwMode="auto">
              <a:xfrm>
                <a:off x="4448" y="3335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4" name="Freeform 230"/>
              <p:cNvSpPr>
                <a:spLocks/>
              </p:cNvSpPr>
              <p:nvPr/>
            </p:nvSpPr>
            <p:spPr bwMode="auto">
              <a:xfrm>
                <a:off x="4292" y="3392"/>
                <a:ext cx="142" cy="52"/>
              </a:xfrm>
              <a:custGeom>
                <a:avLst/>
                <a:gdLst>
                  <a:gd name="T0" fmla="*/ 0 w 400"/>
                  <a:gd name="T1" fmla="*/ 0 h 127"/>
                  <a:gd name="T2" fmla="*/ 0 w 400"/>
                  <a:gd name="T3" fmla="*/ 0 h 127"/>
                  <a:gd name="T4" fmla="*/ 0 w 400"/>
                  <a:gd name="T5" fmla="*/ 0 h 127"/>
                  <a:gd name="T6" fmla="*/ 0 w 400"/>
                  <a:gd name="T7" fmla="*/ 0 h 127"/>
                  <a:gd name="T8" fmla="*/ 0 w 400"/>
                  <a:gd name="T9" fmla="*/ 0 h 127"/>
                  <a:gd name="T10" fmla="*/ 0 w 400"/>
                  <a:gd name="T11" fmla="*/ 0 h 127"/>
                  <a:gd name="T12" fmla="*/ 0 w 400"/>
                  <a:gd name="T13" fmla="*/ 0 h 127"/>
                  <a:gd name="T14" fmla="*/ 0 w 400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 231"/>
              <p:cNvSpPr>
                <a:spLocks/>
              </p:cNvSpPr>
              <p:nvPr/>
            </p:nvSpPr>
            <p:spPr bwMode="auto">
              <a:xfrm>
                <a:off x="4292" y="3392"/>
                <a:ext cx="142" cy="52"/>
              </a:xfrm>
              <a:custGeom>
                <a:avLst/>
                <a:gdLst>
                  <a:gd name="T0" fmla="*/ 0 w 400"/>
                  <a:gd name="T1" fmla="*/ 0 h 127"/>
                  <a:gd name="T2" fmla="*/ 0 w 400"/>
                  <a:gd name="T3" fmla="*/ 0 h 127"/>
                  <a:gd name="T4" fmla="*/ 0 w 400"/>
                  <a:gd name="T5" fmla="*/ 0 h 127"/>
                  <a:gd name="T6" fmla="*/ 0 w 400"/>
                  <a:gd name="T7" fmla="*/ 0 h 127"/>
                  <a:gd name="T8" fmla="*/ 0 w 400"/>
                  <a:gd name="T9" fmla="*/ 0 h 127"/>
                  <a:gd name="T10" fmla="*/ 0 w 400"/>
                  <a:gd name="T11" fmla="*/ 0 h 127"/>
                  <a:gd name="T12" fmla="*/ 0 w 400"/>
                  <a:gd name="T13" fmla="*/ 0 h 127"/>
                  <a:gd name="T14" fmla="*/ 0 w 400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 232"/>
              <p:cNvSpPr>
                <a:spLocks/>
              </p:cNvSpPr>
              <p:nvPr/>
            </p:nvSpPr>
            <p:spPr bwMode="auto">
              <a:xfrm>
                <a:off x="4300" y="3332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9" name="Freeform 234"/>
              <p:cNvSpPr>
                <a:spLocks/>
              </p:cNvSpPr>
              <p:nvPr/>
            </p:nvSpPr>
            <p:spPr bwMode="auto">
              <a:xfrm>
                <a:off x="4442" y="3398"/>
                <a:ext cx="143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80" name="Freeform 235"/>
              <p:cNvSpPr>
                <a:spLocks/>
              </p:cNvSpPr>
              <p:nvPr/>
            </p:nvSpPr>
            <p:spPr bwMode="auto">
              <a:xfrm>
                <a:off x="4442" y="3398"/>
                <a:ext cx="143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81" name="Line 236"/>
              <p:cNvSpPr>
                <a:spLocks noChangeShapeType="1"/>
              </p:cNvSpPr>
              <p:nvPr/>
            </p:nvSpPr>
            <p:spPr bwMode="auto">
              <a:xfrm>
                <a:off x="4224" y="3387"/>
                <a:ext cx="0" cy="108"/>
              </a:xfrm>
              <a:prstGeom prst="line">
                <a:avLst/>
              </a:prstGeom>
              <a:noFill/>
              <a:ln w="12700" cap="sq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237"/>
              <p:cNvSpPr>
                <a:spLocks noChangeShapeType="1"/>
              </p:cNvSpPr>
              <p:nvPr/>
            </p:nvSpPr>
            <p:spPr bwMode="auto">
              <a:xfrm>
                <a:off x="4656" y="3387"/>
                <a:ext cx="0" cy="108"/>
              </a:xfrm>
              <a:prstGeom prst="line">
                <a:avLst/>
              </a:prstGeom>
              <a:noFill/>
              <a:ln w="12700" cap="sq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233"/>
              <p:cNvSpPr>
                <a:spLocks/>
              </p:cNvSpPr>
              <p:nvPr/>
            </p:nvSpPr>
            <p:spPr bwMode="auto">
              <a:xfrm>
                <a:off x="4300" y="3332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sp>
          <p:nvSpPr>
            <p:cNvPr id="143" name="Rectangle 238"/>
            <p:cNvSpPr>
              <a:spLocks noChangeArrowheads="1"/>
            </p:cNvSpPr>
            <p:nvPr/>
          </p:nvSpPr>
          <p:spPr bwMode="auto">
            <a:xfrm>
              <a:off x="2776" y="2304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 sz="2000" b="1" dirty="0">
                <a:solidFill>
                  <a:srgbClr val="A50021"/>
                </a:solidFill>
                <a:latin typeface="Arial" charset="0"/>
              </a:endParaRPr>
            </a:p>
          </p:txBody>
        </p:sp>
      </p:grpSp>
      <p:sp>
        <p:nvSpPr>
          <p:cNvPr id="187" name="Rectangle 186"/>
          <p:cNvSpPr/>
          <p:nvPr/>
        </p:nvSpPr>
        <p:spPr>
          <a:xfrm>
            <a:off x="766425" y="5174159"/>
            <a:ext cx="57867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sz="2200" b="1" dirty="0" smtClean="0"/>
              <a:t>Malicious router </a:t>
            </a:r>
            <a:r>
              <a:rPr lang="en-US" sz="2200" b="1" dirty="0" smtClean="0">
                <a:solidFill>
                  <a:srgbClr val="C00000"/>
                </a:solidFill>
              </a:rPr>
              <a:t>can’t</a:t>
            </a:r>
            <a:r>
              <a:rPr lang="en-US" sz="2200" b="1" dirty="0" smtClean="0"/>
              <a:t> announce a direct path to 22394, since 22394 never said</a:t>
            </a:r>
            <a:endParaRPr lang="en-US" sz="2200" dirty="0"/>
          </a:p>
        </p:txBody>
      </p:sp>
      <p:sp>
        <p:nvSpPr>
          <p:cNvPr id="195" name="Rectangle 194"/>
          <p:cNvSpPr/>
          <p:nvPr/>
        </p:nvSpPr>
        <p:spPr bwMode="auto">
          <a:xfrm>
            <a:off x="2203955" y="6019800"/>
            <a:ext cx="3002038" cy="304800"/>
          </a:xfrm>
          <a:prstGeom prst="rect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800" b="1" dirty="0" err="1" smtClean="0">
                <a:latin typeface="+mj-lt"/>
              </a:rPr>
              <a:t>ChinaTel</a:t>
            </a:r>
            <a:r>
              <a:rPr lang="en-US" sz="1800" b="1" dirty="0" smtClean="0">
                <a:latin typeface="+mj-lt"/>
              </a:rPr>
              <a:t>:     (22394, Prefix)</a:t>
            </a:r>
            <a:endParaRPr lang="en-US" sz="1800" b="1" dirty="0">
              <a:latin typeface="+mj-lt"/>
            </a:endParaRPr>
          </a:p>
        </p:txBody>
      </p:sp>
      <p:grpSp>
        <p:nvGrpSpPr>
          <p:cNvPr id="196" name="Group 106"/>
          <p:cNvGrpSpPr/>
          <p:nvPr/>
        </p:nvGrpSpPr>
        <p:grpSpPr bwMode="auto">
          <a:xfrm rot="5400000" flipH="1">
            <a:off x="5045832" y="6036433"/>
            <a:ext cx="228600" cy="652536"/>
            <a:chOff x="6858000" y="5257800"/>
            <a:chExt cx="914400" cy="1600200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3" name="Flowchart: Alternate Process 252"/>
            <p:cNvSpPr/>
            <p:nvPr/>
          </p:nvSpPr>
          <p:spPr bwMode="auto">
            <a:xfrm>
              <a:off x="6858000" y="5257800"/>
              <a:ext cx="914400" cy="609600"/>
            </a:xfrm>
            <a:prstGeom prst="flowChartAlternateProcess">
              <a:avLst/>
            </a:prstGeom>
            <a:grp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7086600" y="5791200"/>
              <a:ext cx="381000" cy="1066800"/>
            </a:xfrm>
            <a:prstGeom prst="rect">
              <a:avLst/>
            </a:prstGeom>
            <a:grp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7239000" y="6019800"/>
              <a:ext cx="381000" cy="152400"/>
            </a:xfrm>
            <a:prstGeom prst="rect">
              <a:avLst/>
            </a:prstGeom>
            <a:grp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6" name="Rectangle 255"/>
            <p:cNvSpPr/>
            <p:nvPr/>
          </p:nvSpPr>
          <p:spPr bwMode="auto">
            <a:xfrm>
              <a:off x="7239000" y="6248400"/>
              <a:ext cx="381000" cy="152400"/>
            </a:xfrm>
            <a:prstGeom prst="rect">
              <a:avLst/>
            </a:prstGeom>
            <a:grp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7" name="Rectangle 256"/>
            <p:cNvSpPr/>
            <p:nvPr/>
          </p:nvSpPr>
          <p:spPr bwMode="auto">
            <a:xfrm>
              <a:off x="7239000" y="6629400"/>
              <a:ext cx="381000" cy="152400"/>
            </a:xfrm>
            <a:prstGeom prst="rect">
              <a:avLst/>
            </a:prstGeom>
            <a:grp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58" name="Freeform 257"/>
          <p:cNvSpPr/>
          <p:nvPr/>
        </p:nvSpPr>
        <p:spPr>
          <a:xfrm>
            <a:off x="1868715" y="3920203"/>
            <a:ext cx="5157766" cy="1458686"/>
          </a:xfrm>
          <a:custGeom>
            <a:avLst/>
            <a:gdLst>
              <a:gd name="connsiteX0" fmla="*/ 0 w 5540829"/>
              <a:gd name="connsiteY0" fmla="*/ 0 h 1458686"/>
              <a:gd name="connsiteX1" fmla="*/ 859972 w 5540829"/>
              <a:gd name="connsiteY1" fmla="*/ 979715 h 1458686"/>
              <a:gd name="connsiteX2" fmla="*/ 2340429 w 5540829"/>
              <a:gd name="connsiteY2" fmla="*/ 576943 h 1458686"/>
              <a:gd name="connsiteX3" fmla="*/ 3820886 w 5540829"/>
              <a:gd name="connsiteY3" fmla="*/ 544286 h 1458686"/>
              <a:gd name="connsiteX4" fmla="*/ 4550229 w 5540829"/>
              <a:gd name="connsiteY4" fmla="*/ 1012372 h 1458686"/>
              <a:gd name="connsiteX5" fmla="*/ 5540829 w 5540829"/>
              <a:gd name="connsiteY5" fmla="*/ 1458686 h 145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0829" h="1458686">
                <a:moveTo>
                  <a:pt x="0" y="0"/>
                </a:moveTo>
                <a:cubicBezTo>
                  <a:pt x="234950" y="441779"/>
                  <a:pt x="469901" y="883558"/>
                  <a:pt x="859972" y="979715"/>
                </a:cubicBezTo>
                <a:cubicBezTo>
                  <a:pt x="1250043" y="1075872"/>
                  <a:pt x="1846943" y="649514"/>
                  <a:pt x="2340429" y="576943"/>
                </a:cubicBezTo>
                <a:cubicBezTo>
                  <a:pt x="2833915" y="504372"/>
                  <a:pt x="3452586" y="471715"/>
                  <a:pt x="3820886" y="544286"/>
                </a:cubicBezTo>
                <a:cubicBezTo>
                  <a:pt x="4189186" y="616857"/>
                  <a:pt x="4263572" y="859972"/>
                  <a:pt x="4550229" y="1012372"/>
                </a:cubicBezTo>
                <a:cubicBezTo>
                  <a:pt x="4836886" y="1164772"/>
                  <a:pt x="5188857" y="1311729"/>
                  <a:pt x="5540829" y="1458686"/>
                </a:cubicBezTo>
              </a:path>
            </a:pathLst>
          </a:custGeom>
          <a:ln w="57150">
            <a:solidFill>
              <a:srgbClr val="C00000"/>
            </a:solidFill>
            <a:prstDash val="sysDot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9" name="Rounded Rectangle 138"/>
          <p:cNvSpPr/>
          <p:nvPr/>
        </p:nvSpPr>
        <p:spPr bwMode="auto">
          <a:xfrm>
            <a:off x="609600" y="204967"/>
            <a:ext cx="7315200" cy="838200"/>
          </a:xfrm>
          <a:prstGeom prst="roundRect">
            <a:avLst/>
          </a:prstGeom>
          <a:noFill/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>
              <a:defRPr/>
            </a:pPr>
            <a:r>
              <a:rPr lang="en-US" sz="2800" b="1" dirty="0" smtClean="0"/>
              <a:t>S-BGP [1997]: </a:t>
            </a:r>
            <a:r>
              <a:rPr lang="en-US" sz="2800" dirty="0" smtClean="0"/>
              <a:t>RPKI + Cannot announce a path that was not announced to you.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241851"/>
      </p:ext>
    </p:extLst>
  </p:cSld>
  <p:clrMapOvr>
    <a:masterClrMapping/>
  </p:clrMapOvr>
  <p:transition xmlns:p14="http://schemas.microsoft.com/office/powerpoint/2010/main" advTm="14338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95" grpId="0" animBg="1"/>
      <p:bldP spid="25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9A2ECD4C-F968-634C-92BC-B9F1E4DE86CC}" type="slidenum">
              <a:rPr lang="en-US"/>
              <a:pPr/>
              <a:t>36</a:t>
            </a:fld>
            <a:endParaRPr lang="en-US"/>
          </a:p>
        </p:txBody>
      </p:sp>
      <p:sp>
        <p:nvSpPr>
          <p:cNvPr id="164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S-BGP Secure Version of BGP</a:t>
            </a:r>
          </a:p>
        </p:txBody>
      </p:sp>
      <p:sp>
        <p:nvSpPr>
          <p:cNvPr id="164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Address attestations</a:t>
            </a:r>
          </a:p>
          <a:p>
            <a:pPr lvl="1"/>
            <a:r>
              <a:rPr lang="en-US" dirty="0"/>
              <a:t>Claim the right to originate a prefix</a:t>
            </a:r>
          </a:p>
          <a:p>
            <a:pPr lvl="1"/>
            <a:r>
              <a:rPr lang="en-US" dirty="0"/>
              <a:t>Signed and distributed out-of-band</a:t>
            </a:r>
          </a:p>
          <a:p>
            <a:pPr lvl="1"/>
            <a:r>
              <a:rPr lang="en-US" dirty="0"/>
              <a:t>Checked through delegation chain from ICANN</a:t>
            </a:r>
          </a:p>
          <a:p>
            <a:r>
              <a:rPr lang="en-US" dirty="0"/>
              <a:t>Route attestations</a:t>
            </a:r>
          </a:p>
          <a:p>
            <a:pPr lvl="1"/>
            <a:r>
              <a:rPr lang="en-US" dirty="0"/>
              <a:t>Distributed as an attribute in BGP update message</a:t>
            </a:r>
          </a:p>
          <a:p>
            <a:pPr lvl="1"/>
            <a:r>
              <a:rPr lang="en-US" dirty="0"/>
              <a:t>Signed by each AS as route traverses the network</a:t>
            </a:r>
          </a:p>
          <a:p>
            <a:pPr lvl="1"/>
            <a:r>
              <a:rPr lang="en-US" dirty="0"/>
              <a:t>Signature signs previously attached signatures</a:t>
            </a:r>
          </a:p>
          <a:p>
            <a:r>
              <a:rPr lang="en-US" dirty="0"/>
              <a:t>S-BGP can validate</a:t>
            </a:r>
          </a:p>
          <a:p>
            <a:pPr lvl="1"/>
            <a:r>
              <a:rPr lang="en-US" dirty="0"/>
              <a:t>AS path indicates the order </a:t>
            </a:r>
            <a:r>
              <a:rPr lang="en-US" dirty="0" err="1"/>
              <a:t>ASes</a:t>
            </a:r>
            <a:r>
              <a:rPr lang="en-US" dirty="0"/>
              <a:t> were traversed</a:t>
            </a:r>
          </a:p>
          <a:p>
            <a:pPr lvl="1"/>
            <a:r>
              <a:rPr lang="en-US" dirty="0"/>
              <a:t>No intermediate </a:t>
            </a:r>
            <a:r>
              <a:rPr lang="en-US" dirty="0" err="1"/>
              <a:t>ASes</a:t>
            </a:r>
            <a:r>
              <a:rPr lang="en-US" dirty="0"/>
              <a:t> were added or removed </a:t>
            </a:r>
          </a:p>
        </p:txBody>
      </p:sp>
    </p:spTree>
    <p:extLst>
      <p:ext uri="{BB962C8B-B14F-4D97-AF65-F5344CB8AC3E}">
        <p14:creationId xmlns:p14="http://schemas.microsoft.com/office/powerpoint/2010/main" val="1288484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3C9F2102-B8ED-C045-BD4B-528015CC0EB2}" type="slidenum">
              <a:rPr lang="en-US"/>
              <a:pPr/>
              <a:t>37</a:t>
            </a:fld>
            <a:endParaRPr lang="en-US"/>
          </a:p>
        </p:txBody>
      </p:sp>
      <p:sp>
        <p:nvSpPr>
          <p:cNvPr id="164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S-BGP Deployment Challenges</a:t>
            </a:r>
          </a:p>
        </p:txBody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Complete, accurate registries</a:t>
            </a:r>
          </a:p>
          <a:p>
            <a:pPr lvl="1"/>
            <a:r>
              <a:rPr lang="en-US"/>
              <a:t>E.g., of prefix ownership</a:t>
            </a:r>
          </a:p>
          <a:p>
            <a:r>
              <a:rPr lang="en-US"/>
              <a:t>Public Key Infrastructure</a:t>
            </a:r>
          </a:p>
          <a:p>
            <a:pPr lvl="1"/>
            <a:r>
              <a:rPr lang="en-US"/>
              <a:t>To know the public key for any given AS</a:t>
            </a:r>
          </a:p>
          <a:p>
            <a:r>
              <a:rPr lang="en-US"/>
              <a:t>Cryptographic operations</a:t>
            </a:r>
          </a:p>
          <a:p>
            <a:pPr lvl="1"/>
            <a:r>
              <a:rPr lang="en-US"/>
              <a:t>E.g., digital signatures on BGP messages</a:t>
            </a:r>
          </a:p>
          <a:p>
            <a:r>
              <a:rPr lang="en-US"/>
              <a:t>Need to perform operations quickly</a:t>
            </a:r>
          </a:p>
          <a:p>
            <a:pPr lvl="1"/>
            <a:r>
              <a:rPr lang="en-US"/>
              <a:t>To avoid delaying response to routing changes</a:t>
            </a:r>
          </a:p>
          <a:p>
            <a:r>
              <a:rPr lang="en-US"/>
              <a:t>Difficulty of incremental deployment</a:t>
            </a:r>
          </a:p>
          <a:p>
            <a:pPr lvl="1"/>
            <a:r>
              <a:rPr lang="en-US"/>
              <a:t>Hard to have a </a:t>
            </a:r>
            <a:r>
              <a:rPr lang="ja-JP" altLang="en-US"/>
              <a:t>“</a:t>
            </a:r>
            <a:r>
              <a:rPr lang="en-US"/>
              <a:t>flag day</a:t>
            </a:r>
            <a:r>
              <a:rPr lang="ja-JP" altLang="en-US"/>
              <a:t>”</a:t>
            </a:r>
            <a:r>
              <a:rPr lang="en-US"/>
              <a:t> to deploy S-BGP</a:t>
            </a:r>
          </a:p>
        </p:txBody>
      </p:sp>
    </p:spTree>
    <p:extLst>
      <p:ext uri="{BB962C8B-B14F-4D97-AF65-F5344CB8AC3E}">
        <p14:creationId xmlns:p14="http://schemas.microsoft.com/office/powerpoint/2010/main" val="389298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S-BGP Deployment Challenges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Need ISPs to </a:t>
            </a:r>
            <a:r>
              <a:rPr lang="en-US" b="1" dirty="0" smtClean="0"/>
              <a:t>agree on</a:t>
            </a:r>
            <a:r>
              <a:rPr lang="en-US" dirty="0" smtClean="0"/>
              <a:t> and </a:t>
            </a:r>
            <a:r>
              <a:rPr lang="en-US" b="1" dirty="0" smtClean="0"/>
              <a:t>deploy</a:t>
            </a:r>
            <a:r>
              <a:rPr lang="en-US" dirty="0" smtClean="0"/>
              <a:t> a new protocol!</a:t>
            </a:r>
          </a:p>
          <a:p>
            <a:pPr lvl="1"/>
            <a:r>
              <a:rPr lang="en-US" dirty="0" smtClean="0"/>
              <a:t>These are competing organizations!</a:t>
            </a:r>
          </a:p>
          <a:p>
            <a:r>
              <a:rPr lang="en-US" dirty="0" smtClean="0"/>
              <a:t>Economic incentives?</a:t>
            </a:r>
          </a:p>
          <a:p>
            <a:pPr lvl="1"/>
            <a:r>
              <a:rPr lang="en-US" dirty="0" smtClean="0"/>
              <a:t>Doesn’t improve performance</a:t>
            </a:r>
          </a:p>
          <a:p>
            <a:pPr lvl="1"/>
            <a:r>
              <a:rPr lang="en-US" dirty="0" smtClean="0"/>
              <a:t>Hard to convince customers to pay more for security</a:t>
            </a:r>
          </a:p>
          <a:p>
            <a:r>
              <a:rPr lang="en-US" dirty="0" smtClean="0"/>
              <a:t>No benefit to unilateral deployment</a:t>
            </a:r>
          </a:p>
          <a:p>
            <a:pPr lvl="1"/>
            <a:r>
              <a:rPr lang="en-US" dirty="0" smtClean="0"/>
              <a:t>Need entire path to deploy SBGP/</a:t>
            </a:r>
            <a:r>
              <a:rPr lang="en-US" dirty="0" err="1" smtClean="0"/>
              <a:t>soBGP</a:t>
            </a:r>
            <a:r>
              <a:rPr lang="en-US" dirty="0" smtClean="0"/>
              <a:t> before you get any benefit!</a:t>
            </a:r>
          </a:p>
          <a:p>
            <a:pPr lvl="1"/>
            <a:r>
              <a:rPr lang="en-US" dirty="0" smtClean="0"/>
              <a:t>Like IPv6…. But worse </a:t>
            </a:r>
            <a:r>
              <a:rPr lang="en-US" dirty="0" smtClean="0">
                <a:sym typeface="Wingdings"/>
              </a:rPr>
              <a:t>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6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17286" y="1868714"/>
            <a:ext cx="8077427" cy="355347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sz="4000" dirty="0" smtClean="0"/>
              <a:t>Control plane attacks on routing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Attacks on the BGP Session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Solutions to prevent prefix hijacks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Solutions to detect prefix hijacks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Data plane attacks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Wrap up</a:t>
            </a:r>
            <a:endParaRPr lang="en-US" sz="4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5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94240F2C-4E62-6041-AB7E-391C7C5FC5C3}" type="slidenum">
              <a:rPr lang="en-US"/>
              <a:pPr/>
              <a:t>4</a:t>
            </a:fld>
            <a:endParaRPr lang="en-US"/>
          </a:p>
        </p:txBody>
      </p:sp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IP Address Ownership and Hijacking</a:t>
            </a:r>
          </a:p>
        </p:txBody>
      </p:sp>
      <p:sp>
        <p:nvSpPr>
          <p:cNvPr id="159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/>
              <a:t>IP address block assignment</a:t>
            </a:r>
          </a:p>
          <a:p>
            <a:pPr lvl="1"/>
            <a:r>
              <a:rPr lang="en-US" sz="2800"/>
              <a:t>Regional Internet Registries </a:t>
            </a:r>
            <a:r>
              <a:rPr lang="en-US"/>
              <a:t>(ARIN, RIPE, APNIC)</a:t>
            </a:r>
          </a:p>
          <a:p>
            <a:pPr lvl="1"/>
            <a:r>
              <a:rPr lang="en-US" sz="2800"/>
              <a:t>Internet Service Providers</a:t>
            </a:r>
          </a:p>
          <a:p>
            <a:r>
              <a:rPr lang="en-US" sz="3200"/>
              <a:t>Proper origination of a prefix into BGP</a:t>
            </a:r>
          </a:p>
          <a:p>
            <a:pPr lvl="1"/>
            <a:r>
              <a:rPr lang="en-US" sz="2800"/>
              <a:t>By the AS who owns the prefix</a:t>
            </a:r>
          </a:p>
          <a:p>
            <a:pPr lvl="1"/>
            <a:r>
              <a:rPr lang="en-US" sz="2800"/>
              <a:t>… or, by its upstream provider(s) in its behalf</a:t>
            </a:r>
          </a:p>
          <a:p>
            <a:r>
              <a:rPr lang="en-US" sz="3200"/>
              <a:t>However, what</a:t>
            </a:r>
            <a:r>
              <a:rPr lang="ja-JP" altLang="en-US" sz="3200"/>
              <a:t>’</a:t>
            </a:r>
            <a:r>
              <a:rPr lang="en-US" sz="3200"/>
              <a:t>s to stop someone else?</a:t>
            </a:r>
          </a:p>
          <a:p>
            <a:pPr lvl="1"/>
            <a:r>
              <a:rPr lang="en-US" sz="2800"/>
              <a:t>Prefix hijacking: another AS originates the prefix</a:t>
            </a:r>
          </a:p>
          <a:p>
            <a:pPr lvl="1"/>
            <a:r>
              <a:rPr lang="en-US" sz="2800"/>
              <a:t>BGP does not verify that the AS is authorized</a:t>
            </a:r>
          </a:p>
          <a:p>
            <a:pPr lvl="1"/>
            <a:r>
              <a:rPr lang="en-US" sz="2800"/>
              <a:t>Registries of prefix ownership are inaccurate</a:t>
            </a:r>
          </a:p>
        </p:txBody>
      </p:sp>
    </p:spTree>
    <p:extLst>
      <p:ext uri="{BB962C8B-B14F-4D97-AF65-F5344CB8AC3E}">
        <p14:creationId xmlns:p14="http://schemas.microsoft.com/office/powerpoint/2010/main" val="306215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6CBEA19A-8BA9-144A-B26A-040E34343FB6}" type="slidenum">
              <a:rPr lang="en-US"/>
              <a:pPr/>
              <a:t>40</a:t>
            </a:fld>
            <a:endParaRPr lang="en-US"/>
          </a:p>
        </p:txBody>
      </p:sp>
      <p:sp>
        <p:nvSpPr>
          <p:cNvPr id="1647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Incrementally Deployable Schemes</a:t>
            </a:r>
          </a:p>
        </p:txBody>
      </p:sp>
      <p:sp>
        <p:nvSpPr>
          <p:cNvPr id="16476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Monitoring BGP update messages</a:t>
            </a:r>
          </a:p>
          <a:p>
            <a:pPr lvl="1"/>
            <a:r>
              <a:rPr lang="en-US"/>
              <a:t>Use past history as an implicit registry</a:t>
            </a:r>
          </a:p>
          <a:p>
            <a:pPr lvl="1"/>
            <a:r>
              <a:rPr lang="en-US"/>
              <a:t>E.g., AS that announces each address block</a:t>
            </a:r>
          </a:p>
          <a:p>
            <a:pPr lvl="1"/>
            <a:r>
              <a:rPr lang="en-US"/>
              <a:t>E.g., AS-level edges and paths </a:t>
            </a:r>
          </a:p>
          <a:p>
            <a:r>
              <a:rPr lang="en-US"/>
              <a:t>Out-of-band detection mechanism</a:t>
            </a:r>
          </a:p>
          <a:p>
            <a:pPr lvl="1"/>
            <a:r>
              <a:rPr lang="en-US"/>
              <a:t>Generate reports and alerts</a:t>
            </a:r>
          </a:p>
          <a:p>
            <a:pPr lvl="1"/>
            <a:r>
              <a:rPr lang="en-US"/>
              <a:t>Internet Alert Registry: </a:t>
            </a:r>
            <a:r>
              <a:rPr lang="en-US" sz="2000">
                <a:hlinkClick r:id="rId2"/>
              </a:rPr>
              <a:t>http://iar.cs.unm.edu/</a:t>
            </a:r>
            <a:endParaRPr lang="en-US" sz="2000"/>
          </a:p>
          <a:p>
            <a:pPr lvl="1"/>
            <a:r>
              <a:rPr lang="en-US"/>
              <a:t>Prefix Hijack Alert System:  </a:t>
            </a:r>
            <a:r>
              <a:rPr lang="en-US" sz="2000">
                <a:hlinkClick r:id="rId3"/>
              </a:rPr>
              <a:t>http://phas.netsec.colostate.edu/</a:t>
            </a:r>
            <a:endParaRPr lang="en-US" sz="2000"/>
          </a:p>
          <a:p>
            <a:r>
              <a:rPr lang="en-US"/>
              <a:t>Soft response to suspicious routes</a:t>
            </a:r>
          </a:p>
          <a:p>
            <a:pPr lvl="1"/>
            <a:r>
              <a:rPr lang="en-US"/>
              <a:t>Prefer routes that agree with the past</a:t>
            </a:r>
          </a:p>
          <a:p>
            <a:pPr lvl="1"/>
            <a:r>
              <a:rPr lang="en-US"/>
              <a:t>Delay adoption of unfamiliar routes when possible</a:t>
            </a:r>
          </a:p>
          <a:p>
            <a:pPr lvl="1"/>
            <a:r>
              <a:rPr lang="en-US"/>
              <a:t>Some (e.g., misconfiguration) will disappear on their own</a:t>
            </a:r>
          </a:p>
        </p:txBody>
      </p:sp>
    </p:spTree>
    <p:extLst>
      <p:ext uri="{BB962C8B-B14F-4D97-AF65-F5344CB8AC3E}">
        <p14:creationId xmlns:p14="http://schemas.microsoft.com/office/powerpoint/2010/main" val="694385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9F82E108-0AF4-4944-9E5E-ACB6D48A2A7E}" type="slidenum">
              <a:rPr lang="en-US"/>
              <a:pPr/>
              <a:t>41</a:t>
            </a:fld>
            <a:endParaRPr lang="en-US"/>
          </a:p>
        </p:txBody>
      </p:sp>
      <p:sp>
        <p:nvSpPr>
          <p:cNvPr id="1653776" name="AutoShape 16"/>
          <p:cNvSpPr>
            <a:spLocks noChangeArrowheads="1"/>
          </p:cNvSpPr>
          <p:nvPr/>
        </p:nvSpPr>
        <p:spPr bwMode="auto">
          <a:xfrm>
            <a:off x="2844800" y="5694363"/>
            <a:ext cx="192088" cy="269875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3777" name="AutoShape 17"/>
          <p:cNvSpPr>
            <a:spLocks noChangeArrowheads="1"/>
          </p:cNvSpPr>
          <p:nvPr/>
        </p:nvSpPr>
        <p:spPr bwMode="auto">
          <a:xfrm>
            <a:off x="3265488" y="5694363"/>
            <a:ext cx="192087" cy="269875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Plane Vs. Data Plane</a:t>
            </a:r>
          </a:p>
        </p:txBody>
      </p:sp>
      <p:sp>
        <p:nvSpPr>
          <p:cNvPr id="165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018" y="1427412"/>
            <a:ext cx="8458200" cy="40909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Control plane</a:t>
            </a:r>
          </a:p>
          <a:p>
            <a:pPr lvl="1"/>
            <a:r>
              <a:rPr lang="en-US" dirty="0"/>
              <a:t>BGP is a routing protocol</a:t>
            </a:r>
          </a:p>
          <a:p>
            <a:pPr lvl="1"/>
            <a:r>
              <a:rPr lang="en-US" dirty="0"/>
              <a:t>BGP security concerns validity of routing messages</a:t>
            </a:r>
          </a:p>
          <a:p>
            <a:pPr lvl="1"/>
            <a:r>
              <a:rPr lang="en-US" dirty="0"/>
              <a:t>I.e., did the BGP message follow the sequence of </a:t>
            </a:r>
            <a:r>
              <a:rPr lang="en-US" dirty="0" err="1"/>
              <a:t>ASes</a:t>
            </a:r>
            <a:r>
              <a:rPr lang="en-US" dirty="0"/>
              <a:t> listed in the AS-path attribute</a:t>
            </a:r>
          </a:p>
          <a:p>
            <a:r>
              <a:rPr lang="en-US" dirty="0"/>
              <a:t>Data plane</a:t>
            </a:r>
          </a:p>
          <a:p>
            <a:pPr lvl="1"/>
            <a:r>
              <a:rPr lang="en-US" dirty="0"/>
              <a:t>Routers forward data packets</a:t>
            </a:r>
          </a:p>
          <a:p>
            <a:pPr lvl="1"/>
            <a:r>
              <a:rPr lang="en-US" dirty="0"/>
              <a:t>Supposedly along the path chosen in the control plane</a:t>
            </a:r>
          </a:p>
          <a:p>
            <a:pPr lvl="1"/>
            <a:r>
              <a:rPr lang="en-US" dirty="0"/>
              <a:t>But what ensures that this is true?</a:t>
            </a:r>
          </a:p>
        </p:txBody>
      </p:sp>
      <p:pic>
        <p:nvPicPr>
          <p:cNvPr id="165376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5835650"/>
            <a:ext cx="839787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53765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5297488"/>
            <a:ext cx="839787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53766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6103938"/>
            <a:ext cx="839787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53767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6091238"/>
            <a:ext cx="839787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53768" name="Line 8"/>
          <p:cNvSpPr>
            <a:spLocks noChangeShapeType="1"/>
          </p:cNvSpPr>
          <p:nvPr/>
        </p:nvSpPr>
        <p:spPr bwMode="auto">
          <a:xfrm>
            <a:off x="3533775" y="6065838"/>
            <a:ext cx="960438" cy="269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3769" name="Line 9"/>
          <p:cNvSpPr>
            <a:spLocks noChangeShapeType="1"/>
          </p:cNvSpPr>
          <p:nvPr/>
        </p:nvSpPr>
        <p:spPr bwMode="auto">
          <a:xfrm flipV="1">
            <a:off x="3457575" y="5605463"/>
            <a:ext cx="998538" cy="3079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3770" name="Line 10"/>
          <p:cNvSpPr>
            <a:spLocks noChangeShapeType="1"/>
          </p:cNvSpPr>
          <p:nvPr/>
        </p:nvSpPr>
        <p:spPr bwMode="auto">
          <a:xfrm flipV="1">
            <a:off x="5224463" y="6373813"/>
            <a:ext cx="96043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3771" name="Picture 11" descr="MCj043593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5913438"/>
            <a:ext cx="92233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3772" name="Picture 12" descr="MCj0424492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5067300"/>
            <a:ext cx="12668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3773" name="Line 13"/>
          <p:cNvSpPr>
            <a:spLocks noChangeShapeType="1"/>
          </p:cNvSpPr>
          <p:nvPr/>
        </p:nvSpPr>
        <p:spPr bwMode="auto">
          <a:xfrm flipV="1">
            <a:off x="1768475" y="6078538"/>
            <a:ext cx="103663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3775" name="Picture 15" descr="MCj0432642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5580063"/>
            <a:ext cx="998537" cy="9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50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plane anomaly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Multiple origin AS (MOAS) </a:t>
            </a:r>
          </a:p>
          <a:p>
            <a:pPr lvl="1"/>
            <a:r>
              <a:rPr lang="en-US" dirty="0" smtClean="0"/>
              <a:t>AS that doesn’t normally announce a prefix begins to announce it</a:t>
            </a:r>
          </a:p>
          <a:p>
            <a:pPr lvl="1"/>
            <a:r>
              <a:rPr lang="en-US" dirty="0" smtClean="0"/>
              <a:t>Can be legitimate (</a:t>
            </a:r>
            <a:r>
              <a:rPr lang="en-US" dirty="0" err="1" smtClean="0"/>
              <a:t>anycast</a:t>
            </a:r>
            <a:r>
              <a:rPr lang="en-US" dirty="0" smtClean="0"/>
              <a:t> IPs, IP transfers)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47" y="3644900"/>
            <a:ext cx="80264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10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plane anomaly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Increase in prefixes originated by each AS</a:t>
            </a:r>
          </a:p>
          <a:p>
            <a:pPr lvl="1"/>
            <a:r>
              <a:rPr lang="en-US" dirty="0" smtClean="0"/>
              <a:t>E.g., China telecom incident, AS 23724 rapidly went from announcing few prefixes to announcing 50k prefixes</a:t>
            </a:r>
          </a:p>
          <a:p>
            <a:r>
              <a:rPr lang="en-US" dirty="0" smtClean="0"/>
              <a:t>Valley-free violations</a:t>
            </a:r>
          </a:p>
          <a:p>
            <a:pPr lvl="1"/>
            <a:r>
              <a:rPr lang="en-US" dirty="0" smtClean="0"/>
              <a:t>Paths where an AS appears to transit traffic at a revenue loss.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62" y="4432300"/>
            <a:ext cx="75565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0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plane anomaly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New edges in the AS graphs</a:t>
            </a:r>
          </a:p>
          <a:p>
            <a:pPr lvl="1"/>
            <a:r>
              <a:rPr lang="en-US" dirty="0" smtClean="0"/>
              <a:t>May be because of false routing announcements (or new relationships)</a:t>
            </a:r>
          </a:p>
          <a:p>
            <a:pPr lvl="1"/>
            <a:r>
              <a:rPr lang="en-US" dirty="0" smtClean="0"/>
              <a:t>Edge V-A in below figure doesn’t actually exist!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3718522"/>
            <a:ext cx="84328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2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plane anomaly types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Inconsistent prepending announcements</a:t>
            </a:r>
          </a:p>
          <a:p>
            <a:pPr lvl="1"/>
            <a:r>
              <a:rPr lang="en-US" dirty="0" smtClean="0"/>
              <a:t>Adversary may strip prepending to make their path look more appealing.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83" y="3247151"/>
            <a:ext cx="86868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1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Correlating anomalies with the data plane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When a control plane anomaly is seen, correlate with data plane measurements to see the impact.</a:t>
            </a:r>
            <a:endParaRPr lang="en-US" dirty="0"/>
          </a:p>
        </p:txBody>
      </p:sp>
      <p:pic>
        <p:nvPicPr>
          <p:cNvPr id="5" name="Picture 4" descr="Screen Shot 2014-11-11 at 4.10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8407"/>
            <a:ext cx="9144000" cy="40153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1976" y="6363939"/>
            <a:ext cx="777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Paper: Argus (IMC 2012</a:t>
            </a:r>
            <a:r>
              <a:rPr lang="en-US" dirty="0"/>
              <a:t>) http://www-</a:t>
            </a:r>
            <a:r>
              <a:rPr lang="en-US" dirty="0" err="1"/>
              <a:t>net.cs.umass.edu</a:t>
            </a:r>
            <a:r>
              <a:rPr lang="en-US" dirty="0"/>
              <a:t>/imc2012/papers/p15.pdf</a:t>
            </a:r>
          </a:p>
        </p:txBody>
      </p:sp>
    </p:spTree>
    <p:extLst>
      <p:ext uri="{BB962C8B-B14F-4D97-AF65-F5344CB8AC3E}">
        <p14:creationId xmlns:p14="http://schemas.microsoft.com/office/powerpoint/2010/main" val="427891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17286" y="1868714"/>
            <a:ext cx="8077427" cy="355347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sz="4000" dirty="0" smtClean="0"/>
              <a:t>Control plane attacks on routing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Attacks on the BGP Session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Solutions to prevent prefix hijacks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Solutions to detect prefix hijacks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Data plane attacks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Wrap up</a:t>
            </a:r>
            <a:endParaRPr lang="en-US" sz="4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5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A5819721-4F88-004C-AB03-69B1694218FA}" type="slidenum">
              <a:rPr lang="en-US"/>
              <a:pPr/>
              <a:t>48</a:t>
            </a:fld>
            <a:endParaRPr lang="en-US"/>
          </a:p>
        </p:txBody>
      </p:sp>
      <p:sp>
        <p:nvSpPr>
          <p:cNvPr id="165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Data-Plane Attacks, Part 1</a:t>
            </a:r>
          </a:p>
        </p:txBody>
      </p:sp>
      <p:sp>
        <p:nvSpPr>
          <p:cNvPr id="165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Drop packets in the data plane</a:t>
            </a:r>
          </a:p>
          <a:p>
            <a:pPr lvl="1"/>
            <a:r>
              <a:rPr lang="en-US"/>
              <a:t>While still sending the routing announcements</a:t>
            </a:r>
          </a:p>
          <a:p>
            <a:r>
              <a:rPr lang="en-US"/>
              <a:t>Easier to evade detection </a:t>
            </a:r>
          </a:p>
          <a:p>
            <a:pPr lvl="1"/>
            <a:r>
              <a:rPr lang="en-US"/>
              <a:t>Especially if you only drop some packets</a:t>
            </a:r>
          </a:p>
          <a:p>
            <a:pPr lvl="1"/>
            <a:r>
              <a:rPr lang="en-US"/>
              <a:t>Like, oh, say, BitTorrent or Skype traffic</a:t>
            </a:r>
          </a:p>
          <a:p>
            <a:r>
              <a:rPr lang="en-US"/>
              <a:t>Even easier if you just slow down some traffic</a:t>
            </a:r>
          </a:p>
          <a:p>
            <a:pPr lvl="1"/>
            <a:r>
              <a:rPr lang="en-US"/>
              <a:t>How different are normal congestion and an attack?</a:t>
            </a:r>
          </a:p>
          <a:p>
            <a:pPr lvl="1"/>
            <a:r>
              <a:rPr lang="en-US"/>
              <a:t>Especially if you let ping/traceroute packets through?</a:t>
            </a:r>
          </a:p>
        </p:txBody>
      </p:sp>
    </p:spTree>
    <p:extLst>
      <p:ext uri="{BB962C8B-B14F-4D97-AF65-F5344CB8AC3E}">
        <p14:creationId xmlns:p14="http://schemas.microsoft.com/office/powerpoint/2010/main" val="66020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F1DAE2C1-7EA3-7449-B93A-AA8FE3F5230B}" type="slidenum">
              <a:rPr lang="en-US"/>
              <a:pPr/>
              <a:t>49</a:t>
            </a:fld>
            <a:endParaRPr lang="en-US"/>
          </a:p>
        </p:txBody>
      </p:sp>
      <p:sp>
        <p:nvSpPr>
          <p:cNvPr id="165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Data-Plane Attacks, Part 2</a:t>
            </a:r>
          </a:p>
        </p:txBody>
      </p:sp>
      <p:sp>
        <p:nvSpPr>
          <p:cNvPr id="165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Send packets in a different direction</a:t>
            </a:r>
          </a:p>
          <a:p>
            <a:pPr lvl="1"/>
            <a:r>
              <a:rPr lang="en-US"/>
              <a:t>Disagreeing with the routing announcements</a:t>
            </a:r>
          </a:p>
          <a:p>
            <a:r>
              <a:rPr lang="en-US"/>
              <a:t>Direct packets to a different destination</a:t>
            </a:r>
          </a:p>
          <a:p>
            <a:pPr lvl="1"/>
            <a:r>
              <a:rPr lang="en-US"/>
              <a:t>E.g., one the adversary controls</a:t>
            </a:r>
          </a:p>
          <a:p>
            <a:r>
              <a:rPr lang="en-US"/>
              <a:t>What to do at that bogus destination?</a:t>
            </a:r>
          </a:p>
          <a:p>
            <a:pPr lvl="1"/>
            <a:r>
              <a:rPr lang="en-US"/>
              <a:t>Impersonate the legitimate destination (e.g., to perform identity theft, or promulgate false information)</a:t>
            </a:r>
          </a:p>
          <a:p>
            <a:pPr lvl="1"/>
            <a:r>
              <a:rPr lang="en-US"/>
              <a:t>Snoop on the traffic and forward along to real destination</a:t>
            </a:r>
          </a:p>
          <a:p>
            <a:r>
              <a:rPr lang="en-US"/>
              <a:t>How to detect?</a:t>
            </a:r>
          </a:p>
          <a:p>
            <a:pPr lvl="1"/>
            <a:r>
              <a:rPr lang="en-US"/>
              <a:t>Traceroute?  Longer than usual delays?</a:t>
            </a:r>
          </a:p>
          <a:p>
            <a:pPr lvl="1"/>
            <a:r>
              <a:rPr lang="en-US"/>
              <a:t>End-to-end checks, like site certificate or encryption?</a:t>
            </a:r>
          </a:p>
        </p:txBody>
      </p:sp>
    </p:spTree>
    <p:extLst>
      <p:ext uri="{BB962C8B-B14F-4D97-AF65-F5344CB8AC3E}">
        <p14:creationId xmlns:p14="http://schemas.microsoft.com/office/powerpoint/2010/main" val="755435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D92366BA-D6C0-174F-BDF3-29FC85CC99A8}" type="slidenum">
              <a:rPr lang="en-US"/>
              <a:pPr/>
              <a:t>5</a:t>
            </a:fld>
            <a:endParaRPr lang="en-US"/>
          </a:p>
        </p:txBody>
      </p:sp>
      <p:sp>
        <p:nvSpPr>
          <p:cNvPr id="159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How to Hijack a Prefix</a:t>
            </a:r>
          </a:p>
        </p:txBody>
      </p:sp>
      <p:sp>
        <p:nvSpPr>
          <p:cNvPr id="159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200"/>
              <a:t>The hijacking AS has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Router with eBGP session(s)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Configured to originate the prefix</a:t>
            </a:r>
          </a:p>
          <a:p>
            <a:pPr>
              <a:lnSpc>
                <a:spcPct val="90000"/>
              </a:lnSpc>
            </a:pPr>
            <a:r>
              <a:rPr lang="en-US" sz="3200"/>
              <a:t>Getting access to the router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Network operator makes configuration mistake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Disgruntled operator launches an attack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Outsider breaks in to the router and reconfigures</a:t>
            </a:r>
          </a:p>
          <a:p>
            <a:pPr>
              <a:lnSpc>
                <a:spcPct val="90000"/>
              </a:lnSpc>
            </a:pPr>
            <a:r>
              <a:rPr lang="en-US" sz="3200"/>
              <a:t>Getting other ASes to believe bogus route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Neighbor ASes not filtering the routes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… e.g., by allowing only expected prefixes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But, specifying filters on </a:t>
            </a:r>
            <a:r>
              <a:rPr lang="en-US" sz="2800" i="1"/>
              <a:t>peering</a:t>
            </a:r>
            <a:r>
              <a:rPr lang="en-US" sz="2800"/>
              <a:t> links is hard</a:t>
            </a:r>
          </a:p>
        </p:txBody>
      </p:sp>
    </p:spTree>
    <p:extLst>
      <p:ext uri="{BB962C8B-B14F-4D97-AF65-F5344CB8AC3E}">
        <p14:creationId xmlns:p14="http://schemas.microsoft.com/office/powerpoint/2010/main" val="3315298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3B5E9F91-9485-1446-927F-88152FBF97CD}" type="slidenum">
              <a:rPr lang="en-US"/>
              <a:pPr/>
              <a:t>50</a:t>
            </a:fld>
            <a:endParaRPr lang="en-US"/>
          </a:p>
        </p:txBody>
      </p:sp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Fortunately, Data-Plane Attacks are Harder</a:t>
            </a:r>
          </a:p>
        </p:txBody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Adversary must control a router along the path</a:t>
            </a:r>
          </a:p>
          <a:p>
            <a:pPr lvl="1"/>
            <a:r>
              <a:rPr lang="en-US"/>
              <a:t>So that the traffic flows through him </a:t>
            </a:r>
          </a:p>
          <a:p>
            <a:r>
              <a:rPr lang="en-US"/>
              <a:t>How to get control a router</a:t>
            </a:r>
          </a:p>
          <a:p>
            <a:pPr lvl="1"/>
            <a:r>
              <a:rPr lang="en-US"/>
              <a:t>Buy access to a compromised router online</a:t>
            </a:r>
          </a:p>
          <a:p>
            <a:pPr lvl="1"/>
            <a:r>
              <a:rPr lang="en-US"/>
              <a:t>Guess the password</a:t>
            </a:r>
          </a:p>
          <a:p>
            <a:pPr lvl="1"/>
            <a:r>
              <a:rPr lang="en-US"/>
              <a:t>Exploit known router vulnerabilities</a:t>
            </a:r>
          </a:p>
          <a:p>
            <a:pPr lvl="1"/>
            <a:r>
              <a:rPr lang="en-US"/>
              <a:t>Insider attack (disgruntled network operator)</a:t>
            </a:r>
          </a:p>
          <a:p>
            <a:r>
              <a:rPr lang="en-US"/>
              <a:t>Malice vs. greed</a:t>
            </a:r>
          </a:p>
          <a:p>
            <a:pPr lvl="1"/>
            <a:r>
              <a:rPr lang="en-US"/>
              <a:t>Malice: gain control of someone else</a:t>
            </a:r>
            <a:r>
              <a:rPr lang="ja-JP" altLang="en-US"/>
              <a:t>’</a:t>
            </a:r>
            <a:r>
              <a:rPr lang="en-US"/>
              <a:t>s router</a:t>
            </a:r>
          </a:p>
          <a:p>
            <a:pPr lvl="1"/>
            <a:r>
              <a:rPr lang="en-US"/>
              <a:t>Greed: Verizon DSL blocks Skype to gently encourage me to pick up my landline phone to use Verizon long distance $ervice </a:t>
            </a:r>
            <a:r>
              <a:rPr lang="en-US">
                <a:sym typeface="Wingdings" charset="0"/>
              </a:rPr>
              <a:t>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17286" y="1868714"/>
            <a:ext cx="8077427" cy="355347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sz="4000" dirty="0" smtClean="0"/>
              <a:t>Control plane attacks on routing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Attacks on the BGP Session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Solutions to prevent prefix hijacks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Solutions to detect prefix hijacks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Data plane attacks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Wrap up</a:t>
            </a:r>
            <a:endParaRPr lang="en-US" sz="4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5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B41D8D64-E740-D34D-837A-9B692B792B20}" type="slidenum">
              <a:rPr lang="en-US"/>
              <a:pPr/>
              <a:t>52</a:t>
            </a:fld>
            <a:endParaRPr lang="en-US"/>
          </a:p>
        </p:txBody>
      </p:sp>
      <p:sp>
        <p:nvSpPr>
          <p:cNvPr id="1648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BGP is So Vulnerable</a:t>
            </a:r>
          </a:p>
        </p:txBody>
      </p:sp>
      <p:sp>
        <p:nvSpPr>
          <p:cNvPr id="16486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Several high-profile outages</a:t>
            </a:r>
          </a:p>
          <a:p>
            <a:pPr lvl="1"/>
            <a:r>
              <a:rPr lang="en-US" sz="1800">
                <a:hlinkClick r:id="rId2"/>
              </a:rPr>
              <a:t>http://merit.edu/mail.archives/nanog/1997-04/msg00380.html</a:t>
            </a:r>
            <a:endParaRPr lang="en-US" sz="1800"/>
          </a:p>
          <a:p>
            <a:pPr lvl="1"/>
            <a:r>
              <a:rPr lang="en-US" sz="1800">
                <a:hlinkClick r:id="rId3"/>
              </a:rPr>
              <a:t>http://www.renesys.com/blog/2005/12/internetwide_nearcatastrophela.shtml</a:t>
            </a:r>
            <a:endParaRPr lang="en-US" sz="1800"/>
          </a:p>
          <a:p>
            <a:pPr lvl="1"/>
            <a:r>
              <a:rPr lang="en-US" sz="1800">
                <a:hlinkClick r:id="rId4"/>
              </a:rPr>
              <a:t>http://www.renesys.com/blog/2006/01/coned_steals_the_net.shtml</a:t>
            </a:r>
            <a:endParaRPr lang="en-US" sz="1800"/>
          </a:p>
          <a:p>
            <a:pPr lvl="1"/>
            <a:r>
              <a:rPr lang="en-US" sz="1800">
                <a:hlinkClick r:id="rId5"/>
              </a:rPr>
              <a:t>http://www.renesys.com/blog/2008/02/pakistan_hijacks_youtube_1.shtml</a:t>
            </a:r>
            <a:endParaRPr lang="en-US" sz="1800"/>
          </a:p>
          <a:p>
            <a:r>
              <a:rPr lang="en-US"/>
              <a:t>Many smaller examples</a:t>
            </a:r>
          </a:p>
          <a:p>
            <a:pPr lvl="1"/>
            <a:r>
              <a:rPr lang="en-US"/>
              <a:t>Blackholing a single destination prefix</a:t>
            </a:r>
          </a:p>
          <a:p>
            <a:pPr lvl="1"/>
            <a:r>
              <a:rPr lang="en-US"/>
              <a:t>Hijacking unallocated addresses to send spam</a:t>
            </a:r>
          </a:p>
          <a:p>
            <a:r>
              <a:rPr lang="en-US"/>
              <a:t>Why isn</a:t>
            </a:r>
            <a:r>
              <a:rPr lang="ja-JP" altLang="en-US"/>
              <a:t>’</a:t>
            </a:r>
            <a:r>
              <a:rPr lang="en-US"/>
              <a:t>t it an even bigger deal?</a:t>
            </a:r>
          </a:p>
          <a:p>
            <a:pPr lvl="1"/>
            <a:r>
              <a:rPr lang="en-US"/>
              <a:t>Really, most big outages are configuration errors</a:t>
            </a:r>
          </a:p>
          <a:p>
            <a:pPr lvl="1"/>
            <a:r>
              <a:rPr lang="en-US"/>
              <a:t>Most bad guys want the Internet to stay up</a:t>
            </a:r>
          </a:p>
          <a:p>
            <a:pPr lvl="1"/>
            <a:r>
              <a:rPr lang="en-US"/>
              <a:t>… so they can send unwanted traffic (e.g., spam, identity theft, denial-of-service attacks, port scans, …)</a:t>
            </a:r>
          </a:p>
        </p:txBody>
      </p:sp>
    </p:spTree>
    <p:extLst>
      <p:ext uri="{BB962C8B-B14F-4D97-AF65-F5344CB8AC3E}">
        <p14:creationId xmlns:p14="http://schemas.microsoft.com/office/powerpoint/2010/main" val="361360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799C5C45-38BA-884C-AC77-976C779DC6C6}" type="slidenum">
              <a:rPr lang="en-US"/>
              <a:pPr/>
              <a:t>53</a:t>
            </a:fld>
            <a:endParaRPr lang="en-US"/>
          </a:p>
        </p:txBody>
      </p:sp>
      <p:sp>
        <p:nvSpPr>
          <p:cNvPr id="164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BGP is So Hard to Fix</a:t>
            </a:r>
          </a:p>
        </p:txBody>
      </p:sp>
      <p:sp>
        <p:nvSpPr>
          <p:cNvPr id="164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Complex system</a:t>
            </a:r>
          </a:p>
          <a:p>
            <a:pPr lvl="1"/>
            <a:r>
              <a:rPr lang="en-US"/>
              <a:t>Large, with around 30,000 ASes</a:t>
            </a:r>
          </a:p>
          <a:p>
            <a:pPr lvl="1"/>
            <a:r>
              <a:rPr lang="en-US"/>
              <a:t>Decentralized control among competitive ASes</a:t>
            </a:r>
          </a:p>
          <a:p>
            <a:pPr lvl="1"/>
            <a:r>
              <a:rPr lang="en-US"/>
              <a:t>Core infrastructure that forms the Internet</a:t>
            </a:r>
          </a:p>
          <a:p>
            <a:r>
              <a:rPr lang="en-US"/>
              <a:t>Hard to reach agreement on the right solution</a:t>
            </a:r>
          </a:p>
          <a:p>
            <a:pPr lvl="1"/>
            <a:r>
              <a:rPr lang="en-US"/>
              <a:t>S-BGP with public key infrastructure, registries, crypto?</a:t>
            </a:r>
          </a:p>
          <a:p>
            <a:pPr lvl="1"/>
            <a:r>
              <a:rPr lang="en-US"/>
              <a:t>Who should be in charge of running PKI and registries?</a:t>
            </a:r>
          </a:p>
          <a:p>
            <a:pPr lvl="1"/>
            <a:r>
              <a:rPr lang="en-US"/>
              <a:t>Worry about data-plane attacks or just control plane?</a:t>
            </a:r>
          </a:p>
          <a:p>
            <a:r>
              <a:rPr lang="en-US"/>
              <a:t>Hard to deploy the solution once you pick it</a:t>
            </a:r>
          </a:p>
          <a:p>
            <a:pPr lvl="1"/>
            <a:r>
              <a:rPr lang="en-US"/>
              <a:t>Hard enough to get ASes to apply route filters</a:t>
            </a:r>
          </a:p>
          <a:p>
            <a:pPr lvl="1"/>
            <a:r>
              <a:rPr lang="en-US"/>
              <a:t>Now you want them to upgrade to a new protocol</a:t>
            </a:r>
          </a:p>
          <a:p>
            <a:pPr lvl="1"/>
            <a:r>
              <a:rPr lang="en-US"/>
              <a:t>… all at the exact same moment?</a:t>
            </a:r>
          </a:p>
        </p:txBody>
      </p:sp>
    </p:spTree>
    <p:extLst>
      <p:ext uri="{BB962C8B-B14F-4D97-AF65-F5344CB8AC3E}">
        <p14:creationId xmlns:p14="http://schemas.microsoft.com/office/powerpoint/2010/main" val="99985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</p:spPr>
        <p:txBody>
          <a:bodyPr/>
          <a:lstStyle/>
          <a:p>
            <a:fld id="{EFED2A4F-51F5-284B-93D0-85009F17E373}" type="slidenum">
              <a:rPr lang="en-US"/>
              <a:pPr/>
              <a:t>54</a:t>
            </a:fld>
            <a:endParaRPr lang="en-US"/>
          </a:p>
        </p:txBody>
      </p:sp>
      <p:sp>
        <p:nvSpPr>
          <p:cNvPr id="165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165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Internet protocols designed based on trust</a:t>
            </a:r>
          </a:p>
          <a:p>
            <a:pPr lvl="1"/>
            <a:r>
              <a:rPr lang="en-US"/>
              <a:t>The insiders are good guys</a:t>
            </a:r>
          </a:p>
          <a:p>
            <a:pPr lvl="1"/>
            <a:r>
              <a:rPr lang="en-US"/>
              <a:t>All bad guys are outside the network</a:t>
            </a:r>
          </a:p>
          <a:p>
            <a:r>
              <a:rPr lang="en-US"/>
              <a:t>Border Gateway Protocol is very vulnerable</a:t>
            </a:r>
          </a:p>
          <a:p>
            <a:pPr lvl="1"/>
            <a:r>
              <a:rPr lang="en-US"/>
              <a:t>Glue that holds the Internet together</a:t>
            </a:r>
          </a:p>
          <a:p>
            <a:pPr lvl="1"/>
            <a:r>
              <a:rPr lang="en-US"/>
              <a:t>Hard for an AS to locally identify bogus routes</a:t>
            </a:r>
          </a:p>
          <a:p>
            <a:pPr lvl="1"/>
            <a:r>
              <a:rPr lang="en-US"/>
              <a:t>Attacks can have very serious global consequences</a:t>
            </a:r>
          </a:p>
          <a:p>
            <a:r>
              <a:rPr lang="en-US"/>
              <a:t>Proposed solutions/approaches</a:t>
            </a:r>
          </a:p>
          <a:p>
            <a:pPr lvl="1"/>
            <a:r>
              <a:rPr lang="en-US"/>
              <a:t>Secure variants of the Border Gateway Protocol</a:t>
            </a:r>
          </a:p>
          <a:p>
            <a:pPr lvl="1"/>
            <a:r>
              <a:rPr lang="en-US"/>
              <a:t>Anomaly detection schemes, with automated response</a:t>
            </a:r>
          </a:p>
          <a:p>
            <a:pPr lvl="1"/>
            <a:r>
              <a:rPr lang="en-US"/>
              <a:t>Broader focus on data-plane availability</a:t>
            </a:r>
          </a:p>
        </p:txBody>
      </p:sp>
    </p:spTree>
    <p:extLst>
      <p:ext uri="{BB962C8B-B14F-4D97-AF65-F5344CB8AC3E}">
        <p14:creationId xmlns:p14="http://schemas.microsoft.com/office/powerpoint/2010/main" val="194726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Pakistan Telecom: Sub-prefix hijack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YouTube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Pakistan </a:t>
              </a: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“The Internet”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 smtClean="0">
                  <a:latin typeface="+mj-lt"/>
                </a:rPr>
                <a:t>Telnor</a:t>
              </a:r>
              <a:endParaRPr lang="en-US" sz="2200" b="1" dirty="0" smtClean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 Pakistan</a:t>
              </a:r>
              <a:endParaRPr lang="en-US" sz="2200" b="1" dirty="0">
                <a:latin typeface="+mj-lt"/>
              </a:endParaRP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Aga Khan</a:t>
              </a: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University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 smtClean="0">
                  <a:latin typeface="+mj-lt"/>
                </a:rPr>
                <a:t>Multinet</a:t>
              </a:r>
              <a:endParaRPr lang="en-US" sz="2200" b="1" dirty="0" smtClean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Pakistan</a:t>
              </a:r>
              <a:endParaRPr lang="en-US" sz="2200" b="1" dirty="0">
                <a:latin typeface="+mj-lt"/>
              </a:endParaRP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800" y="3810000"/>
            <a:ext cx="2362200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 smtClean="0"/>
              <a:t>I’m YouTube:</a:t>
            </a:r>
          </a:p>
          <a:p>
            <a:pPr algn="ctr">
              <a:defRPr/>
            </a:pPr>
            <a:r>
              <a:rPr lang="en-US" sz="1800" b="1" dirty="0" smtClean="0"/>
              <a:t>IP 208.65.153.0 / 22</a:t>
            </a:r>
            <a:endParaRPr lang="en-US" sz="1800" b="1" dirty="0"/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Freeform 50"/>
          <p:cNvSpPr/>
          <p:nvPr/>
        </p:nvSpPr>
        <p:spPr bwMode="auto">
          <a:xfrm>
            <a:off x="914400" y="2796310"/>
            <a:ext cx="6500091" cy="1041399"/>
          </a:xfrm>
          <a:custGeom>
            <a:avLst/>
            <a:gdLst>
              <a:gd name="connsiteX0" fmla="*/ 6345382 w 6500091"/>
              <a:gd name="connsiteY0" fmla="*/ 778163 h 1041399"/>
              <a:gd name="connsiteX1" fmla="*/ 6359236 w 6500091"/>
              <a:gd name="connsiteY1" fmla="*/ 113145 h 1041399"/>
              <a:gd name="connsiteX2" fmla="*/ 5500255 w 6500091"/>
              <a:gd name="connsiteY2" fmla="*/ 113145 h 1041399"/>
              <a:gd name="connsiteX3" fmla="*/ 3505200 w 6500091"/>
              <a:gd name="connsiteY3" fmla="*/ 792017 h 1041399"/>
              <a:gd name="connsiteX4" fmla="*/ 1690255 w 6500091"/>
              <a:gd name="connsiteY4" fmla="*/ 473363 h 1041399"/>
              <a:gd name="connsiteX5" fmla="*/ 817418 w 6500091"/>
              <a:gd name="connsiteY5" fmla="*/ 459508 h 1041399"/>
              <a:gd name="connsiteX6" fmla="*/ 0 w 6500091"/>
              <a:gd name="connsiteY6" fmla="*/ 1041399 h 104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0091" h="1041399">
                <a:moveTo>
                  <a:pt x="6345382" y="778163"/>
                </a:moveTo>
                <a:cubicBezTo>
                  <a:pt x="6422736" y="501072"/>
                  <a:pt x="6500091" y="223981"/>
                  <a:pt x="6359236" y="113145"/>
                </a:cubicBezTo>
                <a:cubicBezTo>
                  <a:pt x="6218382" y="2309"/>
                  <a:pt x="5975928" y="0"/>
                  <a:pt x="5500255" y="113145"/>
                </a:cubicBezTo>
                <a:cubicBezTo>
                  <a:pt x="5024582" y="226290"/>
                  <a:pt x="4140200" y="731981"/>
                  <a:pt x="3505200" y="792017"/>
                </a:cubicBezTo>
                <a:cubicBezTo>
                  <a:pt x="2870200" y="852053"/>
                  <a:pt x="2138219" y="528781"/>
                  <a:pt x="1690255" y="473363"/>
                </a:cubicBezTo>
                <a:cubicBezTo>
                  <a:pt x="1242291" y="417945"/>
                  <a:pt x="1099127" y="364835"/>
                  <a:pt x="817418" y="459508"/>
                </a:cubicBezTo>
                <a:cubicBezTo>
                  <a:pt x="535709" y="554181"/>
                  <a:pt x="267854" y="797790"/>
                  <a:pt x="0" y="1041399"/>
                </a:cubicBezTo>
              </a:path>
            </a:pathLst>
          </a:custGeom>
          <a:noFill/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647700" y="1323945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lvl="1" indent="-65088" algn="ctr">
              <a:defRPr/>
            </a:pPr>
            <a:r>
              <a:rPr lang="en-US" sz="2000" dirty="0" smtClean="0">
                <a:latin typeface="+mj-lt"/>
              </a:rPr>
              <a:t>February 2008 : Pakistan Telecom hijacks YouTube</a:t>
            </a:r>
            <a:endParaRPr lang="en-US" sz="2000" dirty="0" smtClean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2" name="Picture 51" descr="pakist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532" y="1447800"/>
            <a:ext cx="5543550" cy="5019675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4570380"/>
      </p:ext>
    </p:extLst>
  </p:cSld>
  <p:clrMapOvr>
    <a:masterClrMapping/>
  </p:clrMapOvr>
  <p:transition xmlns:p14="http://schemas.microsoft.com/office/powerpoint/2010/main" advTm="10302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49" grpId="0" animBg="1"/>
      <p:bldP spid="50" grpId="0" animBg="1"/>
      <p:bldP spid="51" grpId="0" animBg="1"/>
      <p:bldP spid="2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Pakistan Telecom: Sub-prefix hijack</a:t>
            </a:r>
            <a:endParaRPr lang="en-US" sz="3200" dirty="0" smtClean="0"/>
          </a:p>
        </p:txBody>
      </p:sp>
      <p:sp>
        <p:nvSpPr>
          <p:cNvPr id="251" name="Rectangle 250"/>
          <p:cNvSpPr/>
          <p:nvPr/>
        </p:nvSpPr>
        <p:spPr>
          <a:xfrm>
            <a:off x="609600" y="754559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lvl="1" indent="-65088" algn="ctr">
              <a:defRPr/>
            </a:pPr>
            <a:r>
              <a:rPr lang="en-US" sz="2200" b="1" dirty="0" smtClean="0">
                <a:latin typeface="+mj-lt"/>
              </a:rPr>
              <a:t>Here’s what should have happened….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YouTube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Pakistan </a:t>
              </a: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“The Internet”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 smtClean="0">
                  <a:latin typeface="+mj-lt"/>
                </a:rPr>
                <a:t>Telnor</a:t>
              </a:r>
              <a:endParaRPr lang="en-US" sz="2200" b="1" dirty="0" smtClean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 Pakistan</a:t>
              </a:r>
              <a:endParaRPr lang="en-US" sz="2200" b="1" dirty="0">
                <a:latin typeface="+mj-lt"/>
              </a:endParaRP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Aga Khan</a:t>
              </a: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University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 smtClean="0">
                  <a:latin typeface="+mj-lt"/>
                </a:rPr>
                <a:t>Multinet</a:t>
              </a:r>
              <a:endParaRPr lang="en-US" sz="2200" b="1" dirty="0" smtClean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Pakistan</a:t>
              </a:r>
              <a:endParaRPr lang="en-US" sz="2200" b="1" dirty="0">
                <a:latin typeface="+mj-lt"/>
              </a:endParaRP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800" y="3810000"/>
            <a:ext cx="2362200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 smtClean="0"/>
              <a:t>I’m YouTube:</a:t>
            </a:r>
          </a:p>
          <a:p>
            <a:pPr algn="ctr">
              <a:defRPr/>
            </a:pPr>
            <a:r>
              <a:rPr lang="en-US" sz="1800" b="1" dirty="0" smtClean="0"/>
              <a:t>IP 208.65.153.0 / 22</a:t>
            </a:r>
            <a:endParaRPr lang="en-US" sz="1800" b="1" dirty="0"/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Freeform 50"/>
          <p:cNvSpPr/>
          <p:nvPr/>
        </p:nvSpPr>
        <p:spPr bwMode="auto">
          <a:xfrm>
            <a:off x="914400" y="2796310"/>
            <a:ext cx="6500091" cy="1041399"/>
          </a:xfrm>
          <a:custGeom>
            <a:avLst/>
            <a:gdLst>
              <a:gd name="connsiteX0" fmla="*/ 6345382 w 6500091"/>
              <a:gd name="connsiteY0" fmla="*/ 778163 h 1041399"/>
              <a:gd name="connsiteX1" fmla="*/ 6359236 w 6500091"/>
              <a:gd name="connsiteY1" fmla="*/ 113145 h 1041399"/>
              <a:gd name="connsiteX2" fmla="*/ 5500255 w 6500091"/>
              <a:gd name="connsiteY2" fmla="*/ 113145 h 1041399"/>
              <a:gd name="connsiteX3" fmla="*/ 3505200 w 6500091"/>
              <a:gd name="connsiteY3" fmla="*/ 792017 h 1041399"/>
              <a:gd name="connsiteX4" fmla="*/ 1690255 w 6500091"/>
              <a:gd name="connsiteY4" fmla="*/ 473363 h 1041399"/>
              <a:gd name="connsiteX5" fmla="*/ 817418 w 6500091"/>
              <a:gd name="connsiteY5" fmla="*/ 459508 h 1041399"/>
              <a:gd name="connsiteX6" fmla="*/ 0 w 6500091"/>
              <a:gd name="connsiteY6" fmla="*/ 1041399 h 104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0091" h="1041399">
                <a:moveTo>
                  <a:pt x="6345382" y="778163"/>
                </a:moveTo>
                <a:cubicBezTo>
                  <a:pt x="6422736" y="501072"/>
                  <a:pt x="6500091" y="223981"/>
                  <a:pt x="6359236" y="113145"/>
                </a:cubicBezTo>
                <a:cubicBezTo>
                  <a:pt x="6218382" y="2309"/>
                  <a:pt x="5975928" y="0"/>
                  <a:pt x="5500255" y="113145"/>
                </a:cubicBezTo>
                <a:cubicBezTo>
                  <a:pt x="5024582" y="226290"/>
                  <a:pt x="4140200" y="731981"/>
                  <a:pt x="3505200" y="792017"/>
                </a:cubicBezTo>
                <a:cubicBezTo>
                  <a:pt x="2870200" y="852053"/>
                  <a:pt x="2138219" y="528781"/>
                  <a:pt x="1690255" y="473363"/>
                </a:cubicBezTo>
                <a:cubicBezTo>
                  <a:pt x="1242291" y="417945"/>
                  <a:pt x="1099127" y="364835"/>
                  <a:pt x="817418" y="459508"/>
                </a:cubicBezTo>
                <a:cubicBezTo>
                  <a:pt x="535709" y="554181"/>
                  <a:pt x="267854" y="797790"/>
                  <a:pt x="0" y="1041399"/>
                </a:cubicBezTo>
              </a:path>
            </a:pathLst>
          </a:custGeom>
          <a:noFill/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72376">
            <a:off x="6959031" y="2771446"/>
            <a:ext cx="99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</a:t>
            </a:r>
            <a:endParaRPr 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29400" y="1540896"/>
            <a:ext cx="228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Hijack + drop packets going to YouTube</a:t>
            </a:r>
            <a:endParaRPr lang="en-U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9600" y="6274713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lvl="1" indent="-65088" algn="ctr">
              <a:defRPr/>
            </a:pPr>
            <a:r>
              <a:rPr lang="en-US" sz="2200" b="1" dirty="0" smtClean="0">
                <a:latin typeface="+mj-lt"/>
              </a:rPr>
              <a:t>Block your own customers.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5603298"/>
      </p:ext>
    </p:extLst>
  </p:cSld>
  <p:clrMapOvr>
    <a:masterClrMapping/>
  </p:clrMapOvr>
  <p:transition xmlns:p14="http://schemas.microsoft.com/office/powerpoint/2010/main" advTm="1113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Pakistan Telecom: Sub-prefix hijack</a:t>
            </a:r>
            <a:endParaRPr lang="en-US" sz="3200" dirty="0" smtClean="0"/>
          </a:p>
        </p:txBody>
      </p:sp>
      <p:sp>
        <p:nvSpPr>
          <p:cNvPr id="251" name="Rectangle 250"/>
          <p:cNvSpPr/>
          <p:nvPr/>
        </p:nvSpPr>
        <p:spPr>
          <a:xfrm>
            <a:off x="609600" y="754559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lvl="1" indent="-65088" algn="ctr">
              <a:defRPr/>
            </a:pPr>
            <a:r>
              <a:rPr lang="en-US" sz="2200" b="1" dirty="0" smtClean="0">
                <a:latin typeface="+mj-lt"/>
              </a:rPr>
              <a:t>But here’s what Pakistan ended up doing…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YouTube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Pakistan </a:t>
              </a: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“The Internet”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 smtClean="0">
                  <a:latin typeface="+mj-lt"/>
                </a:rPr>
                <a:t>Telnor</a:t>
              </a:r>
              <a:endParaRPr lang="en-US" sz="2200" b="1" dirty="0" smtClean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 Pakistan</a:t>
              </a:r>
              <a:endParaRPr lang="en-US" sz="2200" b="1" dirty="0">
                <a:latin typeface="+mj-lt"/>
              </a:endParaRP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Aga Khan</a:t>
              </a: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University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 smtClean="0">
                  <a:latin typeface="+mj-lt"/>
                </a:rPr>
                <a:t>Multinet</a:t>
              </a:r>
              <a:endParaRPr lang="en-US" sz="2200" b="1" dirty="0" smtClean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Pakistan</a:t>
              </a:r>
              <a:endParaRPr lang="en-US" sz="2200" b="1" dirty="0">
                <a:latin typeface="+mj-lt"/>
              </a:endParaRP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800" y="3810000"/>
            <a:ext cx="2362200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 smtClean="0"/>
              <a:t>I’m YouTube:</a:t>
            </a:r>
          </a:p>
          <a:p>
            <a:pPr algn="ctr">
              <a:defRPr/>
            </a:pPr>
            <a:r>
              <a:rPr lang="en-US" sz="1800" b="1" dirty="0" smtClean="0"/>
              <a:t>IP 208.65.153.0 / 22</a:t>
            </a:r>
            <a:endParaRPr lang="en-US" sz="1800" b="1" dirty="0"/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4" name="Group 136"/>
          <p:cNvGrpSpPr>
            <a:grpSpLocks/>
          </p:cNvGrpSpPr>
          <p:nvPr/>
        </p:nvGrpSpPr>
        <p:grpSpPr bwMode="auto">
          <a:xfrm>
            <a:off x="6248400" y="3200400"/>
            <a:ext cx="2057400" cy="1371600"/>
            <a:chOff x="1271039" y="1613935"/>
            <a:chExt cx="1447800" cy="1124370"/>
          </a:xfrm>
        </p:grpSpPr>
        <p:sp>
          <p:nvSpPr>
            <p:cNvPr id="26" name="Isosceles Triangle 25"/>
            <p:cNvSpPr/>
            <p:nvPr/>
          </p:nvSpPr>
          <p:spPr bwMode="auto">
            <a:xfrm>
              <a:off x="2286000" y="1613935"/>
              <a:ext cx="304800" cy="45720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 bwMode="auto">
            <a:xfrm flipH="1">
              <a:off x="1371600" y="1676400"/>
              <a:ext cx="304800" cy="45720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ContrastingRightFacing"/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Cloud 27"/>
            <p:cNvSpPr/>
            <p:nvPr/>
          </p:nvSpPr>
          <p:spPr bwMode="auto">
            <a:xfrm>
              <a:off x="1271039" y="1837639"/>
              <a:ext cx="1447800" cy="900666"/>
            </a:xfrm>
            <a:prstGeom prst="cloud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Pakistan</a:t>
              </a: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Telecom</a:t>
              </a:r>
              <a:endParaRPr lang="en-US" sz="2200" b="1" dirty="0">
                <a:latin typeface="+mj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6200" y="1371600"/>
            <a:ext cx="7285182" cy="2687782"/>
            <a:chOff x="76200" y="1371600"/>
            <a:chExt cx="7285182" cy="2687782"/>
          </a:xfrm>
        </p:grpSpPr>
        <p:sp>
          <p:nvSpPr>
            <p:cNvPr id="30" name="Freeform 29"/>
            <p:cNvSpPr/>
            <p:nvPr/>
          </p:nvSpPr>
          <p:spPr bwMode="auto">
            <a:xfrm>
              <a:off x="1343891" y="1524000"/>
              <a:ext cx="6017491" cy="2050473"/>
            </a:xfrm>
            <a:custGeom>
              <a:avLst/>
              <a:gdLst>
                <a:gd name="connsiteX0" fmla="*/ 0 w 6017491"/>
                <a:gd name="connsiteY0" fmla="*/ 0 h 2050473"/>
                <a:gd name="connsiteX1" fmla="*/ 1690254 w 6017491"/>
                <a:gd name="connsiteY1" fmla="*/ 928255 h 2050473"/>
                <a:gd name="connsiteX2" fmla="*/ 4100945 w 6017491"/>
                <a:gd name="connsiteY2" fmla="*/ 886691 h 2050473"/>
                <a:gd name="connsiteX3" fmla="*/ 5708073 w 6017491"/>
                <a:gd name="connsiteY3" fmla="*/ 1524000 h 2050473"/>
                <a:gd name="connsiteX4" fmla="*/ 5957454 w 6017491"/>
                <a:gd name="connsiteY4" fmla="*/ 2050473 h 20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7491" h="2050473">
                  <a:moveTo>
                    <a:pt x="0" y="0"/>
                  </a:moveTo>
                  <a:cubicBezTo>
                    <a:pt x="503381" y="390236"/>
                    <a:pt x="1006763" y="780473"/>
                    <a:pt x="1690254" y="928255"/>
                  </a:cubicBezTo>
                  <a:cubicBezTo>
                    <a:pt x="2373745" y="1076037"/>
                    <a:pt x="3431309" y="787400"/>
                    <a:pt x="4100945" y="886691"/>
                  </a:cubicBezTo>
                  <a:cubicBezTo>
                    <a:pt x="4770581" y="985982"/>
                    <a:pt x="5398655" y="1330036"/>
                    <a:pt x="5708073" y="1524000"/>
                  </a:cubicBezTo>
                  <a:cubicBezTo>
                    <a:pt x="6017491" y="1717964"/>
                    <a:pt x="5987472" y="1884218"/>
                    <a:pt x="5957454" y="2050473"/>
                  </a:cubicBezTo>
                </a:path>
              </a:pathLst>
            </a:custGeom>
            <a:noFill/>
            <a:ln w="1270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76200" y="2479964"/>
              <a:ext cx="2964873" cy="653472"/>
            </a:xfrm>
            <a:custGeom>
              <a:avLst/>
              <a:gdLst>
                <a:gd name="connsiteX0" fmla="*/ 0 w 2964873"/>
                <a:gd name="connsiteY0" fmla="*/ 318654 h 653472"/>
                <a:gd name="connsiteX1" fmla="*/ 1177637 w 2964873"/>
                <a:gd name="connsiteY1" fmla="*/ 623454 h 653472"/>
                <a:gd name="connsiteX2" fmla="*/ 2022764 w 2964873"/>
                <a:gd name="connsiteY2" fmla="*/ 498763 h 653472"/>
                <a:gd name="connsiteX3" fmla="*/ 2964873 w 2964873"/>
                <a:gd name="connsiteY3" fmla="*/ 0 h 65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4873" h="653472">
                  <a:moveTo>
                    <a:pt x="0" y="318654"/>
                  </a:moveTo>
                  <a:cubicBezTo>
                    <a:pt x="420255" y="456045"/>
                    <a:pt x="840510" y="593436"/>
                    <a:pt x="1177637" y="623454"/>
                  </a:cubicBezTo>
                  <a:cubicBezTo>
                    <a:pt x="1514764" y="653472"/>
                    <a:pt x="1724891" y="602672"/>
                    <a:pt x="2022764" y="498763"/>
                  </a:cubicBezTo>
                  <a:cubicBezTo>
                    <a:pt x="2320637" y="394854"/>
                    <a:pt x="2642755" y="197427"/>
                    <a:pt x="2964873" y="0"/>
                  </a:cubicBez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4862945" y="2604655"/>
              <a:ext cx="1233055" cy="1454727"/>
            </a:xfrm>
            <a:custGeom>
              <a:avLst/>
              <a:gdLst>
                <a:gd name="connsiteX0" fmla="*/ 0 w 1233055"/>
                <a:gd name="connsiteY0" fmla="*/ 1454727 h 1454727"/>
                <a:gd name="connsiteX1" fmla="*/ 277091 w 1233055"/>
                <a:gd name="connsiteY1" fmla="*/ 706581 h 1454727"/>
                <a:gd name="connsiteX2" fmla="*/ 692728 w 1233055"/>
                <a:gd name="connsiteY2" fmla="*/ 387927 h 1454727"/>
                <a:gd name="connsiteX3" fmla="*/ 1233055 w 1233055"/>
                <a:gd name="connsiteY3" fmla="*/ 0 h 145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055" h="1454727">
                  <a:moveTo>
                    <a:pt x="0" y="1454727"/>
                  </a:moveTo>
                  <a:cubicBezTo>
                    <a:pt x="80818" y="1169554"/>
                    <a:pt x="161636" y="884381"/>
                    <a:pt x="277091" y="706581"/>
                  </a:cubicBezTo>
                  <a:cubicBezTo>
                    <a:pt x="392546" y="528781"/>
                    <a:pt x="533401" y="505690"/>
                    <a:pt x="692728" y="387927"/>
                  </a:cubicBezTo>
                  <a:cubicBezTo>
                    <a:pt x="852055" y="270164"/>
                    <a:pt x="1042555" y="135082"/>
                    <a:pt x="1233055" y="0"/>
                  </a:cubicBez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276600" y="1371600"/>
              <a:ext cx="2445327" cy="1066800"/>
            </a:xfrm>
            <a:custGeom>
              <a:avLst/>
              <a:gdLst>
                <a:gd name="connsiteX0" fmla="*/ 0 w 2826327"/>
                <a:gd name="connsiteY0" fmla="*/ 0 h 1371600"/>
                <a:gd name="connsiteX1" fmla="*/ 1108363 w 2826327"/>
                <a:gd name="connsiteY1" fmla="*/ 665018 h 1371600"/>
                <a:gd name="connsiteX2" fmla="*/ 2105891 w 2826327"/>
                <a:gd name="connsiteY2" fmla="*/ 775855 h 1371600"/>
                <a:gd name="connsiteX3" fmla="*/ 2826327 w 2826327"/>
                <a:gd name="connsiteY3" fmla="*/ 1371600 h 1371600"/>
                <a:gd name="connsiteX4" fmla="*/ 2826327 w 2826327"/>
                <a:gd name="connsiteY4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327" h="1371600">
                  <a:moveTo>
                    <a:pt x="0" y="0"/>
                  </a:moveTo>
                  <a:cubicBezTo>
                    <a:pt x="378690" y="267854"/>
                    <a:pt x="757381" y="535709"/>
                    <a:pt x="1108363" y="665018"/>
                  </a:cubicBezTo>
                  <a:cubicBezTo>
                    <a:pt x="1459345" y="794327"/>
                    <a:pt x="1819564" y="658091"/>
                    <a:pt x="2105891" y="775855"/>
                  </a:cubicBezTo>
                  <a:cubicBezTo>
                    <a:pt x="2392218" y="893619"/>
                    <a:pt x="2826327" y="1371600"/>
                    <a:pt x="2826327" y="1371600"/>
                  </a:cubicBezTo>
                  <a:lnTo>
                    <a:pt x="2826327" y="1371600"/>
                  </a:ln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9" name="AutoShape 149"/>
          <p:cNvSpPr>
            <a:spLocks noChangeArrowheads="1"/>
          </p:cNvSpPr>
          <p:nvPr/>
        </p:nvSpPr>
        <p:spPr bwMode="auto">
          <a:xfrm>
            <a:off x="6172200" y="2133600"/>
            <a:ext cx="2362200" cy="762000"/>
          </a:xfrm>
          <a:prstGeom prst="wedgeRoundRectCallout">
            <a:avLst>
              <a:gd name="adj1" fmla="val 3740"/>
              <a:gd name="adj2" fmla="val 11749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 smtClean="0"/>
              <a:t>No, I’m YouTube!</a:t>
            </a:r>
          </a:p>
          <a:p>
            <a:pPr algn="ctr">
              <a:defRPr/>
            </a:pPr>
            <a:r>
              <a:rPr lang="en-US" sz="1800" b="1" dirty="0" smtClean="0"/>
              <a:t>IP 208.65.153.0 / 24</a:t>
            </a:r>
            <a:endParaRPr lang="en-US" sz="1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6932843"/>
      </p:ext>
    </p:extLst>
  </p:cSld>
  <p:clrMapOvr>
    <a:masterClrMapping/>
  </p:clrMapOvr>
  <p:transition xmlns:p14="http://schemas.microsoft.com/office/powerpoint/2010/main" advTm="32448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loud 95"/>
          <p:cNvSpPr/>
          <p:nvPr/>
        </p:nvSpPr>
        <p:spPr bwMode="auto">
          <a:xfrm>
            <a:off x="445792" y="3558913"/>
            <a:ext cx="2224108" cy="1394087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2200" b="1" dirty="0" smtClean="0">
              <a:latin typeface="+mj-lt"/>
            </a:endParaRP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China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Telecom </a:t>
            </a:r>
            <a:endParaRPr lang="en-US" sz="2200" b="1" dirty="0">
              <a:latin typeface="+mj-lt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China Telecom: Interception</a:t>
            </a:r>
            <a:endParaRPr lang="en-US" sz="3600" dirty="0" smtClean="0">
              <a:solidFill>
                <a:srgbClr val="C00000"/>
              </a:solidFill>
            </a:endParaRPr>
          </a:p>
        </p:txBody>
      </p:sp>
      <p:sp>
        <p:nvSpPr>
          <p:cNvPr id="48" name="Cloud 47"/>
          <p:cNvSpPr/>
          <p:nvPr/>
        </p:nvSpPr>
        <p:spPr bwMode="auto">
          <a:xfrm>
            <a:off x="2439147" y="2201811"/>
            <a:ext cx="1828800" cy="951131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ISP 1</a:t>
            </a:r>
            <a:endParaRPr lang="en-US" sz="2200" b="1" dirty="0">
              <a:latin typeface="+mj-lt"/>
            </a:endParaRPr>
          </a:p>
        </p:txBody>
      </p:sp>
      <p:sp>
        <p:nvSpPr>
          <p:cNvPr id="57" name="Cloud 56"/>
          <p:cNvSpPr/>
          <p:nvPr/>
        </p:nvSpPr>
        <p:spPr bwMode="auto">
          <a:xfrm>
            <a:off x="7239747" y="3668805"/>
            <a:ext cx="1752600" cy="95249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Verizon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Wireless</a:t>
            </a:r>
            <a:endParaRPr lang="en-US" sz="2200" b="1" dirty="0">
              <a:latin typeface="+mj-lt"/>
            </a:endParaRPr>
          </a:p>
        </p:txBody>
      </p:sp>
      <p:cxnSp>
        <p:nvCxnSpPr>
          <p:cNvPr id="66" name="Straight Connector 160"/>
          <p:cNvCxnSpPr>
            <a:cxnSpLocks noChangeShapeType="1"/>
            <a:endCxn id="48" idx="2"/>
          </p:cNvCxnSpPr>
          <p:nvPr/>
        </p:nvCxnSpPr>
        <p:spPr bwMode="auto">
          <a:xfrm flipV="1">
            <a:off x="1538689" y="2677377"/>
            <a:ext cx="906131" cy="958203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68" name="Straight Connector 160"/>
          <p:cNvCxnSpPr>
            <a:cxnSpLocks noChangeShapeType="1"/>
            <a:stCxn id="96" idx="0"/>
          </p:cNvCxnSpPr>
          <p:nvPr/>
        </p:nvCxnSpPr>
        <p:spPr bwMode="auto">
          <a:xfrm flipV="1">
            <a:off x="2668047" y="3382228"/>
            <a:ext cx="2209500" cy="873729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69" name="Straight Connector 160"/>
          <p:cNvCxnSpPr>
            <a:cxnSpLocks noChangeShapeType="1"/>
            <a:stCxn id="48" idx="0"/>
          </p:cNvCxnSpPr>
          <p:nvPr/>
        </p:nvCxnSpPr>
        <p:spPr bwMode="auto">
          <a:xfrm>
            <a:off x="4266423" y="2677377"/>
            <a:ext cx="801624" cy="475566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75" name="Cloud 74"/>
          <p:cNvSpPr/>
          <p:nvPr/>
        </p:nvSpPr>
        <p:spPr bwMode="auto">
          <a:xfrm>
            <a:off x="4877547" y="2886244"/>
            <a:ext cx="1828800" cy="991968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Level 3</a:t>
            </a:r>
            <a:endParaRPr lang="en-US" sz="2200" b="1" dirty="0">
              <a:latin typeface="+mj-lt"/>
            </a:endParaRPr>
          </a:p>
        </p:txBody>
      </p:sp>
      <p:cxnSp>
        <p:nvCxnSpPr>
          <p:cNvPr id="77" name="Straight Connector 160"/>
          <p:cNvCxnSpPr>
            <a:cxnSpLocks noChangeShapeType="1"/>
            <a:stCxn id="57" idx="2"/>
          </p:cNvCxnSpPr>
          <p:nvPr/>
        </p:nvCxnSpPr>
        <p:spPr bwMode="auto">
          <a:xfrm flipH="1" flipV="1">
            <a:off x="6477747" y="3668805"/>
            <a:ext cx="767436" cy="47625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/>
            <a:tailEnd type="stealth"/>
          </a:ln>
        </p:spPr>
      </p:cxnSp>
      <p:sp>
        <p:nvSpPr>
          <p:cNvPr id="182" name="AutoShape 149"/>
          <p:cNvSpPr>
            <a:spLocks noChangeArrowheads="1"/>
          </p:cNvSpPr>
          <p:nvPr/>
        </p:nvSpPr>
        <p:spPr bwMode="auto">
          <a:xfrm>
            <a:off x="4419600" y="1841673"/>
            <a:ext cx="2590799" cy="720275"/>
          </a:xfrm>
          <a:prstGeom prst="wedgeRoundRectCallout">
            <a:avLst>
              <a:gd name="adj1" fmla="val -33247"/>
              <a:gd name="adj2" fmla="val 145020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 smtClean="0"/>
              <a:t>Level3</a:t>
            </a:r>
            <a:r>
              <a:rPr lang="en-US" sz="2000" b="1" dirty="0"/>
              <a:t>, VZW, </a:t>
            </a:r>
            <a:r>
              <a:rPr lang="en-US" sz="2000" b="1" dirty="0" smtClean="0"/>
              <a:t>22394</a:t>
            </a:r>
            <a:r>
              <a:rPr lang="en-US" sz="1800" b="1" dirty="0" smtClean="0"/>
              <a:t> </a:t>
            </a:r>
            <a:r>
              <a:rPr lang="en-US" sz="1800" dirty="0"/>
              <a:t>66.174.161.0/24 </a:t>
            </a:r>
          </a:p>
        </p:txBody>
      </p:sp>
      <p:sp>
        <p:nvSpPr>
          <p:cNvPr id="183" name="Line 151"/>
          <p:cNvSpPr>
            <a:spLocks noChangeShapeType="1"/>
          </p:cNvSpPr>
          <p:nvPr/>
        </p:nvSpPr>
        <p:spPr bwMode="auto">
          <a:xfrm flipH="1" flipV="1">
            <a:off x="6483184" y="3692862"/>
            <a:ext cx="761999" cy="488641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" name="Cloud 183"/>
          <p:cNvSpPr/>
          <p:nvPr/>
        </p:nvSpPr>
        <p:spPr bwMode="auto">
          <a:xfrm>
            <a:off x="7026480" y="4942778"/>
            <a:ext cx="1965120" cy="95249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22394</a:t>
            </a:r>
          </a:p>
        </p:txBody>
      </p:sp>
      <p:cxnSp>
        <p:nvCxnSpPr>
          <p:cNvPr id="185" name="Straight Connector 160"/>
          <p:cNvCxnSpPr>
            <a:cxnSpLocks noChangeShapeType="1"/>
            <a:endCxn id="184" idx="3"/>
          </p:cNvCxnSpPr>
          <p:nvPr/>
        </p:nvCxnSpPr>
        <p:spPr bwMode="auto">
          <a:xfrm flipH="1">
            <a:off x="8009040" y="4620290"/>
            <a:ext cx="107008" cy="37694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186" name="Line 151"/>
          <p:cNvSpPr>
            <a:spLocks noChangeShapeType="1"/>
          </p:cNvSpPr>
          <p:nvPr/>
        </p:nvSpPr>
        <p:spPr bwMode="auto">
          <a:xfrm flipV="1">
            <a:off x="7966920" y="4574717"/>
            <a:ext cx="191248" cy="484097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026480" y="6096000"/>
            <a:ext cx="1965120" cy="4308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bg1"/>
                </a:solidFill>
              </a:rPr>
              <a:t>66.174.161.0/24</a:t>
            </a:r>
            <a:endParaRPr lang="en-CA" b="1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>
            <a:stCxn id="2" idx="0"/>
            <a:endCxn id="184" idx="1"/>
          </p:cNvCxnSpPr>
          <p:nvPr/>
        </p:nvCxnSpPr>
        <p:spPr>
          <a:xfrm flipV="1">
            <a:off x="8009040" y="5894263"/>
            <a:ext cx="0" cy="2017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AutoShape 149"/>
          <p:cNvSpPr>
            <a:spLocks noChangeArrowheads="1"/>
          </p:cNvSpPr>
          <p:nvPr/>
        </p:nvSpPr>
        <p:spPr bwMode="auto">
          <a:xfrm>
            <a:off x="6857463" y="2460989"/>
            <a:ext cx="2133600" cy="720275"/>
          </a:xfrm>
          <a:prstGeom prst="wedgeRoundRectCallout">
            <a:avLst>
              <a:gd name="adj1" fmla="val -30302"/>
              <a:gd name="adj2" fmla="val 145226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 smtClean="0"/>
              <a:t>VZW</a:t>
            </a:r>
            <a:r>
              <a:rPr lang="en-US" sz="2000" b="1" dirty="0"/>
              <a:t>, </a:t>
            </a:r>
            <a:r>
              <a:rPr lang="en-US" sz="2000" b="1" dirty="0" smtClean="0"/>
              <a:t>22394</a:t>
            </a:r>
            <a:r>
              <a:rPr lang="en-US" sz="1800" b="1" dirty="0" smtClean="0"/>
              <a:t> </a:t>
            </a:r>
            <a:r>
              <a:rPr lang="en-US" sz="1800" dirty="0"/>
              <a:t>66.174.161.0/24</a:t>
            </a:r>
            <a:r>
              <a:rPr lang="en-US" sz="1800" b="1" dirty="0"/>
              <a:t> </a:t>
            </a:r>
          </a:p>
        </p:txBody>
      </p:sp>
      <p:sp>
        <p:nvSpPr>
          <p:cNvPr id="82" name="AutoShape 149"/>
          <p:cNvSpPr>
            <a:spLocks noChangeArrowheads="1"/>
          </p:cNvSpPr>
          <p:nvPr/>
        </p:nvSpPr>
        <p:spPr bwMode="auto">
          <a:xfrm>
            <a:off x="4730583" y="4308585"/>
            <a:ext cx="2133600" cy="720275"/>
          </a:xfrm>
          <a:prstGeom prst="wedgeRoundRectCallout">
            <a:avLst>
              <a:gd name="adj1" fmla="val 63532"/>
              <a:gd name="adj2" fmla="val 71728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 smtClean="0"/>
              <a:t>22394</a:t>
            </a:r>
            <a:r>
              <a:rPr lang="en-US" sz="1800" b="1" dirty="0" smtClean="0"/>
              <a:t> </a:t>
            </a:r>
            <a:r>
              <a:rPr lang="en-US" sz="1800" dirty="0"/>
              <a:t>66.174.161.0/24</a:t>
            </a:r>
            <a:r>
              <a:rPr lang="en-US" sz="1800" b="1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088" y="5539586"/>
            <a:ext cx="5777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Paths chosen based on cost and length. </a:t>
            </a:r>
            <a:endParaRPr lang="en-CA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8279639"/>
      </p:ext>
    </p:extLst>
  </p:cSld>
  <p:clrMapOvr>
    <a:masterClrMapping/>
  </p:clrMapOvr>
  <p:transition xmlns:p14="http://schemas.microsoft.com/office/powerpoint/2010/main" advTm="72768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6" grpId="0" animBg="1"/>
      <p:bldP spid="81" grpId="0" animBg="1"/>
      <p:bldP spid="81" grpId="1" animBg="1"/>
      <p:bldP spid="82" grpId="0" animBg="1"/>
      <p:bldP spid="82" grpId="1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7.8|13.8|13.1|14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|37.8|15.9|2.6|3.9|0.6|13.1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|37.8|15.9|2.6|3.9|0.6|13.1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7.8|13.8|13.1|1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23.2|6.5|9.3|1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4.1|13.2|14.2|18.1|0.9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2.3|5.1|7.1|15.7|3.3|4.8|19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7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4.1|7.3|4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70886</TotalTime>
  <Words>4864</Words>
  <Application>Microsoft Macintosh PowerPoint</Application>
  <PresentationFormat>On-screen Show (4:3)</PresentationFormat>
  <Paragraphs>696</Paragraphs>
  <Slides>55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Median</vt:lpstr>
      <vt:lpstr>Photo Editor Photo</vt:lpstr>
      <vt:lpstr>CSE390 – Advanced Computer Networks</vt:lpstr>
      <vt:lpstr>BGP: The Internet’s Routing Protocol (1)</vt:lpstr>
      <vt:lpstr>BGP: The Internet’s Routing Protocol (2)</vt:lpstr>
      <vt:lpstr>IP Address Ownership and Hijacking</vt:lpstr>
      <vt:lpstr>How to Hijack a Prefix</vt:lpstr>
      <vt:lpstr>Pakistan Telecom: Sub-prefix hijack</vt:lpstr>
      <vt:lpstr>Pakistan Telecom: Sub-prefix hijack</vt:lpstr>
      <vt:lpstr>Pakistan Telecom: Sub-prefix hijack</vt:lpstr>
      <vt:lpstr>China Telecom: Interception</vt:lpstr>
      <vt:lpstr>China Telecom: Interception</vt:lpstr>
      <vt:lpstr>Canadian Bitcoin hijack (2/3/2014)</vt:lpstr>
      <vt:lpstr>Canadian Bitcoin hijack (2/3/2014)</vt:lpstr>
      <vt:lpstr>Canadian Bitcoin hijack (2/3/2014)</vt:lpstr>
      <vt:lpstr>Canadian Bitcoin hijack (2/3/2014)</vt:lpstr>
      <vt:lpstr>Canadian Bitcoin hijack (2/3/2014)</vt:lpstr>
      <vt:lpstr>Canadian Bitcoin hijack (2/3/2014)</vt:lpstr>
      <vt:lpstr>Bogus AS Paths to Hide Hijacking</vt:lpstr>
      <vt:lpstr>Path-Shortening Attacks</vt:lpstr>
      <vt:lpstr>Attacks that Add a Bogus AS Hop </vt:lpstr>
      <vt:lpstr>Violating “Consistent Export” to Peers</vt:lpstr>
      <vt:lpstr>Hijacking is Hard to Debug</vt:lpstr>
      <vt:lpstr>Other Attacks</vt:lpstr>
      <vt:lpstr>Outline</vt:lpstr>
      <vt:lpstr>TCP Connection Underlying BGP Session</vt:lpstr>
      <vt:lpstr>Attacks Against Confidentiality</vt:lpstr>
      <vt:lpstr>Attacking Message Integrity</vt:lpstr>
      <vt:lpstr>Denial-of-Service Attacks, Part 1</vt:lpstr>
      <vt:lpstr>Denial-of-Service Attacks, Part 2</vt:lpstr>
      <vt:lpstr>Exploiting the IP TTL Field</vt:lpstr>
      <vt:lpstr>Outline</vt:lpstr>
      <vt:lpstr>Securing the Internet: RPKI</vt:lpstr>
      <vt:lpstr>But RPKI alone is not enough!</vt:lpstr>
      <vt:lpstr>We need path validating protocols</vt:lpstr>
      <vt:lpstr>PowerPoint Presentation</vt:lpstr>
      <vt:lpstr>PowerPoint Presentation</vt:lpstr>
      <vt:lpstr>S-BGP Secure Version of BGP</vt:lpstr>
      <vt:lpstr>S-BGP Deployment Challenges</vt:lpstr>
      <vt:lpstr>S-BGP Deployment Challenges</vt:lpstr>
      <vt:lpstr>Outline</vt:lpstr>
      <vt:lpstr>Incrementally Deployable Schemes</vt:lpstr>
      <vt:lpstr>Control Plane Vs. Data Plane</vt:lpstr>
      <vt:lpstr>Control plane anomaly types</vt:lpstr>
      <vt:lpstr>Control plane anomaly types</vt:lpstr>
      <vt:lpstr>Control plane anomaly types</vt:lpstr>
      <vt:lpstr>Control plane anomaly types</vt:lpstr>
      <vt:lpstr>Correlating anomalies with the data plane</vt:lpstr>
      <vt:lpstr>Outline</vt:lpstr>
      <vt:lpstr>Data-Plane Attacks, Part 1</vt:lpstr>
      <vt:lpstr>Data-Plane Attacks, Part 2</vt:lpstr>
      <vt:lpstr>Fortunately, Data-Plane Attacks are Harder</vt:lpstr>
      <vt:lpstr>Outline</vt:lpstr>
      <vt:lpstr>BGP is So Vulnerable</vt:lpstr>
      <vt:lpstr>BGP is So Hard to Fix</vt:lpstr>
      <vt:lpstr>Conclusions</vt:lpstr>
      <vt:lpstr>End.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Phillipa Gill</cp:lastModifiedBy>
  <cp:revision>1041</cp:revision>
  <cp:lastPrinted>2012-08-22T04:00:45Z</cp:lastPrinted>
  <dcterms:created xsi:type="dcterms:W3CDTF">2012-01-03T02:22:46Z</dcterms:created>
  <dcterms:modified xsi:type="dcterms:W3CDTF">2014-11-12T14:47:19Z</dcterms:modified>
</cp:coreProperties>
</file>