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2"/>
  </p:notesMasterIdLst>
  <p:handoutMasterIdLst>
    <p:handoutMasterId r:id="rId13"/>
  </p:handoutMasterIdLst>
  <p:sldIdLst>
    <p:sldId id="388" r:id="rId2"/>
    <p:sldId id="389" r:id="rId3"/>
    <p:sldId id="396" r:id="rId4"/>
    <p:sldId id="390" r:id="rId5"/>
    <p:sldId id="391" r:id="rId6"/>
    <p:sldId id="395" r:id="rId7"/>
    <p:sldId id="392" r:id="rId8"/>
    <p:sldId id="394" r:id="rId9"/>
    <p:sldId id="393" r:id="rId10"/>
    <p:sldId id="397" r:id="rId1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389"/>
            <p14:sldId id="396"/>
            <p14:sldId id="390"/>
            <p14:sldId id="391"/>
            <p14:sldId id="395"/>
            <p14:sldId id="392"/>
            <p14:sldId id="394"/>
            <p14:sldId id="393"/>
            <p14:sldId id="39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4" autoAdjust="0"/>
    <p:restoredTop sz="90232" autoAdjust="0"/>
  </p:normalViewPr>
  <p:slideViewPr>
    <p:cSldViewPr snapToGrid="0">
      <p:cViewPr>
        <p:scale>
          <a:sx n="70" d="100"/>
          <a:sy n="70" d="100"/>
        </p:scale>
        <p:origin x="-88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 fontScale="90000"/>
          </a:bodyPr>
          <a:lstStyle/>
          <a:p>
            <a:r>
              <a:rPr lang="en-US" sz="6000" cap="none" dirty="0" smtClean="0"/>
              <a:t>CSE390 Advanced Computer Networks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9" y="3496235"/>
            <a:ext cx="6662784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tx1"/>
                </a:solidFill>
              </a:rPr>
              <a:t>Lecture </a:t>
            </a:r>
            <a:r>
              <a:rPr lang="en-US" sz="3600" b="1" dirty="0">
                <a:solidFill>
                  <a:schemeClr val="tx1"/>
                </a:solidFill>
              </a:rPr>
              <a:t>5</a:t>
            </a:r>
            <a:r>
              <a:rPr lang="en-US" sz="3600" b="1" dirty="0" smtClean="0">
                <a:solidFill>
                  <a:schemeClr val="tx1"/>
                </a:solidFill>
              </a:rPr>
              <a:t>: Physical Layer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(The layer for EE majors…)</a:t>
            </a:r>
          </a:p>
        </p:txBody>
      </p:sp>
      <p:sp>
        <p:nvSpPr>
          <p:cNvPr id="8" name="Subtitle 4"/>
          <p:cNvSpPr txBox="1">
            <a:spLocks/>
          </p:cNvSpPr>
          <p:nvPr/>
        </p:nvSpPr>
        <p:spPr>
          <a:xfrm>
            <a:off x="2438400" y="6021009"/>
            <a:ext cx="6705600" cy="685800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Based on slides from D. </a:t>
            </a:r>
            <a:r>
              <a:rPr lang="en-US" dirty="0" err="1" smtClean="0"/>
              <a:t>Choffnes</a:t>
            </a:r>
            <a:r>
              <a:rPr lang="en-US" dirty="0" smtClean="0"/>
              <a:t> Northeastern U. Revised Fall 2014 by P. Gill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Physical layer is the lowest, so…</a:t>
            </a:r>
          </a:p>
          <a:p>
            <a:pPr lvl="1"/>
            <a:r>
              <a:rPr lang="en-US" dirty="0" smtClean="0"/>
              <a:t>We tend not to worry about where to place functionality</a:t>
            </a:r>
          </a:p>
          <a:p>
            <a:pPr lvl="1"/>
            <a:r>
              <a:rPr lang="en-US" dirty="0" smtClean="0"/>
              <a:t>There aren’t other layers that could interfere</a:t>
            </a:r>
          </a:p>
          <a:p>
            <a:pPr lvl="1"/>
            <a:r>
              <a:rPr lang="en-US" dirty="0" smtClean="0"/>
              <a:t>We tend to care about it only when things go wrong</a:t>
            </a:r>
          </a:p>
          <a:p>
            <a:pPr lvl="2"/>
            <a:r>
              <a:rPr lang="en-US" dirty="0"/>
              <a:t>http://blog.level3.com/level-3-network/the-10-most-bizarre-and-annoying-causes-of-fiber-cuts/</a:t>
            </a:r>
            <a:endParaRPr lang="en-US" dirty="0"/>
          </a:p>
          <a:p>
            <a:r>
              <a:rPr lang="en-US" dirty="0" smtClean="0"/>
              <a:t>Physical layer characteristics are still fundamentally important to building reliable Internet systems</a:t>
            </a:r>
          </a:p>
          <a:p>
            <a:pPr lvl="1"/>
            <a:r>
              <a:rPr lang="en-US" dirty="0" smtClean="0"/>
              <a:t>Insulated media </a:t>
            </a:r>
            <a:r>
              <a:rPr lang="en-US" dirty="0" err="1" smtClean="0"/>
              <a:t>vs</a:t>
            </a:r>
            <a:r>
              <a:rPr lang="en-US" dirty="0" smtClean="0"/>
              <a:t> wireless</a:t>
            </a:r>
          </a:p>
          <a:p>
            <a:pPr lvl="1"/>
            <a:r>
              <a:rPr lang="en-US" dirty="0" smtClean="0"/>
              <a:t>Packet vs. circuit switched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147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Layer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207224" y="1600200"/>
            <a:ext cx="5936776" cy="5105400"/>
          </a:xfrm>
        </p:spPr>
        <p:txBody>
          <a:bodyPr/>
          <a:lstStyle/>
          <a:p>
            <a:r>
              <a:rPr lang="en-US" dirty="0" smtClean="0"/>
              <a:t>Function:</a:t>
            </a:r>
          </a:p>
          <a:p>
            <a:pPr lvl="1"/>
            <a:r>
              <a:rPr lang="en-US" dirty="0" smtClean="0"/>
              <a:t>Get bits across a physical medium</a:t>
            </a:r>
          </a:p>
          <a:p>
            <a:r>
              <a:rPr lang="en-US" dirty="0" smtClean="0"/>
              <a:t>Key challenge:</a:t>
            </a:r>
          </a:p>
          <a:p>
            <a:pPr lvl="1"/>
            <a:r>
              <a:rPr lang="en-US" dirty="0" smtClean="0"/>
              <a:t>How to represent bits in analog</a:t>
            </a:r>
          </a:p>
          <a:p>
            <a:pPr lvl="1"/>
            <a:r>
              <a:rPr lang="en-US" dirty="0" smtClean="0"/>
              <a:t>Ideally, want high-bit rate</a:t>
            </a:r>
          </a:p>
          <a:p>
            <a:pPr lvl="1"/>
            <a:r>
              <a:rPr lang="en-US" dirty="0" smtClean="0"/>
              <a:t>But, must avoid </a:t>
            </a:r>
            <a:r>
              <a:rPr lang="en-US" dirty="0" err="1" smtClean="0"/>
              <a:t>desynchronization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70798" y="2238270"/>
            <a:ext cx="2242663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0536" y="2813758"/>
            <a:ext cx="2242654" cy="5731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70667" y="3386935"/>
            <a:ext cx="2242654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Session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70667" y="3960112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70667" y="4533289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70667" y="5111023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70798" y="5684200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Physical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2647665" y="1869744"/>
            <a:ext cx="559559" cy="4653886"/>
          </a:xfrm>
          <a:prstGeom prst="leftBrace">
            <a:avLst>
              <a:gd name="adj1" fmla="val 8333"/>
              <a:gd name="adj2" fmla="val 86194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72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5105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Digital computers</a:t>
            </a:r>
          </a:p>
          <a:p>
            <a:pPr lvl="1"/>
            <a:r>
              <a:rPr lang="en-US" dirty="0" smtClean="0"/>
              <a:t>0s and 1s</a:t>
            </a:r>
          </a:p>
          <a:p>
            <a:r>
              <a:rPr lang="en-US" dirty="0" smtClean="0"/>
              <a:t>Analog world</a:t>
            </a:r>
          </a:p>
          <a:p>
            <a:pPr lvl="1"/>
            <a:r>
              <a:rPr lang="en-US" dirty="0" smtClean="0"/>
              <a:t>Amplitudes and frequencies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1" y="3721099"/>
            <a:ext cx="2540000" cy="19025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6716" y="4807856"/>
            <a:ext cx="2539999" cy="1632857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9500" y="4176486"/>
            <a:ext cx="2984500" cy="2717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4276" y="3677558"/>
            <a:ext cx="2874439" cy="1801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472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have two discrete signals, high and low, to encode 1 and 0</a:t>
            </a:r>
          </a:p>
          <a:p>
            <a:r>
              <a:rPr lang="en-US" sz="2400" dirty="0" smtClean="0"/>
              <a:t>Transmission is </a:t>
            </a:r>
            <a:r>
              <a:rPr lang="en-US" sz="2400" dirty="0" smtClean="0">
                <a:solidFill>
                  <a:schemeClr val="accent1"/>
                </a:solidFill>
              </a:rPr>
              <a:t>synchronous, </a:t>
            </a:r>
            <a:r>
              <a:rPr lang="en-US" sz="2400" dirty="0" smtClean="0"/>
              <a:t>i.e. there is a clock that controls signal sampling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2400" dirty="0" smtClean="0"/>
              <a:t>Amplitude and duration of signal must be significant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914399" y="4588085"/>
            <a:ext cx="712413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968991" y="3141419"/>
            <a:ext cx="7055892" cy="1284281"/>
          </a:xfrm>
          <a:custGeom>
            <a:avLst/>
            <a:gdLst>
              <a:gd name="connsiteX0" fmla="*/ 0 w 7788185"/>
              <a:gd name="connsiteY0" fmla="*/ 1160060 h 1420626"/>
              <a:gd name="connsiteX1" fmla="*/ 1132764 w 7788185"/>
              <a:gd name="connsiteY1" fmla="*/ 354842 h 1420626"/>
              <a:gd name="connsiteX2" fmla="*/ 1746913 w 7788185"/>
              <a:gd name="connsiteY2" fmla="*/ 1419367 h 1420626"/>
              <a:gd name="connsiteX3" fmla="*/ 2224585 w 7788185"/>
              <a:gd name="connsiteY3" fmla="*/ 586854 h 1420626"/>
              <a:gd name="connsiteX4" fmla="*/ 2811439 w 7788185"/>
              <a:gd name="connsiteY4" fmla="*/ 1378424 h 1420626"/>
              <a:gd name="connsiteX5" fmla="*/ 3835021 w 7788185"/>
              <a:gd name="connsiteY5" fmla="*/ 0 h 1420626"/>
              <a:gd name="connsiteX6" fmla="*/ 4749421 w 7788185"/>
              <a:gd name="connsiteY6" fmla="*/ 1378424 h 1420626"/>
              <a:gd name="connsiteX7" fmla="*/ 5622878 w 7788185"/>
              <a:gd name="connsiteY7" fmla="*/ 504967 h 1420626"/>
              <a:gd name="connsiteX8" fmla="*/ 6400800 w 7788185"/>
              <a:gd name="connsiteY8" fmla="*/ 1337481 h 1420626"/>
              <a:gd name="connsiteX9" fmla="*/ 7192370 w 7788185"/>
              <a:gd name="connsiteY9" fmla="*/ 163773 h 1420626"/>
              <a:gd name="connsiteX10" fmla="*/ 7779224 w 7788185"/>
              <a:gd name="connsiteY10" fmla="*/ 887105 h 1420626"/>
              <a:gd name="connsiteX11" fmla="*/ 7492621 w 7788185"/>
              <a:gd name="connsiteY11" fmla="*/ 955344 h 1420626"/>
              <a:gd name="connsiteX0" fmla="*/ 0 w 7779224"/>
              <a:gd name="connsiteY0" fmla="*/ 1160060 h 1420626"/>
              <a:gd name="connsiteX1" fmla="*/ 1132764 w 7779224"/>
              <a:gd name="connsiteY1" fmla="*/ 354842 h 1420626"/>
              <a:gd name="connsiteX2" fmla="*/ 1746913 w 7779224"/>
              <a:gd name="connsiteY2" fmla="*/ 1419367 h 1420626"/>
              <a:gd name="connsiteX3" fmla="*/ 2224585 w 7779224"/>
              <a:gd name="connsiteY3" fmla="*/ 586854 h 1420626"/>
              <a:gd name="connsiteX4" fmla="*/ 2811439 w 7779224"/>
              <a:gd name="connsiteY4" fmla="*/ 1378424 h 1420626"/>
              <a:gd name="connsiteX5" fmla="*/ 3835021 w 7779224"/>
              <a:gd name="connsiteY5" fmla="*/ 0 h 1420626"/>
              <a:gd name="connsiteX6" fmla="*/ 4749421 w 7779224"/>
              <a:gd name="connsiteY6" fmla="*/ 1378424 h 1420626"/>
              <a:gd name="connsiteX7" fmla="*/ 5622878 w 7779224"/>
              <a:gd name="connsiteY7" fmla="*/ 504967 h 1420626"/>
              <a:gd name="connsiteX8" fmla="*/ 6400800 w 7779224"/>
              <a:gd name="connsiteY8" fmla="*/ 1337481 h 1420626"/>
              <a:gd name="connsiteX9" fmla="*/ 7192370 w 7779224"/>
              <a:gd name="connsiteY9" fmla="*/ 163773 h 1420626"/>
              <a:gd name="connsiteX10" fmla="*/ 7779224 w 7779224"/>
              <a:gd name="connsiteY10" fmla="*/ 887105 h 1420626"/>
              <a:gd name="connsiteX0" fmla="*/ 0 w 7192370"/>
              <a:gd name="connsiteY0" fmla="*/ 1160060 h 1420626"/>
              <a:gd name="connsiteX1" fmla="*/ 1132764 w 7192370"/>
              <a:gd name="connsiteY1" fmla="*/ 354842 h 1420626"/>
              <a:gd name="connsiteX2" fmla="*/ 1746913 w 7192370"/>
              <a:gd name="connsiteY2" fmla="*/ 1419367 h 1420626"/>
              <a:gd name="connsiteX3" fmla="*/ 2224585 w 7192370"/>
              <a:gd name="connsiteY3" fmla="*/ 586854 h 1420626"/>
              <a:gd name="connsiteX4" fmla="*/ 2811439 w 7192370"/>
              <a:gd name="connsiteY4" fmla="*/ 1378424 h 1420626"/>
              <a:gd name="connsiteX5" fmla="*/ 3835021 w 7192370"/>
              <a:gd name="connsiteY5" fmla="*/ 0 h 1420626"/>
              <a:gd name="connsiteX6" fmla="*/ 4749421 w 7192370"/>
              <a:gd name="connsiteY6" fmla="*/ 1378424 h 1420626"/>
              <a:gd name="connsiteX7" fmla="*/ 5622878 w 7192370"/>
              <a:gd name="connsiteY7" fmla="*/ 504967 h 1420626"/>
              <a:gd name="connsiteX8" fmla="*/ 6400800 w 7192370"/>
              <a:gd name="connsiteY8" fmla="*/ 1337481 h 1420626"/>
              <a:gd name="connsiteX9" fmla="*/ 7192370 w 7192370"/>
              <a:gd name="connsiteY9" fmla="*/ 163773 h 1420626"/>
              <a:gd name="connsiteX0" fmla="*/ 0 w 7192370"/>
              <a:gd name="connsiteY0" fmla="*/ 1160060 h 1420773"/>
              <a:gd name="connsiteX1" fmla="*/ 600501 w 7192370"/>
              <a:gd name="connsiteY1" fmla="*/ 341194 h 1420773"/>
              <a:gd name="connsiteX2" fmla="*/ 1746913 w 7192370"/>
              <a:gd name="connsiteY2" fmla="*/ 1419367 h 1420773"/>
              <a:gd name="connsiteX3" fmla="*/ 2224585 w 7192370"/>
              <a:gd name="connsiteY3" fmla="*/ 586854 h 1420773"/>
              <a:gd name="connsiteX4" fmla="*/ 2811439 w 7192370"/>
              <a:gd name="connsiteY4" fmla="*/ 1378424 h 1420773"/>
              <a:gd name="connsiteX5" fmla="*/ 3835021 w 7192370"/>
              <a:gd name="connsiteY5" fmla="*/ 0 h 1420773"/>
              <a:gd name="connsiteX6" fmla="*/ 4749421 w 7192370"/>
              <a:gd name="connsiteY6" fmla="*/ 1378424 h 1420773"/>
              <a:gd name="connsiteX7" fmla="*/ 5622878 w 7192370"/>
              <a:gd name="connsiteY7" fmla="*/ 504967 h 1420773"/>
              <a:gd name="connsiteX8" fmla="*/ 6400800 w 7192370"/>
              <a:gd name="connsiteY8" fmla="*/ 1337481 h 1420773"/>
              <a:gd name="connsiteX9" fmla="*/ 7192370 w 7192370"/>
              <a:gd name="connsiteY9" fmla="*/ 163773 h 1420773"/>
              <a:gd name="connsiteX0" fmla="*/ 0 w 7192370"/>
              <a:gd name="connsiteY0" fmla="*/ 1160060 h 1434403"/>
              <a:gd name="connsiteX1" fmla="*/ 600501 w 7192370"/>
              <a:gd name="connsiteY1" fmla="*/ 341194 h 1434403"/>
              <a:gd name="connsiteX2" fmla="*/ 1351128 w 7192370"/>
              <a:gd name="connsiteY2" fmla="*/ 1433015 h 1434403"/>
              <a:gd name="connsiteX3" fmla="*/ 2224585 w 7192370"/>
              <a:gd name="connsiteY3" fmla="*/ 586854 h 1434403"/>
              <a:gd name="connsiteX4" fmla="*/ 2811439 w 7192370"/>
              <a:gd name="connsiteY4" fmla="*/ 1378424 h 1434403"/>
              <a:gd name="connsiteX5" fmla="*/ 3835021 w 7192370"/>
              <a:gd name="connsiteY5" fmla="*/ 0 h 1434403"/>
              <a:gd name="connsiteX6" fmla="*/ 4749421 w 7192370"/>
              <a:gd name="connsiteY6" fmla="*/ 1378424 h 1434403"/>
              <a:gd name="connsiteX7" fmla="*/ 5622878 w 7192370"/>
              <a:gd name="connsiteY7" fmla="*/ 504967 h 1434403"/>
              <a:gd name="connsiteX8" fmla="*/ 6400800 w 7192370"/>
              <a:gd name="connsiteY8" fmla="*/ 1337481 h 1434403"/>
              <a:gd name="connsiteX9" fmla="*/ 7192370 w 7192370"/>
              <a:gd name="connsiteY9" fmla="*/ 163773 h 1434403"/>
              <a:gd name="connsiteX0" fmla="*/ 0 w 7192370"/>
              <a:gd name="connsiteY0" fmla="*/ 1009935 h 1284278"/>
              <a:gd name="connsiteX1" fmla="*/ 600501 w 7192370"/>
              <a:gd name="connsiteY1" fmla="*/ 191069 h 1284278"/>
              <a:gd name="connsiteX2" fmla="*/ 1351128 w 7192370"/>
              <a:gd name="connsiteY2" fmla="*/ 1282890 h 1284278"/>
              <a:gd name="connsiteX3" fmla="*/ 2224585 w 7192370"/>
              <a:gd name="connsiteY3" fmla="*/ 436729 h 1284278"/>
              <a:gd name="connsiteX4" fmla="*/ 2811439 w 7192370"/>
              <a:gd name="connsiteY4" fmla="*/ 1228299 h 1284278"/>
              <a:gd name="connsiteX5" fmla="*/ 4230806 w 7192370"/>
              <a:gd name="connsiteY5" fmla="*/ 0 h 1284278"/>
              <a:gd name="connsiteX6" fmla="*/ 4749421 w 7192370"/>
              <a:gd name="connsiteY6" fmla="*/ 1228299 h 1284278"/>
              <a:gd name="connsiteX7" fmla="*/ 5622878 w 7192370"/>
              <a:gd name="connsiteY7" fmla="*/ 354842 h 1284278"/>
              <a:gd name="connsiteX8" fmla="*/ 6400800 w 7192370"/>
              <a:gd name="connsiteY8" fmla="*/ 1187356 h 1284278"/>
              <a:gd name="connsiteX9" fmla="*/ 7192370 w 7192370"/>
              <a:gd name="connsiteY9" fmla="*/ 13648 h 1284278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22878 w 7192370"/>
              <a:gd name="connsiteY7" fmla="*/ 354845 h 1284281"/>
              <a:gd name="connsiteX8" fmla="*/ 6400800 w 7192370"/>
              <a:gd name="connsiteY8" fmla="*/ 1187359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63821 w 7192370"/>
              <a:gd name="connsiteY7" fmla="*/ 368493 h 1284281"/>
              <a:gd name="connsiteX8" fmla="*/ 6400800 w 7192370"/>
              <a:gd name="connsiteY8" fmla="*/ 1187359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63821 w 7192370"/>
              <a:gd name="connsiteY7" fmla="*/ 368493 h 1284281"/>
              <a:gd name="connsiteX8" fmla="*/ 6400800 w 7192370"/>
              <a:gd name="connsiteY8" fmla="*/ 1187359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63821 w 7192370"/>
              <a:gd name="connsiteY7" fmla="*/ 368493 h 1284281"/>
              <a:gd name="connsiteX8" fmla="*/ 6264322 w 7192370"/>
              <a:gd name="connsiteY8" fmla="*/ 1201007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694829 w 7192370"/>
              <a:gd name="connsiteY6" fmla="*/ 1241950 h 1284281"/>
              <a:gd name="connsiteX7" fmla="*/ 5663821 w 7192370"/>
              <a:gd name="connsiteY7" fmla="*/ 368493 h 1284281"/>
              <a:gd name="connsiteX8" fmla="*/ 6264322 w 7192370"/>
              <a:gd name="connsiteY8" fmla="*/ 1201007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694829 w 7192370"/>
              <a:gd name="connsiteY6" fmla="*/ 1241950 h 1284281"/>
              <a:gd name="connsiteX7" fmla="*/ 5663821 w 7192370"/>
              <a:gd name="connsiteY7" fmla="*/ 368493 h 1284281"/>
              <a:gd name="connsiteX8" fmla="*/ 6264322 w 7192370"/>
              <a:gd name="connsiteY8" fmla="*/ 1201007 h 1284281"/>
              <a:gd name="connsiteX9" fmla="*/ 7192370 w 7192370"/>
              <a:gd name="connsiteY9" fmla="*/ 13651 h 1284281"/>
              <a:gd name="connsiteX0" fmla="*/ 0 w 7055892"/>
              <a:gd name="connsiteY0" fmla="*/ 1009938 h 1284281"/>
              <a:gd name="connsiteX1" fmla="*/ 600501 w 7055892"/>
              <a:gd name="connsiteY1" fmla="*/ 191072 h 1284281"/>
              <a:gd name="connsiteX2" fmla="*/ 1351128 w 7055892"/>
              <a:gd name="connsiteY2" fmla="*/ 1282893 h 1284281"/>
              <a:gd name="connsiteX3" fmla="*/ 2224585 w 7055892"/>
              <a:gd name="connsiteY3" fmla="*/ 436732 h 1284281"/>
              <a:gd name="connsiteX4" fmla="*/ 2811439 w 7055892"/>
              <a:gd name="connsiteY4" fmla="*/ 1228302 h 1284281"/>
              <a:gd name="connsiteX5" fmla="*/ 4230806 w 7055892"/>
              <a:gd name="connsiteY5" fmla="*/ 3 h 1284281"/>
              <a:gd name="connsiteX6" fmla="*/ 4694829 w 7055892"/>
              <a:gd name="connsiteY6" fmla="*/ 1241950 h 1284281"/>
              <a:gd name="connsiteX7" fmla="*/ 5663821 w 7055892"/>
              <a:gd name="connsiteY7" fmla="*/ 368493 h 1284281"/>
              <a:gd name="connsiteX8" fmla="*/ 6264322 w 7055892"/>
              <a:gd name="connsiteY8" fmla="*/ 1201007 h 1284281"/>
              <a:gd name="connsiteX9" fmla="*/ 7055892 w 7055892"/>
              <a:gd name="connsiteY9" fmla="*/ 54594 h 128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55892" h="1284281">
                <a:moveTo>
                  <a:pt x="0" y="1009938"/>
                </a:moveTo>
                <a:cubicBezTo>
                  <a:pt x="420806" y="585720"/>
                  <a:pt x="375313" y="145580"/>
                  <a:pt x="600501" y="191072"/>
                </a:cubicBezTo>
                <a:cubicBezTo>
                  <a:pt x="825689" y="236565"/>
                  <a:pt x="1080447" y="1241950"/>
                  <a:pt x="1351128" y="1282893"/>
                </a:cubicBezTo>
                <a:cubicBezTo>
                  <a:pt x="1621809" y="1323836"/>
                  <a:pt x="1981200" y="445830"/>
                  <a:pt x="2224585" y="436732"/>
                </a:cubicBezTo>
                <a:cubicBezTo>
                  <a:pt x="2467970" y="427634"/>
                  <a:pt x="2477069" y="1301090"/>
                  <a:pt x="2811439" y="1228302"/>
                </a:cubicBezTo>
                <a:cubicBezTo>
                  <a:pt x="3145809" y="1155514"/>
                  <a:pt x="3916908" y="-2272"/>
                  <a:pt x="4230806" y="3"/>
                </a:cubicBezTo>
                <a:cubicBezTo>
                  <a:pt x="4544704" y="2278"/>
                  <a:pt x="4087503" y="1248774"/>
                  <a:pt x="4694829" y="1241950"/>
                </a:cubicBezTo>
                <a:cubicBezTo>
                  <a:pt x="5302155" y="1235126"/>
                  <a:pt x="5402239" y="375317"/>
                  <a:pt x="5663821" y="368493"/>
                </a:cubicBezTo>
                <a:cubicBezTo>
                  <a:pt x="5925403" y="361669"/>
                  <a:pt x="6032310" y="1253323"/>
                  <a:pt x="6264322" y="1201007"/>
                </a:cubicBezTo>
                <a:cubicBezTo>
                  <a:pt x="6496334" y="1148691"/>
                  <a:pt x="6826155" y="129657"/>
                  <a:pt x="7055892" y="54594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33068" y="4626723"/>
            <a:ext cx="838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Time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766122" y="4888333"/>
            <a:ext cx="444199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914399" y="3163356"/>
            <a:ext cx="0" cy="1392071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339225" y="3201994"/>
            <a:ext cx="0" cy="1392071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764051" y="3201994"/>
            <a:ext cx="0" cy="1392071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8038530" y="3201993"/>
            <a:ext cx="0" cy="1392071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613703" y="3163356"/>
            <a:ext cx="0" cy="1392071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188877" y="3201992"/>
            <a:ext cx="0" cy="1392071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1339946" y="6310254"/>
            <a:ext cx="4507493" cy="192012"/>
          </a:xfrm>
          <a:custGeom>
            <a:avLst/>
            <a:gdLst>
              <a:gd name="connsiteX0" fmla="*/ 0 w 7788185"/>
              <a:gd name="connsiteY0" fmla="*/ 1160060 h 1420626"/>
              <a:gd name="connsiteX1" fmla="*/ 1132764 w 7788185"/>
              <a:gd name="connsiteY1" fmla="*/ 354842 h 1420626"/>
              <a:gd name="connsiteX2" fmla="*/ 1746913 w 7788185"/>
              <a:gd name="connsiteY2" fmla="*/ 1419367 h 1420626"/>
              <a:gd name="connsiteX3" fmla="*/ 2224585 w 7788185"/>
              <a:gd name="connsiteY3" fmla="*/ 586854 h 1420626"/>
              <a:gd name="connsiteX4" fmla="*/ 2811439 w 7788185"/>
              <a:gd name="connsiteY4" fmla="*/ 1378424 h 1420626"/>
              <a:gd name="connsiteX5" fmla="*/ 3835021 w 7788185"/>
              <a:gd name="connsiteY5" fmla="*/ 0 h 1420626"/>
              <a:gd name="connsiteX6" fmla="*/ 4749421 w 7788185"/>
              <a:gd name="connsiteY6" fmla="*/ 1378424 h 1420626"/>
              <a:gd name="connsiteX7" fmla="*/ 5622878 w 7788185"/>
              <a:gd name="connsiteY7" fmla="*/ 504967 h 1420626"/>
              <a:gd name="connsiteX8" fmla="*/ 6400800 w 7788185"/>
              <a:gd name="connsiteY8" fmla="*/ 1337481 h 1420626"/>
              <a:gd name="connsiteX9" fmla="*/ 7192370 w 7788185"/>
              <a:gd name="connsiteY9" fmla="*/ 163773 h 1420626"/>
              <a:gd name="connsiteX10" fmla="*/ 7779224 w 7788185"/>
              <a:gd name="connsiteY10" fmla="*/ 887105 h 1420626"/>
              <a:gd name="connsiteX11" fmla="*/ 7492621 w 7788185"/>
              <a:gd name="connsiteY11" fmla="*/ 955344 h 1420626"/>
              <a:gd name="connsiteX0" fmla="*/ 0 w 7779224"/>
              <a:gd name="connsiteY0" fmla="*/ 1160060 h 1420626"/>
              <a:gd name="connsiteX1" fmla="*/ 1132764 w 7779224"/>
              <a:gd name="connsiteY1" fmla="*/ 354842 h 1420626"/>
              <a:gd name="connsiteX2" fmla="*/ 1746913 w 7779224"/>
              <a:gd name="connsiteY2" fmla="*/ 1419367 h 1420626"/>
              <a:gd name="connsiteX3" fmla="*/ 2224585 w 7779224"/>
              <a:gd name="connsiteY3" fmla="*/ 586854 h 1420626"/>
              <a:gd name="connsiteX4" fmla="*/ 2811439 w 7779224"/>
              <a:gd name="connsiteY4" fmla="*/ 1378424 h 1420626"/>
              <a:gd name="connsiteX5" fmla="*/ 3835021 w 7779224"/>
              <a:gd name="connsiteY5" fmla="*/ 0 h 1420626"/>
              <a:gd name="connsiteX6" fmla="*/ 4749421 w 7779224"/>
              <a:gd name="connsiteY6" fmla="*/ 1378424 h 1420626"/>
              <a:gd name="connsiteX7" fmla="*/ 5622878 w 7779224"/>
              <a:gd name="connsiteY7" fmla="*/ 504967 h 1420626"/>
              <a:gd name="connsiteX8" fmla="*/ 6400800 w 7779224"/>
              <a:gd name="connsiteY8" fmla="*/ 1337481 h 1420626"/>
              <a:gd name="connsiteX9" fmla="*/ 7192370 w 7779224"/>
              <a:gd name="connsiteY9" fmla="*/ 163773 h 1420626"/>
              <a:gd name="connsiteX10" fmla="*/ 7779224 w 7779224"/>
              <a:gd name="connsiteY10" fmla="*/ 887105 h 1420626"/>
              <a:gd name="connsiteX0" fmla="*/ 0 w 7192370"/>
              <a:gd name="connsiteY0" fmla="*/ 1160060 h 1420626"/>
              <a:gd name="connsiteX1" fmla="*/ 1132764 w 7192370"/>
              <a:gd name="connsiteY1" fmla="*/ 354842 h 1420626"/>
              <a:gd name="connsiteX2" fmla="*/ 1746913 w 7192370"/>
              <a:gd name="connsiteY2" fmla="*/ 1419367 h 1420626"/>
              <a:gd name="connsiteX3" fmla="*/ 2224585 w 7192370"/>
              <a:gd name="connsiteY3" fmla="*/ 586854 h 1420626"/>
              <a:gd name="connsiteX4" fmla="*/ 2811439 w 7192370"/>
              <a:gd name="connsiteY4" fmla="*/ 1378424 h 1420626"/>
              <a:gd name="connsiteX5" fmla="*/ 3835021 w 7192370"/>
              <a:gd name="connsiteY5" fmla="*/ 0 h 1420626"/>
              <a:gd name="connsiteX6" fmla="*/ 4749421 w 7192370"/>
              <a:gd name="connsiteY6" fmla="*/ 1378424 h 1420626"/>
              <a:gd name="connsiteX7" fmla="*/ 5622878 w 7192370"/>
              <a:gd name="connsiteY7" fmla="*/ 504967 h 1420626"/>
              <a:gd name="connsiteX8" fmla="*/ 6400800 w 7192370"/>
              <a:gd name="connsiteY8" fmla="*/ 1337481 h 1420626"/>
              <a:gd name="connsiteX9" fmla="*/ 7192370 w 7192370"/>
              <a:gd name="connsiteY9" fmla="*/ 163773 h 1420626"/>
              <a:gd name="connsiteX0" fmla="*/ 0 w 7192370"/>
              <a:gd name="connsiteY0" fmla="*/ 1160060 h 1420773"/>
              <a:gd name="connsiteX1" fmla="*/ 600501 w 7192370"/>
              <a:gd name="connsiteY1" fmla="*/ 341194 h 1420773"/>
              <a:gd name="connsiteX2" fmla="*/ 1746913 w 7192370"/>
              <a:gd name="connsiteY2" fmla="*/ 1419367 h 1420773"/>
              <a:gd name="connsiteX3" fmla="*/ 2224585 w 7192370"/>
              <a:gd name="connsiteY3" fmla="*/ 586854 h 1420773"/>
              <a:gd name="connsiteX4" fmla="*/ 2811439 w 7192370"/>
              <a:gd name="connsiteY4" fmla="*/ 1378424 h 1420773"/>
              <a:gd name="connsiteX5" fmla="*/ 3835021 w 7192370"/>
              <a:gd name="connsiteY5" fmla="*/ 0 h 1420773"/>
              <a:gd name="connsiteX6" fmla="*/ 4749421 w 7192370"/>
              <a:gd name="connsiteY6" fmla="*/ 1378424 h 1420773"/>
              <a:gd name="connsiteX7" fmla="*/ 5622878 w 7192370"/>
              <a:gd name="connsiteY7" fmla="*/ 504967 h 1420773"/>
              <a:gd name="connsiteX8" fmla="*/ 6400800 w 7192370"/>
              <a:gd name="connsiteY8" fmla="*/ 1337481 h 1420773"/>
              <a:gd name="connsiteX9" fmla="*/ 7192370 w 7192370"/>
              <a:gd name="connsiteY9" fmla="*/ 163773 h 1420773"/>
              <a:gd name="connsiteX0" fmla="*/ 0 w 7192370"/>
              <a:gd name="connsiteY0" fmla="*/ 1160060 h 1434403"/>
              <a:gd name="connsiteX1" fmla="*/ 600501 w 7192370"/>
              <a:gd name="connsiteY1" fmla="*/ 341194 h 1434403"/>
              <a:gd name="connsiteX2" fmla="*/ 1351128 w 7192370"/>
              <a:gd name="connsiteY2" fmla="*/ 1433015 h 1434403"/>
              <a:gd name="connsiteX3" fmla="*/ 2224585 w 7192370"/>
              <a:gd name="connsiteY3" fmla="*/ 586854 h 1434403"/>
              <a:gd name="connsiteX4" fmla="*/ 2811439 w 7192370"/>
              <a:gd name="connsiteY4" fmla="*/ 1378424 h 1434403"/>
              <a:gd name="connsiteX5" fmla="*/ 3835021 w 7192370"/>
              <a:gd name="connsiteY5" fmla="*/ 0 h 1434403"/>
              <a:gd name="connsiteX6" fmla="*/ 4749421 w 7192370"/>
              <a:gd name="connsiteY6" fmla="*/ 1378424 h 1434403"/>
              <a:gd name="connsiteX7" fmla="*/ 5622878 w 7192370"/>
              <a:gd name="connsiteY7" fmla="*/ 504967 h 1434403"/>
              <a:gd name="connsiteX8" fmla="*/ 6400800 w 7192370"/>
              <a:gd name="connsiteY8" fmla="*/ 1337481 h 1434403"/>
              <a:gd name="connsiteX9" fmla="*/ 7192370 w 7192370"/>
              <a:gd name="connsiteY9" fmla="*/ 163773 h 1434403"/>
              <a:gd name="connsiteX0" fmla="*/ 0 w 7192370"/>
              <a:gd name="connsiteY0" fmla="*/ 1009935 h 1284278"/>
              <a:gd name="connsiteX1" fmla="*/ 600501 w 7192370"/>
              <a:gd name="connsiteY1" fmla="*/ 191069 h 1284278"/>
              <a:gd name="connsiteX2" fmla="*/ 1351128 w 7192370"/>
              <a:gd name="connsiteY2" fmla="*/ 1282890 h 1284278"/>
              <a:gd name="connsiteX3" fmla="*/ 2224585 w 7192370"/>
              <a:gd name="connsiteY3" fmla="*/ 436729 h 1284278"/>
              <a:gd name="connsiteX4" fmla="*/ 2811439 w 7192370"/>
              <a:gd name="connsiteY4" fmla="*/ 1228299 h 1284278"/>
              <a:gd name="connsiteX5" fmla="*/ 4230806 w 7192370"/>
              <a:gd name="connsiteY5" fmla="*/ 0 h 1284278"/>
              <a:gd name="connsiteX6" fmla="*/ 4749421 w 7192370"/>
              <a:gd name="connsiteY6" fmla="*/ 1228299 h 1284278"/>
              <a:gd name="connsiteX7" fmla="*/ 5622878 w 7192370"/>
              <a:gd name="connsiteY7" fmla="*/ 354842 h 1284278"/>
              <a:gd name="connsiteX8" fmla="*/ 6400800 w 7192370"/>
              <a:gd name="connsiteY8" fmla="*/ 1187356 h 1284278"/>
              <a:gd name="connsiteX9" fmla="*/ 7192370 w 7192370"/>
              <a:gd name="connsiteY9" fmla="*/ 13648 h 1284278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22878 w 7192370"/>
              <a:gd name="connsiteY7" fmla="*/ 354845 h 1284281"/>
              <a:gd name="connsiteX8" fmla="*/ 6400800 w 7192370"/>
              <a:gd name="connsiteY8" fmla="*/ 1187359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63821 w 7192370"/>
              <a:gd name="connsiteY7" fmla="*/ 368493 h 1284281"/>
              <a:gd name="connsiteX8" fmla="*/ 6400800 w 7192370"/>
              <a:gd name="connsiteY8" fmla="*/ 1187359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63821 w 7192370"/>
              <a:gd name="connsiteY7" fmla="*/ 368493 h 1284281"/>
              <a:gd name="connsiteX8" fmla="*/ 6400800 w 7192370"/>
              <a:gd name="connsiteY8" fmla="*/ 1187359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63821 w 7192370"/>
              <a:gd name="connsiteY7" fmla="*/ 368493 h 1284281"/>
              <a:gd name="connsiteX8" fmla="*/ 6264322 w 7192370"/>
              <a:gd name="connsiteY8" fmla="*/ 1201007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694829 w 7192370"/>
              <a:gd name="connsiteY6" fmla="*/ 1241950 h 1284281"/>
              <a:gd name="connsiteX7" fmla="*/ 5663821 w 7192370"/>
              <a:gd name="connsiteY7" fmla="*/ 368493 h 1284281"/>
              <a:gd name="connsiteX8" fmla="*/ 6264322 w 7192370"/>
              <a:gd name="connsiteY8" fmla="*/ 1201007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694829 w 7192370"/>
              <a:gd name="connsiteY6" fmla="*/ 1241950 h 1284281"/>
              <a:gd name="connsiteX7" fmla="*/ 5663821 w 7192370"/>
              <a:gd name="connsiteY7" fmla="*/ 368493 h 1284281"/>
              <a:gd name="connsiteX8" fmla="*/ 6264322 w 7192370"/>
              <a:gd name="connsiteY8" fmla="*/ 1201007 h 1284281"/>
              <a:gd name="connsiteX9" fmla="*/ 7192370 w 7192370"/>
              <a:gd name="connsiteY9" fmla="*/ 13651 h 1284281"/>
              <a:gd name="connsiteX0" fmla="*/ 0 w 7055892"/>
              <a:gd name="connsiteY0" fmla="*/ 1009938 h 1284281"/>
              <a:gd name="connsiteX1" fmla="*/ 600501 w 7055892"/>
              <a:gd name="connsiteY1" fmla="*/ 191072 h 1284281"/>
              <a:gd name="connsiteX2" fmla="*/ 1351128 w 7055892"/>
              <a:gd name="connsiteY2" fmla="*/ 1282893 h 1284281"/>
              <a:gd name="connsiteX3" fmla="*/ 2224585 w 7055892"/>
              <a:gd name="connsiteY3" fmla="*/ 436732 h 1284281"/>
              <a:gd name="connsiteX4" fmla="*/ 2811439 w 7055892"/>
              <a:gd name="connsiteY4" fmla="*/ 1228302 h 1284281"/>
              <a:gd name="connsiteX5" fmla="*/ 4230806 w 7055892"/>
              <a:gd name="connsiteY5" fmla="*/ 3 h 1284281"/>
              <a:gd name="connsiteX6" fmla="*/ 4694829 w 7055892"/>
              <a:gd name="connsiteY6" fmla="*/ 1241950 h 1284281"/>
              <a:gd name="connsiteX7" fmla="*/ 5663821 w 7055892"/>
              <a:gd name="connsiteY7" fmla="*/ 368493 h 1284281"/>
              <a:gd name="connsiteX8" fmla="*/ 6264322 w 7055892"/>
              <a:gd name="connsiteY8" fmla="*/ 1201007 h 1284281"/>
              <a:gd name="connsiteX9" fmla="*/ 7055892 w 7055892"/>
              <a:gd name="connsiteY9" fmla="*/ 54594 h 128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55892" h="1284281">
                <a:moveTo>
                  <a:pt x="0" y="1009938"/>
                </a:moveTo>
                <a:cubicBezTo>
                  <a:pt x="420806" y="585720"/>
                  <a:pt x="375313" y="145580"/>
                  <a:pt x="600501" y="191072"/>
                </a:cubicBezTo>
                <a:cubicBezTo>
                  <a:pt x="825689" y="236565"/>
                  <a:pt x="1080447" y="1241950"/>
                  <a:pt x="1351128" y="1282893"/>
                </a:cubicBezTo>
                <a:cubicBezTo>
                  <a:pt x="1621809" y="1323836"/>
                  <a:pt x="1981200" y="445830"/>
                  <a:pt x="2224585" y="436732"/>
                </a:cubicBezTo>
                <a:cubicBezTo>
                  <a:pt x="2467970" y="427634"/>
                  <a:pt x="2477069" y="1301090"/>
                  <a:pt x="2811439" y="1228302"/>
                </a:cubicBezTo>
                <a:cubicBezTo>
                  <a:pt x="3145809" y="1155514"/>
                  <a:pt x="3916908" y="-2272"/>
                  <a:pt x="4230806" y="3"/>
                </a:cubicBezTo>
                <a:cubicBezTo>
                  <a:pt x="4544704" y="2278"/>
                  <a:pt x="4087503" y="1248774"/>
                  <a:pt x="4694829" y="1241950"/>
                </a:cubicBezTo>
                <a:cubicBezTo>
                  <a:pt x="5302155" y="1235126"/>
                  <a:pt x="5402239" y="375317"/>
                  <a:pt x="5663821" y="368493"/>
                </a:cubicBezTo>
                <a:cubicBezTo>
                  <a:pt x="5925403" y="361669"/>
                  <a:pt x="6032310" y="1253323"/>
                  <a:pt x="6264322" y="1201007"/>
                </a:cubicBezTo>
                <a:cubicBezTo>
                  <a:pt x="6496334" y="1148691"/>
                  <a:pt x="6826155" y="129657"/>
                  <a:pt x="7055892" y="54594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1323206" y="6614661"/>
            <a:ext cx="452423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6291638" y="5611500"/>
            <a:ext cx="1212376" cy="918062"/>
          </a:xfrm>
          <a:custGeom>
            <a:avLst/>
            <a:gdLst>
              <a:gd name="connsiteX0" fmla="*/ 0 w 7788185"/>
              <a:gd name="connsiteY0" fmla="*/ 1160060 h 1420626"/>
              <a:gd name="connsiteX1" fmla="*/ 1132764 w 7788185"/>
              <a:gd name="connsiteY1" fmla="*/ 354842 h 1420626"/>
              <a:gd name="connsiteX2" fmla="*/ 1746913 w 7788185"/>
              <a:gd name="connsiteY2" fmla="*/ 1419367 h 1420626"/>
              <a:gd name="connsiteX3" fmla="*/ 2224585 w 7788185"/>
              <a:gd name="connsiteY3" fmla="*/ 586854 h 1420626"/>
              <a:gd name="connsiteX4" fmla="*/ 2811439 w 7788185"/>
              <a:gd name="connsiteY4" fmla="*/ 1378424 h 1420626"/>
              <a:gd name="connsiteX5" fmla="*/ 3835021 w 7788185"/>
              <a:gd name="connsiteY5" fmla="*/ 0 h 1420626"/>
              <a:gd name="connsiteX6" fmla="*/ 4749421 w 7788185"/>
              <a:gd name="connsiteY6" fmla="*/ 1378424 h 1420626"/>
              <a:gd name="connsiteX7" fmla="*/ 5622878 w 7788185"/>
              <a:gd name="connsiteY7" fmla="*/ 504967 h 1420626"/>
              <a:gd name="connsiteX8" fmla="*/ 6400800 w 7788185"/>
              <a:gd name="connsiteY8" fmla="*/ 1337481 h 1420626"/>
              <a:gd name="connsiteX9" fmla="*/ 7192370 w 7788185"/>
              <a:gd name="connsiteY9" fmla="*/ 163773 h 1420626"/>
              <a:gd name="connsiteX10" fmla="*/ 7779224 w 7788185"/>
              <a:gd name="connsiteY10" fmla="*/ 887105 h 1420626"/>
              <a:gd name="connsiteX11" fmla="*/ 7492621 w 7788185"/>
              <a:gd name="connsiteY11" fmla="*/ 955344 h 1420626"/>
              <a:gd name="connsiteX0" fmla="*/ 0 w 7779224"/>
              <a:gd name="connsiteY0" fmla="*/ 1160060 h 1420626"/>
              <a:gd name="connsiteX1" fmla="*/ 1132764 w 7779224"/>
              <a:gd name="connsiteY1" fmla="*/ 354842 h 1420626"/>
              <a:gd name="connsiteX2" fmla="*/ 1746913 w 7779224"/>
              <a:gd name="connsiteY2" fmla="*/ 1419367 h 1420626"/>
              <a:gd name="connsiteX3" fmla="*/ 2224585 w 7779224"/>
              <a:gd name="connsiteY3" fmla="*/ 586854 h 1420626"/>
              <a:gd name="connsiteX4" fmla="*/ 2811439 w 7779224"/>
              <a:gd name="connsiteY4" fmla="*/ 1378424 h 1420626"/>
              <a:gd name="connsiteX5" fmla="*/ 3835021 w 7779224"/>
              <a:gd name="connsiteY5" fmla="*/ 0 h 1420626"/>
              <a:gd name="connsiteX6" fmla="*/ 4749421 w 7779224"/>
              <a:gd name="connsiteY6" fmla="*/ 1378424 h 1420626"/>
              <a:gd name="connsiteX7" fmla="*/ 5622878 w 7779224"/>
              <a:gd name="connsiteY7" fmla="*/ 504967 h 1420626"/>
              <a:gd name="connsiteX8" fmla="*/ 6400800 w 7779224"/>
              <a:gd name="connsiteY8" fmla="*/ 1337481 h 1420626"/>
              <a:gd name="connsiteX9" fmla="*/ 7192370 w 7779224"/>
              <a:gd name="connsiteY9" fmla="*/ 163773 h 1420626"/>
              <a:gd name="connsiteX10" fmla="*/ 7779224 w 7779224"/>
              <a:gd name="connsiteY10" fmla="*/ 887105 h 1420626"/>
              <a:gd name="connsiteX0" fmla="*/ 0 w 7192370"/>
              <a:gd name="connsiteY0" fmla="*/ 1160060 h 1420626"/>
              <a:gd name="connsiteX1" fmla="*/ 1132764 w 7192370"/>
              <a:gd name="connsiteY1" fmla="*/ 354842 h 1420626"/>
              <a:gd name="connsiteX2" fmla="*/ 1746913 w 7192370"/>
              <a:gd name="connsiteY2" fmla="*/ 1419367 h 1420626"/>
              <a:gd name="connsiteX3" fmla="*/ 2224585 w 7192370"/>
              <a:gd name="connsiteY3" fmla="*/ 586854 h 1420626"/>
              <a:gd name="connsiteX4" fmla="*/ 2811439 w 7192370"/>
              <a:gd name="connsiteY4" fmla="*/ 1378424 h 1420626"/>
              <a:gd name="connsiteX5" fmla="*/ 3835021 w 7192370"/>
              <a:gd name="connsiteY5" fmla="*/ 0 h 1420626"/>
              <a:gd name="connsiteX6" fmla="*/ 4749421 w 7192370"/>
              <a:gd name="connsiteY6" fmla="*/ 1378424 h 1420626"/>
              <a:gd name="connsiteX7" fmla="*/ 5622878 w 7192370"/>
              <a:gd name="connsiteY7" fmla="*/ 504967 h 1420626"/>
              <a:gd name="connsiteX8" fmla="*/ 6400800 w 7192370"/>
              <a:gd name="connsiteY8" fmla="*/ 1337481 h 1420626"/>
              <a:gd name="connsiteX9" fmla="*/ 7192370 w 7192370"/>
              <a:gd name="connsiteY9" fmla="*/ 163773 h 1420626"/>
              <a:gd name="connsiteX0" fmla="*/ 0 w 7192370"/>
              <a:gd name="connsiteY0" fmla="*/ 1160060 h 1420773"/>
              <a:gd name="connsiteX1" fmla="*/ 600501 w 7192370"/>
              <a:gd name="connsiteY1" fmla="*/ 341194 h 1420773"/>
              <a:gd name="connsiteX2" fmla="*/ 1746913 w 7192370"/>
              <a:gd name="connsiteY2" fmla="*/ 1419367 h 1420773"/>
              <a:gd name="connsiteX3" fmla="*/ 2224585 w 7192370"/>
              <a:gd name="connsiteY3" fmla="*/ 586854 h 1420773"/>
              <a:gd name="connsiteX4" fmla="*/ 2811439 w 7192370"/>
              <a:gd name="connsiteY4" fmla="*/ 1378424 h 1420773"/>
              <a:gd name="connsiteX5" fmla="*/ 3835021 w 7192370"/>
              <a:gd name="connsiteY5" fmla="*/ 0 h 1420773"/>
              <a:gd name="connsiteX6" fmla="*/ 4749421 w 7192370"/>
              <a:gd name="connsiteY6" fmla="*/ 1378424 h 1420773"/>
              <a:gd name="connsiteX7" fmla="*/ 5622878 w 7192370"/>
              <a:gd name="connsiteY7" fmla="*/ 504967 h 1420773"/>
              <a:gd name="connsiteX8" fmla="*/ 6400800 w 7192370"/>
              <a:gd name="connsiteY8" fmla="*/ 1337481 h 1420773"/>
              <a:gd name="connsiteX9" fmla="*/ 7192370 w 7192370"/>
              <a:gd name="connsiteY9" fmla="*/ 163773 h 1420773"/>
              <a:gd name="connsiteX0" fmla="*/ 0 w 7192370"/>
              <a:gd name="connsiteY0" fmla="*/ 1160060 h 1434403"/>
              <a:gd name="connsiteX1" fmla="*/ 600501 w 7192370"/>
              <a:gd name="connsiteY1" fmla="*/ 341194 h 1434403"/>
              <a:gd name="connsiteX2" fmla="*/ 1351128 w 7192370"/>
              <a:gd name="connsiteY2" fmla="*/ 1433015 h 1434403"/>
              <a:gd name="connsiteX3" fmla="*/ 2224585 w 7192370"/>
              <a:gd name="connsiteY3" fmla="*/ 586854 h 1434403"/>
              <a:gd name="connsiteX4" fmla="*/ 2811439 w 7192370"/>
              <a:gd name="connsiteY4" fmla="*/ 1378424 h 1434403"/>
              <a:gd name="connsiteX5" fmla="*/ 3835021 w 7192370"/>
              <a:gd name="connsiteY5" fmla="*/ 0 h 1434403"/>
              <a:gd name="connsiteX6" fmla="*/ 4749421 w 7192370"/>
              <a:gd name="connsiteY6" fmla="*/ 1378424 h 1434403"/>
              <a:gd name="connsiteX7" fmla="*/ 5622878 w 7192370"/>
              <a:gd name="connsiteY7" fmla="*/ 504967 h 1434403"/>
              <a:gd name="connsiteX8" fmla="*/ 6400800 w 7192370"/>
              <a:gd name="connsiteY8" fmla="*/ 1337481 h 1434403"/>
              <a:gd name="connsiteX9" fmla="*/ 7192370 w 7192370"/>
              <a:gd name="connsiteY9" fmla="*/ 163773 h 1434403"/>
              <a:gd name="connsiteX0" fmla="*/ 0 w 7192370"/>
              <a:gd name="connsiteY0" fmla="*/ 1009935 h 1284278"/>
              <a:gd name="connsiteX1" fmla="*/ 600501 w 7192370"/>
              <a:gd name="connsiteY1" fmla="*/ 191069 h 1284278"/>
              <a:gd name="connsiteX2" fmla="*/ 1351128 w 7192370"/>
              <a:gd name="connsiteY2" fmla="*/ 1282890 h 1284278"/>
              <a:gd name="connsiteX3" fmla="*/ 2224585 w 7192370"/>
              <a:gd name="connsiteY3" fmla="*/ 436729 h 1284278"/>
              <a:gd name="connsiteX4" fmla="*/ 2811439 w 7192370"/>
              <a:gd name="connsiteY4" fmla="*/ 1228299 h 1284278"/>
              <a:gd name="connsiteX5" fmla="*/ 4230806 w 7192370"/>
              <a:gd name="connsiteY5" fmla="*/ 0 h 1284278"/>
              <a:gd name="connsiteX6" fmla="*/ 4749421 w 7192370"/>
              <a:gd name="connsiteY6" fmla="*/ 1228299 h 1284278"/>
              <a:gd name="connsiteX7" fmla="*/ 5622878 w 7192370"/>
              <a:gd name="connsiteY7" fmla="*/ 354842 h 1284278"/>
              <a:gd name="connsiteX8" fmla="*/ 6400800 w 7192370"/>
              <a:gd name="connsiteY8" fmla="*/ 1187356 h 1284278"/>
              <a:gd name="connsiteX9" fmla="*/ 7192370 w 7192370"/>
              <a:gd name="connsiteY9" fmla="*/ 13648 h 1284278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22878 w 7192370"/>
              <a:gd name="connsiteY7" fmla="*/ 354845 h 1284281"/>
              <a:gd name="connsiteX8" fmla="*/ 6400800 w 7192370"/>
              <a:gd name="connsiteY8" fmla="*/ 1187359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63821 w 7192370"/>
              <a:gd name="connsiteY7" fmla="*/ 368493 h 1284281"/>
              <a:gd name="connsiteX8" fmla="*/ 6400800 w 7192370"/>
              <a:gd name="connsiteY8" fmla="*/ 1187359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63821 w 7192370"/>
              <a:gd name="connsiteY7" fmla="*/ 368493 h 1284281"/>
              <a:gd name="connsiteX8" fmla="*/ 6400800 w 7192370"/>
              <a:gd name="connsiteY8" fmla="*/ 1187359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558352 w 7192370"/>
              <a:gd name="connsiteY6" fmla="*/ 1241950 h 1284281"/>
              <a:gd name="connsiteX7" fmla="*/ 5663821 w 7192370"/>
              <a:gd name="connsiteY7" fmla="*/ 368493 h 1284281"/>
              <a:gd name="connsiteX8" fmla="*/ 6264322 w 7192370"/>
              <a:gd name="connsiteY8" fmla="*/ 1201007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694829 w 7192370"/>
              <a:gd name="connsiteY6" fmla="*/ 1241950 h 1284281"/>
              <a:gd name="connsiteX7" fmla="*/ 5663821 w 7192370"/>
              <a:gd name="connsiteY7" fmla="*/ 368493 h 1284281"/>
              <a:gd name="connsiteX8" fmla="*/ 6264322 w 7192370"/>
              <a:gd name="connsiteY8" fmla="*/ 1201007 h 1284281"/>
              <a:gd name="connsiteX9" fmla="*/ 7192370 w 7192370"/>
              <a:gd name="connsiteY9" fmla="*/ 13651 h 1284281"/>
              <a:gd name="connsiteX0" fmla="*/ 0 w 7192370"/>
              <a:gd name="connsiteY0" fmla="*/ 1009938 h 1284281"/>
              <a:gd name="connsiteX1" fmla="*/ 600501 w 7192370"/>
              <a:gd name="connsiteY1" fmla="*/ 191072 h 1284281"/>
              <a:gd name="connsiteX2" fmla="*/ 1351128 w 7192370"/>
              <a:gd name="connsiteY2" fmla="*/ 1282893 h 1284281"/>
              <a:gd name="connsiteX3" fmla="*/ 2224585 w 7192370"/>
              <a:gd name="connsiteY3" fmla="*/ 436732 h 1284281"/>
              <a:gd name="connsiteX4" fmla="*/ 2811439 w 7192370"/>
              <a:gd name="connsiteY4" fmla="*/ 1228302 h 1284281"/>
              <a:gd name="connsiteX5" fmla="*/ 4230806 w 7192370"/>
              <a:gd name="connsiteY5" fmla="*/ 3 h 1284281"/>
              <a:gd name="connsiteX6" fmla="*/ 4694829 w 7192370"/>
              <a:gd name="connsiteY6" fmla="*/ 1241950 h 1284281"/>
              <a:gd name="connsiteX7" fmla="*/ 5663821 w 7192370"/>
              <a:gd name="connsiteY7" fmla="*/ 368493 h 1284281"/>
              <a:gd name="connsiteX8" fmla="*/ 6264322 w 7192370"/>
              <a:gd name="connsiteY8" fmla="*/ 1201007 h 1284281"/>
              <a:gd name="connsiteX9" fmla="*/ 7192370 w 7192370"/>
              <a:gd name="connsiteY9" fmla="*/ 13651 h 1284281"/>
              <a:gd name="connsiteX0" fmla="*/ 0 w 7055892"/>
              <a:gd name="connsiteY0" fmla="*/ 1009938 h 1284281"/>
              <a:gd name="connsiteX1" fmla="*/ 600501 w 7055892"/>
              <a:gd name="connsiteY1" fmla="*/ 191072 h 1284281"/>
              <a:gd name="connsiteX2" fmla="*/ 1351128 w 7055892"/>
              <a:gd name="connsiteY2" fmla="*/ 1282893 h 1284281"/>
              <a:gd name="connsiteX3" fmla="*/ 2224585 w 7055892"/>
              <a:gd name="connsiteY3" fmla="*/ 436732 h 1284281"/>
              <a:gd name="connsiteX4" fmla="*/ 2811439 w 7055892"/>
              <a:gd name="connsiteY4" fmla="*/ 1228302 h 1284281"/>
              <a:gd name="connsiteX5" fmla="*/ 4230806 w 7055892"/>
              <a:gd name="connsiteY5" fmla="*/ 3 h 1284281"/>
              <a:gd name="connsiteX6" fmla="*/ 4694829 w 7055892"/>
              <a:gd name="connsiteY6" fmla="*/ 1241950 h 1284281"/>
              <a:gd name="connsiteX7" fmla="*/ 5663821 w 7055892"/>
              <a:gd name="connsiteY7" fmla="*/ 368493 h 1284281"/>
              <a:gd name="connsiteX8" fmla="*/ 6264322 w 7055892"/>
              <a:gd name="connsiteY8" fmla="*/ 1201007 h 1284281"/>
              <a:gd name="connsiteX9" fmla="*/ 7055892 w 7055892"/>
              <a:gd name="connsiteY9" fmla="*/ 54594 h 128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55892" h="1284281">
                <a:moveTo>
                  <a:pt x="0" y="1009938"/>
                </a:moveTo>
                <a:cubicBezTo>
                  <a:pt x="420806" y="585720"/>
                  <a:pt x="375313" y="145580"/>
                  <a:pt x="600501" y="191072"/>
                </a:cubicBezTo>
                <a:cubicBezTo>
                  <a:pt x="825689" y="236565"/>
                  <a:pt x="1080447" y="1241950"/>
                  <a:pt x="1351128" y="1282893"/>
                </a:cubicBezTo>
                <a:cubicBezTo>
                  <a:pt x="1621809" y="1323836"/>
                  <a:pt x="1981200" y="445830"/>
                  <a:pt x="2224585" y="436732"/>
                </a:cubicBezTo>
                <a:cubicBezTo>
                  <a:pt x="2467970" y="427634"/>
                  <a:pt x="2477069" y="1301090"/>
                  <a:pt x="2811439" y="1228302"/>
                </a:cubicBezTo>
                <a:cubicBezTo>
                  <a:pt x="3145809" y="1155514"/>
                  <a:pt x="3916908" y="-2272"/>
                  <a:pt x="4230806" y="3"/>
                </a:cubicBezTo>
                <a:cubicBezTo>
                  <a:pt x="4544704" y="2278"/>
                  <a:pt x="4087503" y="1248774"/>
                  <a:pt x="4694829" y="1241950"/>
                </a:cubicBezTo>
                <a:cubicBezTo>
                  <a:pt x="5302155" y="1235126"/>
                  <a:pt x="5402239" y="375317"/>
                  <a:pt x="5663821" y="368493"/>
                </a:cubicBezTo>
                <a:cubicBezTo>
                  <a:pt x="5925403" y="361669"/>
                  <a:pt x="6032310" y="1253323"/>
                  <a:pt x="6264322" y="1201007"/>
                </a:cubicBezTo>
                <a:cubicBezTo>
                  <a:pt x="6496334" y="1148691"/>
                  <a:pt x="6826155" y="129657"/>
                  <a:pt x="7055892" y="54594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6291638" y="6613721"/>
            <a:ext cx="121237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 flipH="1">
            <a:off x="6610877" y="2541064"/>
            <a:ext cx="1414006" cy="523220"/>
            <a:chOff x="1219200" y="4876799"/>
            <a:chExt cx="5181605" cy="1384995"/>
          </a:xfrm>
        </p:grpSpPr>
        <p:sp>
          <p:nvSpPr>
            <p:cNvPr id="26" name="Rectangular Callout 25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48856"/>
                <a:gd name="adj2" fmla="val 11295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Sample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3537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21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Non-Return to Zero (NRZ)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614273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 smtClean="0">
                <a:sym typeface="Wingdings" pitchFamily="2" charset="2"/>
              </a:rPr>
              <a:t> high signal, 0  low signal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867928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8856946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527276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7303834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8080392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1091370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644486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3421044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4197602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4974160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5750718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091370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1487606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487606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867928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867928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2264164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264164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644486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657228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3053464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053464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433786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417869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3814105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814105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194427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185777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4582013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582013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962335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974160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5370396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370396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750718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758916" y="4674352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6155152" y="4114793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155152" y="4114793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6535474" y="4114793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527276" y="4674351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6923512" y="4114792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923512" y="4114792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7303834" y="4114792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298384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7694620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694620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8074942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080388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8476624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8476624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8856946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09182" y="4163738"/>
            <a:ext cx="851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Clock</a:t>
            </a:r>
            <a:endParaRPr lang="en-US" sz="2400" dirty="0"/>
          </a:p>
        </p:txBody>
      </p:sp>
      <p:sp>
        <p:nvSpPr>
          <p:cNvPr id="97" name="TextBox 96"/>
          <p:cNvSpPr txBox="1"/>
          <p:nvPr/>
        </p:nvSpPr>
        <p:spPr>
          <a:xfrm>
            <a:off x="185997" y="303670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NRZ</a:t>
            </a:r>
            <a:endParaRPr lang="en-US" sz="2400" dirty="0"/>
          </a:p>
        </p:txBody>
      </p:sp>
      <p:cxnSp>
        <p:nvCxnSpPr>
          <p:cNvPr id="99" name="Straight Connector 98"/>
          <p:cNvCxnSpPr/>
          <p:nvPr/>
        </p:nvCxnSpPr>
        <p:spPr>
          <a:xfrm>
            <a:off x="1091370" y="3498365"/>
            <a:ext cx="1565858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2657228" y="2920614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644486" y="2920614"/>
            <a:ext cx="776558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433786" y="2920614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433786" y="3498365"/>
            <a:ext cx="763816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4197602" y="2920614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197602" y="2920614"/>
            <a:ext cx="764733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4962335" y="2920614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4974160" y="3498365"/>
            <a:ext cx="784756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5758916" y="2920614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750718" y="2920614"/>
            <a:ext cx="1553116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7303834" y="2920614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7303834" y="3498365"/>
            <a:ext cx="1553112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1310314" y="2214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5" name="TextBox 124"/>
          <p:cNvSpPr txBox="1"/>
          <p:nvPr/>
        </p:nvSpPr>
        <p:spPr>
          <a:xfrm>
            <a:off x="2086872" y="2214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6" name="TextBox 125"/>
          <p:cNvSpPr txBox="1"/>
          <p:nvPr/>
        </p:nvSpPr>
        <p:spPr>
          <a:xfrm>
            <a:off x="3636813" y="221447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7" name="TextBox 126"/>
          <p:cNvSpPr txBox="1"/>
          <p:nvPr/>
        </p:nvSpPr>
        <p:spPr>
          <a:xfrm>
            <a:off x="5193104" y="221447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8" name="TextBox 127"/>
          <p:cNvSpPr txBox="1"/>
          <p:nvPr/>
        </p:nvSpPr>
        <p:spPr>
          <a:xfrm>
            <a:off x="7517328" y="2214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9" name="TextBox 128"/>
          <p:cNvSpPr txBox="1"/>
          <p:nvPr/>
        </p:nvSpPr>
        <p:spPr>
          <a:xfrm>
            <a:off x="8299332" y="2214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30" name="TextBox 129"/>
          <p:cNvSpPr txBox="1"/>
          <p:nvPr/>
        </p:nvSpPr>
        <p:spPr>
          <a:xfrm>
            <a:off x="6746220" y="221447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31" name="TextBox 130"/>
          <p:cNvSpPr txBox="1"/>
          <p:nvPr/>
        </p:nvSpPr>
        <p:spPr>
          <a:xfrm>
            <a:off x="5977860" y="2214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32" name="TextBox 131"/>
          <p:cNvSpPr txBox="1"/>
          <p:nvPr/>
        </p:nvSpPr>
        <p:spPr>
          <a:xfrm>
            <a:off x="4402676" y="2214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876172" y="221446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34" name="Content Placeholder 3"/>
          <p:cNvSpPr txBox="1">
            <a:spLocks/>
          </p:cNvSpPr>
          <p:nvPr/>
        </p:nvSpPr>
        <p:spPr>
          <a:xfrm>
            <a:off x="0" y="5246427"/>
            <a:ext cx="9143999" cy="16115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Problem: long strings of 0 or 1 cause </a:t>
            </a:r>
            <a:r>
              <a:rPr lang="en-US" dirty="0" err="1" smtClean="0"/>
              <a:t>desynchronization</a:t>
            </a:r>
            <a:endParaRPr lang="en-US" dirty="0" smtClean="0"/>
          </a:p>
          <a:p>
            <a:pPr lvl="1"/>
            <a:r>
              <a:rPr lang="en-US" dirty="0" smtClean="0"/>
              <a:t>How to distinguish lots of 0s from no signal?</a:t>
            </a:r>
          </a:p>
          <a:p>
            <a:pPr lvl="1"/>
            <a:r>
              <a:rPr lang="en-US" dirty="0" smtClean="0"/>
              <a:t>How to recover the clock during lots of 1s?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512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Straight Connector 101"/>
          <p:cNvCxnSpPr/>
          <p:nvPr/>
        </p:nvCxnSpPr>
        <p:spPr>
          <a:xfrm flipV="1">
            <a:off x="7232561" y="3220440"/>
            <a:ext cx="0" cy="1416878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2805471" y="3220440"/>
            <a:ext cx="0" cy="1416878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3723547" y="3220440"/>
            <a:ext cx="0" cy="1416878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4598079" y="3220440"/>
            <a:ext cx="0" cy="1416878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5494383" y="3220440"/>
            <a:ext cx="0" cy="1416878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6379801" y="3220440"/>
            <a:ext cx="0" cy="1416878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Desynchronization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Problem: how to recover the clock during sequences of 0’s or 1’s?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867928" y="3133352"/>
            <a:ext cx="0" cy="119916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8856946" y="3133351"/>
            <a:ext cx="0" cy="137333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527276" y="3133352"/>
            <a:ext cx="0" cy="119916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303834" y="3133352"/>
            <a:ext cx="0" cy="119916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080392" y="3133351"/>
            <a:ext cx="0" cy="137333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091370" y="3133351"/>
            <a:ext cx="0" cy="137333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644486" y="3133352"/>
            <a:ext cx="0" cy="119916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421044" y="3133352"/>
            <a:ext cx="0" cy="119916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197602" y="3133352"/>
            <a:ext cx="0" cy="119916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974160" y="3133352"/>
            <a:ext cx="0" cy="119916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750718" y="3133352"/>
            <a:ext cx="0" cy="119916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85997" y="3493912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NRZ</a:t>
            </a:r>
            <a:endParaRPr lang="en-US" sz="2400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1091370" y="3955577"/>
            <a:ext cx="782929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1887041" y="3377826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874299" y="3377826"/>
            <a:ext cx="6200643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8092209" y="3366940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8092209" y="3944691"/>
            <a:ext cx="764737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310314" y="267168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8299332" y="267168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77" name="TextBox 76"/>
          <p:cNvSpPr txBox="1"/>
          <p:nvPr/>
        </p:nvSpPr>
        <p:spPr>
          <a:xfrm>
            <a:off x="6746220" y="267168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78" name="TextBox 77"/>
          <p:cNvSpPr txBox="1"/>
          <p:nvPr/>
        </p:nvSpPr>
        <p:spPr>
          <a:xfrm>
            <a:off x="5977860" y="267168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79" name="TextBox 78"/>
          <p:cNvSpPr txBox="1"/>
          <p:nvPr/>
        </p:nvSpPr>
        <p:spPr>
          <a:xfrm>
            <a:off x="4402676" y="267168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2876172" y="267168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2108326" y="267168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85" name="TextBox 84"/>
          <p:cNvSpPr txBox="1"/>
          <p:nvPr/>
        </p:nvSpPr>
        <p:spPr>
          <a:xfrm>
            <a:off x="3615987" y="267168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86" name="TextBox 85"/>
          <p:cNvSpPr txBox="1"/>
          <p:nvPr/>
        </p:nvSpPr>
        <p:spPr>
          <a:xfrm>
            <a:off x="5205973" y="267168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87" name="TextBox 86"/>
          <p:cNvSpPr txBox="1"/>
          <p:nvPr/>
        </p:nvSpPr>
        <p:spPr>
          <a:xfrm>
            <a:off x="7496502" y="267168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grpSp>
        <p:nvGrpSpPr>
          <p:cNvPr id="99" name="Group 98"/>
          <p:cNvGrpSpPr/>
          <p:nvPr/>
        </p:nvGrpSpPr>
        <p:grpSpPr>
          <a:xfrm flipH="1">
            <a:off x="117145" y="5365793"/>
            <a:ext cx="2222287" cy="1384995"/>
            <a:chOff x="1219200" y="4876799"/>
            <a:chExt cx="5181605" cy="1414784"/>
          </a:xfrm>
        </p:grpSpPr>
        <p:sp>
          <p:nvSpPr>
            <p:cNvPr id="100" name="Rectangular Callout 99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29029"/>
                <a:gd name="adj2" fmla="val -11988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219202" y="4876799"/>
              <a:ext cx="5181603" cy="1414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Transitions signify clock ticks</a:t>
              </a:r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1310314" y="455023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10" name="TextBox 109"/>
          <p:cNvSpPr txBox="1"/>
          <p:nvPr/>
        </p:nvSpPr>
        <p:spPr>
          <a:xfrm>
            <a:off x="8299332" y="455023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6673353" y="454380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785247" y="454380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970571" y="454380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107703" y="455022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184528" y="455023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871842" y="454380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521609" y="454380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138" name="Group 137"/>
          <p:cNvGrpSpPr/>
          <p:nvPr/>
        </p:nvGrpSpPr>
        <p:grpSpPr>
          <a:xfrm flipH="1">
            <a:off x="6322557" y="5351211"/>
            <a:ext cx="2222287" cy="1384995"/>
            <a:chOff x="1219200" y="4876799"/>
            <a:chExt cx="5181605" cy="1414784"/>
          </a:xfrm>
        </p:grpSpPr>
        <p:sp>
          <p:nvSpPr>
            <p:cNvPr id="139" name="Rectangular Callout 138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29029"/>
                <a:gd name="adj2" fmla="val -10784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219202" y="4876799"/>
              <a:ext cx="5181603" cy="1414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Receiver misses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a 1 due to skew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1756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7" grpId="0"/>
      <p:bldP spid="1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Non-Return to Zero Inverted (NRZI)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614273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 smtClean="0">
                <a:sym typeface="Wingdings" pitchFamily="2" charset="2"/>
              </a:rPr>
              <a:t> make transition, 0  remain the same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867928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8856946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527276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7303834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8080392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1091370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644486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3421044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4197602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4974160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5750718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091370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1487606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487606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867928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867928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2264164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264164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644486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657228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3053464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053464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433786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417869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3814105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814105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194427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185777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4582013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582013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962335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974160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5370396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370396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750718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758916" y="4674352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6155152" y="4114793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155152" y="4114793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6535474" y="4114793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527276" y="4674351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6923512" y="4114792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923512" y="4114792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7303834" y="4114792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298384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7694620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694620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8074942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080388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8476624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8476624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8856946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09182" y="4163738"/>
            <a:ext cx="851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Clock</a:t>
            </a:r>
            <a:endParaRPr lang="en-US" sz="2400" dirty="0"/>
          </a:p>
        </p:txBody>
      </p:sp>
      <p:sp>
        <p:nvSpPr>
          <p:cNvPr id="97" name="TextBox 96"/>
          <p:cNvSpPr txBox="1"/>
          <p:nvPr/>
        </p:nvSpPr>
        <p:spPr>
          <a:xfrm>
            <a:off x="185997" y="3036700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NRZI</a:t>
            </a:r>
            <a:endParaRPr lang="en-US" sz="2400" dirty="0"/>
          </a:p>
        </p:txBody>
      </p:sp>
      <p:cxnSp>
        <p:nvCxnSpPr>
          <p:cNvPr id="99" name="Straight Connector 98"/>
          <p:cNvCxnSpPr/>
          <p:nvPr/>
        </p:nvCxnSpPr>
        <p:spPr>
          <a:xfrm>
            <a:off x="1091370" y="3498365"/>
            <a:ext cx="1962094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3039372" y="2920614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026630" y="2920614"/>
            <a:ext cx="1555383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4579968" y="2920614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4582013" y="3498365"/>
            <a:ext cx="1573139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6155152" y="2920613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155152" y="2920614"/>
            <a:ext cx="768360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6923512" y="2920614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923512" y="3498365"/>
            <a:ext cx="1933434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1310314" y="2214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5" name="TextBox 124"/>
          <p:cNvSpPr txBox="1"/>
          <p:nvPr/>
        </p:nvSpPr>
        <p:spPr>
          <a:xfrm>
            <a:off x="2086872" y="2214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6" name="TextBox 125"/>
          <p:cNvSpPr txBox="1"/>
          <p:nvPr/>
        </p:nvSpPr>
        <p:spPr>
          <a:xfrm>
            <a:off x="3636813" y="221447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7" name="TextBox 126"/>
          <p:cNvSpPr txBox="1"/>
          <p:nvPr/>
        </p:nvSpPr>
        <p:spPr>
          <a:xfrm>
            <a:off x="5193104" y="221447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8" name="TextBox 127"/>
          <p:cNvSpPr txBox="1"/>
          <p:nvPr/>
        </p:nvSpPr>
        <p:spPr>
          <a:xfrm>
            <a:off x="7517328" y="2214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9" name="TextBox 128"/>
          <p:cNvSpPr txBox="1"/>
          <p:nvPr/>
        </p:nvSpPr>
        <p:spPr>
          <a:xfrm>
            <a:off x="8299332" y="2214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30" name="TextBox 129"/>
          <p:cNvSpPr txBox="1"/>
          <p:nvPr/>
        </p:nvSpPr>
        <p:spPr>
          <a:xfrm>
            <a:off x="6746220" y="221447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31" name="TextBox 130"/>
          <p:cNvSpPr txBox="1"/>
          <p:nvPr/>
        </p:nvSpPr>
        <p:spPr>
          <a:xfrm>
            <a:off x="5977860" y="2214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32" name="TextBox 131"/>
          <p:cNvSpPr txBox="1"/>
          <p:nvPr/>
        </p:nvSpPr>
        <p:spPr>
          <a:xfrm>
            <a:off x="4402676" y="2214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33" name="TextBox 132"/>
          <p:cNvSpPr txBox="1"/>
          <p:nvPr/>
        </p:nvSpPr>
        <p:spPr>
          <a:xfrm>
            <a:off x="2876172" y="221446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34" name="Content Placeholder 3"/>
          <p:cNvSpPr txBox="1">
            <a:spLocks/>
          </p:cNvSpPr>
          <p:nvPr/>
        </p:nvSpPr>
        <p:spPr>
          <a:xfrm>
            <a:off x="0" y="5246427"/>
            <a:ext cx="9143999" cy="6142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Solves the problem for sequences of 1s, but not 0s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791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4-bit/5-bit (100 Mbps Ethernet)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Observation: NRZI works as long as no sequences of 0</a:t>
            </a:r>
          </a:p>
          <a:p>
            <a:r>
              <a:rPr lang="en-US" sz="2600" dirty="0" smtClean="0"/>
              <a:t>Idea: encode all 4-bit sequences as 5-bit sequences with no more than one leading 0 and two trailing 0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4800" dirty="0" smtClean="0"/>
          </a:p>
          <a:p>
            <a:r>
              <a:rPr lang="en-US" dirty="0" smtClean="0"/>
              <a:t>Tradeoff: efficiency</a:t>
            </a:r>
            <a:r>
              <a:rPr lang="en-US" dirty="0"/>
              <a:t> </a:t>
            </a:r>
            <a:r>
              <a:rPr lang="en-US" dirty="0" smtClean="0"/>
              <a:t>drops to 80%</a:t>
            </a:r>
          </a:p>
        </p:txBody>
      </p:sp>
      <p:sp>
        <p:nvSpPr>
          <p:cNvPr id="5" name="Rectangle 4"/>
          <p:cNvSpPr/>
          <p:nvPr/>
        </p:nvSpPr>
        <p:spPr>
          <a:xfrm>
            <a:off x="2163173" y="3407593"/>
            <a:ext cx="244977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0000    </a:t>
            </a:r>
            <a:r>
              <a:rPr lang="en-US" sz="2000" dirty="0"/>
              <a:t>11110</a:t>
            </a:r>
          </a:p>
          <a:p>
            <a:r>
              <a:rPr lang="en-US" sz="2000" dirty="0"/>
              <a:t>0001    01001</a:t>
            </a:r>
          </a:p>
          <a:p>
            <a:r>
              <a:rPr lang="en-US" sz="2000" dirty="0"/>
              <a:t>0010    10100</a:t>
            </a:r>
          </a:p>
          <a:p>
            <a:r>
              <a:rPr lang="en-US" sz="2000" dirty="0"/>
              <a:t>0011    10101</a:t>
            </a:r>
          </a:p>
          <a:p>
            <a:r>
              <a:rPr lang="en-US" sz="2000" dirty="0"/>
              <a:t>0100    01010</a:t>
            </a:r>
          </a:p>
          <a:p>
            <a:r>
              <a:rPr lang="en-US" sz="2000" dirty="0"/>
              <a:t>0101    01011</a:t>
            </a:r>
          </a:p>
          <a:p>
            <a:r>
              <a:rPr lang="en-US" sz="2000" dirty="0"/>
              <a:t>0110    01110</a:t>
            </a:r>
          </a:p>
          <a:p>
            <a:r>
              <a:rPr lang="en-US" sz="2000" dirty="0"/>
              <a:t>0111    01111</a:t>
            </a:r>
          </a:p>
        </p:txBody>
      </p:sp>
      <p:sp>
        <p:nvSpPr>
          <p:cNvPr id="6" name="Rectangle 5"/>
          <p:cNvSpPr/>
          <p:nvPr/>
        </p:nvSpPr>
        <p:spPr>
          <a:xfrm>
            <a:off x="4769896" y="3407593"/>
            <a:ext cx="179468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1000    10010</a:t>
            </a:r>
          </a:p>
          <a:p>
            <a:r>
              <a:rPr lang="en-US" sz="2000" dirty="0"/>
              <a:t>1001    10011</a:t>
            </a:r>
          </a:p>
          <a:p>
            <a:r>
              <a:rPr lang="en-US" sz="2000" dirty="0"/>
              <a:t>1010    10110</a:t>
            </a:r>
          </a:p>
          <a:p>
            <a:r>
              <a:rPr lang="en-US" sz="2000" dirty="0"/>
              <a:t>1011    10111</a:t>
            </a:r>
          </a:p>
          <a:p>
            <a:r>
              <a:rPr lang="en-US" sz="2000" dirty="0"/>
              <a:t>1100    11010</a:t>
            </a:r>
          </a:p>
          <a:p>
            <a:r>
              <a:rPr lang="en-US" sz="2000" dirty="0"/>
              <a:t>1101    11011</a:t>
            </a:r>
          </a:p>
          <a:p>
            <a:r>
              <a:rPr lang="en-US" sz="2000" dirty="0"/>
              <a:t>1110    11100</a:t>
            </a:r>
          </a:p>
          <a:p>
            <a:r>
              <a:rPr lang="en-US" sz="2000" dirty="0"/>
              <a:t>1111    11101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63173" y="3007483"/>
            <a:ext cx="1600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4-bit	5-bit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769896" y="3007483"/>
            <a:ext cx="1600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4-bit	5-bit</a:t>
            </a:r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279180" y="3407593"/>
            <a:ext cx="14841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27899" y="3407593"/>
            <a:ext cx="14841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949584" y="3019066"/>
            <a:ext cx="0" cy="27948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46598" y="3019066"/>
            <a:ext cx="0" cy="27948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 flipH="1">
            <a:off x="712336" y="1905529"/>
            <a:ext cx="6018663" cy="523220"/>
            <a:chOff x="1219200" y="4876799"/>
            <a:chExt cx="5181605" cy="1384995"/>
          </a:xfrm>
        </p:grpSpPr>
        <p:sp>
          <p:nvSpPr>
            <p:cNvPr id="16" name="Rectangular Callout 15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21141"/>
                <a:gd name="adj2" fmla="val -18664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19204" y="4876799"/>
              <a:ext cx="5181601" cy="759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8-bit / 10-bit used in Gigabit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Ethernet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4717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Manchester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614273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 smtClean="0">
                <a:sym typeface="Wingdings" pitchFamily="2" charset="2"/>
              </a:rPr>
              <a:t> high-to-low, 0  low-to-high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8856946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7303834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1091370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644486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4197602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5750718" y="2676138"/>
            <a:ext cx="0" cy="2358755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091370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1487606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487606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867928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867928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2264164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264164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644486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657228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3053464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053464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433786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417869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3814105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814105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194427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185777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4582013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582013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962335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974160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5370396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370396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750718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758916" y="4674352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6155152" y="4114793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6155152" y="4114793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6535474" y="4114793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527276" y="4674351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6923512" y="4114792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923512" y="4114792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7303834" y="4114792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298384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7694620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7694620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8074942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080388" y="4681176"/>
            <a:ext cx="39623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8476624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8476624" y="4121617"/>
            <a:ext cx="38032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8856946" y="4121617"/>
            <a:ext cx="0" cy="55955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09182" y="4163738"/>
            <a:ext cx="851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Clock</a:t>
            </a:r>
            <a:endParaRPr lang="en-US" sz="2400" dirty="0"/>
          </a:p>
        </p:txBody>
      </p:sp>
      <p:sp>
        <p:nvSpPr>
          <p:cNvPr id="97" name="TextBox 96"/>
          <p:cNvSpPr txBox="1"/>
          <p:nvPr/>
        </p:nvSpPr>
        <p:spPr>
          <a:xfrm>
            <a:off x="185997" y="3036700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NRZI</a:t>
            </a:r>
            <a:endParaRPr lang="en-US" sz="2400" dirty="0"/>
          </a:p>
        </p:txBody>
      </p:sp>
      <p:cxnSp>
        <p:nvCxnSpPr>
          <p:cNvPr id="99" name="Straight Connector 98"/>
          <p:cNvCxnSpPr/>
          <p:nvPr/>
        </p:nvCxnSpPr>
        <p:spPr>
          <a:xfrm flipV="1">
            <a:off x="1091370" y="3498364"/>
            <a:ext cx="750820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1838111" y="2936527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838111" y="2936527"/>
            <a:ext cx="819117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2657228" y="2913863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4234790" y="2920614"/>
            <a:ext cx="705462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4912968" y="2895582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4912839" y="3473326"/>
            <a:ext cx="837879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5758916" y="2920614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1664898" y="2214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5" name="TextBox 124"/>
          <p:cNvSpPr txBox="1"/>
          <p:nvPr/>
        </p:nvSpPr>
        <p:spPr>
          <a:xfrm>
            <a:off x="3240577" y="221447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26" name="TextBox 125"/>
          <p:cNvSpPr txBox="1"/>
          <p:nvPr/>
        </p:nvSpPr>
        <p:spPr>
          <a:xfrm>
            <a:off x="7933484" y="221446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32" name="TextBox 131"/>
          <p:cNvSpPr txBox="1"/>
          <p:nvPr/>
        </p:nvSpPr>
        <p:spPr>
          <a:xfrm>
            <a:off x="6338040" y="221447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33" name="TextBox 132"/>
          <p:cNvSpPr txBox="1"/>
          <p:nvPr/>
        </p:nvSpPr>
        <p:spPr>
          <a:xfrm>
            <a:off x="4762960" y="221447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34" name="Content Placeholder 3"/>
          <p:cNvSpPr txBox="1">
            <a:spLocks/>
          </p:cNvSpPr>
          <p:nvPr/>
        </p:nvSpPr>
        <p:spPr>
          <a:xfrm>
            <a:off x="0" y="5246427"/>
            <a:ext cx="9143999" cy="134544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Good: Solves clock skew (every bit is a transition)</a:t>
            </a:r>
          </a:p>
          <a:p>
            <a:r>
              <a:rPr lang="en-US" dirty="0" smtClean="0"/>
              <a:t>Bad: Halves throughput (two clock cycles per bit)</a:t>
            </a:r>
            <a:endParaRPr lang="en-US" dirty="0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2668932" y="3475699"/>
            <a:ext cx="750820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3415673" y="2913862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415673" y="2913862"/>
            <a:ext cx="819117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770835" y="2907028"/>
            <a:ext cx="705462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6449013" y="2881996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448884" y="3459740"/>
            <a:ext cx="837879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7320324" y="3471067"/>
            <a:ext cx="750820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8067065" y="2909230"/>
            <a:ext cx="0" cy="57775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8067065" y="2909230"/>
            <a:ext cx="819117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274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65289</TotalTime>
  <Words>537</Words>
  <Application>Microsoft Macintosh PowerPoint</Application>
  <PresentationFormat>On-screen Show (4:3)</PresentationFormat>
  <Paragraphs>152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CSE390 Advanced Computer Networks</vt:lpstr>
      <vt:lpstr>Physical Layer</vt:lpstr>
      <vt:lpstr>Key challenge</vt:lpstr>
      <vt:lpstr>Assumptions</vt:lpstr>
      <vt:lpstr>Non-Return to Zero (NRZ)</vt:lpstr>
      <vt:lpstr>Desynchronization</vt:lpstr>
      <vt:lpstr>Non-Return to Zero Inverted (NRZI)</vt:lpstr>
      <vt:lpstr>4-bit/5-bit (100 Mbps Ethernet)</vt:lpstr>
      <vt:lpstr>Manchester</vt:lpstr>
      <vt:lpstr>General comment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Phillipa Gill</cp:lastModifiedBy>
  <cp:revision>776</cp:revision>
  <cp:lastPrinted>2012-08-22T04:00:45Z</cp:lastPrinted>
  <dcterms:created xsi:type="dcterms:W3CDTF">2012-01-03T02:22:46Z</dcterms:created>
  <dcterms:modified xsi:type="dcterms:W3CDTF">2014-08-27T13:51:21Z</dcterms:modified>
</cp:coreProperties>
</file>