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04" r:id="rId1"/>
  </p:sldMasterIdLst>
  <p:notesMasterIdLst>
    <p:notesMasterId r:id="rId12"/>
  </p:notesMasterIdLst>
  <p:handoutMasterIdLst>
    <p:handoutMasterId r:id="rId13"/>
  </p:handoutMasterIdLst>
  <p:sldIdLst>
    <p:sldId id="388" r:id="rId2"/>
    <p:sldId id="389" r:id="rId3"/>
    <p:sldId id="396" r:id="rId4"/>
    <p:sldId id="390" r:id="rId5"/>
    <p:sldId id="391" r:id="rId6"/>
    <p:sldId id="395" r:id="rId7"/>
    <p:sldId id="392" r:id="rId8"/>
    <p:sldId id="394" r:id="rId9"/>
    <p:sldId id="393" r:id="rId10"/>
    <p:sldId id="397" r:id="rId11"/>
  </p:sldIdLst>
  <p:sldSz cx="9144000" cy="6858000" type="screen4x3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tro" id="{1206C271-A17B-4745-8409-D19C184D271D}">
          <p14:sldIdLst>
            <p14:sldId id="388"/>
            <p14:sldId id="389"/>
            <p14:sldId id="396"/>
            <p14:sldId id="390"/>
            <p14:sldId id="391"/>
            <p14:sldId id="395"/>
            <p14:sldId id="392"/>
            <p14:sldId id="394"/>
            <p14:sldId id="393"/>
            <p14:sldId id="397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84" autoAdjust="0"/>
    <p:restoredTop sz="90232" autoAdjust="0"/>
  </p:normalViewPr>
  <p:slideViewPr>
    <p:cSldViewPr snapToGrid="0">
      <p:cViewPr>
        <p:scale>
          <a:sx n="70" d="100"/>
          <a:sy n="70" d="100"/>
        </p:scale>
        <p:origin x="-88" y="-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7" d="100"/>
          <a:sy n="57" d="100"/>
        </p:scale>
        <p:origin x="-2520" y="-96"/>
      </p:cViewPr>
      <p:guideLst>
        <p:guide orient="horz" pos="2928"/>
        <p:guide pos="216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handoutMaster" Target="handoutMasters/handoutMaster1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r>
              <a:rPr lang="en-US" smtClean="0"/>
              <a:t>Christo Wilson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r>
              <a:rPr lang="en-US" smtClean="0"/>
              <a:t>8/22/2012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r>
              <a:rPr lang="en-US" smtClean="0"/>
              <a:t>Defense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03CF3CE8-99B9-4E0D-8156-BD8D62DE6A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499058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r>
              <a:rPr lang="en-US" smtClean="0"/>
              <a:t>Christo Wilson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r>
              <a:rPr lang="en-US" smtClean="0"/>
              <a:t>8/22/2012</a:t>
            </a:r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</p:spPr>
        <p:txBody>
          <a:bodyPr vert="horz" lIns="92446" tIns="46223" rIns="92446" bIns="46223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r>
              <a:rPr lang="en-US" smtClean="0"/>
              <a:t>Defense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77FBF96E-C445-4FF1-86A3-96F5585B6D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190809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FBF96E-C445-4FF1-86A3-96F5585B6DBD}" type="slidenum">
              <a:rPr lang="en-US" smtClean="0"/>
              <a:t>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8/22/2012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Defense</a:t>
            </a:r>
            <a:endParaRPr lang="en-US"/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en-US" smtClean="0"/>
              <a:t>Christo Wilson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6059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  <a:prstGeom prst="rect">
            <a:avLst/>
          </a:prstGeo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88392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0" y="1256270"/>
            <a:ext cx="533400" cy="304800"/>
          </a:xfrm>
        </p:spPr>
        <p:txBody>
          <a:bodyPr/>
          <a:lstStyle>
            <a:lvl1pPr>
              <a:defRPr sz="1800">
                <a:solidFill>
                  <a:srgbClr val="FFFFFF"/>
                </a:solidFill>
              </a:defRPr>
            </a:lvl1pPr>
          </a:lstStyle>
          <a:p>
            <a:fld id="{283B9EA5-CE9A-4950-A80C-5ADF06B45B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152400" y="1600200"/>
            <a:ext cx="8839200" cy="5105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2286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3048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3048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3048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572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rtlCol="0"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rtlCol="0"/>
          <a:lstStyle/>
          <a:p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  <a:prstGeom prst="rect">
            <a:avLst/>
          </a:prstGeom>
        </p:spPr>
        <p:txBody>
          <a:bodyPr rtlCol="0"/>
          <a:lstStyle/>
          <a:p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  <a:prstGeom prst="rect">
            <a:avLst/>
          </a:prstGeo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152400" y="228600"/>
            <a:ext cx="88392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152400" y="1600200"/>
            <a:ext cx="8839200" cy="51054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-4634" y="1257917"/>
            <a:ext cx="595184" cy="260728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800" b="1">
                <a:solidFill>
                  <a:srgbClr val="FFFFFF"/>
                </a:solidFill>
              </a:defRPr>
            </a:lvl1pPr>
          </a:lstStyle>
          <a:p>
            <a:fld id="{283B9EA5-CE9A-4950-A80C-5ADF06B45B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799" y="1143000"/>
            <a:ext cx="7395883" cy="1828800"/>
          </a:xfrm>
        </p:spPr>
        <p:txBody>
          <a:bodyPr>
            <a:normAutofit fontScale="90000"/>
          </a:bodyPr>
          <a:lstStyle/>
          <a:p>
            <a:r>
              <a:rPr lang="en-US" sz="6000" cap="none" dirty="0" smtClean="0"/>
              <a:t>CSE390 Advanced Computer Networks</a:t>
            </a:r>
            <a:endParaRPr lang="en-US" sz="4900" cap="none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685799" y="3496235"/>
            <a:ext cx="6662784" cy="2133600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indent="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None/>
              <a:defRPr kumimoji="0" sz="26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None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1" dirty="0" smtClean="0">
                <a:solidFill>
                  <a:schemeClr val="tx1"/>
                </a:solidFill>
              </a:rPr>
              <a:t>Lecture </a:t>
            </a:r>
            <a:r>
              <a:rPr lang="en-US" sz="3600" b="1" dirty="0">
                <a:solidFill>
                  <a:schemeClr val="tx1"/>
                </a:solidFill>
              </a:rPr>
              <a:t>5</a:t>
            </a:r>
            <a:r>
              <a:rPr lang="en-US" sz="3600" b="1" dirty="0" smtClean="0">
                <a:solidFill>
                  <a:schemeClr val="tx1"/>
                </a:solidFill>
              </a:rPr>
              <a:t>: Physical Layer</a:t>
            </a:r>
          </a:p>
          <a:p>
            <a:r>
              <a:rPr lang="en-US" sz="3600" b="1" dirty="0" smtClean="0">
                <a:solidFill>
                  <a:schemeClr val="tx1"/>
                </a:solidFill>
              </a:rPr>
              <a:t>(The layer for EE majors…)</a:t>
            </a:r>
          </a:p>
        </p:txBody>
      </p:sp>
      <p:sp>
        <p:nvSpPr>
          <p:cNvPr id="8" name="Subtitle 4"/>
          <p:cNvSpPr txBox="1">
            <a:spLocks/>
          </p:cNvSpPr>
          <p:nvPr/>
        </p:nvSpPr>
        <p:spPr>
          <a:xfrm>
            <a:off x="2438400" y="6021009"/>
            <a:ext cx="6705600" cy="685800"/>
          </a:xfrm>
          <a:prstGeom prst="rect">
            <a:avLst/>
          </a:prstGeom>
        </p:spPr>
        <p:txBody>
          <a:bodyPr vert="horz" anchor="ctr">
            <a:normAutofit fontScale="92500" lnSpcReduction="20000"/>
          </a:bodyPr>
          <a:lstStyle>
            <a:lvl1pPr marL="0" indent="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None/>
              <a:defRPr kumimoji="0" sz="26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None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Based on slides from D. </a:t>
            </a:r>
            <a:r>
              <a:rPr lang="en-US" dirty="0" err="1" smtClean="0"/>
              <a:t>Choffnes</a:t>
            </a:r>
            <a:r>
              <a:rPr lang="en-US" dirty="0" smtClean="0"/>
              <a:t> Northeastern U. Revised Fall 2014 by P. Gill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55099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comment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Physical layer is the lowest, so…</a:t>
            </a:r>
          </a:p>
          <a:p>
            <a:pPr lvl="1"/>
            <a:r>
              <a:rPr lang="en-US" dirty="0" smtClean="0"/>
              <a:t>We tend not to worry about where to place functionality</a:t>
            </a:r>
          </a:p>
          <a:p>
            <a:pPr lvl="1"/>
            <a:r>
              <a:rPr lang="en-US" dirty="0" smtClean="0"/>
              <a:t>There aren’t other layers that could interfere</a:t>
            </a:r>
          </a:p>
          <a:p>
            <a:pPr lvl="1"/>
            <a:r>
              <a:rPr lang="en-US" dirty="0" smtClean="0"/>
              <a:t>We tend to care about it only when things go wrong</a:t>
            </a:r>
          </a:p>
          <a:p>
            <a:pPr lvl="2"/>
            <a:r>
              <a:rPr lang="en-US" dirty="0"/>
              <a:t>http://blog.level3.com/level-3-network/the-10-most-bizarre-and-annoying-causes-of-fiber-cuts/</a:t>
            </a:r>
            <a:endParaRPr lang="en-US" dirty="0"/>
          </a:p>
          <a:p>
            <a:r>
              <a:rPr lang="en-US" dirty="0" smtClean="0"/>
              <a:t>Physical layer characteristics are still fundamentally important to building reliable Internet systems</a:t>
            </a:r>
          </a:p>
          <a:p>
            <a:pPr lvl="1"/>
            <a:r>
              <a:rPr lang="en-US" dirty="0" smtClean="0"/>
              <a:t>Insulated media </a:t>
            </a:r>
            <a:r>
              <a:rPr lang="en-US" dirty="0" err="1" smtClean="0"/>
              <a:t>vs</a:t>
            </a:r>
            <a:r>
              <a:rPr lang="en-US" dirty="0" smtClean="0"/>
              <a:t> wireless</a:t>
            </a:r>
          </a:p>
          <a:p>
            <a:pPr lvl="1"/>
            <a:r>
              <a:rPr lang="en-US" dirty="0" smtClean="0"/>
              <a:t>Packet vs. circuit switched media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51478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Physical Layer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3207224" y="1600200"/>
            <a:ext cx="5936776" cy="5105400"/>
          </a:xfrm>
        </p:spPr>
        <p:txBody>
          <a:bodyPr/>
          <a:lstStyle/>
          <a:p>
            <a:r>
              <a:rPr lang="en-US" dirty="0" smtClean="0"/>
              <a:t>Function:</a:t>
            </a:r>
          </a:p>
          <a:p>
            <a:pPr lvl="1"/>
            <a:r>
              <a:rPr lang="en-US" dirty="0" smtClean="0"/>
              <a:t>Get bits across a physical medium</a:t>
            </a:r>
          </a:p>
          <a:p>
            <a:r>
              <a:rPr lang="en-US" dirty="0" smtClean="0"/>
              <a:t>Key challenge:</a:t>
            </a:r>
          </a:p>
          <a:p>
            <a:pPr lvl="1"/>
            <a:r>
              <a:rPr lang="en-US" dirty="0" smtClean="0"/>
              <a:t>How to represent bits in analog</a:t>
            </a:r>
          </a:p>
          <a:p>
            <a:pPr lvl="1"/>
            <a:r>
              <a:rPr lang="en-US" dirty="0" smtClean="0"/>
              <a:t>Ideally, want high-bit rate</a:t>
            </a:r>
          </a:p>
          <a:p>
            <a:pPr lvl="1"/>
            <a:r>
              <a:rPr lang="en-US" dirty="0" smtClean="0"/>
              <a:t>But, must avoid </a:t>
            </a:r>
            <a:r>
              <a:rPr lang="en-US" dirty="0" err="1" smtClean="0"/>
              <a:t>desynchronization</a:t>
            </a:r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270798" y="2238270"/>
            <a:ext cx="2242663" cy="573177"/>
          </a:xfrm>
          <a:prstGeom prst="rect">
            <a:avLst/>
          </a:prstGeom>
          <a:solidFill>
            <a:srgbClr val="7030A0"/>
          </a:solidFill>
          <a:ln w="571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lnSpcReduction="100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ctr">
              <a:buClr>
                <a:schemeClr val="bg1"/>
              </a:buClr>
              <a:buNone/>
            </a:pPr>
            <a:r>
              <a:rPr lang="en-US" sz="3200" dirty="0" smtClean="0">
                <a:solidFill>
                  <a:schemeClr val="bg1"/>
                </a:solidFill>
              </a:rPr>
              <a:t>Application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270536" y="2813758"/>
            <a:ext cx="2242654" cy="573177"/>
          </a:xfrm>
          <a:prstGeom prst="rect">
            <a:avLst/>
          </a:prstGeom>
          <a:solidFill>
            <a:srgbClr val="002060"/>
          </a:solidFill>
          <a:ln w="571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fontScale="925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ctr">
              <a:buClr>
                <a:schemeClr val="bg1"/>
              </a:buClr>
              <a:buNone/>
            </a:pPr>
            <a:r>
              <a:rPr lang="en-US" sz="3200" dirty="0" smtClean="0">
                <a:solidFill>
                  <a:schemeClr val="bg1"/>
                </a:solidFill>
              </a:rPr>
              <a:t>Presentation</a:t>
            </a: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270667" y="3386935"/>
            <a:ext cx="2242654" cy="573177"/>
          </a:xfrm>
          <a:prstGeom prst="rect">
            <a:avLst/>
          </a:prstGeom>
          <a:solidFill>
            <a:srgbClr val="0070C0"/>
          </a:solidFill>
          <a:ln w="571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lnSpcReduction="100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ctr">
              <a:buClr>
                <a:schemeClr val="bg1"/>
              </a:buClr>
              <a:buNone/>
            </a:pPr>
            <a:r>
              <a:rPr lang="en-US" sz="3200" dirty="0" smtClean="0">
                <a:solidFill>
                  <a:schemeClr val="bg1"/>
                </a:solidFill>
              </a:rPr>
              <a:t>Session</a:t>
            </a: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270667" y="3960112"/>
            <a:ext cx="2242654" cy="573177"/>
          </a:xfrm>
          <a:prstGeom prst="rect">
            <a:avLst/>
          </a:prstGeom>
          <a:solidFill>
            <a:srgbClr val="00B050"/>
          </a:solidFill>
          <a:ln w="571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lnSpcReduction="100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ctr">
              <a:buClr>
                <a:schemeClr val="bg1"/>
              </a:buClr>
              <a:buNone/>
            </a:pPr>
            <a:r>
              <a:rPr lang="en-US" sz="3200" dirty="0" smtClean="0">
                <a:solidFill>
                  <a:schemeClr val="bg1"/>
                </a:solidFill>
              </a:rPr>
              <a:t>Transport</a:t>
            </a:r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270667" y="4533289"/>
            <a:ext cx="2242654" cy="573177"/>
          </a:xfrm>
          <a:prstGeom prst="rect">
            <a:avLst/>
          </a:prstGeom>
          <a:solidFill>
            <a:srgbClr val="92D050"/>
          </a:solidFill>
          <a:ln w="571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lnSpcReduction="100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ctr">
              <a:buClr>
                <a:schemeClr val="bg1"/>
              </a:buClr>
              <a:buNone/>
            </a:pPr>
            <a:r>
              <a:rPr lang="en-US" sz="3200" dirty="0" smtClean="0">
                <a:solidFill>
                  <a:schemeClr val="bg1"/>
                </a:solidFill>
              </a:rPr>
              <a:t>Network</a:t>
            </a:r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270667" y="5111023"/>
            <a:ext cx="2242654" cy="573177"/>
          </a:xfrm>
          <a:prstGeom prst="rect">
            <a:avLst/>
          </a:prstGeom>
          <a:solidFill>
            <a:schemeClr val="accent3"/>
          </a:solidFill>
          <a:ln w="571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lnSpcReduction="100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ctr">
              <a:buClr>
                <a:schemeClr val="bg1"/>
              </a:buClr>
              <a:buNone/>
            </a:pPr>
            <a:r>
              <a:rPr lang="en-US" sz="3200" dirty="0" smtClean="0">
                <a:solidFill>
                  <a:schemeClr val="bg1"/>
                </a:solidFill>
              </a:rPr>
              <a:t>Data Link</a:t>
            </a:r>
          </a:p>
        </p:txBody>
      </p:sp>
      <p:sp>
        <p:nvSpPr>
          <p:cNvPr id="18" name="Content Placeholder 2"/>
          <p:cNvSpPr txBox="1">
            <a:spLocks/>
          </p:cNvSpPr>
          <p:nvPr/>
        </p:nvSpPr>
        <p:spPr>
          <a:xfrm>
            <a:off x="270798" y="5684200"/>
            <a:ext cx="2242654" cy="573177"/>
          </a:xfrm>
          <a:prstGeom prst="rect">
            <a:avLst/>
          </a:prstGeom>
          <a:solidFill>
            <a:srgbClr val="FF0000"/>
          </a:solidFill>
          <a:ln w="571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lnSpcReduction="100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ctr">
              <a:buClr>
                <a:schemeClr val="bg1"/>
              </a:buClr>
              <a:buNone/>
            </a:pPr>
            <a:r>
              <a:rPr lang="en-US" sz="3200" dirty="0" smtClean="0">
                <a:solidFill>
                  <a:schemeClr val="bg1"/>
                </a:solidFill>
              </a:rPr>
              <a:t>Physical</a:t>
            </a:r>
          </a:p>
        </p:txBody>
      </p:sp>
      <p:sp>
        <p:nvSpPr>
          <p:cNvPr id="20" name="Left Brace 19"/>
          <p:cNvSpPr/>
          <p:nvPr/>
        </p:nvSpPr>
        <p:spPr>
          <a:xfrm>
            <a:off x="2647665" y="1869744"/>
            <a:ext cx="559559" cy="4653886"/>
          </a:xfrm>
          <a:prstGeom prst="leftBrace">
            <a:avLst>
              <a:gd name="adj1" fmla="val 8333"/>
              <a:gd name="adj2" fmla="val 86194"/>
            </a:avLst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4720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challenge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52400" y="1600200"/>
            <a:ext cx="8991600" cy="51054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Digital computers</a:t>
            </a:r>
          </a:p>
          <a:p>
            <a:pPr lvl="1"/>
            <a:r>
              <a:rPr lang="en-US" dirty="0" smtClean="0"/>
              <a:t>0s and 1s</a:t>
            </a:r>
          </a:p>
          <a:p>
            <a:r>
              <a:rPr lang="en-US" dirty="0" smtClean="0"/>
              <a:t>Analog world</a:t>
            </a:r>
          </a:p>
          <a:p>
            <a:pPr lvl="1"/>
            <a:r>
              <a:rPr lang="en-US" dirty="0" smtClean="0"/>
              <a:t>Amplitudes and frequencies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4001" y="3721099"/>
            <a:ext cx="2540000" cy="1902548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76716" y="4807856"/>
            <a:ext cx="2539999" cy="1632857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59500" y="4176486"/>
            <a:ext cx="2984500" cy="27178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74276" y="3677558"/>
            <a:ext cx="2874439" cy="1801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64728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Assumptions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52400" y="1600200"/>
            <a:ext cx="8991600" cy="51054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We have two discrete signals, high and low, to encode 1 and 0</a:t>
            </a:r>
          </a:p>
          <a:p>
            <a:r>
              <a:rPr lang="en-US" sz="2400" dirty="0" smtClean="0"/>
              <a:t>Transmission is </a:t>
            </a:r>
            <a:r>
              <a:rPr lang="en-US" sz="2400" dirty="0" smtClean="0">
                <a:solidFill>
                  <a:schemeClr val="accent1"/>
                </a:solidFill>
              </a:rPr>
              <a:t>synchronous, </a:t>
            </a:r>
            <a:r>
              <a:rPr lang="en-US" sz="2400" dirty="0" smtClean="0"/>
              <a:t>i.e. there is a clock that controls signal sampling</a:t>
            </a:r>
          </a:p>
          <a:p>
            <a:endParaRPr lang="en-US" sz="2400" dirty="0"/>
          </a:p>
          <a:p>
            <a:endParaRPr lang="en-US" sz="2400" dirty="0" smtClean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1400" dirty="0" smtClean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endParaRPr lang="en-US" sz="1400" dirty="0" smtClean="0"/>
          </a:p>
          <a:p>
            <a:r>
              <a:rPr lang="en-US" sz="2400" dirty="0" smtClean="0"/>
              <a:t>Amplitude and duration of signal must be significant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914399" y="4588085"/>
            <a:ext cx="7124131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reeform 6"/>
          <p:cNvSpPr/>
          <p:nvPr/>
        </p:nvSpPr>
        <p:spPr>
          <a:xfrm>
            <a:off x="968991" y="3141419"/>
            <a:ext cx="7055892" cy="1284281"/>
          </a:xfrm>
          <a:custGeom>
            <a:avLst/>
            <a:gdLst>
              <a:gd name="connsiteX0" fmla="*/ 0 w 7788185"/>
              <a:gd name="connsiteY0" fmla="*/ 1160060 h 1420626"/>
              <a:gd name="connsiteX1" fmla="*/ 1132764 w 7788185"/>
              <a:gd name="connsiteY1" fmla="*/ 354842 h 1420626"/>
              <a:gd name="connsiteX2" fmla="*/ 1746913 w 7788185"/>
              <a:gd name="connsiteY2" fmla="*/ 1419367 h 1420626"/>
              <a:gd name="connsiteX3" fmla="*/ 2224585 w 7788185"/>
              <a:gd name="connsiteY3" fmla="*/ 586854 h 1420626"/>
              <a:gd name="connsiteX4" fmla="*/ 2811439 w 7788185"/>
              <a:gd name="connsiteY4" fmla="*/ 1378424 h 1420626"/>
              <a:gd name="connsiteX5" fmla="*/ 3835021 w 7788185"/>
              <a:gd name="connsiteY5" fmla="*/ 0 h 1420626"/>
              <a:gd name="connsiteX6" fmla="*/ 4749421 w 7788185"/>
              <a:gd name="connsiteY6" fmla="*/ 1378424 h 1420626"/>
              <a:gd name="connsiteX7" fmla="*/ 5622878 w 7788185"/>
              <a:gd name="connsiteY7" fmla="*/ 504967 h 1420626"/>
              <a:gd name="connsiteX8" fmla="*/ 6400800 w 7788185"/>
              <a:gd name="connsiteY8" fmla="*/ 1337481 h 1420626"/>
              <a:gd name="connsiteX9" fmla="*/ 7192370 w 7788185"/>
              <a:gd name="connsiteY9" fmla="*/ 163773 h 1420626"/>
              <a:gd name="connsiteX10" fmla="*/ 7779224 w 7788185"/>
              <a:gd name="connsiteY10" fmla="*/ 887105 h 1420626"/>
              <a:gd name="connsiteX11" fmla="*/ 7492621 w 7788185"/>
              <a:gd name="connsiteY11" fmla="*/ 955344 h 1420626"/>
              <a:gd name="connsiteX0" fmla="*/ 0 w 7779224"/>
              <a:gd name="connsiteY0" fmla="*/ 1160060 h 1420626"/>
              <a:gd name="connsiteX1" fmla="*/ 1132764 w 7779224"/>
              <a:gd name="connsiteY1" fmla="*/ 354842 h 1420626"/>
              <a:gd name="connsiteX2" fmla="*/ 1746913 w 7779224"/>
              <a:gd name="connsiteY2" fmla="*/ 1419367 h 1420626"/>
              <a:gd name="connsiteX3" fmla="*/ 2224585 w 7779224"/>
              <a:gd name="connsiteY3" fmla="*/ 586854 h 1420626"/>
              <a:gd name="connsiteX4" fmla="*/ 2811439 w 7779224"/>
              <a:gd name="connsiteY4" fmla="*/ 1378424 h 1420626"/>
              <a:gd name="connsiteX5" fmla="*/ 3835021 w 7779224"/>
              <a:gd name="connsiteY5" fmla="*/ 0 h 1420626"/>
              <a:gd name="connsiteX6" fmla="*/ 4749421 w 7779224"/>
              <a:gd name="connsiteY6" fmla="*/ 1378424 h 1420626"/>
              <a:gd name="connsiteX7" fmla="*/ 5622878 w 7779224"/>
              <a:gd name="connsiteY7" fmla="*/ 504967 h 1420626"/>
              <a:gd name="connsiteX8" fmla="*/ 6400800 w 7779224"/>
              <a:gd name="connsiteY8" fmla="*/ 1337481 h 1420626"/>
              <a:gd name="connsiteX9" fmla="*/ 7192370 w 7779224"/>
              <a:gd name="connsiteY9" fmla="*/ 163773 h 1420626"/>
              <a:gd name="connsiteX10" fmla="*/ 7779224 w 7779224"/>
              <a:gd name="connsiteY10" fmla="*/ 887105 h 1420626"/>
              <a:gd name="connsiteX0" fmla="*/ 0 w 7192370"/>
              <a:gd name="connsiteY0" fmla="*/ 1160060 h 1420626"/>
              <a:gd name="connsiteX1" fmla="*/ 1132764 w 7192370"/>
              <a:gd name="connsiteY1" fmla="*/ 354842 h 1420626"/>
              <a:gd name="connsiteX2" fmla="*/ 1746913 w 7192370"/>
              <a:gd name="connsiteY2" fmla="*/ 1419367 h 1420626"/>
              <a:gd name="connsiteX3" fmla="*/ 2224585 w 7192370"/>
              <a:gd name="connsiteY3" fmla="*/ 586854 h 1420626"/>
              <a:gd name="connsiteX4" fmla="*/ 2811439 w 7192370"/>
              <a:gd name="connsiteY4" fmla="*/ 1378424 h 1420626"/>
              <a:gd name="connsiteX5" fmla="*/ 3835021 w 7192370"/>
              <a:gd name="connsiteY5" fmla="*/ 0 h 1420626"/>
              <a:gd name="connsiteX6" fmla="*/ 4749421 w 7192370"/>
              <a:gd name="connsiteY6" fmla="*/ 1378424 h 1420626"/>
              <a:gd name="connsiteX7" fmla="*/ 5622878 w 7192370"/>
              <a:gd name="connsiteY7" fmla="*/ 504967 h 1420626"/>
              <a:gd name="connsiteX8" fmla="*/ 6400800 w 7192370"/>
              <a:gd name="connsiteY8" fmla="*/ 1337481 h 1420626"/>
              <a:gd name="connsiteX9" fmla="*/ 7192370 w 7192370"/>
              <a:gd name="connsiteY9" fmla="*/ 163773 h 1420626"/>
              <a:gd name="connsiteX0" fmla="*/ 0 w 7192370"/>
              <a:gd name="connsiteY0" fmla="*/ 1160060 h 1420773"/>
              <a:gd name="connsiteX1" fmla="*/ 600501 w 7192370"/>
              <a:gd name="connsiteY1" fmla="*/ 341194 h 1420773"/>
              <a:gd name="connsiteX2" fmla="*/ 1746913 w 7192370"/>
              <a:gd name="connsiteY2" fmla="*/ 1419367 h 1420773"/>
              <a:gd name="connsiteX3" fmla="*/ 2224585 w 7192370"/>
              <a:gd name="connsiteY3" fmla="*/ 586854 h 1420773"/>
              <a:gd name="connsiteX4" fmla="*/ 2811439 w 7192370"/>
              <a:gd name="connsiteY4" fmla="*/ 1378424 h 1420773"/>
              <a:gd name="connsiteX5" fmla="*/ 3835021 w 7192370"/>
              <a:gd name="connsiteY5" fmla="*/ 0 h 1420773"/>
              <a:gd name="connsiteX6" fmla="*/ 4749421 w 7192370"/>
              <a:gd name="connsiteY6" fmla="*/ 1378424 h 1420773"/>
              <a:gd name="connsiteX7" fmla="*/ 5622878 w 7192370"/>
              <a:gd name="connsiteY7" fmla="*/ 504967 h 1420773"/>
              <a:gd name="connsiteX8" fmla="*/ 6400800 w 7192370"/>
              <a:gd name="connsiteY8" fmla="*/ 1337481 h 1420773"/>
              <a:gd name="connsiteX9" fmla="*/ 7192370 w 7192370"/>
              <a:gd name="connsiteY9" fmla="*/ 163773 h 1420773"/>
              <a:gd name="connsiteX0" fmla="*/ 0 w 7192370"/>
              <a:gd name="connsiteY0" fmla="*/ 1160060 h 1434403"/>
              <a:gd name="connsiteX1" fmla="*/ 600501 w 7192370"/>
              <a:gd name="connsiteY1" fmla="*/ 341194 h 1434403"/>
              <a:gd name="connsiteX2" fmla="*/ 1351128 w 7192370"/>
              <a:gd name="connsiteY2" fmla="*/ 1433015 h 1434403"/>
              <a:gd name="connsiteX3" fmla="*/ 2224585 w 7192370"/>
              <a:gd name="connsiteY3" fmla="*/ 586854 h 1434403"/>
              <a:gd name="connsiteX4" fmla="*/ 2811439 w 7192370"/>
              <a:gd name="connsiteY4" fmla="*/ 1378424 h 1434403"/>
              <a:gd name="connsiteX5" fmla="*/ 3835021 w 7192370"/>
              <a:gd name="connsiteY5" fmla="*/ 0 h 1434403"/>
              <a:gd name="connsiteX6" fmla="*/ 4749421 w 7192370"/>
              <a:gd name="connsiteY6" fmla="*/ 1378424 h 1434403"/>
              <a:gd name="connsiteX7" fmla="*/ 5622878 w 7192370"/>
              <a:gd name="connsiteY7" fmla="*/ 504967 h 1434403"/>
              <a:gd name="connsiteX8" fmla="*/ 6400800 w 7192370"/>
              <a:gd name="connsiteY8" fmla="*/ 1337481 h 1434403"/>
              <a:gd name="connsiteX9" fmla="*/ 7192370 w 7192370"/>
              <a:gd name="connsiteY9" fmla="*/ 163773 h 1434403"/>
              <a:gd name="connsiteX0" fmla="*/ 0 w 7192370"/>
              <a:gd name="connsiteY0" fmla="*/ 1009935 h 1284278"/>
              <a:gd name="connsiteX1" fmla="*/ 600501 w 7192370"/>
              <a:gd name="connsiteY1" fmla="*/ 191069 h 1284278"/>
              <a:gd name="connsiteX2" fmla="*/ 1351128 w 7192370"/>
              <a:gd name="connsiteY2" fmla="*/ 1282890 h 1284278"/>
              <a:gd name="connsiteX3" fmla="*/ 2224585 w 7192370"/>
              <a:gd name="connsiteY3" fmla="*/ 436729 h 1284278"/>
              <a:gd name="connsiteX4" fmla="*/ 2811439 w 7192370"/>
              <a:gd name="connsiteY4" fmla="*/ 1228299 h 1284278"/>
              <a:gd name="connsiteX5" fmla="*/ 4230806 w 7192370"/>
              <a:gd name="connsiteY5" fmla="*/ 0 h 1284278"/>
              <a:gd name="connsiteX6" fmla="*/ 4749421 w 7192370"/>
              <a:gd name="connsiteY6" fmla="*/ 1228299 h 1284278"/>
              <a:gd name="connsiteX7" fmla="*/ 5622878 w 7192370"/>
              <a:gd name="connsiteY7" fmla="*/ 354842 h 1284278"/>
              <a:gd name="connsiteX8" fmla="*/ 6400800 w 7192370"/>
              <a:gd name="connsiteY8" fmla="*/ 1187356 h 1284278"/>
              <a:gd name="connsiteX9" fmla="*/ 7192370 w 7192370"/>
              <a:gd name="connsiteY9" fmla="*/ 13648 h 1284278"/>
              <a:gd name="connsiteX0" fmla="*/ 0 w 7192370"/>
              <a:gd name="connsiteY0" fmla="*/ 1009938 h 1284281"/>
              <a:gd name="connsiteX1" fmla="*/ 600501 w 7192370"/>
              <a:gd name="connsiteY1" fmla="*/ 191072 h 1284281"/>
              <a:gd name="connsiteX2" fmla="*/ 1351128 w 7192370"/>
              <a:gd name="connsiteY2" fmla="*/ 1282893 h 1284281"/>
              <a:gd name="connsiteX3" fmla="*/ 2224585 w 7192370"/>
              <a:gd name="connsiteY3" fmla="*/ 436732 h 1284281"/>
              <a:gd name="connsiteX4" fmla="*/ 2811439 w 7192370"/>
              <a:gd name="connsiteY4" fmla="*/ 1228302 h 1284281"/>
              <a:gd name="connsiteX5" fmla="*/ 4230806 w 7192370"/>
              <a:gd name="connsiteY5" fmla="*/ 3 h 1284281"/>
              <a:gd name="connsiteX6" fmla="*/ 4558352 w 7192370"/>
              <a:gd name="connsiteY6" fmla="*/ 1241950 h 1284281"/>
              <a:gd name="connsiteX7" fmla="*/ 5622878 w 7192370"/>
              <a:gd name="connsiteY7" fmla="*/ 354845 h 1284281"/>
              <a:gd name="connsiteX8" fmla="*/ 6400800 w 7192370"/>
              <a:gd name="connsiteY8" fmla="*/ 1187359 h 1284281"/>
              <a:gd name="connsiteX9" fmla="*/ 7192370 w 7192370"/>
              <a:gd name="connsiteY9" fmla="*/ 13651 h 1284281"/>
              <a:gd name="connsiteX0" fmla="*/ 0 w 7192370"/>
              <a:gd name="connsiteY0" fmla="*/ 1009938 h 1284281"/>
              <a:gd name="connsiteX1" fmla="*/ 600501 w 7192370"/>
              <a:gd name="connsiteY1" fmla="*/ 191072 h 1284281"/>
              <a:gd name="connsiteX2" fmla="*/ 1351128 w 7192370"/>
              <a:gd name="connsiteY2" fmla="*/ 1282893 h 1284281"/>
              <a:gd name="connsiteX3" fmla="*/ 2224585 w 7192370"/>
              <a:gd name="connsiteY3" fmla="*/ 436732 h 1284281"/>
              <a:gd name="connsiteX4" fmla="*/ 2811439 w 7192370"/>
              <a:gd name="connsiteY4" fmla="*/ 1228302 h 1284281"/>
              <a:gd name="connsiteX5" fmla="*/ 4230806 w 7192370"/>
              <a:gd name="connsiteY5" fmla="*/ 3 h 1284281"/>
              <a:gd name="connsiteX6" fmla="*/ 4558352 w 7192370"/>
              <a:gd name="connsiteY6" fmla="*/ 1241950 h 1284281"/>
              <a:gd name="connsiteX7" fmla="*/ 5663821 w 7192370"/>
              <a:gd name="connsiteY7" fmla="*/ 368493 h 1284281"/>
              <a:gd name="connsiteX8" fmla="*/ 6400800 w 7192370"/>
              <a:gd name="connsiteY8" fmla="*/ 1187359 h 1284281"/>
              <a:gd name="connsiteX9" fmla="*/ 7192370 w 7192370"/>
              <a:gd name="connsiteY9" fmla="*/ 13651 h 1284281"/>
              <a:gd name="connsiteX0" fmla="*/ 0 w 7192370"/>
              <a:gd name="connsiteY0" fmla="*/ 1009938 h 1284281"/>
              <a:gd name="connsiteX1" fmla="*/ 600501 w 7192370"/>
              <a:gd name="connsiteY1" fmla="*/ 191072 h 1284281"/>
              <a:gd name="connsiteX2" fmla="*/ 1351128 w 7192370"/>
              <a:gd name="connsiteY2" fmla="*/ 1282893 h 1284281"/>
              <a:gd name="connsiteX3" fmla="*/ 2224585 w 7192370"/>
              <a:gd name="connsiteY3" fmla="*/ 436732 h 1284281"/>
              <a:gd name="connsiteX4" fmla="*/ 2811439 w 7192370"/>
              <a:gd name="connsiteY4" fmla="*/ 1228302 h 1284281"/>
              <a:gd name="connsiteX5" fmla="*/ 4230806 w 7192370"/>
              <a:gd name="connsiteY5" fmla="*/ 3 h 1284281"/>
              <a:gd name="connsiteX6" fmla="*/ 4558352 w 7192370"/>
              <a:gd name="connsiteY6" fmla="*/ 1241950 h 1284281"/>
              <a:gd name="connsiteX7" fmla="*/ 5663821 w 7192370"/>
              <a:gd name="connsiteY7" fmla="*/ 368493 h 1284281"/>
              <a:gd name="connsiteX8" fmla="*/ 6400800 w 7192370"/>
              <a:gd name="connsiteY8" fmla="*/ 1187359 h 1284281"/>
              <a:gd name="connsiteX9" fmla="*/ 7192370 w 7192370"/>
              <a:gd name="connsiteY9" fmla="*/ 13651 h 1284281"/>
              <a:gd name="connsiteX0" fmla="*/ 0 w 7192370"/>
              <a:gd name="connsiteY0" fmla="*/ 1009938 h 1284281"/>
              <a:gd name="connsiteX1" fmla="*/ 600501 w 7192370"/>
              <a:gd name="connsiteY1" fmla="*/ 191072 h 1284281"/>
              <a:gd name="connsiteX2" fmla="*/ 1351128 w 7192370"/>
              <a:gd name="connsiteY2" fmla="*/ 1282893 h 1284281"/>
              <a:gd name="connsiteX3" fmla="*/ 2224585 w 7192370"/>
              <a:gd name="connsiteY3" fmla="*/ 436732 h 1284281"/>
              <a:gd name="connsiteX4" fmla="*/ 2811439 w 7192370"/>
              <a:gd name="connsiteY4" fmla="*/ 1228302 h 1284281"/>
              <a:gd name="connsiteX5" fmla="*/ 4230806 w 7192370"/>
              <a:gd name="connsiteY5" fmla="*/ 3 h 1284281"/>
              <a:gd name="connsiteX6" fmla="*/ 4558352 w 7192370"/>
              <a:gd name="connsiteY6" fmla="*/ 1241950 h 1284281"/>
              <a:gd name="connsiteX7" fmla="*/ 5663821 w 7192370"/>
              <a:gd name="connsiteY7" fmla="*/ 368493 h 1284281"/>
              <a:gd name="connsiteX8" fmla="*/ 6264322 w 7192370"/>
              <a:gd name="connsiteY8" fmla="*/ 1201007 h 1284281"/>
              <a:gd name="connsiteX9" fmla="*/ 7192370 w 7192370"/>
              <a:gd name="connsiteY9" fmla="*/ 13651 h 1284281"/>
              <a:gd name="connsiteX0" fmla="*/ 0 w 7192370"/>
              <a:gd name="connsiteY0" fmla="*/ 1009938 h 1284281"/>
              <a:gd name="connsiteX1" fmla="*/ 600501 w 7192370"/>
              <a:gd name="connsiteY1" fmla="*/ 191072 h 1284281"/>
              <a:gd name="connsiteX2" fmla="*/ 1351128 w 7192370"/>
              <a:gd name="connsiteY2" fmla="*/ 1282893 h 1284281"/>
              <a:gd name="connsiteX3" fmla="*/ 2224585 w 7192370"/>
              <a:gd name="connsiteY3" fmla="*/ 436732 h 1284281"/>
              <a:gd name="connsiteX4" fmla="*/ 2811439 w 7192370"/>
              <a:gd name="connsiteY4" fmla="*/ 1228302 h 1284281"/>
              <a:gd name="connsiteX5" fmla="*/ 4230806 w 7192370"/>
              <a:gd name="connsiteY5" fmla="*/ 3 h 1284281"/>
              <a:gd name="connsiteX6" fmla="*/ 4694829 w 7192370"/>
              <a:gd name="connsiteY6" fmla="*/ 1241950 h 1284281"/>
              <a:gd name="connsiteX7" fmla="*/ 5663821 w 7192370"/>
              <a:gd name="connsiteY7" fmla="*/ 368493 h 1284281"/>
              <a:gd name="connsiteX8" fmla="*/ 6264322 w 7192370"/>
              <a:gd name="connsiteY8" fmla="*/ 1201007 h 1284281"/>
              <a:gd name="connsiteX9" fmla="*/ 7192370 w 7192370"/>
              <a:gd name="connsiteY9" fmla="*/ 13651 h 1284281"/>
              <a:gd name="connsiteX0" fmla="*/ 0 w 7192370"/>
              <a:gd name="connsiteY0" fmla="*/ 1009938 h 1284281"/>
              <a:gd name="connsiteX1" fmla="*/ 600501 w 7192370"/>
              <a:gd name="connsiteY1" fmla="*/ 191072 h 1284281"/>
              <a:gd name="connsiteX2" fmla="*/ 1351128 w 7192370"/>
              <a:gd name="connsiteY2" fmla="*/ 1282893 h 1284281"/>
              <a:gd name="connsiteX3" fmla="*/ 2224585 w 7192370"/>
              <a:gd name="connsiteY3" fmla="*/ 436732 h 1284281"/>
              <a:gd name="connsiteX4" fmla="*/ 2811439 w 7192370"/>
              <a:gd name="connsiteY4" fmla="*/ 1228302 h 1284281"/>
              <a:gd name="connsiteX5" fmla="*/ 4230806 w 7192370"/>
              <a:gd name="connsiteY5" fmla="*/ 3 h 1284281"/>
              <a:gd name="connsiteX6" fmla="*/ 4694829 w 7192370"/>
              <a:gd name="connsiteY6" fmla="*/ 1241950 h 1284281"/>
              <a:gd name="connsiteX7" fmla="*/ 5663821 w 7192370"/>
              <a:gd name="connsiteY7" fmla="*/ 368493 h 1284281"/>
              <a:gd name="connsiteX8" fmla="*/ 6264322 w 7192370"/>
              <a:gd name="connsiteY8" fmla="*/ 1201007 h 1284281"/>
              <a:gd name="connsiteX9" fmla="*/ 7192370 w 7192370"/>
              <a:gd name="connsiteY9" fmla="*/ 13651 h 1284281"/>
              <a:gd name="connsiteX0" fmla="*/ 0 w 7055892"/>
              <a:gd name="connsiteY0" fmla="*/ 1009938 h 1284281"/>
              <a:gd name="connsiteX1" fmla="*/ 600501 w 7055892"/>
              <a:gd name="connsiteY1" fmla="*/ 191072 h 1284281"/>
              <a:gd name="connsiteX2" fmla="*/ 1351128 w 7055892"/>
              <a:gd name="connsiteY2" fmla="*/ 1282893 h 1284281"/>
              <a:gd name="connsiteX3" fmla="*/ 2224585 w 7055892"/>
              <a:gd name="connsiteY3" fmla="*/ 436732 h 1284281"/>
              <a:gd name="connsiteX4" fmla="*/ 2811439 w 7055892"/>
              <a:gd name="connsiteY4" fmla="*/ 1228302 h 1284281"/>
              <a:gd name="connsiteX5" fmla="*/ 4230806 w 7055892"/>
              <a:gd name="connsiteY5" fmla="*/ 3 h 1284281"/>
              <a:gd name="connsiteX6" fmla="*/ 4694829 w 7055892"/>
              <a:gd name="connsiteY6" fmla="*/ 1241950 h 1284281"/>
              <a:gd name="connsiteX7" fmla="*/ 5663821 w 7055892"/>
              <a:gd name="connsiteY7" fmla="*/ 368493 h 1284281"/>
              <a:gd name="connsiteX8" fmla="*/ 6264322 w 7055892"/>
              <a:gd name="connsiteY8" fmla="*/ 1201007 h 1284281"/>
              <a:gd name="connsiteX9" fmla="*/ 7055892 w 7055892"/>
              <a:gd name="connsiteY9" fmla="*/ 54594 h 12842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055892" h="1284281">
                <a:moveTo>
                  <a:pt x="0" y="1009938"/>
                </a:moveTo>
                <a:cubicBezTo>
                  <a:pt x="420806" y="585720"/>
                  <a:pt x="375313" y="145580"/>
                  <a:pt x="600501" y="191072"/>
                </a:cubicBezTo>
                <a:cubicBezTo>
                  <a:pt x="825689" y="236565"/>
                  <a:pt x="1080447" y="1241950"/>
                  <a:pt x="1351128" y="1282893"/>
                </a:cubicBezTo>
                <a:cubicBezTo>
                  <a:pt x="1621809" y="1323836"/>
                  <a:pt x="1981200" y="445830"/>
                  <a:pt x="2224585" y="436732"/>
                </a:cubicBezTo>
                <a:cubicBezTo>
                  <a:pt x="2467970" y="427634"/>
                  <a:pt x="2477069" y="1301090"/>
                  <a:pt x="2811439" y="1228302"/>
                </a:cubicBezTo>
                <a:cubicBezTo>
                  <a:pt x="3145809" y="1155514"/>
                  <a:pt x="3916908" y="-2272"/>
                  <a:pt x="4230806" y="3"/>
                </a:cubicBezTo>
                <a:cubicBezTo>
                  <a:pt x="4544704" y="2278"/>
                  <a:pt x="4087503" y="1248774"/>
                  <a:pt x="4694829" y="1241950"/>
                </a:cubicBezTo>
                <a:cubicBezTo>
                  <a:pt x="5302155" y="1235126"/>
                  <a:pt x="5402239" y="375317"/>
                  <a:pt x="5663821" y="368493"/>
                </a:cubicBezTo>
                <a:cubicBezTo>
                  <a:pt x="5925403" y="361669"/>
                  <a:pt x="6032310" y="1253323"/>
                  <a:pt x="6264322" y="1201007"/>
                </a:cubicBezTo>
                <a:cubicBezTo>
                  <a:pt x="6496334" y="1148691"/>
                  <a:pt x="6826155" y="129657"/>
                  <a:pt x="7055892" y="54594"/>
                </a:cubicBezTo>
              </a:path>
            </a:pathLst>
          </a:cu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833068" y="4626723"/>
            <a:ext cx="8386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Time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4766122" y="4888333"/>
            <a:ext cx="444199" cy="0"/>
          </a:xfrm>
          <a:prstGeom prst="straightConnector1">
            <a:avLst/>
          </a:prstGeom>
          <a:ln w="571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914399" y="3163356"/>
            <a:ext cx="0" cy="1392071"/>
          </a:xfrm>
          <a:prstGeom prst="line">
            <a:avLst/>
          </a:prstGeom>
          <a:ln w="5715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2339225" y="3201994"/>
            <a:ext cx="0" cy="1392071"/>
          </a:xfrm>
          <a:prstGeom prst="line">
            <a:avLst/>
          </a:prstGeom>
          <a:ln w="5715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3764051" y="3201994"/>
            <a:ext cx="0" cy="1392071"/>
          </a:xfrm>
          <a:prstGeom prst="line">
            <a:avLst/>
          </a:prstGeom>
          <a:ln w="5715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8038530" y="3201993"/>
            <a:ext cx="0" cy="1392071"/>
          </a:xfrm>
          <a:prstGeom prst="line">
            <a:avLst/>
          </a:prstGeom>
          <a:ln w="5715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6613703" y="3163356"/>
            <a:ext cx="0" cy="1392071"/>
          </a:xfrm>
          <a:prstGeom prst="line">
            <a:avLst/>
          </a:prstGeom>
          <a:ln w="5715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5188877" y="3201992"/>
            <a:ext cx="0" cy="1392071"/>
          </a:xfrm>
          <a:prstGeom prst="line">
            <a:avLst/>
          </a:prstGeom>
          <a:ln w="5715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Freeform 20"/>
          <p:cNvSpPr/>
          <p:nvPr/>
        </p:nvSpPr>
        <p:spPr>
          <a:xfrm>
            <a:off x="1339946" y="6310254"/>
            <a:ext cx="4507493" cy="192012"/>
          </a:xfrm>
          <a:custGeom>
            <a:avLst/>
            <a:gdLst>
              <a:gd name="connsiteX0" fmla="*/ 0 w 7788185"/>
              <a:gd name="connsiteY0" fmla="*/ 1160060 h 1420626"/>
              <a:gd name="connsiteX1" fmla="*/ 1132764 w 7788185"/>
              <a:gd name="connsiteY1" fmla="*/ 354842 h 1420626"/>
              <a:gd name="connsiteX2" fmla="*/ 1746913 w 7788185"/>
              <a:gd name="connsiteY2" fmla="*/ 1419367 h 1420626"/>
              <a:gd name="connsiteX3" fmla="*/ 2224585 w 7788185"/>
              <a:gd name="connsiteY3" fmla="*/ 586854 h 1420626"/>
              <a:gd name="connsiteX4" fmla="*/ 2811439 w 7788185"/>
              <a:gd name="connsiteY4" fmla="*/ 1378424 h 1420626"/>
              <a:gd name="connsiteX5" fmla="*/ 3835021 w 7788185"/>
              <a:gd name="connsiteY5" fmla="*/ 0 h 1420626"/>
              <a:gd name="connsiteX6" fmla="*/ 4749421 w 7788185"/>
              <a:gd name="connsiteY6" fmla="*/ 1378424 h 1420626"/>
              <a:gd name="connsiteX7" fmla="*/ 5622878 w 7788185"/>
              <a:gd name="connsiteY7" fmla="*/ 504967 h 1420626"/>
              <a:gd name="connsiteX8" fmla="*/ 6400800 w 7788185"/>
              <a:gd name="connsiteY8" fmla="*/ 1337481 h 1420626"/>
              <a:gd name="connsiteX9" fmla="*/ 7192370 w 7788185"/>
              <a:gd name="connsiteY9" fmla="*/ 163773 h 1420626"/>
              <a:gd name="connsiteX10" fmla="*/ 7779224 w 7788185"/>
              <a:gd name="connsiteY10" fmla="*/ 887105 h 1420626"/>
              <a:gd name="connsiteX11" fmla="*/ 7492621 w 7788185"/>
              <a:gd name="connsiteY11" fmla="*/ 955344 h 1420626"/>
              <a:gd name="connsiteX0" fmla="*/ 0 w 7779224"/>
              <a:gd name="connsiteY0" fmla="*/ 1160060 h 1420626"/>
              <a:gd name="connsiteX1" fmla="*/ 1132764 w 7779224"/>
              <a:gd name="connsiteY1" fmla="*/ 354842 h 1420626"/>
              <a:gd name="connsiteX2" fmla="*/ 1746913 w 7779224"/>
              <a:gd name="connsiteY2" fmla="*/ 1419367 h 1420626"/>
              <a:gd name="connsiteX3" fmla="*/ 2224585 w 7779224"/>
              <a:gd name="connsiteY3" fmla="*/ 586854 h 1420626"/>
              <a:gd name="connsiteX4" fmla="*/ 2811439 w 7779224"/>
              <a:gd name="connsiteY4" fmla="*/ 1378424 h 1420626"/>
              <a:gd name="connsiteX5" fmla="*/ 3835021 w 7779224"/>
              <a:gd name="connsiteY5" fmla="*/ 0 h 1420626"/>
              <a:gd name="connsiteX6" fmla="*/ 4749421 w 7779224"/>
              <a:gd name="connsiteY6" fmla="*/ 1378424 h 1420626"/>
              <a:gd name="connsiteX7" fmla="*/ 5622878 w 7779224"/>
              <a:gd name="connsiteY7" fmla="*/ 504967 h 1420626"/>
              <a:gd name="connsiteX8" fmla="*/ 6400800 w 7779224"/>
              <a:gd name="connsiteY8" fmla="*/ 1337481 h 1420626"/>
              <a:gd name="connsiteX9" fmla="*/ 7192370 w 7779224"/>
              <a:gd name="connsiteY9" fmla="*/ 163773 h 1420626"/>
              <a:gd name="connsiteX10" fmla="*/ 7779224 w 7779224"/>
              <a:gd name="connsiteY10" fmla="*/ 887105 h 1420626"/>
              <a:gd name="connsiteX0" fmla="*/ 0 w 7192370"/>
              <a:gd name="connsiteY0" fmla="*/ 1160060 h 1420626"/>
              <a:gd name="connsiteX1" fmla="*/ 1132764 w 7192370"/>
              <a:gd name="connsiteY1" fmla="*/ 354842 h 1420626"/>
              <a:gd name="connsiteX2" fmla="*/ 1746913 w 7192370"/>
              <a:gd name="connsiteY2" fmla="*/ 1419367 h 1420626"/>
              <a:gd name="connsiteX3" fmla="*/ 2224585 w 7192370"/>
              <a:gd name="connsiteY3" fmla="*/ 586854 h 1420626"/>
              <a:gd name="connsiteX4" fmla="*/ 2811439 w 7192370"/>
              <a:gd name="connsiteY4" fmla="*/ 1378424 h 1420626"/>
              <a:gd name="connsiteX5" fmla="*/ 3835021 w 7192370"/>
              <a:gd name="connsiteY5" fmla="*/ 0 h 1420626"/>
              <a:gd name="connsiteX6" fmla="*/ 4749421 w 7192370"/>
              <a:gd name="connsiteY6" fmla="*/ 1378424 h 1420626"/>
              <a:gd name="connsiteX7" fmla="*/ 5622878 w 7192370"/>
              <a:gd name="connsiteY7" fmla="*/ 504967 h 1420626"/>
              <a:gd name="connsiteX8" fmla="*/ 6400800 w 7192370"/>
              <a:gd name="connsiteY8" fmla="*/ 1337481 h 1420626"/>
              <a:gd name="connsiteX9" fmla="*/ 7192370 w 7192370"/>
              <a:gd name="connsiteY9" fmla="*/ 163773 h 1420626"/>
              <a:gd name="connsiteX0" fmla="*/ 0 w 7192370"/>
              <a:gd name="connsiteY0" fmla="*/ 1160060 h 1420773"/>
              <a:gd name="connsiteX1" fmla="*/ 600501 w 7192370"/>
              <a:gd name="connsiteY1" fmla="*/ 341194 h 1420773"/>
              <a:gd name="connsiteX2" fmla="*/ 1746913 w 7192370"/>
              <a:gd name="connsiteY2" fmla="*/ 1419367 h 1420773"/>
              <a:gd name="connsiteX3" fmla="*/ 2224585 w 7192370"/>
              <a:gd name="connsiteY3" fmla="*/ 586854 h 1420773"/>
              <a:gd name="connsiteX4" fmla="*/ 2811439 w 7192370"/>
              <a:gd name="connsiteY4" fmla="*/ 1378424 h 1420773"/>
              <a:gd name="connsiteX5" fmla="*/ 3835021 w 7192370"/>
              <a:gd name="connsiteY5" fmla="*/ 0 h 1420773"/>
              <a:gd name="connsiteX6" fmla="*/ 4749421 w 7192370"/>
              <a:gd name="connsiteY6" fmla="*/ 1378424 h 1420773"/>
              <a:gd name="connsiteX7" fmla="*/ 5622878 w 7192370"/>
              <a:gd name="connsiteY7" fmla="*/ 504967 h 1420773"/>
              <a:gd name="connsiteX8" fmla="*/ 6400800 w 7192370"/>
              <a:gd name="connsiteY8" fmla="*/ 1337481 h 1420773"/>
              <a:gd name="connsiteX9" fmla="*/ 7192370 w 7192370"/>
              <a:gd name="connsiteY9" fmla="*/ 163773 h 1420773"/>
              <a:gd name="connsiteX0" fmla="*/ 0 w 7192370"/>
              <a:gd name="connsiteY0" fmla="*/ 1160060 h 1434403"/>
              <a:gd name="connsiteX1" fmla="*/ 600501 w 7192370"/>
              <a:gd name="connsiteY1" fmla="*/ 341194 h 1434403"/>
              <a:gd name="connsiteX2" fmla="*/ 1351128 w 7192370"/>
              <a:gd name="connsiteY2" fmla="*/ 1433015 h 1434403"/>
              <a:gd name="connsiteX3" fmla="*/ 2224585 w 7192370"/>
              <a:gd name="connsiteY3" fmla="*/ 586854 h 1434403"/>
              <a:gd name="connsiteX4" fmla="*/ 2811439 w 7192370"/>
              <a:gd name="connsiteY4" fmla="*/ 1378424 h 1434403"/>
              <a:gd name="connsiteX5" fmla="*/ 3835021 w 7192370"/>
              <a:gd name="connsiteY5" fmla="*/ 0 h 1434403"/>
              <a:gd name="connsiteX6" fmla="*/ 4749421 w 7192370"/>
              <a:gd name="connsiteY6" fmla="*/ 1378424 h 1434403"/>
              <a:gd name="connsiteX7" fmla="*/ 5622878 w 7192370"/>
              <a:gd name="connsiteY7" fmla="*/ 504967 h 1434403"/>
              <a:gd name="connsiteX8" fmla="*/ 6400800 w 7192370"/>
              <a:gd name="connsiteY8" fmla="*/ 1337481 h 1434403"/>
              <a:gd name="connsiteX9" fmla="*/ 7192370 w 7192370"/>
              <a:gd name="connsiteY9" fmla="*/ 163773 h 1434403"/>
              <a:gd name="connsiteX0" fmla="*/ 0 w 7192370"/>
              <a:gd name="connsiteY0" fmla="*/ 1009935 h 1284278"/>
              <a:gd name="connsiteX1" fmla="*/ 600501 w 7192370"/>
              <a:gd name="connsiteY1" fmla="*/ 191069 h 1284278"/>
              <a:gd name="connsiteX2" fmla="*/ 1351128 w 7192370"/>
              <a:gd name="connsiteY2" fmla="*/ 1282890 h 1284278"/>
              <a:gd name="connsiteX3" fmla="*/ 2224585 w 7192370"/>
              <a:gd name="connsiteY3" fmla="*/ 436729 h 1284278"/>
              <a:gd name="connsiteX4" fmla="*/ 2811439 w 7192370"/>
              <a:gd name="connsiteY4" fmla="*/ 1228299 h 1284278"/>
              <a:gd name="connsiteX5" fmla="*/ 4230806 w 7192370"/>
              <a:gd name="connsiteY5" fmla="*/ 0 h 1284278"/>
              <a:gd name="connsiteX6" fmla="*/ 4749421 w 7192370"/>
              <a:gd name="connsiteY6" fmla="*/ 1228299 h 1284278"/>
              <a:gd name="connsiteX7" fmla="*/ 5622878 w 7192370"/>
              <a:gd name="connsiteY7" fmla="*/ 354842 h 1284278"/>
              <a:gd name="connsiteX8" fmla="*/ 6400800 w 7192370"/>
              <a:gd name="connsiteY8" fmla="*/ 1187356 h 1284278"/>
              <a:gd name="connsiteX9" fmla="*/ 7192370 w 7192370"/>
              <a:gd name="connsiteY9" fmla="*/ 13648 h 1284278"/>
              <a:gd name="connsiteX0" fmla="*/ 0 w 7192370"/>
              <a:gd name="connsiteY0" fmla="*/ 1009938 h 1284281"/>
              <a:gd name="connsiteX1" fmla="*/ 600501 w 7192370"/>
              <a:gd name="connsiteY1" fmla="*/ 191072 h 1284281"/>
              <a:gd name="connsiteX2" fmla="*/ 1351128 w 7192370"/>
              <a:gd name="connsiteY2" fmla="*/ 1282893 h 1284281"/>
              <a:gd name="connsiteX3" fmla="*/ 2224585 w 7192370"/>
              <a:gd name="connsiteY3" fmla="*/ 436732 h 1284281"/>
              <a:gd name="connsiteX4" fmla="*/ 2811439 w 7192370"/>
              <a:gd name="connsiteY4" fmla="*/ 1228302 h 1284281"/>
              <a:gd name="connsiteX5" fmla="*/ 4230806 w 7192370"/>
              <a:gd name="connsiteY5" fmla="*/ 3 h 1284281"/>
              <a:gd name="connsiteX6" fmla="*/ 4558352 w 7192370"/>
              <a:gd name="connsiteY6" fmla="*/ 1241950 h 1284281"/>
              <a:gd name="connsiteX7" fmla="*/ 5622878 w 7192370"/>
              <a:gd name="connsiteY7" fmla="*/ 354845 h 1284281"/>
              <a:gd name="connsiteX8" fmla="*/ 6400800 w 7192370"/>
              <a:gd name="connsiteY8" fmla="*/ 1187359 h 1284281"/>
              <a:gd name="connsiteX9" fmla="*/ 7192370 w 7192370"/>
              <a:gd name="connsiteY9" fmla="*/ 13651 h 1284281"/>
              <a:gd name="connsiteX0" fmla="*/ 0 w 7192370"/>
              <a:gd name="connsiteY0" fmla="*/ 1009938 h 1284281"/>
              <a:gd name="connsiteX1" fmla="*/ 600501 w 7192370"/>
              <a:gd name="connsiteY1" fmla="*/ 191072 h 1284281"/>
              <a:gd name="connsiteX2" fmla="*/ 1351128 w 7192370"/>
              <a:gd name="connsiteY2" fmla="*/ 1282893 h 1284281"/>
              <a:gd name="connsiteX3" fmla="*/ 2224585 w 7192370"/>
              <a:gd name="connsiteY3" fmla="*/ 436732 h 1284281"/>
              <a:gd name="connsiteX4" fmla="*/ 2811439 w 7192370"/>
              <a:gd name="connsiteY4" fmla="*/ 1228302 h 1284281"/>
              <a:gd name="connsiteX5" fmla="*/ 4230806 w 7192370"/>
              <a:gd name="connsiteY5" fmla="*/ 3 h 1284281"/>
              <a:gd name="connsiteX6" fmla="*/ 4558352 w 7192370"/>
              <a:gd name="connsiteY6" fmla="*/ 1241950 h 1284281"/>
              <a:gd name="connsiteX7" fmla="*/ 5663821 w 7192370"/>
              <a:gd name="connsiteY7" fmla="*/ 368493 h 1284281"/>
              <a:gd name="connsiteX8" fmla="*/ 6400800 w 7192370"/>
              <a:gd name="connsiteY8" fmla="*/ 1187359 h 1284281"/>
              <a:gd name="connsiteX9" fmla="*/ 7192370 w 7192370"/>
              <a:gd name="connsiteY9" fmla="*/ 13651 h 1284281"/>
              <a:gd name="connsiteX0" fmla="*/ 0 w 7192370"/>
              <a:gd name="connsiteY0" fmla="*/ 1009938 h 1284281"/>
              <a:gd name="connsiteX1" fmla="*/ 600501 w 7192370"/>
              <a:gd name="connsiteY1" fmla="*/ 191072 h 1284281"/>
              <a:gd name="connsiteX2" fmla="*/ 1351128 w 7192370"/>
              <a:gd name="connsiteY2" fmla="*/ 1282893 h 1284281"/>
              <a:gd name="connsiteX3" fmla="*/ 2224585 w 7192370"/>
              <a:gd name="connsiteY3" fmla="*/ 436732 h 1284281"/>
              <a:gd name="connsiteX4" fmla="*/ 2811439 w 7192370"/>
              <a:gd name="connsiteY4" fmla="*/ 1228302 h 1284281"/>
              <a:gd name="connsiteX5" fmla="*/ 4230806 w 7192370"/>
              <a:gd name="connsiteY5" fmla="*/ 3 h 1284281"/>
              <a:gd name="connsiteX6" fmla="*/ 4558352 w 7192370"/>
              <a:gd name="connsiteY6" fmla="*/ 1241950 h 1284281"/>
              <a:gd name="connsiteX7" fmla="*/ 5663821 w 7192370"/>
              <a:gd name="connsiteY7" fmla="*/ 368493 h 1284281"/>
              <a:gd name="connsiteX8" fmla="*/ 6400800 w 7192370"/>
              <a:gd name="connsiteY8" fmla="*/ 1187359 h 1284281"/>
              <a:gd name="connsiteX9" fmla="*/ 7192370 w 7192370"/>
              <a:gd name="connsiteY9" fmla="*/ 13651 h 1284281"/>
              <a:gd name="connsiteX0" fmla="*/ 0 w 7192370"/>
              <a:gd name="connsiteY0" fmla="*/ 1009938 h 1284281"/>
              <a:gd name="connsiteX1" fmla="*/ 600501 w 7192370"/>
              <a:gd name="connsiteY1" fmla="*/ 191072 h 1284281"/>
              <a:gd name="connsiteX2" fmla="*/ 1351128 w 7192370"/>
              <a:gd name="connsiteY2" fmla="*/ 1282893 h 1284281"/>
              <a:gd name="connsiteX3" fmla="*/ 2224585 w 7192370"/>
              <a:gd name="connsiteY3" fmla="*/ 436732 h 1284281"/>
              <a:gd name="connsiteX4" fmla="*/ 2811439 w 7192370"/>
              <a:gd name="connsiteY4" fmla="*/ 1228302 h 1284281"/>
              <a:gd name="connsiteX5" fmla="*/ 4230806 w 7192370"/>
              <a:gd name="connsiteY5" fmla="*/ 3 h 1284281"/>
              <a:gd name="connsiteX6" fmla="*/ 4558352 w 7192370"/>
              <a:gd name="connsiteY6" fmla="*/ 1241950 h 1284281"/>
              <a:gd name="connsiteX7" fmla="*/ 5663821 w 7192370"/>
              <a:gd name="connsiteY7" fmla="*/ 368493 h 1284281"/>
              <a:gd name="connsiteX8" fmla="*/ 6264322 w 7192370"/>
              <a:gd name="connsiteY8" fmla="*/ 1201007 h 1284281"/>
              <a:gd name="connsiteX9" fmla="*/ 7192370 w 7192370"/>
              <a:gd name="connsiteY9" fmla="*/ 13651 h 1284281"/>
              <a:gd name="connsiteX0" fmla="*/ 0 w 7192370"/>
              <a:gd name="connsiteY0" fmla="*/ 1009938 h 1284281"/>
              <a:gd name="connsiteX1" fmla="*/ 600501 w 7192370"/>
              <a:gd name="connsiteY1" fmla="*/ 191072 h 1284281"/>
              <a:gd name="connsiteX2" fmla="*/ 1351128 w 7192370"/>
              <a:gd name="connsiteY2" fmla="*/ 1282893 h 1284281"/>
              <a:gd name="connsiteX3" fmla="*/ 2224585 w 7192370"/>
              <a:gd name="connsiteY3" fmla="*/ 436732 h 1284281"/>
              <a:gd name="connsiteX4" fmla="*/ 2811439 w 7192370"/>
              <a:gd name="connsiteY4" fmla="*/ 1228302 h 1284281"/>
              <a:gd name="connsiteX5" fmla="*/ 4230806 w 7192370"/>
              <a:gd name="connsiteY5" fmla="*/ 3 h 1284281"/>
              <a:gd name="connsiteX6" fmla="*/ 4694829 w 7192370"/>
              <a:gd name="connsiteY6" fmla="*/ 1241950 h 1284281"/>
              <a:gd name="connsiteX7" fmla="*/ 5663821 w 7192370"/>
              <a:gd name="connsiteY7" fmla="*/ 368493 h 1284281"/>
              <a:gd name="connsiteX8" fmla="*/ 6264322 w 7192370"/>
              <a:gd name="connsiteY8" fmla="*/ 1201007 h 1284281"/>
              <a:gd name="connsiteX9" fmla="*/ 7192370 w 7192370"/>
              <a:gd name="connsiteY9" fmla="*/ 13651 h 1284281"/>
              <a:gd name="connsiteX0" fmla="*/ 0 w 7192370"/>
              <a:gd name="connsiteY0" fmla="*/ 1009938 h 1284281"/>
              <a:gd name="connsiteX1" fmla="*/ 600501 w 7192370"/>
              <a:gd name="connsiteY1" fmla="*/ 191072 h 1284281"/>
              <a:gd name="connsiteX2" fmla="*/ 1351128 w 7192370"/>
              <a:gd name="connsiteY2" fmla="*/ 1282893 h 1284281"/>
              <a:gd name="connsiteX3" fmla="*/ 2224585 w 7192370"/>
              <a:gd name="connsiteY3" fmla="*/ 436732 h 1284281"/>
              <a:gd name="connsiteX4" fmla="*/ 2811439 w 7192370"/>
              <a:gd name="connsiteY4" fmla="*/ 1228302 h 1284281"/>
              <a:gd name="connsiteX5" fmla="*/ 4230806 w 7192370"/>
              <a:gd name="connsiteY5" fmla="*/ 3 h 1284281"/>
              <a:gd name="connsiteX6" fmla="*/ 4694829 w 7192370"/>
              <a:gd name="connsiteY6" fmla="*/ 1241950 h 1284281"/>
              <a:gd name="connsiteX7" fmla="*/ 5663821 w 7192370"/>
              <a:gd name="connsiteY7" fmla="*/ 368493 h 1284281"/>
              <a:gd name="connsiteX8" fmla="*/ 6264322 w 7192370"/>
              <a:gd name="connsiteY8" fmla="*/ 1201007 h 1284281"/>
              <a:gd name="connsiteX9" fmla="*/ 7192370 w 7192370"/>
              <a:gd name="connsiteY9" fmla="*/ 13651 h 1284281"/>
              <a:gd name="connsiteX0" fmla="*/ 0 w 7055892"/>
              <a:gd name="connsiteY0" fmla="*/ 1009938 h 1284281"/>
              <a:gd name="connsiteX1" fmla="*/ 600501 w 7055892"/>
              <a:gd name="connsiteY1" fmla="*/ 191072 h 1284281"/>
              <a:gd name="connsiteX2" fmla="*/ 1351128 w 7055892"/>
              <a:gd name="connsiteY2" fmla="*/ 1282893 h 1284281"/>
              <a:gd name="connsiteX3" fmla="*/ 2224585 w 7055892"/>
              <a:gd name="connsiteY3" fmla="*/ 436732 h 1284281"/>
              <a:gd name="connsiteX4" fmla="*/ 2811439 w 7055892"/>
              <a:gd name="connsiteY4" fmla="*/ 1228302 h 1284281"/>
              <a:gd name="connsiteX5" fmla="*/ 4230806 w 7055892"/>
              <a:gd name="connsiteY5" fmla="*/ 3 h 1284281"/>
              <a:gd name="connsiteX6" fmla="*/ 4694829 w 7055892"/>
              <a:gd name="connsiteY6" fmla="*/ 1241950 h 1284281"/>
              <a:gd name="connsiteX7" fmla="*/ 5663821 w 7055892"/>
              <a:gd name="connsiteY7" fmla="*/ 368493 h 1284281"/>
              <a:gd name="connsiteX8" fmla="*/ 6264322 w 7055892"/>
              <a:gd name="connsiteY8" fmla="*/ 1201007 h 1284281"/>
              <a:gd name="connsiteX9" fmla="*/ 7055892 w 7055892"/>
              <a:gd name="connsiteY9" fmla="*/ 54594 h 12842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055892" h="1284281">
                <a:moveTo>
                  <a:pt x="0" y="1009938"/>
                </a:moveTo>
                <a:cubicBezTo>
                  <a:pt x="420806" y="585720"/>
                  <a:pt x="375313" y="145580"/>
                  <a:pt x="600501" y="191072"/>
                </a:cubicBezTo>
                <a:cubicBezTo>
                  <a:pt x="825689" y="236565"/>
                  <a:pt x="1080447" y="1241950"/>
                  <a:pt x="1351128" y="1282893"/>
                </a:cubicBezTo>
                <a:cubicBezTo>
                  <a:pt x="1621809" y="1323836"/>
                  <a:pt x="1981200" y="445830"/>
                  <a:pt x="2224585" y="436732"/>
                </a:cubicBezTo>
                <a:cubicBezTo>
                  <a:pt x="2467970" y="427634"/>
                  <a:pt x="2477069" y="1301090"/>
                  <a:pt x="2811439" y="1228302"/>
                </a:cubicBezTo>
                <a:cubicBezTo>
                  <a:pt x="3145809" y="1155514"/>
                  <a:pt x="3916908" y="-2272"/>
                  <a:pt x="4230806" y="3"/>
                </a:cubicBezTo>
                <a:cubicBezTo>
                  <a:pt x="4544704" y="2278"/>
                  <a:pt x="4087503" y="1248774"/>
                  <a:pt x="4694829" y="1241950"/>
                </a:cubicBezTo>
                <a:cubicBezTo>
                  <a:pt x="5302155" y="1235126"/>
                  <a:pt x="5402239" y="375317"/>
                  <a:pt x="5663821" y="368493"/>
                </a:cubicBezTo>
                <a:cubicBezTo>
                  <a:pt x="5925403" y="361669"/>
                  <a:pt x="6032310" y="1253323"/>
                  <a:pt x="6264322" y="1201007"/>
                </a:cubicBezTo>
                <a:cubicBezTo>
                  <a:pt x="6496334" y="1148691"/>
                  <a:pt x="6826155" y="129657"/>
                  <a:pt x="7055892" y="54594"/>
                </a:cubicBezTo>
              </a:path>
            </a:pathLst>
          </a:cu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/>
          <p:cNvCxnSpPr/>
          <p:nvPr/>
        </p:nvCxnSpPr>
        <p:spPr>
          <a:xfrm>
            <a:off x="1323206" y="6614661"/>
            <a:ext cx="4524233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Freeform 23"/>
          <p:cNvSpPr/>
          <p:nvPr/>
        </p:nvSpPr>
        <p:spPr>
          <a:xfrm>
            <a:off x="6291638" y="5611500"/>
            <a:ext cx="1212376" cy="918062"/>
          </a:xfrm>
          <a:custGeom>
            <a:avLst/>
            <a:gdLst>
              <a:gd name="connsiteX0" fmla="*/ 0 w 7788185"/>
              <a:gd name="connsiteY0" fmla="*/ 1160060 h 1420626"/>
              <a:gd name="connsiteX1" fmla="*/ 1132764 w 7788185"/>
              <a:gd name="connsiteY1" fmla="*/ 354842 h 1420626"/>
              <a:gd name="connsiteX2" fmla="*/ 1746913 w 7788185"/>
              <a:gd name="connsiteY2" fmla="*/ 1419367 h 1420626"/>
              <a:gd name="connsiteX3" fmla="*/ 2224585 w 7788185"/>
              <a:gd name="connsiteY3" fmla="*/ 586854 h 1420626"/>
              <a:gd name="connsiteX4" fmla="*/ 2811439 w 7788185"/>
              <a:gd name="connsiteY4" fmla="*/ 1378424 h 1420626"/>
              <a:gd name="connsiteX5" fmla="*/ 3835021 w 7788185"/>
              <a:gd name="connsiteY5" fmla="*/ 0 h 1420626"/>
              <a:gd name="connsiteX6" fmla="*/ 4749421 w 7788185"/>
              <a:gd name="connsiteY6" fmla="*/ 1378424 h 1420626"/>
              <a:gd name="connsiteX7" fmla="*/ 5622878 w 7788185"/>
              <a:gd name="connsiteY7" fmla="*/ 504967 h 1420626"/>
              <a:gd name="connsiteX8" fmla="*/ 6400800 w 7788185"/>
              <a:gd name="connsiteY8" fmla="*/ 1337481 h 1420626"/>
              <a:gd name="connsiteX9" fmla="*/ 7192370 w 7788185"/>
              <a:gd name="connsiteY9" fmla="*/ 163773 h 1420626"/>
              <a:gd name="connsiteX10" fmla="*/ 7779224 w 7788185"/>
              <a:gd name="connsiteY10" fmla="*/ 887105 h 1420626"/>
              <a:gd name="connsiteX11" fmla="*/ 7492621 w 7788185"/>
              <a:gd name="connsiteY11" fmla="*/ 955344 h 1420626"/>
              <a:gd name="connsiteX0" fmla="*/ 0 w 7779224"/>
              <a:gd name="connsiteY0" fmla="*/ 1160060 h 1420626"/>
              <a:gd name="connsiteX1" fmla="*/ 1132764 w 7779224"/>
              <a:gd name="connsiteY1" fmla="*/ 354842 h 1420626"/>
              <a:gd name="connsiteX2" fmla="*/ 1746913 w 7779224"/>
              <a:gd name="connsiteY2" fmla="*/ 1419367 h 1420626"/>
              <a:gd name="connsiteX3" fmla="*/ 2224585 w 7779224"/>
              <a:gd name="connsiteY3" fmla="*/ 586854 h 1420626"/>
              <a:gd name="connsiteX4" fmla="*/ 2811439 w 7779224"/>
              <a:gd name="connsiteY4" fmla="*/ 1378424 h 1420626"/>
              <a:gd name="connsiteX5" fmla="*/ 3835021 w 7779224"/>
              <a:gd name="connsiteY5" fmla="*/ 0 h 1420626"/>
              <a:gd name="connsiteX6" fmla="*/ 4749421 w 7779224"/>
              <a:gd name="connsiteY6" fmla="*/ 1378424 h 1420626"/>
              <a:gd name="connsiteX7" fmla="*/ 5622878 w 7779224"/>
              <a:gd name="connsiteY7" fmla="*/ 504967 h 1420626"/>
              <a:gd name="connsiteX8" fmla="*/ 6400800 w 7779224"/>
              <a:gd name="connsiteY8" fmla="*/ 1337481 h 1420626"/>
              <a:gd name="connsiteX9" fmla="*/ 7192370 w 7779224"/>
              <a:gd name="connsiteY9" fmla="*/ 163773 h 1420626"/>
              <a:gd name="connsiteX10" fmla="*/ 7779224 w 7779224"/>
              <a:gd name="connsiteY10" fmla="*/ 887105 h 1420626"/>
              <a:gd name="connsiteX0" fmla="*/ 0 w 7192370"/>
              <a:gd name="connsiteY0" fmla="*/ 1160060 h 1420626"/>
              <a:gd name="connsiteX1" fmla="*/ 1132764 w 7192370"/>
              <a:gd name="connsiteY1" fmla="*/ 354842 h 1420626"/>
              <a:gd name="connsiteX2" fmla="*/ 1746913 w 7192370"/>
              <a:gd name="connsiteY2" fmla="*/ 1419367 h 1420626"/>
              <a:gd name="connsiteX3" fmla="*/ 2224585 w 7192370"/>
              <a:gd name="connsiteY3" fmla="*/ 586854 h 1420626"/>
              <a:gd name="connsiteX4" fmla="*/ 2811439 w 7192370"/>
              <a:gd name="connsiteY4" fmla="*/ 1378424 h 1420626"/>
              <a:gd name="connsiteX5" fmla="*/ 3835021 w 7192370"/>
              <a:gd name="connsiteY5" fmla="*/ 0 h 1420626"/>
              <a:gd name="connsiteX6" fmla="*/ 4749421 w 7192370"/>
              <a:gd name="connsiteY6" fmla="*/ 1378424 h 1420626"/>
              <a:gd name="connsiteX7" fmla="*/ 5622878 w 7192370"/>
              <a:gd name="connsiteY7" fmla="*/ 504967 h 1420626"/>
              <a:gd name="connsiteX8" fmla="*/ 6400800 w 7192370"/>
              <a:gd name="connsiteY8" fmla="*/ 1337481 h 1420626"/>
              <a:gd name="connsiteX9" fmla="*/ 7192370 w 7192370"/>
              <a:gd name="connsiteY9" fmla="*/ 163773 h 1420626"/>
              <a:gd name="connsiteX0" fmla="*/ 0 w 7192370"/>
              <a:gd name="connsiteY0" fmla="*/ 1160060 h 1420773"/>
              <a:gd name="connsiteX1" fmla="*/ 600501 w 7192370"/>
              <a:gd name="connsiteY1" fmla="*/ 341194 h 1420773"/>
              <a:gd name="connsiteX2" fmla="*/ 1746913 w 7192370"/>
              <a:gd name="connsiteY2" fmla="*/ 1419367 h 1420773"/>
              <a:gd name="connsiteX3" fmla="*/ 2224585 w 7192370"/>
              <a:gd name="connsiteY3" fmla="*/ 586854 h 1420773"/>
              <a:gd name="connsiteX4" fmla="*/ 2811439 w 7192370"/>
              <a:gd name="connsiteY4" fmla="*/ 1378424 h 1420773"/>
              <a:gd name="connsiteX5" fmla="*/ 3835021 w 7192370"/>
              <a:gd name="connsiteY5" fmla="*/ 0 h 1420773"/>
              <a:gd name="connsiteX6" fmla="*/ 4749421 w 7192370"/>
              <a:gd name="connsiteY6" fmla="*/ 1378424 h 1420773"/>
              <a:gd name="connsiteX7" fmla="*/ 5622878 w 7192370"/>
              <a:gd name="connsiteY7" fmla="*/ 504967 h 1420773"/>
              <a:gd name="connsiteX8" fmla="*/ 6400800 w 7192370"/>
              <a:gd name="connsiteY8" fmla="*/ 1337481 h 1420773"/>
              <a:gd name="connsiteX9" fmla="*/ 7192370 w 7192370"/>
              <a:gd name="connsiteY9" fmla="*/ 163773 h 1420773"/>
              <a:gd name="connsiteX0" fmla="*/ 0 w 7192370"/>
              <a:gd name="connsiteY0" fmla="*/ 1160060 h 1434403"/>
              <a:gd name="connsiteX1" fmla="*/ 600501 w 7192370"/>
              <a:gd name="connsiteY1" fmla="*/ 341194 h 1434403"/>
              <a:gd name="connsiteX2" fmla="*/ 1351128 w 7192370"/>
              <a:gd name="connsiteY2" fmla="*/ 1433015 h 1434403"/>
              <a:gd name="connsiteX3" fmla="*/ 2224585 w 7192370"/>
              <a:gd name="connsiteY3" fmla="*/ 586854 h 1434403"/>
              <a:gd name="connsiteX4" fmla="*/ 2811439 w 7192370"/>
              <a:gd name="connsiteY4" fmla="*/ 1378424 h 1434403"/>
              <a:gd name="connsiteX5" fmla="*/ 3835021 w 7192370"/>
              <a:gd name="connsiteY5" fmla="*/ 0 h 1434403"/>
              <a:gd name="connsiteX6" fmla="*/ 4749421 w 7192370"/>
              <a:gd name="connsiteY6" fmla="*/ 1378424 h 1434403"/>
              <a:gd name="connsiteX7" fmla="*/ 5622878 w 7192370"/>
              <a:gd name="connsiteY7" fmla="*/ 504967 h 1434403"/>
              <a:gd name="connsiteX8" fmla="*/ 6400800 w 7192370"/>
              <a:gd name="connsiteY8" fmla="*/ 1337481 h 1434403"/>
              <a:gd name="connsiteX9" fmla="*/ 7192370 w 7192370"/>
              <a:gd name="connsiteY9" fmla="*/ 163773 h 1434403"/>
              <a:gd name="connsiteX0" fmla="*/ 0 w 7192370"/>
              <a:gd name="connsiteY0" fmla="*/ 1009935 h 1284278"/>
              <a:gd name="connsiteX1" fmla="*/ 600501 w 7192370"/>
              <a:gd name="connsiteY1" fmla="*/ 191069 h 1284278"/>
              <a:gd name="connsiteX2" fmla="*/ 1351128 w 7192370"/>
              <a:gd name="connsiteY2" fmla="*/ 1282890 h 1284278"/>
              <a:gd name="connsiteX3" fmla="*/ 2224585 w 7192370"/>
              <a:gd name="connsiteY3" fmla="*/ 436729 h 1284278"/>
              <a:gd name="connsiteX4" fmla="*/ 2811439 w 7192370"/>
              <a:gd name="connsiteY4" fmla="*/ 1228299 h 1284278"/>
              <a:gd name="connsiteX5" fmla="*/ 4230806 w 7192370"/>
              <a:gd name="connsiteY5" fmla="*/ 0 h 1284278"/>
              <a:gd name="connsiteX6" fmla="*/ 4749421 w 7192370"/>
              <a:gd name="connsiteY6" fmla="*/ 1228299 h 1284278"/>
              <a:gd name="connsiteX7" fmla="*/ 5622878 w 7192370"/>
              <a:gd name="connsiteY7" fmla="*/ 354842 h 1284278"/>
              <a:gd name="connsiteX8" fmla="*/ 6400800 w 7192370"/>
              <a:gd name="connsiteY8" fmla="*/ 1187356 h 1284278"/>
              <a:gd name="connsiteX9" fmla="*/ 7192370 w 7192370"/>
              <a:gd name="connsiteY9" fmla="*/ 13648 h 1284278"/>
              <a:gd name="connsiteX0" fmla="*/ 0 w 7192370"/>
              <a:gd name="connsiteY0" fmla="*/ 1009938 h 1284281"/>
              <a:gd name="connsiteX1" fmla="*/ 600501 w 7192370"/>
              <a:gd name="connsiteY1" fmla="*/ 191072 h 1284281"/>
              <a:gd name="connsiteX2" fmla="*/ 1351128 w 7192370"/>
              <a:gd name="connsiteY2" fmla="*/ 1282893 h 1284281"/>
              <a:gd name="connsiteX3" fmla="*/ 2224585 w 7192370"/>
              <a:gd name="connsiteY3" fmla="*/ 436732 h 1284281"/>
              <a:gd name="connsiteX4" fmla="*/ 2811439 w 7192370"/>
              <a:gd name="connsiteY4" fmla="*/ 1228302 h 1284281"/>
              <a:gd name="connsiteX5" fmla="*/ 4230806 w 7192370"/>
              <a:gd name="connsiteY5" fmla="*/ 3 h 1284281"/>
              <a:gd name="connsiteX6" fmla="*/ 4558352 w 7192370"/>
              <a:gd name="connsiteY6" fmla="*/ 1241950 h 1284281"/>
              <a:gd name="connsiteX7" fmla="*/ 5622878 w 7192370"/>
              <a:gd name="connsiteY7" fmla="*/ 354845 h 1284281"/>
              <a:gd name="connsiteX8" fmla="*/ 6400800 w 7192370"/>
              <a:gd name="connsiteY8" fmla="*/ 1187359 h 1284281"/>
              <a:gd name="connsiteX9" fmla="*/ 7192370 w 7192370"/>
              <a:gd name="connsiteY9" fmla="*/ 13651 h 1284281"/>
              <a:gd name="connsiteX0" fmla="*/ 0 w 7192370"/>
              <a:gd name="connsiteY0" fmla="*/ 1009938 h 1284281"/>
              <a:gd name="connsiteX1" fmla="*/ 600501 w 7192370"/>
              <a:gd name="connsiteY1" fmla="*/ 191072 h 1284281"/>
              <a:gd name="connsiteX2" fmla="*/ 1351128 w 7192370"/>
              <a:gd name="connsiteY2" fmla="*/ 1282893 h 1284281"/>
              <a:gd name="connsiteX3" fmla="*/ 2224585 w 7192370"/>
              <a:gd name="connsiteY3" fmla="*/ 436732 h 1284281"/>
              <a:gd name="connsiteX4" fmla="*/ 2811439 w 7192370"/>
              <a:gd name="connsiteY4" fmla="*/ 1228302 h 1284281"/>
              <a:gd name="connsiteX5" fmla="*/ 4230806 w 7192370"/>
              <a:gd name="connsiteY5" fmla="*/ 3 h 1284281"/>
              <a:gd name="connsiteX6" fmla="*/ 4558352 w 7192370"/>
              <a:gd name="connsiteY6" fmla="*/ 1241950 h 1284281"/>
              <a:gd name="connsiteX7" fmla="*/ 5663821 w 7192370"/>
              <a:gd name="connsiteY7" fmla="*/ 368493 h 1284281"/>
              <a:gd name="connsiteX8" fmla="*/ 6400800 w 7192370"/>
              <a:gd name="connsiteY8" fmla="*/ 1187359 h 1284281"/>
              <a:gd name="connsiteX9" fmla="*/ 7192370 w 7192370"/>
              <a:gd name="connsiteY9" fmla="*/ 13651 h 1284281"/>
              <a:gd name="connsiteX0" fmla="*/ 0 w 7192370"/>
              <a:gd name="connsiteY0" fmla="*/ 1009938 h 1284281"/>
              <a:gd name="connsiteX1" fmla="*/ 600501 w 7192370"/>
              <a:gd name="connsiteY1" fmla="*/ 191072 h 1284281"/>
              <a:gd name="connsiteX2" fmla="*/ 1351128 w 7192370"/>
              <a:gd name="connsiteY2" fmla="*/ 1282893 h 1284281"/>
              <a:gd name="connsiteX3" fmla="*/ 2224585 w 7192370"/>
              <a:gd name="connsiteY3" fmla="*/ 436732 h 1284281"/>
              <a:gd name="connsiteX4" fmla="*/ 2811439 w 7192370"/>
              <a:gd name="connsiteY4" fmla="*/ 1228302 h 1284281"/>
              <a:gd name="connsiteX5" fmla="*/ 4230806 w 7192370"/>
              <a:gd name="connsiteY5" fmla="*/ 3 h 1284281"/>
              <a:gd name="connsiteX6" fmla="*/ 4558352 w 7192370"/>
              <a:gd name="connsiteY6" fmla="*/ 1241950 h 1284281"/>
              <a:gd name="connsiteX7" fmla="*/ 5663821 w 7192370"/>
              <a:gd name="connsiteY7" fmla="*/ 368493 h 1284281"/>
              <a:gd name="connsiteX8" fmla="*/ 6400800 w 7192370"/>
              <a:gd name="connsiteY8" fmla="*/ 1187359 h 1284281"/>
              <a:gd name="connsiteX9" fmla="*/ 7192370 w 7192370"/>
              <a:gd name="connsiteY9" fmla="*/ 13651 h 1284281"/>
              <a:gd name="connsiteX0" fmla="*/ 0 w 7192370"/>
              <a:gd name="connsiteY0" fmla="*/ 1009938 h 1284281"/>
              <a:gd name="connsiteX1" fmla="*/ 600501 w 7192370"/>
              <a:gd name="connsiteY1" fmla="*/ 191072 h 1284281"/>
              <a:gd name="connsiteX2" fmla="*/ 1351128 w 7192370"/>
              <a:gd name="connsiteY2" fmla="*/ 1282893 h 1284281"/>
              <a:gd name="connsiteX3" fmla="*/ 2224585 w 7192370"/>
              <a:gd name="connsiteY3" fmla="*/ 436732 h 1284281"/>
              <a:gd name="connsiteX4" fmla="*/ 2811439 w 7192370"/>
              <a:gd name="connsiteY4" fmla="*/ 1228302 h 1284281"/>
              <a:gd name="connsiteX5" fmla="*/ 4230806 w 7192370"/>
              <a:gd name="connsiteY5" fmla="*/ 3 h 1284281"/>
              <a:gd name="connsiteX6" fmla="*/ 4558352 w 7192370"/>
              <a:gd name="connsiteY6" fmla="*/ 1241950 h 1284281"/>
              <a:gd name="connsiteX7" fmla="*/ 5663821 w 7192370"/>
              <a:gd name="connsiteY7" fmla="*/ 368493 h 1284281"/>
              <a:gd name="connsiteX8" fmla="*/ 6264322 w 7192370"/>
              <a:gd name="connsiteY8" fmla="*/ 1201007 h 1284281"/>
              <a:gd name="connsiteX9" fmla="*/ 7192370 w 7192370"/>
              <a:gd name="connsiteY9" fmla="*/ 13651 h 1284281"/>
              <a:gd name="connsiteX0" fmla="*/ 0 w 7192370"/>
              <a:gd name="connsiteY0" fmla="*/ 1009938 h 1284281"/>
              <a:gd name="connsiteX1" fmla="*/ 600501 w 7192370"/>
              <a:gd name="connsiteY1" fmla="*/ 191072 h 1284281"/>
              <a:gd name="connsiteX2" fmla="*/ 1351128 w 7192370"/>
              <a:gd name="connsiteY2" fmla="*/ 1282893 h 1284281"/>
              <a:gd name="connsiteX3" fmla="*/ 2224585 w 7192370"/>
              <a:gd name="connsiteY3" fmla="*/ 436732 h 1284281"/>
              <a:gd name="connsiteX4" fmla="*/ 2811439 w 7192370"/>
              <a:gd name="connsiteY4" fmla="*/ 1228302 h 1284281"/>
              <a:gd name="connsiteX5" fmla="*/ 4230806 w 7192370"/>
              <a:gd name="connsiteY5" fmla="*/ 3 h 1284281"/>
              <a:gd name="connsiteX6" fmla="*/ 4694829 w 7192370"/>
              <a:gd name="connsiteY6" fmla="*/ 1241950 h 1284281"/>
              <a:gd name="connsiteX7" fmla="*/ 5663821 w 7192370"/>
              <a:gd name="connsiteY7" fmla="*/ 368493 h 1284281"/>
              <a:gd name="connsiteX8" fmla="*/ 6264322 w 7192370"/>
              <a:gd name="connsiteY8" fmla="*/ 1201007 h 1284281"/>
              <a:gd name="connsiteX9" fmla="*/ 7192370 w 7192370"/>
              <a:gd name="connsiteY9" fmla="*/ 13651 h 1284281"/>
              <a:gd name="connsiteX0" fmla="*/ 0 w 7192370"/>
              <a:gd name="connsiteY0" fmla="*/ 1009938 h 1284281"/>
              <a:gd name="connsiteX1" fmla="*/ 600501 w 7192370"/>
              <a:gd name="connsiteY1" fmla="*/ 191072 h 1284281"/>
              <a:gd name="connsiteX2" fmla="*/ 1351128 w 7192370"/>
              <a:gd name="connsiteY2" fmla="*/ 1282893 h 1284281"/>
              <a:gd name="connsiteX3" fmla="*/ 2224585 w 7192370"/>
              <a:gd name="connsiteY3" fmla="*/ 436732 h 1284281"/>
              <a:gd name="connsiteX4" fmla="*/ 2811439 w 7192370"/>
              <a:gd name="connsiteY4" fmla="*/ 1228302 h 1284281"/>
              <a:gd name="connsiteX5" fmla="*/ 4230806 w 7192370"/>
              <a:gd name="connsiteY5" fmla="*/ 3 h 1284281"/>
              <a:gd name="connsiteX6" fmla="*/ 4694829 w 7192370"/>
              <a:gd name="connsiteY6" fmla="*/ 1241950 h 1284281"/>
              <a:gd name="connsiteX7" fmla="*/ 5663821 w 7192370"/>
              <a:gd name="connsiteY7" fmla="*/ 368493 h 1284281"/>
              <a:gd name="connsiteX8" fmla="*/ 6264322 w 7192370"/>
              <a:gd name="connsiteY8" fmla="*/ 1201007 h 1284281"/>
              <a:gd name="connsiteX9" fmla="*/ 7192370 w 7192370"/>
              <a:gd name="connsiteY9" fmla="*/ 13651 h 1284281"/>
              <a:gd name="connsiteX0" fmla="*/ 0 w 7055892"/>
              <a:gd name="connsiteY0" fmla="*/ 1009938 h 1284281"/>
              <a:gd name="connsiteX1" fmla="*/ 600501 w 7055892"/>
              <a:gd name="connsiteY1" fmla="*/ 191072 h 1284281"/>
              <a:gd name="connsiteX2" fmla="*/ 1351128 w 7055892"/>
              <a:gd name="connsiteY2" fmla="*/ 1282893 h 1284281"/>
              <a:gd name="connsiteX3" fmla="*/ 2224585 w 7055892"/>
              <a:gd name="connsiteY3" fmla="*/ 436732 h 1284281"/>
              <a:gd name="connsiteX4" fmla="*/ 2811439 w 7055892"/>
              <a:gd name="connsiteY4" fmla="*/ 1228302 h 1284281"/>
              <a:gd name="connsiteX5" fmla="*/ 4230806 w 7055892"/>
              <a:gd name="connsiteY5" fmla="*/ 3 h 1284281"/>
              <a:gd name="connsiteX6" fmla="*/ 4694829 w 7055892"/>
              <a:gd name="connsiteY6" fmla="*/ 1241950 h 1284281"/>
              <a:gd name="connsiteX7" fmla="*/ 5663821 w 7055892"/>
              <a:gd name="connsiteY7" fmla="*/ 368493 h 1284281"/>
              <a:gd name="connsiteX8" fmla="*/ 6264322 w 7055892"/>
              <a:gd name="connsiteY8" fmla="*/ 1201007 h 1284281"/>
              <a:gd name="connsiteX9" fmla="*/ 7055892 w 7055892"/>
              <a:gd name="connsiteY9" fmla="*/ 54594 h 12842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055892" h="1284281">
                <a:moveTo>
                  <a:pt x="0" y="1009938"/>
                </a:moveTo>
                <a:cubicBezTo>
                  <a:pt x="420806" y="585720"/>
                  <a:pt x="375313" y="145580"/>
                  <a:pt x="600501" y="191072"/>
                </a:cubicBezTo>
                <a:cubicBezTo>
                  <a:pt x="825689" y="236565"/>
                  <a:pt x="1080447" y="1241950"/>
                  <a:pt x="1351128" y="1282893"/>
                </a:cubicBezTo>
                <a:cubicBezTo>
                  <a:pt x="1621809" y="1323836"/>
                  <a:pt x="1981200" y="445830"/>
                  <a:pt x="2224585" y="436732"/>
                </a:cubicBezTo>
                <a:cubicBezTo>
                  <a:pt x="2467970" y="427634"/>
                  <a:pt x="2477069" y="1301090"/>
                  <a:pt x="2811439" y="1228302"/>
                </a:cubicBezTo>
                <a:cubicBezTo>
                  <a:pt x="3145809" y="1155514"/>
                  <a:pt x="3916908" y="-2272"/>
                  <a:pt x="4230806" y="3"/>
                </a:cubicBezTo>
                <a:cubicBezTo>
                  <a:pt x="4544704" y="2278"/>
                  <a:pt x="4087503" y="1248774"/>
                  <a:pt x="4694829" y="1241950"/>
                </a:cubicBezTo>
                <a:cubicBezTo>
                  <a:pt x="5302155" y="1235126"/>
                  <a:pt x="5402239" y="375317"/>
                  <a:pt x="5663821" y="368493"/>
                </a:cubicBezTo>
                <a:cubicBezTo>
                  <a:pt x="5925403" y="361669"/>
                  <a:pt x="6032310" y="1253323"/>
                  <a:pt x="6264322" y="1201007"/>
                </a:cubicBezTo>
                <a:cubicBezTo>
                  <a:pt x="6496334" y="1148691"/>
                  <a:pt x="6826155" y="129657"/>
                  <a:pt x="7055892" y="54594"/>
                </a:cubicBezTo>
              </a:path>
            </a:pathLst>
          </a:cu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6291638" y="6613721"/>
            <a:ext cx="1212376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 flipH="1">
            <a:off x="6610877" y="2541064"/>
            <a:ext cx="1414006" cy="523220"/>
            <a:chOff x="1219200" y="4876799"/>
            <a:chExt cx="5181605" cy="1384995"/>
          </a:xfrm>
        </p:grpSpPr>
        <p:sp>
          <p:nvSpPr>
            <p:cNvPr id="26" name="Rectangular Callout 25"/>
            <p:cNvSpPr/>
            <p:nvPr/>
          </p:nvSpPr>
          <p:spPr>
            <a:xfrm>
              <a:off x="1219200" y="4876799"/>
              <a:ext cx="5181601" cy="1384995"/>
            </a:xfrm>
            <a:prstGeom prst="wedgeRectCallout">
              <a:avLst>
                <a:gd name="adj1" fmla="val 48856"/>
                <a:gd name="adj2" fmla="val 112951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w Cen MT"/>
                <a:ea typeface="+mn-ea"/>
                <a:cs typeface="+mn-cs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1219204" y="4876799"/>
              <a:ext cx="5181601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</a:rPr>
                <a:t>Sample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835373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21" grpId="0" animBg="1"/>
      <p:bldP spid="2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Non-Return to Zero (NRZ)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52400" y="1600200"/>
            <a:ext cx="8839200" cy="614273"/>
          </a:xfrm>
        </p:spPr>
        <p:txBody>
          <a:bodyPr/>
          <a:lstStyle/>
          <a:p>
            <a:r>
              <a:rPr lang="en-US" dirty="0" smtClean="0"/>
              <a:t>1 </a:t>
            </a:r>
            <a:r>
              <a:rPr lang="en-US" dirty="0" smtClean="0">
                <a:sym typeface="Wingdings" pitchFamily="2" charset="2"/>
              </a:rPr>
              <a:t> high signal, 0  low signal</a:t>
            </a: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1867928" y="2676138"/>
            <a:ext cx="0" cy="2358755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V="1">
            <a:off x="8856946" y="2676138"/>
            <a:ext cx="0" cy="2358755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V="1">
            <a:off x="6527276" y="2676138"/>
            <a:ext cx="0" cy="2358755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7303834" y="2676138"/>
            <a:ext cx="0" cy="2358755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V="1">
            <a:off x="8080392" y="2676138"/>
            <a:ext cx="0" cy="2358755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flipV="1">
            <a:off x="1091370" y="2676138"/>
            <a:ext cx="0" cy="2358755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V="1">
            <a:off x="2644486" y="2676138"/>
            <a:ext cx="0" cy="2358755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V="1">
            <a:off x="3421044" y="2676138"/>
            <a:ext cx="0" cy="2358755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flipV="1">
            <a:off x="4197602" y="2676138"/>
            <a:ext cx="0" cy="2358755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flipV="1">
            <a:off x="4974160" y="2676138"/>
            <a:ext cx="0" cy="2358755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flipV="1">
            <a:off x="5750718" y="2676138"/>
            <a:ext cx="0" cy="2358755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1091370" y="4681176"/>
            <a:ext cx="396236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flipV="1">
            <a:off x="1487606" y="4121617"/>
            <a:ext cx="0" cy="55955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1487606" y="4121617"/>
            <a:ext cx="38032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1867928" y="4121617"/>
            <a:ext cx="0" cy="55955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1867928" y="4681176"/>
            <a:ext cx="396236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 flipV="1">
            <a:off x="2264164" y="4121617"/>
            <a:ext cx="0" cy="55955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>
            <a:off x="2264164" y="4121617"/>
            <a:ext cx="38032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>
            <a:off x="2644486" y="4121617"/>
            <a:ext cx="0" cy="55955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>
            <a:off x="2657228" y="4681176"/>
            <a:ext cx="396236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 flipV="1">
            <a:off x="3053464" y="4121617"/>
            <a:ext cx="0" cy="55955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3053464" y="4121617"/>
            <a:ext cx="38032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>
            <a:off x="3433786" y="4121617"/>
            <a:ext cx="0" cy="55955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>
            <a:off x="3417869" y="4681176"/>
            <a:ext cx="396236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 flipV="1">
            <a:off x="3814105" y="4121617"/>
            <a:ext cx="0" cy="55955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>
            <a:off x="3814105" y="4121617"/>
            <a:ext cx="38032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>
            <a:off x="4194427" y="4121617"/>
            <a:ext cx="0" cy="55955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>
            <a:off x="4185777" y="4681176"/>
            <a:ext cx="396236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 flipV="1">
            <a:off x="4582013" y="4121617"/>
            <a:ext cx="0" cy="55955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>
            <a:off x="4582013" y="4121617"/>
            <a:ext cx="38032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>
            <a:off x="4962335" y="4121617"/>
            <a:ext cx="0" cy="55955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>
            <a:off x="4974160" y="4681176"/>
            <a:ext cx="396236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 flipV="1">
            <a:off x="5370396" y="4121617"/>
            <a:ext cx="0" cy="55955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>
            <a:off x="5370396" y="4121617"/>
            <a:ext cx="38032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>
            <a:off x="5750718" y="4121617"/>
            <a:ext cx="0" cy="55955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>
            <a:off x="5758916" y="4674352"/>
            <a:ext cx="396236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 flipV="1">
            <a:off x="6155152" y="4114793"/>
            <a:ext cx="0" cy="55955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6155152" y="4114793"/>
            <a:ext cx="38032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>
            <a:off x="6535474" y="4114793"/>
            <a:ext cx="0" cy="55955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>
            <a:off x="6527276" y="4674351"/>
            <a:ext cx="396236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/>
          <p:nvPr/>
        </p:nvCxnSpPr>
        <p:spPr>
          <a:xfrm flipV="1">
            <a:off x="6923512" y="4114792"/>
            <a:ext cx="0" cy="55955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>
            <a:off x="6923512" y="4114792"/>
            <a:ext cx="38032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>
            <a:off x="7303834" y="4114792"/>
            <a:ext cx="0" cy="55955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>
            <a:off x="7298384" y="4681176"/>
            <a:ext cx="396236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 flipV="1">
            <a:off x="7694620" y="4121617"/>
            <a:ext cx="0" cy="55955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>
            <a:off x="7694620" y="4121617"/>
            <a:ext cx="38032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/>
          <p:nvPr/>
        </p:nvCxnSpPr>
        <p:spPr>
          <a:xfrm>
            <a:off x="8074942" y="4121617"/>
            <a:ext cx="0" cy="55955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/>
        </p:nvCxnSpPr>
        <p:spPr>
          <a:xfrm>
            <a:off x="8080388" y="4681176"/>
            <a:ext cx="396236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/>
        </p:nvCxnSpPr>
        <p:spPr>
          <a:xfrm flipV="1">
            <a:off x="8476624" y="4121617"/>
            <a:ext cx="0" cy="55955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>
            <a:off x="8476624" y="4121617"/>
            <a:ext cx="38032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/>
          <p:cNvCxnSpPr/>
          <p:nvPr/>
        </p:nvCxnSpPr>
        <p:spPr>
          <a:xfrm>
            <a:off x="8856946" y="4121617"/>
            <a:ext cx="0" cy="55955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TextBox 95"/>
          <p:cNvSpPr txBox="1"/>
          <p:nvPr/>
        </p:nvSpPr>
        <p:spPr>
          <a:xfrm>
            <a:off x="109182" y="4163738"/>
            <a:ext cx="8512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Clock</a:t>
            </a:r>
            <a:endParaRPr lang="en-US" sz="2400" dirty="0"/>
          </a:p>
        </p:txBody>
      </p:sp>
      <p:sp>
        <p:nvSpPr>
          <p:cNvPr id="97" name="TextBox 96"/>
          <p:cNvSpPr txBox="1"/>
          <p:nvPr/>
        </p:nvSpPr>
        <p:spPr>
          <a:xfrm>
            <a:off x="185997" y="3036700"/>
            <a:ext cx="6976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NRZ</a:t>
            </a:r>
            <a:endParaRPr lang="en-US" sz="2400" dirty="0"/>
          </a:p>
        </p:txBody>
      </p:sp>
      <p:cxnSp>
        <p:nvCxnSpPr>
          <p:cNvPr id="99" name="Straight Connector 98"/>
          <p:cNvCxnSpPr/>
          <p:nvPr/>
        </p:nvCxnSpPr>
        <p:spPr>
          <a:xfrm>
            <a:off x="1091370" y="3498365"/>
            <a:ext cx="1565858" cy="0"/>
          </a:xfrm>
          <a:prstGeom prst="lin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/>
          <p:nvPr/>
        </p:nvCxnSpPr>
        <p:spPr>
          <a:xfrm flipV="1">
            <a:off x="2657228" y="2920614"/>
            <a:ext cx="0" cy="577751"/>
          </a:xfrm>
          <a:prstGeom prst="lin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/>
          <p:nvPr/>
        </p:nvCxnSpPr>
        <p:spPr>
          <a:xfrm>
            <a:off x="2644486" y="2920614"/>
            <a:ext cx="776558" cy="0"/>
          </a:xfrm>
          <a:prstGeom prst="lin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/>
          <p:nvPr/>
        </p:nvCxnSpPr>
        <p:spPr>
          <a:xfrm>
            <a:off x="3433786" y="2920614"/>
            <a:ext cx="0" cy="577751"/>
          </a:xfrm>
          <a:prstGeom prst="lin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/>
          <p:nvPr/>
        </p:nvCxnSpPr>
        <p:spPr>
          <a:xfrm>
            <a:off x="3433786" y="3498365"/>
            <a:ext cx="763816" cy="0"/>
          </a:xfrm>
          <a:prstGeom prst="lin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 flipV="1">
            <a:off x="4197602" y="2920614"/>
            <a:ext cx="0" cy="577751"/>
          </a:xfrm>
          <a:prstGeom prst="lin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>
            <a:off x="4197602" y="2920614"/>
            <a:ext cx="764733" cy="0"/>
          </a:xfrm>
          <a:prstGeom prst="lin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/>
          <p:nvPr/>
        </p:nvCxnSpPr>
        <p:spPr>
          <a:xfrm>
            <a:off x="4962335" y="2920614"/>
            <a:ext cx="0" cy="577751"/>
          </a:xfrm>
          <a:prstGeom prst="lin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/>
          <p:cNvCxnSpPr/>
          <p:nvPr/>
        </p:nvCxnSpPr>
        <p:spPr>
          <a:xfrm>
            <a:off x="4974160" y="3498365"/>
            <a:ext cx="784756" cy="0"/>
          </a:xfrm>
          <a:prstGeom prst="lin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/>
          <p:nvPr/>
        </p:nvCxnSpPr>
        <p:spPr>
          <a:xfrm flipV="1">
            <a:off x="5758916" y="2920614"/>
            <a:ext cx="0" cy="577751"/>
          </a:xfrm>
          <a:prstGeom prst="lin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/>
          <p:nvPr/>
        </p:nvCxnSpPr>
        <p:spPr>
          <a:xfrm>
            <a:off x="5750718" y="2920614"/>
            <a:ext cx="1553116" cy="0"/>
          </a:xfrm>
          <a:prstGeom prst="lin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/>
          <p:cNvCxnSpPr/>
          <p:nvPr/>
        </p:nvCxnSpPr>
        <p:spPr>
          <a:xfrm>
            <a:off x="7303834" y="2920614"/>
            <a:ext cx="0" cy="577751"/>
          </a:xfrm>
          <a:prstGeom prst="lin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122"/>
          <p:cNvCxnSpPr/>
          <p:nvPr/>
        </p:nvCxnSpPr>
        <p:spPr>
          <a:xfrm>
            <a:off x="7303834" y="3498365"/>
            <a:ext cx="1553112" cy="0"/>
          </a:xfrm>
          <a:prstGeom prst="lin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" name="TextBox 123"/>
          <p:cNvSpPr txBox="1"/>
          <p:nvPr/>
        </p:nvSpPr>
        <p:spPr>
          <a:xfrm>
            <a:off x="1310314" y="2214473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0</a:t>
            </a:r>
            <a:endParaRPr lang="en-US" sz="2400" dirty="0"/>
          </a:p>
        </p:txBody>
      </p:sp>
      <p:sp>
        <p:nvSpPr>
          <p:cNvPr id="125" name="TextBox 124"/>
          <p:cNvSpPr txBox="1"/>
          <p:nvPr/>
        </p:nvSpPr>
        <p:spPr>
          <a:xfrm>
            <a:off x="2086872" y="2214473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0</a:t>
            </a:r>
            <a:endParaRPr lang="en-US" sz="2400" dirty="0"/>
          </a:p>
        </p:txBody>
      </p:sp>
      <p:sp>
        <p:nvSpPr>
          <p:cNvPr id="126" name="TextBox 125"/>
          <p:cNvSpPr txBox="1"/>
          <p:nvPr/>
        </p:nvSpPr>
        <p:spPr>
          <a:xfrm>
            <a:off x="3636813" y="2214472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0</a:t>
            </a:r>
            <a:endParaRPr lang="en-US" sz="2400" dirty="0"/>
          </a:p>
        </p:txBody>
      </p:sp>
      <p:sp>
        <p:nvSpPr>
          <p:cNvPr id="127" name="TextBox 126"/>
          <p:cNvSpPr txBox="1"/>
          <p:nvPr/>
        </p:nvSpPr>
        <p:spPr>
          <a:xfrm>
            <a:off x="5193104" y="2214471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0</a:t>
            </a:r>
            <a:endParaRPr lang="en-US" sz="2400" dirty="0"/>
          </a:p>
        </p:txBody>
      </p:sp>
      <p:sp>
        <p:nvSpPr>
          <p:cNvPr id="128" name="TextBox 127"/>
          <p:cNvSpPr txBox="1"/>
          <p:nvPr/>
        </p:nvSpPr>
        <p:spPr>
          <a:xfrm>
            <a:off x="7517328" y="2214473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0</a:t>
            </a:r>
            <a:endParaRPr lang="en-US" sz="2400" dirty="0"/>
          </a:p>
        </p:txBody>
      </p:sp>
      <p:sp>
        <p:nvSpPr>
          <p:cNvPr id="129" name="TextBox 128"/>
          <p:cNvSpPr txBox="1"/>
          <p:nvPr/>
        </p:nvSpPr>
        <p:spPr>
          <a:xfrm>
            <a:off x="8299332" y="2214473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0</a:t>
            </a:r>
            <a:endParaRPr lang="en-US" sz="2400" dirty="0"/>
          </a:p>
        </p:txBody>
      </p:sp>
      <p:sp>
        <p:nvSpPr>
          <p:cNvPr id="130" name="TextBox 129"/>
          <p:cNvSpPr txBox="1"/>
          <p:nvPr/>
        </p:nvSpPr>
        <p:spPr>
          <a:xfrm>
            <a:off x="6746220" y="2214470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1</a:t>
            </a:r>
            <a:endParaRPr lang="en-US" sz="2400" dirty="0"/>
          </a:p>
        </p:txBody>
      </p:sp>
      <p:sp>
        <p:nvSpPr>
          <p:cNvPr id="131" name="TextBox 130"/>
          <p:cNvSpPr txBox="1"/>
          <p:nvPr/>
        </p:nvSpPr>
        <p:spPr>
          <a:xfrm>
            <a:off x="5977860" y="2214473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1</a:t>
            </a:r>
            <a:endParaRPr lang="en-US" sz="2400" dirty="0"/>
          </a:p>
        </p:txBody>
      </p:sp>
      <p:sp>
        <p:nvSpPr>
          <p:cNvPr id="132" name="TextBox 131"/>
          <p:cNvSpPr txBox="1"/>
          <p:nvPr/>
        </p:nvSpPr>
        <p:spPr>
          <a:xfrm>
            <a:off x="4402676" y="2214473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1</a:t>
            </a:r>
            <a:endParaRPr lang="en-US" sz="2400" dirty="0"/>
          </a:p>
        </p:txBody>
      </p:sp>
      <p:sp>
        <p:nvSpPr>
          <p:cNvPr id="133" name="TextBox 132"/>
          <p:cNvSpPr txBox="1"/>
          <p:nvPr/>
        </p:nvSpPr>
        <p:spPr>
          <a:xfrm>
            <a:off x="2876172" y="2214469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1</a:t>
            </a:r>
            <a:endParaRPr lang="en-US" sz="2400" dirty="0"/>
          </a:p>
        </p:txBody>
      </p:sp>
      <p:sp>
        <p:nvSpPr>
          <p:cNvPr id="134" name="Content Placeholder 3"/>
          <p:cNvSpPr txBox="1">
            <a:spLocks/>
          </p:cNvSpPr>
          <p:nvPr/>
        </p:nvSpPr>
        <p:spPr>
          <a:xfrm>
            <a:off x="0" y="5246427"/>
            <a:ext cx="9143999" cy="1611573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Problem: long strings of 0 or 1 cause </a:t>
            </a:r>
            <a:r>
              <a:rPr lang="en-US" dirty="0" err="1" smtClean="0"/>
              <a:t>desynchronization</a:t>
            </a:r>
            <a:endParaRPr lang="en-US" dirty="0" smtClean="0"/>
          </a:p>
          <a:p>
            <a:pPr lvl="1"/>
            <a:r>
              <a:rPr lang="en-US" dirty="0" smtClean="0"/>
              <a:t>How to distinguish lots of 0s from no signal?</a:t>
            </a:r>
          </a:p>
          <a:p>
            <a:pPr lvl="1"/>
            <a:r>
              <a:rPr lang="en-US" dirty="0" smtClean="0"/>
              <a:t>How to recover the clock during lots of 1s?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05128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2" name="Straight Connector 101"/>
          <p:cNvCxnSpPr/>
          <p:nvPr/>
        </p:nvCxnSpPr>
        <p:spPr>
          <a:xfrm flipV="1">
            <a:off x="7232561" y="3220440"/>
            <a:ext cx="0" cy="1416878"/>
          </a:xfrm>
          <a:prstGeom prst="line">
            <a:avLst/>
          </a:prstGeom>
          <a:ln w="38100">
            <a:solidFill>
              <a:schemeClr val="accent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 flipV="1">
            <a:off x="2805471" y="3220440"/>
            <a:ext cx="0" cy="1416878"/>
          </a:xfrm>
          <a:prstGeom prst="line">
            <a:avLst/>
          </a:prstGeom>
          <a:ln w="38100">
            <a:solidFill>
              <a:schemeClr val="accent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/>
          <p:nvPr/>
        </p:nvCxnSpPr>
        <p:spPr>
          <a:xfrm flipV="1">
            <a:off x="3723547" y="3220440"/>
            <a:ext cx="0" cy="1416878"/>
          </a:xfrm>
          <a:prstGeom prst="line">
            <a:avLst/>
          </a:prstGeom>
          <a:ln w="38100">
            <a:solidFill>
              <a:schemeClr val="accent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 flipV="1">
            <a:off x="4598079" y="3220440"/>
            <a:ext cx="0" cy="1416878"/>
          </a:xfrm>
          <a:prstGeom prst="line">
            <a:avLst/>
          </a:prstGeom>
          <a:ln w="38100">
            <a:solidFill>
              <a:schemeClr val="accent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/>
          <p:nvPr/>
        </p:nvCxnSpPr>
        <p:spPr>
          <a:xfrm flipV="1">
            <a:off x="5494383" y="3220440"/>
            <a:ext cx="0" cy="1416878"/>
          </a:xfrm>
          <a:prstGeom prst="line">
            <a:avLst/>
          </a:prstGeom>
          <a:ln w="38100">
            <a:solidFill>
              <a:schemeClr val="accent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 flipV="1">
            <a:off x="6379801" y="3220440"/>
            <a:ext cx="0" cy="1416878"/>
          </a:xfrm>
          <a:prstGeom prst="line">
            <a:avLst/>
          </a:prstGeom>
          <a:ln w="38100">
            <a:solidFill>
              <a:schemeClr val="accent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Desynchronization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Problem: how to recover the clock during sequences of 0’s or 1’s?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 flipV="1">
            <a:off x="1867928" y="3133352"/>
            <a:ext cx="0" cy="1199162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V="1">
            <a:off x="8856946" y="3133351"/>
            <a:ext cx="0" cy="1373335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6527276" y="3133352"/>
            <a:ext cx="0" cy="1199162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7303834" y="3133352"/>
            <a:ext cx="0" cy="1199162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8080392" y="3133351"/>
            <a:ext cx="0" cy="1373335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1091370" y="3133351"/>
            <a:ext cx="0" cy="1373335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2644486" y="3133352"/>
            <a:ext cx="0" cy="1199162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3421044" y="3133352"/>
            <a:ext cx="0" cy="1199162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4197602" y="3133352"/>
            <a:ext cx="0" cy="1199162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4974160" y="3133352"/>
            <a:ext cx="0" cy="1199162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5750718" y="3133352"/>
            <a:ext cx="0" cy="1199162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185997" y="3493912"/>
            <a:ext cx="6976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NRZ</a:t>
            </a:r>
            <a:endParaRPr lang="en-US" sz="2400" dirty="0"/>
          </a:p>
        </p:txBody>
      </p:sp>
      <p:cxnSp>
        <p:nvCxnSpPr>
          <p:cNvPr id="58" name="Straight Connector 57"/>
          <p:cNvCxnSpPr/>
          <p:nvPr/>
        </p:nvCxnSpPr>
        <p:spPr>
          <a:xfrm>
            <a:off x="1091370" y="3955577"/>
            <a:ext cx="782929" cy="0"/>
          </a:xfrm>
          <a:prstGeom prst="lin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flipV="1">
            <a:off x="1887041" y="3377826"/>
            <a:ext cx="0" cy="577751"/>
          </a:xfrm>
          <a:prstGeom prst="lin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1874299" y="3377826"/>
            <a:ext cx="6200643" cy="0"/>
          </a:xfrm>
          <a:prstGeom prst="lin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>
            <a:off x="8092209" y="3366940"/>
            <a:ext cx="0" cy="577751"/>
          </a:xfrm>
          <a:prstGeom prst="lin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>
            <a:off x="8092209" y="3944691"/>
            <a:ext cx="764737" cy="0"/>
          </a:xfrm>
          <a:prstGeom prst="lin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1310314" y="2671685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0</a:t>
            </a:r>
            <a:endParaRPr lang="en-US" sz="2400" dirty="0"/>
          </a:p>
        </p:txBody>
      </p:sp>
      <p:sp>
        <p:nvSpPr>
          <p:cNvPr id="76" name="TextBox 75"/>
          <p:cNvSpPr txBox="1"/>
          <p:nvPr/>
        </p:nvSpPr>
        <p:spPr>
          <a:xfrm>
            <a:off x="8299332" y="2671685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0</a:t>
            </a:r>
            <a:endParaRPr lang="en-US" sz="2400" dirty="0"/>
          </a:p>
        </p:txBody>
      </p:sp>
      <p:sp>
        <p:nvSpPr>
          <p:cNvPr id="77" name="TextBox 76"/>
          <p:cNvSpPr txBox="1"/>
          <p:nvPr/>
        </p:nvSpPr>
        <p:spPr>
          <a:xfrm>
            <a:off x="6746220" y="2671682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1</a:t>
            </a:r>
            <a:endParaRPr lang="en-US" sz="2400" dirty="0"/>
          </a:p>
        </p:txBody>
      </p:sp>
      <p:sp>
        <p:nvSpPr>
          <p:cNvPr id="78" name="TextBox 77"/>
          <p:cNvSpPr txBox="1"/>
          <p:nvPr/>
        </p:nvSpPr>
        <p:spPr>
          <a:xfrm>
            <a:off x="5977860" y="2671685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1</a:t>
            </a:r>
            <a:endParaRPr lang="en-US" sz="2400" dirty="0"/>
          </a:p>
        </p:txBody>
      </p:sp>
      <p:sp>
        <p:nvSpPr>
          <p:cNvPr id="79" name="TextBox 78"/>
          <p:cNvSpPr txBox="1"/>
          <p:nvPr/>
        </p:nvSpPr>
        <p:spPr>
          <a:xfrm>
            <a:off x="4402676" y="2671685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1</a:t>
            </a:r>
            <a:endParaRPr lang="en-US" sz="2400" dirty="0"/>
          </a:p>
        </p:txBody>
      </p:sp>
      <p:sp>
        <p:nvSpPr>
          <p:cNvPr id="80" name="TextBox 79"/>
          <p:cNvSpPr txBox="1"/>
          <p:nvPr/>
        </p:nvSpPr>
        <p:spPr>
          <a:xfrm>
            <a:off x="2876172" y="2671681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1</a:t>
            </a:r>
            <a:endParaRPr lang="en-US" sz="2400" dirty="0"/>
          </a:p>
        </p:txBody>
      </p:sp>
      <p:sp>
        <p:nvSpPr>
          <p:cNvPr id="84" name="TextBox 83"/>
          <p:cNvSpPr txBox="1"/>
          <p:nvPr/>
        </p:nvSpPr>
        <p:spPr>
          <a:xfrm>
            <a:off x="2108326" y="2671685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1</a:t>
            </a:r>
            <a:endParaRPr lang="en-US" sz="2400" dirty="0"/>
          </a:p>
        </p:txBody>
      </p:sp>
      <p:sp>
        <p:nvSpPr>
          <p:cNvPr id="85" name="TextBox 84"/>
          <p:cNvSpPr txBox="1"/>
          <p:nvPr/>
        </p:nvSpPr>
        <p:spPr>
          <a:xfrm>
            <a:off x="3615987" y="2671681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1</a:t>
            </a:r>
            <a:endParaRPr lang="en-US" sz="2400" dirty="0"/>
          </a:p>
        </p:txBody>
      </p:sp>
      <p:sp>
        <p:nvSpPr>
          <p:cNvPr id="86" name="TextBox 85"/>
          <p:cNvSpPr txBox="1"/>
          <p:nvPr/>
        </p:nvSpPr>
        <p:spPr>
          <a:xfrm>
            <a:off x="5205973" y="2671685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1</a:t>
            </a:r>
            <a:endParaRPr lang="en-US" sz="2400" dirty="0"/>
          </a:p>
        </p:txBody>
      </p:sp>
      <p:sp>
        <p:nvSpPr>
          <p:cNvPr id="87" name="TextBox 86"/>
          <p:cNvSpPr txBox="1"/>
          <p:nvPr/>
        </p:nvSpPr>
        <p:spPr>
          <a:xfrm>
            <a:off x="7496502" y="2671685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1</a:t>
            </a:r>
            <a:endParaRPr lang="en-US" sz="2400" dirty="0"/>
          </a:p>
        </p:txBody>
      </p:sp>
      <p:grpSp>
        <p:nvGrpSpPr>
          <p:cNvPr id="99" name="Group 98"/>
          <p:cNvGrpSpPr/>
          <p:nvPr/>
        </p:nvGrpSpPr>
        <p:grpSpPr>
          <a:xfrm flipH="1">
            <a:off x="117145" y="5365793"/>
            <a:ext cx="2222287" cy="1384995"/>
            <a:chOff x="1219200" y="4876799"/>
            <a:chExt cx="5181605" cy="1414784"/>
          </a:xfrm>
        </p:grpSpPr>
        <p:sp>
          <p:nvSpPr>
            <p:cNvPr id="100" name="Rectangular Callout 99"/>
            <p:cNvSpPr/>
            <p:nvPr/>
          </p:nvSpPr>
          <p:spPr>
            <a:xfrm>
              <a:off x="1219200" y="4876799"/>
              <a:ext cx="5181600" cy="1384995"/>
            </a:xfrm>
            <a:prstGeom prst="wedgeRectCallout">
              <a:avLst>
                <a:gd name="adj1" fmla="val -29029"/>
                <a:gd name="adj2" fmla="val -119885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w Cen MT"/>
                <a:ea typeface="+mn-ea"/>
                <a:cs typeface="+mn-cs"/>
              </a:endParaRPr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1219202" y="4876799"/>
              <a:ext cx="5181603" cy="14147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</a:rPr>
                <a:t>Transitions signify clock ticks</a:t>
              </a:r>
            </a:p>
          </p:txBody>
        </p:sp>
      </p:grpSp>
      <p:sp>
        <p:nvSpPr>
          <p:cNvPr id="109" name="TextBox 108"/>
          <p:cNvSpPr txBox="1"/>
          <p:nvPr/>
        </p:nvSpPr>
        <p:spPr>
          <a:xfrm>
            <a:off x="1310314" y="4550230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0</a:t>
            </a:r>
            <a:endParaRPr lang="en-US" sz="2400" dirty="0"/>
          </a:p>
        </p:txBody>
      </p:sp>
      <p:sp>
        <p:nvSpPr>
          <p:cNvPr id="110" name="TextBox 109"/>
          <p:cNvSpPr txBox="1"/>
          <p:nvPr/>
        </p:nvSpPr>
        <p:spPr>
          <a:xfrm>
            <a:off x="8299332" y="4550230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0</a:t>
            </a:r>
            <a:endParaRPr lang="en-US" sz="2400" dirty="0"/>
          </a:p>
        </p:txBody>
      </p:sp>
      <p:sp>
        <p:nvSpPr>
          <p:cNvPr id="111" name="TextBox 110"/>
          <p:cNvSpPr txBox="1"/>
          <p:nvPr/>
        </p:nvSpPr>
        <p:spPr>
          <a:xfrm>
            <a:off x="6673353" y="4543802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1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112" name="TextBox 111"/>
          <p:cNvSpPr txBox="1"/>
          <p:nvPr/>
        </p:nvSpPr>
        <p:spPr>
          <a:xfrm>
            <a:off x="5785247" y="4543805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1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113" name="TextBox 112"/>
          <p:cNvSpPr txBox="1"/>
          <p:nvPr/>
        </p:nvSpPr>
        <p:spPr>
          <a:xfrm>
            <a:off x="3970571" y="4543805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1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114" name="TextBox 113"/>
          <p:cNvSpPr txBox="1"/>
          <p:nvPr/>
        </p:nvSpPr>
        <p:spPr>
          <a:xfrm>
            <a:off x="3107703" y="4550225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1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115" name="TextBox 114"/>
          <p:cNvSpPr txBox="1"/>
          <p:nvPr/>
        </p:nvSpPr>
        <p:spPr>
          <a:xfrm>
            <a:off x="2184528" y="4550230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1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117" name="TextBox 116"/>
          <p:cNvSpPr txBox="1"/>
          <p:nvPr/>
        </p:nvSpPr>
        <p:spPr>
          <a:xfrm>
            <a:off x="4871842" y="4543805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1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118" name="TextBox 117"/>
          <p:cNvSpPr txBox="1"/>
          <p:nvPr/>
        </p:nvSpPr>
        <p:spPr>
          <a:xfrm>
            <a:off x="7521609" y="4543805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1</a:t>
            </a:r>
            <a:endParaRPr lang="en-US" sz="2400" dirty="0">
              <a:solidFill>
                <a:srgbClr val="FF0000"/>
              </a:solidFill>
            </a:endParaRPr>
          </a:p>
        </p:txBody>
      </p:sp>
      <p:grpSp>
        <p:nvGrpSpPr>
          <p:cNvPr id="138" name="Group 137"/>
          <p:cNvGrpSpPr/>
          <p:nvPr/>
        </p:nvGrpSpPr>
        <p:grpSpPr>
          <a:xfrm flipH="1">
            <a:off x="6322557" y="5351211"/>
            <a:ext cx="2222287" cy="1384995"/>
            <a:chOff x="1219200" y="4876799"/>
            <a:chExt cx="5181605" cy="1414784"/>
          </a:xfrm>
        </p:grpSpPr>
        <p:sp>
          <p:nvSpPr>
            <p:cNvPr id="139" name="Rectangular Callout 138"/>
            <p:cNvSpPr/>
            <p:nvPr/>
          </p:nvSpPr>
          <p:spPr>
            <a:xfrm>
              <a:off x="1219200" y="4876799"/>
              <a:ext cx="5181600" cy="1384995"/>
            </a:xfrm>
            <a:prstGeom prst="wedgeRectCallout">
              <a:avLst>
                <a:gd name="adj1" fmla="val -29029"/>
                <a:gd name="adj2" fmla="val -107842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w Cen MT"/>
                <a:ea typeface="+mn-ea"/>
                <a:cs typeface="+mn-cs"/>
              </a:endParaRPr>
            </a:p>
          </p:txBody>
        </p:sp>
        <p:sp>
          <p:nvSpPr>
            <p:cNvPr id="140" name="TextBox 139"/>
            <p:cNvSpPr txBox="1"/>
            <p:nvPr/>
          </p:nvSpPr>
          <p:spPr>
            <a:xfrm>
              <a:off x="1219202" y="4876799"/>
              <a:ext cx="5181603" cy="14147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</a:rPr>
                <a:t>Receiver misses</a:t>
              </a:r>
              <a:r>
                <a:rPr kumimoji="0" lang="en-US" sz="2800" b="0" i="0" u="none" strike="noStrike" kern="0" cap="none" spc="0" normalizeH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</a:rPr>
                <a:t> a 1 due to skew</a:t>
              </a:r>
              <a:endPara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117567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500"/>
                            </p:stCondLst>
                            <p:childTnLst>
                              <p:par>
                                <p:cTn id="4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" grpId="0"/>
      <p:bldP spid="110" grpId="0"/>
      <p:bldP spid="111" grpId="0"/>
      <p:bldP spid="112" grpId="0"/>
      <p:bldP spid="113" grpId="0"/>
      <p:bldP spid="114" grpId="0"/>
      <p:bldP spid="115" grpId="0"/>
      <p:bldP spid="117" grpId="0"/>
      <p:bldP spid="1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Non-Return to Zero Inverted (NRZI)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52400" y="1600200"/>
            <a:ext cx="8839200" cy="614273"/>
          </a:xfrm>
        </p:spPr>
        <p:txBody>
          <a:bodyPr/>
          <a:lstStyle/>
          <a:p>
            <a:r>
              <a:rPr lang="en-US" dirty="0" smtClean="0"/>
              <a:t>1 </a:t>
            </a:r>
            <a:r>
              <a:rPr lang="en-US" dirty="0" smtClean="0">
                <a:sym typeface="Wingdings" pitchFamily="2" charset="2"/>
              </a:rPr>
              <a:t> make transition, 0  remain the same</a:t>
            </a: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1867928" y="2676138"/>
            <a:ext cx="0" cy="2358755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V="1">
            <a:off x="8856946" y="2676138"/>
            <a:ext cx="0" cy="2358755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V="1">
            <a:off x="6527276" y="2676138"/>
            <a:ext cx="0" cy="2358755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7303834" y="2676138"/>
            <a:ext cx="0" cy="2358755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V="1">
            <a:off x="8080392" y="2676138"/>
            <a:ext cx="0" cy="2358755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flipV="1">
            <a:off x="1091370" y="2676138"/>
            <a:ext cx="0" cy="2358755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V="1">
            <a:off x="2644486" y="2676138"/>
            <a:ext cx="0" cy="2358755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V="1">
            <a:off x="3421044" y="2676138"/>
            <a:ext cx="0" cy="2358755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flipV="1">
            <a:off x="4197602" y="2676138"/>
            <a:ext cx="0" cy="2358755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flipV="1">
            <a:off x="4974160" y="2676138"/>
            <a:ext cx="0" cy="2358755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flipV="1">
            <a:off x="5750718" y="2676138"/>
            <a:ext cx="0" cy="2358755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1091370" y="4681176"/>
            <a:ext cx="396236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flipV="1">
            <a:off x="1487606" y="4121617"/>
            <a:ext cx="0" cy="55955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1487606" y="4121617"/>
            <a:ext cx="38032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1867928" y="4121617"/>
            <a:ext cx="0" cy="55955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1867928" y="4681176"/>
            <a:ext cx="396236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 flipV="1">
            <a:off x="2264164" y="4121617"/>
            <a:ext cx="0" cy="55955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>
            <a:off x="2264164" y="4121617"/>
            <a:ext cx="38032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>
            <a:off x="2644486" y="4121617"/>
            <a:ext cx="0" cy="55955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>
            <a:off x="2657228" y="4681176"/>
            <a:ext cx="396236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 flipV="1">
            <a:off x="3053464" y="4121617"/>
            <a:ext cx="0" cy="55955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3053464" y="4121617"/>
            <a:ext cx="38032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>
            <a:off x="3433786" y="4121617"/>
            <a:ext cx="0" cy="55955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>
            <a:off x="3417869" y="4681176"/>
            <a:ext cx="396236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 flipV="1">
            <a:off x="3814105" y="4121617"/>
            <a:ext cx="0" cy="55955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>
            <a:off x="3814105" y="4121617"/>
            <a:ext cx="38032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>
            <a:off x="4194427" y="4121617"/>
            <a:ext cx="0" cy="55955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>
            <a:off x="4185777" y="4681176"/>
            <a:ext cx="396236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 flipV="1">
            <a:off x="4582013" y="4121617"/>
            <a:ext cx="0" cy="55955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>
            <a:off x="4582013" y="4121617"/>
            <a:ext cx="38032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>
            <a:off x="4962335" y="4121617"/>
            <a:ext cx="0" cy="55955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>
            <a:off x="4974160" y="4681176"/>
            <a:ext cx="396236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 flipV="1">
            <a:off x="5370396" y="4121617"/>
            <a:ext cx="0" cy="55955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>
            <a:off x="5370396" y="4121617"/>
            <a:ext cx="38032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>
            <a:off x="5750718" y="4121617"/>
            <a:ext cx="0" cy="55955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>
            <a:off x="5758916" y="4674352"/>
            <a:ext cx="396236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 flipV="1">
            <a:off x="6155152" y="4114793"/>
            <a:ext cx="0" cy="55955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6155152" y="4114793"/>
            <a:ext cx="38032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>
            <a:off x="6535474" y="4114793"/>
            <a:ext cx="0" cy="55955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>
            <a:off x="6527276" y="4674351"/>
            <a:ext cx="396236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/>
          <p:nvPr/>
        </p:nvCxnSpPr>
        <p:spPr>
          <a:xfrm flipV="1">
            <a:off x="6923512" y="4114792"/>
            <a:ext cx="0" cy="55955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>
            <a:off x="6923512" y="4114792"/>
            <a:ext cx="38032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>
            <a:off x="7303834" y="4114792"/>
            <a:ext cx="0" cy="55955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>
            <a:off x="7298384" y="4681176"/>
            <a:ext cx="396236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 flipV="1">
            <a:off x="7694620" y="4121617"/>
            <a:ext cx="0" cy="55955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>
            <a:off x="7694620" y="4121617"/>
            <a:ext cx="38032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/>
          <p:nvPr/>
        </p:nvCxnSpPr>
        <p:spPr>
          <a:xfrm>
            <a:off x="8074942" y="4121617"/>
            <a:ext cx="0" cy="55955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/>
        </p:nvCxnSpPr>
        <p:spPr>
          <a:xfrm>
            <a:off x="8080388" y="4681176"/>
            <a:ext cx="396236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/>
        </p:nvCxnSpPr>
        <p:spPr>
          <a:xfrm flipV="1">
            <a:off x="8476624" y="4121617"/>
            <a:ext cx="0" cy="55955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>
            <a:off x="8476624" y="4121617"/>
            <a:ext cx="38032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/>
          <p:cNvCxnSpPr/>
          <p:nvPr/>
        </p:nvCxnSpPr>
        <p:spPr>
          <a:xfrm>
            <a:off x="8856946" y="4121617"/>
            <a:ext cx="0" cy="55955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TextBox 95"/>
          <p:cNvSpPr txBox="1"/>
          <p:nvPr/>
        </p:nvSpPr>
        <p:spPr>
          <a:xfrm>
            <a:off x="109182" y="4163738"/>
            <a:ext cx="8512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Clock</a:t>
            </a:r>
            <a:endParaRPr lang="en-US" sz="2400" dirty="0"/>
          </a:p>
        </p:txBody>
      </p:sp>
      <p:sp>
        <p:nvSpPr>
          <p:cNvPr id="97" name="TextBox 96"/>
          <p:cNvSpPr txBox="1"/>
          <p:nvPr/>
        </p:nvSpPr>
        <p:spPr>
          <a:xfrm>
            <a:off x="185997" y="3036700"/>
            <a:ext cx="7649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NRZI</a:t>
            </a:r>
            <a:endParaRPr lang="en-US" sz="2400" dirty="0"/>
          </a:p>
        </p:txBody>
      </p:sp>
      <p:cxnSp>
        <p:nvCxnSpPr>
          <p:cNvPr id="99" name="Straight Connector 98"/>
          <p:cNvCxnSpPr/>
          <p:nvPr/>
        </p:nvCxnSpPr>
        <p:spPr>
          <a:xfrm>
            <a:off x="1091370" y="3498365"/>
            <a:ext cx="1962094" cy="0"/>
          </a:xfrm>
          <a:prstGeom prst="lin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/>
          <p:nvPr/>
        </p:nvCxnSpPr>
        <p:spPr>
          <a:xfrm flipV="1">
            <a:off x="3039372" y="2920614"/>
            <a:ext cx="0" cy="577751"/>
          </a:xfrm>
          <a:prstGeom prst="lin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/>
          <p:nvPr/>
        </p:nvCxnSpPr>
        <p:spPr>
          <a:xfrm>
            <a:off x="3026630" y="2920614"/>
            <a:ext cx="1555383" cy="0"/>
          </a:xfrm>
          <a:prstGeom prst="lin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/>
          <p:nvPr/>
        </p:nvCxnSpPr>
        <p:spPr>
          <a:xfrm>
            <a:off x="4579968" y="2920614"/>
            <a:ext cx="0" cy="577751"/>
          </a:xfrm>
          <a:prstGeom prst="lin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/>
          <p:cNvCxnSpPr/>
          <p:nvPr/>
        </p:nvCxnSpPr>
        <p:spPr>
          <a:xfrm>
            <a:off x="4582013" y="3498365"/>
            <a:ext cx="1573139" cy="0"/>
          </a:xfrm>
          <a:prstGeom prst="lin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/>
          <p:nvPr/>
        </p:nvCxnSpPr>
        <p:spPr>
          <a:xfrm flipV="1">
            <a:off x="6155152" y="2920613"/>
            <a:ext cx="0" cy="577751"/>
          </a:xfrm>
          <a:prstGeom prst="lin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/>
          <p:nvPr/>
        </p:nvCxnSpPr>
        <p:spPr>
          <a:xfrm>
            <a:off x="6155152" y="2920614"/>
            <a:ext cx="768360" cy="0"/>
          </a:xfrm>
          <a:prstGeom prst="lin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/>
          <p:cNvCxnSpPr/>
          <p:nvPr/>
        </p:nvCxnSpPr>
        <p:spPr>
          <a:xfrm>
            <a:off x="6923512" y="2920614"/>
            <a:ext cx="0" cy="577751"/>
          </a:xfrm>
          <a:prstGeom prst="lin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122"/>
          <p:cNvCxnSpPr/>
          <p:nvPr/>
        </p:nvCxnSpPr>
        <p:spPr>
          <a:xfrm>
            <a:off x="6923512" y="3498365"/>
            <a:ext cx="1933434" cy="0"/>
          </a:xfrm>
          <a:prstGeom prst="lin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" name="TextBox 123"/>
          <p:cNvSpPr txBox="1"/>
          <p:nvPr/>
        </p:nvSpPr>
        <p:spPr>
          <a:xfrm>
            <a:off x="1310314" y="2214473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0</a:t>
            </a:r>
            <a:endParaRPr lang="en-US" sz="2400" dirty="0"/>
          </a:p>
        </p:txBody>
      </p:sp>
      <p:sp>
        <p:nvSpPr>
          <p:cNvPr id="125" name="TextBox 124"/>
          <p:cNvSpPr txBox="1"/>
          <p:nvPr/>
        </p:nvSpPr>
        <p:spPr>
          <a:xfrm>
            <a:off x="2086872" y="2214473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0</a:t>
            </a:r>
            <a:endParaRPr lang="en-US" sz="2400" dirty="0"/>
          </a:p>
        </p:txBody>
      </p:sp>
      <p:sp>
        <p:nvSpPr>
          <p:cNvPr id="126" name="TextBox 125"/>
          <p:cNvSpPr txBox="1"/>
          <p:nvPr/>
        </p:nvSpPr>
        <p:spPr>
          <a:xfrm>
            <a:off x="3636813" y="2214472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0</a:t>
            </a:r>
            <a:endParaRPr lang="en-US" sz="2400" dirty="0"/>
          </a:p>
        </p:txBody>
      </p:sp>
      <p:sp>
        <p:nvSpPr>
          <p:cNvPr id="127" name="TextBox 126"/>
          <p:cNvSpPr txBox="1"/>
          <p:nvPr/>
        </p:nvSpPr>
        <p:spPr>
          <a:xfrm>
            <a:off x="5193104" y="2214471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0</a:t>
            </a:r>
            <a:endParaRPr lang="en-US" sz="2400" dirty="0"/>
          </a:p>
        </p:txBody>
      </p:sp>
      <p:sp>
        <p:nvSpPr>
          <p:cNvPr id="128" name="TextBox 127"/>
          <p:cNvSpPr txBox="1"/>
          <p:nvPr/>
        </p:nvSpPr>
        <p:spPr>
          <a:xfrm>
            <a:off x="7517328" y="2214473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0</a:t>
            </a:r>
            <a:endParaRPr lang="en-US" sz="2400" dirty="0"/>
          </a:p>
        </p:txBody>
      </p:sp>
      <p:sp>
        <p:nvSpPr>
          <p:cNvPr id="129" name="TextBox 128"/>
          <p:cNvSpPr txBox="1"/>
          <p:nvPr/>
        </p:nvSpPr>
        <p:spPr>
          <a:xfrm>
            <a:off x="8299332" y="2214473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0</a:t>
            </a:r>
            <a:endParaRPr lang="en-US" sz="2400" dirty="0"/>
          </a:p>
        </p:txBody>
      </p:sp>
      <p:sp>
        <p:nvSpPr>
          <p:cNvPr id="130" name="TextBox 129"/>
          <p:cNvSpPr txBox="1"/>
          <p:nvPr/>
        </p:nvSpPr>
        <p:spPr>
          <a:xfrm>
            <a:off x="6746220" y="2214470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1</a:t>
            </a:r>
            <a:endParaRPr lang="en-US" sz="2400" dirty="0"/>
          </a:p>
        </p:txBody>
      </p:sp>
      <p:sp>
        <p:nvSpPr>
          <p:cNvPr id="131" name="TextBox 130"/>
          <p:cNvSpPr txBox="1"/>
          <p:nvPr/>
        </p:nvSpPr>
        <p:spPr>
          <a:xfrm>
            <a:off x="5977860" y="2214473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1</a:t>
            </a:r>
            <a:endParaRPr lang="en-US" sz="2400" dirty="0"/>
          </a:p>
        </p:txBody>
      </p:sp>
      <p:sp>
        <p:nvSpPr>
          <p:cNvPr id="132" name="TextBox 131"/>
          <p:cNvSpPr txBox="1"/>
          <p:nvPr/>
        </p:nvSpPr>
        <p:spPr>
          <a:xfrm>
            <a:off x="4402676" y="2214473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1</a:t>
            </a:r>
            <a:endParaRPr lang="en-US" sz="2400" dirty="0"/>
          </a:p>
        </p:txBody>
      </p:sp>
      <p:sp>
        <p:nvSpPr>
          <p:cNvPr id="133" name="TextBox 132"/>
          <p:cNvSpPr txBox="1"/>
          <p:nvPr/>
        </p:nvSpPr>
        <p:spPr>
          <a:xfrm>
            <a:off x="2876172" y="2214469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1</a:t>
            </a:r>
            <a:endParaRPr lang="en-US" sz="2400" dirty="0"/>
          </a:p>
        </p:txBody>
      </p:sp>
      <p:sp>
        <p:nvSpPr>
          <p:cNvPr id="134" name="Content Placeholder 3"/>
          <p:cNvSpPr txBox="1">
            <a:spLocks/>
          </p:cNvSpPr>
          <p:nvPr/>
        </p:nvSpPr>
        <p:spPr>
          <a:xfrm>
            <a:off x="0" y="5246427"/>
            <a:ext cx="9143999" cy="614273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Solves the problem for sequences of 1s, but not 0s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17915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4-bit/5-bit (100 Mbps Ethernet)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600" dirty="0" smtClean="0"/>
              <a:t>Observation: NRZI works as long as no sequences of 0</a:t>
            </a:r>
          </a:p>
          <a:p>
            <a:r>
              <a:rPr lang="en-US" sz="2600" dirty="0" smtClean="0"/>
              <a:t>Idea: encode all 4-bit sequences as 5-bit sequences with no more than one leading 0 and two trailing 0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sz="4800" dirty="0" smtClean="0"/>
          </a:p>
          <a:p>
            <a:r>
              <a:rPr lang="en-US" dirty="0" smtClean="0"/>
              <a:t>Tradeoff: efficiency</a:t>
            </a:r>
            <a:r>
              <a:rPr lang="en-US" dirty="0"/>
              <a:t> </a:t>
            </a:r>
            <a:r>
              <a:rPr lang="en-US" dirty="0" smtClean="0"/>
              <a:t>drops to 80%</a:t>
            </a:r>
          </a:p>
        </p:txBody>
      </p:sp>
      <p:sp>
        <p:nvSpPr>
          <p:cNvPr id="5" name="Rectangle 4"/>
          <p:cNvSpPr/>
          <p:nvPr/>
        </p:nvSpPr>
        <p:spPr>
          <a:xfrm>
            <a:off x="2163173" y="3407593"/>
            <a:ext cx="2449773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/>
              <a:t>0000    </a:t>
            </a:r>
            <a:r>
              <a:rPr lang="en-US" sz="2000" dirty="0"/>
              <a:t>11110</a:t>
            </a:r>
          </a:p>
          <a:p>
            <a:r>
              <a:rPr lang="en-US" sz="2000" dirty="0"/>
              <a:t>0001    01001</a:t>
            </a:r>
          </a:p>
          <a:p>
            <a:r>
              <a:rPr lang="en-US" sz="2000" dirty="0"/>
              <a:t>0010    10100</a:t>
            </a:r>
          </a:p>
          <a:p>
            <a:r>
              <a:rPr lang="en-US" sz="2000" dirty="0"/>
              <a:t>0011    10101</a:t>
            </a:r>
          </a:p>
          <a:p>
            <a:r>
              <a:rPr lang="en-US" sz="2000" dirty="0"/>
              <a:t>0100    01010</a:t>
            </a:r>
          </a:p>
          <a:p>
            <a:r>
              <a:rPr lang="en-US" sz="2000" dirty="0"/>
              <a:t>0101    01011</a:t>
            </a:r>
          </a:p>
          <a:p>
            <a:r>
              <a:rPr lang="en-US" sz="2000" dirty="0"/>
              <a:t>0110    01110</a:t>
            </a:r>
          </a:p>
          <a:p>
            <a:r>
              <a:rPr lang="en-US" sz="2000" dirty="0"/>
              <a:t>0111    01111</a:t>
            </a:r>
          </a:p>
        </p:txBody>
      </p:sp>
      <p:sp>
        <p:nvSpPr>
          <p:cNvPr id="6" name="Rectangle 5"/>
          <p:cNvSpPr/>
          <p:nvPr/>
        </p:nvSpPr>
        <p:spPr>
          <a:xfrm>
            <a:off x="4769896" y="3407593"/>
            <a:ext cx="1794681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/>
              <a:t>1000    10010</a:t>
            </a:r>
          </a:p>
          <a:p>
            <a:r>
              <a:rPr lang="en-US" sz="2000" dirty="0"/>
              <a:t>1001    10011</a:t>
            </a:r>
          </a:p>
          <a:p>
            <a:r>
              <a:rPr lang="en-US" sz="2000" dirty="0"/>
              <a:t>1010    10110</a:t>
            </a:r>
          </a:p>
          <a:p>
            <a:r>
              <a:rPr lang="en-US" sz="2000" dirty="0"/>
              <a:t>1011    10111</a:t>
            </a:r>
          </a:p>
          <a:p>
            <a:r>
              <a:rPr lang="en-US" sz="2000" dirty="0"/>
              <a:t>1100    11010</a:t>
            </a:r>
          </a:p>
          <a:p>
            <a:r>
              <a:rPr lang="en-US" sz="2000" dirty="0"/>
              <a:t>1101    11011</a:t>
            </a:r>
          </a:p>
          <a:p>
            <a:r>
              <a:rPr lang="en-US" sz="2000" dirty="0"/>
              <a:t>1110    11100</a:t>
            </a:r>
          </a:p>
          <a:p>
            <a:r>
              <a:rPr lang="en-US" sz="2000" dirty="0"/>
              <a:t>1111    11101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163173" y="3007483"/>
            <a:ext cx="16001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4-bit	5-bit</a:t>
            </a:r>
            <a:endParaRPr lang="en-US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4769896" y="3007483"/>
            <a:ext cx="16001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4-bit	5-bit</a:t>
            </a:r>
            <a:endParaRPr lang="en-US" sz="2000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2279180" y="3407593"/>
            <a:ext cx="14841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827899" y="3407593"/>
            <a:ext cx="14841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2949584" y="3019066"/>
            <a:ext cx="0" cy="279487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546598" y="3019066"/>
            <a:ext cx="0" cy="279487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Group 14"/>
          <p:cNvGrpSpPr/>
          <p:nvPr/>
        </p:nvGrpSpPr>
        <p:grpSpPr>
          <a:xfrm flipH="1">
            <a:off x="712336" y="1905529"/>
            <a:ext cx="6018663" cy="523220"/>
            <a:chOff x="1219200" y="4876799"/>
            <a:chExt cx="5181605" cy="1384995"/>
          </a:xfrm>
        </p:grpSpPr>
        <p:sp>
          <p:nvSpPr>
            <p:cNvPr id="16" name="Rectangular Callout 15"/>
            <p:cNvSpPr/>
            <p:nvPr/>
          </p:nvSpPr>
          <p:spPr>
            <a:xfrm>
              <a:off x="1219200" y="4876799"/>
              <a:ext cx="5181601" cy="1384995"/>
            </a:xfrm>
            <a:prstGeom prst="wedgeRectCallout">
              <a:avLst>
                <a:gd name="adj1" fmla="val 21141"/>
                <a:gd name="adj2" fmla="val -186645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w Cen MT"/>
                <a:ea typeface="+mn-ea"/>
                <a:cs typeface="+mn-cs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1219204" y="4876799"/>
              <a:ext cx="5181601" cy="7595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</a:rPr>
                <a:t>8-bit / 10-bit used in Gigabit</a:t>
              </a:r>
              <a:r>
                <a:rPr kumimoji="0" lang="en-US" sz="2800" b="0" i="0" u="none" strike="noStrike" kern="0" cap="none" spc="0" normalizeH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</a:rPr>
                <a:t> Ethernet</a:t>
              </a:r>
              <a:endPara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447177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Manchester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52400" y="1600200"/>
            <a:ext cx="8839200" cy="614273"/>
          </a:xfrm>
        </p:spPr>
        <p:txBody>
          <a:bodyPr/>
          <a:lstStyle/>
          <a:p>
            <a:r>
              <a:rPr lang="en-US" dirty="0" smtClean="0"/>
              <a:t>1 </a:t>
            </a:r>
            <a:r>
              <a:rPr lang="en-US" dirty="0" smtClean="0">
                <a:sym typeface="Wingdings" pitchFamily="2" charset="2"/>
              </a:rPr>
              <a:t> high-to-low, 0  low-to-high</a:t>
            </a:r>
            <a:endParaRPr lang="en-US" dirty="0"/>
          </a:p>
        </p:txBody>
      </p:sp>
      <p:cxnSp>
        <p:nvCxnSpPr>
          <p:cNvPr id="42" name="Straight Connector 41"/>
          <p:cNvCxnSpPr/>
          <p:nvPr/>
        </p:nvCxnSpPr>
        <p:spPr>
          <a:xfrm flipV="1">
            <a:off x="8856946" y="2676138"/>
            <a:ext cx="0" cy="2358755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7303834" y="2676138"/>
            <a:ext cx="0" cy="2358755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flipV="1">
            <a:off x="1091370" y="2676138"/>
            <a:ext cx="0" cy="2358755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V="1">
            <a:off x="2644486" y="2676138"/>
            <a:ext cx="0" cy="2358755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flipV="1">
            <a:off x="4197602" y="2676138"/>
            <a:ext cx="0" cy="2358755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flipV="1">
            <a:off x="5750718" y="2676138"/>
            <a:ext cx="0" cy="2358755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1091370" y="4681176"/>
            <a:ext cx="396236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flipV="1">
            <a:off x="1487606" y="4121617"/>
            <a:ext cx="0" cy="55955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1487606" y="4121617"/>
            <a:ext cx="38032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1867928" y="4121617"/>
            <a:ext cx="0" cy="55955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1867928" y="4681176"/>
            <a:ext cx="396236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 flipV="1">
            <a:off x="2264164" y="4121617"/>
            <a:ext cx="0" cy="55955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>
            <a:off x="2264164" y="4121617"/>
            <a:ext cx="38032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>
            <a:off x="2644486" y="4121617"/>
            <a:ext cx="0" cy="55955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>
            <a:off x="2657228" y="4681176"/>
            <a:ext cx="396236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 flipV="1">
            <a:off x="3053464" y="4121617"/>
            <a:ext cx="0" cy="55955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3053464" y="4121617"/>
            <a:ext cx="38032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>
            <a:off x="3433786" y="4121617"/>
            <a:ext cx="0" cy="55955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>
            <a:off x="3417869" y="4681176"/>
            <a:ext cx="396236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 flipV="1">
            <a:off x="3814105" y="4121617"/>
            <a:ext cx="0" cy="55955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>
            <a:off x="3814105" y="4121617"/>
            <a:ext cx="38032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>
            <a:off x="4194427" y="4121617"/>
            <a:ext cx="0" cy="55955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>
            <a:off x="4185777" y="4681176"/>
            <a:ext cx="396236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 flipV="1">
            <a:off x="4582013" y="4121617"/>
            <a:ext cx="0" cy="55955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>
            <a:off x="4582013" y="4121617"/>
            <a:ext cx="38032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>
            <a:off x="4962335" y="4121617"/>
            <a:ext cx="0" cy="55955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>
            <a:off x="4974160" y="4681176"/>
            <a:ext cx="396236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 flipV="1">
            <a:off x="5370396" y="4121617"/>
            <a:ext cx="0" cy="55955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>
            <a:off x="5370396" y="4121617"/>
            <a:ext cx="38032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>
            <a:off x="5750718" y="4121617"/>
            <a:ext cx="0" cy="55955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>
            <a:off x="5758916" y="4674352"/>
            <a:ext cx="396236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 flipV="1">
            <a:off x="6155152" y="4114793"/>
            <a:ext cx="0" cy="55955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6155152" y="4114793"/>
            <a:ext cx="38032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>
            <a:off x="6535474" y="4114793"/>
            <a:ext cx="0" cy="55955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>
            <a:off x="6527276" y="4674351"/>
            <a:ext cx="396236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/>
          <p:nvPr/>
        </p:nvCxnSpPr>
        <p:spPr>
          <a:xfrm flipV="1">
            <a:off x="6923512" y="4114792"/>
            <a:ext cx="0" cy="55955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>
            <a:off x="6923512" y="4114792"/>
            <a:ext cx="38032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>
            <a:off x="7303834" y="4114792"/>
            <a:ext cx="0" cy="55955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>
            <a:off x="7298384" y="4681176"/>
            <a:ext cx="396236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 flipV="1">
            <a:off x="7694620" y="4121617"/>
            <a:ext cx="0" cy="55955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>
            <a:off x="7694620" y="4121617"/>
            <a:ext cx="38032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/>
          <p:nvPr/>
        </p:nvCxnSpPr>
        <p:spPr>
          <a:xfrm>
            <a:off x="8074942" y="4121617"/>
            <a:ext cx="0" cy="55955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/>
        </p:nvCxnSpPr>
        <p:spPr>
          <a:xfrm>
            <a:off x="8080388" y="4681176"/>
            <a:ext cx="396236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/>
        </p:nvCxnSpPr>
        <p:spPr>
          <a:xfrm flipV="1">
            <a:off x="8476624" y="4121617"/>
            <a:ext cx="0" cy="55955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>
            <a:off x="8476624" y="4121617"/>
            <a:ext cx="38032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/>
          <p:cNvCxnSpPr/>
          <p:nvPr/>
        </p:nvCxnSpPr>
        <p:spPr>
          <a:xfrm>
            <a:off x="8856946" y="4121617"/>
            <a:ext cx="0" cy="55955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TextBox 95"/>
          <p:cNvSpPr txBox="1"/>
          <p:nvPr/>
        </p:nvSpPr>
        <p:spPr>
          <a:xfrm>
            <a:off x="109182" y="4163738"/>
            <a:ext cx="8512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Clock</a:t>
            </a:r>
            <a:endParaRPr lang="en-US" sz="2400" dirty="0"/>
          </a:p>
        </p:txBody>
      </p:sp>
      <p:sp>
        <p:nvSpPr>
          <p:cNvPr id="97" name="TextBox 96"/>
          <p:cNvSpPr txBox="1"/>
          <p:nvPr/>
        </p:nvSpPr>
        <p:spPr>
          <a:xfrm>
            <a:off x="185997" y="3036700"/>
            <a:ext cx="7649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NRZI</a:t>
            </a:r>
            <a:endParaRPr lang="en-US" sz="2400" dirty="0"/>
          </a:p>
        </p:txBody>
      </p:sp>
      <p:cxnSp>
        <p:nvCxnSpPr>
          <p:cNvPr id="99" name="Straight Connector 98"/>
          <p:cNvCxnSpPr/>
          <p:nvPr/>
        </p:nvCxnSpPr>
        <p:spPr>
          <a:xfrm flipV="1">
            <a:off x="1091370" y="3498364"/>
            <a:ext cx="750820" cy="1"/>
          </a:xfrm>
          <a:prstGeom prst="lin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/>
          <p:nvPr/>
        </p:nvCxnSpPr>
        <p:spPr>
          <a:xfrm flipV="1">
            <a:off x="1838111" y="2936527"/>
            <a:ext cx="0" cy="577751"/>
          </a:xfrm>
          <a:prstGeom prst="lin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/>
          <p:nvPr/>
        </p:nvCxnSpPr>
        <p:spPr>
          <a:xfrm>
            <a:off x="1838111" y="2936527"/>
            <a:ext cx="819117" cy="0"/>
          </a:xfrm>
          <a:prstGeom prst="lin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/>
          <p:nvPr/>
        </p:nvCxnSpPr>
        <p:spPr>
          <a:xfrm>
            <a:off x="2657228" y="2913863"/>
            <a:ext cx="0" cy="577751"/>
          </a:xfrm>
          <a:prstGeom prst="lin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/>
          <p:cNvCxnSpPr/>
          <p:nvPr/>
        </p:nvCxnSpPr>
        <p:spPr>
          <a:xfrm>
            <a:off x="4234790" y="2920614"/>
            <a:ext cx="705462" cy="0"/>
          </a:xfrm>
          <a:prstGeom prst="lin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/>
          <p:nvPr/>
        </p:nvCxnSpPr>
        <p:spPr>
          <a:xfrm flipV="1">
            <a:off x="4912968" y="2895582"/>
            <a:ext cx="0" cy="577751"/>
          </a:xfrm>
          <a:prstGeom prst="lin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/>
          <p:nvPr/>
        </p:nvCxnSpPr>
        <p:spPr>
          <a:xfrm>
            <a:off x="4912839" y="3473326"/>
            <a:ext cx="837879" cy="0"/>
          </a:xfrm>
          <a:prstGeom prst="lin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/>
          <p:cNvCxnSpPr/>
          <p:nvPr/>
        </p:nvCxnSpPr>
        <p:spPr>
          <a:xfrm>
            <a:off x="5758916" y="2920614"/>
            <a:ext cx="0" cy="577751"/>
          </a:xfrm>
          <a:prstGeom prst="lin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" name="TextBox 123"/>
          <p:cNvSpPr txBox="1"/>
          <p:nvPr/>
        </p:nvSpPr>
        <p:spPr>
          <a:xfrm>
            <a:off x="1664898" y="2214473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0</a:t>
            </a:r>
            <a:endParaRPr lang="en-US" sz="2400" dirty="0"/>
          </a:p>
        </p:txBody>
      </p:sp>
      <p:sp>
        <p:nvSpPr>
          <p:cNvPr id="125" name="TextBox 124"/>
          <p:cNvSpPr txBox="1"/>
          <p:nvPr/>
        </p:nvSpPr>
        <p:spPr>
          <a:xfrm>
            <a:off x="3240577" y="2214472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0</a:t>
            </a:r>
            <a:endParaRPr lang="en-US" sz="2400" dirty="0"/>
          </a:p>
        </p:txBody>
      </p:sp>
      <p:sp>
        <p:nvSpPr>
          <p:cNvPr id="126" name="TextBox 125"/>
          <p:cNvSpPr txBox="1"/>
          <p:nvPr/>
        </p:nvSpPr>
        <p:spPr>
          <a:xfrm>
            <a:off x="7933484" y="2214469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0</a:t>
            </a:r>
            <a:endParaRPr lang="en-US" sz="2400" dirty="0"/>
          </a:p>
        </p:txBody>
      </p:sp>
      <p:sp>
        <p:nvSpPr>
          <p:cNvPr id="132" name="TextBox 131"/>
          <p:cNvSpPr txBox="1"/>
          <p:nvPr/>
        </p:nvSpPr>
        <p:spPr>
          <a:xfrm>
            <a:off x="6338040" y="2214470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1</a:t>
            </a:r>
            <a:endParaRPr lang="en-US" sz="2400" dirty="0"/>
          </a:p>
        </p:txBody>
      </p:sp>
      <p:sp>
        <p:nvSpPr>
          <p:cNvPr id="133" name="TextBox 132"/>
          <p:cNvSpPr txBox="1"/>
          <p:nvPr/>
        </p:nvSpPr>
        <p:spPr>
          <a:xfrm>
            <a:off x="4762960" y="2214471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1</a:t>
            </a:r>
            <a:endParaRPr lang="en-US" sz="2400" dirty="0"/>
          </a:p>
        </p:txBody>
      </p:sp>
      <p:sp>
        <p:nvSpPr>
          <p:cNvPr id="134" name="Content Placeholder 3"/>
          <p:cNvSpPr txBox="1">
            <a:spLocks/>
          </p:cNvSpPr>
          <p:nvPr/>
        </p:nvSpPr>
        <p:spPr>
          <a:xfrm>
            <a:off x="0" y="5246427"/>
            <a:ext cx="9143999" cy="134544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Good: Solves clock skew (every bit is a transition)</a:t>
            </a:r>
          </a:p>
          <a:p>
            <a:r>
              <a:rPr lang="en-US" dirty="0" smtClean="0"/>
              <a:t>Bad: Halves throughput (two clock cycles per bit)</a:t>
            </a:r>
            <a:endParaRPr lang="en-US" dirty="0"/>
          </a:p>
        </p:txBody>
      </p:sp>
      <p:cxnSp>
        <p:nvCxnSpPr>
          <p:cNvPr id="98" name="Straight Connector 97"/>
          <p:cNvCxnSpPr/>
          <p:nvPr/>
        </p:nvCxnSpPr>
        <p:spPr>
          <a:xfrm flipV="1">
            <a:off x="2668932" y="3475699"/>
            <a:ext cx="750820" cy="1"/>
          </a:xfrm>
          <a:prstGeom prst="lin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 flipV="1">
            <a:off x="3415673" y="2913862"/>
            <a:ext cx="0" cy="577751"/>
          </a:xfrm>
          <a:prstGeom prst="lin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/>
          <p:nvPr/>
        </p:nvCxnSpPr>
        <p:spPr>
          <a:xfrm>
            <a:off x="3415673" y="2913862"/>
            <a:ext cx="819117" cy="0"/>
          </a:xfrm>
          <a:prstGeom prst="lin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>
            <a:off x="5770835" y="2907028"/>
            <a:ext cx="705462" cy="0"/>
          </a:xfrm>
          <a:prstGeom prst="lin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/>
          <p:nvPr/>
        </p:nvCxnSpPr>
        <p:spPr>
          <a:xfrm flipV="1">
            <a:off x="6449013" y="2881996"/>
            <a:ext cx="0" cy="577751"/>
          </a:xfrm>
          <a:prstGeom prst="lin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>
            <a:off x="6448884" y="3459740"/>
            <a:ext cx="837879" cy="0"/>
          </a:xfrm>
          <a:prstGeom prst="lin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/>
          <p:nvPr/>
        </p:nvCxnSpPr>
        <p:spPr>
          <a:xfrm flipV="1">
            <a:off x="7320324" y="3471067"/>
            <a:ext cx="750820" cy="1"/>
          </a:xfrm>
          <a:prstGeom prst="lin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 flipV="1">
            <a:off x="8067065" y="2909230"/>
            <a:ext cx="0" cy="577751"/>
          </a:xfrm>
          <a:prstGeom prst="lin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>
            <a:off x="8067065" y="2909230"/>
            <a:ext cx="819117" cy="0"/>
          </a:xfrm>
          <a:prstGeom prst="lin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42745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Median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65289</TotalTime>
  <Words>537</Words>
  <Application>Microsoft Macintosh PowerPoint</Application>
  <PresentationFormat>On-screen Show (4:3)</PresentationFormat>
  <Paragraphs>152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Median</vt:lpstr>
      <vt:lpstr>CSE390 Advanced Computer Networks</vt:lpstr>
      <vt:lpstr>Physical Layer</vt:lpstr>
      <vt:lpstr>Key challenge</vt:lpstr>
      <vt:lpstr>Assumptions</vt:lpstr>
      <vt:lpstr>Non-Return to Zero (NRZ)</vt:lpstr>
      <vt:lpstr>Desynchronization</vt:lpstr>
      <vt:lpstr>Non-Return to Zero Inverted (NRZI)</vt:lpstr>
      <vt:lpstr>4-bit/5-bit (100 Mbps Ethernet)</vt:lpstr>
      <vt:lpstr>Manchester</vt:lpstr>
      <vt:lpstr>General comment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Christo Wilson</dc:creator>
  <cp:lastModifiedBy>Phillipa Gill</cp:lastModifiedBy>
  <cp:revision>776</cp:revision>
  <cp:lastPrinted>2012-08-22T04:00:45Z</cp:lastPrinted>
  <dcterms:created xsi:type="dcterms:W3CDTF">2012-01-03T02:22:46Z</dcterms:created>
  <dcterms:modified xsi:type="dcterms:W3CDTF">2014-08-27T13:51:21Z</dcterms:modified>
</cp:coreProperties>
</file>