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0"/>
  </p:notesMasterIdLst>
  <p:handoutMasterIdLst>
    <p:handoutMasterId r:id="rId51"/>
  </p:handoutMasterIdLst>
  <p:sldIdLst>
    <p:sldId id="388" r:id="rId2"/>
    <p:sldId id="389" r:id="rId3"/>
    <p:sldId id="391" r:id="rId4"/>
    <p:sldId id="392" r:id="rId5"/>
    <p:sldId id="393" r:id="rId6"/>
    <p:sldId id="394" r:id="rId7"/>
    <p:sldId id="410" r:id="rId8"/>
    <p:sldId id="395" r:id="rId9"/>
    <p:sldId id="396" r:id="rId10"/>
    <p:sldId id="398" r:id="rId11"/>
    <p:sldId id="399" r:id="rId12"/>
    <p:sldId id="400" r:id="rId13"/>
    <p:sldId id="402" r:id="rId14"/>
    <p:sldId id="403" r:id="rId15"/>
    <p:sldId id="434" r:id="rId16"/>
    <p:sldId id="435" r:id="rId17"/>
    <p:sldId id="436" r:id="rId18"/>
    <p:sldId id="437" r:id="rId19"/>
    <p:sldId id="404" r:id="rId20"/>
    <p:sldId id="405" r:id="rId21"/>
    <p:sldId id="406" r:id="rId22"/>
    <p:sldId id="407" r:id="rId23"/>
    <p:sldId id="408" r:id="rId24"/>
    <p:sldId id="411" r:id="rId25"/>
    <p:sldId id="409" r:id="rId26"/>
    <p:sldId id="413" r:id="rId27"/>
    <p:sldId id="414" r:id="rId28"/>
    <p:sldId id="417" r:id="rId29"/>
    <p:sldId id="415" r:id="rId30"/>
    <p:sldId id="416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397" r:id="rId48"/>
    <p:sldId id="390" r:id="rId4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89"/>
            <p14:sldId id="391"/>
            <p14:sldId id="392"/>
            <p14:sldId id="393"/>
            <p14:sldId id="394"/>
            <p14:sldId id="410"/>
            <p14:sldId id="395"/>
            <p14:sldId id="396"/>
            <p14:sldId id="398"/>
            <p14:sldId id="399"/>
            <p14:sldId id="400"/>
            <p14:sldId id="402"/>
            <p14:sldId id="403"/>
            <p14:sldId id="434"/>
            <p14:sldId id="435"/>
            <p14:sldId id="436"/>
            <p14:sldId id="437"/>
            <p14:sldId id="404"/>
            <p14:sldId id="405"/>
            <p14:sldId id="406"/>
            <p14:sldId id="407"/>
            <p14:sldId id="408"/>
            <p14:sldId id="411"/>
            <p14:sldId id="409"/>
            <p14:sldId id="413"/>
            <p14:sldId id="414"/>
            <p14:sldId id="417"/>
            <p14:sldId id="415"/>
            <p14:sldId id="416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397"/>
          </p14:sldIdLst>
        </p14:section>
        <p14:section name="Clipart" id="{82231C5F-9A7F-9648-959F-AB97A526AEDC}">
          <p14:sldIdLst>
            <p14:sldId id="3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85" d="100"/>
          <a:sy n="8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10483" indent="-273263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09305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53027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1967492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40471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84193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27915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71637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715D505B-F80E-CD47-B825-62E07F340FED}" type="slidenum">
              <a:rPr lang="en-US">
                <a:latin typeface="Calibri" charset="0"/>
              </a:rPr>
              <a:pPr eaLnBrk="1" hangingPunct="1"/>
              <a:t>32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33" tIns="46216" rIns="92433" bIns="46216" anchor="b"/>
          <a:lstStyle>
            <a:lvl1pPr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algn="r" eaLnBrk="1" hangingPunct="1"/>
            <a:fld id="{04AC4646-1DD8-4C47-9B75-C20DCF0911C7}" type="slidenum">
              <a:rPr lang="en-US" sz="1200">
                <a:latin typeface="Calibri" charset="0"/>
              </a:rPr>
              <a:pPr algn="r" eaLnBrk="1" hangingPunct="1"/>
              <a:t>33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10483" indent="-273263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09305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53027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1967492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40471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84193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27915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71637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CC0B6B8E-C2E6-C945-90F5-E1DF72D66322}" type="slidenum">
              <a:rPr lang="en-US">
                <a:latin typeface="Calibri" charset="0"/>
              </a:rPr>
              <a:pPr eaLnBrk="1" hangingPunct="1"/>
              <a:t>34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33" tIns="46216" rIns="92433" bIns="46216" anchor="b"/>
          <a:lstStyle>
            <a:lvl1pPr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algn="r" eaLnBrk="1" hangingPunct="1"/>
            <a:fld id="{DD562FAE-A5DF-E147-9A7C-A136192440C4}" type="slidenum">
              <a:rPr lang="en-US" sz="1200">
                <a:latin typeface="Calibri" charset="0"/>
              </a:rPr>
              <a:pPr algn="r"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10483" indent="-273263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09305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53027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1967492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40471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84193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27915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71637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76FD24B7-7726-3546-A238-CDD38F6E75D1}" type="slidenum">
              <a:rPr lang="en-US">
                <a:latin typeface="Calibri" charset="0"/>
              </a:rPr>
              <a:pPr eaLnBrk="1" hangingPunct="1"/>
              <a:t>36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www.dailymail.co.uk</a:t>
            </a:r>
            <a:r>
              <a:rPr lang="en-US" dirty="0" smtClean="0"/>
              <a:t>/</a:t>
            </a:r>
            <a:r>
              <a:rPr lang="en-US" dirty="0" err="1" smtClean="0"/>
              <a:t>sciencetech</a:t>
            </a:r>
            <a:r>
              <a:rPr lang="en-US" dirty="0" smtClean="0"/>
              <a:t>/article-2703440/Theres-no-escape-Facebook-set-record-stock-high-results-beats-expectations-1-32-BILLION-users-30-mobile.html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mathworld.wolfram.com</a:t>
            </a:r>
            <a:r>
              <a:rPr lang="en-US" dirty="0" smtClean="0"/>
              <a:t>/</a:t>
            </a:r>
            <a:r>
              <a:rPr lang="en-US" dirty="0" err="1" smtClean="0"/>
              <a:t>GraphDiameter.html</a:t>
            </a:r>
            <a:r>
              <a:rPr lang="en-US" dirty="0" smtClean="0"/>
              <a:t> Longest shortest path.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82" indent="-288573"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778" indent="-232048"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8386" indent="-232048"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9508" indent="-230561"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7904" indent="-230561" defTabSz="9237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300" indent="-230561" defTabSz="9237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697" indent="-230561" defTabSz="9237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3093" indent="-230561" defTabSz="9237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6D70AC-8193-A84B-8C3F-68E2645A5E55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Small-world : everyone</a:t>
            </a:r>
            <a:r>
              <a:rPr lang="en-US" baseline="0" dirty="0" smtClean="0"/>
              <a:t> can reach each other within a small number of hops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33" tIns="46216" rIns="92433" bIns="46216" anchor="b"/>
          <a:lstStyle>
            <a:lvl1pPr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algn="r" eaLnBrk="1" hangingPunct="1"/>
            <a:fld id="{274170F5-F4F8-6E45-96CE-1A4646285DD0}" type="slidenum">
              <a:rPr lang="en-US" sz="1200">
                <a:latin typeface="Calibri" charset="0"/>
              </a:rPr>
              <a:pPr algn="r"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10483" indent="-273263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09305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53027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1967492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40471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84193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27915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71637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42B0B81F-618E-E14B-8B50-A562541B5781}" type="slidenum">
              <a:rPr lang="en-US">
                <a:latin typeface="Calibri" charset="0"/>
              </a:rPr>
              <a:pPr eaLnBrk="1" hangingPunct="1"/>
              <a:t>29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10483" indent="-273263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09305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530271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1967492" indent="-218610" defTabSz="923021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40471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841932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27915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716373" indent="-218610" defTabSz="923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E7C01B70-2BE4-6449-A962-FBA74B2F87C3}" type="slidenum">
              <a:rPr lang="en-US">
                <a:latin typeface="Calibri" charset="0"/>
              </a:rPr>
              <a:pPr eaLnBrk="1" hangingPunct="1"/>
              <a:t>31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myspace.com/t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43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CSE390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7141030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15: Online Social Networks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(The network is people)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slides by A. </a:t>
            </a:r>
            <a:r>
              <a:rPr lang="en-US" dirty="0" err="1" smtClean="0"/>
              <a:t>Mislove</a:t>
            </a:r>
            <a:r>
              <a:rPr lang="en-US" dirty="0" smtClean="0"/>
              <a:t>, F. Schneider, and W. </a:t>
            </a:r>
            <a:r>
              <a:rPr lang="en-US" dirty="0" err="1" smtClean="0"/>
              <a:t>Willinger</a:t>
            </a:r>
            <a:r>
              <a:rPr lang="en-US" dirty="0" smtClean="0"/>
              <a:t>. Updated by P Gill. Fall 2014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Obtaining data using crawling presents unique challenges</a:t>
            </a:r>
          </a:p>
          <a:p>
            <a:r>
              <a:rPr lang="en-US" b="1" dirty="0" smtClean="0"/>
              <a:t>Need to crawl quickly!</a:t>
            </a:r>
          </a:p>
          <a:p>
            <a:pPr lvl="1"/>
            <a:r>
              <a:rPr lang="en-US" dirty="0" smtClean="0"/>
              <a:t>Underlying network changes rapidly</a:t>
            </a:r>
          </a:p>
          <a:p>
            <a:pPr lvl="1"/>
            <a:r>
              <a:rPr lang="en-US" dirty="0" smtClean="0"/>
              <a:t>Consistent snapshot is hard to get	</a:t>
            </a:r>
          </a:p>
          <a:p>
            <a:r>
              <a:rPr lang="en-US" dirty="0" smtClean="0"/>
              <a:t>Crawling completely</a:t>
            </a:r>
          </a:p>
          <a:p>
            <a:pPr lvl="1"/>
            <a:r>
              <a:rPr lang="en-US" dirty="0" smtClean="0"/>
              <a:t>Social networks aren’t necessarily connected</a:t>
            </a:r>
          </a:p>
          <a:p>
            <a:pPr lvl="2"/>
            <a:r>
              <a:rPr lang="en-US" dirty="0" smtClean="0"/>
              <a:t>Some users have no links! Or are in small clusters.</a:t>
            </a:r>
          </a:p>
          <a:p>
            <a:pPr lvl="2"/>
            <a:r>
              <a:rPr lang="en-US" b="1" dirty="0" smtClean="0"/>
              <a:t>Need to estimate the crawl coverage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327" y="2330823"/>
            <a:ext cx="3104368" cy="23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9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could they crawl?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Crawled using a cluster of 58 machines</a:t>
            </a:r>
          </a:p>
          <a:p>
            <a:pPr lvl="1"/>
            <a:r>
              <a:rPr lang="en-US" dirty="0" smtClean="0"/>
              <a:t>Used APIs where available</a:t>
            </a:r>
          </a:p>
          <a:p>
            <a:pPr lvl="1"/>
            <a:r>
              <a:rPr lang="en-US" dirty="0" smtClean="0"/>
              <a:t>Otherwise, used screen scraping</a:t>
            </a:r>
          </a:p>
          <a:p>
            <a:pPr lvl="1"/>
            <a:endParaRPr lang="en-US" dirty="0"/>
          </a:p>
          <a:p>
            <a:r>
              <a:rPr lang="en-US" dirty="0" smtClean="0"/>
              <a:t>Crawls took varying times</a:t>
            </a:r>
          </a:p>
          <a:p>
            <a:pPr lvl="1"/>
            <a:r>
              <a:rPr lang="en-US" dirty="0" smtClean="0"/>
              <a:t>Flickr, YouTube 1 day</a:t>
            </a:r>
          </a:p>
          <a:p>
            <a:pPr lvl="1"/>
            <a:r>
              <a:rPr lang="en-US" dirty="0" err="1" smtClean="0"/>
              <a:t>LiveJournal</a:t>
            </a:r>
            <a:r>
              <a:rPr lang="en-US" dirty="0" smtClean="0"/>
              <a:t> 3 days</a:t>
            </a:r>
          </a:p>
          <a:p>
            <a:pPr lvl="1"/>
            <a:r>
              <a:rPr lang="en-US" dirty="0" err="1" smtClean="0"/>
              <a:t>Orkut</a:t>
            </a:r>
            <a:r>
              <a:rPr lang="en-US" dirty="0" smtClean="0"/>
              <a:t> (Partial) 39 days)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Crawls subject to rate-limiting</a:t>
            </a:r>
          </a:p>
          <a:p>
            <a:pPr lvl="1"/>
            <a:r>
              <a:rPr lang="en-US" dirty="0" smtClean="0"/>
              <a:t>Discovered appropriate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31867" b="-31867"/>
          <a:stretch>
            <a:fillRect/>
          </a:stretch>
        </p:blipFill>
        <p:spPr>
          <a:xfrm>
            <a:off x="107576" y="1419412"/>
            <a:ext cx="8839200" cy="3149600"/>
          </a:xfrm>
        </p:spPr>
      </p:pic>
      <p:sp>
        <p:nvSpPr>
          <p:cNvPr id="7" name="TextBox 6"/>
          <p:cNvSpPr txBox="1"/>
          <p:nvPr/>
        </p:nvSpPr>
        <p:spPr>
          <a:xfrm>
            <a:off x="1060824" y="4542118"/>
            <a:ext cx="6720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Able to crawl a large portion of the network</a:t>
            </a:r>
          </a:p>
          <a:p>
            <a:r>
              <a:rPr lang="en-US" sz="2400" dirty="0" smtClean="0"/>
              <a:t>Node degrees vary by orders of magnitude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However, networks share many key properties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ground analysis, will compare to Web </a:t>
            </a:r>
            <a:r>
              <a:rPr lang="en-US" sz="2400" baseline="30000" dirty="0"/>
              <a:t>[</a:t>
            </a:r>
            <a:r>
              <a:rPr lang="en-US" sz="2400" baseline="30000" dirty="0" err="1"/>
              <a:t>Broder</a:t>
            </a:r>
            <a:r>
              <a:rPr lang="en-US" sz="2400" baseline="30000" dirty="0"/>
              <a:t> et al.,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988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links distributed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967" b="1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62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fraction of links are symmetric?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3245" r="-3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967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8006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278596"/>
              </p:ext>
            </p:extLst>
          </p:nvPr>
        </p:nvGraphicFramePr>
        <p:xfrm>
          <a:off x="2392363" y="3878263"/>
          <a:ext cx="15875" cy="1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25400" imgH="25400" progId="Paint.Picture">
                  <p:embed/>
                </p:oleObj>
              </mc:Choice>
              <mc:Fallback>
                <p:oleObj name="Bitmap Image" r:id="rId5" imgW="25400" imgH="25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3878263"/>
                        <a:ext cx="15875" cy="1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</a:rPr>
              <a:t>Aside: User relationships on Twitter</a:t>
            </a:r>
            <a:endParaRPr lang="en-US" dirty="0">
              <a:latin typeface="Tw Cen MT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w Cen MT" charset="0"/>
              </a:rPr>
              <a:t>Broadcasters</a:t>
            </a:r>
            <a:endParaRPr lang="en-US" b="1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News outlets, radio stations</a:t>
            </a:r>
          </a:p>
          <a:p>
            <a:pPr eaLnBrk="1" hangingPunct="1"/>
            <a:r>
              <a:rPr lang="en-US" dirty="0">
                <a:latin typeface="Tw Cen MT" charset="0"/>
              </a:rPr>
              <a:t>No reason to follow anyone</a:t>
            </a:r>
          </a:p>
          <a:p>
            <a:pPr eaLnBrk="1" hangingPunct="1"/>
            <a:r>
              <a:rPr lang="en-US" dirty="0">
                <a:latin typeface="Tw Cen MT" charset="0"/>
              </a:rPr>
              <a:t>Post playlists, headlines</a:t>
            </a:r>
          </a:p>
        </p:txBody>
      </p:sp>
      <p:sp>
        <p:nvSpPr>
          <p:cNvPr id="7" name="Oval 6"/>
          <p:cNvSpPr/>
          <p:nvPr/>
        </p:nvSpPr>
        <p:spPr>
          <a:xfrm>
            <a:off x="914400" y="2362200"/>
            <a:ext cx="304800" cy="2690813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0" y="63246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0" y="6477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7383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>
                <a:latin typeface="Tw Cen MT" charset="0"/>
              </a:rPr>
              <a:t>Aside: User relationships on Twitter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w Cen MT" charset="0"/>
              </a:rPr>
              <a:t>Acquaintances</a:t>
            </a:r>
            <a:endParaRPr lang="en-US" b="1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Similar number of followers and following</a:t>
            </a:r>
          </a:p>
          <a:p>
            <a:pPr eaLnBrk="1" hangingPunct="1"/>
            <a:r>
              <a:rPr lang="en-US" dirty="0">
                <a:latin typeface="Tw Cen MT" charset="0"/>
              </a:rPr>
              <a:t>Along the diagonal</a:t>
            </a:r>
          </a:p>
          <a:p>
            <a:pPr eaLnBrk="1" hangingPunct="1"/>
            <a:r>
              <a:rPr lang="en-US" dirty="0">
                <a:latin typeface="Tw Cen MT" charset="0"/>
              </a:rPr>
              <a:t>Green portion is top 1-percentile of tweeters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/>
            <a:endParaRPr lang="en-US" dirty="0">
              <a:latin typeface="Tw Cen MT" charset="0"/>
            </a:endParaRP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8006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rot="3300000">
            <a:off x="2370932" y="2121693"/>
            <a:ext cx="692150" cy="3173413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6477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4073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>
                <a:latin typeface="Tw Cen MT" charset="0"/>
              </a:rPr>
              <a:t>Aside: User relationships on Twitter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w Cen MT" charset="0"/>
              </a:rPr>
              <a:t>Miscreants?</a:t>
            </a:r>
            <a:endParaRPr lang="en-US" b="1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Some people follow many users (programmatically)</a:t>
            </a:r>
          </a:p>
          <a:p>
            <a:pPr eaLnBrk="1" hangingPunct="1"/>
            <a:r>
              <a:rPr lang="en-US" dirty="0">
                <a:latin typeface="Tw Cen MT" charset="0"/>
              </a:rPr>
              <a:t>Hoping some will follow them back</a:t>
            </a:r>
          </a:p>
          <a:p>
            <a:pPr eaLnBrk="1" hangingPunct="1"/>
            <a:r>
              <a:rPr lang="en-US" dirty="0">
                <a:latin typeface="Tw Cen MT" charset="0"/>
              </a:rPr>
              <a:t>Spam, widgets, celebrities (at top)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8006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67200" y="2362200"/>
            <a:ext cx="192088" cy="1476375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0" y="6477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4277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Aside: User relationships on Twitter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0586" r="-10586"/>
          <a:stretch>
            <a:fillRect/>
          </a:stretch>
        </p:blipFill>
        <p:spPr>
          <a:xfrm>
            <a:off x="152400" y="1794433"/>
            <a:ext cx="8839200" cy="5105400"/>
          </a:xfrm>
        </p:spPr>
      </p:pic>
      <p:sp>
        <p:nvSpPr>
          <p:cNvPr id="6" name="TextBox 5"/>
          <p:cNvSpPr txBox="1"/>
          <p:nvPr/>
        </p:nvSpPr>
        <p:spPr>
          <a:xfrm>
            <a:off x="2002802" y="1509059"/>
            <a:ext cx="714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Twitter noticed the miscreants…</a:t>
            </a:r>
          </a:p>
          <a:p>
            <a:r>
              <a:rPr lang="en-US" dirty="0" smtClean="0"/>
              <a:t>… enacted the 10% rule (you can follow 10% more people than follow you)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8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high symmetry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 link symmetry implies </a:t>
            </a:r>
            <a:r>
              <a:rPr lang="en-US" dirty="0" err="1"/>
              <a:t>indegree</a:t>
            </a:r>
            <a:r>
              <a:rPr lang="en-US" dirty="0"/>
              <a:t> equals </a:t>
            </a:r>
            <a:r>
              <a:rPr lang="en-US" dirty="0" err="1"/>
              <a:t>outdegree</a:t>
            </a:r>
            <a:endParaRPr lang="en-US" dirty="0"/>
          </a:p>
          <a:p>
            <a:pPr lvl="1"/>
            <a:r>
              <a:rPr lang="en-US" dirty="0"/>
              <a:t>Users tend to receive as many links as the give</a:t>
            </a:r>
          </a:p>
          <a:p>
            <a:endParaRPr lang="en-US" dirty="0"/>
          </a:p>
          <a:p>
            <a:r>
              <a:rPr lang="en-US" dirty="0"/>
              <a:t>Unlike other complex networks, such as the Web</a:t>
            </a:r>
          </a:p>
          <a:p>
            <a:pPr lvl="1"/>
            <a:r>
              <a:rPr lang="en-US" dirty="0"/>
              <a:t>Sites like </a:t>
            </a:r>
            <a:r>
              <a:rPr lang="en-US" dirty="0" err="1"/>
              <a:t>cnn.com</a:t>
            </a:r>
            <a:r>
              <a:rPr lang="en-US" dirty="0"/>
              <a:t> receive much links more than they give </a:t>
            </a:r>
          </a:p>
          <a:p>
            <a:endParaRPr lang="en-US" dirty="0"/>
          </a:p>
          <a:p>
            <a:r>
              <a:rPr lang="en-US" dirty="0"/>
              <a:t>Implications is that ‘hubs’ become ‘authorities’</a:t>
            </a:r>
          </a:p>
          <a:p>
            <a:pPr lvl="1"/>
            <a:r>
              <a:rPr lang="en-US" dirty="0"/>
              <a:t>May impact search algorithms (PageRank, HITS)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 far, observed networks are power-law with high symmetry</a:t>
            </a:r>
          </a:p>
          <a:p>
            <a:pPr lvl="1"/>
            <a:r>
              <a:rPr lang="en-US" dirty="0"/>
              <a:t>Take a closer look next</a:t>
            </a:r>
          </a:p>
        </p:txBody>
      </p:sp>
    </p:spTree>
    <p:extLst>
      <p:ext uri="{BB962C8B-B14F-4D97-AF65-F5344CB8AC3E}">
        <p14:creationId xmlns:p14="http://schemas.microsoft.com/office/powerpoint/2010/main" val="98319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(online) social networks?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networks are graphs of people</a:t>
            </a:r>
          </a:p>
          <a:p>
            <a:pPr lvl="1"/>
            <a:r>
              <a:rPr lang="en-US" dirty="0" smtClean="0"/>
              <a:t>Graph</a:t>
            </a:r>
            <a:r>
              <a:rPr lang="en-US" b="1" dirty="0" smtClean="0"/>
              <a:t> edges connect friends</a:t>
            </a:r>
          </a:p>
          <a:p>
            <a:pPr lvl="1"/>
            <a:r>
              <a:rPr lang="en-US" b="1" dirty="0" smtClean="0"/>
              <a:t>`Friend’ </a:t>
            </a:r>
            <a:r>
              <a:rPr lang="en-US" dirty="0" smtClean="0"/>
              <a:t>has different implications</a:t>
            </a:r>
          </a:p>
          <a:p>
            <a:pPr lvl="1"/>
            <a:r>
              <a:rPr lang="en-US" dirty="0" smtClean="0"/>
              <a:t>How hard is it to be Facebook `friends’?</a:t>
            </a:r>
          </a:p>
          <a:p>
            <a:pPr lvl="1"/>
            <a:endParaRPr lang="en-US" b="1" dirty="0"/>
          </a:p>
          <a:p>
            <a:r>
              <a:rPr lang="en-US" dirty="0" smtClean="0"/>
              <a:t>Online social networking</a:t>
            </a:r>
          </a:p>
          <a:p>
            <a:pPr lvl="1"/>
            <a:r>
              <a:rPr lang="en-US" dirty="0" smtClean="0"/>
              <a:t>Social network hosted by a Web site</a:t>
            </a:r>
          </a:p>
          <a:p>
            <a:pPr lvl="1"/>
            <a:r>
              <a:rPr lang="en-US" dirty="0" smtClean="0"/>
              <a:t>Friendship represents </a:t>
            </a:r>
            <a:r>
              <a:rPr lang="en-US" b="1" dirty="0" smtClean="0"/>
              <a:t>shared interest or trust</a:t>
            </a:r>
          </a:p>
          <a:p>
            <a:pPr lvl="1"/>
            <a:r>
              <a:rPr lang="en-US" dirty="0" smtClean="0"/>
              <a:t>Online friends </a:t>
            </a:r>
            <a:r>
              <a:rPr lang="en-US" b="1" dirty="0" smtClean="0"/>
              <a:t>may have never met</a:t>
            </a:r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20" y="2250001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52" y="4765272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20" y="3348421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84" y="1948539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:\Pictures\soft-scraps icons\User Executive Re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83" y="5837972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489" y="5602940"/>
            <a:ext cx="832224" cy="832224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7141882" y="2386123"/>
            <a:ext cx="729802" cy="3032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1"/>
          </p:cNvCxnSpPr>
          <p:nvPr/>
        </p:nvCxnSpPr>
        <p:spPr>
          <a:xfrm>
            <a:off x="6825661" y="3114282"/>
            <a:ext cx="590759" cy="6662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7" idx="3"/>
          </p:cNvCxnSpPr>
          <p:nvPr/>
        </p:nvCxnSpPr>
        <p:spPr>
          <a:xfrm flipH="1">
            <a:off x="8280701" y="2823706"/>
            <a:ext cx="28567" cy="9568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>
            <a:off x="6379882" y="5632824"/>
            <a:ext cx="1179607" cy="3862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0" idx="1"/>
          </p:cNvCxnSpPr>
          <p:nvPr/>
        </p:nvCxnSpPr>
        <p:spPr>
          <a:xfrm flipV="1">
            <a:off x="6165650" y="6019052"/>
            <a:ext cx="1393839" cy="256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6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network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245" r="-3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0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 core exist?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798" r="-2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736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clustered is the fringe?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1196" r="-11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092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245" r="-3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234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3648" y="2743200"/>
            <a:ext cx="8151066" cy="279997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Graph Properties of OSNs </a:t>
            </a:r>
          </a:p>
          <a:p>
            <a:pPr marL="1097280" lvl="1" indent="-457200">
              <a:buFont typeface="Arial"/>
              <a:buChar char="•"/>
            </a:pPr>
            <a:r>
              <a:rPr lang="en-US" sz="3000" dirty="0" smtClean="0"/>
              <a:t>(</a:t>
            </a:r>
            <a:r>
              <a:rPr lang="en-US" sz="3000" dirty="0" err="1" smtClean="0"/>
              <a:t>Mislove</a:t>
            </a:r>
            <a:r>
              <a:rPr lang="en-US" sz="3000" dirty="0" smtClean="0"/>
              <a:t> et al 2007)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The Demise of MySpace </a:t>
            </a:r>
          </a:p>
          <a:p>
            <a:pPr marL="1097280" lvl="1" indent="-457200">
              <a:buFont typeface="Arial"/>
              <a:buChar char="•"/>
            </a:pPr>
            <a:r>
              <a:rPr lang="en-US" sz="3000" dirty="0" smtClean="0"/>
              <a:t>(</a:t>
            </a:r>
            <a:r>
              <a:rPr lang="en-US" sz="3000" dirty="0" err="1" smtClean="0"/>
              <a:t>Torkjazi</a:t>
            </a:r>
            <a:r>
              <a:rPr lang="en-US" sz="3000" dirty="0" smtClean="0"/>
              <a:t> et al 2009)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How do people use OSNs </a:t>
            </a:r>
          </a:p>
          <a:p>
            <a:pPr marL="1097280" lvl="1" indent="-457200">
              <a:buFont typeface="Arial"/>
              <a:buChar char="•"/>
            </a:pPr>
            <a:r>
              <a:rPr lang="en-US" sz="3000" dirty="0" smtClean="0"/>
              <a:t>(Schneider et al 2009)</a:t>
            </a:r>
            <a:endParaRPr lang="en-US" sz="3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Today, Gone Tomorrow…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Slides borrowed from W. </a:t>
            </a:r>
            <a:r>
              <a:rPr lang="en-US" dirty="0" err="1" smtClean="0"/>
              <a:t>Willinger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Paper: Hot Today, Gone Tomorrow: On the Migration of MySpace Users. M. </a:t>
            </a:r>
            <a:r>
              <a:rPr lang="en-US" dirty="0" err="1" smtClean="0"/>
              <a:t>Torkjazi</a:t>
            </a:r>
            <a:r>
              <a:rPr lang="en-US" dirty="0" smtClean="0"/>
              <a:t>, R. </a:t>
            </a:r>
            <a:r>
              <a:rPr lang="en-US" dirty="0" err="1" smtClean="0"/>
              <a:t>Rejaie</a:t>
            </a:r>
            <a:r>
              <a:rPr lang="en-US" dirty="0" smtClean="0"/>
              <a:t>, and W. </a:t>
            </a:r>
            <a:r>
              <a:rPr lang="en-US" dirty="0" err="1" smtClean="0"/>
              <a:t>Willinger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2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Motivation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</a:pPr>
            <a:r>
              <a:rPr lang="en-US" sz="2400" dirty="0">
                <a:latin typeface="Constantia" charset="0"/>
              </a:rPr>
              <a:t>A majority of empirical studies of Online Social Networks (OSNs) has focused on their associated friendship graphs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 dirty="0">
                <a:solidFill>
                  <a:schemeClr val="accent2"/>
                </a:solidFill>
                <a:latin typeface="Constantia" charset="0"/>
              </a:rPr>
              <a:t>What about the temporal dynamics of OSNs?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 dirty="0">
                <a:solidFill>
                  <a:schemeClr val="accent2"/>
                </a:solidFill>
                <a:latin typeface="Constantia" charset="0"/>
              </a:rPr>
              <a:t>What about the </a:t>
            </a:r>
            <a:r>
              <a:rPr lang="ja-JP" altLang="en-US" sz="2200" dirty="0">
                <a:solidFill>
                  <a:schemeClr val="accent2"/>
                </a:solidFill>
                <a:latin typeface="Constantia" charset="0"/>
              </a:rPr>
              <a:t>“</a:t>
            </a:r>
            <a:r>
              <a:rPr lang="en-US" sz="2200" dirty="0">
                <a:solidFill>
                  <a:schemeClr val="accent2"/>
                </a:solidFill>
                <a:latin typeface="Constantia" charset="0"/>
              </a:rPr>
              <a:t>active</a:t>
            </a:r>
            <a:r>
              <a:rPr lang="ja-JP" altLang="en-US" sz="2200" dirty="0">
                <a:solidFill>
                  <a:schemeClr val="accent2"/>
                </a:solidFill>
                <a:latin typeface="Constantia" charset="0"/>
              </a:rPr>
              <a:t>”</a:t>
            </a:r>
            <a:r>
              <a:rPr lang="en-US" sz="2200" dirty="0">
                <a:solidFill>
                  <a:schemeClr val="accent2"/>
                </a:solidFill>
                <a:latin typeface="Constantia" charset="0"/>
              </a:rPr>
              <a:t> portion of  an OSN?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 dirty="0">
                <a:latin typeface="Constantia" charset="0"/>
              </a:rPr>
              <a:t>A majority of empirical studies of OSNs has examined the growth of these systems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 dirty="0">
                <a:solidFill>
                  <a:schemeClr val="accent2"/>
                </a:solidFill>
                <a:latin typeface="Constantia" charset="0"/>
              </a:rPr>
              <a:t>What about the patterns of decline in user population?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 dirty="0">
                <a:solidFill>
                  <a:schemeClr val="accent2"/>
                </a:solidFill>
                <a:latin typeface="Constantia" charset="0"/>
              </a:rPr>
              <a:t>What about changes over time in user activity?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 dirty="0">
                <a:latin typeface="Constantia" charset="0"/>
              </a:rPr>
              <a:t>A majority of empirical studies of OSNs has been based on connectivity information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 dirty="0">
                <a:solidFill>
                  <a:srgbClr val="21B2C9"/>
                </a:solidFill>
                <a:latin typeface="Constantia" charset="0"/>
              </a:rPr>
              <a:t>What about timing information?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 dirty="0">
                <a:solidFill>
                  <a:srgbClr val="21B2C9"/>
                </a:solidFill>
                <a:latin typeface="Constantia" charset="0"/>
              </a:rPr>
              <a:t>How to obtain relevant timing information?</a:t>
            </a:r>
            <a:endParaRPr lang="en-US" sz="2200" dirty="0">
              <a:latin typeface="Constant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8/17/2009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WOSN 2009 - Barcelona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3386DF2D-D8A3-3A4A-9AB6-17D3EDDB577D}" type="slidenum">
              <a:rPr lang="en-US">
                <a:solidFill>
                  <a:srgbClr val="045C75"/>
                </a:solidFill>
              </a:rPr>
              <a:pPr eaLnBrk="1" hangingPunct="1"/>
              <a:t>26</a:t>
            </a:fld>
            <a:endParaRPr lang="en-US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8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This Study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 dirty="0">
                <a:latin typeface="Constantia" charset="0"/>
              </a:rPr>
              <a:t>We examine the </a:t>
            </a:r>
            <a:r>
              <a:rPr lang="en-US" sz="2400" dirty="0">
                <a:solidFill>
                  <a:schemeClr val="accent2"/>
                </a:solidFill>
                <a:latin typeface="Constantia" charset="0"/>
              </a:rPr>
              <a:t>evolution</a:t>
            </a:r>
            <a:r>
              <a:rPr lang="en-US" sz="2400" dirty="0">
                <a:latin typeface="Constantia" charset="0"/>
              </a:rPr>
              <a:t> of </a:t>
            </a:r>
            <a:r>
              <a:rPr lang="en-US" sz="2400" dirty="0">
                <a:solidFill>
                  <a:schemeClr val="accent2"/>
                </a:solidFill>
                <a:latin typeface="Constantia" charset="0"/>
              </a:rPr>
              <a:t>user population</a:t>
            </a:r>
            <a:r>
              <a:rPr lang="en-US" sz="2400" dirty="0">
                <a:solidFill>
                  <a:srgbClr val="21B2C9"/>
                </a:solidFill>
                <a:latin typeface="Constantia" charset="0"/>
              </a:rPr>
              <a:t> </a:t>
            </a:r>
            <a:r>
              <a:rPr lang="en-US" sz="2400" dirty="0">
                <a:latin typeface="Constantia" charset="0"/>
              </a:rPr>
              <a:t>and </a:t>
            </a:r>
            <a:r>
              <a:rPr lang="en-US" sz="2400" dirty="0">
                <a:solidFill>
                  <a:schemeClr val="accent2"/>
                </a:solidFill>
                <a:latin typeface="Constantia" charset="0"/>
              </a:rPr>
              <a:t>user activity</a:t>
            </a:r>
            <a:r>
              <a:rPr lang="en-US" sz="2400" dirty="0">
                <a:latin typeface="Constantia" charset="0"/>
              </a:rPr>
              <a:t> in </a:t>
            </a:r>
            <a:r>
              <a:rPr lang="en-US" sz="2400" dirty="0">
                <a:solidFill>
                  <a:schemeClr val="accent2"/>
                </a:solidFill>
                <a:latin typeface="Constantia" charset="0"/>
              </a:rPr>
              <a:t>MySpace</a:t>
            </a:r>
          </a:p>
          <a:p>
            <a:pPr lvl="1" eaLnBrk="1" hangingPunct="1"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dirty="0">
                <a:latin typeface="Constantia" charset="0"/>
              </a:rPr>
              <a:t>User arrival/activity/departure, life cycle of MySpace</a:t>
            </a:r>
          </a:p>
          <a:p>
            <a:pPr eaLnBrk="1" hangingPunct="1"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 dirty="0">
                <a:latin typeface="Constantia" charset="0"/>
              </a:rPr>
              <a:t>Why </a:t>
            </a:r>
            <a:r>
              <a:rPr lang="en-US" sz="2400" dirty="0">
                <a:solidFill>
                  <a:srgbClr val="21B2C9"/>
                </a:solidFill>
                <a:latin typeface="Constantia" charset="0"/>
              </a:rPr>
              <a:t>MySpace</a:t>
            </a:r>
            <a:r>
              <a:rPr lang="en-US" sz="2400" dirty="0">
                <a:latin typeface="Constantia" charset="0"/>
              </a:rPr>
              <a:t>?</a:t>
            </a:r>
          </a:p>
          <a:p>
            <a:pPr lvl="1" eaLnBrk="1" hangingPunct="1"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dirty="0">
                <a:latin typeface="Constantia" charset="0"/>
              </a:rPr>
              <a:t>It is one of the largest and most popular OSNs</a:t>
            </a:r>
          </a:p>
          <a:p>
            <a:pPr lvl="1" eaLnBrk="1" hangingPunct="1"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dirty="0">
                <a:latin typeface="Constantia" charset="0"/>
              </a:rPr>
              <a:t>It provides several features making our study feasible</a:t>
            </a:r>
          </a:p>
          <a:p>
            <a:pPr eaLnBrk="1" hangingPunct="1">
              <a:buClr>
                <a:schemeClr val="accent2"/>
              </a:buClr>
              <a:buSzTx/>
            </a:pPr>
            <a:r>
              <a:rPr lang="en-US" sz="2400" dirty="0">
                <a:latin typeface="Constantia" charset="0"/>
              </a:rPr>
              <a:t>Main challenges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dirty="0">
                <a:latin typeface="Constantia" charset="0"/>
              </a:rPr>
              <a:t>OSNs are often studied when they are popular and the number of departure is </a:t>
            </a:r>
            <a:r>
              <a:rPr lang="en-US" dirty="0">
                <a:solidFill>
                  <a:srgbClr val="21B2C9"/>
                </a:solidFill>
                <a:latin typeface="Constantia" charset="0"/>
              </a:rPr>
              <a:t>negligible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dirty="0">
                <a:latin typeface="Constantia" charset="0"/>
              </a:rPr>
              <a:t>Popular OSNs tend to </a:t>
            </a:r>
            <a:r>
              <a:rPr lang="en-US" dirty="0">
                <a:solidFill>
                  <a:srgbClr val="21B2C9"/>
                </a:solidFill>
                <a:latin typeface="Constantia" charset="0"/>
              </a:rPr>
              <a:t>hide</a:t>
            </a:r>
            <a:r>
              <a:rPr lang="en-US" dirty="0">
                <a:latin typeface="Constantia" charset="0"/>
              </a:rPr>
              <a:t> the information about user departures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8/17/2009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/>
              <a:t>WOSN 2009 - Barcelona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F2977221-E765-764B-AAD6-FB19FFDD6B6C}" type="slidenum">
              <a:rPr lang="en-US">
                <a:solidFill>
                  <a:srgbClr val="045C75"/>
                </a:solidFill>
              </a:rPr>
              <a:pPr eaLnBrk="1" hangingPunct="1"/>
              <a:t>27</a:t>
            </a:fld>
            <a:endParaRPr lang="en-US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MySpace Features (I)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>
                <a:latin typeface="Constantia" charset="0"/>
              </a:rPr>
              <a:t>Provides explicit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profile status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Public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Private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Invalid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>
                <a:latin typeface="Constantia" charset="0"/>
              </a:rPr>
              <a:t>Availability of users</a:t>
            </a:r>
            <a:r>
              <a:rPr lang="ja-JP" altLang="en-US" sz="2400">
                <a:latin typeface="Constantia" charset="0"/>
              </a:rPr>
              <a:t>’</a:t>
            </a:r>
            <a:r>
              <a:rPr lang="en-US" sz="2400">
                <a:latin typeface="Constantia" charset="0"/>
              </a:rPr>
              <a:t>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last login</a:t>
            </a:r>
            <a:endParaRPr lang="en-US" sz="2400">
              <a:latin typeface="Constantia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Enables assessment of the level of activity among users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Importantly, allows inference of population growth of MySpace (see later for details)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>
                <a:latin typeface="Constantia" charset="0"/>
              </a:rPr>
              <a:t>Global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visibility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  <a:cs typeface="Arial" charset="0"/>
              </a:rPr>
              <a:t>http://www.myspace.com/user_id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8/17/2009</a:t>
            </a: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WOSN 2009 - Barcelona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algn="r" eaLnBrk="1" hangingPunct="1"/>
            <a:fld id="{3A454D0C-73B0-E94D-9466-1D92E752B325}" type="slidenum">
              <a:rPr lang="en-US" sz="1200">
                <a:solidFill>
                  <a:srgbClr val="045C75"/>
                </a:solidFill>
              </a:rPr>
              <a:pPr algn="r" eaLnBrk="1" hangingPunct="1"/>
              <a:t>28</a:t>
            </a:fld>
            <a:endParaRPr 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4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MySpace Features (II)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20875"/>
            <a:ext cx="5638800" cy="4433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>
                <a:solidFill>
                  <a:srgbClr val="21B2C9"/>
                </a:solidFill>
                <a:latin typeface="Constantia" charset="0"/>
              </a:rPr>
              <a:t>Monotonic</a:t>
            </a:r>
            <a:r>
              <a:rPr lang="en-US" sz="2400">
                <a:latin typeface="Constantia" charset="0"/>
              </a:rPr>
              <a:t> assignment of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numeric </a:t>
            </a:r>
            <a:r>
              <a:rPr lang="en-US" sz="2400">
                <a:latin typeface="Constantia" charset="0"/>
              </a:rPr>
              <a:t>ID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Searched periodically for currently smallest unassigned ID and checked that all larger IDs are unassigned; after waiting for a short period,  we observed that the smallest unassigned ID (and others after it) are now assigned.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Found no apparent patterns in gaps between consecutive invalid IDs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No evidence for re-assignement of deleted IDs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Char char="Ø"/>
            </a:pPr>
            <a:r>
              <a:rPr lang="en-US" sz="2400">
                <a:latin typeface="Constantia" charset="0"/>
              </a:rPr>
              <a:t>Makes the selection of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random</a:t>
            </a:r>
            <a:r>
              <a:rPr lang="en-US" sz="2400">
                <a:latin typeface="Constantia" charset="0"/>
              </a:rPr>
              <a:t> samples of MySpace users easy.</a:t>
            </a:r>
            <a:endParaRPr lang="en-US" sz="2400">
              <a:latin typeface="Constantia" charset="0"/>
              <a:cs typeface="Arial" charset="0"/>
            </a:endParaRPr>
          </a:p>
        </p:txBody>
      </p:sp>
      <p:pic>
        <p:nvPicPr>
          <p:cNvPr id="10244" name="Content Placeholder 8" descr="allocatio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667000"/>
            <a:ext cx="3352800" cy="30289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8/17/2009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WOSN 2009 - Barcelona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D9113823-D7D3-8B4D-B51E-F0E09F4F9CB0}" type="slidenum">
              <a:rPr lang="en-US">
                <a:solidFill>
                  <a:srgbClr val="045C75"/>
                </a:solidFill>
              </a:rPr>
              <a:pPr eaLnBrk="1" hangingPunct="1"/>
              <a:t>29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5334000"/>
            <a:ext cx="27432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22860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 visible pattern</a:t>
            </a:r>
          </a:p>
        </p:txBody>
      </p:sp>
    </p:spTree>
    <p:extLst>
      <p:ext uri="{BB962C8B-B14F-4D97-AF65-F5344CB8AC3E}">
        <p14:creationId xmlns:p14="http://schemas.microsoft.com/office/powerpoint/2010/main" val="264264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online social networks used for?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Popular for sharing content</a:t>
            </a:r>
          </a:p>
          <a:p>
            <a:pPr lvl="1"/>
            <a:r>
              <a:rPr lang="en-US" dirty="0" smtClean="0"/>
              <a:t>Photos (Flickr), videos (YouTube), blogs (</a:t>
            </a:r>
            <a:r>
              <a:rPr lang="en-US" dirty="0" err="1" smtClean="0"/>
              <a:t>LiveJournal</a:t>
            </a:r>
            <a:r>
              <a:rPr lang="en-US" dirty="0" smtClean="0"/>
              <a:t>), profiles (Facebook, </a:t>
            </a:r>
            <a:r>
              <a:rPr lang="en-US" dirty="0" err="1" smtClean="0"/>
              <a:t>Orkut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Fixed broadband (</a:t>
            </a:r>
            <a:r>
              <a:rPr lang="en-US" dirty="0" err="1" smtClean="0"/>
              <a:t>Sandvine</a:t>
            </a:r>
            <a:r>
              <a:rPr lang="en-US" dirty="0" smtClean="0"/>
              <a:t> Q1 2014)</a:t>
            </a:r>
          </a:p>
          <a:p>
            <a:pPr lvl="2"/>
            <a:r>
              <a:rPr lang="en-US" dirty="0" smtClean="0"/>
              <a:t>YouTube 5.5% upload, 13.2% down </a:t>
            </a:r>
          </a:p>
          <a:p>
            <a:pPr lvl="2"/>
            <a:r>
              <a:rPr lang="en-US" dirty="0" smtClean="0"/>
              <a:t>Facebook 2.2% upload, 2.0% down</a:t>
            </a:r>
          </a:p>
          <a:p>
            <a:r>
              <a:rPr lang="en-US" dirty="0" smtClean="0"/>
              <a:t>Popular with users on the go</a:t>
            </a:r>
          </a:p>
          <a:p>
            <a:pPr lvl="1"/>
            <a:r>
              <a:rPr lang="en-US" dirty="0" smtClean="0"/>
              <a:t>Mobile (</a:t>
            </a:r>
            <a:r>
              <a:rPr lang="en-US" dirty="0" err="1" smtClean="0"/>
              <a:t>Sandvine</a:t>
            </a:r>
            <a:r>
              <a:rPr lang="en-US" dirty="0" smtClean="0"/>
              <a:t> Q1 2014)</a:t>
            </a:r>
          </a:p>
          <a:p>
            <a:pPr lvl="2"/>
            <a:r>
              <a:rPr lang="en-US" dirty="0" smtClean="0"/>
              <a:t>YouTube 3.8% up, 17.6% down</a:t>
            </a:r>
          </a:p>
          <a:p>
            <a:pPr lvl="2"/>
            <a:r>
              <a:rPr lang="en-US" dirty="0" smtClean="0"/>
              <a:t>Facebook 27.0% up, 14.0% down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Measurement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 2" charset="0"/>
              <a:buChar char=""/>
            </a:pPr>
            <a:r>
              <a:rPr lang="en-US" sz="2400">
                <a:latin typeface="Constantia" charset="0"/>
              </a:rPr>
              <a:t>Feb. 26</a:t>
            </a:r>
            <a:r>
              <a:rPr lang="en-US" sz="2400" baseline="30000">
                <a:latin typeface="Constantia" charset="0"/>
              </a:rPr>
              <a:t>th</a:t>
            </a:r>
            <a:r>
              <a:rPr lang="en-US" sz="2400">
                <a:latin typeface="Constantia" charset="0"/>
              </a:rPr>
              <a:t> 2009: MySpace ID space [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1 …</a:t>
            </a:r>
            <a:r>
              <a:rPr lang="en-US" sz="2400">
                <a:latin typeface="Constantia" charset="0"/>
              </a:rPr>
              <a:t>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455,881,700</a:t>
            </a:r>
            <a:r>
              <a:rPr lang="en-US" sz="2400">
                <a:latin typeface="Constantia" charset="0"/>
              </a:rPr>
              <a:t>]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 2" charset="0"/>
              <a:buChar char=""/>
            </a:pPr>
            <a:r>
              <a:rPr lang="en-US" sz="2400">
                <a:latin typeface="Constantia" charset="0"/>
              </a:rPr>
              <a:t>50 parallel samplers to collect </a:t>
            </a:r>
            <a:r>
              <a:rPr lang="en-US" sz="2400">
                <a:solidFill>
                  <a:schemeClr val="accent2"/>
                </a:solidFill>
                <a:latin typeface="Constantia" charset="0"/>
              </a:rPr>
              <a:t>360K</a:t>
            </a:r>
            <a:r>
              <a:rPr lang="en-US" sz="2400">
                <a:latin typeface="Constantia" charset="0"/>
              </a:rPr>
              <a:t> users in less than 12 hours (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0.1%</a:t>
            </a:r>
            <a:r>
              <a:rPr lang="en-US" sz="2400">
                <a:latin typeface="Constantia" charset="0"/>
              </a:rPr>
              <a:t> of MySpace population)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>
                <a:latin typeface="Constantia" charset="0"/>
              </a:rPr>
              <a:t>Using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HTML parser </a:t>
            </a:r>
            <a:r>
              <a:rPr lang="en-US" sz="2400">
                <a:latin typeface="Constantia" charset="0"/>
              </a:rPr>
              <a:t>to post-process the downloaded profiles and extract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User s</a:t>
            </a:r>
            <a:r>
              <a:rPr lang="ja-JP" altLang="en-US" sz="2200">
                <a:latin typeface="Constantia" charset="0"/>
              </a:rPr>
              <a:t>’</a:t>
            </a:r>
            <a:r>
              <a:rPr lang="en-US" sz="2200">
                <a:latin typeface="Constantia" charset="0"/>
              </a:rPr>
              <a:t> </a:t>
            </a:r>
            <a:r>
              <a:rPr lang="en-US" sz="2200">
                <a:solidFill>
                  <a:srgbClr val="21B2C9"/>
                </a:solidFill>
                <a:latin typeface="Constantia" charset="0"/>
              </a:rPr>
              <a:t>profile status</a:t>
            </a:r>
            <a:r>
              <a:rPr lang="en-US" sz="2200">
                <a:latin typeface="Constantia" charset="0"/>
              </a:rPr>
              <a:t> (invalid, public, private)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Users</a:t>
            </a:r>
            <a:r>
              <a:rPr lang="ja-JP" altLang="en-US" sz="2200">
                <a:latin typeface="Constantia" charset="0"/>
              </a:rPr>
              <a:t>’</a:t>
            </a:r>
            <a:r>
              <a:rPr lang="en-US" sz="2200">
                <a:latin typeface="Constantia" charset="0"/>
              </a:rPr>
              <a:t> </a:t>
            </a:r>
            <a:r>
              <a:rPr lang="en-US" sz="2200">
                <a:solidFill>
                  <a:srgbClr val="21B2C9"/>
                </a:solidFill>
                <a:latin typeface="Constantia" charset="0"/>
              </a:rPr>
              <a:t>last login </a:t>
            </a:r>
            <a:r>
              <a:rPr lang="en-US" sz="2200">
                <a:latin typeface="Constantia" charset="0"/>
              </a:rPr>
              <a:t>date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Users</a:t>
            </a:r>
            <a:r>
              <a:rPr lang="ja-JP" altLang="en-US" sz="2200">
                <a:latin typeface="Constantia" charset="0"/>
              </a:rPr>
              <a:t>’</a:t>
            </a:r>
            <a:r>
              <a:rPr lang="en-US" sz="2200">
                <a:latin typeface="Constantia" charset="0"/>
              </a:rPr>
              <a:t> </a:t>
            </a:r>
            <a:r>
              <a:rPr lang="en-US" sz="2200">
                <a:solidFill>
                  <a:srgbClr val="21B2C9"/>
                </a:solidFill>
                <a:latin typeface="Constantia" charset="0"/>
              </a:rPr>
              <a:t>friend list </a:t>
            </a:r>
            <a:r>
              <a:rPr lang="en-US" sz="2200">
                <a:latin typeface="Constantia" charset="0"/>
              </a:rPr>
              <a:t>(only for public profiles)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400">
                <a:latin typeface="Constantia" charset="0"/>
              </a:rPr>
              <a:t>Unable to parse last login info for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0.96%</a:t>
            </a:r>
            <a:r>
              <a:rPr lang="en-US" sz="2400">
                <a:latin typeface="Constantia" charset="0"/>
              </a:rPr>
              <a:t> of public and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0.08%</a:t>
            </a:r>
            <a:r>
              <a:rPr lang="en-US" sz="2400">
                <a:latin typeface="Constantia" charset="0"/>
              </a:rPr>
              <a:t> of private profiles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200">
                <a:latin typeface="Constantia" charset="0"/>
              </a:rPr>
              <a:t>Last login info is not provided or is provided with obvious errors (e.g. </a:t>
            </a:r>
            <a:r>
              <a:rPr lang="en-US" sz="2200">
                <a:solidFill>
                  <a:srgbClr val="21B2C9"/>
                </a:solidFill>
                <a:latin typeface="Constantia" charset="0"/>
              </a:rPr>
              <a:t>1/1/0001</a:t>
            </a:r>
            <a:r>
              <a:rPr lang="en-US" sz="2200">
                <a:latin typeface="Constantia" charset="0"/>
              </a:rPr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8/17/2009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WOSN 2009 - Barcelona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839F58C4-0D05-DA41-AE88-23A7E2E257B4}" type="slidenum">
              <a:rPr lang="en-US">
                <a:solidFill>
                  <a:srgbClr val="045C75"/>
                </a:solidFill>
              </a:rPr>
              <a:pPr eaLnBrk="1" hangingPunct="1"/>
              <a:t>30</a:t>
            </a:fld>
            <a:endParaRPr lang="en-US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9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 anchor="t"/>
          <a:lstStyle/>
          <a:p>
            <a:pPr eaLnBrk="1" hangingPunct="1"/>
            <a:r>
              <a:rPr lang="en-US" sz="4600">
                <a:solidFill>
                  <a:schemeClr val="tx1"/>
                </a:solidFill>
                <a:latin typeface="Calibri" charset="0"/>
              </a:rPr>
              <a:t>On the Population size of MySpace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276600"/>
            <a:ext cx="8382000" cy="2590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0000"/>
              </a:buClr>
              <a:buFont typeface="Wingdings" charset="0"/>
              <a:buChar char="Ø"/>
            </a:pPr>
            <a:r>
              <a:rPr lang="en-US" sz="2400">
                <a:solidFill>
                  <a:srgbClr val="FF0000"/>
                </a:solidFill>
                <a:latin typeface="Constantia" charset="0"/>
              </a:rPr>
              <a:t>Population of valid MySpace users (Feb. 26, 2009) was about  (41.5 + 17.3)% of 455,881,700 = 268M</a:t>
            </a:r>
          </a:p>
          <a:p>
            <a:pPr eaLnBrk="1" hangingPunct="1">
              <a:buClr>
                <a:srgbClr val="FF0000"/>
              </a:buClr>
              <a:buFont typeface="Wingdings" charset="0"/>
              <a:buChar char="Ø"/>
            </a:pPr>
            <a:r>
              <a:rPr lang="en-US" sz="2400">
                <a:solidFill>
                  <a:srgbClr val="FF0000"/>
                </a:solidFill>
                <a:latin typeface="Constantia" charset="0"/>
              </a:rPr>
              <a:t>Compare with </a:t>
            </a:r>
            <a:r>
              <a:rPr lang="en-US" sz="2400">
                <a:solidFill>
                  <a:srgbClr val="FF0000"/>
                </a:solidFill>
                <a:latin typeface="Constantia" charset="0"/>
                <a:hlinkClick r:id="rId3"/>
              </a:rPr>
              <a:t>www.myspace.com/tom</a:t>
            </a:r>
            <a:r>
              <a:rPr lang="en-US" sz="2400">
                <a:solidFill>
                  <a:srgbClr val="FF0000"/>
                </a:solidFill>
                <a:latin typeface="Constantia" charset="0"/>
              </a:rPr>
              <a:t> who has </a:t>
            </a:r>
            <a:r>
              <a:rPr lang="en-US" sz="2200">
                <a:solidFill>
                  <a:srgbClr val="FF0000"/>
                </a:solidFill>
                <a:latin typeface="Constantia" charset="0"/>
              </a:rPr>
              <a:t>266,029,430 friends</a:t>
            </a:r>
            <a:r>
              <a:rPr lang="en-US" sz="2200">
                <a:latin typeface="Constantia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Constantia" charset="0"/>
              </a:rPr>
              <a:t>(Aug. 13, 2009)</a:t>
            </a:r>
            <a:endParaRPr lang="en-US" sz="2400">
              <a:solidFill>
                <a:srgbClr val="FF0000"/>
              </a:solidFill>
              <a:latin typeface="Constantia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endParaRPr lang="en-US" sz="2000">
              <a:solidFill>
                <a:srgbClr val="FF0000"/>
              </a:solidFill>
              <a:latin typeface="Constantia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2400">
                <a:latin typeface="Constantia" charset="0"/>
              </a:rPr>
              <a:t>How has MySpace grown during the past years?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2400">
                <a:latin typeface="Constantia" charset="0"/>
              </a:rPr>
              <a:t>How many </a:t>
            </a:r>
            <a:r>
              <a:rPr lang="ja-JP" altLang="en-US" sz="2400">
                <a:latin typeface="Constantia" charset="0"/>
              </a:rPr>
              <a:t>“</a:t>
            </a:r>
            <a:r>
              <a:rPr lang="en-US" sz="2400">
                <a:latin typeface="Constantia" charset="0"/>
              </a:rPr>
              <a:t>active</a:t>
            </a:r>
            <a:r>
              <a:rPr lang="ja-JP" altLang="en-US" sz="2400">
                <a:latin typeface="Constantia" charset="0"/>
              </a:rPr>
              <a:t>”</a:t>
            </a:r>
            <a:r>
              <a:rPr lang="en-US" sz="2400">
                <a:latin typeface="Constantia" charset="0"/>
              </a:rPr>
              <a:t> users are there in MySpace?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8/17/2009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/>
              <a:t>WOSN 2009 - Barcelona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82E356AF-F806-0E4A-9D58-282060C98C7F}" type="slidenum">
              <a:rPr lang="en-US">
                <a:solidFill>
                  <a:srgbClr val="045C75"/>
                </a:solidFill>
              </a:rPr>
              <a:pPr eaLnBrk="1" hangingPunct="1"/>
              <a:t>31</a:t>
            </a:fld>
            <a:endParaRPr lang="en-US">
              <a:solidFill>
                <a:srgbClr val="045C75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2209800"/>
          <a:ext cx="7315200" cy="741363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Private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362K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149K (41.2%)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150K (41.5%)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63K (17.3%)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24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On User Arrival</a:t>
            </a:r>
          </a:p>
        </p:txBody>
      </p:sp>
      <p:pic>
        <p:nvPicPr>
          <p:cNvPr id="29698" name="Content Placeholder 7" descr="corr-public-id-ll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352800"/>
            <a:ext cx="4038600" cy="30289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8/17/2009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WOSN 2009 - Barcelona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16E6DB72-80D1-0048-82AE-4489F2BCFFF5}" type="slidenum">
              <a:rPr lang="en-US">
                <a:solidFill>
                  <a:srgbClr val="045C75"/>
                </a:solidFill>
              </a:rPr>
              <a:pPr eaLnBrk="1" hangingPunct="1"/>
              <a:t>32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2895600" y="3048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Public users</a:t>
            </a:r>
          </a:p>
        </p:txBody>
      </p:sp>
      <p:sp>
        <p:nvSpPr>
          <p:cNvPr id="29703" name="Content Placeholder 2"/>
          <p:cNvSpPr>
            <a:spLocks/>
          </p:cNvSpPr>
          <p:nvPr/>
        </p:nvSpPr>
        <p:spPr bwMode="auto">
          <a:xfrm>
            <a:off x="152400" y="1676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2"/>
              </a:buClr>
              <a:buFont typeface="Wingdings 2" charset="0"/>
              <a:buChar char=""/>
            </a:pPr>
            <a:r>
              <a:rPr lang="en-US" sz="2400" i="1"/>
              <a:t> What does u</a:t>
            </a:r>
            <a:r>
              <a:rPr lang="en-US" sz="2600" i="1"/>
              <a:t>ser ID say about account creation time?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 2" charset="0"/>
              <a:buChar char=""/>
            </a:pPr>
            <a:r>
              <a:rPr lang="en-US" sz="2600"/>
              <a:t>Plot user ID vs. last login of that user for all our users</a:t>
            </a:r>
          </a:p>
        </p:txBody>
      </p:sp>
      <p:pic>
        <p:nvPicPr>
          <p:cNvPr id="25608" name="Content Placeholder 10" descr="corr-private-id-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7010400" y="3048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Private users</a:t>
            </a:r>
          </a:p>
        </p:txBody>
      </p:sp>
    </p:spTree>
    <p:extLst>
      <p:ext uri="{BB962C8B-B14F-4D97-AF65-F5344CB8AC3E}">
        <p14:creationId xmlns:p14="http://schemas.microsoft.com/office/powerpoint/2010/main" val="224778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56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On User Arrival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5029200"/>
            <a:ext cx="8534400" cy="1295400"/>
          </a:xfrm>
        </p:spPr>
        <p:txBody>
          <a:bodyPr>
            <a:normAutofit fontScale="85000" lnSpcReduction="10000"/>
          </a:bodyPr>
          <a:lstStyle/>
          <a:p>
            <a:pPr lvl="1" eaLnBrk="1" hangingPunct="1">
              <a:buClr>
                <a:srgbClr val="FF0000"/>
              </a:buClr>
              <a:buFont typeface="Wingdings" charset="0"/>
              <a:buChar char="Ø"/>
            </a:pPr>
            <a:r>
              <a:rPr lang="en-US">
                <a:solidFill>
                  <a:srgbClr val="FF0000"/>
                </a:solidFill>
                <a:latin typeface="Constantia" charset="0"/>
              </a:rPr>
              <a:t>32% of public and 18% of private users are tourists</a:t>
            </a:r>
          </a:p>
          <a:p>
            <a:pPr lvl="1" eaLnBrk="1" hangingPunct="1">
              <a:buClr>
                <a:srgbClr val="FF0000"/>
              </a:buClr>
              <a:buFont typeface="Wingdings" charset="0"/>
              <a:buChar char="Ø"/>
            </a:pPr>
            <a:r>
              <a:rPr lang="en-US">
                <a:solidFill>
                  <a:srgbClr val="FF0000"/>
                </a:solidFill>
                <a:latin typeface="Constantia" charset="0"/>
              </a:rPr>
              <a:t>Discovery of </a:t>
            </a:r>
            <a:r>
              <a:rPr lang="ja-JP" altLang="en-US">
                <a:solidFill>
                  <a:srgbClr val="FF0000"/>
                </a:solidFill>
                <a:latin typeface="Constantia" charset="0"/>
              </a:rPr>
              <a:t>“</a:t>
            </a:r>
            <a:r>
              <a:rPr lang="en-US">
                <a:solidFill>
                  <a:srgbClr val="FF0000"/>
                </a:solidFill>
                <a:latin typeface="Constantia" charset="0"/>
              </a:rPr>
              <a:t>tourists</a:t>
            </a:r>
            <a:r>
              <a:rPr lang="ja-JP" altLang="en-US">
                <a:solidFill>
                  <a:srgbClr val="FF0000"/>
                </a:solidFill>
                <a:latin typeface="Constantia" charset="0"/>
              </a:rPr>
              <a:t>”</a:t>
            </a:r>
            <a:r>
              <a:rPr lang="en-US">
                <a:solidFill>
                  <a:srgbClr val="FF0000"/>
                </a:solidFill>
                <a:latin typeface="Constantia" charset="0"/>
              </a:rPr>
              <a:t> enables accurate estimation of user account creation time based on their associated user ID </a:t>
            </a:r>
            <a:r>
              <a:rPr lang="en-US">
                <a:latin typeface="Constantia" charset="0"/>
              </a:rPr>
              <a:t> 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8/17/2009</a:t>
            </a: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WOSN 2009 - Barcelona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algn="r" eaLnBrk="1" hangingPunct="1"/>
            <a:fld id="{40483EBC-7F2F-FE4D-ACE6-AA671E0209B0}" type="slidenum">
              <a:rPr lang="en-US" sz="1200">
                <a:solidFill>
                  <a:srgbClr val="045C75"/>
                </a:solidFill>
              </a:rPr>
              <a:pPr algn="r" eaLnBrk="1" hangingPunct="1"/>
              <a:t>33</a:t>
            </a:fld>
            <a:endParaRPr lang="en-US" sz="1200">
              <a:solidFill>
                <a:srgbClr val="045C7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267200" y="3200400"/>
            <a:ext cx="9144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5105400" y="2971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70C0"/>
                </a:solidFill>
              </a:rPr>
              <a:t>Tourists</a:t>
            </a:r>
          </a:p>
        </p:txBody>
      </p:sp>
      <p:sp>
        <p:nvSpPr>
          <p:cNvPr id="14345" name="Content Placeholder 2"/>
          <p:cNvSpPr>
            <a:spLocks/>
          </p:cNvSpPr>
          <p:nvPr/>
        </p:nvSpPr>
        <p:spPr bwMode="auto">
          <a:xfrm>
            <a:off x="152400" y="1676400"/>
            <a:ext cx="838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2"/>
              </a:buClr>
              <a:buFont typeface="Wingdings 2" charset="0"/>
              <a:buChar char=""/>
            </a:pPr>
            <a:r>
              <a:rPr lang="en-US" sz="2400" i="1"/>
              <a:t> What does user ID say about account creation time? </a:t>
            </a:r>
          </a:p>
        </p:txBody>
      </p:sp>
      <p:pic>
        <p:nvPicPr>
          <p:cNvPr id="14346" name="Content Placeholder 8" descr="ed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77000" y="2514600"/>
            <a:ext cx="2514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/>
              <a:t>“</a:t>
            </a:r>
            <a:r>
              <a:rPr lang="en-US"/>
              <a:t>Clean edge</a:t>
            </a:r>
            <a:r>
              <a:rPr lang="ja-JP" altLang="en-US"/>
              <a:t>”</a:t>
            </a:r>
            <a:endParaRPr lang="en-US"/>
          </a:p>
          <a:p>
            <a:pPr algn="ctr" eaLnBrk="1" hangingPunct="1"/>
            <a:r>
              <a:rPr lang="en-US"/>
              <a:t>=</a:t>
            </a:r>
          </a:p>
          <a:p>
            <a:pPr algn="ctr" eaLnBrk="1" hangingPunct="1"/>
            <a:r>
              <a:rPr lang="en-US"/>
              <a:t>users whose last login </a:t>
            </a:r>
          </a:p>
          <a:p>
            <a:pPr algn="ctr" eaLnBrk="1" hangingPunct="1"/>
            <a:r>
              <a:rPr lang="en-US"/>
              <a:t>is shortly after their </a:t>
            </a:r>
          </a:p>
          <a:p>
            <a:pPr algn="ctr" eaLnBrk="1" hangingPunct="1"/>
            <a:r>
              <a:rPr lang="en-US"/>
              <a:t>account creation time</a:t>
            </a:r>
          </a:p>
          <a:p>
            <a:pPr algn="ctr" eaLnBrk="1" hangingPunct="1"/>
            <a:r>
              <a:rPr lang="en-US"/>
              <a:t>=</a:t>
            </a:r>
          </a:p>
          <a:p>
            <a:pPr algn="ctr" eaLnBrk="1" hangingPunct="1"/>
            <a:r>
              <a:rPr lang="ja-JP" altLang="en-US"/>
              <a:t>“</a:t>
            </a:r>
            <a:r>
              <a:rPr lang="en-US"/>
              <a:t>MySpace tourists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2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On MySpace</a:t>
            </a:r>
            <a:r>
              <a:rPr lang="ja-JP" altLang="en-US">
                <a:solidFill>
                  <a:schemeClr val="tx1"/>
                </a:solidFill>
                <a:latin typeface="Calibri" charset="0"/>
              </a:rPr>
              <a:t>’</a:t>
            </a:r>
            <a:r>
              <a:rPr lang="en-US">
                <a:solidFill>
                  <a:schemeClr val="tx1"/>
                </a:solidFill>
                <a:latin typeface="Calibri" charset="0"/>
              </a:rPr>
              <a:t>s Growth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743200"/>
            <a:ext cx="4343400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 2" charset="0"/>
              <a:buChar char=""/>
            </a:pPr>
            <a:r>
              <a:rPr lang="en-US" sz="2000" dirty="0">
                <a:latin typeface="Constantia" charset="0"/>
              </a:rPr>
              <a:t>Use the observed </a:t>
            </a:r>
            <a:r>
              <a:rPr lang="en-US" sz="2000" dirty="0">
                <a:solidFill>
                  <a:srgbClr val="21B2C9"/>
                </a:solidFill>
                <a:latin typeface="Constantia" charset="0"/>
              </a:rPr>
              <a:t>uniform spread of tourists </a:t>
            </a:r>
            <a:r>
              <a:rPr lang="en-US" sz="2000" dirty="0">
                <a:latin typeface="Constantia" charset="0"/>
              </a:rPr>
              <a:t>across entire ID space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 2" charset="0"/>
              <a:buChar char=""/>
            </a:pPr>
            <a:r>
              <a:rPr lang="en-US" sz="2000" dirty="0">
                <a:latin typeface="Constantia" charset="0"/>
              </a:rPr>
              <a:t>Estimate account creation time by </a:t>
            </a:r>
            <a:r>
              <a:rPr lang="en-US" sz="2000" dirty="0">
                <a:solidFill>
                  <a:srgbClr val="21B2C9"/>
                </a:solidFill>
                <a:latin typeface="Constantia" charset="0"/>
              </a:rPr>
              <a:t>last login time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r>
              <a:rPr lang="en-US" sz="2000" dirty="0">
                <a:latin typeface="Constantia" charset="0"/>
              </a:rPr>
              <a:t>Estimate account creation time of all sampled  accounts based on their ID.</a:t>
            </a:r>
            <a:endParaRPr lang="en-US" sz="2000" i="1" dirty="0">
              <a:latin typeface="Constantia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 2" charset="0"/>
              <a:buChar char=""/>
            </a:pPr>
            <a:endParaRPr lang="en-US" sz="1900" dirty="0">
              <a:latin typeface="Constantia" charset="0"/>
            </a:endParaRPr>
          </a:p>
        </p:txBody>
      </p:sp>
      <p:pic>
        <p:nvPicPr>
          <p:cNvPr id="35843" name="Content Placeholder 7" descr="growth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38400"/>
            <a:ext cx="4038600" cy="30289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8/17/2009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WOSN 2009 - Barcelona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0007C864-2452-E44A-80AD-DB02FD4526E8}" type="slidenum">
              <a:rPr lang="en-US">
                <a:solidFill>
                  <a:srgbClr val="045C75"/>
                </a:solidFill>
              </a:rPr>
              <a:pPr eaLnBrk="1" hangingPunct="1"/>
              <a:t>34</a:t>
            </a:fld>
            <a:endParaRPr lang="en-US">
              <a:solidFill>
                <a:srgbClr val="045C7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7620000" y="2971800"/>
            <a:ext cx="3810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934994" y="3885406"/>
            <a:ext cx="2286000" cy="1588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67600" y="2286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70C0"/>
                </a:solidFill>
              </a:rPr>
              <a:t>April 2008</a:t>
            </a:r>
          </a:p>
        </p:txBody>
      </p:sp>
      <p:sp>
        <p:nvSpPr>
          <p:cNvPr id="35850" name="Content Placeholder 2"/>
          <p:cNvSpPr>
            <a:spLocks/>
          </p:cNvSpPr>
          <p:nvPr/>
        </p:nvSpPr>
        <p:spPr bwMode="auto">
          <a:xfrm>
            <a:off x="152400" y="1676400"/>
            <a:ext cx="838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2"/>
              </a:buClr>
              <a:buFont typeface="Wingdings 2" charset="0"/>
              <a:buChar char=""/>
            </a:pPr>
            <a:r>
              <a:rPr lang="en-US" sz="2400" i="1" dirty="0"/>
              <a:t> Estimating the user population of MySpace in the past</a:t>
            </a:r>
            <a:r>
              <a:rPr lang="en-US" sz="2600" i="1" dirty="0"/>
              <a:t>? </a:t>
            </a:r>
            <a:endParaRPr lang="en-US" sz="2400" i="1" dirty="0"/>
          </a:p>
        </p:txBody>
      </p:sp>
      <p:sp>
        <p:nvSpPr>
          <p:cNvPr id="35851" name="Rectangle 12"/>
          <p:cNvSpPr>
            <a:spLocks noChangeArrowheads="1"/>
          </p:cNvSpPr>
          <p:nvPr/>
        </p:nvSpPr>
        <p:spPr bwMode="auto">
          <a:xfrm>
            <a:off x="228600" y="5392738"/>
            <a:ext cx="891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en-US" sz="2000">
                <a:solidFill>
                  <a:srgbClr val="FF0000"/>
                </a:solidFill>
              </a:rPr>
              <a:t> Slope of the top line shows the growth rate of MySpace population</a:t>
            </a:r>
          </a:p>
          <a:p>
            <a:pPr>
              <a:buFont typeface="Wingdings" charset="0"/>
              <a:buChar char="Ø"/>
            </a:pPr>
            <a:r>
              <a:rPr lang="en-US" sz="2000">
                <a:solidFill>
                  <a:srgbClr val="FF0000"/>
                </a:solidFill>
              </a:rPr>
              <a:t> Exponential growth until about April 2008</a:t>
            </a:r>
          </a:p>
          <a:p>
            <a:pPr>
              <a:buFont typeface="Wingdings" charset="0"/>
              <a:buChar char="Ø"/>
            </a:pPr>
            <a:r>
              <a:rPr lang="en-US" sz="2000">
                <a:solidFill>
                  <a:srgbClr val="FF0000"/>
                </a:solidFill>
              </a:rPr>
              <a:t> Visible knee around April 2008 followed by a slow-down in growth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9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13" grpId="0"/>
      <p:bldP spid="35850" grpId="0"/>
      <p:bldP spid="358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On User Departure</a:t>
            </a:r>
          </a:p>
        </p:txBody>
      </p:sp>
      <p:pic>
        <p:nvPicPr>
          <p:cNvPr id="23555" name="Content Placeholder 8" descr="id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895600"/>
            <a:ext cx="4038600" cy="3028950"/>
          </a:xfrm>
        </p:spPr>
      </p:pic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8/17/2009</a:t>
            </a: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WOSN 2009 - Barcelona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algn="r" eaLnBrk="1" hangingPunct="1"/>
            <a:fld id="{58C56EC8-434E-A541-97BD-7150CDB3A834}" type="slidenum">
              <a:rPr lang="en-US" sz="1200">
                <a:solidFill>
                  <a:srgbClr val="045C75"/>
                </a:solidFill>
              </a:rPr>
              <a:pPr algn="r" eaLnBrk="1" hangingPunct="1"/>
              <a:t>35</a:t>
            </a:fld>
            <a:endParaRPr lang="en-US" sz="1200">
              <a:solidFill>
                <a:srgbClr val="045C75"/>
              </a:solidFill>
            </a:endParaRPr>
          </a:p>
        </p:txBody>
      </p:sp>
      <p:sp>
        <p:nvSpPr>
          <p:cNvPr id="23576" name="Content Placeholder 2"/>
          <p:cNvSpPr txBox="1">
            <a:spLocks/>
          </p:cNvSpPr>
          <p:nvPr/>
        </p:nvSpPr>
        <p:spPr bwMode="auto">
          <a:xfrm>
            <a:off x="228600" y="3429000"/>
            <a:ext cx="434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"/>
            </a:pPr>
            <a:r>
              <a:rPr lang="en-US" sz="2000"/>
              <a:t>More public and private profiles in the </a:t>
            </a:r>
            <a:r>
              <a:rPr lang="en-US" sz="2000">
                <a:solidFill>
                  <a:srgbClr val="21B2C9"/>
                </a:solidFill>
              </a:rPr>
              <a:t>first</a:t>
            </a:r>
            <a:r>
              <a:rPr lang="en-US" sz="2000"/>
              <a:t> half of ID space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"/>
            </a:pPr>
            <a:r>
              <a:rPr lang="en-US" sz="2000"/>
              <a:t>More invalid profiles in the </a:t>
            </a:r>
            <a:r>
              <a:rPr lang="en-US" sz="2000">
                <a:solidFill>
                  <a:srgbClr val="21B2C9"/>
                </a:solidFill>
              </a:rPr>
              <a:t>second</a:t>
            </a:r>
            <a:r>
              <a:rPr lang="en-US" sz="2000"/>
              <a:t> half of ID space </a:t>
            </a:r>
            <a:endParaRPr lang="en-US" sz="2200">
              <a:solidFill>
                <a:srgbClr val="FF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5715000" y="4191000"/>
            <a:ext cx="2286000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5334000" y="4191000"/>
            <a:ext cx="3276600" cy="1588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28600" y="5638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en-US" sz="2400">
                <a:solidFill>
                  <a:srgbClr val="FF0000"/>
                </a:solidFill>
              </a:rPr>
              <a:t> Users joining the system earlier have been more likely to keep their accounts than newer users</a:t>
            </a:r>
          </a:p>
        </p:txBody>
      </p:sp>
      <p:sp>
        <p:nvSpPr>
          <p:cNvPr id="19467" name="Text Box 30"/>
          <p:cNvSpPr txBox="1">
            <a:spLocks noChangeArrowheads="1"/>
          </p:cNvSpPr>
          <p:nvPr/>
        </p:nvSpPr>
        <p:spPr bwMode="auto">
          <a:xfrm>
            <a:off x="304800" y="1697038"/>
            <a:ext cx="7848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"/>
            </a:pPr>
            <a:r>
              <a:rPr lang="en-US" sz="2400" i="1"/>
              <a:t> Are newer users more likely to leave than older ones?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2331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 build="p"/>
      <p:bldP spid="2358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</a:rPr>
              <a:t>MySpace Life Cycle (I)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424113"/>
            <a:ext cx="4267200" cy="3443287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 2" charset="0"/>
              <a:buChar char=""/>
            </a:pPr>
            <a:r>
              <a:rPr lang="en-US" sz="2400">
                <a:latin typeface="Constantia" charset="0"/>
              </a:rPr>
              <a:t>Slow-down in the growth rate of MySpace is related to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emergence of Facebook</a:t>
            </a:r>
          </a:p>
          <a:p>
            <a:pPr eaLnBrk="1" hangingPunct="1">
              <a:buClr>
                <a:schemeClr val="accent2"/>
              </a:buClr>
              <a:buFont typeface="Wingdings 2" charset="0"/>
              <a:buChar char=""/>
            </a:pPr>
            <a:r>
              <a:rPr lang="en-US" sz="2400">
                <a:latin typeface="Constantia" charset="0"/>
              </a:rPr>
              <a:t>Informal evidence (Alexa.com):  Daily accesses to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Facebook</a:t>
            </a:r>
            <a:r>
              <a:rPr lang="en-US" sz="2400">
                <a:latin typeface="Constantia" charset="0"/>
              </a:rPr>
              <a:t> surpassed that of MySpace, at around </a:t>
            </a:r>
            <a:r>
              <a:rPr lang="en-US" sz="2400">
                <a:solidFill>
                  <a:srgbClr val="21B2C9"/>
                </a:solidFill>
                <a:latin typeface="Constantia" charset="0"/>
              </a:rPr>
              <a:t>April 2008 </a:t>
            </a:r>
            <a:endParaRPr lang="en-US" sz="2400">
              <a:latin typeface="Constantia" charset="0"/>
            </a:endParaRPr>
          </a:p>
        </p:txBody>
      </p:sp>
      <p:pic>
        <p:nvPicPr>
          <p:cNvPr id="37891" name="Content Placeholder 7" descr="alexa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438400"/>
            <a:ext cx="4572000" cy="33528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8/17/2009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WOSN 2009 - Barcelona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7E5CC671-9F00-2249-862F-A8C8E3C745DB}" type="slidenum">
              <a:rPr lang="en-US">
                <a:solidFill>
                  <a:srgbClr val="045C75"/>
                </a:solidFill>
              </a:rPr>
              <a:pPr eaLnBrk="1" hangingPunct="1"/>
              <a:t>36</a:t>
            </a:fld>
            <a:endParaRPr lang="en-US">
              <a:solidFill>
                <a:srgbClr val="045C75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419600"/>
            <a:ext cx="3048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6" name="Content Placeholder 2"/>
          <p:cNvSpPr>
            <a:spLocks/>
          </p:cNvSpPr>
          <p:nvPr/>
        </p:nvSpPr>
        <p:spPr bwMode="auto">
          <a:xfrm>
            <a:off x="152400" y="1676400"/>
            <a:ext cx="838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2"/>
              </a:buClr>
              <a:buFont typeface="Wingdings 2" charset="0"/>
              <a:buChar char=""/>
            </a:pPr>
            <a:r>
              <a:rPr lang="en-US" sz="2400" i="1"/>
              <a:t> Possible reasons behind MySpace</a:t>
            </a:r>
            <a:r>
              <a:rPr lang="ja-JP" altLang="en-US" sz="2400" i="1"/>
              <a:t>’</a:t>
            </a:r>
            <a:r>
              <a:rPr lang="en-US" sz="2400" i="1"/>
              <a:t>s decline?</a:t>
            </a:r>
          </a:p>
        </p:txBody>
      </p:sp>
    </p:spTree>
    <p:extLst>
      <p:ext uri="{BB962C8B-B14F-4D97-AF65-F5344CB8AC3E}">
        <p14:creationId xmlns:p14="http://schemas.microsoft.com/office/powerpoint/2010/main" val="275758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9" grpId="0" animBg="1"/>
      <p:bldP spid="3789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3648" y="2743200"/>
            <a:ext cx="8151066" cy="279997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Graph Properties of OSNs </a:t>
            </a:r>
          </a:p>
          <a:p>
            <a:pPr marL="1097280" lvl="1" indent="-457200">
              <a:buFont typeface="Arial"/>
              <a:buChar char="•"/>
            </a:pPr>
            <a:r>
              <a:rPr lang="en-US" sz="3000" dirty="0" smtClean="0"/>
              <a:t>(</a:t>
            </a:r>
            <a:r>
              <a:rPr lang="en-US" sz="3000" dirty="0" err="1" smtClean="0"/>
              <a:t>Mislove</a:t>
            </a:r>
            <a:r>
              <a:rPr lang="en-US" sz="3000" dirty="0" smtClean="0"/>
              <a:t> et al 2007)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The Demise of MySpace </a:t>
            </a:r>
          </a:p>
          <a:p>
            <a:pPr marL="1097280" lvl="1" indent="-457200">
              <a:buFont typeface="Arial"/>
              <a:buChar char="•"/>
            </a:pPr>
            <a:r>
              <a:rPr lang="en-US" sz="3000" dirty="0" smtClean="0"/>
              <a:t>(</a:t>
            </a:r>
            <a:r>
              <a:rPr lang="en-US" sz="3000" dirty="0" err="1" smtClean="0"/>
              <a:t>Torkjazi</a:t>
            </a:r>
            <a:r>
              <a:rPr lang="en-US" sz="3000" dirty="0" smtClean="0"/>
              <a:t> et al 2009)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How do people use OSNs </a:t>
            </a:r>
          </a:p>
          <a:p>
            <a:pPr marL="1097280" lvl="1" indent="-457200">
              <a:buFont typeface="Arial"/>
              <a:buChar char="•"/>
            </a:pPr>
            <a:r>
              <a:rPr lang="en-US" sz="3000" dirty="0" smtClean="0"/>
              <a:t>(Schneider et al 2009)</a:t>
            </a:r>
            <a:endParaRPr lang="en-US" sz="3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5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Online Social Network Usage from a Network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F. Schneider, A. </a:t>
            </a:r>
            <a:r>
              <a:rPr lang="en-US" dirty="0" err="1" smtClean="0"/>
              <a:t>Feldmann</a:t>
            </a:r>
            <a:r>
              <a:rPr lang="en-US" dirty="0" smtClean="0"/>
              <a:t>, B. Krishnamurthy, and W. </a:t>
            </a:r>
            <a:r>
              <a:rPr lang="en-US" dirty="0" err="1" smtClean="0"/>
              <a:t>Willinger</a:t>
            </a:r>
            <a:r>
              <a:rPr lang="en-US" dirty="0" smtClean="0"/>
              <a:t>. ACM Internet Measurement Conference 2009</a:t>
            </a:r>
          </a:p>
          <a:p>
            <a:r>
              <a:rPr lang="en-US" dirty="0" smtClean="0"/>
              <a:t>Slides borrowed from F. Schneider.</a:t>
            </a:r>
          </a:p>
          <a:p>
            <a:endParaRPr lang="en-US" dirty="0"/>
          </a:p>
          <a:p>
            <a:r>
              <a:rPr lang="en-US" dirty="0" smtClean="0"/>
              <a:t>This study differs from a lot of related work by looking at OSN behavior at the network traffic level</a:t>
            </a:r>
          </a:p>
          <a:p>
            <a:pPr lvl="1"/>
            <a:r>
              <a:rPr lang="en-US" dirty="0" smtClean="0"/>
              <a:t>Vs. crawling the application-level social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9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6072" b="-6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12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social networks interesting?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Popular way to connect</a:t>
            </a:r>
          </a:p>
          <a:p>
            <a:pPr lvl="1"/>
            <a:r>
              <a:rPr lang="en-US" dirty="0" smtClean="0"/>
              <a:t>Estimated 1.32B users online each day</a:t>
            </a:r>
          </a:p>
          <a:p>
            <a:pPr lvl="1"/>
            <a:r>
              <a:rPr lang="en-US" dirty="0" smtClean="0"/>
              <a:t>Average American spends 40 minutes/day on the site</a:t>
            </a:r>
          </a:p>
          <a:p>
            <a:r>
              <a:rPr lang="en-US" dirty="0" smtClean="0"/>
              <a:t>Changing the flow of </a:t>
            </a:r>
            <a:r>
              <a:rPr lang="en-US" dirty="0" smtClean="0"/>
              <a:t>information</a:t>
            </a:r>
            <a:endParaRPr lang="en-US" dirty="0" smtClean="0"/>
          </a:p>
          <a:p>
            <a:pPr lvl="1"/>
            <a:r>
              <a:rPr lang="en-US" dirty="0" smtClean="0"/>
              <a:t>Formerly few ``writers’’ many ``readers’’ online</a:t>
            </a:r>
          </a:p>
          <a:p>
            <a:pPr lvl="1"/>
            <a:r>
              <a:rPr lang="en-US" dirty="0" smtClean="0"/>
              <a:t>Now anyone can write! </a:t>
            </a:r>
            <a:endParaRPr lang="en-US" dirty="0" smtClean="0"/>
          </a:p>
          <a:p>
            <a:pPr lvl="1"/>
            <a:r>
              <a:rPr lang="en-US" dirty="0" smtClean="0"/>
              <a:t>What does this mean for Internet traffic?</a:t>
            </a:r>
            <a:endParaRPr lang="en-US" dirty="0"/>
          </a:p>
          <a:p>
            <a:r>
              <a:rPr lang="en-US" dirty="0" smtClean="0"/>
              <a:t>Important in regions with strict media controls</a:t>
            </a:r>
          </a:p>
          <a:p>
            <a:pPr lvl="1"/>
            <a:r>
              <a:rPr lang="en-US" dirty="0" smtClean="0"/>
              <a:t>E.g., Iran, Egypt using social media platforms to get word out in times of unrest</a:t>
            </a:r>
          </a:p>
          <a:p>
            <a:r>
              <a:rPr lang="en-US" dirty="0" smtClean="0"/>
              <a:t>Useful in times of disaster</a:t>
            </a:r>
          </a:p>
        </p:txBody>
      </p:sp>
    </p:spTree>
    <p:extLst>
      <p:ext uri="{BB962C8B-B14F-4D97-AF65-F5344CB8AC3E}">
        <p14:creationId xmlns:p14="http://schemas.microsoft.com/office/powerpoint/2010/main" val="196335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OSNs studied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563" r="-3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952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Traces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013" b="1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962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2862" b="-2862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 flipH="1">
            <a:off x="0" y="4860582"/>
            <a:ext cx="9144000" cy="1795917"/>
            <a:chOff x="1219200" y="4876799"/>
            <a:chExt cx="5181605" cy="1384995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6" y="4876799"/>
              <a:ext cx="5181599" cy="106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Pages manually classified based on small user generated traces in the lab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setting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95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Characteristics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3520" b="-13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629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popularity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226" r="-7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54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sequences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297" b="-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429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OSNs: Wrap up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different types of OSNs</a:t>
            </a:r>
          </a:p>
          <a:p>
            <a:pPr lvl="1"/>
            <a:r>
              <a:rPr lang="en-US" dirty="0" smtClean="0"/>
              <a:t>Photos, video, profile-based</a:t>
            </a:r>
          </a:p>
          <a:p>
            <a:r>
              <a:rPr lang="en-US" dirty="0" smtClean="0"/>
              <a:t>Some extremely popular </a:t>
            </a:r>
            <a:r>
              <a:rPr lang="en-US" b="1" dirty="0" smtClean="0"/>
              <a:t>source of much Internet traffic</a:t>
            </a:r>
          </a:p>
          <a:p>
            <a:pPr lvl="1"/>
            <a:r>
              <a:rPr lang="en-US" dirty="0" smtClean="0"/>
              <a:t>Facebook, YouTube</a:t>
            </a:r>
          </a:p>
          <a:p>
            <a:r>
              <a:rPr lang="en-US" dirty="0" smtClean="0"/>
              <a:t>New ones emerging</a:t>
            </a:r>
          </a:p>
          <a:p>
            <a:pPr lvl="1"/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snapchat</a:t>
            </a:r>
            <a:endParaRPr lang="en-US" dirty="0" smtClean="0"/>
          </a:p>
          <a:p>
            <a:r>
              <a:rPr lang="en-US" dirty="0" smtClean="0"/>
              <a:t>Old ones fading</a:t>
            </a:r>
          </a:p>
          <a:p>
            <a:pPr lvl="1"/>
            <a:r>
              <a:rPr lang="en-US" dirty="0" smtClean="0"/>
              <a:t>MySpace, Friendster</a:t>
            </a:r>
          </a:p>
          <a:p>
            <a:r>
              <a:rPr lang="en-US" dirty="0" smtClean="0"/>
              <a:t>Studying their properties can inform </a:t>
            </a:r>
            <a:r>
              <a:rPr lang="en-US" b="1" dirty="0" smtClean="0"/>
              <a:t>how we build networks and systems to support them!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357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 flipV="1">
            <a:off x="5497285" y="2655661"/>
            <a:ext cx="1947864" cy="15244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32499" y="2655661"/>
            <a:ext cx="3264786" cy="2813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30484" y="2655662"/>
            <a:ext cx="1166801" cy="35383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800358" y="2655663"/>
            <a:ext cx="3696927" cy="14065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5496089" y="2808061"/>
            <a:ext cx="1516918" cy="34749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147" name="Picture 3" descr="D:\Classes\CS 4700\assets\the_pirate_bay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92" y="1525697"/>
            <a:ext cx="1760538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CS 4700\asset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5" y="19807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7685" y="1519080"/>
            <a:ext cx="121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Tracker</a:t>
            </a:r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144659" y="3638670"/>
            <a:ext cx="8846942" cy="311929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9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43" y="5850825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58" y="4989389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08" y="391618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49" y="428941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32" y="3780118"/>
            <a:ext cx="567588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D:\Pictures\soft-scraps icons\User Executive Red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4" y="5882795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48289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>
            <a:endCxn id="6150" idx="3"/>
          </p:cNvCxnSpPr>
          <p:nvPr/>
        </p:nvCxnSpPr>
        <p:spPr>
          <a:xfrm flipH="1">
            <a:off x="2664639" y="4545513"/>
            <a:ext cx="4487275" cy="876017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89" y="264477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>
            <a:endCxn id="6149" idx="3"/>
          </p:cNvCxnSpPr>
          <p:nvPr/>
        </p:nvCxnSpPr>
        <p:spPr>
          <a:xfrm flipH="1">
            <a:off x="4762624" y="4545513"/>
            <a:ext cx="2389290" cy="1737453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719069" y="5850825"/>
            <a:ext cx="1200253" cy="61528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55663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>
            <a:endCxn id="6154" idx="3"/>
          </p:cNvCxnSpPr>
          <p:nvPr/>
        </p:nvCxnSpPr>
        <p:spPr>
          <a:xfrm flipH="1" flipV="1">
            <a:off x="1924920" y="4063912"/>
            <a:ext cx="5226994" cy="481602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6154" idx="2"/>
          </p:cNvCxnSpPr>
          <p:nvPr/>
        </p:nvCxnSpPr>
        <p:spPr>
          <a:xfrm flipH="1" flipV="1">
            <a:off x="1641126" y="4347706"/>
            <a:ext cx="153788" cy="855666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298361" y="4347706"/>
            <a:ext cx="1762011" cy="150311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4477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>
            <a:endCxn id="6157" idx="0"/>
          </p:cNvCxnSpPr>
          <p:nvPr/>
        </p:nvCxnSpPr>
        <p:spPr>
          <a:xfrm flipH="1">
            <a:off x="7013008" y="4545513"/>
            <a:ext cx="47340" cy="1337282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083629" y="6466114"/>
            <a:ext cx="1387589" cy="0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613194" y="4200377"/>
            <a:ext cx="3962230" cy="1958092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 flipH="1">
            <a:off x="6675546" y="2723458"/>
            <a:ext cx="1423424" cy="612235"/>
            <a:chOff x="1219200" y="4876799"/>
            <a:chExt cx="5181605" cy="1384995"/>
          </a:xfrm>
        </p:grpSpPr>
        <p:sp>
          <p:nvSpPr>
            <p:cNvPr id="102" name="Rectangular Callout 10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19204" y="4975304"/>
              <a:ext cx="5181601" cy="501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Swarm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 flipH="1">
            <a:off x="176774" y="6160587"/>
            <a:ext cx="1706454" cy="612235"/>
            <a:chOff x="1219200" y="4876799"/>
            <a:chExt cx="5181605" cy="1384995"/>
          </a:xfrm>
        </p:grpSpPr>
        <p:sp>
          <p:nvSpPr>
            <p:cNvPr id="108" name="Rectangular Callout 1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55928"/>
                <a:gd name="adj2" fmla="val -1169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219203" y="4975304"/>
              <a:ext cx="5181602" cy="118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Leechers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7288025" y="4780467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77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48333 -0.2356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0591 0.380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7 L 0.23229 0.5097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5 0.167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17 L 0.40938 0.50972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incidents 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 descr="Screen Shot 2014-10-20 at 11.02.36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3" r="-22353"/>
          <a:stretch>
            <a:fillRect/>
          </a:stretch>
        </p:blipFill>
        <p:spPr>
          <a:xfrm>
            <a:off x="-803834" y="2197849"/>
            <a:ext cx="5843651" cy="3375212"/>
          </a:xfrm>
        </p:spPr>
      </p:pic>
      <p:pic>
        <p:nvPicPr>
          <p:cNvPr id="8" name="Picture 7" descr="Screen Shot 2014-10-20 at 11.08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31" y="2291979"/>
            <a:ext cx="3801782" cy="3460374"/>
          </a:xfrm>
          <a:prstGeom prst="rect">
            <a:avLst/>
          </a:prstGeom>
        </p:spPr>
      </p:pic>
      <p:pic>
        <p:nvPicPr>
          <p:cNvPr id="7" name="Picture 6" descr="Screen Shot 2014-10-20 at 11.05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35" y="1150471"/>
            <a:ext cx="4134954" cy="5274235"/>
          </a:xfrm>
          <a:prstGeom prst="rect">
            <a:avLst/>
          </a:prstGeom>
        </p:spPr>
      </p:pic>
      <p:pic>
        <p:nvPicPr>
          <p:cNvPr id="9" name="Picture 8" descr="Screen Shot 2014-10-20 at 11.11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3" y="1693610"/>
            <a:ext cx="6385859" cy="43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 social phenomenon…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3110" r="-53110"/>
          <a:stretch>
            <a:fillRect/>
          </a:stretch>
        </p:blipFill>
        <p:spPr>
          <a:xfrm>
            <a:off x="-2058894" y="1540436"/>
            <a:ext cx="8839200" cy="5105400"/>
          </a:xfrm>
        </p:spPr>
      </p:pic>
      <p:sp>
        <p:nvSpPr>
          <p:cNvPr id="6" name="TextBox 5"/>
          <p:cNvSpPr txBox="1"/>
          <p:nvPr/>
        </p:nvSpPr>
        <p:spPr>
          <a:xfrm>
            <a:off x="4930588" y="1912471"/>
            <a:ext cx="3863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now contains photo and video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Content delivery challenges!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rcRect l="-4121" r="-4121"/>
          <a:stretch>
            <a:fillRect/>
          </a:stretch>
        </p:blipFill>
        <p:spPr>
          <a:xfrm>
            <a:off x="4335930" y="4123766"/>
            <a:ext cx="4495911" cy="2596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3176" y="3750235"/>
            <a:ext cx="446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YouTube is a large fraction of Google’s traffic!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flipH="1">
            <a:off x="0" y="4860582"/>
            <a:ext cx="9144000" cy="1795917"/>
            <a:chOff x="1219200" y="4876799"/>
            <a:chExt cx="5181605" cy="1384995"/>
          </a:xfrm>
        </p:grpSpPr>
        <p:sp>
          <p:nvSpPr>
            <p:cNvPr id="11" name="Rectangular Callout 10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6" y="4876799"/>
              <a:ext cx="5181599" cy="106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Understanding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properties of these networks is important to understand how we build systems to support them!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06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3648" y="2743200"/>
            <a:ext cx="8151066" cy="279997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Graph Properties of OSNs </a:t>
            </a:r>
          </a:p>
          <a:p>
            <a:pPr marL="1097280" lvl="1" indent="-457200">
              <a:buFont typeface="Arial"/>
              <a:buChar char="•"/>
            </a:pPr>
            <a:r>
              <a:rPr lang="en-US" sz="3000" dirty="0" smtClean="0"/>
              <a:t>(</a:t>
            </a:r>
            <a:r>
              <a:rPr lang="en-US" sz="3000" dirty="0" err="1" smtClean="0"/>
              <a:t>Mislove</a:t>
            </a:r>
            <a:r>
              <a:rPr lang="en-US" sz="3000" dirty="0" smtClean="0"/>
              <a:t> et al 2007)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The Demise of MySpace </a:t>
            </a:r>
          </a:p>
          <a:p>
            <a:pPr marL="1097280" lvl="1" indent="-457200">
              <a:buFont typeface="Arial"/>
              <a:buChar char="•"/>
            </a:pPr>
            <a:r>
              <a:rPr lang="en-US" sz="3000" dirty="0" smtClean="0"/>
              <a:t>(</a:t>
            </a:r>
            <a:r>
              <a:rPr lang="en-US" sz="3000" dirty="0" err="1" smtClean="0"/>
              <a:t>Torkjazi</a:t>
            </a:r>
            <a:r>
              <a:rPr lang="en-US" sz="3000" dirty="0" smtClean="0"/>
              <a:t> et al 2009)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How do people use OSNs </a:t>
            </a:r>
          </a:p>
          <a:p>
            <a:pPr marL="1097280" lvl="1" indent="-457200">
              <a:buFont typeface="Arial"/>
              <a:buChar char="•"/>
            </a:pPr>
            <a:r>
              <a:rPr lang="en-US" sz="3000" dirty="0" smtClean="0"/>
              <a:t>(Schneider et al 2009)</a:t>
            </a:r>
            <a:endParaRPr lang="en-US" sz="3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3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Required reading: </a:t>
            </a:r>
            <a:r>
              <a:rPr lang="en-US" dirty="0" err="1" smtClean="0"/>
              <a:t>Mislove</a:t>
            </a:r>
            <a:r>
              <a:rPr lang="en-US" dirty="0" smtClean="0"/>
              <a:t> et al. 2007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of the first measurement studies of online social networks (OSNs)</a:t>
            </a:r>
          </a:p>
          <a:p>
            <a:r>
              <a:rPr lang="en-US" dirty="0" smtClean="0"/>
              <a:t>Large-scale measurement study and analysis of multiple online social networks</a:t>
            </a:r>
          </a:p>
          <a:p>
            <a:pPr lvl="1"/>
            <a:r>
              <a:rPr lang="en-US" dirty="0" smtClean="0"/>
              <a:t>11 M users, 328 M links</a:t>
            </a:r>
          </a:p>
          <a:p>
            <a:r>
              <a:rPr lang="en-US" dirty="0" smtClean="0"/>
              <a:t>Four diverse OSNs</a:t>
            </a:r>
          </a:p>
          <a:p>
            <a:pPr lvl="1"/>
            <a:r>
              <a:rPr lang="en-US" dirty="0" smtClean="0"/>
              <a:t>Flickr: </a:t>
            </a:r>
            <a:r>
              <a:rPr lang="en-US" dirty="0" err="1" smtClean="0"/>
              <a:t>photosharing</a:t>
            </a:r>
            <a:endParaRPr lang="en-US" dirty="0" smtClean="0"/>
          </a:p>
          <a:p>
            <a:pPr lvl="1"/>
            <a:r>
              <a:rPr lang="en-US" dirty="0" err="1" smtClean="0"/>
              <a:t>LiveJournal</a:t>
            </a:r>
            <a:r>
              <a:rPr lang="en-US" dirty="0" smtClean="0"/>
              <a:t>: blogging </a:t>
            </a:r>
          </a:p>
          <a:p>
            <a:pPr lvl="1"/>
            <a:r>
              <a:rPr lang="en-US" dirty="0" err="1" smtClean="0"/>
              <a:t>Orkut</a:t>
            </a:r>
            <a:r>
              <a:rPr lang="en-US" dirty="0" smtClean="0"/>
              <a:t>: social networking</a:t>
            </a:r>
          </a:p>
          <a:p>
            <a:pPr lvl="1"/>
            <a:r>
              <a:rPr lang="en-US" dirty="0" smtClean="0"/>
              <a:t>YouTube: video sharing</a:t>
            </a:r>
          </a:p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Measure OSNs at scale</a:t>
            </a:r>
          </a:p>
          <a:p>
            <a:pPr lvl="1"/>
            <a:r>
              <a:rPr lang="en-US" dirty="0" smtClean="0"/>
              <a:t>Understand their static structural properties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317688"/>
            <a:ext cx="19177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OSNs at scale?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Sites are reluctant to give out data</a:t>
            </a:r>
          </a:p>
          <a:p>
            <a:pPr lvl="1"/>
            <a:r>
              <a:rPr lang="en-US" dirty="0" smtClean="0"/>
              <a:t>Cannot enumerate user list in general</a:t>
            </a:r>
          </a:p>
          <a:p>
            <a:pPr lvl="1"/>
            <a:r>
              <a:rPr lang="en-US" dirty="0" smtClean="0"/>
              <a:t>Instead, performed crawls of the user graph</a:t>
            </a:r>
          </a:p>
          <a:p>
            <a:r>
              <a:rPr lang="en-US" dirty="0" smtClean="0"/>
              <a:t>Picked known seed user</a:t>
            </a:r>
          </a:p>
          <a:p>
            <a:pPr lvl="1"/>
            <a:r>
              <a:rPr lang="en-US" dirty="0" smtClean="0"/>
              <a:t>Crawled all of his friends</a:t>
            </a:r>
          </a:p>
          <a:p>
            <a:pPr lvl="1"/>
            <a:r>
              <a:rPr lang="en-US" dirty="0" smtClean="0"/>
              <a:t>Added new users to list</a:t>
            </a:r>
          </a:p>
          <a:p>
            <a:r>
              <a:rPr lang="en-US" dirty="0" smtClean="0"/>
              <a:t>Continued until all known users crawled</a:t>
            </a:r>
          </a:p>
          <a:p>
            <a:r>
              <a:rPr lang="en-US" dirty="0" smtClean="0"/>
              <a:t>Effectively performed a BFS of graph</a:t>
            </a:r>
          </a:p>
        </p:txBody>
      </p:sp>
      <p:pic>
        <p:nvPicPr>
          <p:cNvPr id="5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97" y="3541060"/>
            <a:ext cx="567588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61" y="4485343"/>
            <a:ext cx="567588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38" y="2393577"/>
            <a:ext cx="567588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13" y="4545107"/>
            <a:ext cx="567588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5" idx="0"/>
            <a:endCxn id="7" idx="2"/>
          </p:cNvCxnSpPr>
          <p:nvPr/>
        </p:nvCxnSpPr>
        <p:spPr>
          <a:xfrm flipV="1">
            <a:off x="7542891" y="2961165"/>
            <a:ext cx="675341" cy="579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6993055" y="4108648"/>
            <a:ext cx="549836" cy="376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542891" y="4108648"/>
            <a:ext cx="555816" cy="436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28118" y="4123765"/>
            <a:ext cx="508000" cy="328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8" idx="1"/>
          </p:cNvCxnSpPr>
          <p:nvPr/>
        </p:nvCxnSpPr>
        <p:spPr>
          <a:xfrm>
            <a:off x="7276849" y="4769137"/>
            <a:ext cx="538064" cy="59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</p:cNvCxnSpPr>
          <p:nvPr/>
        </p:nvCxnSpPr>
        <p:spPr>
          <a:xfrm>
            <a:off x="6993055" y="5052931"/>
            <a:ext cx="223533" cy="639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77" y="5668684"/>
            <a:ext cx="567588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7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69216</TotalTime>
  <Words>2083</Words>
  <Application>Microsoft Macintosh PowerPoint</Application>
  <PresentationFormat>On-screen Show (4:3)</PresentationFormat>
  <Paragraphs>377</Paragraphs>
  <Slides>48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Median</vt:lpstr>
      <vt:lpstr>Bitmap Image</vt:lpstr>
      <vt:lpstr>CSE390 Advanced Computer Networks</vt:lpstr>
      <vt:lpstr>What are (online) social networks? </vt:lpstr>
      <vt:lpstr>What are online social networks used for?</vt:lpstr>
      <vt:lpstr>Why are social networks interesting?</vt:lpstr>
      <vt:lpstr>Notable incidents …</vt:lpstr>
      <vt:lpstr>Not just a social phenomenon…</vt:lpstr>
      <vt:lpstr>Outline</vt:lpstr>
      <vt:lpstr>Required reading: Mislove et al. 2007 </vt:lpstr>
      <vt:lpstr>How to measure OSNs at scale?</vt:lpstr>
      <vt:lpstr>Challenges faced</vt:lpstr>
      <vt:lpstr>How fast could they crawl?</vt:lpstr>
      <vt:lpstr>Data collected</vt:lpstr>
      <vt:lpstr>How are links distributed</vt:lpstr>
      <vt:lpstr>What fraction of links are symmetric?</vt:lpstr>
      <vt:lpstr>Aside: User relationships on Twitter</vt:lpstr>
      <vt:lpstr>Aside: User relationships on Twitter</vt:lpstr>
      <vt:lpstr>Aside: User relationships on Twitter</vt:lpstr>
      <vt:lpstr>Aside: User relationships on Twitter</vt:lpstr>
      <vt:lpstr>Implications of high symmetry</vt:lpstr>
      <vt:lpstr>Complex network structure</vt:lpstr>
      <vt:lpstr>Does a core exist?</vt:lpstr>
      <vt:lpstr>How clustered is the fringe?</vt:lpstr>
      <vt:lpstr>Implications</vt:lpstr>
      <vt:lpstr>Outline</vt:lpstr>
      <vt:lpstr>Hot Today, Gone Tomorrow…</vt:lpstr>
      <vt:lpstr>Motivation</vt:lpstr>
      <vt:lpstr>This Study</vt:lpstr>
      <vt:lpstr>MySpace Features (I)</vt:lpstr>
      <vt:lpstr>MySpace Features (II)</vt:lpstr>
      <vt:lpstr>Measurement</vt:lpstr>
      <vt:lpstr>On the Population size of MySpace</vt:lpstr>
      <vt:lpstr>On User Arrival</vt:lpstr>
      <vt:lpstr>On User Arrival</vt:lpstr>
      <vt:lpstr>On MySpace’s Growth</vt:lpstr>
      <vt:lpstr>On User Departure</vt:lpstr>
      <vt:lpstr>MySpace Life Cycle (I)</vt:lpstr>
      <vt:lpstr>Outline</vt:lpstr>
      <vt:lpstr>Understanding Online Social Network Usage from a Network Perspective</vt:lpstr>
      <vt:lpstr>General Approach</vt:lpstr>
      <vt:lpstr>OSNs studied</vt:lpstr>
      <vt:lpstr>HTTP Traces</vt:lpstr>
      <vt:lpstr>Categories of pages</vt:lpstr>
      <vt:lpstr>Session Characteristics</vt:lpstr>
      <vt:lpstr>Action popularity</vt:lpstr>
      <vt:lpstr>Feature sequences</vt:lpstr>
      <vt:lpstr>OSNs: Wrap up </vt:lpstr>
      <vt:lpstr>End</vt:lpstr>
      <vt:lpstr>BitTorrent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933</cp:revision>
  <cp:lastPrinted>2012-08-22T04:00:45Z</cp:lastPrinted>
  <dcterms:created xsi:type="dcterms:W3CDTF">2012-01-03T02:22:46Z</dcterms:created>
  <dcterms:modified xsi:type="dcterms:W3CDTF">2014-10-22T13:54:04Z</dcterms:modified>
</cp:coreProperties>
</file>