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388" r:id="rId2"/>
    <p:sldId id="406" r:id="rId3"/>
    <p:sldId id="409" r:id="rId4"/>
    <p:sldId id="533" r:id="rId5"/>
    <p:sldId id="534" r:id="rId6"/>
    <p:sldId id="536" r:id="rId7"/>
    <p:sldId id="535" r:id="rId8"/>
    <p:sldId id="537" r:id="rId9"/>
    <p:sldId id="538" r:id="rId10"/>
    <p:sldId id="539" r:id="rId11"/>
    <p:sldId id="540" r:id="rId12"/>
    <p:sldId id="542" r:id="rId13"/>
    <p:sldId id="541" r:id="rId14"/>
    <p:sldId id="411" r:id="rId15"/>
    <p:sldId id="412" r:id="rId16"/>
    <p:sldId id="413" r:id="rId17"/>
    <p:sldId id="415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37" r:id="rId31"/>
    <p:sldId id="543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06"/>
            <p14:sldId id="409"/>
            <p14:sldId id="533"/>
            <p14:sldId id="534"/>
            <p14:sldId id="536"/>
            <p14:sldId id="535"/>
            <p14:sldId id="537"/>
            <p14:sldId id="538"/>
            <p14:sldId id="539"/>
            <p14:sldId id="540"/>
            <p14:sldId id="542"/>
            <p14:sldId id="541"/>
            <p14:sldId id="411"/>
            <p14:sldId id="412"/>
            <p14:sldId id="413"/>
            <p14:sldId id="415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37"/>
            <p14:sldId id="5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544" y="-7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05858" y="-725715"/>
            <a:ext cx="6495145" cy="8273144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9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-2" y="0"/>
            <a:ext cx="25400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44462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CSE390 Advanced Computer Networks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859488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23: Mobile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(Can you ping me now?)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on slides by D. </a:t>
            </a:r>
            <a:r>
              <a:rPr lang="en-US" dirty="0" err="1" smtClean="0"/>
              <a:t>Choffnes</a:t>
            </a:r>
            <a:r>
              <a:rPr lang="en-US" dirty="0" smtClean="0"/>
              <a:t>. Revised by P. Gill </a:t>
            </a:r>
            <a:r>
              <a:rPr lang="en-US" dirty="0" smtClean="0"/>
              <a:t>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Frequency Division Multiple Access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6571" y="3644900"/>
            <a:ext cx="8635999" cy="28082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宋体" charset="0"/>
              </a:rPr>
              <a:t>Each mobile is assigned a separate frequency channel for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a call</a:t>
            </a:r>
            <a:endParaRPr lang="en-US" altLang="zh-CN" sz="2400" dirty="0">
              <a:latin typeface="Calibri" charset="0"/>
              <a:ea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宋体" charset="0"/>
              </a:rPr>
              <a:t>G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uard </a:t>
            </a:r>
            <a:r>
              <a:rPr lang="en-US" altLang="zh-CN" sz="2400" dirty="0">
                <a:latin typeface="Calibri" charset="0"/>
                <a:ea typeface="宋体" charset="0"/>
              </a:rPr>
              <a:t>band is required to prevent adjacent channel interference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宋体" charset="0"/>
              </a:rPr>
              <a:t>Usually,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one </a:t>
            </a:r>
            <a:r>
              <a:rPr lang="en-US" altLang="zh-CN" sz="2400" dirty="0">
                <a:latin typeface="Calibri" charset="0"/>
                <a:ea typeface="宋体" charset="0"/>
              </a:rPr>
              <a:t>downlink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band </a:t>
            </a:r>
            <a:r>
              <a:rPr lang="en-US" altLang="zh-CN" sz="2400" dirty="0">
                <a:latin typeface="Calibri" charset="0"/>
                <a:ea typeface="宋体" charset="0"/>
              </a:rPr>
              <a:t>and one uplink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band</a:t>
            </a:r>
            <a:endParaRPr lang="en-US" altLang="zh-CN" sz="2400" dirty="0">
              <a:latin typeface="Calibri" charset="0"/>
              <a:ea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宋体" charset="0"/>
              </a:rPr>
              <a:t>Different cellular network protocols use different frequencies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>
                <a:latin typeface="Calibri" charset="0"/>
                <a:ea typeface="宋体" charset="0"/>
              </a:rPr>
              <a:t>Frequency is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precious </a:t>
            </a:r>
            <a:r>
              <a:rPr lang="en-US" altLang="zh-CN" sz="2400" dirty="0">
                <a:latin typeface="Calibri" charset="0"/>
                <a:ea typeface="宋体" charset="0"/>
              </a:rPr>
              <a:t>and </a:t>
            </a:r>
            <a:r>
              <a:rPr lang="en-US" altLang="zh-CN" sz="2400" dirty="0" smtClean="0">
                <a:latin typeface="Calibri" charset="0"/>
                <a:ea typeface="宋体" charset="0"/>
              </a:rPr>
              <a:t>scare – we are </a:t>
            </a:r>
            <a:r>
              <a:rPr lang="en-US" altLang="zh-CN" sz="2400" dirty="0">
                <a:latin typeface="Calibri" charset="0"/>
                <a:ea typeface="宋体" charset="0"/>
              </a:rPr>
              <a:t>running out of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  <a:ea typeface="宋体" charset="0"/>
              </a:rPr>
              <a:t>Cognitive radio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2293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95738" y="30686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frequency</a:t>
            </a:r>
            <a:endParaRPr lang="zh-CN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Time Division Multiple Access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97425"/>
            <a:ext cx="8229600" cy="1871663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altLang="zh-CN" dirty="0" smtClean="0">
                <a:cs typeface="+mn-cs"/>
              </a:rPr>
              <a:t>Time is divided into slots and only one mobile terminal transmits during each slot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Like during the lecture, only one can talk, but others may take the floor in turn</a:t>
            </a:r>
          </a:p>
          <a:p>
            <a:pPr>
              <a:defRPr/>
            </a:pPr>
            <a:r>
              <a:rPr lang="en-US" altLang="zh-CN" dirty="0" smtClean="0">
                <a:cs typeface="+mn-cs"/>
              </a:rPr>
              <a:t>Each user is given a specific slot. No competition in cellular network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Unlike Carrier Sensing Multiple Access (CSMA) in </a:t>
            </a:r>
            <a:r>
              <a:rPr lang="en-US" altLang="zh-CN" dirty="0" err="1" smtClean="0">
                <a:cs typeface="+mn-cs"/>
              </a:rPr>
              <a:t>WiFi</a:t>
            </a:r>
            <a:endParaRPr lang="en-US" altLang="zh-CN" dirty="0" smtClean="0">
              <a:cs typeface="+mn-cs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35" y="1692800"/>
            <a:ext cx="5218793" cy="19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268538" y="3716338"/>
            <a:ext cx="439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dirty="0"/>
              <a:t>Guard time – signal transmitted by mobile terminals at different locations do no arrive at the base station at the same time</a:t>
            </a:r>
            <a:endParaRPr lang="zh-CN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Code Division Multiple Access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>
                <a:latin typeface="Calibri" charset="0"/>
                <a:ea typeface="宋体" charset="0"/>
              </a:rPr>
              <a:t>Use of orthogonal codes to separate different transmissions</a:t>
            </a:r>
          </a:p>
          <a:p>
            <a:pPr eaLnBrk="1" hangingPunct="1"/>
            <a:r>
              <a:rPr lang="en-US" altLang="zh-CN" sz="2400">
                <a:latin typeface="Calibri" charset="0"/>
                <a:ea typeface="宋体" charset="0"/>
              </a:rPr>
              <a:t>Each symbol of bit is transmitted as a larger number of bits using the user specific code – Spreading</a:t>
            </a:r>
          </a:p>
          <a:p>
            <a:pPr lvl="1" eaLnBrk="1" hangingPunct="1"/>
            <a:r>
              <a:rPr lang="en-US" altLang="zh-CN" sz="2000">
                <a:latin typeface="Calibri" charset="0"/>
                <a:ea typeface="宋体" charset="0"/>
              </a:rPr>
              <a:t>Bandwidth occupied by the signal is much larger than the information transmission rate</a:t>
            </a:r>
          </a:p>
          <a:p>
            <a:pPr lvl="1" eaLnBrk="1" hangingPunct="1"/>
            <a:r>
              <a:rPr lang="en-US" altLang="zh-CN" sz="2000">
                <a:latin typeface="Calibri" charset="0"/>
                <a:ea typeface="宋体" charset="0"/>
              </a:rPr>
              <a:t>But all users use the same frequency band together</a:t>
            </a:r>
            <a:endParaRPr lang="zh-CN" altLang="en-US" sz="2000">
              <a:latin typeface="Calibri" charset="0"/>
              <a:ea typeface="宋体" charset="0"/>
            </a:endParaRPr>
          </a:p>
        </p:txBody>
      </p:sp>
      <p:pic>
        <p:nvPicPr>
          <p:cNvPr id="12292" name="Picture 2" descr="http://upload.wikimedia.org/wikipedia/commons/thumb/7/7e/Generation_of_CDMA.svg/750px-Generation_of_CDM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46525"/>
            <a:ext cx="7143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7524750" y="4365625"/>
            <a:ext cx="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372225" y="4076700"/>
            <a:ext cx="259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Orthogonal among users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66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telling you this?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…and cell networks (pre-LTE) were not designed for IP</a:t>
            </a:r>
          </a:p>
          <a:p>
            <a:endParaRPr lang="en-US" dirty="0"/>
          </a:p>
          <a:p>
            <a:r>
              <a:rPr lang="en-US" dirty="0" smtClean="0"/>
              <a:t>Instead, optimized for</a:t>
            </a:r>
          </a:p>
          <a:p>
            <a:pPr lvl="1"/>
            <a:r>
              <a:rPr lang="en-US" dirty="0" smtClean="0"/>
              <a:t>Circuit-switched</a:t>
            </a:r>
          </a:p>
          <a:p>
            <a:pPr lvl="1"/>
            <a:r>
              <a:rPr lang="en-US" dirty="0" smtClean="0"/>
              <a:t>Low bitrate (calls/text)</a:t>
            </a:r>
          </a:p>
          <a:p>
            <a:pPr lvl="1"/>
            <a:r>
              <a:rPr lang="en-US" dirty="0" smtClean="0"/>
              <a:t>Charging customers, allowing connections from any cell provider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2428" y="2195286"/>
            <a:ext cx="7765143" cy="1179285"/>
            <a:chOff x="414979" y="3333623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7" y="3403925"/>
              <a:ext cx="8118848" cy="1300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The performance we get out of cell networks is intimately tied to network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63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networks are relatively simple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6608" r="16608"/>
          <a:stretch>
            <a:fillRect/>
          </a:stretch>
        </p:blipFill>
        <p:spPr/>
      </p:pic>
      <p:sp>
        <p:nvSpPr>
          <p:cNvPr id="8" name="Rounded Rectangular Callout 7"/>
          <p:cNvSpPr/>
          <p:nvPr/>
        </p:nvSpPr>
        <p:spPr>
          <a:xfrm>
            <a:off x="2775855" y="4517571"/>
            <a:ext cx="3556001" cy="1066220"/>
          </a:xfrm>
          <a:prstGeom prst="wedgeRoundRectCallout">
            <a:avLst>
              <a:gd name="adj1" fmla="val -45252"/>
              <a:gd name="adj2" fmla="val 80614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DSL Access Multiplexer: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Separates voice and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65715" y="4561113"/>
            <a:ext cx="5595256" cy="1066220"/>
          </a:xfrm>
          <a:prstGeom prst="wedgeRoundRectCallout">
            <a:avLst>
              <a:gd name="adj1" fmla="val -11854"/>
              <a:gd name="adj2" fmla="val 89122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Broadband Remote Access Server: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Bridge between layer 2 and 3, sits in core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5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“Simplified” view of 3G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431" t="18908" r="5721" b="4605"/>
          <a:stretch/>
        </p:blipFill>
        <p:spPr>
          <a:xfrm>
            <a:off x="558086" y="1705428"/>
            <a:ext cx="7606201" cy="4644572"/>
          </a:xfrm>
        </p:spPr>
      </p:pic>
      <p:sp>
        <p:nvSpPr>
          <p:cNvPr id="6" name="Rounded Rectangular Callout 5"/>
          <p:cNvSpPr/>
          <p:nvPr/>
        </p:nvSpPr>
        <p:spPr>
          <a:xfrm>
            <a:off x="725715" y="3283857"/>
            <a:ext cx="4408714" cy="1066220"/>
          </a:xfrm>
          <a:prstGeom prst="wedgeRoundRectCallout">
            <a:avLst>
              <a:gd name="adj1" fmla="val -35539"/>
              <a:gd name="adj2" fmla="val -104861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NodeB</a:t>
            </a:r>
            <a:r>
              <a:rPr lang="en-US" sz="2400" dirty="0" smtClean="0">
                <a:solidFill>
                  <a:schemeClr val="bg1"/>
                </a:solidFill>
              </a:rPr>
              <a:t> &amp; Base Station Controller: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Converts RF to wired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637970" y="3218543"/>
            <a:ext cx="3556001" cy="1066220"/>
          </a:xfrm>
          <a:prstGeom prst="wedgeRoundRectCallout">
            <a:avLst>
              <a:gd name="adj1" fmla="val -50354"/>
              <a:gd name="adj2" fmla="val -96353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Mobile switching center: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Analog to digital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24513" y="3298371"/>
            <a:ext cx="5119916" cy="1066220"/>
          </a:xfrm>
          <a:prstGeom prst="wedgeRoundRectCallout">
            <a:avLst>
              <a:gd name="adj1" fmla="val -50354"/>
              <a:gd name="adj2" fmla="val -96353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Serving GPRS Support Node: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Move IP packets to/from radio network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24084" y="3305628"/>
            <a:ext cx="5119916" cy="1066220"/>
          </a:xfrm>
          <a:prstGeom prst="wedgeRoundRectCallout">
            <a:avLst>
              <a:gd name="adj1" fmla="val -18462"/>
              <a:gd name="adj2" fmla="val -92950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Gateway GPRS Support Node: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Route to/from the </a:t>
            </a:r>
            <a:r>
              <a:rPr lang="en-US" sz="2400" dirty="0" err="1" smtClean="0">
                <a:solidFill>
                  <a:schemeClr val="bg1"/>
                </a:solidFill>
              </a:rPr>
              <a:t>Interet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660571" y="3429000"/>
            <a:ext cx="598715" cy="2612571"/>
          </a:xfrm>
          <a:prstGeom prst="rightBrac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54892" y="3910763"/>
            <a:ext cx="107439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2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switched </a:t>
            </a:r>
            <a:r>
              <a:rPr lang="en-US" dirty="0" err="1" smtClean="0"/>
              <a:t>vs</a:t>
            </a:r>
            <a:r>
              <a:rPr lang="en-US" dirty="0" smtClean="0"/>
              <a:t> circuit switched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8500" r="-8500" b="59204"/>
          <a:stretch/>
        </p:blipFill>
        <p:spPr>
          <a:xfrm>
            <a:off x="152400" y="1600200"/>
            <a:ext cx="8839200" cy="208280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3G and earlier maintains two data paths</a:t>
            </a:r>
          </a:p>
          <a:p>
            <a:pPr lvl="1"/>
            <a:r>
              <a:rPr lang="en-US" dirty="0" smtClean="0"/>
              <a:t>Circuit switched: Phone calls (8kbps) and SMS/MMS</a:t>
            </a:r>
          </a:p>
          <a:p>
            <a:pPr lvl="1"/>
            <a:r>
              <a:rPr lang="en-US" dirty="0" smtClean="0"/>
              <a:t>Packet switched: All IP data</a:t>
            </a:r>
          </a:p>
          <a:p>
            <a:endParaRPr lang="en-US" dirty="0" smtClean="0"/>
          </a:p>
        </p:txBody>
      </p:sp>
      <p:sp>
        <p:nvSpPr>
          <p:cNvPr id="11" name="Freeform 10"/>
          <p:cNvSpPr/>
          <p:nvPr/>
        </p:nvSpPr>
        <p:spPr>
          <a:xfrm>
            <a:off x="1288143" y="1995714"/>
            <a:ext cx="6295571" cy="1124857"/>
          </a:xfrm>
          <a:custGeom>
            <a:avLst/>
            <a:gdLst>
              <a:gd name="connsiteX0" fmla="*/ 0 w 6295571"/>
              <a:gd name="connsiteY0" fmla="*/ 997857 h 1124857"/>
              <a:gd name="connsiteX1" fmla="*/ 489857 w 6295571"/>
              <a:gd name="connsiteY1" fmla="*/ 1016000 h 1124857"/>
              <a:gd name="connsiteX2" fmla="*/ 743857 w 6295571"/>
              <a:gd name="connsiteY2" fmla="*/ 1070429 h 1124857"/>
              <a:gd name="connsiteX3" fmla="*/ 870857 w 6295571"/>
              <a:gd name="connsiteY3" fmla="*/ 1088572 h 1124857"/>
              <a:gd name="connsiteX4" fmla="*/ 1034143 w 6295571"/>
              <a:gd name="connsiteY4" fmla="*/ 1124857 h 1124857"/>
              <a:gd name="connsiteX5" fmla="*/ 1905000 w 6295571"/>
              <a:gd name="connsiteY5" fmla="*/ 1106715 h 1124857"/>
              <a:gd name="connsiteX6" fmla="*/ 2068286 w 6295571"/>
              <a:gd name="connsiteY6" fmla="*/ 1034143 h 1124857"/>
              <a:gd name="connsiteX7" fmla="*/ 2122714 w 6295571"/>
              <a:gd name="connsiteY7" fmla="*/ 1016000 h 1124857"/>
              <a:gd name="connsiteX8" fmla="*/ 2177143 w 6295571"/>
              <a:gd name="connsiteY8" fmla="*/ 979715 h 1124857"/>
              <a:gd name="connsiteX9" fmla="*/ 2231571 w 6295571"/>
              <a:gd name="connsiteY9" fmla="*/ 961572 h 1124857"/>
              <a:gd name="connsiteX10" fmla="*/ 2286000 w 6295571"/>
              <a:gd name="connsiteY10" fmla="*/ 925286 h 1124857"/>
              <a:gd name="connsiteX11" fmla="*/ 2358571 w 6295571"/>
              <a:gd name="connsiteY11" fmla="*/ 907143 h 1124857"/>
              <a:gd name="connsiteX12" fmla="*/ 2413000 w 6295571"/>
              <a:gd name="connsiteY12" fmla="*/ 889000 h 1124857"/>
              <a:gd name="connsiteX13" fmla="*/ 2540000 w 6295571"/>
              <a:gd name="connsiteY13" fmla="*/ 834572 h 1124857"/>
              <a:gd name="connsiteX14" fmla="*/ 2648857 w 6295571"/>
              <a:gd name="connsiteY14" fmla="*/ 743857 h 1124857"/>
              <a:gd name="connsiteX15" fmla="*/ 2757714 w 6295571"/>
              <a:gd name="connsiteY15" fmla="*/ 671286 h 1124857"/>
              <a:gd name="connsiteX16" fmla="*/ 2794000 w 6295571"/>
              <a:gd name="connsiteY16" fmla="*/ 616857 h 1124857"/>
              <a:gd name="connsiteX17" fmla="*/ 2848428 w 6295571"/>
              <a:gd name="connsiteY17" fmla="*/ 508000 h 1124857"/>
              <a:gd name="connsiteX18" fmla="*/ 2902857 w 6295571"/>
              <a:gd name="connsiteY18" fmla="*/ 471715 h 1124857"/>
              <a:gd name="connsiteX19" fmla="*/ 3011714 w 6295571"/>
              <a:gd name="connsiteY19" fmla="*/ 362857 h 1124857"/>
              <a:gd name="connsiteX20" fmla="*/ 3066143 w 6295571"/>
              <a:gd name="connsiteY20" fmla="*/ 308429 h 1124857"/>
              <a:gd name="connsiteX21" fmla="*/ 3102428 w 6295571"/>
              <a:gd name="connsiteY21" fmla="*/ 254000 h 1124857"/>
              <a:gd name="connsiteX22" fmla="*/ 3156857 w 6295571"/>
              <a:gd name="connsiteY22" fmla="*/ 235857 h 1124857"/>
              <a:gd name="connsiteX23" fmla="*/ 3211286 w 6295571"/>
              <a:gd name="connsiteY23" fmla="*/ 199572 h 1124857"/>
              <a:gd name="connsiteX24" fmla="*/ 3265714 w 6295571"/>
              <a:gd name="connsiteY24" fmla="*/ 181429 h 1124857"/>
              <a:gd name="connsiteX25" fmla="*/ 3320143 w 6295571"/>
              <a:gd name="connsiteY25" fmla="*/ 145143 h 1124857"/>
              <a:gd name="connsiteX26" fmla="*/ 3374571 w 6295571"/>
              <a:gd name="connsiteY26" fmla="*/ 127000 h 1124857"/>
              <a:gd name="connsiteX27" fmla="*/ 3429000 w 6295571"/>
              <a:gd name="connsiteY27" fmla="*/ 90715 h 1124857"/>
              <a:gd name="connsiteX28" fmla="*/ 3574143 w 6295571"/>
              <a:gd name="connsiteY28" fmla="*/ 72572 h 1124857"/>
              <a:gd name="connsiteX29" fmla="*/ 3918857 w 6295571"/>
              <a:gd name="connsiteY29" fmla="*/ 36286 h 1124857"/>
              <a:gd name="connsiteX30" fmla="*/ 4082143 w 6295571"/>
              <a:gd name="connsiteY30" fmla="*/ 0 h 1124857"/>
              <a:gd name="connsiteX31" fmla="*/ 4535714 w 6295571"/>
              <a:gd name="connsiteY31" fmla="*/ 18143 h 1124857"/>
              <a:gd name="connsiteX32" fmla="*/ 4626428 w 6295571"/>
              <a:gd name="connsiteY32" fmla="*/ 36286 h 1124857"/>
              <a:gd name="connsiteX33" fmla="*/ 4699000 w 6295571"/>
              <a:gd name="connsiteY33" fmla="*/ 54429 h 1124857"/>
              <a:gd name="connsiteX34" fmla="*/ 6150428 w 6295571"/>
              <a:gd name="connsiteY34" fmla="*/ 72572 h 1124857"/>
              <a:gd name="connsiteX35" fmla="*/ 6295571 w 6295571"/>
              <a:gd name="connsiteY35" fmla="*/ 127000 h 112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295571" h="1124857">
                <a:moveTo>
                  <a:pt x="0" y="997857"/>
                </a:moveTo>
                <a:cubicBezTo>
                  <a:pt x="163286" y="1003905"/>
                  <a:pt x="326759" y="1006115"/>
                  <a:pt x="489857" y="1016000"/>
                </a:cubicBezTo>
                <a:cubicBezTo>
                  <a:pt x="617861" y="1023758"/>
                  <a:pt x="603756" y="1050414"/>
                  <a:pt x="743857" y="1070429"/>
                </a:cubicBezTo>
                <a:cubicBezTo>
                  <a:pt x="786190" y="1076477"/>
                  <a:pt x="828676" y="1081542"/>
                  <a:pt x="870857" y="1088572"/>
                </a:cubicBezTo>
                <a:cubicBezTo>
                  <a:pt x="939947" y="1100087"/>
                  <a:pt x="968912" y="1108550"/>
                  <a:pt x="1034143" y="1124857"/>
                </a:cubicBezTo>
                <a:cubicBezTo>
                  <a:pt x="1324429" y="1118810"/>
                  <a:pt x="1615098" y="1122820"/>
                  <a:pt x="1905000" y="1106715"/>
                </a:cubicBezTo>
                <a:cubicBezTo>
                  <a:pt x="2010313" y="1100864"/>
                  <a:pt x="1995846" y="1070363"/>
                  <a:pt x="2068286" y="1034143"/>
                </a:cubicBezTo>
                <a:cubicBezTo>
                  <a:pt x="2085391" y="1025590"/>
                  <a:pt x="2105609" y="1024552"/>
                  <a:pt x="2122714" y="1016000"/>
                </a:cubicBezTo>
                <a:cubicBezTo>
                  <a:pt x="2142217" y="1006249"/>
                  <a:pt x="2157640" y="989466"/>
                  <a:pt x="2177143" y="979715"/>
                </a:cubicBezTo>
                <a:cubicBezTo>
                  <a:pt x="2194248" y="971163"/>
                  <a:pt x="2214466" y="970125"/>
                  <a:pt x="2231571" y="961572"/>
                </a:cubicBezTo>
                <a:cubicBezTo>
                  <a:pt x="2251074" y="951820"/>
                  <a:pt x="2265958" y="933876"/>
                  <a:pt x="2286000" y="925286"/>
                </a:cubicBezTo>
                <a:cubicBezTo>
                  <a:pt x="2308919" y="915464"/>
                  <a:pt x="2334596" y="913993"/>
                  <a:pt x="2358571" y="907143"/>
                </a:cubicBezTo>
                <a:cubicBezTo>
                  <a:pt x="2376960" y="901889"/>
                  <a:pt x="2395422" y="896533"/>
                  <a:pt x="2413000" y="889000"/>
                </a:cubicBezTo>
                <a:cubicBezTo>
                  <a:pt x="2569935" y="821743"/>
                  <a:pt x="2412354" y="877121"/>
                  <a:pt x="2540000" y="834572"/>
                </a:cubicBezTo>
                <a:cubicBezTo>
                  <a:pt x="2698993" y="675576"/>
                  <a:pt x="2497318" y="870138"/>
                  <a:pt x="2648857" y="743857"/>
                </a:cubicBezTo>
                <a:cubicBezTo>
                  <a:pt x="2739459" y="668356"/>
                  <a:pt x="2662063" y="703170"/>
                  <a:pt x="2757714" y="671286"/>
                </a:cubicBezTo>
                <a:cubicBezTo>
                  <a:pt x="2769809" y="653143"/>
                  <a:pt x="2784248" y="636360"/>
                  <a:pt x="2794000" y="616857"/>
                </a:cubicBezTo>
                <a:cubicBezTo>
                  <a:pt x="2823511" y="557836"/>
                  <a:pt x="2796436" y="559992"/>
                  <a:pt x="2848428" y="508000"/>
                </a:cubicBezTo>
                <a:cubicBezTo>
                  <a:pt x="2863846" y="492582"/>
                  <a:pt x="2886560" y="486201"/>
                  <a:pt x="2902857" y="471715"/>
                </a:cubicBezTo>
                <a:cubicBezTo>
                  <a:pt x="2941211" y="437623"/>
                  <a:pt x="2975428" y="399143"/>
                  <a:pt x="3011714" y="362857"/>
                </a:cubicBezTo>
                <a:cubicBezTo>
                  <a:pt x="3029857" y="344714"/>
                  <a:pt x="3051911" y="329778"/>
                  <a:pt x="3066143" y="308429"/>
                </a:cubicBezTo>
                <a:cubicBezTo>
                  <a:pt x="3078238" y="290286"/>
                  <a:pt x="3085401" y="267622"/>
                  <a:pt x="3102428" y="254000"/>
                </a:cubicBezTo>
                <a:cubicBezTo>
                  <a:pt x="3117362" y="242053"/>
                  <a:pt x="3139752" y="244410"/>
                  <a:pt x="3156857" y="235857"/>
                </a:cubicBezTo>
                <a:cubicBezTo>
                  <a:pt x="3176360" y="226106"/>
                  <a:pt x="3191783" y="209323"/>
                  <a:pt x="3211286" y="199572"/>
                </a:cubicBezTo>
                <a:cubicBezTo>
                  <a:pt x="3228391" y="191020"/>
                  <a:pt x="3248609" y="189982"/>
                  <a:pt x="3265714" y="181429"/>
                </a:cubicBezTo>
                <a:cubicBezTo>
                  <a:pt x="3285217" y="171677"/>
                  <a:pt x="3300640" y="154895"/>
                  <a:pt x="3320143" y="145143"/>
                </a:cubicBezTo>
                <a:cubicBezTo>
                  <a:pt x="3337248" y="136590"/>
                  <a:pt x="3357466" y="135552"/>
                  <a:pt x="3374571" y="127000"/>
                </a:cubicBezTo>
                <a:cubicBezTo>
                  <a:pt x="3394074" y="117249"/>
                  <a:pt x="3407963" y="96452"/>
                  <a:pt x="3429000" y="90715"/>
                </a:cubicBezTo>
                <a:cubicBezTo>
                  <a:pt x="3476040" y="77886"/>
                  <a:pt x="3525627" y="77424"/>
                  <a:pt x="3574143" y="72572"/>
                </a:cubicBezTo>
                <a:cubicBezTo>
                  <a:pt x="3845858" y="45400"/>
                  <a:pt x="3713080" y="67944"/>
                  <a:pt x="3918857" y="36286"/>
                </a:cubicBezTo>
                <a:cubicBezTo>
                  <a:pt x="4037455" y="18040"/>
                  <a:pt x="3997559" y="28195"/>
                  <a:pt x="4082143" y="0"/>
                </a:cubicBezTo>
                <a:cubicBezTo>
                  <a:pt x="4233333" y="6048"/>
                  <a:pt x="4384738" y="8078"/>
                  <a:pt x="4535714" y="18143"/>
                </a:cubicBezTo>
                <a:cubicBezTo>
                  <a:pt x="4566483" y="20194"/>
                  <a:pt x="4596325" y="29597"/>
                  <a:pt x="4626428" y="36286"/>
                </a:cubicBezTo>
                <a:cubicBezTo>
                  <a:pt x="4650769" y="41695"/>
                  <a:pt x="4674072" y="53835"/>
                  <a:pt x="4699000" y="54429"/>
                </a:cubicBezTo>
                <a:cubicBezTo>
                  <a:pt x="5182710" y="65946"/>
                  <a:pt x="5666619" y="66524"/>
                  <a:pt x="6150428" y="72572"/>
                </a:cubicBezTo>
                <a:cubicBezTo>
                  <a:pt x="6276158" y="93527"/>
                  <a:pt x="6233274" y="64703"/>
                  <a:pt x="6295571" y="127000"/>
                </a:cubicBezTo>
              </a:path>
            </a:pathLst>
          </a:custGeom>
          <a:ln w="76200" cmpd="sng">
            <a:solidFill>
              <a:srgbClr val="DA1F28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88143" y="2861834"/>
            <a:ext cx="5352143" cy="442543"/>
          </a:xfrm>
          <a:custGeom>
            <a:avLst/>
            <a:gdLst>
              <a:gd name="connsiteX0" fmla="*/ 0 w 5352143"/>
              <a:gd name="connsiteY0" fmla="*/ 276880 h 442543"/>
              <a:gd name="connsiteX1" fmla="*/ 671286 w 5352143"/>
              <a:gd name="connsiteY1" fmla="*/ 295023 h 442543"/>
              <a:gd name="connsiteX2" fmla="*/ 743857 w 5352143"/>
              <a:gd name="connsiteY2" fmla="*/ 313166 h 442543"/>
              <a:gd name="connsiteX3" fmla="*/ 870857 w 5352143"/>
              <a:gd name="connsiteY3" fmla="*/ 331309 h 442543"/>
              <a:gd name="connsiteX4" fmla="*/ 1614714 w 5352143"/>
              <a:gd name="connsiteY4" fmla="*/ 295023 h 442543"/>
              <a:gd name="connsiteX5" fmla="*/ 1705428 w 5352143"/>
              <a:gd name="connsiteY5" fmla="*/ 276880 h 442543"/>
              <a:gd name="connsiteX6" fmla="*/ 1814286 w 5352143"/>
              <a:gd name="connsiteY6" fmla="*/ 258737 h 442543"/>
              <a:gd name="connsiteX7" fmla="*/ 1868714 w 5352143"/>
              <a:gd name="connsiteY7" fmla="*/ 240595 h 442543"/>
              <a:gd name="connsiteX8" fmla="*/ 2140857 w 5352143"/>
              <a:gd name="connsiteY8" fmla="*/ 222452 h 442543"/>
              <a:gd name="connsiteX9" fmla="*/ 2467428 w 5352143"/>
              <a:gd name="connsiteY9" fmla="*/ 168023 h 442543"/>
              <a:gd name="connsiteX10" fmla="*/ 2612571 w 5352143"/>
              <a:gd name="connsiteY10" fmla="*/ 131737 h 442543"/>
              <a:gd name="connsiteX11" fmla="*/ 2667000 w 5352143"/>
              <a:gd name="connsiteY11" fmla="*/ 77309 h 442543"/>
              <a:gd name="connsiteX12" fmla="*/ 2884714 w 5352143"/>
              <a:gd name="connsiteY12" fmla="*/ 41023 h 442543"/>
              <a:gd name="connsiteX13" fmla="*/ 2939143 w 5352143"/>
              <a:gd name="connsiteY13" fmla="*/ 4737 h 442543"/>
              <a:gd name="connsiteX14" fmla="*/ 3175000 w 5352143"/>
              <a:gd name="connsiteY14" fmla="*/ 59166 h 442543"/>
              <a:gd name="connsiteX15" fmla="*/ 3229428 w 5352143"/>
              <a:gd name="connsiteY15" fmla="*/ 168023 h 442543"/>
              <a:gd name="connsiteX16" fmla="*/ 3283857 w 5352143"/>
              <a:gd name="connsiteY16" fmla="*/ 186166 h 442543"/>
              <a:gd name="connsiteX17" fmla="*/ 3320143 w 5352143"/>
              <a:gd name="connsiteY17" fmla="*/ 240595 h 442543"/>
              <a:gd name="connsiteX18" fmla="*/ 3429000 w 5352143"/>
              <a:gd name="connsiteY18" fmla="*/ 276880 h 442543"/>
              <a:gd name="connsiteX19" fmla="*/ 3556000 w 5352143"/>
              <a:gd name="connsiteY19" fmla="*/ 331309 h 442543"/>
              <a:gd name="connsiteX20" fmla="*/ 3828143 w 5352143"/>
              <a:gd name="connsiteY20" fmla="*/ 385737 h 442543"/>
              <a:gd name="connsiteX21" fmla="*/ 4807857 w 5352143"/>
              <a:gd name="connsiteY21" fmla="*/ 403880 h 442543"/>
              <a:gd name="connsiteX22" fmla="*/ 4916714 w 5352143"/>
              <a:gd name="connsiteY22" fmla="*/ 367595 h 442543"/>
              <a:gd name="connsiteX23" fmla="*/ 4971143 w 5352143"/>
              <a:gd name="connsiteY23" fmla="*/ 349452 h 442543"/>
              <a:gd name="connsiteX24" fmla="*/ 5043714 w 5352143"/>
              <a:gd name="connsiteY24" fmla="*/ 331309 h 442543"/>
              <a:gd name="connsiteX25" fmla="*/ 5098143 w 5352143"/>
              <a:gd name="connsiteY25" fmla="*/ 313166 h 442543"/>
              <a:gd name="connsiteX26" fmla="*/ 5243286 w 5352143"/>
              <a:gd name="connsiteY26" fmla="*/ 276880 h 442543"/>
              <a:gd name="connsiteX27" fmla="*/ 5352143 w 5352143"/>
              <a:gd name="connsiteY27" fmla="*/ 258737 h 44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52143" h="442543">
                <a:moveTo>
                  <a:pt x="0" y="276880"/>
                </a:moveTo>
                <a:cubicBezTo>
                  <a:pt x="223762" y="282928"/>
                  <a:pt x="447708" y="284117"/>
                  <a:pt x="671286" y="295023"/>
                </a:cubicBezTo>
                <a:cubicBezTo>
                  <a:pt x="696191" y="296238"/>
                  <a:pt x="719324" y="308705"/>
                  <a:pt x="743857" y="313166"/>
                </a:cubicBezTo>
                <a:cubicBezTo>
                  <a:pt x="785930" y="320816"/>
                  <a:pt x="828524" y="325261"/>
                  <a:pt x="870857" y="331309"/>
                </a:cubicBezTo>
                <a:lnTo>
                  <a:pt x="1614714" y="295023"/>
                </a:lnTo>
                <a:cubicBezTo>
                  <a:pt x="1645444" y="292462"/>
                  <a:pt x="1675089" y="282396"/>
                  <a:pt x="1705428" y="276880"/>
                </a:cubicBezTo>
                <a:cubicBezTo>
                  <a:pt x="1741621" y="270299"/>
                  <a:pt x="1778375" y="266717"/>
                  <a:pt x="1814286" y="258737"/>
                </a:cubicBezTo>
                <a:cubicBezTo>
                  <a:pt x="1832955" y="254589"/>
                  <a:pt x="1849707" y="242707"/>
                  <a:pt x="1868714" y="240595"/>
                </a:cubicBezTo>
                <a:cubicBezTo>
                  <a:pt x="1959074" y="230555"/>
                  <a:pt x="2050283" y="230328"/>
                  <a:pt x="2140857" y="222452"/>
                </a:cubicBezTo>
                <a:cubicBezTo>
                  <a:pt x="2243475" y="213529"/>
                  <a:pt x="2369388" y="192533"/>
                  <a:pt x="2467428" y="168023"/>
                </a:cubicBezTo>
                <a:lnTo>
                  <a:pt x="2612571" y="131737"/>
                </a:lnTo>
                <a:cubicBezTo>
                  <a:pt x="2630714" y="113594"/>
                  <a:pt x="2644051" y="88783"/>
                  <a:pt x="2667000" y="77309"/>
                </a:cubicBezTo>
                <a:cubicBezTo>
                  <a:pt x="2688224" y="66697"/>
                  <a:pt x="2881703" y="41453"/>
                  <a:pt x="2884714" y="41023"/>
                </a:cubicBezTo>
                <a:cubicBezTo>
                  <a:pt x="2902857" y="28928"/>
                  <a:pt x="2917402" y="6409"/>
                  <a:pt x="2939143" y="4737"/>
                </a:cubicBezTo>
                <a:cubicBezTo>
                  <a:pt x="3093938" y="-7170"/>
                  <a:pt x="3087340" y="726"/>
                  <a:pt x="3175000" y="59166"/>
                </a:cubicBezTo>
                <a:cubicBezTo>
                  <a:pt x="3186951" y="95020"/>
                  <a:pt x="3197456" y="142445"/>
                  <a:pt x="3229428" y="168023"/>
                </a:cubicBezTo>
                <a:cubicBezTo>
                  <a:pt x="3244362" y="179970"/>
                  <a:pt x="3265714" y="180118"/>
                  <a:pt x="3283857" y="186166"/>
                </a:cubicBezTo>
                <a:cubicBezTo>
                  <a:pt x="3295952" y="204309"/>
                  <a:pt x="3301652" y="229038"/>
                  <a:pt x="3320143" y="240595"/>
                </a:cubicBezTo>
                <a:cubicBezTo>
                  <a:pt x="3352578" y="260867"/>
                  <a:pt x="3429000" y="276880"/>
                  <a:pt x="3429000" y="276880"/>
                </a:cubicBezTo>
                <a:cubicBezTo>
                  <a:pt x="3515352" y="334449"/>
                  <a:pt x="3449493" y="299357"/>
                  <a:pt x="3556000" y="331309"/>
                </a:cubicBezTo>
                <a:cubicBezTo>
                  <a:pt x="3745189" y="388066"/>
                  <a:pt x="3586211" y="358857"/>
                  <a:pt x="3828143" y="385737"/>
                </a:cubicBezTo>
                <a:cubicBezTo>
                  <a:pt x="4243234" y="489510"/>
                  <a:pt x="3923428" y="423107"/>
                  <a:pt x="4807857" y="403880"/>
                </a:cubicBezTo>
                <a:lnTo>
                  <a:pt x="4916714" y="367595"/>
                </a:lnTo>
                <a:cubicBezTo>
                  <a:pt x="4934857" y="361547"/>
                  <a:pt x="4952590" y="354090"/>
                  <a:pt x="4971143" y="349452"/>
                </a:cubicBezTo>
                <a:cubicBezTo>
                  <a:pt x="4995333" y="343404"/>
                  <a:pt x="5019739" y="338159"/>
                  <a:pt x="5043714" y="331309"/>
                </a:cubicBezTo>
                <a:cubicBezTo>
                  <a:pt x="5062103" y="326055"/>
                  <a:pt x="5079692" y="318198"/>
                  <a:pt x="5098143" y="313166"/>
                </a:cubicBezTo>
                <a:cubicBezTo>
                  <a:pt x="5146256" y="300044"/>
                  <a:pt x="5195975" y="292651"/>
                  <a:pt x="5243286" y="276880"/>
                </a:cubicBezTo>
                <a:cubicBezTo>
                  <a:pt x="5314926" y="253000"/>
                  <a:pt x="5278590" y="258737"/>
                  <a:pt x="5352143" y="258737"/>
                </a:cubicBezTo>
              </a:path>
            </a:pathLst>
          </a:custGeom>
          <a:ln w="7620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5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switched </a:t>
            </a:r>
            <a:r>
              <a:rPr lang="en-US" dirty="0" err="1" smtClean="0"/>
              <a:t>vs</a:t>
            </a:r>
            <a:r>
              <a:rPr lang="en-US" dirty="0" smtClean="0"/>
              <a:t> circuit switched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8500" t="41507" r="-8500"/>
          <a:stretch/>
        </p:blipFill>
        <p:spPr>
          <a:xfrm>
            <a:off x="152400" y="3719286"/>
            <a:ext cx="8839200" cy="2986314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LTE uses “all in one” approach</a:t>
            </a:r>
          </a:p>
          <a:p>
            <a:pPr lvl="1"/>
            <a:r>
              <a:rPr lang="en-US" dirty="0" smtClean="0"/>
              <a:t>Everything over IP, including voice</a:t>
            </a:r>
          </a:p>
          <a:p>
            <a:pPr lvl="1"/>
            <a:r>
              <a:rPr lang="en-US" dirty="0" smtClean="0"/>
              <a:t>S-GW (Serving Gateway) replaced SGSN, P-GW replaces GGSN</a:t>
            </a:r>
          </a:p>
        </p:txBody>
      </p:sp>
    </p:spTree>
    <p:extLst>
      <p:ext uri="{BB962C8B-B14F-4D97-AF65-F5344CB8AC3E}">
        <p14:creationId xmlns:p14="http://schemas.microsoft.com/office/powerpoint/2010/main" val="109169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compatibility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-8500" t="-70" r="-8500"/>
          <a:stretch/>
        </p:blipFill>
        <p:spPr>
          <a:xfrm>
            <a:off x="152400" y="1596571"/>
            <a:ext cx="8839200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Architecture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RNC/</a:t>
            </a:r>
            <a:r>
              <a:rPr lang="en-US" dirty="0" err="1" smtClean="0"/>
              <a:t>NodeB</a:t>
            </a:r>
            <a:r>
              <a:rPr lang="en-US" dirty="0" smtClean="0"/>
              <a:t>: 1000s</a:t>
            </a:r>
            <a:endParaRPr lang="en-US" dirty="0"/>
          </a:p>
          <a:p>
            <a:r>
              <a:rPr lang="en-US" dirty="0" smtClean="0"/>
              <a:t>SGSNs/S-GWs: 10s or 100s</a:t>
            </a:r>
            <a:endParaRPr lang="en-US" dirty="0"/>
          </a:p>
          <a:p>
            <a:r>
              <a:rPr lang="en-US" dirty="0" smtClean="0"/>
              <a:t>GGSN/P-GWs: &lt; 10</a:t>
            </a:r>
          </a:p>
          <a:p>
            <a:pPr lvl="1"/>
            <a:r>
              <a:rPr lang="en-US" dirty="0" smtClean="0"/>
              <a:t>Why is this a problem?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3773716"/>
            <a:ext cx="6092371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lecture covers cellular data technologies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does not cover: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8" y="2227943"/>
            <a:ext cx="2102757" cy="122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543" y="2215243"/>
            <a:ext cx="1571171" cy="1430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57" y="4833257"/>
            <a:ext cx="2256972" cy="1448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786" y="2195286"/>
            <a:ext cx="1587500" cy="181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857" y="4826001"/>
            <a:ext cx="2032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143" y="4878614"/>
            <a:ext cx="3265714" cy="15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few GGSNs for a large region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551" r="-8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7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Implication: Path Inflation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 inflation: Two nearby hosts are connected by a geographically circuitous IP path</a:t>
            </a:r>
          </a:p>
          <a:p>
            <a:pPr lvl="1"/>
            <a:r>
              <a:rPr lang="en-US" dirty="0" smtClean="0"/>
              <a:t>Can be caused by</a:t>
            </a:r>
          </a:p>
          <a:p>
            <a:pPr lvl="2"/>
            <a:r>
              <a:rPr lang="en-US" dirty="0" smtClean="0"/>
              <a:t>Carrier path</a:t>
            </a:r>
          </a:p>
          <a:p>
            <a:pPr lvl="2"/>
            <a:r>
              <a:rPr lang="en-US" dirty="0" err="1" smtClean="0"/>
              <a:t>Interdomain</a:t>
            </a:r>
            <a:r>
              <a:rPr lang="en-US" dirty="0" smtClean="0"/>
              <a:t> policy</a:t>
            </a:r>
          </a:p>
          <a:p>
            <a:pPr lvl="2"/>
            <a:r>
              <a:rPr lang="en-US" dirty="0" smtClean="0"/>
              <a:t>Lack of nearby peering points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2" y="4070128"/>
            <a:ext cx="7942943" cy="27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Inflation Example: Ingress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3132" b="-3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30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Inflation Example: Peering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3908" b="3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7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breakdown for AT&amp;T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7761" b="-27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272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Wireless/Radio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Conflicting goals</a:t>
            </a:r>
          </a:p>
          <a:p>
            <a:pPr lvl="1"/>
            <a:r>
              <a:rPr lang="en-US" dirty="0" smtClean="0"/>
              <a:t>IP application assume “always on” connectivity</a:t>
            </a:r>
          </a:p>
          <a:p>
            <a:pPr lvl="1"/>
            <a:r>
              <a:rPr lang="en-US" dirty="0" smtClean="0"/>
              <a:t>Radio consumes large amounts of power</a:t>
            </a:r>
          </a:p>
          <a:p>
            <a:pPr lvl="1"/>
            <a:r>
              <a:rPr lang="en-US" dirty="0" smtClean="0"/>
              <a:t>How to balance the two?</a:t>
            </a:r>
          </a:p>
          <a:p>
            <a:pPr lvl="1"/>
            <a:endParaRPr lang="en-US" dirty="0"/>
          </a:p>
          <a:p>
            <a:r>
              <a:rPr lang="en-US" dirty="0" smtClean="0"/>
              <a:t>Compromise in UMTS networks: 3 power states</a:t>
            </a:r>
          </a:p>
          <a:p>
            <a:pPr lvl="1"/>
            <a:r>
              <a:rPr lang="en-US" dirty="0" smtClean="0"/>
              <a:t>Idle: No data channel, only paging, almost no power</a:t>
            </a:r>
          </a:p>
          <a:p>
            <a:pPr lvl="1"/>
            <a:r>
              <a:rPr lang="en-US" dirty="0" smtClean="0"/>
              <a:t>FACH: Shared, low-speed channel, low power</a:t>
            </a:r>
          </a:p>
          <a:p>
            <a:pPr lvl="1"/>
            <a:r>
              <a:rPr lang="en-US" dirty="0" smtClean="0"/>
              <a:t>DCH: Dedicated channel, high speed, high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this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 promotions have promotion delay</a:t>
            </a:r>
          </a:p>
          <a:p>
            <a:r>
              <a:rPr lang="en-US" dirty="0" smtClean="0"/>
              <a:t>State demotions incur tail times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56000" y="3138714"/>
            <a:ext cx="1197429" cy="10522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8142" y="3428998"/>
            <a:ext cx="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DCH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105400" y="5159828"/>
            <a:ext cx="1197429" cy="10522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04970" y="5450112"/>
            <a:ext cx="92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FACH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846944" y="5130800"/>
            <a:ext cx="1197429" cy="10522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0942" y="5439227"/>
            <a:ext cx="80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IDLE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9" idx="0"/>
            <a:endCxn id="5" idx="3"/>
          </p:cNvCxnSpPr>
          <p:nvPr/>
        </p:nvCxnSpPr>
        <p:spPr>
          <a:xfrm flipV="1">
            <a:off x="2445659" y="4036896"/>
            <a:ext cx="1285700" cy="109390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59000" y="3846286"/>
            <a:ext cx="117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Send/</a:t>
            </a:r>
            <a:r>
              <a:rPr lang="en-US" dirty="0" err="1" smtClean="0"/>
              <a:t>Recv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any data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0"/>
            <a:endCxn id="5" idx="5"/>
          </p:cNvCxnSpPr>
          <p:nvPr/>
        </p:nvCxnSpPr>
        <p:spPr>
          <a:xfrm flipH="1" flipV="1">
            <a:off x="4578070" y="4036896"/>
            <a:ext cx="1126045" cy="112293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3114" y="4470400"/>
            <a:ext cx="101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 &gt; </a:t>
            </a:r>
            <a:br>
              <a:rPr lang="en-US" dirty="0" smtClean="0"/>
            </a:br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7" idx="2"/>
            <a:endCxn id="9" idx="6"/>
          </p:cNvCxnSpPr>
          <p:nvPr/>
        </p:nvCxnSpPr>
        <p:spPr>
          <a:xfrm flipH="1" flipV="1">
            <a:off x="3044373" y="5656943"/>
            <a:ext cx="2061027" cy="2902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79371" y="5729514"/>
            <a:ext cx="131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 for 12 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53429" y="3900714"/>
            <a:ext cx="1270000" cy="12700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46486" y="4140199"/>
            <a:ext cx="118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 for 5 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225143" y="2739572"/>
            <a:ext cx="2576286" cy="1016000"/>
            <a:chOff x="414979" y="3333623"/>
            <a:chExt cx="8263530" cy="1523216"/>
          </a:xfrm>
        </p:grpSpPr>
        <p:sp>
          <p:nvSpPr>
            <p:cNvPr id="31" name="Rectangle 3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14377" y="3403925"/>
              <a:ext cx="8118848" cy="1300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800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mW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High Bandwidth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67714" y="5613399"/>
            <a:ext cx="2576286" cy="1016000"/>
            <a:chOff x="414979" y="3333623"/>
            <a:chExt cx="8263530" cy="1523216"/>
          </a:xfrm>
        </p:grpSpPr>
        <p:sp>
          <p:nvSpPr>
            <p:cNvPr id="34" name="Rectangle 33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514377" y="3403925"/>
              <a:ext cx="8118848" cy="1300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460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mW</a:t>
              </a:r>
              <a:endParaRPr lang="en-US" sz="3200" dirty="0" smtClean="0">
                <a:solidFill>
                  <a:schemeClr val="bg1"/>
                </a:solidFill>
              </a:endParaRP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Low Bandwidth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5842000"/>
            <a:ext cx="1959429" cy="1016000"/>
            <a:chOff x="414979" y="3333623"/>
            <a:chExt cx="8263530" cy="1523216"/>
          </a:xfrm>
        </p:grpSpPr>
        <p:sp>
          <p:nvSpPr>
            <p:cNvPr id="37" name="Rectangle 3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14377" y="3403925"/>
              <a:ext cx="8118848" cy="1300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No Power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No BW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26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Delays add up…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Delay to send a packet</a:t>
            </a:r>
          </a:p>
          <a:p>
            <a:r>
              <a:rPr lang="en-US" dirty="0" smtClean="0"/>
              <a:t>Delay to save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9" y="2718331"/>
            <a:ext cx="6403596" cy="39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to inefficiency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Inefficient radio utilization (34% power/channel)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728686"/>
            <a:ext cx="90805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Key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charset="0"/>
                <a:ea typeface="宋体" charset="0"/>
              </a:rPr>
              <a:t>Uses </a:t>
            </a:r>
            <a:r>
              <a:rPr lang="en-US" altLang="zh-CN" dirty="0">
                <a:latin typeface="Calibri" charset="0"/>
                <a:ea typeface="宋体" charset="0"/>
              </a:rPr>
              <a:t>Multi-input Multi-</a:t>
            </a:r>
            <a:r>
              <a:rPr lang="en-US" altLang="zh-CN" dirty="0" smtClean="0">
                <a:latin typeface="Calibri" charset="0"/>
                <a:ea typeface="宋体" charset="0"/>
              </a:rPr>
              <a:t>output (</a:t>
            </a:r>
            <a:r>
              <a:rPr lang="en-US" altLang="zh-CN" dirty="0">
                <a:latin typeface="Calibri" charset="0"/>
                <a:ea typeface="宋体" charset="0"/>
              </a:rPr>
              <a:t>MIMO) for enhanced throughput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Reduced power consumption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Calibri" charset="0"/>
                <a:ea typeface="宋体" charset="0"/>
              </a:rPr>
              <a:t>Higher RF power amplifier efficiency (less battery power used by handsets</a:t>
            </a:r>
            <a:r>
              <a:rPr lang="en-US" altLang="zh-CN" dirty="0" smtClean="0">
                <a:latin typeface="Calibri" charset="0"/>
                <a:ea typeface="宋体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charset="0"/>
                <a:ea typeface="宋体" charset="0"/>
              </a:rPr>
              <a:t>Lower latency to get access to the medium</a:t>
            </a:r>
          </a:p>
          <a:p>
            <a:pPr>
              <a:lnSpc>
                <a:spcPct val="90000"/>
              </a:lnSpc>
            </a:pPr>
            <a:endParaRPr lang="en-US" altLang="zh-CN" dirty="0">
              <a:latin typeface="Calibri" charset="0"/>
              <a:ea typeface="宋体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Calibri" charset="0"/>
                <a:ea typeface="宋体" charset="0"/>
              </a:rPr>
              <a:t>Performance sometimes better than </a:t>
            </a:r>
            <a:r>
              <a:rPr lang="en-US" altLang="zh-CN" dirty="0" err="1" smtClean="0">
                <a:latin typeface="Calibri" charset="0"/>
                <a:ea typeface="宋体" charset="0"/>
              </a:rPr>
              <a:t>WiFi</a:t>
            </a:r>
            <a:r>
              <a:rPr lang="en-US" altLang="zh-CN" dirty="0" smtClean="0">
                <a:latin typeface="Calibri" charset="0"/>
                <a:ea typeface="宋体" charset="0"/>
              </a:rPr>
              <a:t>!</a:t>
            </a:r>
            <a:endParaRPr lang="zh-CN" altLang="en-US" dirty="0">
              <a:latin typeface="Calibri" charset="0"/>
              <a:ea typeface="宋体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0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Mobile Data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that phones were originally designed for calls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3046185"/>
            <a:ext cx="346710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29" y="3020786"/>
            <a:ext cx="3797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Middleboxes</a:t>
            </a:r>
            <a:r>
              <a:rPr lang="en-US" dirty="0" smtClean="0"/>
              <a:t> in Mobile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Carrier-grade NAT</a:t>
            </a:r>
          </a:p>
          <a:p>
            <a:pPr lvl="1"/>
            <a:r>
              <a:rPr lang="en-US" dirty="0" smtClean="0"/>
              <a:t>Devices often assigned private IPs</a:t>
            </a:r>
          </a:p>
          <a:p>
            <a:pPr lvl="1"/>
            <a:r>
              <a:rPr lang="en-US" dirty="0" smtClean="0"/>
              <a:t>Firewalled connections</a:t>
            </a:r>
          </a:p>
          <a:p>
            <a:r>
              <a:rPr lang="en-US" dirty="0" smtClean="0"/>
              <a:t>Content optimizers</a:t>
            </a:r>
          </a:p>
          <a:p>
            <a:pPr lvl="1"/>
            <a:r>
              <a:rPr lang="en-US" dirty="0" smtClean="0"/>
              <a:t>Split TCP connections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Compression and caching</a:t>
            </a:r>
          </a:p>
          <a:p>
            <a:pPr lvl="1"/>
            <a:r>
              <a:rPr lang="en-US" dirty="0" smtClean="0"/>
              <a:t>Other strange behavior</a:t>
            </a:r>
          </a:p>
          <a:p>
            <a:r>
              <a:rPr lang="en-US" b="1" dirty="0" smtClean="0"/>
              <a:t>How might we measure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these?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13" y="3441699"/>
            <a:ext cx="4514035" cy="2944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86" y="4283529"/>
            <a:ext cx="2463800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6037" y="3244334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b="1" dirty="0"/>
              <a:t>Mobile networks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6037" y="3244334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b="1" dirty="0"/>
              <a:t>Mobile networks</a:t>
            </a:r>
          </a:p>
        </p:txBody>
      </p:sp>
    </p:spTree>
    <p:extLst>
      <p:ext uri="{BB962C8B-B14F-4D97-AF65-F5344CB8AC3E}">
        <p14:creationId xmlns:p14="http://schemas.microsoft.com/office/powerpoint/2010/main" val="39456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all!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 exam: Tuesday December 16, 8am – 10:50am. </a:t>
            </a:r>
          </a:p>
          <a:p>
            <a:pPr lvl="1"/>
            <a:r>
              <a:rPr lang="en-US" dirty="0" smtClean="0"/>
              <a:t>Will post review materials to Piazza (similar to midterm).</a:t>
            </a:r>
          </a:p>
          <a:p>
            <a:r>
              <a:rPr lang="en-US" dirty="0" smtClean="0"/>
              <a:t>Assignment 4 due December 13</a:t>
            </a:r>
          </a:p>
          <a:p>
            <a:r>
              <a:rPr lang="en-US" dirty="0" smtClean="0"/>
              <a:t>Internet in the news due today! </a:t>
            </a:r>
          </a:p>
          <a:p>
            <a:r>
              <a:rPr lang="en-US" dirty="0" smtClean="0"/>
              <a:t>Piazza discussions/comments due by December 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5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宋体" charset="0"/>
              </a:rPr>
              <a:t>Cellular Network Basics 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22" b="-40022"/>
          <a:stretch>
            <a:fillRect/>
          </a:stretch>
        </p:blipFill>
        <p:spPr>
          <a:xfrm>
            <a:off x="1113965" y="2634342"/>
            <a:ext cx="6252030" cy="3611086"/>
          </a:xfrm>
        </p:spPr>
      </p:pic>
      <p:sp>
        <p:nvSpPr>
          <p:cNvPr id="4099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宋体" charset="0"/>
              </a:rPr>
              <a:t>There are many types of cellular services; before delving into details, focus on basics (helps navigate the “acronym soup”)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宋体" charset="0"/>
              </a:rPr>
              <a:t>Cellular  network/telephony is a </a:t>
            </a:r>
            <a:r>
              <a:rPr lang="en-US" sz="2200" i="1">
                <a:latin typeface="Calibri" charset="0"/>
                <a:ea typeface="宋体" charset="0"/>
              </a:rPr>
              <a:t>radio</a:t>
            </a:r>
            <a:r>
              <a:rPr lang="en-US" sz="2200">
                <a:latin typeface="Calibri" charset="0"/>
                <a:ea typeface="宋体" charset="0"/>
              </a:rPr>
              <a:t>-based technology; radio waves are electromagnetic waves that </a:t>
            </a:r>
            <a:r>
              <a:rPr lang="en-US" sz="2200" i="1">
                <a:latin typeface="Calibri" charset="0"/>
                <a:ea typeface="宋体" charset="0"/>
              </a:rPr>
              <a:t>antennas</a:t>
            </a:r>
            <a:r>
              <a:rPr lang="en-US" sz="2200">
                <a:latin typeface="Calibri" charset="0"/>
                <a:ea typeface="宋体" charset="0"/>
              </a:rPr>
              <a:t> propagate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宋体" charset="0"/>
              </a:rPr>
              <a:t>Most signals are in the 850 MHz, 900 MHz, 1800 MHz, and 1900 MHz frequency bands</a:t>
            </a:r>
          </a:p>
          <a:p>
            <a:pPr eaLnBrk="1" hangingPunct="1">
              <a:lnSpc>
                <a:spcPct val="80000"/>
              </a:lnSpc>
            </a:pPr>
            <a:endParaRPr lang="en-US" sz="2200">
              <a:latin typeface="Calibri" charset="0"/>
              <a:ea typeface="宋体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686300" y="5448300"/>
            <a:ext cx="762000" cy="762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971800" y="5867400"/>
            <a:ext cx="419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5F5F5F"/>
                </a:solidFill>
                <a:latin typeface="Georgia" charset="0"/>
              </a:rPr>
              <a:t>Cell phones operate in this frequency range (note the </a:t>
            </a:r>
            <a:r>
              <a:rPr lang="en-US" i="1">
                <a:solidFill>
                  <a:srgbClr val="5F5F5F"/>
                </a:solidFill>
                <a:latin typeface="Georgia" charset="0"/>
              </a:rPr>
              <a:t>logarithmic</a:t>
            </a:r>
            <a:r>
              <a:rPr lang="en-US">
                <a:solidFill>
                  <a:srgbClr val="5F5F5F"/>
                </a:solidFill>
                <a:latin typeface="Georgia" charset="0"/>
              </a:rPr>
              <a:t> scale)</a:t>
            </a:r>
          </a:p>
        </p:txBody>
      </p:sp>
    </p:spTree>
    <p:extLst>
      <p:ext uri="{BB962C8B-B14F-4D97-AF65-F5344CB8AC3E}">
        <p14:creationId xmlns:p14="http://schemas.microsoft.com/office/powerpoint/2010/main" val="350285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宋体" charset="0"/>
              </a:rPr>
              <a:t>Cellular Network Generations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宋体" charset="0"/>
              </a:rPr>
              <a:t>It is useful to think of cellular Network/telephony in terms of </a:t>
            </a:r>
            <a:r>
              <a:rPr lang="en-US" sz="2800" i="1" dirty="0">
                <a:latin typeface="Calibri" charset="0"/>
                <a:ea typeface="宋体" charset="0"/>
              </a:rPr>
              <a:t>generations</a:t>
            </a:r>
            <a:r>
              <a:rPr lang="en-US" sz="2800" dirty="0">
                <a:latin typeface="Calibri" charset="0"/>
                <a:ea typeface="宋体" charset="0"/>
              </a:rPr>
              <a:t>: 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0G:  Briefcase-size mobile radio telephones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1G:  </a:t>
            </a:r>
            <a:r>
              <a:rPr lang="en-US" sz="2400" i="1" dirty="0">
                <a:latin typeface="Calibri" charset="0"/>
                <a:ea typeface="宋体" charset="0"/>
              </a:rPr>
              <a:t>Analog</a:t>
            </a:r>
            <a:r>
              <a:rPr lang="en-US" sz="2400" dirty="0">
                <a:latin typeface="Calibri" charset="0"/>
                <a:ea typeface="宋体" charset="0"/>
              </a:rPr>
              <a:t> cellular telephony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2G:  </a:t>
            </a:r>
            <a:r>
              <a:rPr lang="en-US" sz="2400" i="1" dirty="0">
                <a:latin typeface="Calibri" charset="0"/>
                <a:ea typeface="宋体" charset="0"/>
              </a:rPr>
              <a:t>Digital</a:t>
            </a:r>
            <a:r>
              <a:rPr lang="en-US" sz="2400" dirty="0">
                <a:latin typeface="Calibri" charset="0"/>
                <a:ea typeface="宋体" charset="0"/>
              </a:rPr>
              <a:t> cellular telephony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宋体" charset="0"/>
              </a:rPr>
              <a:t>3G:  </a:t>
            </a:r>
            <a:r>
              <a:rPr lang="en-US" sz="2400" i="1" dirty="0">
                <a:latin typeface="Calibri" charset="0"/>
                <a:ea typeface="宋体" charset="0"/>
              </a:rPr>
              <a:t>High-speed</a:t>
            </a:r>
            <a:r>
              <a:rPr lang="en-US" sz="2400" dirty="0">
                <a:latin typeface="Calibri" charset="0"/>
                <a:ea typeface="宋体" charset="0"/>
              </a:rPr>
              <a:t> digital cellular telephony (including </a:t>
            </a:r>
            <a:r>
              <a:rPr lang="en-US" sz="2400" i="1" dirty="0">
                <a:latin typeface="Calibri" charset="0"/>
                <a:ea typeface="宋体" charset="0"/>
              </a:rPr>
              <a:t>video telephony</a:t>
            </a:r>
            <a:r>
              <a:rPr lang="en-US" sz="2400" dirty="0">
                <a:latin typeface="Calibri" charset="0"/>
                <a:ea typeface="宋体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latin typeface="Calibri" charset="0"/>
                <a:ea typeface="宋体" charset="0"/>
              </a:rPr>
              <a:t>LTE (4G):  </a:t>
            </a:r>
            <a:r>
              <a:rPr lang="en-US" sz="2400" dirty="0">
                <a:latin typeface="Calibri" charset="0"/>
                <a:ea typeface="宋体" charset="0"/>
              </a:rPr>
              <a:t>IP-based “anytime, anywhere” voice, data, and multimedia telephony at </a:t>
            </a:r>
            <a:r>
              <a:rPr lang="en-US" sz="2400" i="1" dirty="0">
                <a:latin typeface="Calibri" charset="0"/>
                <a:ea typeface="宋体" charset="0"/>
              </a:rPr>
              <a:t>faster</a:t>
            </a:r>
            <a:r>
              <a:rPr lang="en-US" sz="2400" dirty="0">
                <a:latin typeface="Calibri" charset="0"/>
                <a:ea typeface="宋体" charset="0"/>
              </a:rPr>
              <a:t> data rates than 3G </a:t>
            </a:r>
            <a:br>
              <a:rPr lang="en-US" sz="2400" dirty="0">
                <a:latin typeface="Calibri" charset="0"/>
                <a:ea typeface="宋体" charset="0"/>
              </a:rPr>
            </a:br>
            <a:endParaRPr lang="en-US" sz="2400" dirty="0">
              <a:latin typeface="Calibri" charset="0"/>
              <a:ea typeface="宋体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7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Evolution of Cellular Networks</a:t>
            </a:r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14538"/>
            <a:ext cx="6800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1692275" y="4508500"/>
            <a:ext cx="0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40335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1G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924300" y="4797425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370840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2G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443663" y="4797425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6156325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3G</a:t>
            </a:r>
            <a:endParaRPr lang="zh-CN" altLang="en-US"/>
          </a:p>
        </p:txBody>
      </p:sp>
      <p:sp>
        <p:nvSpPr>
          <p:cNvPr id="7178" name="TextBox 15"/>
          <p:cNvSpPr txBox="1">
            <a:spLocks noChangeArrowheads="1"/>
          </p:cNvSpPr>
          <p:nvPr/>
        </p:nvSpPr>
        <p:spPr bwMode="auto">
          <a:xfrm>
            <a:off x="7308850" y="5661025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4G</a:t>
            </a: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524750" y="3860800"/>
            <a:ext cx="0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292725" y="4797425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4932363" y="5661025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/>
              <a:t>2.5G</a:t>
            </a:r>
            <a:endParaRPr lang="zh-CN" alt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Cellular Network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68313" y="1596571"/>
            <a:ext cx="8229600" cy="4270829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Base stations transmit to and receive from mobiles at the assigned spectrum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Multiple base stations use the same spectrum (spectral reuse)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The service area of each base station is called a cell</a:t>
            </a:r>
          </a:p>
          <a:p>
            <a:pPr eaLnBrk="1" hangingPunct="1"/>
            <a:r>
              <a:rPr lang="en-US" altLang="zh-CN" sz="2400" dirty="0">
                <a:latin typeface="Calibri" charset="0"/>
                <a:ea typeface="宋体" charset="0"/>
              </a:rPr>
              <a:t>Each mobile terminal is typically served by the ‘closest’ base stations</a:t>
            </a:r>
          </a:p>
          <a:p>
            <a:pPr lvl="1" eaLnBrk="1" hangingPunct="1"/>
            <a:r>
              <a:rPr lang="en-US" altLang="zh-CN" sz="2000" dirty="0">
                <a:latin typeface="Calibri" charset="0"/>
                <a:ea typeface="宋体" charset="0"/>
              </a:rPr>
              <a:t>Handoff when terminals move</a:t>
            </a:r>
            <a:endParaRPr lang="zh-CN" altLang="en-US" sz="2000" dirty="0">
              <a:latin typeface="Calibri" charset="0"/>
              <a:ea typeface="宋体" charset="0"/>
            </a:endParaRPr>
          </a:p>
        </p:txBody>
      </p:sp>
      <p:pic>
        <p:nvPicPr>
          <p:cNvPr id="5124" name="Picture 2" descr="http://www.orms-today.org/orms-4-02/art/bourjolly_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52" y="4010025"/>
            <a:ext cx="44577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8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The Multiple Access Problem</a:t>
            </a: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The base stations need to serve many mobile terminals at the same time (both downlink and uplink)</a:t>
            </a:r>
          </a:p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All mobiles in the cell need to transmit to the base station</a:t>
            </a:r>
          </a:p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Interference among different senders and receivers</a:t>
            </a:r>
          </a:p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So we need multiple access scheme</a:t>
            </a:r>
            <a:endParaRPr lang="zh-CN" altLang="en-US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</a:rPr>
              <a:t>Multiple Access Schemes</a:t>
            </a:r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6864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971550" y="5084763"/>
            <a:ext cx="72723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 sz="2400"/>
              <a:t> Frequency Division Multiple Access (FDMA)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2400"/>
              <a:t> Time Division Multiple Access (TDMA)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2400"/>
              <a:t> Code Division Multiple Access (CDMA)</a:t>
            </a:r>
          </a:p>
          <a:p>
            <a:pPr eaLnBrk="1" hangingPunct="1"/>
            <a:endParaRPr lang="zh-CN" altLang="en-US" sz="2400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116013" y="4581525"/>
            <a:ext cx="626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2800"/>
              <a:t>3 orthogonal Schemes:</a:t>
            </a:r>
            <a:endParaRPr lang="zh-CN" altLang="en-US" sz="280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2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70949</TotalTime>
  <Words>1135</Words>
  <Application>Microsoft Macintosh PowerPoint</Application>
  <PresentationFormat>On-screen Show (4:3)</PresentationFormat>
  <Paragraphs>211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CSE390 Advanced Computer Networks</vt:lpstr>
      <vt:lpstr>Mobile networks</vt:lpstr>
      <vt:lpstr>History of Mobile Data Networks</vt:lpstr>
      <vt:lpstr>Cellular Network Basics </vt:lpstr>
      <vt:lpstr>Cellular Network Generations</vt:lpstr>
      <vt:lpstr>Evolution of Cellular Networks</vt:lpstr>
      <vt:lpstr>Cellular Network</vt:lpstr>
      <vt:lpstr>The Multiple Access Problem</vt:lpstr>
      <vt:lpstr>Multiple Access Schemes</vt:lpstr>
      <vt:lpstr>Frequency Division Multiple Access</vt:lpstr>
      <vt:lpstr>Time Division Multiple Access</vt:lpstr>
      <vt:lpstr>Code Division Multiple Access</vt:lpstr>
      <vt:lpstr>Why am I telling you this?</vt:lpstr>
      <vt:lpstr>Wired networks are relatively simple</vt:lpstr>
      <vt:lpstr>“Simplified” view of 3G</vt:lpstr>
      <vt:lpstr>Packet switched vs circuit switched</vt:lpstr>
      <vt:lpstr>Packet switched vs circuit switched</vt:lpstr>
      <vt:lpstr>Backward compatibility </vt:lpstr>
      <vt:lpstr>Mobile Architecture in practice</vt:lpstr>
      <vt:lpstr>Very few GGSNs for a large region</vt:lpstr>
      <vt:lpstr>Implication: Path Inflation</vt:lpstr>
      <vt:lpstr>Path Inflation Example: Ingress</vt:lpstr>
      <vt:lpstr>Path Inflation Example: Peering</vt:lpstr>
      <vt:lpstr>Inflation breakdown for AT&amp;T</vt:lpstr>
      <vt:lpstr>Wireless/Radio Issues</vt:lpstr>
      <vt:lpstr>Issues with this approach</vt:lpstr>
      <vt:lpstr>Delays add up…</vt:lpstr>
      <vt:lpstr>… to inefficiency</vt:lpstr>
      <vt:lpstr>LTE Key Features</vt:lpstr>
      <vt:lpstr>Middleboxes in Mobile Networks</vt:lpstr>
      <vt:lpstr>That’s all!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Phillipa Gill</cp:lastModifiedBy>
  <cp:revision>957</cp:revision>
  <cp:lastPrinted>2012-08-22T04:00:45Z</cp:lastPrinted>
  <dcterms:created xsi:type="dcterms:W3CDTF">2012-01-03T02:22:46Z</dcterms:created>
  <dcterms:modified xsi:type="dcterms:W3CDTF">2014-12-01T14:40:50Z</dcterms:modified>
</cp:coreProperties>
</file>