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6" r:id="rId3"/>
    <p:sldId id="401" r:id="rId4"/>
    <p:sldId id="409" r:id="rId5"/>
    <p:sldId id="408" r:id="rId6"/>
    <p:sldId id="402" r:id="rId7"/>
    <p:sldId id="388" r:id="rId8"/>
    <p:sldId id="400" r:id="rId9"/>
    <p:sldId id="392" r:id="rId10"/>
    <p:sldId id="390" r:id="rId11"/>
    <p:sldId id="397" r:id="rId12"/>
    <p:sldId id="406" r:id="rId13"/>
    <p:sldId id="391" r:id="rId14"/>
    <p:sldId id="389" r:id="rId15"/>
    <p:sldId id="410" r:id="rId16"/>
    <p:sldId id="412" r:id="rId17"/>
    <p:sldId id="411" r:id="rId18"/>
    <p:sldId id="395" r:id="rId19"/>
    <p:sldId id="394" r:id="rId20"/>
    <p:sldId id="404" r:id="rId21"/>
    <p:sldId id="407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386"/>
            <p14:sldId id="401"/>
            <p14:sldId id="409"/>
            <p14:sldId id="408"/>
            <p14:sldId id="402"/>
            <p14:sldId id="388"/>
            <p14:sldId id="400"/>
            <p14:sldId id="392"/>
            <p14:sldId id="390"/>
            <p14:sldId id="397"/>
            <p14:sldId id="406"/>
            <p14:sldId id="391"/>
            <p14:sldId id="389"/>
            <p14:sldId id="410"/>
            <p14:sldId id="412"/>
            <p14:sldId id="411"/>
            <p14:sldId id="395"/>
            <p14:sldId id="394"/>
            <p14:sldId id="404"/>
            <p14:sldId id="4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0232" autoAdjust="0"/>
  </p:normalViewPr>
  <p:slideViewPr>
    <p:cSldViewPr snapToGrid="0">
      <p:cViewPr>
        <p:scale>
          <a:sx n="100" d="100"/>
          <a:sy n="100" d="100"/>
        </p:scale>
        <p:origin x="2008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-ids.org" TargetMode="External"/><Relationship Id="rId3" Type="http://schemas.openxmlformats.org/officeDocument/2006/relationships/hyperlink" Target="http://all.cs.sunysb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w@ccs.neu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tonybrook.edu/~phillipa/index.php?p=cse390f1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</a:t>
            </a:r>
            <a:br>
              <a:rPr lang="en-US" sz="6000" cap="none" dirty="0" smtClean="0"/>
            </a:br>
            <a:r>
              <a:rPr lang="en-US" sz="4900" cap="none" dirty="0" smtClean="0"/>
              <a:t>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1: Logistics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(a.k.a., the most important thing that won’t be on any exam)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Based on slides from D. </a:t>
            </a:r>
            <a:r>
              <a:rPr lang="en-US" dirty="0" err="1"/>
              <a:t>Choffnes</a:t>
            </a:r>
            <a:r>
              <a:rPr lang="en-US" dirty="0"/>
              <a:t> Northeastern U. Revised Fall 2014 by P.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There are four assignments distributed throughout the term</a:t>
            </a:r>
          </a:p>
          <a:p>
            <a:pPr lvl="1"/>
            <a:r>
              <a:rPr lang="en-US" dirty="0" smtClean="0"/>
              <a:t>Designed to give you hands on experience and help drive home concepts</a:t>
            </a:r>
          </a:p>
          <a:p>
            <a:pPr lvl="1"/>
            <a:r>
              <a:rPr lang="en-US" dirty="0" smtClean="0"/>
              <a:t>Assignments may have associated readings to help you solve them</a:t>
            </a:r>
            <a:endParaRPr lang="en-US" dirty="0"/>
          </a:p>
          <a:p>
            <a:pPr lvl="1"/>
            <a:r>
              <a:rPr lang="en-US" dirty="0" smtClean="0"/>
              <a:t>Due at 11:59:59pm on specified date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Working code is paramount</a:t>
            </a:r>
          </a:p>
        </p:txBody>
      </p:sp>
    </p:spTree>
    <p:extLst>
      <p:ext uri="{BB962C8B-B14F-4D97-AF65-F5344CB8AC3E}">
        <p14:creationId xmlns:p14="http://schemas.microsoft.com/office/powerpoint/2010/main" val="416728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Logistics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Some assignments will require bro (</a:t>
            </a:r>
            <a:r>
              <a:rPr lang="en-US" dirty="0" smtClean="0">
                <a:hlinkClick r:id="rId2"/>
              </a:rPr>
              <a:t>www.bro-ids.org</a:t>
            </a:r>
            <a:r>
              <a:rPr lang="en-US" dirty="0" smtClean="0"/>
              <a:t>) an event driven language for parsing packet traces</a:t>
            </a:r>
          </a:p>
          <a:p>
            <a:pPr lvl="1"/>
            <a:r>
              <a:rPr lang="en-US" dirty="0" smtClean="0"/>
              <a:t>When language is not specified (e.g., bro, </a:t>
            </a:r>
            <a:r>
              <a:rPr lang="en-US" dirty="0" err="1" smtClean="0"/>
              <a:t>Graphviz</a:t>
            </a:r>
            <a:r>
              <a:rPr lang="en-US" dirty="0" smtClean="0"/>
              <a:t>) you are free to use the language of your choosing.</a:t>
            </a:r>
          </a:p>
          <a:p>
            <a:r>
              <a:rPr lang="en-US" dirty="0" smtClean="0"/>
              <a:t>Bro can be installed on Linux or Mac machines.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your convenience you can log into a VM with Bro already installed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SSH into: allv21</a:t>
            </a:r>
            <a:r>
              <a:rPr lang="en-US" dirty="0"/>
              <a:t>.</a:t>
            </a:r>
            <a:r>
              <a:rPr lang="en-US" dirty="0" smtClean="0">
                <a:hlinkClick r:id="rId3"/>
              </a:rPr>
              <a:t>all.cs.sunysb.edu</a:t>
            </a:r>
            <a:r>
              <a:rPr lang="en-US" dirty="0"/>
              <a:t> </a:t>
            </a:r>
            <a:r>
              <a:rPr lang="en-US" dirty="0" smtClean="0"/>
              <a:t>using your </a:t>
            </a:r>
            <a:r>
              <a:rPr lang="en-US" dirty="0"/>
              <a:t>U</a:t>
            </a:r>
            <a:r>
              <a:rPr lang="en-US" dirty="0" smtClean="0"/>
              <a:t>nix log in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Assignment questions?</a:t>
            </a:r>
          </a:p>
          <a:p>
            <a:pPr lvl="1"/>
            <a:r>
              <a:rPr lang="en-US" dirty="0" smtClean="0"/>
              <a:t>Post them on Piazza!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student is given 4 slip days that they can use at any time to extend a deadline</a:t>
            </a:r>
          </a:p>
          <a:p>
            <a:pPr lvl="1"/>
            <a:r>
              <a:rPr lang="en-US" dirty="0" smtClean="0"/>
              <a:t>You don’t need to ask me, just turn-in stuff late</a:t>
            </a:r>
          </a:p>
          <a:p>
            <a:endParaRPr lang="en-US" dirty="0" smtClean="0"/>
          </a:p>
          <a:p>
            <a:r>
              <a:rPr lang="en-US" dirty="0" smtClean="0"/>
              <a:t>Assignments are due at 11:59:59, </a:t>
            </a:r>
            <a:r>
              <a:rPr lang="en-US" b="1" dirty="0" smtClean="0">
                <a:solidFill>
                  <a:schemeClr val="accent1"/>
                </a:solidFill>
              </a:rPr>
              <a:t>no exceptions</a:t>
            </a:r>
          </a:p>
          <a:p>
            <a:pPr lvl="1"/>
            <a:r>
              <a:rPr lang="en-US" dirty="0" smtClean="0"/>
              <a:t>1 second late = 1 hour late = 1 day late</a:t>
            </a:r>
          </a:p>
          <a:p>
            <a:pPr lvl="1"/>
            <a:r>
              <a:rPr lang="en-US" dirty="0" smtClean="0"/>
              <a:t>20% off per day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 (40%)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Midterm and Final (20% each)</a:t>
            </a:r>
          </a:p>
          <a:p>
            <a:pPr lvl="1"/>
            <a:r>
              <a:rPr lang="en-US" dirty="0" smtClean="0"/>
              <a:t>Midterm 80 minutes in class. Final time/date TBD.</a:t>
            </a:r>
          </a:p>
          <a:p>
            <a:pPr lvl="1"/>
            <a:r>
              <a:rPr lang="en-US" dirty="0" smtClean="0"/>
              <a:t>The final will be </a:t>
            </a:r>
            <a:r>
              <a:rPr lang="en-US" b="1" dirty="0" smtClean="0"/>
              <a:t>cumulative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All exams are: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losed book, closed notes, leave the laptop at home</a:t>
            </a:r>
          </a:p>
          <a:p>
            <a:pPr lvl="1"/>
            <a:r>
              <a:rPr lang="en-US" dirty="0" smtClean="0"/>
              <a:t>If I see a smartphone, I will take it and sell it on craigslist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&amp; Paper Reading (20%)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129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read research papers in this class</a:t>
            </a:r>
          </a:p>
          <a:p>
            <a:pPr lvl="1"/>
            <a:r>
              <a:rPr lang="en-US" dirty="0" smtClean="0"/>
              <a:t>Some are classics, foundations of existing networks</a:t>
            </a:r>
          </a:p>
          <a:p>
            <a:pPr lvl="1"/>
            <a:r>
              <a:rPr lang="en-US" dirty="0" smtClean="0"/>
              <a:t>Others propose newer, more advanced designs</a:t>
            </a:r>
          </a:p>
          <a:p>
            <a:r>
              <a:rPr lang="en-US" dirty="0" smtClean="0"/>
              <a:t>List of papers are on the website</a:t>
            </a:r>
          </a:p>
          <a:p>
            <a:pPr lvl="1"/>
            <a:r>
              <a:rPr lang="en-US" dirty="0" smtClean="0"/>
              <a:t>1-2 papers per week, to be read </a:t>
            </a:r>
            <a:r>
              <a:rPr lang="en-US" dirty="0" smtClean="0">
                <a:solidFill>
                  <a:schemeClr val="accent1"/>
                </a:solidFill>
              </a:rPr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Each paper will have a discussion lead assigned to it 1 week prior to its associated lecture</a:t>
            </a:r>
          </a:p>
          <a:p>
            <a:pPr lvl="1"/>
            <a:r>
              <a:rPr lang="en-US" dirty="0" smtClean="0"/>
              <a:t>You may volunteer for a specific paper if it is of particular interest for you (FCFS!)</a:t>
            </a:r>
          </a:p>
          <a:p>
            <a:pPr lvl="1"/>
            <a:r>
              <a:rPr lang="en-US" dirty="0" smtClean="0"/>
              <a:t>…But all papers will need covering</a:t>
            </a:r>
          </a:p>
        </p:txBody>
      </p:sp>
    </p:spTree>
    <p:extLst>
      <p:ext uri="{BB962C8B-B14F-4D97-AF65-F5344CB8AC3E}">
        <p14:creationId xmlns:p14="http://schemas.microsoft.com/office/powerpoint/2010/main" val="244172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&amp; Paper Reading (20%)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 posts a summary of the paper highlighting its strengths and weaknesses to Piazza </a:t>
            </a:r>
          </a:p>
          <a:p>
            <a:pPr lvl="1"/>
            <a:r>
              <a:rPr lang="en-US" dirty="0"/>
              <a:t>Use the Piazza folder for the corresponding lecture!</a:t>
            </a:r>
          </a:p>
          <a:p>
            <a:pPr lvl="1"/>
            <a:r>
              <a:rPr lang="en-US" dirty="0" smtClean="0"/>
              <a:t>Summary is due midnight the night before the associated lecture</a:t>
            </a:r>
          </a:p>
          <a:p>
            <a:r>
              <a:rPr lang="en-US" dirty="0" smtClean="0"/>
              <a:t>Responses to the summary are due:</a:t>
            </a:r>
          </a:p>
          <a:p>
            <a:pPr lvl="1"/>
            <a:r>
              <a:rPr lang="en-US" dirty="0" smtClean="0"/>
              <a:t>11:59pm Wednesday (for Monday lecture papers)</a:t>
            </a:r>
          </a:p>
          <a:p>
            <a:pPr lvl="1"/>
            <a:r>
              <a:rPr lang="en-US" dirty="0" smtClean="0"/>
              <a:t>11:59pm Friday (for Wednesday lecture papers)</a:t>
            </a:r>
          </a:p>
          <a:p>
            <a:r>
              <a:rPr lang="en-US" dirty="0" smtClean="0"/>
              <a:t>You will be expected to lead discussion when it is your turn and engage in paper responses/discussions for </a:t>
            </a:r>
            <a:r>
              <a:rPr lang="en-US" b="1" dirty="0" smtClean="0"/>
              <a:t>at least 12 papers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&amp; Paper Reading (20%)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paper is assigned for Wednesday </a:t>
            </a:r>
          </a:p>
          <a:p>
            <a:pPr lvl="1"/>
            <a:r>
              <a:rPr lang="en-US" dirty="0" smtClean="0"/>
              <a:t>First week of class, exception to the one week rule.</a:t>
            </a:r>
          </a:p>
          <a:p>
            <a:pPr lvl="1"/>
            <a:r>
              <a:rPr lang="en-US" dirty="0" smtClean="0"/>
              <a:t>Any volunteers?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Design Philosophy of the DARPA Internet Protocols. David D. Clark. SIGCOMM 1988</a:t>
            </a:r>
          </a:p>
        </p:txBody>
      </p:sp>
    </p:spTree>
    <p:extLst>
      <p:ext uri="{BB962C8B-B14F-4D97-AF65-F5344CB8AC3E}">
        <p14:creationId xmlns:p14="http://schemas.microsoft.com/office/powerpoint/2010/main" val="268967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 the News	(10%)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a news article relating to networking and the Internet that you find interesting - this should be fun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Look in news media, technical press, blogs, advocacy Web sites (e.g., EFF)</a:t>
            </a:r>
          </a:p>
          <a:p>
            <a:pPr lvl="1"/>
            <a:r>
              <a:rPr lang="en-US" dirty="0" smtClean="0"/>
              <a:t>Potential topics: NSA surveillance, </a:t>
            </a:r>
            <a:r>
              <a:rPr lang="en-US" dirty="0" err="1" smtClean="0"/>
              <a:t>Wikileaks</a:t>
            </a:r>
            <a:r>
              <a:rPr lang="en-US" dirty="0" smtClean="0"/>
              <a:t>, large outages…</a:t>
            </a:r>
          </a:p>
          <a:p>
            <a:r>
              <a:rPr lang="en-US" dirty="0" smtClean="0"/>
              <a:t>Post a write up of the article to Piazza (use </a:t>
            </a:r>
            <a:r>
              <a:rPr lang="en-US" dirty="0" err="1" smtClean="0"/>
              <a:t>iin</a:t>
            </a:r>
            <a:r>
              <a:rPr lang="en-US" dirty="0" smtClean="0"/>
              <a:t> folder)</a:t>
            </a:r>
          </a:p>
          <a:p>
            <a:pPr lvl="1"/>
            <a:r>
              <a:rPr lang="en-US" dirty="0" smtClean="0"/>
              <a:t>Write up should include any relevant technical/background and detail to understand the topic</a:t>
            </a:r>
          </a:p>
          <a:p>
            <a:pPr lvl="1"/>
            <a:r>
              <a:rPr lang="en-US" dirty="0" smtClean="0"/>
              <a:t>This detail may require going beyond the initial article!</a:t>
            </a:r>
          </a:p>
          <a:p>
            <a:r>
              <a:rPr lang="en-US" dirty="0" smtClean="0"/>
              <a:t>You may post your Internet in the News write up at any point in the term prior to 11:59pm on December 1.</a:t>
            </a:r>
          </a:p>
          <a:p>
            <a:pPr lvl="1"/>
            <a:r>
              <a:rPr lang="en-US" dirty="0" smtClean="0"/>
              <a:t>As part of participation you are expected to comment and discuss the issues posted by your colleagues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8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student gets two challenges</a:t>
            </a:r>
          </a:p>
          <a:p>
            <a:pPr lvl="1"/>
            <a:r>
              <a:rPr lang="en-US" dirty="0" smtClean="0"/>
              <a:t>Modeled after NFL system</a:t>
            </a:r>
          </a:p>
          <a:p>
            <a:pPr lvl="1"/>
            <a:r>
              <a:rPr lang="en-US" dirty="0" smtClean="0"/>
              <a:t>If you ask for a </a:t>
            </a:r>
            <a:r>
              <a:rPr lang="en-US" dirty="0" err="1" smtClean="0"/>
              <a:t>regrade</a:t>
            </a:r>
            <a:r>
              <a:rPr lang="en-US" dirty="0" smtClean="0"/>
              <a:t> and you are wrong, you lose a challenge</a:t>
            </a:r>
          </a:p>
          <a:p>
            <a:pPr lvl="1"/>
            <a:r>
              <a:rPr lang="en-US" dirty="0" smtClean="0"/>
              <a:t>When you are out of challenges, you cannot ask for </a:t>
            </a:r>
            <a:r>
              <a:rPr lang="en-US" dirty="0" err="1" smtClean="0"/>
              <a:t>regrading</a:t>
            </a:r>
            <a:endParaRPr lang="en-US" dirty="0" smtClean="0"/>
          </a:p>
          <a:p>
            <a:r>
              <a:rPr lang="en-US" dirty="0" smtClean="0"/>
              <a:t>Must come to office hours with the following in writing: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Specify the problem(s) you want </a:t>
            </a:r>
            <a:r>
              <a:rPr lang="en-US" dirty="0" err="1" smtClean="0"/>
              <a:t>regraded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For each problem, explain why the grade is in error</a:t>
            </a:r>
          </a:p>
          <a:p>
            <a:pPr marL="502920" indent="-457200"/>
            <a:r>
              <a:rPr lang="en-US" dirty="0" smtClean="0"/>
              <a:t>Don’t sweat the small stuff</a:t>
            </a:r>
          </a:p>
          <a:p>
            <a:pPr marL="822960" lvl="1" indent="-457200"/>
            <a:r>
              <a:rPr lang="en-US" dirty="0" smtClean="0"/>
              <a:t>If the change is &lt;5% of the grade, don’t bother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72" y="609600"/>
            <a:ext cx="2362328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not do it</a:t>
            </a:r>
          </a:p>
          <a:p>
            <a:pPr lvl="1"/>
            <a:r>
              <a:rPr lang="en-US" dirty="0" smtClean="0"/>
              <a:t>Seriously, don’t make me say it again</a:t>
            </a:r>
          </a:p>
          <a:p>
            <a:r>
              <a:rPr lang="en-US" dirty="0" smtClean="0"/>
              <a:t>Cheating is an automatic zero</a:t>
            </a:r>
          </a:p>
          <a:p>
            <a:pPr lvl="1"/>
            <a:r>
              <a:rPr lang="en-US" dirty="0" smtClean="0"/>
              <a:t>Will be referred to the university for discipline and possible expulsion</a:t>
            </a:r>
          </a:p>
          <a:p>
            <a:r>
              <a:rPr lang="en-US" dirty="0" smtClean="0"/>
              <a:t>See university academic integrity policy on the course Web page.</a:t>
            </a:r>
          </a:p>
        </p:txBody>
      </p:sp>
    </p:spTree>
    <p:extLst>
      <p:ext uri="{BB962C8B-B14F-4D97-AF65-F5344CB8AC3E}">
        <p14:creationId xmlns:p14="http://schemas.microsoft.com/office/powerpoint/2010/main" val="26051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CSE390 – Advanced Computer Networks</a:t>
            </a:r>
          </a:p>
          <a:p>
            <a:pPr lvl="1"/>
            <a:r>
              <a:rPr lang="en-US" dirty="0" smtClean="0"/>
              <a:t>Are you in the right classroom?</a:t>
            </a:r>
          </a:p>
          <a:p>
            <a:pPr lvl="1"/>
            <a:r>
              <a:rPr lang="en-US" dirty="0" smtClean="0"/>
              <a:t>Okay, good.</a:t>
            </a:r>
          </a:p>
          <a:p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Professor Phillipa Gill</a:t>
            </a:r>
          </a:p>
          <a:p>
            <a:pPr lvl="1"/>
            <a:r>
              <a:rPr lang="en-US" dirty="0" smtClean="0">
                <a:hlinkClick r:id="rId2"/>
              </a:rPr>
              <a:t>phillipa@cs.stonybrook.edu</a:t>
            </a:r>
          </a:p>
          <a:p>
            <a:pPr lvl="1"/>
            <a:r>
              <a:rPr lang="en-US" dirty="0" smtClean="0"/>
              <a:t>Computer Science 1418</a:t>
            </a:r>
          </a:p>
          <a:p>
            <a:pPr lvl="1"/>
            <a:r>
              <a:rPr lang="en-US" dirty="0" smtClean="0"/>
              <a:t>Office Hours: 10-11 Mondays, 10-12 Wednesdays in CS1418.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Grades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end of the semester, all of your grades will sum to 100 points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 algn="ctr">
              <a:buNone/>
            </a:pPr>
            <a:r>
              <a:rPr lang="en-US" dirty="0"/>
              <a:t>3</a:t>
            </a:r>
            <a:r>
              <a:rPr lang="en-US" dirty="0" smtClean="0"/>
              <a:t>0 + 20 + 20 + 10 + 20 = 100</a:t>
            </a:r>
          </a:p>
          <a:p>
            <a:r>
              <a:rPr lang="en-US" dirty="0" smtClean="0"/>
              <a:t>Final grades are based on a simple scale:</a:t>
            </a:r>
          </a:p>
          <a:p>
            <a:pPr lvl="1"/>
            <a:r>
              <a:rPr lang="en-US" dirty="0" smtClean="0"/>
              <a:t>A &gt;92, A- 90-92, B+ 87-89, B 83-86, B- 80-82, 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Keep an eye out for bonus marks along the way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Left Brace 4"/>
          <p:cNvSpPr/>
          <p:nvPr/>
        </p:nvSpPr>
        <p:spPr>
          <a:xfrm rot="5400000">
            <a:off x="2542732" y="3266633"/>
            <a:ext cx="341063" cy="567871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3714751" y="2945516"/>
            <a:ext cx="293913" cy="1213755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5674179" y="3420861"/>
            <a:ext cx="293913" cy="28847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9546" y="2902043"/>
            <a:ext cx="162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Assignments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89392" y="292744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70285" y="2926628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Participation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709875" y="3151429"/>
            <a:ext cx="740250" cy="355599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8685" y="2469428"/>
            <a:ext cx="252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 in the news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09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www.cs.stonybrook.edu</a:t>
            </a:r>
            <a:r>
              <a:rPr lang="en-US" dirty="0" smtClean="0"/>
              <a:t>/~</a:t>
            </a:r>
            <a:r>
              <a:rPr lang="en-US" smtClean="0"/>
              <a:t>phillipa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This Course?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of you have checked your e-mail, FB, text…</a:t>
            </a:r>
          </a:p>
          <a:p>
            <a:pPr lvl="1"/>
            <a:r>
              <a:rPr lang="en-US" dirty="0" smtClean="0"/>
              <a:t>Today?</a:t>
            </a:r>
          </a:p>
          <a:p>
            <a:pPr lvl="1"/>
            <a:r>
              <a:rPr lang="en-US" dirty="0" smtClean="0"/>
              <a:t>In the past hour?</a:t>
            </a:r>
          </a:p>
          <a:p>
            <a:pPr lvl="1"/>
            <a:r>
              <a:rPr lang="en-US" dirty="0" smtClean="0"/>
              <a:t>Since I started talking?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touch every part of our daily life</a:t>
            </a:r>
          </a:p>
          <a:p>
            <a:pPr lvl="1"/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Watching movies</a:t>
            </a:r>
          </a:p>
          <a:p>
            <a:pPr lvl="1"/>
            <a:r>
              <a:rPr lang="en-US" dirty="0" smtClean="0"/>
              <a:t>Ordering merchandise</a:t>
            </a:r>
          </a:p>
          <a:p>
            <a:pPr lvl="1"/>
            <a:r>
              <a:rPr lang="en-US" dirty="0" smtClean="0"/>
              <a:t>Wasting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46300"/>
            <a:ext cx="2628900" cy="92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38400"/>
            <a:ext cx="1832131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46400"/>
            <a:ext cx="17526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4171130"/>
            <a:ext cx="2819400" cy="102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385" y="3327400"/>
            <a:ext cx="277661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is one of the most critical topics in CS</a:t>
            </a:r>
          </a:p>
          <a:p>
            <a:pPr lvl="1"/>
            <a:r>
              <a:rPr lang="en-US" dirty="0" smtClean="0"/>
              <a:t>There would be no…</a:t>
            </a:r>
          </a:p>
          <a:p>
            <a:pPr lvl="2"/>
            <a:r>
              <a:rPr lang="en-US" dirty="0" smtClean="0"/>
              <a:t>Big Data</a:t>
            </a:r>
          </a:p>
          <a:p>
            <a:pPr lvl="2"/>
            <a:r>
              <a:rPr lang="en-US" dirty="0" smtClean="0"/>
              <a:t>Cloud</a:t>
            </a:r>
          </a:p>
          <a:p>
            <a:pPr lvl="2"/>
            <a:r>
              <a:rPr lang="en-US" dirty="0" smtClean="0"/>
              <a:t>Apps or Mobile Computing</a:t>
            </a:r>
          </a:p>
          <a:p>
            <a:pPr lvl="1"/>
            <a:r>
              <a:rPr lang="en-US" dirty="0" smtClean="0"/>
              <a:t>… without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Fundamental understanding about computer networks</a:t>
            </a:r>
          </a:p>
          <a:p>
            <a:pPr lvl="1"/>
            <a:r>
              <a:rPr lang="en-US" dirty="0" smtClean="0"/>
              <a:t>Layered approach covering routing algorithms and protocols up the stack</a:t>
            </a:r>
          </a:p>
          <a:p>
            <a:pPr lvl="1"/>
            <a:r>
              <a:rPr lang="en-US" dirty="0" smtClean="0"/>
              <a:t>Not just how it works, but how did it end up that way?</a:t>
            </a:r>
          </a:p>
          <a:p>
            <a:pPr lvl="1"/>
            <a:r>
              <a:rPr lang="en-US" dirty="0" smtClean="0"/>
              <a:t>Issues arising with new popular applications online</a:t>
            </a:r>
          </a:p>
          <a:p>
            <a:pPr lvl="1"/>
            <a:r>
              <a:rPr lang="en-US" dirty="0" smtClean="0"/>
              <a:t>How might we rethink protocols and assumptions of the past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Focus on software and protocols</a:t>
            </a:r>
          </a:p>
          <a:p>
            <a:pPr lvl="1"/>
            <a:r>
              <a:rPr lang="en-US" dirty="0" smtClean="0"/>
              <a:t>Not hardware</a:t>
            </a:r>
          </a:p>
          <a:p>
            <a:pPr lvl="1"/>
            <a:r>
              <a:rPr lang="en-US" dirty="0" smtClean="0"/>
              <a:t>Minimal theory</a:t>
            </a:r>
          </a:p>
          <a:p>
            <a:r>
              <a:rPr lang="en-US" dirty="0" smtClean="0"/>
              <a:t>We will be putting concepts into historical perspective via relevant readings</a:t>
            </a:r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http://www.cs.stonybrook.edu/~phillipa/index.php?p=</a:t>
            </a:r>
            <a:r>
              <a:rPr lang="en-US" dirty="0" smtClean="0">
                <a:hlinkClick r:id="rId2"/>
              </a:rPr>
              <a:t>cse390f14</a:t>
            </a:r>
            <a:endParaRPr lang="en-US" dirty="0" smtClean="0"/>
          </a:p>
          <a:p>
            <a:r>
              <a:rPr lang="en-US" dirty="0" smtClean="0"/>
              <a:t>Class forum is on Piazza</a:t>
            </a:r>
          </a:p>
          <a:p>
            <a:pPr lvl="1"/>
            <a:r>
              <a:rPr lang="en-US" dirty="0" smtClean="0"/>
              <a:t>Sign up today!</a:t>
            </a:r>
          </a:p>
          <a:p>
            <a:pPr lvl="1"/>
            <a:r>
              <a:rPr lang="en-US" dirty="0" smtClean="0"/>
              <a:t>Install their iPhone/Android app</a:t>
            </a:r>
          </a:p>
          <a:p>
            <a:r>
              <a:rPr lang="en-US" dirty="0" smtClean="0"/>
              <a:t>When in doubt, post to Piazza</a:t>
            </a:r>
          </a:p>
          <a:p>
            <a:pPr lvl="1"/>
            <a:r>
              <a:rPr lang="en-US" dirty="0" smtClean="0"/>
              <a:t>Piazza is preferable to email</a:t>
            </a:r>
          </a:p>
          <a:p>
            <a:pPr lvl="1"/>
            <a:r>
              <a:rPr lang="en-US" dirty="0" smtClean="0"/>
              <a:t>Use folders  (assignment1, lecture2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network researcher</a:t>
            </a:r>
          </a:p>
          <a:p>
            <a:pPr lvl="1"/>
            <a:r>
              <a:rPr lang="en-US" dirty="0" smtClean="0"/>
              <a:t>Things make sense to me that may not make sense to you</a:t>
            </a:r>
          </a:p>
          <a:p>
            <a:pPr lvl="1"/>
            <a:r>
              <a:rPr lang="en-US" dirty="0" smtClean="0"/>
              <a:t>I talk fast if nobody stops me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1"/>
                </a:solidFill>
              </a:rPr>
              <a:t>ask questions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Seriously, ask questions</a:t>
            </a:r>
          </a:p>
          <a:p>
            <a:pPr lvl="1"/>
            <a:r>
              <a:rPr lang="en-US" dirty="0" smtClean="0"/>
              <a:t>Standing up here in silence is very awkward</a:t>
            </a:r>
          </a:p>
          <a:p>
            <a:pPr lvl="1"/>
            <a:r>
              <a:rPr lang="en-US" dirty="0" smtClean="0"/>
              <a:t>I will stand here until you answer my questions</a:t>
            </a:r>
          </a:p>
          <a:p>
            <a:r>
              <a:rPr lang="en-US" dirty="0" smtClean="0"/>
              <a:t>Help me learn your names</a:t>
            </a:r>
          </a:p>
          <a:p>
            <a:pPr lvl="1"/>
            <a:r>
              <a:rPr lang="en-US" dirty="0" smtClean="0"/>
              <a:t>Say your name before each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7678659"/>
              </p:ext>
            </p:extLst>
          </p:nvPr>
        </p:nvGraphicFramePr>
        <p:xfrm>
          <a:off x="707676" y="2647190"/>
          <a:ext cx="7728648" cy="25907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5724"/>
                <a:gridCol w="409292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Assignments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(4 of them)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Midterm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Final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Participation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Internet in the News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449170"/>
            <a:ext cx="8839200" cy="22564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66630</TotalTime>
  <Words>1241</Words>
  <Application>Microsoft Macintosh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CSE390 Advanced Computer Networks</vt:lpstr>
      <vt:lpstr>Hello!</vt:lpstr>
      <vt:lpstr>Why Take This Course?</vt:lpstr>
      <vt:lpstr>Computer networks are ubiquitous</vt:lpstr>
      <vt:lpstr>Computer networks are ubiquitous</vt:lpstr>
      <vt:lpstr>Goals</vt:lpstr>
      <vt:lpstr>Online Resources</vt:lpstr>
      <vt:lpstr>Teaching Style</vt:lpstr>
      <vt:lpstr>Workload</vt:lpstr>
      <vt:lpstr>Assignments</vt:lpstr>
      <vt:lpstr>Assignment Logistics</vt:lpstr>
      <vt:lpstr>Late Policy</vt:lpstr>
      <vt:lpstr>Exams (40%)</vt:lpstr>
      <vt:lpstr>Participation &amp; Paper Reading (20%)</vt:lpstr>
      <vt:lpstr>Participation &amp; Paper Reading (20%)</vt:lpstr>
      <vt:lpstr>Participation &amp; Paper Reading (20%)</vt:lpstr>
      <vt:lpstr>Internet in the News (10%) </vt:lpstr>
      <vt:lpstr>Grade Changes</vt:lpstr>
      <vt:lpstr>Cheating</vt:lpstr>
      <vt:lpstr>Final Grades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859</cp:revision>
  <cp:lastPrinted>2012-08-22T04:00:45Z</cp:lastPrinted>
  <dcterms:created xsi:type="dcterms:W3CDTF">2012-01-03T02:22:46Z</dcterms:created>
  <dcterms:modified xsi:type="dcterms:W3CDTF">2014-08-25T12:51:47Z</dcterms:modified>
</cp:coreProperties>
</file>